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6"/>
  </p:notesMasterIdLst>
  <p:sldIdLst>
    <p:sldId id="464" r:id="rId5"/>
    <p:sldId id="456" r:id="rId6"/>
    <p:sldId id="480" r:id="rId7"/>
    <p:sldId id="451" r:id="rId8"/>
    <p:sldId id="442" r:id="rId9"/>
    <p:sldId id="450" r:id="rId10"/>
    <p:sldId id="468" r:id="rId11"/>
    <p:sldId id="472" r:id="rId12"/>
    <p:sldId id="441" r:id="rId13"/>
    <p:sldId id="465" r:id="rId14"/>
    <p:sldId id="438" r:id="rId15"/>
    <p:sldId id="454" r:id="rId16"/>
    <p:sldId id="474" r:id="rId17"/>
    <p:sldId id="461" r:id="rId18"/>
    <p:sldId id="478" r:id="rId19"/>
    <p:sldId id="475" r:id="rId20"/>
    <p:sldId id="479" r:id="rId21"/>
    <p:sldId id="471" r:id="rId22"/>
    <p:sldId id="470" r:id="rId23"/>
    <p:sldId id="469" r:id="rId24"/>
    <p:sldId id="445" r:id="rId25"/>
  </p:sldIdLst>
  <p:sldSz cx="24384000" cy="13716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Nunito Sans" pitchFamily="2" charset="0"/>
      <p:regular r:id="rId33"/>
      <p:bold r:id="rId34"/>
      <p:italic r:id="rId35"/>
      <p:boldItalic r:id="rId36"/>
    </p:embeddedFont>
    <p:embeddedFont>
      <p:font typeface="Nunito Sans SemiBold" pitchFamily="2" charset="0"/>
      <p:regular r:id="rId37"/>
      <p:bold r:id="rId38"/>
      <p:italic r:id="rId39"/>
      <p:boldItalic r:id="rId40"/>
    </p:embeddedFont>
    <p:embeddedFont>
      <p:font typeface="Open Sans Semibold" panose="020B0706030804020204" pitchFamily="34" charset="0"/>
      <p:bold r:id="rId41"/>
      <p:boldItalic r:id="rId42"/>
    </p:embeddedFont>
  </p:embeddedFontLst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686"/>
    <a:srgbClr val="DA3248"/>
    <a:srgbClr val="83C2DE"/>
    <a:srgbClr val="FF814E"/>
    <a:srgbClr val="8AC7C0"/>
    <a:srgbClr val="64BFEC"/>
    <a:srgbClr val="81C5CF"/>
    <a:srgbClr val="7BC9D3"/>
    <a:srgbClr val="E46C57"/>
    <a:srgbClr val="E2B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E82F4A-F4D9-447E-B170-E745DFA317EE}" v="2" dt="2022-05-25T13:34:24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9" autoAdjust="0"/>
    <p:restoredTop sz="96247" autoAdjust="0"/>
  </p:normalViewPr>
  <p:slideViewPr>
    <p:cSldViewPr snapToGrid="0">
      <p:cViewPr varScale="1">
        <p:scale>
          <a:sx n="55" d="100"/>
          <a:sy n="55" d="100"/>
        </p:scale>
        <p:origin x="918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94904-53C7-FE4A-A4F3-9371B9AA3FA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3CE2E-3DB2-2543-A1CC-255A6E8F4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7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08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89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4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7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4636EF-9B34-784F-B076-08F4E00F1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3785"/>
            <a:ext cx="24384000" cy="13809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8CEBF0-C1A7-504A-ABF5-DF36CEF4D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93785"/>
            <a:ext cx="12252960" cy="13563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0E760-EEA4-D344-BD23-C858E7E74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9815"/>
            <a:ext cx="24384000" cy="246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7311" y="3820978"/>
            <a:ext cx="9750289" cy="19704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C44B1-DAB3-374E-8714-625353D60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7311" y="6124673"/>
            <a:ext cx="9747504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chemeClr val="tx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Second Line</a:t>
            </a:r>
          </a:p>
        </p:txBody>
      </p:sp>
      <p:pic>
        <p:nvPicPr>
          <p:cNvPr id="8" name="Picture 7" descr="Texas State University">
            <a:extLst>
              <a:ext uri="{FF2B5EF4-FFF2-40B4-BE49-F238E27FC236}">
                <a16:creationId xmlns:a16="http://schemas.microsoft.com/office/drawing/2014/main" id="{5E8657D1-2783-1845-BB5B-3DAA5CE6A1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0340" y="10063298"/>
            <a:ext cx="5003141" cy="2438400"/>
          </a:xfrm>
          <a:prstGeom prst="rect">
            <a:avLst/>
          </a:prstGeom>
        </p:spPr>
      </p:pic>
      <p:pic>
        <p:nvPicPr>
          <p:cNvPr id="9" name="Picture 8" descr="Member the Texas State University System">
            <a:extLst>
              <a:ext uri="{FF2B5EF4-FFF2-40B4-BE49-F238E27FC236}">
                <a16:creationId xmlns:a16="http://schemas.microsoft.com/office/drawing/2014/main" id="{F2E3C823-48E0-7542-B222-37105C1DEC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67554" y="12183707"/>
            <a:ext cx="4408714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8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0" y="1371039"/>
            <a:ext cx="18288000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8926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0" y="1371039"/>
            <a:ext cx="18288000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6CA2A-A7E5-9E45-8686-ED54FCC955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0" y="3530600"/>
            <a:ext cx="18288000" cy="6629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2800" b="0" i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  <a:lvl2pPr marL="9144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2pPr>
            <a:lvl3pPr marL="18288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3pPr>
            <a:lvl4pPr marL="27432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4pPr>
            <a:lvl5pPr marL="36576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5pPr>
          </a:lstStyle>
          <a:p>
            <a:r>
              <a:rPr lang="en-US" dirty="0"/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  <a:p>
            <a:r>
              <a:rPr lang="en-US" dirty="0"/>
              <a:t>Bobcats are especially skilled 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pouncing on prey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musical theatre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geography</a:t>
            </a:r>
          </a:p>
        </p:txBody>
      </p:sp>
    </p:spTree>
    <p:extLst>
      <p:ext uri="{BB962C8B-B14F-4D97-AF65-F5344CB8AC3E}">
        <p14:creationId xmlns:p14="http://schemas.microsoft.com/office/powerpoint/2010/main" val="213975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1088" y="1137123"/>
            <a:ext cx="11185452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6CA2A-A7E5-9E45-8686-ED54FCC955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1088" y="2977596"/>
            <a:ext cx="11185452" cy="7772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2800" b="0" i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  <a:lvl2pPr marL="9144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2pPr>
            <a:lvl3pPr marL="18288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3pPr>
            <a:lvl4pPr marL="27432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4pPr>
            <a:lvl5pPr marL="36576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5pPr>
          </a:lstStyle>
          <a:p>
            <a:r>
              <a:rPr lang="en-US" dirty="0"/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 Roadrunners and slow-moving trains. </a:t>
            </a:r>
          </a:p>
          <a:p>
            <a:r>
              <a:rPr lang="en-US" dirty="0"/>
              <a:t>Bobcats are especially skilled 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pouncing on prey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musical theatre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geography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61D1C5-F586-4845-BBA0-AD6447E821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123582" y="2977596"/>
            <a:ext cx="8686800" cy="777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7717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61D1C5-F586-4845-BBA0-AD6447E821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31088" y="2738200"/>
            <a:ext cx="8686800" cy="777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72256" y="2738200"/>
            <a:ext cx="8686800" cy="914400"/>
          </a:xfrm>
        </p:spPr>
        <p:txBody>
          <a:bodyPr anchor="ctr">
            <a:normAutofit/>
          </a:bodyPr>
          <a:lstStyle>
            <a:lvl1pPr>
              <a:defRPr sz="3600" b="1" i="0" spc="300">
                <a:solidFill>
                  <a:schemeClr val="tx1"/>
                </a:solidFill>
                <a:latin typeface="Nunito Sans SemiBold" pitchFamily="2" charset="77"/>
              </a:defRPr>
            </a:lvl1pPr>
          </a:lstStyle>
          <a:p>
            <a:r>
              <a:rPr lang="en-US" dirty="0"/>
              <a:t>THE BOBCAT IS A TYPE OF CAT.</a:t>
            </a:r>
          </a:p>
        </p:txBody>
      </p:sp>
    </p:spTree>
    <p:extLst>
      <p:ext uri="{BB962C8B-B14F-4D97-AF65-F5344CB8AC3E}">
        <p14:creationId xmlns:p14="http://schemas.microsoft.com/office/powerpoint/2010/main" val="30673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DBC8A-F157-E647-9D9F-D51516F82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1853" y="1371039"/>
            <a:ext cx="18288000" cy="114356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19D2988-F334-EF41-A2F7-874820BF09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1853" y="2732493"/>
            <a:ext cx="8686799" cy="7771498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C4E20E5-6627-3643-8DB5-EC4915FE2A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737502" y="3222418"/>
            <a:ext cx="3886203" cy="68580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037A35-B93C-004C-AE9D-9D7376D671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12555" y="2732494"/>
            <a:ext cx="5486399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4CE56EE-75D7-C24E-8865-5E7CDA29D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33204" y="6858000"/>
            <a:ext cx="7688942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9200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0F72F-F113-9E4E-8901-A6046628C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1854" y="1042081"/>
            <a:ext cx="10530146" cy="114356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48E1B567-63F1-1944-B114-801F81FA7F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41344" y="4559291"/>
            <a:ext cx="3904270" cy="3886201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6B5E7A-AE24-B84B-926D-5ED18AAC53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9413" y="8902692"/>
            <a:ext cx="3886200" cy="91440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9267BD02-65C3-2942-B840-54B7290591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26925" y="2501892"/>
            <a:ext cx="7315199" cy="7315199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80B63D5-BCBE-9C44-AF73-9F3E542F71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6924" y="10067534"/>
            <a:ext cx="7559097" cy="54864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CCACDB0A-D65F-D84D-A885-8947E700BF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59575" y="1735016"/>
            <a:ext cx="5486400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4F6CF-DD41-634D-BCFA-8B363E1BCF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49336" y="3792416"/>
            <a:ext cx="2377440" cy="160020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and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B7401E0D-D1CF-3641-8A73-0F22B92C35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859574" y="5880726"/>
            <a:ext cx="7315199" cy="4571999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B80609EF-DFE4-FD4B-A009-0B8119513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59574" y="10666515"/>
            <a:ext cx="7531194" cy="54864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5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09479F9-D1B3-9F46-AD6C-E7844EB98E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11658600" cy="11658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2400" y="-1"/>
            <a:ext cx="12801600" cy="1165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8689" y="1308805"/>
            <a:ext cx="10515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98689" y="2941543"/>
            <a:ext cx="8458200" cy="457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 b="0" i="0">
                <a:solidFill>
                  <a:schemeClr val="tx1"/>
                </a:solidFill>
                <a:latin typeface="Nunito Sans" pitchFamily="2" charset="77"/>
              </a:defRPr>
            </a:lvl1pPr>
            <a:lvl2pPr marL="9144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8288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7432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36576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</p:spTree>
    <p:extLst>
      <p:ext uri="{BB962C8B-B14F-4D97-AF65-F5344CB8AC3E}">
        <p14:creationId xmlns:p14="http://schemas.microsoft.com/office/powerpoint/2010/main" val="194324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DE806D-0AC3-8A49-B547-835CADC23E78}"/>
              </a:ext>
            </a:extLst>
          </p:cNvPr>
          <p:cNvSpPr/>
          <p:nvPr userDrawn="1"/>
        </p:nvSpPr>
        <p:spPr>
          <a:xfrm>
            <a:off x="0" y="11079126"/>
            <a:ext cx="11875108" cy="2636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09479F9-D1B3-9F46-AD6C-E7844EB98E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"/>
            <a:ext cx="11658600" cy="13716001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2400" y="-1"/>
            <a:ext cx="12801600" cy="13716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BEA02-3BED-654A-A30C-8FB1EC22B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6450" y="6788658"/>
            <a:ext cx="13807440" cy="23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B48EA-4A88-8049-9B14-02AB6803C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700" y="11980985"/>
            <a:ext cx="4572000" cy="2216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8689" y="1308805"/>
            <a:ext cx="10515600" cy="9144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98689" y="2941543"/>
            <a:ext cx="8458200" cy="457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1pPr>
            <a:lvl2pPr marL="9144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8288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7432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36576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</p:spTree>
    <p:extLst>
      <p:ext uri="{BB962C8B-B14F-4D97-AF65-F5344CB8AC3E}">
        <p14:creationId xmlns:p14="http://schemas.microsoft.com/office/powerpoint/2010/main" val="70770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BE929A-D1BB-A64C-B05E-4350E36C1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1617569"/>
            <a:ext cx="24384000" cy="2192216"/>
          </a:xfrm>
          <a:prstGeom prst="rect">
            <a:avLst/>
          </a:prstGeom>
          <a:solidFill>
            <a:srgbClr val="431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27491-B011-CC42-85E6-B8301381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8300"/>
            <a:ext cx="24384000" cy="246185"/>
          </a:xfrm>
          <a:prstGeom prst="rect">
            <a:avLst/>
          </a:prstGeom>
        </p:spPr>
      </p:pic>
      <p:pic>
        <p:nvPicPr>
          <p:cNvPr id="9" name="Picture 8" descr="Texas State University">
            <a:extLst>
              <a:ext uri="{FF2B5EF4-FFF2-40B4-BE49-F238E27FC236}">
                <a16:creationId xmlns:a16="http://schemas.microsoft.com/office/drawing/2014/main" id="{8518974B-9748-A645-99AC-7972B432731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700" y="11980985"/>
            <a:ext cx="4572000" cy="22167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0" y="1371039"/>
            <a:ext cx="18288000" cy="1143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24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70" r:id="rId5"/>
    <p:sldLayoutId id="2147483667" r:id="rId6"/>
    <p:sldLayoutId id="2147483668" r:id="rId7"/>
    <p:sldLayoutId id="2147483669" r:id="rId8"/>
    <p:sldLayoutId id="2147483671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000" b="0" i="0" kern="1200" spc="1200" baseline="0">
          <a:solidFill>
            <a:schemeClr val="tx1"/>
          </a:solidFill>
          <a:latin typeface="Nunito Sans" pitchFamily="2" charset="77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88F7F3-5AA7-4010-8ADC-A661EFDE4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8" y="8856000"/>
            <a:ext cx="12287252" cy="28008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defTabSz="914400"/>
            <a:r>
              <a:rPr lang="en-US" sz="8700" b="1" dirty="0">
                <a:solidFill>
                  <a:schemeClr val="bg1"/>
                </a:solidFill>
                <a:latin typeface="+mj-lt"/>
              </a:rPr>
              <a:t>Facilities Construction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2E720-9A35-47C6-899B-BECEFBB54B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19426" y="9411679"/>
            <a:ext cx="6988176" cy="20357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June 2, 2023</a:t>
            </a:r>
          </a:p>
        </p:txBody>
      </p:sp>
      <p:pic>
        <p:nvPicPr>
          <p:cNvPr id="6" name="Picture 5" descr="A picture containing sky, outdoor, nature, city&#10;&#10;Description automatically generated">
            <a:extLst>
              <a:ext uri="{FF2B5EF4-FFF2-40B4-BE49-F238E27FC236}">
                <a16:creationId xmlns:a16="http://schemas.microsoft.com/office/drawing/2014/main" id="{D92B0A74-762F-64E3-9CB4-58193C8EB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1" b="12493"/>
          <a:stretch/>
        </p:blipFill>
        <p:spPr>
          <a:xfrm>
            <a:off x="0" y="155291"/>
            <a:ext cx="24383980" cy="7969824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7057984"/>
            <a:ext cx="24384000" cy="1514336"/>
            <a:chOff x="0" y="2959818"/>
            <a:chExt cx="12192000" cy="757168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362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FCE4C-01B9-CFDC-13B5-D6CD4F38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898" y="9119046"/>
            <a:ext cx="21802942" cy="24728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13200" dirty="0">
                <a:latin typeface="+mj-lt"/>
              </a:rPr>
              <a:t>Rooftop Terrace</a:t>
            </a:r>
          </a:p>
        </p:txBody>
      </p:sp>
      <p:pic>
        <p:nvPicPr>
          <p:cNvPr id="11" name="Picture Placeholder 10" descr="A picture containing text, outdoor, road, shore&#10;&#10;Description automatically generated">
            <a:extLst>
              <a:ext uri="{FF2B5EF4-FFF2-40B4-BE49-F238E27FC236}">
                <a16:creationId xmlns:a16="http://schemas.microsoft.com/office/drawing/2014/main" id="{D1D30AF0-F7F8-00C8-9347-1A59B642C7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1" b="12957"/>
          <a:stretch/>
        </p:blipFill>
        <p:spPr>
          <a:xfrm>
            <a:off x="20" y="2"/>
            <a:ext cx="24383978" cy="847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5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8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An aerial view of a building under construction&#10;&#10;Description automatically generated with low confidence">
            <a:extLst>
              <a:ext uri="{FF2B5EF4-FFF2-40B4-BE49-F238E27FC236}">
                <a16:creationId xmlns:a16="http://schemas.microsoft.com/office/drawing/2014/main" id="{C62BF3B9-E810-6D4A-C2FC-C6092C101A3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5" b="4095"/>
          <a:stretch/>
        </p:blipFill>
        <p:spPr>
          <a:xfrm>
            <a:off x="7844141" y="164124"/>
            <a:ext cx="20992230" cy="14888308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4780526" cy="13716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F07AD-A1D1-39DF-87AB-7E2D7FD82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875" y="681953"/>
            <a:ext cx="7803427" cy="41245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8000" b="1" dirty="0">
                <a:latin typeface="+mj-lt"/>
              </a:rPr>
              <a:t>Hilltop Housing Complex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DC946-7314-A783-C271-E598B1050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6400" y="4868402"/>
            <a:ext cx="7644378" cy="74855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Budget: 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$125.1M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Status: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 Construction – 30%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Construction Start: 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May 2022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Estimated Construction Completion:  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June 2024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Scope: 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Construction of two, seven-story structures comprised of 241,000 sf, and accommodating 1006 beds.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tx1"/>
                </a:solidFill>
                <a:latin typeface="+mn-lt"/>
              </a:rPr>
              <a:t>North Tower – Alamito Hall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tx1"/>
                </a:solidFill>
                <a:latin typeface="+mn-lt"/>
              </a:rPr>
              <a:t>South Tower – Cibolo Hall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7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395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A picture containing outdoor, sky, building, crane&#10;&#10;Description automatically generated">
            <a:extLst>
              <a:ext uri="{FF2B5EF4-FFF2-40B4-BE49-F238E27FC236}">
                <a16:creationId xmlns:a16="http://schemas.microsoft.com/office/drawing/2014/main" id="{1705954D-4DC5-42AD-6663-48E0C78E0B2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5" b="12505"/>
          <a:stretch/>
        </p:blipFill>
        <p:spPr>
          <a:xfrm>
            <a:off x="-6094" y="10"/>
            <a:ext cx="24383998" cy="13715990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15204"/>
            <a:ext cx="24383998" cy="632429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FCE4C-01B9-CFDC-13B5-D6CD4F38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0" y="651100"/>
            <a:ext cx="20116800" cy="71495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10400">
                <a:solidFill>
                  <a:srgbClr val="FFFFFF"/>
                </a:solidFill>
                <a:latin typeface="+mj-lt"/>
              </a:rPr>
              <a:t>Hilltop Housing Complex</a:t>
            </a:r>
          </a:p>
        </p:txBody>
      </p:sp>
    </p:spTree>
    <p:extLst>
      <p:ext uri="{BB962C8B-B14F-4D97-AF65-F5344CB8AC3E}">
        <p14:creationId xmlns:p14="http://schemas.microsoft.com/office/powerpoint/2010/main" val="13219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engineering, steel, industry, construction&#10;&#10;Description automatically generated">
            <a:extLst>
              <a:ext uri="{FF2B5EF4-FFF2-40B4-BE49-F238E27FC236}">
                <a16:creationId xmlns:a16="http://schemas.microsoft.com/office/drawing/2014/main" id="{404E516D-DD54-A95B-61C6-3C1D983AD0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4" b="13316"/>
          <a:stretch/>
        </p:blipFill>
        <p:spPr>
          <a:xfrm>
            <a:off x="20" y="10"/>
            <a:ext cx="24383980" cy="13715990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640284"/>
            <a:ext cx="24384000" cy="147310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FCE4C-01B9-CFDC-13B5-D6CD4F38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10634480"/>
            <a:ext cx="2242185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7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Hilltop Housing Complex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0483966"/>
            <a:ext cx="2438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269704"/>
            <a:ext cx="2438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56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road, building, government building">
            <a:extLst>
              <a:ext uri="{FF2B5EF4-FFF2-40B4-BE49-F238E27FC236}">
                <a16:creationId xmlns:a16="http://schemas.microsoft.com/office/drawing/2014/main" id="{B6A030EA-66F5-F580-F205-C93ADD0EA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163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2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91A67-C0B2-A9FB-562A-8CE5B7CD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650738"/>
            <a:ext cx="8737204" cy="39136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9200" dirty="0">
                <a:latin typeface="+mj-lt"/>
              </a:rPr>
              <a:t>James Street Housing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0160" y="5173988"/>
            <a:ext cx="6949440" cy="36576"/>
          </a:xfrm>
          <a:custGeom>
            <a:avLst/>
            <a:gdLst>
              <a:gd name="connsiteX0" fmla="*/ 0 w 6949440"/>
              <a:gd name="connsiteY0" fmla="*/ 0 h 36576"/>
              <a:gd name="connsiteX1" fmla="*/ 625450 w 6949440"/>
              <a:gd name="connsiteY1" fmla="*/ 0 h 36576"/>
              <a:gd name="connsiteX2" fmla="*/ 1181405 w 6949440"/>
              <a:gd name="connsiteY2" fmla="*/ 0 h 36576"/>
              <a:gd name="connsiteX3" fmla="*/ 1945843 w 6949440"/>
              <a:gd name="connsiteY3" fmla="*/ 0 h 36576"/>
              <a:gd name="connsiteX4" fmla="*/ 2710282 w 6949440"/>
              <a:gd name="connsiteY4" fmla="*/ 0 h 36576"/>
              <a:gd name="connsiteX5" fmla="*/ 3405226 w 6949440"/>
              <a:gd name="connsiteY5" fmla="*/ 0 h 36576"/>
              <a:gd name="connsiteX6" fmla="*/ 3891686 w 6949440"/>
              <a:gd name="connsiteY6" fmla="*/ 0 h 36576"/>
              <a:gd name="connsiteX7" fmla="*/ 4656125 w 6949440"/>
              <a:gd name="connsiteY7" fmla="*/ 0 h 36576"/>
              <a:gd name="connsiteX8" fmla="*/ 5142586 w 6949440"/>
              <a:gd name="connsiteY8" fmla="*/ 0 h 36576"/>
              <a:gd name="connsiteX9" fmla="*/ 5629046 w 6949440"/>
              <a:gd name="connsiteY9" fmla="*/ 0 h 36576"/>
              <a:gd name="connsiteX10" fmla="*/ 6949440 w 6949440"/>
              <a:gd name="connsiteY10" fmla="*/ 0 h 36576"/>
              <a:gd name="connsiteX11" fmla="*/ 6949440 w 6949440"/>
              <a:gd name="connsiteY11" fmla="*/ 36576 h 36576"/>
              <a:gd name="connsiteX12" fmla="*/ 6115507 w 6949440"/>
              <a:gd name="connsiteY12" fmla="*/ 36576 h 36576"/>
              <a:gd name="connsiteX13" fmla="*/ 5420563 w 6949440"/>
              <a:gd name="connsiteY13" fmla="*/ 36576 h 36576"/>
              <a:gd name="connsiteX14" fmla="*/ 4586630 w 6949440"/>
              <a:gd name="connsiteY14" fmla="*/ 36576 h 36576"/>
              <a:gd name="connsiteX15" fmla="*/ 4030675 w 6949440"/>
              <a:gd name="connsiteY15" fmla="*/ 36576 h 36576"/>
              <a:gd name="connsiteX16" fmla="*/ 3335731 w 6949440"/>
              <a:gd name="connsiteY16" fmla="*/ 36576 h 36576"/>
              <a:gd name="connsiteX17" fmla="*/ 2501798 w 6949440"/>
              <a:gd name="connsiteY17" fmla="*/ 36576 h 36576"/>
              <a:gd name="connsiteX18" fmla="*/ 1876349 w 6949440"/>
              <a:gd name="connsiteY18" fmla="*/ 36576 h 36576"/>
              <a:gd name="connsiteX19" fmla="*/ 1042416 w 6949440"/>
              <a:gd name="connsiteY19" fmla="*/ 36576 h 36576"/>
              <a:gd name="connsiteX20" fmla="*/ 0 w 6949440"/>
              <a:gd name="connsiteY20" fmla="*/ 36576 h 36576"/>
              <a:gd name="connsiteX21" fmla="*/ 0 w 6949440"/>
              <a:gd name="connsiteY21" fmla="*/ 0 h 36576"/>
              <a:gd name="connsiteX0" fmla="*/ 0 w 6949440"/>
              <a:gd name="connsiteY0" fmla="*/ 0 h 36576"/>
              <a:gd name="connsiteX1" fmla="*/ 555955 w 6949440"/>
              <a:gd name="connsiteY1" fmla="*/ 0 h 36576"/>
              <a:gd name="connsiteX2" fmla="*/ 1389888 w 6949440"/>
              <a:gd name="connsiteY2" fmla="*/ 0 h 36576"/>
              <a:gd name="connsiteX3" fmla="*/ 1876349 w 6949440"/>
              <a:gd name="connsiteY3" fmla="*/ 0 h 36576"/>
              <a:gd name="connsiteX4" fmla="*/ 2362810 w 6949440"/>
              <a:gd name="connsiteY4" fmla="*/ 0 h 36576"/>
              <a:gd name="connsiteX5" fmla="*/ 3057754 w 6949440"/>
              <a:gd name="connsiteY5" fmla="*/ 0 h 36576"/>
              <a:gd name="connsiteX6" fmla="*/ 3683203 w 6949440"/>
              <a:gd name="connsiteY6" fmla="*/ 0 h 36576"/>
              <a:gd name="connsiteX7" fmla="*/ 4447642 w 6949440"/>
              <a:gd name="connsiteY7" fmla="*/ 0 h 36576"/>
              <a:gd name="connsiteX8" fmla="*/ 5003597 w 6949440"/>
              <a:gd name="connsiteY8" fmla="*/ 0 h 36576"/>
              <a:gd name="connsiteX9" fmla="*/ 5837530 w 6949440"/>
              <a:gd name="connsiteY9" fmla="*/ 0 h 36576"/>
              <a:gd name="connsiteX10" fmla="*/ 6949440 w 6949440"/>
              <a:gd name="connsiteY10" fmla="*/ 0 h 36576"/>
              <a:gd name="connsiteX11" fmla="*/ 6949440 w 6949440"/>
              <a:gd name="connsiteY11" fmla="*/ 36576 h 36576"/>
              <a:gd name="connsiteX12" fmla="*/ 6393485 w 6949440"/>
              <a:gd name="connsiteY12" fmla="*/ 36576 h 36576"/>
              <a:gd name="connsiteX13" fmla="*/ 5837530 w 6949440"/>
              <a:gd name="connsiteY13" fmla="*/ 36576 h 36576"/>
              <a:gd name="connsiteX14" fmla="*/ 5212080 w 6949440"/>
              <a:gd name="connsiteY14" fmla="*/ 36576 h 36576"/>
              <a:gd name="connsiteX15" fmla="*/ 4725619 w 6949440"/>
              <a:gd name="connsiteY15" fmla="*/ 36576 h 36576"/>
              <a:gd name="connsiteX16" fmla="*/ 4100170 w 6949440"/>
              <a:gd name="connsiteY16" fmla="*/ 36576 h 36576"/>
              <a:gd name="connsiteX17" fmla="*/ 3544214 w 6949440"/>
              <a:gd name="connsiteY17" fmla="*/ 36576 h 36576"/>
              <a:gd name="connsiteX18" fmla="*/ 3118909 w 6949440"/>
              <a:gd name="connsiteY18" fmla="*/ 36576 h 36576"/>
              <a:gd name="connsiteX19" fmla="*/ 2710282 w 6949440"/>
              <a:gd name="connsiteY19" fmla="*/ 36576 h 36576"/>
              <a:gd name="connsiteX20" fmla="*/ 1945843 w 6949440"/>
              <a:gd name="connsiteY20" fmla="*/ 36576 h 36576"/>
              <a:gd name="connsiteX21" fmla="*/ 1459382 w 6949440"/>
              <a:gd name="connsiteY21" fmla="*/ 36576 h 36576"/>
              <a:gd name="connsiteX22" fmla="*/ 764438 w 6949440"/>
              <a:gd name="connsiteY22" fmla="*/ 36576 h 36576"/>
              <a:gd name="connsiteX23" fmla="*/ 0 w 6949440"/>
              <a:gd name="connsiteY23" fmla="*/ 36576 h 36576"/>
              <a:gd name="connsiteX24" fmla="*/ 0 w 6949440"/>
              <a:gd name="connsiteY24" fmla="*/ 0 h 3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49440" h="36576" fill="none" extrusionOk="0">
                <a:moveTo>
                  <a:pt x="0" y="0"/>
                </a:moveTo>
                <a:cubicBezTo>
                  <a:pt x="263217" y="657"/>
                  <a:pt x="408958" y="5049"/>
                  <a:pt x="625450" y="0"/>
                </a:cubicBezTo>
                <a:cubicBezTo>
                  <a:pt x="838044" y="21361"/>
                  <a:pt x="1034130" y="-23215"/>
                  <a:pt x="1181405" y="0"/>
                </a:cubicBezTo>
                <a:cubicBezTo>
                  <a:pt x="1324497" y="25131"/>
                  <a:pt x="1731014" y="-33321"/>
                  <a:pt x="1945843" y="0"/>
                </a:cubicBezTo>
                <a:cubicBezTo>
                  <a:pt x="2203595" y="-20515"/>
                  <a:pt x="2449486" y="21501"/>
                  <a:pt x="2710282" y="0"/>
                </a:cubicBezTo>
                <a:cubicBezTo>
                  <a:pt x="2978868" y="-9755"/>
                  <a:pt x="3054793" y="31267"/>
                  <a:pt x="3405226" y="0"/>
                </a:cubicBezTo>
                <a:cubicBezTo>
                  <a:pt x="3743321" y="-34969"/>
                  <a:pt x="3710924" y="-11109"/>
                  <a:pt x="3891686" y="0"/>
                </a:cubicBezTo>
                <a:cubicBezTo>
                  <a:pt x="4106133" y="38118"/>
                  <a:pt x="4300644" y="-66329"/>
                  <a:pt x="4656125" y="0"/>
                </a:cubicBezTo>
                <a:cubicBezTo>
                  <a:pt x="5022626" y="22528"/>
                  <a:pt x="4976660" y="-12056"/>
                  <a:pt x="5142586" y="0"/>
                </a:cubicBezTo>
                <a:cubicBezTo>
                  <a:pt x="5311064" y="2761"/>
                  <a:pt x="5416767" y="-3129"/>
                  <a:pt x="5629046" y="0"/>
                </a:cubicBezTo>
                <a:cubicBezTo>
                  <a:pt x="5847926" y="15254"/>
                  <a:pt x="6475301" y="37453"/>
                  <a:pt x="6949440" y="0"/>
                </a:cubicBezTo>
                <a:cubicBezTo>
                  <a:pt x="6950191" y="13078"/>
                  <a:pt x="6947747" y="18813"/>
                  <a:pt x="6949440" y="36576"/>
                </a:cubicBezTo>
                <a:cubicBezTo>
                  <a:pt x="6616596" y="-34132"/>
                  <a:pt x="6379592" y="25253"/>
                  <a:pt x="6115507" y="36576"/>
                </a:cubicBezTo>
                <a:cubicBezTo>
                  <a:pt x="5873631" y="610"/>
                  <a:pt x="5611919" y="55386"/>
                  <a:pt x="5420563" y="36576"/>
                </a:cubicBezTo>
                <a:cubicBezTo>
                  <a:pt x="5184959" y="-13429"/>
                  <a:pt x="4951745" y="64636"/>
                  <a:pt x="4586630" y="36576"/>
                </a:cubicBezTo>
                <a:cubicBezTo>
                  <a:pt x="4201290" y="12584"/>
                  <a:pt x="4228237" y="43753"/>
                  <a:pt x="4030675" y="36576"/>
                </a:cubicBezTo>
                <a:cubicBezTo>
                  <a:pt x="3826797" y="50047"/>
                  <a:pt x="3590515" y="7178"/>
                  <a:pt x="3335731" y="36576"/>
                </a:cubicBezTo>
                <a:cubicBezTo>
                  <a:pt x="3013838" y="55530"/>
                  <a:pt x="2792126" y="19194"/>
                  <a:pt x="2501798" y="36576"/>
                </a:cubicBezTo>
                <a:cubicBezTo>
                  <a:pt x="2206026" y="64640"/>
                  <a:pt x="2063465" y="7179"/>
                  <a:pt x="1876349" y="36576"/>
                </a:cubicBezTo>
                <a:cubicBezTo>
                  <a:pt x="1660403" y="113781"/>
                  <a:pt x="1250686" y="24949"/>
                  <a:pt x="1042416" y="36576"/>
                </a:cubicBezTo>
                <a:cubicBezTo>
                  <a:pt x="899396" y="57549"/>
                  <a:pt x="399612" y="68580"/>
                  <a:pt x="0" y="36576"/>
                </a:cubicBezTo>
                <a:cubicBezTo>
                  <a:pt x="-74" y="25243"/>
                  <a:pt x="-1329" y="14357"/>
                  <a:pt x="0" y="0"/>
                </a:cubicBezTo>
                <a:close/>
              </a:path>
              <a:path w="6949440" h="36576" stroke="0" extrusionOk="0">
                <a:moveTo>
                  <a:pt x="0" y="0"/>
                </a:moveTo>
                <a:cubicBezTo>
                  <a:pt x="255703" y="-10275"/>
                  <a:pt x="383871" y="18118"/>
                  <a:pt x="555955" y="0"/>
                </a:cubicBezTo>
                <a:cubicBezTo>
                  <a:pt x="679891" y="-29795"/>
                  <a:pt x="974962" y="77283"/>
                  <a:pt x="1389888" y="0"/>
                </a:cubicBezTo>
                <a:cubicBezTo>
                  <a:pt x="1823001" y="-31139"/>
                  <a:pt x="1677059" y="-6593"/>
                  <a:pt x="1876349" y="0"/>
                </a:cubicBezTo>
                <a:cubicBezTo>
                  <a:pt x="2060501" y="-5967"/>
                  <a:pt x="2218571" y="-13867"/>
                  <a:pt x="2362810" y="0"/>
                </a:cubicBezTo>
                <a:cubicBezTo>
                  <a:pt x="2520199" y="-13216"/>
                  <a:pt x="2730433" y="4864"/>
                  <a:pt x="3057754" y="0"/>
                </a:cubicBezTo>
                <a:cubicBezTo>
                  <a:pt x="3290247" y="-46063"/>
                  <a:pt x="3464358" y="19442"/>
                  <a:pt x="3683203" y="0"/>
                </a:cubicBezTo>
                <a:cubicBezTo>
                  <a:pt x="3865156" y="-15647"/>
                  <a:pt x="4085827" y="-9804"/>
                  <a:pt x="4447642" y="0"/>
                </a:cubicBezTo>
                <a:cubicBezTo>
                  <a:pt x="4802805" y="-5430"/>
                  <a:pt x="4791123" y="-27965"/>
                  <a:pt x="5003597" y="0"/>
                </a:cubicBezTo>
                <a:cubicBezTo>
                  <a:pt x="5186800" y="44698"/>
                  <a:pt x="5648787" y="66762"/>
                  <a:pt x="5837530" y="0"/>
                </a:cubicBezTo>
                <a:cubicBezTo>
                  <a:pt x="6027400" y="-10489"/>
                  <a:pt x="6673987" y="70474"/>
                  <a:pt x="6949440" y="0"/>
                </a:cubicBezTo>
                <a:cubicBezTo>
                  <a:pt x="6949796" y="14764"/>
                  <a:pt x="6949687" y="28138"/>
                  <a:pt x="6949440" y="36576"/>
                </a:cubicBezTo>
                <a:cubicBezTo>
                  <a:pt x="6790436" y="33162"/>
                  <a:pt x="6576081" y="21850"/>
                  <a:pt x="6393485" y="36576"/>
                </a:cubicBezTo>
                <a:cubicBezTo>
                  <a:pt x="6178042" y="22722"/>
                  <a:pt x="5993579" y="15738"/>
                  <a:pt x="5837530" y="36576"/>
                </a:cubicBezTo>
                <a:cubicBezTo>
                  <a:pt x="5647901" y="79922"/>
                  <a:pt x="5511371" y="1232"/>
                  <a:pt x="5212080" y="36576"/>
                </a:cubicBezTo>
                <a:cubicBezTo>
                  <a:pt x="4896559" y="31966"/>
                  <a:pt x="4834743" y="40271"/>
                  <a:pt x="4725619" y="36576"/>
                </a:cubicBezTo>
                <a:cubicBezTo>
                  <a:pt x="4615041" y="64195"/>
                  <a:pt x="4329639" y="77700"/>
                  <a:pt x="4100170" y="36576"/>
                </a:cubicBezTo>
                <a:cubicBezTo>
                  <a:pt x="3832398" y="59202"/>
                  <a:pt x="3746344" y="52615"/>
                  <a:pt x="3544214" y="36576"/>
                </a:cubicBezTo>
                <a:cubicBezTo>
                  <a:pt x="3438805" y="17864"/>
                  <a:pt x="3326722" y="39587"/>
                  <a:pt x="3118909" y="36576"/>
                </a:cubicBezTo>
                <a:cubicBezTo>
                  <a:pt x="2911096" y="33565"/>
                  <a:pt x="2914376" y="20314"/>
                  <a:pt x="2710282" y="36576"/>
                </a:cubicBezTo>
                <a:cubicBezTo>
                  <a:pt x="2476210" y="44201"/>
                  <a:pt x="2240789" y="22018"/>
                  <a:pt x="1945843" y="36576"/>
                </a:cubicBezTo>
                <a:cubicBezTo>
                  <a:pt x="1659184" y="60412"/>
                  <a:pt x="1575758" y="19391"/>
                  <a:pt x="1459382" y="36576"/>
                </a:cubicBezTo>
                <a:cubicBezTo>
                  <a:pt x="1359478" y="81171"/>
                  <a:pt x="1042898" y="23934"/>
                  <a:pt x="764438" y="36576"/>
                </a:cubicBezTo>
                <a:cubicBezTo>
                  <a:pt x="502875" y="29967"/>
                  <a:pt x="354872" y="20575"/>
                  <a:pt x="0" y="36576"/>
                </a:cubicBezTo>
                <a:cubicBezTo>
                  <a:pt x="-165" y="18958"/>
                  <a:pt x="291" y="8024"/>
                  <a:pt x="0" y="0"/>
                </a:cubicBezTo>
                <a:close/>
              </a:path>
              <a:path w="6949440" h="36576" fill="none" stroke="0" extrusionOk="0">
                <a:moveTo>
                  <a:pt x="0" y="0"/>
                </a:moveTo>
                <a:cubicBezTo>
                  <a:pt x="273023" y="-12269"/>
                  <a:pt x="399748" y="18206"/>
                  <a:pt x="625450" y="0"/>
                </a:cubicBezTo>
                <a:cubicBezTo>
                  <a:pt x="865603" y="-14715"/>
                  <a:pt x="982612" y="-27354"/>
                  <a:pt x="1181405" y="0"/>
                </a:cubicBezTo>
                <a:cubicBezTo>
                  <a:pt x="1361399" y="13290"/>
                  <a:pt x="1676229" y="11428"/>
                  <a:pt x="1945843" y="0"/>
                </a:cubicBezTo>
                <a:cubicBezTo>
                  <a:pt x="2211056" y="54755"/>
                  <a:pt x="2435139" y="25600"/>
                  <a:pt x="2710282" y="0"/>
                </a:cubicBezTo>
                <a:cubicBezTo>
                  <a:pt x="2968013" y="-22184"/>
                  <a:pt x="3061592" y="41863"/>
                  <a:pt x="3405226" y="0"/>
                </a:cubicBezTo>
                <a:cubicBezTo>
                  <a:pt x="3748743" y="-31668"/>
                  <a:pt x="3701240" y="-13580"/>
                  <a:pt x="3891686" y="0"/>
                </a:cubicBezTo>
                <a:cubicBezTo>
                  <a:pt x="4042550" y="41624"/>
                  <a:pt x="4257556" y="-2915"/>
                  <a:pt x="4656125" y="0"/>
                </a:cubicBezTo>
                <a:cubicBezTo>
                  <a:pt x="5026709" y="23282"/>
                  <a:pt x="4979025" y="-6424"/>
                  <a:pt x="5142586" y="0"/>
                </a:cubicBezTo>
                <a:cubicBezTo>
                  <a:pt x="5328171" y="-4479"/>
                  <a:pt x="5398788" y="-3390"/>
                  <a:pt x="5629046" y="0"/>
                </a:cubicBezTo>
                <a:cubicBezTo>
                  <a:pt x="5863761" y="28903"/>
                  <a:pt x="6441902" y="81190"/>
                  <a:pt x="6949440" y="0"/>
                </a:cubicBezTo>
                <a:cubicBezTo>
                  <a:pt x="6950801" y="13802"/>
                  <a:pt x="6947319" y="18889"/>
                  <a:pt x="6949440" y="36576"/>
                </a:cubicBezTo>
                <a:cubicBezTo>
                  <a:pt x="6607179" y="-34571"/>
                  <a:pt x="6361296" y="16168"/>
                  <a:pt x="6115507" y="36576"/>
                </a:cubicBezTo>
                <a:cubicBezTo>
                  <a:pt x="5889968" y="87879"/>
                  <a:pt x="5617482" y="23573"/>
                  <a:pt x="5420563" y="36576"/>
                </a:cubicBezTo>
                <a:cubicBezTo>
                  <a:pt x="5179566" y="-3061"/>
                  <a:pt x="4974352" y="40409"/>
                  <a:pt x="4586630" y="36576"/>
                </a:cubicBezTo>
                <a:cubicBezTo>
                  <a:pt x="4193619" y="13368"/>
                  <a:pt x="4239819" y="40175"/>
                  <a:pt x="4030675" y="36576"/>
                </a:cubicBezTo>
                <a:cubicBezTo>
                  <a:pt x="3839246" y="60236"/>
                  <a:pt x="3625230" y="22239"/>
                  <a:pt x="3335731" y="36576"/>
                </a:cubicBezTo>
                <a:cubicBezTo>
                  <a:pt x="3063684" y="66058"/>
                  <a:pt x="2823693" y="2670"/>
                  <a:pt x="2501798" y="36576"/>
                </a:cubicBezTo>
                <a:cubicBezTo>
                  <a:pt x="2210629" y="15621"/>
                  <a:pt x="2056053" y="752"/>
                  <a:pt x="1876349" y="36576"/>
                </a:cubicBezTo>
                <a:cubicBezTo>
                  <a:pt x="1656054" y="52780"/>
                  <a:pt x="1244005" y="49328"/>
                  <a:pt x="1042416" y="36576"/>
                </a:cubicBezTo>
                <a:cubicBezTo>
                  <a:pt x="828323" y="51216"/>
                  <a:pt x="414938" y="33589"/>
                  <a:pt x="0" y="36576"/>
                </a:cubicBezTo>
                <a:cubicBezTo>
                  <a:pt x="968" y="25122"/>
                  <a:pt x="-1630" y="119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6949440"/>
                      <a:gd name="connsiteY0" fmla="*/ 0 h 36576"/>
                      <a:gd name="connsiteX1" fmla="*/ 625450 w 6949440"/>
                      <a:gd name="connsiteY1" fmla="*/ 0 h 36576"/>
                      <a:gd name="connsiteX2" fmla="*/ 1181405 w 6949440"/>
                      <a:gd name="connsiteY2" fmla="*/ 0 h 36576"/>
                      <a:gd name="connsiteX3" fmla="*/ 1945843 w 6949440"/>
                      <a:gd name="connsiteY3" fmla="*/ 0 h 36576"/>
                      <a:gd name="connsiteX4" fmla="*/ 2710282 w 6949440"/>
                      <a:gd name="connsiteY4" fmla="*/ 0 h 36576"/>
                      <a:gd name="connsiteX5" fmla="*/ 3405226 w 6949440"/>
                      <a:gd name="connsiteY5" fmla="*/ 0 h 36576"/>
                      <a:gd name="connsiteX6" fmla="*/ 3891686 w 6949440"/>
                      <a:gd name="connsiteY6" fmla="*/ 0 h 36576"/>
                      <a:gd name="connsiteX7" fmla="*/ 4656125 w 6949440"/>
                      <a:gd name="connsiteY7" fmla="*/ 0 h 36576"/>
                      <a:gd name="connsiteX8" fmla="*/ 5142586 w 6949440"/>
                      <a:gd name="connsiteY8" fmla="*/ 0 h 36576"/>
                      <a:gd name="connsiteX9" fmla="*/ 5629046 w 6949440"/>
                      <a:gd name="connsiteY9" fmla="*/ 0 h 36576"/>
                      <a:gd name="connsiteX10" fmla="*/ 6949440 w 6949440"/>
                      <a:gd name="connsiteY10" fmla="*/ 0 h 36576"/>
                      <a:gd name="connsiteX11" fmla="*/ 6949440 w 6949440"/>
                      <a:gd name="connsiteY11" fmla="*/ 36576 h 36576"/>
                      <a:gd name="connsiteX12" fmla="*/ 6115507 w 6949440"/>
                      <a:gd name="connsiteY12" fmla="*/ 36576 h 36576"/>
                      <a:gd name="connsiteX13" fmla="*/ 5420563 w 6949440"/>
                      <a:gd name="connsiteY13" fmla="*/ 36576 h 36576"/>
                      <a:gd name="connsiteX14" fmla="*/ 4586630 w 6949440"/>
                      <a:gd name="connsiteY14" fmla="*/ 36576 h 36576"/>
                      <a:gd name="connsiteX15" fmla="*/ 4030675 w 6949440"/>
                      <a:gd name="connsiteY15" fmla="*/ 36576 h 36576"/>
                      <a:gd name="connsiteX16" fmla="*/ 3335731 w 6949440"/>
                      <a:gd name="connsiteY16" fmla="*/ 36576 h 36576"/>
                      <a:gd name="connsiteX17" fmla="*/ 2501798 w 6949440"/>
                      <a:gd name="connsiteY17" fmla="*/ 36576 h 36576"/>
                      <a:gd name="connsiteX18" fmla="*/ 1876349 w 6949440"/>
                      <a:gd name="connsiteY18" fmla="*/ 36576 h 36576"/>
                      <a:gd name="connsiteX19" fmla="*/ 1042416 w 6949440"/>
                      <a:gd name="connsiteY19" fmla="*/ 36576 h 36576"/>
                      <a:gd name="connsiteX20" fmla="*/ 0 w 6949440"/>
                      <a:gd name="connsiteY20" fmla="*/ 36576 h 36576"/>
                      <a:gd name="connsiteX21" fmla="*/ 0 w 6949440"/>
                      <a:gd name="connsiteY21" fmla="*/ 0 h 36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949440" h="36576" fill="none" extrusionOk="0">
                        <a:moveTo>
                          <a:pt x="0" y="0"/>
                        </a:moveTo>
                        <a:cubicBezTo>
                          <a:pt x="258497" y="9297"/>
                          <a:pt x="407807" y="-18405"/>
                          <a:pt x="625450" y="0"/>
                        </a:cubicBezTo>
                        <a:cubicBezTo>
                          <a:pt x="843093" y="18405"/>
                          <a:pt x="999015" y="-26184"/>
                          <a:pt x="1181405" y="0"/>
                        </a:cubicBezTo>
                        <a:cubicBezTo>
                          <a:pt x="1363796" y="26184"/>
                          <a:pt x="1683622" y="-2693"/>
                          <a:pt x="1945843" y="0"/>
                        </a:cubicBezTo>
                        <a:cubicBezTo>
                          <a:pt x="2208064" y="2693"/>
                          <a:pt x="2441799" y="25043"/>
                          <a:pt x="2710282" y="0"/>
                        </a:cubicBezTo>
                        <a:cubicBezTo>
                          <a:pt x="2978765" y="-25043"/>
                          <a:pt x="3067236" y="31163"/>
                          <a:pt x="3405226" y="0"/>
                        </a:cubicBezTo>
                        <a:cubicBezTo>
                          <a:pt x="3743216" y="-31163"/>
                          <a:pt x="3709212" y="-10243"/>
                          <a:pt x="3891686" y="0"/>
                        </a:cubicBezTo>
                        <a:cubicBezTo>
                          <a:pt x="4074160" y="10243"/>
                          <a:pt x="4289131" y="-21245"/>
                          <a:pt x="4656125" y="0"/>
                        </a:cubicBezTo>
                        <a:cubicBezTo>
                          <a:pt x="5023119" y="21245"/>
                          <a:pt x="4974341" y="-6180"/>
                          <a:pt x="5142586" y="0"/>
                        </a:cubicBezTo>
                        <a:cubicBezTo>
                          <a:pt x="5310831" y="6180"/>
                          <a:pt x="5410735" y="-3376"/>
                          <a:pt x="5629046" y="0"/>
                        </a:cubicBezTo>
                        <a:cubicBezTo>
                          <a:pt x="5847357" y="3376"/>
                          <a:pt x="6462655" y="40363"/>
                          <a:pt x="6949440" y="0"/>
                        </a:cubicBezTo>
                        <a:cubicBezTo>
                          <a:pt x="6950776" y="14036"/>
                          <a:pt x="6948002" y="18623"/>
                          <a:pt x="6949440" y="36576"/>
                        </a:cubicBezTo>
                        <a:cubicBezTo>
                          <a:pt x="6623462" y="17455"/>
                          <a:pt x="6369711" y="22107"/>
                          <a:pt x="6115507" y="36576"/>
                        </a:cubicBezTo>
                        <a:cubicBezTo>
                          <a:pt x="5861303" y="51045"/>
                          <a:pt x="5644171" y="52892"/>
                          <a:pt x="5420563" y="36576"/>
                        </a:cubicBezTo>
                        <a:cubicBezTo>
                          <a:pt x="5196955" y="20260"/>
                          <a:pt x="4970928" y="63872"/>
                          <a:pt x="4586630" y="36576"/>
                        </a:cubicBezTo>
                        <a:cubicBezTo>
                          <a:pt x="4202332" y="9280"/>
                          <a:pt x="4230352" y="42653"/>
                          <a:pt x="4030675" y="36576"/>
                        </a:cubicBezTo>
                        <a:cubicBezTo>
                          <a:pt x="3830999" y="30499"/>
                          <a:pt x="3610423" y="31125"/>
                          <a:pt x="3335731" y="36576"/>
                        </a:cubicBezTo>
                        <a:cubicBezTo>
                          <a:pt x="3061039" y="42027"/>
                          <a:pt x="2792562" y="38173"/>
                          <a:pt x="2501798" y="36576"/>
                        </a:cubicBezTo>
                        <a:cubicBezTo>
                          <a:pt x="2211034" y="34979"/>
                          <a:pt x="2068435" y="6707"/>
                          <a:pt x="1876349" y="36576"/>
                        </a:cubicBezTo>
                        <a:cubicBezTo>
                          <a:pt x="1684263" y="66445"/>
                          <a:pt x="1257330" y="29560"/>
                          <a:pt x="1042416" y="36576"/>
                        </a:cubicBezTo>
                        <a:cubicBezTo>
                          <a:pt x="827502" y="43592"/>
                          <a:pt x="333456" y="17904"/>
                          <a:pt x="0" y="36576"/>
                        </a:cubicBezTo>
                        <a:cubicBezTo>
                          <a:pt x="-44" y="24172"/>
                          <a:pt x="86" y="11981"/>
                          <a:pt x="0" y="0"/>
                        </a:cubicBezTo>
                        <a:close/>
                      </a:path>
                      <a:path w="6949440" h="36576" stroke="0" extrusionOk="0">
                        <a:moveTo>
                          <a:pt x="0" y="0"/>
                        </a:moveTo>
                        <a:cubicBezTo>
                          <a:pt x="271875" y="-23518"/>
                          <a:pt x="381428" y="6804"/>
                          <a:pt x="555955" y="0"/>
                        </a:cubicBezTo>
                        <a:cubicBezTo>
                          <a:pt x="730483" y="-6804"/>
                          <a:pt x="978239" y="33438"/>
                          <a:pt x="1389888" y="0"/>
                        </a:cubicBezTo>
                        <a:cubicBezTo>
                          <a:pt x="1801537" y="-33438"/>
                          <a:pt x="1682936" y="6451"/>
                          <a:pt x="1876349" y="0"/>
                        </a:cubicBezTo>
                        <a:cubicBezTo>
                          <a:pt x="2069762" y="-6451"/>
                          <a:pt x="2227570" y="5351"/>
                          <a:pt x="2362810" y="0"/>
                        </a:cubicBezTo>
                        <a:cubicBezTo>
                          <a:pt x="2498050" y="-5351"/>
                          <a:pt x="2790947" y="32618"/>
                          <a:pt x="3057754" y="0"/>
                        </a:cubicBezTo>
                        <a:cubicBezTo>
                          <a:pt x="3324561" y="-32618"/>
                          <a:pt x="3460403" y="24807"/>
                          <a:pt x="3683203" y="0"/>
                        </a:cubicBezTo>
                        <a:cubicBezTo>
                          <a:pt x="3906003" y="-24807"/>
                          <a:pt x="4090944" y="3705"/>
                          <a:pt x="4447642" y="0"/>
                        </a:cubicBezTo>
                        <a:cubicBezTo>
                          <a:pt x="4804340" y="-3705"/>
                          <a:pt x="4787235" y="-26993"/>
                          <a:pt x="5003597" y="0"/>
                        </a:cubicBezTo>
                        <a:cubicBezTo>
                          <a:pt x="5219959" y="26993"/>
                          <a:pt x="5645855" y="23373"/>
                          <a:pt x="5837530" y="0"/>
                        </a:cubicBezTo>
                        <a:cubicBezTo>
                          <a:pt x="6029205" y="-23373"/>
                          <a:pt x="6619805" y="47868"/>
                          <a:pt x="6949440" y="0"/>
                        </a:cubicBezTo>
                        <a:cubicBezTo>
                          <a:pt x="6949742" y="16774"/>
                          <a:pt x="6948869" y="27779"/>
                          <a:pt x="6949440" y="36576"/>
                        </a:cubicBezTo>
                        <a:cubicBezTo>
                          <a:pt x="6803300" y="52771"/>
                          <a:pt x="6582007" y="36693"/>
                          <a:pt x="6393485" y="36576"/>
                        </a:cubicBezTo>
                        <a:cubicBezTo>
                          <a:pt x="6204963" y="36459"/>
                          <a:pt x="6002492" y="17516"/>
                          <a:pt x="5837530" y="36576"/>
                        </a:cubicBezTo>
                        <a:cubicBezTo>
                          <a:pt x="5672568" y="55636"/>
                          <a:pt x="5520546" y="27893"/>
                          <a:pt x="5212080" y="36576"/>
                        </a:cubicBezTo>
                        <a:cubicBezTo>
                          <a:pt x="4903614" y="45260"/>
                          <a:pt x="4838281" y="36158"/>
                          <a:pt x="4725619" y="36576"/>
                        </a:cubicBezTo>
                        <a:cubicBezTo>
                          <a:pt x="4612957" y="36994"/>
                          <a:pt x="4351697" y="27448"/>
                          <a:pt x="4100170" y="36576"/>
                        </a:cubicBezTo>
                        <a:cubicBezTo>
                          <a:pt x="3848643" y="45704"/>
                          <a:pt x="3746852" y="38176"/>
                          <a:pt x="3544214" y="36576"/>
                        </a:cubicBezTo>
                        <a:cubicBezTo>
                          <a:pt x="3341576" y="34976"/>
                          <a:pt x="2981167" y="39701"/>
                          <a:pt x="2710282" y="36576"/>
                        </a:cubicBezTo>
                        <a:cubicBezTo>
                          <a:pt x="2439397" y="33451"/>
                          <a:pt x="2228375" y="14959"/>
                          <a:pt x="1945843" y="36576"/>
                        </a:cubicBezTo>
                        <a:cubicBezTo>
                          <a:pt x="1663311" y="58193"/>
                          <a:pt x="1580554" y="16658"/>
                          <a:pt x="1459382" y="36576"/>
                        </a:cubicBezTo>
                        <a:cubicBezTo>
                          <a:pt x="1338210" y="56494"/>
                          <a:pt x="1010083" y="48133"/>
                          <a:pt x="764438" y="36576"/>
                        </a:cubicBezTo>
                        <a:cubicBezTo>
                          <a:pt x="518793" y="25019"/>
                          <a:pt x="340449" y="41120"/>
                          <a:pt x="0" y="36576"/>
                        </a:cubicBezTo>
                        <a:cubicBezTo>
                          <a:pt x="566" y="19755"/>
                          <a:pt x="-1" y="87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F1966-550F-6938-96C1-672B637ED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0160" y="5745798"/>
            <a:ext cx="8487178" cy="664133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Budget: 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$124M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Status: 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Design-Builder selection underway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Est. Construction Start: 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November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Est. Construction Completion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: July 2025</a:t>
            </a:r>
          </a:p>
          <a:p>
            <a:pPr defTabSz="914400">
              <a:lnSpc>
                <a:spcPct val="90000"/>
              </a:lnSpc>
            </a:pPr>
            <a:endParaRPr lang="en-US" sz="1200" dirty="0">
              <a:solidFill>
                <a:schemeClr val="tx1"/>
              </a:solidFill>
              <a:latin typeface="+mn-lt"/>
            </a:endParaRPr>
          </a:p>
          <a:p>
            <a:pPr indent="-228600" defTabSz="9144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Scope:  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Construction of two, seven-story structures, with connecting community building, comprised of 221,240sf, and accommodating 888 beds.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7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68E6B95-2F06-23C3-CE99-A0A641BFF4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r="20882"/>
          <a:stretch/>
        </p:blipFill>
        <p:spPr>
          <a:xfrm>
            <a:off x="10623404" y="10"/>
            <a:ext cx="13757550" cy="13715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03D0BB-66FC-1CDA-A7C9-52035A482458}"/>
              </a:ext>
            </a:extLst>
          </p:cNvPr>
          <p:cNvSpPr txBox="1"/>
          <p:nvPr/>
        </p:nvSpPr>
        <p:spPr>
          <a:xfrm>
            <a:off x="12161142" y="4919008"/>
            <a:ext cx="6461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James Street Housing</a:t>
            </a:r>
          </a:p>
        </p:txBody>
      </p:sp>
    </p:spTree>
    <p:extLst>
      <p:ext uri="{BB962C8B-B14F-4D97-AF65-F5344CB8AC3E}">
        <p14:creationId xmlns:p14="http://schemas.microsoft.com/office/powerpoint/2010/main" val="3006311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22900-856C-AB01-6442-5DF75BAAC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97442"/>
            <a:ext cx="9415342" cy="24513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7600" b="1">
                <a:solidFill>
                  <a:schemeClr val="bg1"/>
                </a:solidFill>
                <a:latin typeface="+mj-lt"/>
              </a:rPr>
              <a:t>McCoy Student Success Center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663746" y="3499512"/>
            <a:ext cx="943660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B0CAC-1A9E-0FFB-2673-05C5A1797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5538" y="3818384"/>
            <a:ext cx="9173026" cy="729542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bg1"/>
                </a:solidFill>
                <a:latin typeface="+mn-lt"/>
              </a:rPr>
              <a:t>Budget: </a:t>
            </a:r>
            <a:r>
              <a:rPr lang="en-US" sz="3700" dirty="0">
                <a:solidFill>
                  <a:schemeClr val="bg1"/>
                </a:solidFill>
                <a:latin typeface="+mn-lt"/>
              </a:rPr>
              <a:t>$1.0M (CIP)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bg1"/>
                </a:solidFill>
                <a:latin typeface="+mn-lt"/>
              </a:rPr>
              <a:t>Status: </a:t>
            </a:r>
            <a:r>
              <a:rPr lang="en-US" sz="3700" dirty="0">
                <a:solidFill>
                  <a:schemeClr val="bg1"/>
                </a:solidFill>
                <a:latin typeface="+mn-lt"/>
              </a:rPr>
              <a:t>Construction – 90%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bg1"/>
                </a:solidFill>
                <a:latin typeface="+mn-lt"/>
              </a:rPr>
              <a:t>Construction Start:          </a:t>
            </a:r>
            <a:r>
              <a:rPr lang="en-US" sz="3700" dirty="0">
                <a:solidFill>
                  <a:schemeClr val="bg1"/>
                </a:solidFill>
                <a:latin typeface="+mn-lt"/>
              </a:rPr>
              <a:t>March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bg1"/>
                </a:solidFill>
                <a:latin typeface="+mn-lt"/>
              </a:rPr>
              <a:t>Estimated Construction Completion</a:t>
            </a:r>
            <a:r>
              <a:rPr lang="en-US" sz="3700" dirty="0">
                <a:solidFill>
                  <a:schemeClr val="bg1"/>
                </a:solidFill>
                <a:latin typeface="+mn-lt"/>
              </a:rPr>
              <a:t>: June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bg1"/>
                </a:solidFill>
                <a:latin typeface="+mn-lt"/>
              </a:rPr>
              <a:t>Scope: </a:t>
            </a:r>
            <a:r>
              <a:rPr lang="en-US" sz="3700" dirty="0">
                <a:solidFill>
                  <a:schemeClr val="bg1"/>
                </a:solidFill>
                <a:latin typeface="+mn-lt"/>
              </a:rPr>
              <a:t>This project renovates Classroom 111 and Student Organization Room 110 into the new Student Success Center.  Center will house offices, conference room, interview room and lobby.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+mn-lt"/>
              </a:rPr>
              <a:t>Drywall installation is underway.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7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668054" y="11415344"/>
            <a:ext cx="942799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stairs, handrail, steel, aluminium&#10;&#10;Description automatically generated">
            <a:extLst>
              <a:ext uri="{FF2B5EF4-FFF2-40B4-BE49-F238E27FC236}">
                <a16:creationId xmlns:a16="http://schemas.microsoft.com/office/drawing/2014/main" id="{956FE573-A4B0-797A-670B-210D106DA6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0"/>
          <a:stretch/>
        </p:blipFill>
        <p:spPr>
          <a:xfrm rot="5400000">
            <a:off x="11859453" y="1191453"/>
            <a:ext cx="13716000" cy="1133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41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E381E7D-B6D0-3B50-6937-357D6FE8E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704"/>
            <a:ext cx="24384000" cy="147310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46A12-E742-8326-DDE0-FD355CC98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851900"/>
            <a:ext cx="2242185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McCoy Student Success Center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01386"/>
            <a:ext cx="2438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487124"/>
            <a:ext cx="2438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252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7D2D9488-4C6B-324B-B294-861A2922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6" y="6858000"/>
            <a:ext cx="6581774" cy="49053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7200" b="1" dirty="0">
                <a:latin typeface="+mj-lt"/>
              </a:rPr>
              <a:t>East-West Mall Connection</a:t>
            </a:r>
          </a:p>
        </p:txBody>
      </p:sp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0931BA3B-BB7B-1592-7E20-C7B2811A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0" b="27237"/>
          <a:stretch/>
        </p:blipFill>
        <p:spPr>
          <a:xfrm>
            <a:off x="0" y="0"/>
            <a:ext cx="24383980" cy="742121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968E9CC-C971-8749-9AC4-358E669F5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1148" y="6836435"/>
            <a:ext cx="14970826" cy="49053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tx1"/>
                </a:solidFill>
                <a:latin typeface="+mn-lt"/>
              </a:rPr>
              <a:t>Budget: </a:t>
            </a:r>
            <a:r>
              <a:rPr lang="en-US" sz="3300" dirty="0">
                <a:solidFill>
                  <a:schemeClr val="tx1"/>
                </a:solidFill>
                <a:latin typeface="+mn-lt"/>
              </a:rPr>
              <a:t>$1.6M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tx1"/>
                </a:solidFill>
                <a:latin typeface="+mn-lt"/>
              </a:rPr>
              <a:t>Status: </a:t>
            </a:r>
            <a:r>
              <a:rPr lang="en-US" sz="3300" dirty="0">
                <a:solidFill>
                  <a:schemeClr val="tx1"/>
                </a:solidFill>
                <a:latin typeface="+mn-lt"/>
              </a:rPr>
              <a:t>Site mobilization &amp; lay-out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tx1"/>
                </a:solidFill>
                <a:latin typeface="+mn-lt"/>
              </a:rPr>
              <a:t>Construction Start: </a:t>
            </a:r>
            <a:r>
              <a:rPr lang="en-US" sz="3300" dirty="0">
                <a:solidFill>
                  <a:schemeClr val="tx1"/>
                </a:solidFill>
                <a:latin typeface="+mn-lt"/>
              </a:rPr>
              <a:t>May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tx1"/>
                </a:solidFill>
                <a:latin typeface="+mn-lt"/>
              </a:rPr>
              <a:t>Estimated Construction Completion: </a:t>
            </a:r>
            <a:r>
              <a:rPr lang="en-US" sz="3300" dirty="0">
                <a:solidFill>
                  <a:schemeClr val="tx1"/>
                </a:solidFill>
                <a:latin typeface="+mn-lt"/>
              </a:rPr>
              <a:t>December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tx1"/>
                </a:solidFill>
                <a:latin typeface="+mn-lt"/>
              </a:rPr>
              <a:t>Scope:  </a:t>
            </a:r>
            <a:r>
              <a:rPr lang="en-US" sz="3300" dirty="0">
                <a:solidFill>
                  <a:schemeClr val="tx1"/>
                </a:solidFill>
                <a:latin typeface="+mn-lt"/>
              </a:rPr>
              <a:t>Construct new paved pedestrian mall from RF Mitte to Academy Street.  New pedestrian mall to include landscaping, seating, power pedestals and lighting.</a:t>
            </a:r>
          </a:p>
        </p:txBody>
      </p:sp>
    </p:spTree>
    <p:extLst>
      <p:ext uri="{BB962C8B-B14F-4D97-AF65-F5344CB8AC3E}">
        <p14:creationId xmlns:p14="http://schemas.microsoft.com/office/powerpoint/2010/main" val="193218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D8CED42C-5EF6-2C33-226F-5CD66B782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640284"/>
            <a:ext cx="24384000" cy="147310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46A12-E742-8326-DDE0-FD355CC98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10634480"/>
            <a:ext cx="2242185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East – West Mall Connection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0483966"/>
            <a:ext cx="2438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269704"/>
            <a:ext cx="2438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60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D0E04-A9D0-65B4-45AC-AAB694A5D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6" y="7505698"/>
            <a:ext cx="6581774" cy="49053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7200" b="1">
                <a:latin typeface="+mj-lt"/>
              </a:rPr>
              <a:t>Ballpark Clubhouse</a:t>
            </a:r>
          </a:p>
        </p:txBody>
      </p:sp>
      <p:pic>
        <p:nvPicPr>
          <p:cNvPr id="5" name="Picture 4" descr="A picture containing grass, sky, sport, watching&#10;&#10;Description automatically generated">
            <a:extLst>
              <a:ext uri="{FF2B5EF4-FFF2-40B4-BE49-F238E27FC236}">
                <a16:creationId xmlns:a16="http://schemas.microsoft.com/office/drawing/2014/main" id="{C9D8FD39-C8C5-4A77-4C12-AB9D5CB81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8" b="7937"/>
          <a:stretch/>
        </p:blipFill>
        <p:spPr>
          <a:xfrm>
            <a:off x="20" y="10"/>
            <a:ext cx="24383980" cy="742121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6DDB4E3-A2F8-DD0E-C027-991B93C8F3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7964" y="7505700"/>
            <a:ext cx="14970826" cy="4100146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900" b="1" dirty="0">
                <a:solidFill>
                  <a:schemeClr val="tx1"/>
                </a:solidFill>
                <a:latin typeface="+mn-lt"/>
              </a:rPr>
              <a:t>Budget: </a:t>
            </a:r>
            <a:r>
              <a:rPr lang="en-US" sz="3900" dirty="0">
                <a:solidFill>
                  <a:schemeClr val="tx1"/>
                </a:solidFill>
                <a:latin typeface="+mn-lt"/>
              </a:rPr>
              <a:t>$9.9M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900" b="1" dirty="0">
                <a:solidFill>
                  <a:schemeClr val="tx1"/>
                </a:solidFill>
                <a:latin typeface="+mn-lt"/>
              </a:rPr>
              <a:t>Status: </a:t>
            </a:r>
            <a:r>
              <a:rPr lang="en-US" sz="3900" dirty="0">
                <a:solidFill>
                  <a:schemeClr val="tx1"/>
                </a:solidFill>
                <a:latin typeface="+mn-lt"/>
              </a:rPr>
              <a:t>Notice given to proceed with Phase I of project which includes Pitching Lab and Batting Cage relocation.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900" b="1" dirty="0">
                <a:solidFill>
                  <a:schemeClr val="tx1"/>
                </a:solidFill>
                <a:latin typeface="+mn-lt"/>
              </a:rPr>
              <a:t>Est. Construction Start: </a:t>
            </a:r>
            <a:r>
              <a:rPr lang="en-US" sz="3900" dirty="0">
                <a:solidFill>
                  <a:schemeClr val="tx1"/>
                </a:solidFill>
                <a:latin typeface="+mn-lt"/>
              </a:rPr>
              <a:t>TBD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900" b="1" dirty="0">
                <a:solidFill>
                  <a:schemeClr val="tx1"/>
                </a:solidFill>
                <a:latin typeface="+mn-lt"/>
              </a:rPr>
              <a:t>Est. Construction Completion</a:t>
            </a:r>
            <a:r>
              <a:rPr lang="en-US" sz="3900" dirty="0">
                <a:solidFill>
                  <a:schemeClr val="tx1"/>
                </a:solidFill>
                <a:latin typeface="+mn-lt"/>
              </a:rPr>
              <a:t>: January 2025</a:t>
            </a:r>
          </a:p>
          <a:p>
            <a:pPr indent="-228600" defTabSz="9144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900" b="1" dirty="0">
              <a:solidFill>
                <a:schemeClr val="tx1"/>
              </a:solidFill>
              <a:latin typeface="+mn-lt"/>
            </a:endParaRPr>
          </a:p>
          <a:p>
            <a:pPr indent="-228600" defTabSz="9144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900" b="1" dirty="0">
                <a:solidFill>
                  <a:schemeClr val="tx1"/>
                </a:solidFill>
                <a:latin typeface="+mn-lt"/>
              </a:rPr>
              <a:t>Scope:  </a:t>
            </a:r>
            <a:r>
              <a:rPr lang="en-US" sz="3900" dirty="0">
                <a:solidFill>
                  <a:schemeClr val="tx1"/>
                </a:solidFill>
                <a:latin typeface="+mn-lt"/>
              </a:rPr>
              <a:t>Project includes hospitality suite,</a:t>
            </a:r>
          </a:p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en-US" sz="3900" dirty="0">
                <a:solidFill>
                  <a:schemeClr val="tx1"/>
                </a:solidFill>
                <a:latin typeface="+mn-lt"/>
              </a:rPr>
              <a:t>new box seating, players lounge, batting</a:t>
            </a:r>
          </a:p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en-US" sz="3900" dirty="0">
                <a:solidFill>
                  <a:schemeClr val="tx1"/>
                </a:solidFill>
                <a:latin typeface="+mn-lt"/>
              </a:rPr>
              <a:t>cages, pitching lab and new softball players </a:t>
            </a:r>
          </a:p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en-US" sz="3900" dirty="0">
                <a:solidFill>
                  <a:schemeClr val="tx1"/>
                </a:solidFill>
                <a:latin typeface="+mn-lt"/>
              </a:rPr>
              <a:t>lounge.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1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9849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5FCE74B-C43C-E0F7-A706-F8F47B0F7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r="8322" b="-1"/>
          <a:stretch/>
        </p:blipFill>
        <p:spPr>
          <a:xfrm>
            <a:off x="-2" y="10"/>
            <a:ext cx="24384002" cy="13715990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7D2D9488-4C6B-324B-B294-861A2922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6" y="918917"/>
            <a:ext cx="15022810" cy="909883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400"/>
            <a:r>
              <a:rPr lang="en-US" sz="9600" b="1" dirty="0">
                <a:solidFill>
                  <a:schemeClr val="bg1"/>
                </a:solidFill>
                <a:latin typeface="+mj-lt"/>
              </a:rPr>
              <a:t>Campus Master Plan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968E9CC-C971-8749-9AC4-358E669F5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71971" y="3343132"/>
            <a:ext cx="12005933" cy="81440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FF"/>
                </a:solidFill>
                <a:latin typeface="+mn-lt"/>
              </a:rPr>
              <a:t>Status: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Contract negotiations underway with selected consultant.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FF"/>
                </a:solidFill>
                <a:latin typeface="+mn-lt"/>
              </a:rPr>
              <a:t>Schedule:</a:t>
            </a:r>
          </a:p>
          <a:p>
            <a:pPr defTabSz="914400">
              <a:lnSpc>
                <a:spcPct val="90000"/>
              </a:lnSpc>
            </a:pPr>
            <a:r>
              <a:rPr lang="en-US" sz="4000" b="1" dirty="0">
                <a:solidFill>
                  <a:srgbClr val="FFFFFF"/>
                </a:solidFill>
                <a:latin typeface="+mn-lt"/>
              </a:rPr>
              <a:t>	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Begin Master Plan Process – 06/2023</a:t>
            </a:r>
          </a:p>
          <a:p>
            <a:pPr defTabSz="914400">
              <a:lnSpc>
                <a:spcPct val="90000"/>
              </a:lnSpc>
            </a:pPr>
            <a:r>
              <a:rPr lang="en-US" sz="4000" dirty="0">
                <a:solidFill>
                  <a:srgbClr val="FFFFFF"/>
                </a:solidFill>
                <a:latin typeface="+mn-lt"/>
              </a:rPr>
              <a:t>	Final Draft (Review) – 09/2024</a:t>
            </a:r>
          </a:p>
          <a:p>
            <a:pPr defTabSz="914400">
              <a:lnSpc>
                <a:spcPct val="90000"/>
              </a:lnSpc>
            </a:pPr>
            <a:r>
              <a:rPr lang="en-US" sz="4000" dirty="0">
                <a:solidFill>
                  <a:srgbClr val="FFFFFF"/>
                </a:solidFill>
                <a:latin typeface="+mn-lt"/>
              </a:rPr>
              <a:t>	TSUS Planning &amp; Construction Comm –10/2024</a:t>
            </a:r>
          </a:p>
          <a:p>
            <a:pPr defTabSz="914400">
              <a:lnSpc>
                <a:spcPct val="90000"/>
              </a:lnSpc>
            </a:pPr>
            <a:r>
              <a:rPr lang="en-US" sz="4000" dirty="0">
                <a:solidFill>
                  <a:srgbClr val="FFFFFF"/>
                </a:solidFill>
                <a:latin typeface="+mn-lt"/>
              </a:rPr>
              <a:t>	Approval by BOR – 11/21/2024</a:t>
            </a:r>
          </a:p>
        </p:txBody>
      </p:sp>
    </p:spTree>
    <p:extLst>
      <p:ext uri="{BB962C8B-B14F-4D97-AF65-F5344CB8AC3E}">
        <p14:creationId xmlns:p14="http://schemas.microsoft.com/office/powerpoint/2010/main" val="56096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88F7F3-5AA7-4010-8ADC-A661EFDE4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349638"/>
            <a:ext cx="8750302" cy="57167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10100" b="1" dirty="0">
                <a:solidFill>
                  <a:schemeClr val="bg1"/>
                </a:solidFill>
                <a:latin typeface="+mj-lt"/>
              </a:rPr>
              <a:t>Facilities Construction Update</a:t>
            </a:r>
          </a:p>
        </p:txBody>
      </p:sp>
      <p:pic>
        <p:nvPicPr>
          <p:cNvPr id="5" name="Picture 4" descr="A picture containing outdoor, sky, nature, sunset&#10;&#10;Description automatically generated">
            <a:extLst>
              <a:ext uri="{FF2B5EF4-FFF2-40B4-BE49-F238E27FC236}">
                <a16:creationId xmlns:a16="http://schemas.microsoft.com/office/drawing/2014/main" id="{A6CCF259-07AF-99B6-0F3D-742CD19AE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0346"/>
          <a:stretch/>
        </p:blipFill>
        <p:spPr>
          <a:xfrm>
            <a:off x="11364686" y="2"/>
            <a:ext cx="13019314" cy="13715998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281972" y="5982740"/>
            <a:ext cx="13714910" cy="1749432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281976" y="5982740"/>
            <a:ext cx="13714910" cy="1749432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86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sky, outdoor, tree, road&#10;&#10;Description automatically generated">
            <a:extLst>
              <a:ext uri="{FF2B5EF4-FFF2-40B4-BE49-F238E27FC236}">
                <a16:creationId xmlns:a16="http://schemas.microsoft.com/office/drawing/2014/main" id="{28875BBE-271E-1F37-8EC5-22E8B62D80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2" y="10"/>
            <a:ext cx="24384002" cy="13715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B22900-856C-AB01-6442-5DF75BAAC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1499867"/>
            <a:ext cx="10310522" cy="81440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7200" b="1" dirty="0">
                <a:solidFill>
                  <a:srgbClr val="FFFFFF"/>
                </a:solidFill>
                <a:latin typeface="+mj-lt"/>
              </a:rPr>
              <a:t>Music Building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B0CAC-1A9E-0FFB-2673-05C5A1797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71972" y="3343132"/>
            <a:ext cx="10341722" cy="81440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FF"/>
                </a:solidFill>
                <a:latin typeface="+mn-lt"/>
              </a:rPr>
              <a:t>Budget: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$90.0M (CIP)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FF"/>
                </a:solidFill>
                <a:latin typeface="+mn-lt"/>
              </a:rPr>
              <a:t>Status: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Pre-planning/Fundraising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FF"/>
                </a:solidFill>
                <a:latin typeface="+mn-lt"/>
              </a:rPr>
              <a:t>Estimated Construction Start:         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TBD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FF"/>
                </a:solidFill>
                <a:latin typeface="+mn-lt"/>
              </a:rPr>
              <a:t>Estimated Construction Completion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: TBD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FF"/>
                </a:solidFill>
                <a:latin typeface="+mn-lt"/>
              </a:rPr>
              <a:t>Scope: 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New 85,000 GSF music center will include classroom and rehearsal space, located next to the Performing Arts Center.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2320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91A67-C0B2-A9FB-562A-8CE5B7CD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650738"/>
            <a:ext cx="8737204" cy="39136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9200">
                <a:latin typeface="+mj-lt"/>
              </a:rPr>
              <a:t>STEM Classroom Building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0160" y="5173988"/>
            <a:ext cx="6949440" cy="36576"/>
          </a:xfrm>
          <a:custGeom>
            <a:avLst/>
            <a:gdLst>
              <a:gd name="connsiteX0" fmla="*/ 0 w 6949440"/>
              <a:gd name="connsiteY0" fmla="*/ 0 h 36576"/>
              <a:gd name="connsiteX1" fmla="*/ 625450 w 6949440"/>
              <a:gd name="connsiteY1" fmla="*/ 0 h 36576"/>
              <a:gd name="connsiteX2" fmla="*/ 1181405 w 6949440"/>
              <a:gd name="connsiteY2" fmla="*/ 0 h 36576"/>
              <a:gd name="connsiteX3" fmla="*/ 1945843 w 6949440"/>
              <a:gd name="connsiteY3" fmla="*/ 0 h 36576"/>
              <a:gd name="connsiteX4" fmla="*/ 2710282 w 6949440"/>
              <a:gd name="connsiteY4" fmla="*/ 0 h 36576"/>
              <a:gd name="connsiteX5" fmla="*/ 3405226 w 6949440"/>
              <a:gd name="connsiteY5" fmla="*/ 0 h 36576"/>
              <a:gd name="connsiteX6" fmla="*/ 3891686 w 6949440"/>
              <a:gd name="connsiteY6" fmla="*/ 0 h 36576"/>
              <a:gd name="connsiteX7" fmla="*/ 4656125 w 6949440"/>
              <a:gd name="connsiteY7" fmla="*/ 0 h 36576"/>
              <a:gd name="connsiteX8" fmla="*/ 5142586 w 6949440"/>
              <a:gd name="connsiteY8" fmla="*/ 0 h 36576"/>
              <a:gd name="connsiteX9" fmla="*/ 5629046 w 6949440"/>
              <a:gd name="connsiteY9" fmla="*/ 0 h 36576"/>
              <a:gd name="connsiteX10" fmla="*/ 6949440 w 6949440"/>
              <a:gd name="connsiteY10" fmla="*/ 0 h 36576"/>
              <a:gd name="connsiteX11" fmla="*/ 6949440 w 6949440"/>
              <a:gd name="connsiteY11" fmla="*/ 36576 h 36576"/>
              <a:gd name="connsiteX12" fmla="*/ 6115507 w 6949440"/>
              <a:gd name="connsiteY12" fmla="*/ 36576 h 36576"/>
              <a:gd name="connsiteX13" fmla="*/ 5420563 w 6949440"/>
              <a:gd name="connsiteY13" fmla="*/ 36576 h 36576"/>
              <a:gd name="connsiteX14" fmla="*/ 4586630 w 6949440"/>
              <a:gd name="connsiteY14" fmla="*/ 36576 h 36576"/>
              <a:gd name="connsiteX15" fmla="*/ 4030675 w 6949440"/>
              <a:gd name="connsiteY15" fmla="*/ 36576 h 36576"/>
              <a:gd name="connsiteX16" fmla="*/ 3335731 w 6949440"/>
              <a:gd name="connsiteY16" fmla="*/ 36576 h 36576"/>
              <a:gd name="connsiteX17" fmla="*/ 2501798 w 6949440"/>
              <a:gd name="connsiteY17" fmla="*/ 36576 h 36576"/>
              <a:gd name="connsiteX18" fmla="*/ 1876349 w 6949440"/>
              <a:gd name="connsiteY18" fmla="*/ 36576 h 36576"/>
              <a:gd name="connsiteX19" fmla="*/ 1042416 w 6949440"/>
              <a:gd name="connsiteY19" fmla="*/ 36576 h 36576"/>
              <a:gd name="connsiteX20" fmla="*/ 0 w 6949440"/>
              <a:gd name="connsiteY20" fmla="*/ 36576 h 36576"/>
              <a:gd name="connsiteX21" fmla="*/ 0 w 6949440"/>
              <a:gd name="connsiteY21" fmla="*/ 0 h 36576"/>
              <a:gd name="connsiteX0" fmla="*/ 0 w 6949440"/>
              <a:gd name="connsiteY0" fmla="*/ 0 h 36576"/>
              <a:gd name="connsiteX1" fmla="*/ 555955 w 6949440"/>
              <a:gd name="connsiteY1" fmla="*/ 0 h 36576"/>
              <a:gd name="connsiteX2" fmla="*/ 1389888 w 6949440"/>
              <a:gd name="connsiteY2" fmla="*/ 0 h 36576"/>
              <a:gd name="connsiteX3" fmla="*/ 1876349 w 6949440"/>
              <a:gd name="connsiteY3" fmla="*/ 0 h 36576"/>
              <a:gd name="connsiteX4" fmla="*/ 2362810 w 6949440"/>
              <a:gd name="connsiteY4" fmla="*/ 0 h 36576"/>
              <a:gd name="connsiteX5" fmla="*/ 3057754 w 6949440"/>
              <a:gd name="connsiteY5" fmla="*/ 0 h 36576"/>
              <a:gd name="connsiteX6" fmla="*/ 3683203 w 6949440"/>
              <a:gd name="connsiteY6" fmla="*/ 0 h 36576"/>
              <a:gd name="connsiteX7" fmla="*/ 4447642 w 6949440"/>
              <a:gd name="connsiteY7" fmla="*/ 0 h 36576"/>
              <a:gd name="connsiteX8" fmla="*/ 5003597 w 6949440"/>
              <a:gd name="connsiteY8" fmla="*/ 0 h 36576"/>
              <a:gd name="connsiteX9" fmla="*/ 5837530 w 6949440"/>
              <a:gd name="connsiteY9" fmla="*/ 0 h 36576"/>
              <a:gd name="connsiteX10" fmla="*/ 6949440 w 6949440"/>
              <a:gd name="connsiteY10" fmla="*/ 0 h 36576"/>
              <a:gd name="connsiteX11" fmla="*/ 6949440 w 6949440"/>
              <a:gd name="connsiteY11" fmla="*/ 36576 h 36576"/>
              <a:gd name="connsiteX12" fmla="*/ 6393485 w 6949440"/>
              <a:gd name="connsiteY12" fmla="*/ 36576 h 36576"/>
              <a:gd name="connsiteX13" fmla="*/ 5837530 w 6949440"/>
              <a:gd name="connsiteY13" fmla="*/ 36576 h 36576"/>
              <a:gd name="connsiteX14" fmla="*/ 5212080 w 6949440"/>
              <a:gd name="connsiteY14" fmla="*/ 36576 h 36576"/>
              <a:gd name="connsiteX15" fmla="*/ 4725619 w 6949440"/>
              <a:gd name="connsiteY15" fmla="*/ 36576 h 36576"/>
              <a:gd name="connsiteX16" fmla="*/ 4100170 w 6949440"/>
              <a:gd name="connsiteY16" fmla="*/ 36576 h 36576"/>
              <a:gd name="connsiteX17" fmla="*/ 3544214 w 6949440"/>
              <a:gd name="connsiteY17" fmla="*/ 36576 h 36576"/>
              <a:gd name="connsiteX18" fmla="*/ 3118909 w 6949440"/>
              <a:gd name="connsiteY18" fmla="*/ 36576 h 36576"/>
              <a:gd name="connsiteX19" fmla="*/ 2710282 w 6949440"/>
              <a:gd name="connsiteY19" fmla="*/ 36576 h 36576"/>
              <a:gd name="connsiteX20" fmla="*/ 1945843 w 6949440"/>
              <a:gd name="connsiteY20" fmla="*/ 36576 h 36576"/>
              <a:gd name="connsiteX21" fmla="*/ 1459382 w 6949440"/>
              <a:gd name="connsiteY21" fmla="*/ 36576 h 36576"/>
              <a:gd name="connsiteX22" fmla="*/ 764438 w 6949440"/>
              <a:gd name="connsiteY22" fmla="*/ 36576 h 36576"/>
              <a:gd name="connsiteX23" fmla="*/ 0 w 6949440"/>
              <a:gd name="connsiteY23" fmla="*/ 36576 h 36576"/>
              <a:gd name="connsiteX24" fmla="*/ 0 w 6949440"/>
              <a:gd name="connsiteY24" fmla="*/ 0 h 3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49440" h="36576" fill="none" extrusionOk="0">
                <a:moveTo>
                  <a:pt x="0" y="0"/>
                </a:moveTo>
                <a:cubicBezTo>
                  <a:pt x="263217" y="657"/>
                  <a:pt x="408958" y="5049"/>
                  <a:pt x="625450" y="0"/>
                </a:cubicBezTo>
                <a:cubicBezTo>
                  <a:pt x="838044" y="21361"/>
                  <a:pt x="1034130" y="-23215"/>
                  <a:pt x="1181405" y="0"/>
                </a:cubicBezTo>
                <a:cubicBezTo>
                  <a:pt x="1324497" y="25131"/>
                  <a:pt x="1731014" y="-33321"/>
                  <a:pt x="1945843" y="0"/>
                </a:cubicBezTo>
                <a:cubicBezTo>
                  <a:pt x="2203595" y="-20515"/>
                  <a:pt x="2449486" y="21501"/>
                  <a:pt x="2710282" y="0"/>
                </a:cubicBezTo>
                <a:cubicBezTo>
                  <a:pt x="2978868" y="-9755"/>
                  <a:pt x="3054793" y="31267"/>
                  <a:pt x="3405226" y="0"/>
                </a:cubicBezTo>
                <a:cubicBezTo>
                  <a:pt x="3743321" y="-34969"/>
                  <a:pt x="3710924" y="-11109"/>
                  <a:pt x="3891686" y="0"/>
                </a:cubicBezTo>
                <a:cubicBezTo>
                  <a:pt x="4106133" y="38118"/>
                  <a:pt x="4300644" y="-66329"/>
                  <a:pt x="4656125" y="0"/>
                </a:cubicBezTo>
                <a:cubicBezTo>
                  <a:pt x="5022626" y="22528"/>
                  <a:pt x="4976660" y="-12056"/>
                  <a:pt x="5142586" y="0"/>
                </a:cubicBezTo>
                <a:cubicBezTo>
                  <a:pt x="5311064" y="2761"/>
                  <a:pt x="5416767" y="-3129"/>
                  <a:pt x="5629046" y="0"/>
                </a:cubicBezTo>
                <a:cubicBezTo>
                  <a:pt x="5847926" y="15254"/>
                  <a:pt x="6475301" y="37453"/>
                  <a:pt x="6949440" y="0"/>
                </a:cubicBezTo>
                <a:cubicBezTo>
                  <a:pt x="6950191" y="13078"/>
                  <a:pt x="6947747" y="18813"/>
                  <a:pt x="6949440" y="36576"/>
                </a:cubicBezTo>
                <a:cubicBezTo>
                  <a:pt x="6616596" y="-34132"/>
                  <a:pt x="6379592" y="25253"/>
                  <a:pt x="6115507" y="36576"/>
                </a:cubicBezTo>
                <a:cubicBezTo>
                  <a:pt x="5873631" y="610"/>
                  <a:pt x="5611919" y="55386"/>
                  <a:pt x="5420563" y="36576"/>
                </a:cubicBezTo>
                <a:cubicBezTo>
                  <a:pt x="5184959" y="-13429"/>
                  <a:pt x="4951745" y="64636"/>
                  <a:pt x="4586630" y="36576"/>
                </a:cubicBezTo>
                <a:cubicBezTo>
                  <a:pt x="4201290" y="12584"/>
                  <a:pt x="4228237" y="43753"/>
                  <a:pt x="4030675" y="36576"/>
                </a:cubicBezTo>
                <a:cubicBezTo>
                  <a:pt x="3826797" y="50047"/>
                  <a:pt x="3590515" y="7178"/>
                  <a:pt x="3335731" y="36576"/>
                </a:cubicBezTo>
                <a:cubicBezTo>
                  <a:pt x="3013838" y="55530"/>
                  <a:pt x="2792126" y="19194"/>
                  <a:pt x="2501798" y="36576"/>
                </a:cubicBezTo>
                <a:cubicBezTo>
                  <a:pt x="2206026" y="64640"/>
                  <a:pt x="2063465" y="7179"/>
                  <a:pt x="1876349" y="36576"/>
                </a:cubicBezTo>
                <a:cubicBezTo>
                  <a:pt x="1660403" y="113781"/>
                  <a:pt x="1250686" y="24949"/>
                  <a:pt x="1042416" y="36576"/>
                </a:cubicBezTo>
                <a:cubicBezTo>
                  <a:pt x="899396" y="57549"/>
                  <a:pt x="399612" y="68580"/>
                  <a:pt x="0" y="36576"/>
                </a:cubicBezTo>
                <a:cubicBezTo>
                  <a:pt x="-74" y="25243"/>
                  <a:pt x="-1329" y="14357"/>
                  <a:pt x="0" y="0"/>
                </a:cubicBezTo>
                <a:close/>
              </a:path>
              <a:path w="6949440" h="36576" stroke="0" extrusionOk="0">
                <a:moveTo>
                  <a:pt x="0" y="0"/>
                </a:moveTo>
                <a:cubicBezTo>
                  <a:pt x="255703" y="-10275"/>
                  <a:pt x="383871" y="18118"/>
                  <a:pt x="555955" y="0"/>
                </a:cubicBezTo>
                <a:cubicBezTo>
                  <a:pt x="679891" y="-29795"/>
                  <a:pt x="974962" y="77283"/>
                  <a:pt x="1389888" y="0"/>
                </a:cubicBezTo>
                <a:cubicBezTo>
                  <a:pt x="1823001" y="-31139"/>
                  <a:pt x="1677059" y="-6593"/>
                  <a:pt x="1876349" y="0"/>
                </a:cubicBezTo>
                <a:cubicBezTo>
                  <a:pt x="2060501" y="-5967"/>
                  <a:pt x="2218571" y="-13867"/>
                  <a:pt x="2362810" y="0"/>
                </a:cubicBezTo>
                <a:cubicBezTo>
                  <a:pt x="2520199" y="-13216"/>
                  <a:pt x="2730433" y="4864"/>
                  <a:pt x="3057754" y="0"/>
                </a:cubicBezTo>
                <a:cubicBezTo>
                  <a:pt x="3290247" y="-46063"/>
                  <a:pt x="3464358" y="19442"/>
                  <a:pt x="3683203" y="0"/>
                </a:cubicBezTo>
                <a:cubicBezTo>
                  <a:pt x="3865156" y="-15647"/>
                  <a:pt x="4085827" y="-9804"/>
                  <a:pt x="4447642" y="0"/>
                </a:cubicBezTo>
                <a:cubicBezTo>
                  <a:pt x="4802805" y="-5430"/>
                  <a:pt x="4791123" y="-27965"/>
                  <a:pt x="5003597" y="0"/>
                </a:cubicBezTo>
                <a:cubicBezTo>
                  <a:pt x="5186800" y="44698"/>
                  <a:pt x="5648787" y="66762"/>
                  <a:pt x="5837530" y="0"/>
                </a:cubicBezTo>
                <a:cubicBezTo>
                  <a:pt x="6027400" y="-10489"/>
                  <a:pt x="6673987" y="70474"/>
                  <a:pt x="6949440" y="0"/>
                </a:cubicBezTo>
                <a:cubicBezTo>
                  <a:pt x="6949796" y="14764"/>
                  <a:pt x="6949687" y="28138"/>
                  <a:pt x="6949440" y="36576"/>
                </a:cubicBezTo>
                <a:cubicBezTo>
                  <a:pt x="6790436" y="33162"/>
                  <a:pt x="6576081" y="21850"/>
                  <a:pt x="6393485" y="36576"/>
                </a:cubicBezTo>
                <a:cubicBezTo>
                  <a:pt x="6178042" y="22722"/>
                  <a:pt x="5993579" y="15738"/>
                  <a:pt x="5837530" y="36576"/>
                </a:cubicBezTo>
                <a:cubicBezTo>
                  <a:pt x="5647901" y="79922"/>
                  <a:pt x="5511371" y="1232"/>
                  <a:pt x="5212080" y="36576"/>
                </a:cubicBezTo>
                <a:cubicBezTo>
                  <a:pt x="4896559" y="31966"/>
                  <a:pt x="4834743" y="40271"/>
                  <a:pt x="4725619" y="36576"/>
                </a:cubicBezTo>
                <a:cubicBezTo>
                  <a:pt x="4615041" y="64195"/>
                  <a:pt x="4329639" y="77700"/>
                  <a:pt x="4100170" y="36576"/>
                </a:cubicBezTo>
                <a:cubicBezTo>
                  <a:pt x="3832398" y="59202"/>
                  <a:pt x="3746344" y="52615"/>
                  <a:pt x="3544214" y="36576"/>
                </a:cubicBezTo>
                <a:cubicBezTo>
                  <a:pt x="3438805" y="17864"/>
                  <a:pt x="3326722" y="39587"/>
                  <a:pt x="3118909" y="36576"/>
                </a:cubicBezTo>
                <a:cubicBezTo>
                  <a:pt x="2911096" y="33565"/>
                  <a:pt x="2914376" y="20314"/>
                  <a:pt x="2710282" y="36576"/>
                </a:cubicBezTo>
                <a:cubicBezTo>
                  <a:pt x="2476210" y="44201"/>
                  <a:pt x="2240789" y="22018"/>
                  <a:pt x="1945843" y="36576"/>
                </a:cubicBezTo>
                <a:cubicBezTo>
                  <a:pt x="1659184" y="60412"/>
                  <a:pt x="1575758" y="19391"/>
                  <a:pt x="1459382" y="36576"/>
                </a:cubicBezTo>
                <a:cubicBezTo>
                  <a:pt x="1359478" y="81171"/>
                  <a:pt x="1042898" y="23934"/>
                  <a:pt x="764438" y="36576"/>
                </a:cubicBezTo>
                <a:cubicBezTo>
                  <a:pt x="502875" y="29967"/>
                  <a:pt x="354872" y="20575"/>
                  <a:pt x="0" y="36576"/>
                </a:cubicBezTo>
                <a:cubicBezTo>
                  <a:pt x="-165" y="18958"/>
                  <a:pt x="291" y="8024"/>
                  <a:pt x="0" y="0"/>
                </a:cubicBezTo>
                <a:close/>
              </a:path>
              <a:path w="6949440" h="36576" fill="none" stroke="0" extrusionOk="0">
                <a:moveTo>
                  <a:pt x="0" y="0"/>
                </a:moveTo>
                <a:cubicBezTo>
                  <a:pt x="273023" y="-12269"/>
                  <a:pt x="399748" y="18206"/>
                  <a:pt x="625450" y="0"/>
                </a:cubicBezTo>
                <a:cubicBezTo>
                  <a:pt x="865603" y="-14715"/>
                  <a:pt x="982612" y="-27354"/>
                  <a:pt x="1181405" y="0"/>
                </a:cubicBezTo>
                <a:cubicBezTo>
                  <a:pt x="1361399" y="13290"/>
                  <a:pt x="1676229" y="11428"/>
                  <a:pt x="1945843" y="0"/>
                </a:cubicBezTo>
                <a:cubicBezTo>
                  <a:pt x="2211056" y="54755"/>
                  <a:pt x="2435139" y="25600"/>
                  <a:pt x="2710282" y="0"/>
                </a:cubicBezTo>
                <a:cubicBezTo>
                  <a:pt x="2968013" y="-22184"/>
                  <a:pt x="3061592" y="41863"/>
                  <a:pt x="3405226" y="0"/>
                </a:cubicBezTo>
                <a:cubicBezTo>
                  <a:pt x="3748743" y="-31668"/>
                  <a:pt x="3701240" y="-13580"/>
                  <a:pt x="3891686" y="0"/>
                </a:cubicBezTo>
                <a:cubicBezTo>
                  <a:pt x="4042550" y="41624"/>
                  <a:pt x="4257556" y="-2915"/>
                  <a:pt x="4656125" y="0"/>
                </a:cubicBezTo>
                <a:cubicBezTo>
                  <a:pt x="5026709" y="23282"/>
                  <a:pt x="4979025" y="-6424"/>
                  <a:pt x="5142586" y="0"/>
                </a:cubicBezTo>
                <a:cubicBezTo>
                  <a:pt x="5328171" y="-4479"/>
                  <a:pt x="5398788" y="-3390"/>
                  <a:pt x="5629046" y="0"/>
                </a:cubicBezTo>
                <a:cubicBezTo>
                  <a:pt x="5863761" y="28903"/>
                  <a:pt x="6441902" y="81190"/>
                  <a:pt x="6949440" y="0"/>
                </a:cubicBezTo>
                <a:cubicBezTo>
                  <a:pt x="6950801" y="13802"/>
                  <a:pt x="6947319" y="18889"/>
                  <a:pt x="6949440" y="36576"/>
                </a:cubicBezTo>
                <a:cubicBezTo>
                  <a:pt x="6607179" y="-34571"/>
                  <a:pt x="6361296" y="16168"/>
                  <a:pt x="6115507" y="36576"/>
                </a:cubicBezTo>
                <a:cubicBezTo>
                  <a:pt x="5889968" y="87879"/>
                  <a:pt x="5617482" y="23573"/>
                  <a:pt x="5420563" y="36576"/>
                </a:cubicBezTo>
                <a:cubicBezTo>
                  <a:pt x="5179566" y="-3061"/>
                  <a:pt x="4974352" y="40409"/>
                  <a:pt x="4586630" y="36576"/>
                </a:cubicBezTo>
                <a:cubicBezTo>
                  <a:pt x="4193619" y="13368"/>
                  <a:pt x="4239819" y="40175"/>
                  <a:pt x="4030675" y="36576"/>
                </a:cubicBezTo>
                <a:cubicBezTo>
                  <a:pt x="3839246" y="60236"/>
                  <a:pt x="3625230" y="22239"/>
                  <a:pt x="3335731" y="36576"/>
                </a:cubicBezTo>
                <a:cubicBezTo>
                  <a:pt x="3063684" y="66058"/>
                  <a:pt x="2823693" y="2670"/>
                  <a:pt x="2501798" y="36576"/>
                </a:cubicBezTo>
                <a:cubicBezTo>
                  <a:pt x="2210629" y="15621"/>
                  <a:pt x="2056053" y="752"/>
                  <a:pt x="1876349" y="36576"/>
                </a:cubicBezTo>
                <a:cubicBezTo>
                  <a:pt x="1656054" y="52780"/>
                  <a:pt x="1244005" y="49328"/>
                  <a:pt x="1042416" y="36576"/>
                </a:cubicBezTo>
                <a:cubicBezTo>
                  <a:pt x="828323" y="51216"/>
                  <a:pt x="414938" y="33589"/>
                  <a:pt x="0" y="36576"/>
                </a:cubicBezTo>
                <a:cubicBezTo>
                  <a:pt x="968" y="25122"/>
                  <a:pt x="-1630" y="119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6949440"/>
                      <a:gd name="connsiteY0" fmla="*/ 0 h 36576"/>
                      <a:gd name="connsiteX1" fmla="*/ 625450 w 6949440"/>
                      <a:gd name="connsiteY1" fmla="*/ 0 h 36576"/>
                      <a:gd name="connsiteX2" fmla="*/ 1181405 w 6949440"/>
                      <a:gd name="connsiteY2" fmla="*/ 0 h 36576"/>
                      <a:gd name="connsiteX3" fmla="*/ 1945843 w 6949440"/>
                      <a:gd name="connsiteY3" fmla="*/ 0 h 36576"/>
                      <a:gd name="connsiteX4" fmla="*/ 2710282 w 6949440"/>
                      <a:gd name="connsiteY4" fmla="*/ 0 h 36576"/>
                      <a:gd name="connsiteX5" fmla="*/ 3405226 w 6949440"/>
                      <a:gd name="connsiteY5" fmla="*/ 0 h 36576"/>
                      <a:gd name="connsiteX6" fmla="*/ 3891686 w 6949440"/>
                      <a:gd name="connsiteY6" fmla="*/ 0 h 36576"/>
                      <a:gd name="connsiteX7" fmla="*/ 4656125 w 6949440"/>
                      <a:gd name="connsiteY7" fmla="*/ 0 h 36576"/>
                      <a:gd name="connsiteX8" fmla="*/ 5142586 w 6949440"/>
                      <a:gd name="connsiteY8" fmla="*/ 0 h 36576"/>
                      <a:gd name="connsiteX9" fmla="*/ 5629046 w 6949440"/>
                      <a:gd name="connsiteY9" fmla="*/ 0 h 36576"/>
                      <a:gd name="connsiteX10" fmla="*/ 6949440 w 6949440"/>
                      <a:gd name="connsiteY10" fmla="*/ 0 h 36576"/>
                      <a:gd name="connsiteX11" fmla="*/ 6949440 w 6949440"/>
                      <a:gd name="connsiteY11" fmla="*/ 36576 h 36576"/>
                      <a:gd name="connsiteX12" fmla="*/ 6115507 w 6949440"/>
                      <a:gd name="connsiteY12" fmla="*/ 36576 h 36576"/>
                      <a:gd name="connsiteX13" fmla="*/ 5420563 w 6949440"/>
                      <a:gd name="connsiteY13" fmla="*/ 36576 h 36576"/>
                      <a:gd name="connsiteX14" fmla="*/ 4586630 w 6949440"/>
                      <a:gd name="connsiteY14" fmla="*/ 36576 h 36576"/>
                      <a:gd name="connsiteX15" fmla="*/ 4030675 w 6949440"/>
                      <a:gd name="connsiteY15" fmla="*/ 36576 h 36576"/>
                      <a:gd name="connsiteX16" fmla="*/ 3335731 w 6949440"/>
                      <a:gd name="connsiteY16" fmla="*/ 36576 h 36576"/>
                      <a:gd name="connsiteX17" fmla="*/ 2501798 w 6949440"/>
                      <a:gd name="connsiteY17" fmla="*/ 36576 h 36576"/>
                      <a:gd name="connsiteX18" fmla="*/ 1876349 w 6949440"/>
                      <a:gd name="connsiteY18" fmla="*/ 36576 h 36576"/>
                      <a:gd name="connsiteX19" fmla="*/ 1042416 w 6949440"/>
                      <a:gd name="connsiteY19" fmla="*/ 36576 h 36576"/>
                      <a:gd name="connsiteX20" fmla="*/ 0 w 6949440"/>
                      <a:gd name="connsiteY20" fmla="*/ 36576 h 36576"/>
                      <a:gd name="connsiteX21" fmla="*/ 0 w 6949440"/>
                      <a:gd name="connsiteY21" fmla="*/ 0 h 36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949440" h="36576" fill="none" extrusionOk="0">
                        <a:moveTo>
                          <a:pt x="0" y="0"/>
                        </a:moveTo>
                        <a:cubicBezTo>
                          <a:pt x="258497" y="9297"/>
                          <a:pt x="407807" y="-18405"/>
                          <a:pt x="625450" y="0"/>
                        </a:cubicBezTo>
                        <a:cubicBezTo>
                          <a:pt x="843093" y="18405"/>
                          <a:pt x="999015" y="-26184"/>
                          <a:pt x="1181405" y="0"/>
                        </a:cubicBezTo>
                        <a:cubicBezTo>
                          <a:pt x="1363796" y="26184"/>
                          <a:pt x="1683622" y="-2693"/>
                          <a:pt x="1945843" y="0"/>
                        </a:cubicBezTo>
                        <a:cubicBezTo>
                          <a:pt x="2208064" y="2693"/>
                          <a:pt x="2441799" y="25043"/>
                          <a:pt x="2710282" y="0"/>
                        </a:cubicBezTo>
                        <a:cubicBezTo>
                          <a:pt x="2978765" y="-25043"/>
                          <a:pt x="3067236" y="31163"/>
                          <a:pt x="3405226" y="0"/>
                        </a:cubicBezTo>
                        <a:cubicBezTo>
                          <a:pt x="3743216" y="-31163"/>
                          <a:pt x="3709212" y="-10243"/>
                          <a:pt x="3891686" y="0"/>
                        </a:cubicBezTo>
                        <a:cubicBezTo>
                          <a:pt x="4074160" y="10243"/>
                          <a:pt x="4289131" y="-21245"/>
                          <a:pt x="4656125" y="0"/>
                        </a:cubicBezTo>
                        <a:cubicBezTo>
                          <a:pt x="5023119" y="21245"/>
                          <a:pt x="4974341" y="-6180"/>
                          <a:pt x="5142586" y="0"/>
                        </a:cubicBezTo>
                        <a:cubicBezTo>
                          <a:pt x="5310831" y="6180"/>
                          <a:pt x="5410735" y="-3376"/>
                          <a:pt x="5629046" y="0"/>
                        </a:cubicBezTo>
                        <a:cubicBezTo>
                          <a:pt x="5847357" y="3376"/>
                          <a:pt x="6462655" y="40363"/>
                          <a:pt x="6949440" y="0"/>
                        </a:cubicBezTo>
                        <a:cubicBezTo>
                          <a:pt x="6950776" y="14036"/>
                          <a:pt x="6948002" y="18623"/>
                          <a:pt x="6949440" y="36576"/>
                        </a:cubicBezTo>
                        <a:cubicBezTo>
                          <a:pt x="6623462" y="17455"/>
                          <a:pt x="6369711" y="22107"/>
                          <a:pt x="6115507" y="36576"/>
                        </a:cubicBezTo>
                        <a:cubicBezTo>
                          <a:pt x="5861303" y="51045"/>
                          <a:pt x="5644171" y="52892"/>
                          <a:pt x="5420563" y="36576"/>
                        </a:cubicBezTo>
                        <a:cubicBezTo>
                          <a:pt x="5196955" y="20260"/>
                          <a:pt x="4970928" y="63872"/>
                          <a:pt x="4586630" y="36576"/>
                        </a:cubicBezTo>
                        <a:cubicBezTo>
                          <a:pt x="4202332" y="9280"/>
                          <a:pt x="4230352" y="42653"/>
                          <a:pt x="4030675" y="36576"/>
                        </a:cubicBezTo>
                        <a:cubicBezTo>
                          <a:pt x="3830999" y="30499"/>
                          <a:pt x="3610423" y="31125"/>
                          <a:pt x="3335731" y="36576"/>
                        </a:cubicBezTo>
                        <a:cubicBezTo>
                          <a:pt x="3061039" y="42027"/>
                          <a:pt x="2792562" y="38173"/>
                          <a:pt x="2501798" y="36576"/>
                        </a:cubicBezTo>
                        <a:cubicBezTo>
                          <a:pt x="2211034" y="34979"/>
                          <a:pt x="2068435" y="6707"/>
                          <a:pt x="1876349" y="36576"/>
                        </a:cubicBezTo>
                        <a:cubicBezTo>
                          <a:pt x="1684263" y="66445"/>
                          <a:pt x="1257330" y="29560"/>
                          <a:pt x="1042416" y="36576"/>
                        </a:cubicBezTo>
                        <a:cubicBezTo>
                          <a:pt x="827502" y="43592"/>
                          <a:pt x="333456" y="17904"/>
                          <a:pt x="0" y="36576"/>
                        </a:cubicBezTo>
                        <a:cubicBezTo>
                          <a:pt x="-44" y="24172"/>
                          <a:pt x="86" y="11981"/>
                          <a:pt x="0" y="0"/>
                        </a:cubicBezTo>
                        <a:close/>
                      </a:path>
                      <a:path w="6949440" h="36576" stroke="0" extrusionOk="0">
                        <a:moveTo>
                          <a:pt x="0" y="0"/>
                        </a:moveTo>
                        <a:cubicBezTo>
                          <a:pt x="271875" y="-23518"/>
                          <a:pt x="381428" y="6804"/>
                          <a:pt x="555955" y="0"/>
                        </a:cubicBezTo>
                        <a:cubicBezTo>
                          <a:pt x="730483" y="-6804"/>
                          <a:pt x="978239" y="33438"/>
                          <a:pt x="1389888" y="0"/>
                        </a:cubicBezTo>
                        <a:cubicBezTo>
                          <a:pt x="1801537" y="-33438"/>
                          <a:pt x="1682936" y="6451"/>
                          <a:pt x="1876349" y="0"/>
                        </a:cubicBezTo>
                        <a:cubicBezTo>
                          <a:pt x="2069762" y="-6451"/>
                          <a:pt x="2227570" y="5351"/>
                          <a:pt x="2362810" y="0"/>
                        </a:cubicBezTo>
                        <a:cubicBezTo>
                          <a:pt x="2498050" y="-5351"/>
                          <a:pt x="2790947" y="32618"/>
                          <a:pt x="3057754" y="0"/>
                        </a:cubicBezTo>
                        <a:cubicBezTo>
                          <a:pt x="3324561" y="-32618"/>
                          <a:pt x="3460403" y="24807"/>
                          <a:pt x="3683203" y="0"/>
                        </a:cubicBezTo>
                        <a:cubicBezTo>
                          <a:pt x="3906003" y="-24807"/>
                          <a:pt x="4090944" y="3705"/>
                          <a:pt x="4447642" y="0"/>
                        </a:cubicBezTo>
                        <a:cubicBezTo>
                          <a:pt x="4804340" y="-3705"/>
                          <a:pt x="4787235" y="-26993"/>
                          <a:pt x="5003597" y="0"/>
                        </a:cubicBezTo>
                        <a:cubicBezTo>
                          <a:pt x="5219959" y="26993"/>
                          <a:pt x="5645855" y="23373"/>
                          <a:pt x="5837530" y="0"/>
                        </a:cubicBezTo>
                        <a:cubicBezTo>
                          <a:pt x="6029205" y="-23373"/>
                          <a:pt x="6619805" y="47868"/>
                          <a:pt x="6949440" y="0"/>
                        </a:cubicBezTo>
                        <a:cubicBezTo>
                          <a:pt x="6949742" y="16774"/>
                          <a:pt x="6948869" y="27779"/>
                          <a:pt x="6949440" y="36576"/>
                        </a:cubicBezTo>
                        <a:cubicBezTo>
                          <a:pt x="6803300" y="52771"/>
                          <a:pt x="6582007" y="36693"/>
                          <a:pt x="6393485" y="36576"/>
                        </a:cubicBezTo>
                        <a:cubicBezTo>
                          <a:pt x="6204963" y="36459"/>
                          <a:pt x="6002492" y="17516"/>
                          <a:pt x="5837530" y="36576"/>
                        </a:cubicBezTo>
                        <a:cubicBezTo>
                          <a:pt x="5672568" y="55636"/>
                          <a:pt x="5520546" y="27893"/>
                          <a:pt x="5212080" y="36576"/>
                        </a:cubicBezTo>
                        <a:cubicBezTo>
                          <a:pt x="4903614" y="45260"/>
                          <a:pt x="4838281" y="36158"/>
                          <a:pt x="4725619" y="36576"/>
                        </a:cubicBezTo>
                        <a:cubicBezTo>
                          <a:pt x="4612957" y="36994"/>
                          <a:pt x="4351697" y="27448"/>
                          <a:pt x="4100170" y="36576"/>
                        </a:cubicBezTo>
                        <a:cubicBezTo>
                          <a:pt x="3848643" y="45704"/>
                          <a:pt x="3746852" y="38176"/>
                          <a:pt x="3544214" y="36576"/>
                        </a:cubicBezTo>
                        <a:cubicBezTo>
                          <a:pt x="3341576" y="34976"/>
                          <a:pt x="2981167" y="39701"/>
                          <a:pt x="2710282" y="36576"/>
                        </a:cubicBezTo>
                        <a:cubicBezTo>
                          <a:pt x="2439397" y="33451"/>
                          <a:pt x="2228375" y="14959"/>
                          <a:pt x="1945843" y="36576"/>
                        </a:cubicBezTo>
                        <a:cubicBezTo>
                          <a:pt x="1663311" y="58193"/>
                          <a:pt x="1580554" y="16658"/>
                          <a:pt x="1459382" y="36576"/>
                        </a:cubicBezTo>
                        <a:cubicBezTo>
                          <a:pt x="1338210" y="56494"/>
                          <a:pt x="1010083" y="48133"/>
                          <a:pt x="764438" y="36576"/>
                        </a:cubicBezTo>
                        <a:cubicBezTo>
                          <a:pt x="518793" y="25019"/>
                          <a:pt x="340449" y="41120"/>
                          <a:pt x="0" y="36576"/>
                        </a:cubicBezTo>
                        <a:cubicBezTo>
                          <a:pt x="566" y="19755"/>
                          <a:pt x="-1" y="87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F1966-550F-6938-96C1-672B637ED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0160" y="5745798"/>
            <a:ext cx="8487178" cy="664133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Budget: 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$137.4M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Status: 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Architect negotiations underway / CM@R selection pending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Est. Construction Start: 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June 2024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Est. Construction Completion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: July 2026</a:t>
            </a:r>
          </a:p>
          <a:p>
            <a:pPr indent="-228600" defTabSz="9144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Scope:  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New 154,000 academic/lab building will house the Departments of Mathematics and Computer Science on the San Marcos Campus.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7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68E6B95-2F06-23C3-CE99-A0A641BFF4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r="20882"/>
          <a:stretch/>
        </p:blipFill>
        <p:spPr>
          <a:xfrm>
            <a:off x="10620354" y="0"/>
            <a:ext cx="13757550" cy="13715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10486B-D568-6AFF-A4ED-D88B9BD1BED1}"/>
              </a:ext>
            </a:extLst>
          </p:cNvPr>
          <p:cNvSpPr txBox="1"/>
          <p:nvPr/>
        </p:nvSpPr>
        <p:spPr>
          <a:xfrm>
            <a:off x="14718112" y="10122195"/>
            <a:ext cx="5270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STEM </a:t>
            </a:r>
          </a:p>
        </p:txBody>
      </p:sp>
    </p:spTree>
    <p:extLst>
      <p:ext uri="{BB962C8B-B14F-4D97-AF65-F5344CB8AC3E}">
        <p14:creationId xmlns:p14="http://schemas.microsoft.com/office/powerpoint/2010/main" val="2397974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4678-4FC5-6ED8-4707-3A38534FF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088" y="1137123"/>
            <a:ext cx="18612606" cy="1143562"/>
          </a:xfrm>
        </p:spPr>
        <p:txBody>
          <a:bodyPr>
            <a:normAutofit/>
          </a:bodyPr>
          <a:lstStyle/>
          <a:p>
            <a:r>
              <a:rPr lang="en-US" b="1" dirty="0"/>
              <a:t>Esperanza Hall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03DC9-3E9E-273B-C471-ECAA607B9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1089" y="2280685"/>
            <a:ext cx="11121656" cy="7772400"/>
          </a:xfrm>
        </p:spPr>
        <p:txBody>
          <a:bodyPr/>
          <a:lstStyle/>
          <a:p>
            <a:r>
              <a:rPr lang="en-US" sz="3400" b="1" dirty="0">
                <a:solidFill>
                  <a:schemeClr val="tx1"/>
                </a:solidFill>
                <a:latin typeface="+mn-lt"/>
              </a:rPr>
              <a:t>Budget: </a:t>
            </a:r>
            <a:r>
              <a:rPr lang="en-US" sz="3400" dirty="0">
                <a:solidFill>
                  <a:schemeClr val="tx1"/>
                </a:solidFill>
                <a:latin typeface="+mn-lt"/>
              </a:rPr>
              <a:t>$52.4M</a:t>
            </a:r>
          </a:p>
          <a:p>
            <a:r>
              <a:rPr lang="en-US" sz="3400" b="1" dirty="0">
                <a:solidFill>
                  <a:schemeClr val="tx1"/>
                </a:solidFill>
                <a:latin typeface="+mn-lt"/>
              </a:rPr>
              <a:t>Status: </a:t>
            </a:r>
            <a:r>
              <a:rPr lang="en-US" sz="3400" dirty="0">
                <a:solidFill>
                  <a:schemeClr val="tx1"/>
                </a:solidFill>
                <a:latin typeface="+mn-lt"/>
              </a:rPr>
              <a:t>A/E Negotiations Pending / CM@R Solicitation Cancelled.  Space Utilization Survey of RR Campus is underway to help determine the best use of the future Esperanza Hall.</a:t>
            </a:r>
          </a:p>
          <a:p>
            <a:r>
              <a:rPr lang="en-US" sz="3400" b="1" dirty="0">
                <a:solidFill>
                  <a:schemeClr val="tx1"/>
                </a:solidFill>
                <a:latin typeface="+mn-lt"/>
              </a:rPr>
              <a:t>Estimated Construction Start:  </a:t>
            </a:r>
            <a:r>
              <a:rPr lang="en-US" sz="3400" dirty="0">
                <a:solidFill>
                  <a:schemeClr val="tx1"/>
                </a:solidFill>
                <a:latin typeface="+mn-lt"/>
              </a:rPr>
              <a:t>TBD</a:t>
            </a:r>
          </a:p>
          <a:p>
            <a:r>
              <a:rPr lang="en-US" sz="3400" b="1" dirty="0">
                <a:solidFill>
                  <a:schemeClr val="tx1"/>
                </a:solidFill>
                <a:latin typeface="+mn-lt"/>
              </a:rPr>
              <a:t>Estimated Construction Completion</a:t>
            </a:r>
            <a:r>
              <a:rPr lang="en-US" sz="3400" dirty="0">
                <a:solidFill>
                  <a:schemeClr val="tx1"/>
                </a:solidFill>
                <a:latin typeface="+mn-lt"/>
              </a:rPr>
              <a:t>: TBD</a:t>
            </a:r>
          </a:p>
          <a:p>
            <a:pPr>
              <a:lnSpc>
                <a:spcPct val="100000"/>
              </a:lnSpc>
            </a:pPr>
            <a:r>
              <a:rPr lang="en-US" sz="3400" b="1" dirty="0">
                <a:solidFill>
                  <a:schemeClr val="tx1"/>
                </a:solidFill>
                <a:latin typeface="+mn-lt"/>
              </a:rPr>
              <a:t>Scope:  </a:t>
            </a:r>
            <a:r>
              <a:rPr lang="en-US" sz="3400" dirty="0">
                <a:solidFill>
                  <a:schemeClr val="tx1"/>
                </a:solidFill>
                <a:latin typeface="+mn-lt"/>
              </a:rPr>
              <a:t>New 81,651 sf academic building to house classrooms, </a:t>
            </a:r>
          </a:p>
          <a:p>
            <a:pPr>
              <a:lnSpc>
                <a:spcPct val="100000"/>
              </a:lnSpc>
            </a:pPr>
            <a:r>
              <a:rPr lang="en-US" sz="3400" dirty="0">
                <a:solidFill>
                  <a:schemeClr val="tx1"/>
                </a:solidFill>
                <a:latin typeface="+mn-lt"/>
              </a:rPr>
              <a:t>labs, and offices to support the College of Health Professions, </a:t>
            </a:r>
          </a:p>
          <a:p>
            <a:pPr>
              <a:lnSpc>
                <a:spcPct val="100000"/>
              </a:lnSpc>
            </a:pPr>
            <a:r>
              <a:rPr lang="en-US" sz="3400" dirty="0">
                <a:solidFill>
                  <a:schemeClr val="tx1"/>
                </a:solidFill>
                <a:latin typeface="+mn-lt"/>
              </a:rPr>
              <a:t>on the Round Rock Campus.</a:t>
            </a:r>
          </a:p>
          <a:p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28814F8-D938-6111-8821-EE170EC5F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5638837"/>
              </p:ext>
            </p:extLst>
          </p:nvPr>
        </p:nvGraphicFramePr>
        <p:xfrm>
          <a:off x="13826007" y="268209"/>
          <a:ext cx="8605283" cy="11136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165" imgH="7543680" progId="Acrobat.Document.DC">
                  <p:embed/>
                </p:oleObj>
              </mc:Choice>
              <mc:Fallback>
                <p:oleObj name="Acrobat Document" r:id="rId2" imgW="5829165" imgH="75436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826007" y="268209"/>
                        <a:ext cx="8605283" cy="11136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1953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8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ceiling, indoor, building, beam&#10;&#10;Description automatically generated">
            <a:extLst>
              <a:ext uri="{FF2B5EF4-FFF2-40B4-BE49-F238E27FC236}">
                <a16:creationId xmlns:a16="http://schemas.microsoft.com/office/drawing/2014/main" id="{032909D4-AB56-5FF7-A3BF-1FC277A64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" b="240"/>
          <a:stretch/>
        </p:blipFill>
        <p:spPr>
          <a:xfrm>
            <a:off x="5044712" y="10"/>
            <a:ext cx="19339284" cy="13715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4780526" cy="13716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F5AF49-B05A-00DF-B3FC-8EF17962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7644378" cy="37998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200" b="1">
                <a:latin typeface="+mj-lt"/>
              </a:rPr>
              <a:t>JC Kellam (JCK) </a:t>
            </a:r>
            <a:r>
              <a:rPr lang="en-US" sz="6200">
                <a:latin typeface="+mj-lt"/>
              </a:rPr>
              <a:t>Administration Building Reconfiguration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E9F28-D000-3E6C-4F61-85FF9388F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6400" y="4868402"/>
            <a:ext cx="7644378" cy="74855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Budget: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 $7.9M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Status: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 16% Complete. Demolition of interior is complete.  Installation of metal framing, MEP rough-in on-going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Construction Start: 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March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Estimated Construction Completion: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 September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chemeClr val="tx1"/>
                </a:solidFill>
                <a:latin typeface="+mn-lt"/>
              </a:rPr>
              <a:t>Scope:</a:t>
            </a:r>
            <a:r>
              <a:rPr lang="en-US" sz="3700" dirty="0">
                <a:solidFill>
                  <a:schemeClr val="tx1"/>
                </a:solidFill>
                <a:latin typeface="+mn-lt"/>
              </a:rPr>
              <a:t>  This project will convert the eleventh-floor into event, hospitality and meeting space for various functions, and replace existing roof.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7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5275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FCE4C-01B9-CFDC-13B5-D6CD4F38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3024" y="4061638"/>
            <a:ext cx="8504930" cy="39448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10800" dirty="0">
                <a:latin typeface="+mj-lt"/>
              </a:rPr>
              <a:t>JC Kellam- </a:t>
            </a:r>
            <a:r>
              <a:rPr lang="en-US" sz="7300" dirty="0">
                <a:latin typeface="+mj-lt"/>
              </a:rPr>
              <a:t>11</a:t>
            </a:r>
            <a:r>
              <a:rPr lang="en-US" sz="7300" baseline="30000" dirty="0">
                <a:latin typeface="+mj-lt"/>
              </a:rPr>
              <a:t>th</a:t>
            </a:r>
            <a:r>
              <a:rPr lang="en-US" sz="7300" dirty="0">
                <a:latin typeface="+mj-lt"/>
              </a:rPr>
              <a:t> Floor Reconfiguration</a:t>
            </a: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" y="0"/>
            <a:ext cx="14376102" cy="13716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Placeholder 9" descr="Diagram&#10;&#10;Description automatically generated">
            <a:extLst>
              <a:ext uri="{FF2B5EF4-FFF2-40B4-BE49-F238E27FC236}">
                <a16:creationId xmlns:a16="http://schemas.microsoft.com/office/drawing/2014/main" id="{C252913B-F446-DF33-091C-14B2EEB8DE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40" b="-1"/>
          <a:stretch/>
        </p:blipFill>
        <p:spPr>
          <a:xfrm>
            <a:off x="2" y="10"/>
            <a:ext cx="14056990" cy="13715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4205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24384000" cy="13715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F5AF49-B05A-00DF-B3FC-8EF17962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755" y="838337"/>
            <a:ext cx="6183214" cy="33109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600" b="1" dirty="0">
                <a:latin typeface="+mj-lt"/>
              </a:rPr>
              <a:t>JC Kellam (JCK) Lobby/Parking Modifications</a:t>
            </a:r>
            <a:endParaRPr lang="en-US" sz="5600" dirty="0">
              <a:latin typeface="+mj-lt"/>
            </a:endParaRPr>
          </a:p>
        </p:txBody>
      </p:sp>
      <p:pic>
        <p:nvPicPr>
          <p:cNvPr id="5" name="Picture 4" descr="A drawing of a building&#10;&#10;Description automatically generated with low confidence">
            <a:extLst>
              <a:ext uri="{FF2B5EF4-FFF2-40B4-BE49-F238E27FC236}">
                <a16:creationId xmlns:a16="http://schemas.microsoft.com/office/drawing/2014/main" id="{0681E6D7-6CE7-8698-FD62-087F2D825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r="5621"/>
          <a:stretch/>
        </p:blipFill>
        <p:spPr>
          <a:xfrm>
            <a:off x="20" y="862"/>
            <a:ext cx="16230580" cy="1281662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E9F28-D000-3E6C-4F61-85FF9388F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53691" y="4765432"/>
            <a:ext cx="7666893" cy="715191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schemeClr val="tx1"/>
                </a:solidFill>
                <a:latin typeface="+mn-lt"/>
              </a:rPr>
              <a:t>Budget:</a:t>
            </a:r>
            <a:r>
              <a:rPr lang="en-US" sz="3400" dirty="0">
                <a:solidFill>
                  <a:schemeClr val="tx1"/>
                </a:solidFill>
                <a:latin typeface="+mn-lt"/>
              </a:rPr>
              <a:t> $4.0M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schemeClr val="tx1"/>
                </a:solidFill>
                <a:latin typeface="+mn-lt"/>
              </a:rPr>
              <a:t>Status: </a:t>
            </a:r>
            <a:r>
              <a:rPr lang="en-US" sz="3400" dirty="0">
                <a:solidFill>
                  <a:schemeClr val="tx1"/>
                </a:solidFill>
                <a:latin typeface="+mn-lt"/>
              </a:rPr>
              <a:t>Design Development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schemeClr val="tx1"/>
                </a:solidFill>
                <a:latin typeface="+mn-lt"/>
              </a:rPr>
              <a:t>Construction Start: </a:t>
            </a:r>
            <a:r>
              <a:rPr lang="en-US" sz="3400" dirty="0">
                <a:solidFill>
                  <a:schemeClr val="tx1"/>
                </a:solidFill>
                <a:latin typeface="+mn-lt"/>
              </a:rPr>
              <a:t>August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schemeClr val="tx1"/>
                </a:solidFill>
                <a:latin typeface="+mn-lt"/>
              </a:rPr>
              <a:t>Estimated Construction Completion:</a:t>
            </a:r>
            <a:r>
              <a:rPr lang="en-US" sz="3400" dirty="0">
                <a:solidFill>
                  <a:schemeClr val="tx1"/>
                </a:solidFill>
                <a:latin typeface="+mn-lt"/>
              </a:rPr>
              <a:t>           December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schemeClr val="tx1"/>
                </a:solidFill>
                <a:latin typeface="+mn-lt"/>
              </a:rPr>
              <a:t>Scope:</a:t>
            </a:r>
            <a:r>
              <a:rPr lang="en-US" sz="3400" dirty="0">
                <a:solidFill>
                  <a:schemeClr val="tx1"/>
                </a:solidFill>
                <a:latin typeface="+mn-lt"/>
              </a:rPr>
              <a:t>  This project will construct a new covered entry Lobby and reconfigure the parking to allow pick-up / drop-off in front of the building.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12817482"/>
            <a:ext cx="24383996" cy="914404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8" y="12817484"/>
            <a:ext cx="16230600" cy="898516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83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6D9903E-C8AE-AF9E-DEF6-ABE89D312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r="25422" b="-1"/>
          <a:stretch/>
        </p:blipFill>
        <p:spPr>
          <a:xfrm>
            <a:off x="0" y="-2"/>
            <a:ext cx="16751833" cy="16365405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23854" y="-2"/>
            <a:ext cx="12960146" cy="13716004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885568" y="0"/>
            <a:ext cx="12498432" cy="13716002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22900-856C-AB01-6442-5DF75BAAC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2872" y="2792578"/>
            <a:ext cx="9639904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b="1">
                <a:latin typeface="+mj-lt"/>
              </a:rPr>
              <a:t>Bobcat Stadium End Zone Complex Expansion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B0CAC-1A9E-0FFB-2673-05C5A1797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02870" y="5443704"/>
            <a:ext cx="10277038" cy="66636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Budget: </a:t>
            </a:r>
            <a:r>
              <a:rPr lang="en-US" sz="3600" dirty="0">
                <a:solidFill>
                  <a:schemeClr val="tx1"/>
                </a:solidFill>
                <a:latin typeface="+mn-lt"/>
              </a:rPr>
              <a:t>$37.0M (CIP)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Status: </a:t>
            </a:r>
            <a:r>
              <a:rPr lang="en-US" sz="3600" dirty="0">
                <a:solidFill>
                  <a:schemeClr val="tx1"/>
                </a:solidFill>
                <a:latin typeface="+mn-lt"/>
              </a:rPr>
              <a:t>40%</a:t>
            </a:r>
            <a:r>
              <a:rPr lang="en-US" sz="36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+mn-lt"/>
              </a:rPr>
              <a:t>Construction Documents – CMR developing GMP for project.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Estimated Construction Start:          </a:t>
            </a:r>
            <a:r>
              <a:rPr lang="en-US" sz="3600" dirty="0">
                <a:solidFill>
                  <a:schemeClr val="tx1"/>
                </a:solidFill>
                <a:latin typeface="+mn-lt"/>
              </a:rPr>
              <a:t>June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Estimated Construction Completion</a:t>
            </a:r>
            <a:r>
              <a:rPr lang="en-US" sz="3600" dirty="0">
                <a:solidFill>
                  <a:schemeClr val="tx1"/>
                </a:solidFill>
                <a:latin typeface="+mn-lt"/>
              </a:rPr>
              <a:t>: October 2024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Scope:  </a:t>
            </a:r>
            <a:r>
              <a:rPr lang="en-US" sz="3600" dirty="0">
                <a:solidFill>
                  <a:schemeClr val="tx1"/>
                </a:solidFill>
                <a:latin typeface="+mn-lt"/>
              </a:rPr>
              <a:t>New weight and athletic training room, expand the current locker rooms, repurpose the existing weight room space for position meeting rooms, and create additional hospitality spaces.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3940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Gaillardia Light Theme">
  <a:themeElements>
    <a:clrScheme name="TXST Brand">
      <a:dk1>
        <a:srgbClr val="501214"/>
      </a:dk1>
      <a:lt1>
        <a:srgbClr val="FFFFFF"/>
      </a:lt1>
      <a:dk2>
        <a:srgbClr val="006F98"/>
      </a:dk2>
      <a:lt2>
        <a:srgbClr val="E7E6E6"/>
      </a:lt2>
      <a:accent1>
        <a:srgbClr val="EB2E47"/>
      </a:accent1>
      <a:accent2>
        <a:srgbClr val="EAB942"/>
      </a:accent2>
      <a:accent3>
        <a:srgbClr val="F3725A"/>
      </a:accent3>
      <a:accent4>
        <a:srgbClr val="3A9F68"/>
      </a:accent4>
      <a:accent5>
        <a:srgbClr val="92D7E8"/>
      </a:accent5>
      <a:accent6>
        <a:srgbClr val="F9DDDD"/>
      </a:accent6>
      <a:hlink>
        <a:srgbClr val="006E96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6869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>
              <a:lumMod val="95000"/>
              <a:lumOff val="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400" smtClean="0">
            <a:solidFill>
              <a:srgbClr val="414141"/>
            </a:solidFill>
            <a:latin typeface="Open Sans Semibold" panose="020B0706030804020204" pitchFamily="34" charset="0"/>
            <a:ea typeface="Open Sans Semibold" panose="020B0706030804020204" pitchFamily="34" charset="0"/>
            <a:cs typeface="Open Sans Semibold" panose="020B07060308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8B350FF863404FA957BDAED4D8278B" ma:contentTypeVersion="7" ma:contentTypeDescription="Create a new document." ma:contentTypeScope="" ma:versionID="3869ed471b4208cba487fef4359ad56a">
  <xsd:schema xmlns:xsd="http://www.w3.org/2001/XMLSchema" xmlns:xs="http://www.w3.org/2001/XMLSchema" xmlns:p="http://schemas.microsoft.com/office/2006/metadata/properties" xmlns:ns3="ae241a5d-5e67-4d93-9cd9-88fb08d8dc5d" xmlns:ns4="f84f7c4f-7b75-4510-bf86-e2ef67189e63" targetNamespace="http://schemas.microsoft.com/office/2006/metadata/properties" ma:root="true" ma:fieldsID="7a970653ff45176dd1e84fdbd4a0321d" ns3:_="" ns4:_="">
    <xsd:import namespace="ae241a5d-5e67-4d93-9cd9-88fb08d8dc5d"/>
    <xsd:import namespace="f84f7c4f-7b75-4510-bf86-e2ef67189e6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241a5d-5e67-4d93-9cd9-88fb08d8dc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4f7c4f-7b75-4510-bf86-e2ef67189e6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0CFD55-EFC5-40F3-AA8A-6E6FF7D899DA}">
  <ds:schemaRefs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f84f7c4f-7b75-4510-bf86-e2ef67189e63"/>
    <ds:schemaRef ds:uri="http://purl.org/dc/elements/1.1/"/>
    <ds:schemaRef ds:uri="http://schemas.openxmlformats.org/package/2006/metadata/core-properties"/>
    <ds:schemaRef ds:uri="ae241a5d-5e67-4d93-9cd9-88fb08d8dc5d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AAD0F8F-D25F-448A-B212-3511ACBA75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FC37D9-CD03-4165-96C7-BEB52EF7D4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241a5d-5e67-4d93-9cd9-88fb08d8dc5d"/>
    <ds:schemaRef ds:uri="f84f7c4f-7b75-4510-bf86-e2ef67189e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29344</TotalTime>
  <Words>736</Words>
  <Application>Microsoft Office PowerPoint</Application>
  <PresentationFormat>Custom</PresentationFormat>
  <Paragraphs>98</Paragraphs>
  <Slides>21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Open Sans Semibold</vt:lpstr>
      <vt:lpstr>Nunito Sans</vt:lpstr>
      <vt:lpstr>Nunito Sans SemiBold</vt:lpstr>
      <vt:lpstr>Calibri Light</vt:lpstr>
      <vt:lpstr>Gaillardia Light Theme</vt:lpstr>
      <vt:lpstr>Acrobat Document</vt:lpstr>
      <vt:lpstr>Facilities Construction Update</vt:lpstr>
      <vt:lpstr>Ballpark Clubhouse</vt:lpstr>
      <vt:lpstr>Music Building</vt:lpstr>
      <vt:lpstr>STEM Classroom Building</vt:lpstr>
      <vt:lpstr>Esperanza Hall</vt:lpstr>
      <vt:lpstr>JC Kellam (JCK) Administration Building Reconfiguration</vt:lpstr>
      <vt:lpstr>JC Kellam- 11th Floor Reconfiguration</vt:lpstr>
      <vt:lpstr>JC Kellam (JCK) Lobby/Parking Modifications</vt:lpstr>
      <vt:lpstr>Bobcat Stadium End Zone Complex Expansion</vt:lpstr>
      <vt:lpstr>Rooftop Terrace</vt:lpstr>
      <vt:lpstr>Hilltop Housing Complex</vt:lpstr>
      <vt:lpstr>Hilltop Housing Complex</vt:lpstr>
      <vt:lpstr>Hilltop Housing Complex</vt:lpstr>
      <vt:lpstr>PowerPoint Presentation</vt:lpstr>
      <vt:lpstr>James Street Housing</vt:lpstr>
      <vt:lpstr>McCoy Student Success Center</vt:lpstr>
      <vt:lpstr>McCoy Student Success Center</vt:lpstr>
      <vt:lpstr>East-West Mall Connection</vt:lpstr>
      <vt:lpstr>East – West Mall Connection</vt:lpstr>
      <vt:lpstr>Campus Master Plan</vt:lpstr>
      <vt:lpstr>Facilities Construction Update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Gaillardia Theme PowerPoint Template-Light</dc:title>
  <dc:subject/>
  <dc:creator>Texas State Office of University Marketing</dc:creator>
  <cp:keywords/>
  <dc:description/>
  <cp:lastModifiedBy>Rouse, Scott A</cp:lastModifiedBy>
  <cp:revision>1293</cp:revision>
  <dcterms:created xsi:type="dcterms:W3CDTF">2014-09-26T10:57:37Z</dcterms:created>
  <dcterms:modified xsi:type="dcterms:W3CDTF">2023-06-02T13:36:22Z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0x010100118B350FF863404FA957BDAED4D8278B</vt:lpwstr>
  </property>
</Properties>
</file>