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460" r:id="rId2"/>
    <p:sldId id="452" r:id="rId3"/>
    <p:sldId id="437" r:id="rId4"/>
    <p:sldId id="454" r:id="rId5"/>
    <p:sldId id="455" r:id="rId6"/>
    <p:sldId id="456" r:id="rId7"/>
    <p:sldId id="457" r:id="rId8"/>
    <p:sldId id="458" r:id="rId9"/>
    <p:sldId id="459" r:id="rId10"/>
    <p:sldId id="461" r:id="rId11"/>
    <p:sldId id="451" r:id="rId12"/>
    <p:sldId id="453" r:id="rId13"/>
    <p:sldId id="441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ontAwesome" charset="0"/>
      <p:regular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Nunito Sans SemiBold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686"/>
    <a:srgbClr val="DA3248"/>
    <a:srgbClr val="83C2DE"/>
    <a:srgbClr val="FF814E"/>
    <a:srgbClr val="8AC7C0"/>
    <a:srgbClr val="64BFEC"/>
    <a:srgbClr val="81C5CF"/>
    <a:srgbClr val="7BC9D3"/>
    <a:srgbClr val="E46C57"/>
    <a:srgbClr val="E2B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8" autoAdjust="0"/>
    <p:restoredTop sz="94925" autoAdjust="0"/>
  </p:normalViewPr>
  <p:slideViewPr>
    <p:cSldViewPr snapToGrid="0">
      <p:cViewPr varScale="1">
        <p:scale>
          <a:sx n="55" d="100"/>
          <a:sy n="55" d="100"/>
        </p:scale>
        <p:origin x="3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C10F9-EF81-447B-B030-37D699B6B6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8907B3-A351-413B-A020-AA94DD7D0B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5400" b="0" i="0" dirty="0"/>
            <a:t>Question Types</a:t>
          </a:r>
          <a:endParaRPr lang="en-US" sz="5400" dirty="0"/>
        </a:p>
      </dgm:t>
    </dgm:pt>
    <dgm:pt modelId="{4612CB9E-330B-4248-B626-58632EE297F6}" type="parTrans" cxnId="{F6CB8346-8852-49BC-89F7-816351B72F89}">
      <dgm:prSet/>
      <dgm:spPr/>
      <dgm:t>
        <a:bodyPr/>
        <a:lstStyle/>
        <a:p>
          <a:endParaRPr lang="en-US"/>
        </a:p>
      </dgm:t>
    </dgm:pt>
    <dgm:pt modelId="{AB5952F6-CC57-4DE8-8693-FBD8235D37C3}" type="sibTrans" cxnId="{F6CB8346-8852-49BC-89F7-816351B72F89}">
      <dgm:prSet/>
      <dgm:spPr/>
      <dgm:t>
        <a:bodyPr/>
        <a:lstStyle/>
        <a:p>
          <a:endParaRPr lang="en-US"/>
        </a:p>
      </dgm:t>
    </dgm:pt>
    <dgm:pt modelId="{CAED2F10-09CA-4012-ADDF-4AFFD4AB81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5400" b="0" i="0" dirty="0"/>
            <a:t>Writing Questions</a:t>
          </a:r>
          <a:endParaRPr lang="en-US" sz="5400" dirty="0"/>
        </a:p>
      </dgm:t>
    </dgm:pt>
    <dgm:pt modelId="{5359CE2A-D7B7-4C1E-8648-0B0676BC9270}" type="parTrans" cxnId="{E2581124-CE86-4E90-9550-A4184016BF50}">
      <dgm:prSet/>
      <dgm:spPr/>
      <dgm:t>
        <a:bodyPr/>
        <a:lstStyle/>
        <a:p>
          <a:endParaRPr lang="en-US"/>
        </a:p>
      </dgm:t>
    </dgm:pt>
    <dgm:pt modelId="{CD2A9B3D-CD61-4E54-AA97-7B5E58D69C7D}" type="sibTrans" cxnId="{E2581124-CE86-4E90-9550-A4184016BF50}">
      <dgm:prSet/>
      <dgm:spPr/>
      <dgm:t>
        <a:bodyPr/>
        <a:lstStyle/>
        <a:p>
          <a:endParaRPr lang="en-US"/>
        </a:p>
      </dgm:t>
    </dgm:pt>
    <dgm:pt modelId="{464EDFFC-A639-42C5-AED1-BF34894DF2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5400" b="0" i="0" dirty="0"/>
            <a:t>Organization</a:t>
          </a:r>
          <a:endParaRPr lang="en-US" sz="5400" dirty="0"/>
        </a:p>
      </dgm:t>
    </dgm:pt>
    <dgm:pt modelId="{3DA88C54-764C-4048-83AB-2AAD27927E31}" type="parTrans" cxnId="{1D467433-D282-4B6F-BB91-648BF849F50E}">
      <dgm:prSet/>
      <dgm:spPr/>
      <dgm:t>
        <a:bodyPr/>
        <a:lstStyle/>
        <a:p>
          <a:endParaRPr lang="en-US"/>
        </a:p>
      </dgm:t>
    </dgm:pt>
    <dgm:pt modelId="{9A102104-E0D2-4569-9568-A248BB9C0FD6}" type="sibTrans" cxnId="{1D467433-D282-4B6F-BB91-648BF849F50E}">
      <dgm:prSet/>
      <dgm:spPr/>
      <dgm:t>
        <a:bodyPr/>
        <a:lstStyle/>
        <a:p>
          <a:endParaRPr lang="en-US"/>
        </a:p>
      </dgm:t>
    </dgm:pt>
    <dgm:pt modelId="{0F0BF421-60E1-4309-B9AC-35DFE3C2F2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5400" dirty="0"/>
            <a:t>Contact Us</a:t>
          </a:r>
        </a:p>
      </dgm:t>
    </dgm:pt>
    <dgm:pt modelId="{A92DA7DF-9244-4EA9-B07A-4879902FE2AD}" type="parTrans" cxnId="{BF049F61-6688-4CD3-8984-AE83FDF32365}">
      <dgm:prSet/>
      <dgm:spPr/>
      <dgm:t>
        <a:bodyPr/>
        <a:lstStyle/>
        <a:p>
          <a:endParaRPr lang="en-US"/>
        </a:p>
      </dgm:t>
    </dgm:pt>
    <dgm:pt modelId="{9314C75C-4CCB-494E-A5E1-001D77757A38}" type="sibTrans" cxnId="{BF049F61-6688-4CD3-8984-AE83FDF32365}">
      <dgm:prSet/>
      <dgm:spPr/>
      <dgm:t>
        <a:bodyPr/>
        <a:lstStyle/>
        <a:p>
          <a:endParaRPr lang="en-US"/>
        </a:p>
      </dgm:t>
    </dgm:pt>
    <dgm:pt modelId="{B7DF516F-D3F4-44AF-8699-4F7350BC3D14}" type="pres">
      <dgm:prSet presAssocID="{EEFC10F9-EF81-447B-B030-37D699B6B615}" presName="root" presStyleCnt="0">
        <dgm:presLayoutVars>
          <dgm:dir/>
          <dgm:resizeHandles val="exact"/>
        </dgm:presLayoutVars>
      </dgm:prSet>
      <dgm:spPr/>
    </dgm:pt>
    <dgm:pt modelId="{8AA28109-9165-40C4-A6E9-299A4DD88854}" type="pres">
      <dgm:prSet presAssocID="{708907B3-A351-413B-A020-AA94DD7D0B55}" presName="compNode" presStyleCnt="0"/>
      <dgm:spPr/>
    </dgm:pt>
    <dgm:pt modelId="{05925E03-5386-4738-8717-131E1CF6D09C}" type="pres">
      <dgm:prSet presAssocID="{708907B3-A351-413B-A020-AA94DD7D0B55}" presName="bgRect" presStyleLbl="bgShp" presStyleIdx="0" presStyleCnt="4" custLinFactNeighborX="-12318" custLinFactNeighborY="-197"/>
      <dgm:spPr/>
    </dgm:pt>
    <dgm:pt modelId="{27B8C3EB-E257-4A61-AC32-BD8937053CA9}" type="pres">
      <dgm:prSet presAssocID="{708907B3-A351-413B-A020-AA94DD7D0B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DA2DCA26-3889-418D-B6D6-FEB5CBFC5374}" type="pres">
      <dgm:prSet presAssocID="{708907B3-A351-413B-A020-AA94DD7D0B55}" presName="spaceRect" presStyleCnt="0"/>
      <dgm:spPr/>
    </dgm:pt>
    <dgm:pt modelId="{C90589B5-C4DF-44DB-B400-C9689D3AB3D0}" type="pres">
      <dgm:prSet presAssocID="{708907B3-A351-413B-A020-AA94DD7D0B55}" presName="parTx" presStyleLbl="revTx" presStyleIdx="0" presStyleCnt="4">
        <dgm:presLayoutVars>
          <dgm:chMax val="0"/>
          <dgm:chPref val="0"/>
        </dgm:presLayoutVars>
      </dgm:prSet>
      <dgm:spPr/>
    </dgm:pt>
    <dgm:pt modelId="{007C0CB0-10CC-4FE6-8AFA-49CA150A5449}" type="pres">
      <dgm:prSet presAssocID="{AB5952F6-CC57-4DE8-8693-FBD8235D37C3}" presName="sibTrans" presStyleCnt="0"/>
      <dgm:spPr/>
    </dgm:pt>
    <dgm:pt modelId="{3AAB28B1-4C23-44E0-9FE3-AFD25793160A}" type="pres">
      <dgm:prSet presAssocID="{CAED2F10-09CA-4012-ADDF-4AFFD4AB8159}" presName="compNode" presStyleCnt="0"/>
      <dgm:spPr/>
    </dgm:pt>
    <dgm:pt modelId="{F78275B1-FD2D-42FD-96A9-77C67107F25E}" type="pres">
      <dgm:prSet presAssocID="{CAED2F10-09CA-4012-ADDF-4AFFD4AB8159}" presName="bgRect" presStyleLbl="bgShp" presStyleIdx="1" presStyleCnt="4"/>
      <dgm:spPr/>
    </dgm:pt>
    <dgm:pt modelId="{D5082C60-BC70-4DFE-A4B6-FC6C597F9092}" type="pres">
      <dgm:prSet presAssocID="{CAED2F10-09CA-4012-ADDF-4AFFD4AB81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C075A3E1-0CD3-4EB6-A7B8-4AB2C0DA0B55}" type="pres">
      <dgm:prSet presAssocID="{CAED2F10-09CA-4012-ADDF-4AFFD4AB8159}" presName="spaceRect" presStyleCnt="0"/>
      <dgm:spPr/>
    </dgm:pt>
    <dgm:pt modelId="{73D8FAE3-4D3A-49AB-AA39-1EEF5DA2B7F4}" type="pres">
      <dgm:prSet presAssocID="{CAED2F10-09CA-4012-ADDF-4AFFD4AB8159}" presName="parTx" presStyleLbl="revTx" presStyleIdx="1" presStyleCnt="4">
        <dgm:presLayoutVars>
          <dgm:chMax val="0"/>
          <dgm:chPref val="0"/>
        </dgm:presLayoutVars>
      </dgm:prSet>
      <dgm:spPr/>
    </dgm:pt>
    <dgm:pt modelId="{03813B86-DF3A-4EF4-AF10-DF189F097B76}" type="pres">
      <dgm:prSet presAssocID="{CD2A9B3D-CD61-4E54-AA97-7B5E58D69C7D}" presName="sibTrans" presStyleCnt="0"/>
      <dgm:spPr/>
    </dgm:pt>
    <dgm:pt modelId="{90BA6598-0C88-49D4-B6BC-099ACCE89BDA}" type="pres">
      <dgm:prSet presAssocID="{464EDFFC-A639-42C5-AED1-BF34894DF2BB}" presName="compNode" presStyleCnt="0"/>
      <dgm:spPr/>
    </dgm:pt>
    <dgm:pt modelId="{408582CC-F105-4870-954D-98D89E3D544C}" type="pres">
      <dgm:prSet presAssocID="{464EDFFC-A639-42C5-AED1-BF34894DF2BB}" presName="bgRect" presStyleLbl="bgShp" presStyleIdx="2" presStyleCnt="4"/>
      <dgm:spPr/>
    </dgm:pt>
    <dgm:pt modelId="{73E4455E-E4C8-4DFD-B2A6-6255E16DE752}" type="pres">
      <dgm:prSet presAssocID="{464EDFFC-A639-42C5-AED1-BF34894DF2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 with solid fill"/>
        </a:ext>
      </dgm:extLst>
    </dgm:pt>
    <dgm:pt modelId="{E2A1BD4D-F9F1-4A9B-B695-7C4F1AF2186D}" type="pres">
      <dgm:prSet presAssocID="{464EDFFC-A639-42C5-AED1-BF34894DF2BB}" presName="spaceRect" presStyleCnt="0"/>
      <dgm:spPr/>
    </dgm:pt>
    <dgm:pt modelId="{43184CA1-1CFA-492C-8872-59DCFCB1822E}" type="pres">
      <dgm:prSet presAssocID="{464EDFFC-A639-42C5-AED1-BF34894DF2BB}" presName="parTx" presStyleLbl="revTx" presStyleIdx="2" presStyleCnt="4">
        <dgm:presLayoutVars>
          <dgm:chMax val="0"/>
          <dgm:chPref val="0"/>
        </dgm:presLayoutVars>
      </dgm:prSet>
      <dgm:spPr/>
    </dgm:pt>
    <dgm:pt modelId="{AE669626-AD3B-5F4E-A038-B36CD667E0B5}" type="pres">
      <dgm:prSet presAssocID="{9A102104-E0D2-4569-9568-A248BB9C0FD6}" presName="sibTrans" presStyleCnt="0"/>
      <dgm:spPr/>
    </dgm:pt>
    <dgm:pt modelId="{EFA6A386-D2D5-4D5A-BE2D-598951518320}" type="pres">
      <dgm:prSet presAssocID="{0F0BF421-60E1-4309-B9AC-35DFE3C2F2EE}" presName="compNode" presStyleCnt="0"/>
      <dgm:spPr/>
    </dgm:pt>
    <dgm:pt modelId="{9D5BE405-7353-464F-8A3C-A643092B255D}" type="pres">
      <dgm:prSet presAssocID="{0F0BF421-60E1-4309-B9AC-35DFE3C2F2EE}" presName="bgRect" presStyleLbl="bgShp" presStyleIdx="3" presStyleCnt="4"/>
      <dgm:spPr/>
    </dgm:pt>
    <dgm:pt modelId="{02272045-E111-4F7A-924D-1783D00A1F5E}" type="pres">
      <dgm:prSet presAssocID="{0F0BF421-60E1-4309-B9AC-35DFE3C2F2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FEF24319-1D70-42E9-925D-EF2A998170D2}" type="pres">
      <dgm:prSet presAssocID="{0F0BF421-60E1-4309-B9AC-35DFE3C2F2EE}" presName="spaceRect" presStyleCnt="0"/>
      <dgm:spPr/>
    </dgm:pt>
    <dgm:pt modelId="{DC242ADB-510F-4065-89C8-44485F72C587}" type="pres">
      <dgm:prSet presAssocID="{0F0BF421-60E1-4309-B9AC-35DFE3C2F2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965205-ED33-184A-8923-6899154D0CA9}" type="presOf" srcId="{0F0BF421-60E1-4309-B9AC-35DFE3C2F2EE}" destId="{DC242ADB-510F-4065-89C8-44485F72C587}" srcOrd="0" destOrd="0" presId="urn:microsoft.com/office/officeart/2018/2/layout/IconVerticalSolidList"/>
    <dgm:cxn modelId="{C4E48521-1853-7941-9C63-84C9B0796823}" type="presOf" srcId="{CAED2F10-09CA-4012-ADDF-4AFFD4AB8159}" destId="{73D8FAE3-4D3A-49AB-AA39-1EEF5DA2B7F4}" srcOrd="0" destOrd="0" presId="urn:microsoft.com/office/officeart/2018/2/layout/IconVerticalSolidList"/>
    <dgm:cxn modelId="{E2581124-CE86-4E90-9550-A4184016BF50}" srcId="{EEFC10F9-EF81-447B-B030-37D699B6B615}" destId="{CAED2F10-09CA-4012-ADDF-4AFFD4AB8159}" srcOrd="1" destOrd="0" parTransId="{5359CE2A-D7B7-4C1E-8648-0B0676BC9270}" sibTransId="{CD2A9B3D-CD61-4E54-AA97-7B5E58D69C7D}"/>
    <dgm:cxn modelId="{1D467433-D282-4B6F-BB91-648BF849F50E}" srcId="{EEFC10F9-EF81-447B-B030-37D699B6B615}" destId="{464EDFFC-A639-42C5-AED1-BF34894DF2BB}" srcOrd="2" destOrd="0" parTransId="{3DA88C54-764C-4048-83AB-2AAD27927E31}" sibTransId="{9A102104-E0D2-4569-9568-A248BB9C0FD6}"/>
    <dgm:cxn modelId="{BF049F61-6688-4CD3-8984-AE83FDF32365}" srcId="{EEFC10F9-EF81-447B-B030-37D699B6B615}" destId="{0F0BF421-60E1-4309-B9AC-35DFE3C2F2EE}" srcOrd="3" destOrd="0" parTransId="{A92DA7DF-9244-4EA9-B07A-4879902FE2AD}" sibTransId="{9314C75C-4CCB-494E-A5E1-001D77757A38}"/>
    <dgm:cxn modelId="{8B3DE645-3CEA-404F-B20C-9D139DDF5600}" type="presOf" srcId="{EEFC10F9-EF81-447B-B030-37D699B6B615}" destId="{B7DF516F-D3F4-44AF-8699-4F7350BC3D14}" srcOrd="0" destOrd="0" presId="urn:microsoft.com/office/officeart/2018/2/layout/IconVerticalSolidList"/>
    <dgm:cxn modelId="{F6CB8346-8852-49BC-89F7-816351B72F89}" srcId="{EEFC10F9-EF81-447B-B030-37D699B6B615}" destId="{708907B3-A351-413B-A020-AA94DD7D0B55}" srcOrd="0" destOrd="0" parTransId="{4612CB9E-330B-4248-B626-58632EE297F6}" sibTransId="{AB5952F6-CC57-4DE8-8693-FBD8235D37C3}"/>
    <dgm:cxn modelId="{5622E59A-7309-AD44-BE5B-9F60285E6098}" type="presOf" srcId="{708907B3-A351-413B-A020-AA94DD7D0B55}" destId="{C90589B5-C4DF-44DB-B400-C9689D3AB3D0}" srcOrd="0" destOrd="0" presId="urn:microsoft.com/office/officeart/2018/2/layout/IconVerticalSolidList"/>
    <dgm:cxn modelId="{F0E60FA5-CF9E-034B-A22C-DE7064021F55}" type="presOf" srcId="{464EDFFC-A639-42C5-AED1-BF34894DF2BB}" destId="{43184CA1-1CFA-492C-8872-59DCFCB1822E}" srcOrd="0" destOrd="0" presId="urn:microsoft.com/office/officeart/2018/2/layout/IconVerticalSolidList"/>
    <dgm:cxn modelId="{9E64D833-A9CF-404F-8F66-CDCEF4B3AADD}" type="presParOf" srcId="{B7DF516F-D3F4-44AF-8699-4F7350BC3D14}" destId="{8AA28109-9165-40C4-A6E9-299A4DD88854}" srcOrd="0" destOrd="0" presId="urn:microsoft.com/office/officeart/2018/2/layout/IconVerticalSolidList"/>
    <dgm:cxn modelId="{3902EBFC-D8B5-C14E-877E-0824BCA4D0F6}" type="presParOf" srcId="{8AA28109-9165-40C4-A6E9-299A4DD88854}" destId="{05925E03-5386-4738-8717-131E1CF6D09C}" srcOrd="0" destOrd="0" presId="urn:microsoft.com/office/officeart/2018/2/layout/IconVerticalSolidList"/>
    <dgm:cxn modelId="{DD3E1600-6A87-9349-BE37-2FC929142435}" type="presParOf" srcId="{8AA28109-9165-40C4-A6E9-299A4DD88854}" destId="{27B8C3EB-E257-4A61-AC32-BD8937053CA9}" srcOrd="1" destOrd="0" presId="urn:microsoft.com/office/officeart/2018/2/layout/IconVerticalSolidList"/>
    <dgm:cxn modelId="{BDD0884F-4634-4546-AF39-E74955E7CB64}" type="presParOf" srcId="{8AA28109-9165-40C4-A6E9-299A4DD88854}" destId="{DA2DCA26-3889-418D-B6D6-FEB5CBFC5374}" srcOrd="2" destOrd="0" presId="urn:microsoft.com/office/officeart/2018/2/layout/IconVerticalSolidList"/>
    <dgm:cxn modelId="{CF2C9B6B-8F93-1B41-96FF-6DC49733D80B}" type="presParOf" srcId="{8AA28109-9165-40C4-A6E9-299A4DD88854}" destId="{C90589B5-C4DF-44DB-B400-C9689D3AB3D0}" srcOrd="3" destOrd="0" presId="urn:microsoft.com/office/officeart/2018/2/layout/IconVerticalSolidList"/>
    <dgm:cxn modelId="{CD5B27D5-27CC-F347-8980-633FA2AF48E9}" type="presParOf" srcId="{B7DF516F-D3F4-44AF-8699-4F7350BC3D14}" destId="{007C0CB0-10CC-4FE6-8AFA-49CA150A5449}" srcOrd="1" destOrd="0" presId="urn:microsoft.com/office/officeart/2018/2/layout/IconVerticalSolidList"/>
    <dgm:cxn modelId="{2495C008-A5A5-CD49-A639-44165B2B947A}" type="presParOf" srcId="{B7DF516F-D3F4-44AF-8699-4F7350BC3D14}" destId="{3AAB28B1-4C23-44E0-9FE3-AFD25793160A}" srcOrd="2" destOrd="0" presId="urn:microsoft.com/office/officeart/2018/2/layout/IconVerticalSolidList"/>
    <dgm:cxn modelId="{82B4B4E4-AA59-CE4D-9AE1-00D0E9386640}" type="presParOf" srcId="{3AAB28B1-4C23-44E0-9FE3-AFD25793160A}" destId="{F78275B1-FD2D-42FD-96A9-77C67107F25E}" srcOrd="0" destOrd="0" presId="urn:microsoft.com/office/officeart/2018/2/layout/IconVerticalSolidList"/>
    <dgm:cxn modelId="{815777AE-93B8-5743-85F4-BFEE4400CCE6}" type="presParOf" srcId="{3AAB28B1-4C23-44E0-9FE3-AFD25793160A}" destId="{D5082C60-BC70-4DFE-A4B6-FC6C597F9092}" srcOrd="1" destOrd="0" presId="urn:microsoft.com/office/officeart/2018/2/layout/IconVerticalSolidList"/>
    <dgm:cxn modelId="{40085C49-D39F-7C49-A37B-972B0BFB2143}" type="presParOf" srcId="{3AAB28B1-4C23-44E0-9FE3-AFD25793160A}" destId="{C075A3E1-0CD3-4EB6-A7B8-4AB2C0DA0B55}" srcOrd="2" destOrd="0" presId="urn:microsoft.com/office/officeart/2018/2/layout/IconVerticalSolidList"/>
    <dgm:cxn modelId="{F6225FE1-15B5-A34D-B3F6-B4F26EFFAFF7}" type="presParOf" srcId="{3AAB28B1-4C23-44E0-9FE3-AFD25793160A}" destId="{73D8FAE3-4D3A-49AB-AA39-1EEF5DA2B7F4}" srcOrd="3" destOrd="0" presId="urn:microsoft.com/office/officeart/2018/2/layout/IconVerticalSolidList"/>
    <dgm:cxn modelId="{4F06B78C-1447-4F4B-8FAC-048342829F6E}" type="presParOf" srcId="{B7DF516F-D3F4-44AF-8699-4F7350BC3D14}" destId="{03813B86-DF3A-4EF4-AF10-DF189F097B76}" srcOrd="3" destOrd="0" presId="urn:microsoft.com/office/officeart/2018/2/layout/IconVerticalSolidList"/>
    <dgm:cxn modelId="{F6A1D649-6988-AD4B-9F19-CCE829010AB0}" type="presParOf" srcId="{B7DF516F-D3F4-44AF-8699-4F7350BC3D14}" destId="{90BA6598-0C88-49D4-B6BC-099ACCE89BDA}" srcOrd="4" destOrd="0" presId="urn:microsoft.com/office/officeart/2018/2/layout/IconVerticalSolidList"/>
    <dgm:cxn modelId="{4C9F4ACD-D9CC-C040-B2CF-379F56421356}" type="presParOf" srcId="{90BA6598-0C88-49D4-B6BC-099ACCE89BDA}" destId="{408582CC-F105-4870-954D-98D89E3D544C}" srcOrd="0" destOrd="0" presId="urn:microsoft.com/office/officeart/2018/2/layout/IconVerticalSolidList"/>
    <dgm:cxn modelId="{7FC01E65-AE3B-0D4C-B2E0-F02267D85D82}" type="presParOf" srcId="{90BA6598-0C88-49D4-B6BC-099ACCE89BDA}" destId="{73E4455E-E4C8-4DFD-B2A6-6255E16DE752}" srcOrd="1" destOrd="0" presId="urn:microsoft.com/office/officeart/2018/2/layout/IconVerticalSolidList"/>
    <dgm:cxn modelId="{73E785A0-49AA-5D40-BFDD-EE7239F12A1F}" type="presParOf" srcId="{90BA6598-0C88-49D4-B6BC-099ACCE89BDA}" destId="{E2A1BD4D-F9F1-4A9B-B695-7C4F1AF2186D}" srcOrd="2" destOrd="0" presId="urn:microsoft.com/office/officeart/2018/2/layout/IconVerticalSolidList"/>
    <dgm:cxn modelId="{379A5105-AEFF-B943-B321-3C9FDC2F852E}" type="presParOf" srcId="{90BA6598-0C88-49D4-B6BC-099ACCE89BDA}" destId="{43184CA1-1CFA-492C-8872-59DCFCB1822E}" srcOrd="3" destOrd="0" presId="urn:microsoft.com/office/officeart/2018/2/layout/IconVerticalSolidList"/>
    <dgm:cxn modelId="{5B9AB559-D6B9-FD41-9F52-4E8E04BBDAC7}" type="presParOf" srcId="{B7DF516F-D3F4-44AF-8699-4F7350BC3D14}" destId="{AE669626-AD3B-5F4E-A038-B36CD667E0B5}" srcOrd="5" destOrd="0" presId="urn:microsoft.com/office/officeart/2018/2/layout/IconVerticalSolidList"/>
    <dgm:cxn modelId="{EC4B5570-042B-CC49-ADEF-C8E1F2435EBA}" type="presParOf" srcId="{B7DF516F-D3F4-44AF-8699-4F7350BC3D14}" destId="{EFA6A386-D2D5-4D5A-BE2D-598951518320}" srcOrd="6" destOrd="0" presId="urn:microsoft.com/office/officeart/2018/2/layout/IconVerticalSolidList"/>
    <dgm:cxn modelId="{5C425232-9B3C-7845-A4E5-1033A0AD7C6F}" type="presParOf" srcId="{EFA6A386-D2D5-4D5A-BE2D-598951518320}" destId="{9D5BE405-7353-464F-8A3C-A643092B255D}" srcOrd="0" destOrd="0" presId="urn:microsoft.com/office/officeart/2018/2/layout/IconVerticalSolidList"/>
    <dgm:cxn modelId="{A9AA531D-CB69-8546-A2DC-2FC39F703C36}" type="presParOf" srcId="{EFA6A386-D2D5-4D5A-BE2D-598951518320}" destId="{02272045-E111-4F7A-924D-1783D00A1F5E}" srcOrd="1" destOrd="0" presId="urn:microsoft.com/office/officeart/2018/2/layout/IconVerticalSolidList"/>
    <dgm:cxn modelId="{9FD68A3C-4315-E346-A516-5E41AE8F0F48}" type="presParOf" srcId="{EFA6A386-D2D5-4D5A-BE2D-598951518320}" destId="{FEF24319-1D70-42E9-925D-EF2A998170D2}" srcOrd="2" destOrd="0" presId="urn:microsoft.com/office/officeart/2018/2/layout/IconVerticalSolidList"/>
    <dgm:cxn modelId="{3219EB59-9C30-AA43-BBBE-5AE8BFD26C9D}" type="presParOf" srcId="{EFA6A386-D2D5-4D5A-BE2D-598951518320}" destId="{DC242ADB-510F-4065-89C8-44485F72C5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25E03-5386-4738-8717-131E1CF6D09C}">
      <dsp:nvSpPr>
        <dsp:cNvPr id="0" name=""/>
        <dsp:cNvSpPr/>
      </dsp:nvSpPr>
      <dsp:spPr>
        <a:xfrm>
          <a:off x="0" y="7"/>
          <a:ext cx="12490530" cy="2351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8C3EB-E257-4A61-AC32-BD8937053CA9}">
      <dsp:nvSpPr>
        <dsp:cNvPr id="0" name=""/>
        <dsp:cNvSpPr/>
      </dsp:nvSpPr>
      <dsp:spPr>
        <a:xfrm>
          <a:off x="711315" y="533717"/>
          <a:ext cx="1293300" cy="1293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589B5-C4DF-44DB-B400-C9689D3AB3D0}">
      <dsp:nvSpPr>
        <dsp:cNvPr id="0" name=""/>
        <dsp:cNvSpPr/>
      </dsp:nvSpPr>
      <dsp:spPr>
        <a:xfrm>
          <a:off x="2715931" y="4639"/>
          <a:ext cx="9774598" cy="23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62" tIns="248862" rIns="248862" bIns="248862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dirty="0"/>
            <a:t>Question Types</a:t>
          </a:r>
          <a:endParaRPr lang="en-US" sz="5400" kern="1200" dirty="0"/>
        </a:p>
      </dsp:txBody>
      <dsp:txXfrm>
        <a:off x="2715931" y="4639"/>
        <a:ext cx="9774598" cy="2351455"/>
      </dsp:txXfrm>
    </dsp:sp>
    <dsp:sp modelId="{F78275B1-FD2D-42FD-96A9-77C67107F25E}">
      <dsp:nvSpPr>
        <dsp:cNvPr id="0" name=""/>
        <dsp:cNvSpPr/>
      </dsp:nvSpPr>
      <dsp:spPr>
        <a:xfrm>
          <a:off x="0" y="2943959"/>
          <a:ext cx="12490530" cy="2351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82C60-BC70-4DFE-A4B6-FC6C597F9092}">
      <dsp:nvSpPr>
        <dsp:cNvPr id="0" name=""/>
        <dsp:cNvSpPr/>
      </dsp:nvSpPr>
      <dsp:spPr>
        <a:xfrm>
          <a:off x="711315" y="3473036"/>
          <a:ext cx="1293300" cy="1293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8FAE3-4D3A-49AB-AA39-1EEF5DA2B7F4}">
      <dsp:nvSpPr>
        <dsp:cNvPr id="0" name=""/>
        <dsp:cNvSpPr/>
      </dsp:nvSpPr>
      <dsp:spPr>
        <a:xfrm>
          <a:off x="2715931" y="2943959"/>
          <a:ext cx="9774598" cy="23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62" tIns="248862" rIns="248862" bIns="248862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dirty="0"/>
            <a:t>Writing Questions</a:t>
          </a:r>
          <a:endParaRPr lang="en-US" sz="5400" kern="1200" dirty="0"/>
        </a:p>
      </dsp:txBody>
      <dsp:txXfrm>
        <a:off x="2715931" y="2943959"/>
        <a:ext cx="9774598" cy="2351455"/>
      </dsp:txXfrm>
    </dsp:sp>
    <dsp:sp modelId="{408582CC-F105-4870-954D-98D89E3D544C}">
      <dsp:nvSpPr>
        <dsp:cNvPr id="0" name=""/>
        <dsp:cNvSpPr/>
      </dsp:nvSpPr>
      <dsp:spPr>
        <a:xfrm>
          <a:off x="0" y="5883278"/>
          <a:ext cx="12490530" cy="2351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4455E-E4C8-4DFD-B2A6-6255E16DE752}">
      <dsp:nvSpPr>
        <dsp:cNvPr id="0" name=""/>
        <dsp:cNvSpPr/>
      </dsp:nvSpPr>
      <dsp:spPr>
        <a:xfrm>
          <a:off x="711315" y="6412356"/>
          <a:ext cx="1293300" cy="1293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84CA1-1CFA-492C-8872-59DCFCB1822E}">
      <dsp:nvSpPr>
        <dsp:cNvPr id="0" name=""/>
        <dsp:cNvSpPr/>
      </dsp:nvSpPr>
      <dsp:spPr>
        <a:xfrm>
          <a:off x="2715931" y="5883278"/>
          <a:ext cx="9774598" cy="23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62" tIns="248862" rIns="248862" bIns="248862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0" i="0" kern="1200" dirty="0"/>
            <a:t>Organization</a:t>
          </a:r>
          <a:endParaRPr lang="en-US" sz="5400" kern="1200" dirty="0"/>
        </a:p>
      </dsp:txBody>
      <dsp:txXfrm>
        <a:off x="2715931" y="5883278"/>
        <a:ext cx="9774598" cy="2351455"/>
      </dsp:txXfrm>
    </dsp:sp>
    <dsp:sp modelId="{9D5BE405-7353-464F-8A3C-A643092B255D}">
      <dsp:nvSpPr>
        <dsp:cNvPr id="0" name=""/>
        <dsp:cNvSpPr/>
      </dsp:nvSpPr>
      <dsp:spPr>
        <a:xfrm>
          <a:off x="0" y="8822598"/>
          <a:ext cx="12490530" cy="2351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72045-E111-4F7A-924D-1783D00A1F5E}">
      <dsp:nvSpPr>
        <dsp:cNvPr id="0" name=""/>
        <dsp:cNvSpPr/>
      </dsp:nvSpPr>
      <dsp:spPr>
        <a:xfrm>
          <a:off x="711315" y="9351676"/>
          <a:ext cx="1293300" cy="12933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42ADB-510F-4065-89C8-44485F72C587}">
      <dsp:nvSpPr>
        <dsp:cNvPr id="0" name=""/>
        <dsp:cNvSpPr/>
      </dsp:nvSpPr>
      <dsp:spPr>
        <a:xfrm>
          <a:off x="2715931" y="8822598"/>
          <a:ext cx="9774598" cy="23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62" tIns="248862" rIns="248862" bIns="248862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Contact Us</a:t>
          </a:r>
        </a:p>
      </dsp:txBody>
      <dsp:txXfrm>
        <a:off x="2715931" y="8822598"/>
        <a:ext cx="9774598" cy="235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4904-53C7-FE4A-A4F3-9371B9AA3FA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CE2E-3DB2-2543-A1CC-255A6E8F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636EF-9B34-784F-B076-08F4E00F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3785"/>
            <a:ext cx="24384000" cy="1380978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8CEBF0-C1A7-504A-ABF5-DF36CEF4D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3785"/>
            <a:ext cx="12252960" cy="135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0E760-EEA4-D344-BD23-C858E7E74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9815"/>
            <a:ext cx="24384000" cy="246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7311" y="3820978"/>
            <a:ext cx="9750289" cy="1970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44B1-DAB3-374E-8714-625353D60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7311" y="6124673"/>
            <a:ext cx="9747504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pic>
        <p:nvPicPr>
          <p:cNvPr id="8" name="Picture 7" descr="Texas State University">
            <a:extLst>
              <a:ext uri="{FF2B5EF4-FFF2-40B4-BE49-F238E27FC236}">
                <a16:creationId xmlns:a16="http://schemas.microsoft.com/office/drawing/2014/main" id="{5E8657D1-2783-1845-BB5B-3DAA5CE6A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11" y="10063298"/>
            <a:ext cx="5029200" cy="2438400"/>
          </a:xfrm>
          <a:prstGeom prst="rect">
            <a:avLst/>
          </a:prstGeom>
        </p:spPr>
      </p:pic>
      <p:pic>
        <p:nvPicPr>
          <p:cNvPr id="9" name="Picture 8" descr="Member the Texas State University System">
            <a:extLst>
              <a:ext uri="{FF2B5EF4-FFF2-40B4-BE49-F238E27FC236}">
                <a16:creationId xmlns:a16="http://schemas.microsoft.com/office/drawing/2014/main" id="{F2E3C823-48E0-7542-B222-37105C1DE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548" y="12183707"/>
            <a:ext cx="440872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0" y="1371039"/>
            <a:ext cx="18288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2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0" y="1371039"/>
            <a:ext cx="18288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3530600"/>
            <a:ext cx="18288000" cy="6629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800" b="0" i="0">
                <a:ln>
                  <a:noFill/>
                </a:ln>
                <a:solidFill>
                  <a:schemeClr val="accent6"/>
                </a:solidFill>
                <a:latin typeface="Nunito Sans" pitchFamily="2" charset="77"/>
              </a:defRPr>
            </a:lvl1pPr>
            <a:lvl2pPr marL="9144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8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32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6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1397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1088" y="1137123"/>
            <a:ext cx="11185452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088" y="2977596"/>
            <a:ext cx="11185452" cy="7772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800" b="0" i="0">
                <a:ln>
                  <a:noFill/>
                </a:ln>
                <a:solidFill>
                  <a:schemeClr val="accent6"/>
                </a:solidFill>
                <a:latin typeface="Nunito Sans" pitchFamily="2" charset="77"/>
              </a:defRPr>
            </a:lvl1pPr>
            <a:lvl2pPr marL="9144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8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32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6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3582" y="2977596"/>
            <a:ext cx="86868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71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31088" y="2738200"/>
            <a:ext cx="86868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2256" y="2738200"/>
            <a:ext cx="8686800" cy="914400"/>
          </a:xfrm>
        </p:spPr>
        <p:txBody>
          <a:bodyPr anchor="ctr">
            <a:normAutofit/>
          </a:bodyPr>
          <a:lstStyle>
            <a:lvl1pPr>
              <a:defRPr sz="3600" b="1" i="0" spc="300">
                <a:solidFill>
                  <a:schemeClr val="bg1"/>
                </a:solidFill>
                <a:latin typeface="Nunito Sans SemiBold" pitchFamily="2" charset="77"/>
              </a:defRPr>
            </a:lvl1pPr>
          </a:lstStyle>
          <a:p>
            <a:r>
              <a:rPr lang="en-US" dirty="0"/>
              <a:t>THE BOBCAT IS A TYPE OF CAT.</a:t>
            </a:r>
          </a:p>
        </p:txBody>
      </p:sp>
    </p:spTree>
    <p:extLst>
      <p:ext uri="{BB962C8B-B14F-4D97-AF65-F5344CB8AC3E}">
        <p14:creationId xmlns:p14="http://schemas.microsoft.com/office/powerpoint/2010/main" val="3067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BC8A-F157-E647-9D9F-D51516F82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853" y="1371039"/>
            <a:ext cx="18288000" cy="114356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9D2988-F334-EF41-A2F7-874820BF0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1853" y="2732493"/>
            <a:ext cx="8686799" cy="77714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4E20E5-6627-3643-8DB5-EC4915FE2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37502" y="3222418"/>
            <a:ext cx="3886203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037A35-B93C-004C-AE9D-9D7376D67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12555" y="2732494"/>
            <a:ext cx="5486399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4CE56EE-75D7-C24E-8865-5E7CDA29D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3204" y="6858000"/>
            <a:ext cx="7688942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92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F72F-F113-9E4E-8901-A6046628C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854" y="1042081"/>
            <a:ext cx="10530146" cy="114356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8E1B567-63F1-1944-B114-801F81FA7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41344" y="4559291"/>
            <a:ext cx="3904270" cy="3886201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6B5E7A-AE24-B84B-926D-5ED18AAC5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9413" y="8902692"/>
            <a:ext cx="3886200" cy="9144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267BD02-65C3-2942-B840-54B7290591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6925" y="2501892"/>
            <a:ext cx="7315199" cy="7315199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80B63D5-BCBE-9C44-AF73-9F3E542F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6924" y="10067534"/>
            <a:ext cx="7520596" cy="54864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ACDB0A-D65F-D84D-A885-8947E700BF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59575" y="1735016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E94F6CF-DD41-634D-BCFA-8B363E1BCF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49336" y="3792416"/>
            <a:ext cx="2377440" cy="1600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401E0D-D1CF-3641-8A73-0F22B92C35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9574" y="5880726"/>
            <a:ext cx="7315199" cy="4571999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80609EF-DFE4-FD4B-A009-0B8119513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59574" y="10666515"/>
            <a:ext cx="7534913" cy="54864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D8E2A9-2814-E943-A706-B5AB6553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8" y="-21266"/>
            <a:ext cx="12801600" cy="114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1658600" cy="11430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2400" y="-1"/>
            <a:ext cx="12801600" cy="114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8689" y="1308805"/>
            <a:ext cx="10515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98689" y="2941543"/>
            <a:ext cx="84582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 i="0">
                <a:solidFill>
                  <a:schemeClr val="tx1"/>
                </a:solidFill>
                <a:latin typeface="Nunito Sans" pitchFamily="2" charset="77"/>
              </a:defRPr>
            </a:lvl1pPr>
            <a:lvl2pPr marL="9144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8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32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6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19432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DE806D-0AC3-8A49-B547-835CADC2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87510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1658600" cy="13716001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2400" y="-1"/>
            <a:ext cx="12801600" cy="1371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BEA02-3BED-654A-A30C-8FB1EC22B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450" y="6788658"/>
            <a:ext cx="13807440" cy="23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B48EA-4A88-8049-9B14-02AB6803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700" y="11980985"/>
            <a:ext cx="4572000" cy="2216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8689" y="1308805"/>
            <a:ext cx="10515600" cy="914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98689" y="2941543"/>
            <a:ext cx="84582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1pPr>
            <a:lvl2pPr marL="9144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8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32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6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70770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BE929A-D1BB-A64C-B05E-4350E36C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24384000" cy="11980985"/>
          </a:xfrm>
          <a:prstGeom prst="rect">
            <a:avLst/>
          </a:prstGeom>
          <a:solidFill>
            <a:srgbClr val="43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27491-B011-CC42-85E6-B8301381A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4324"/>
            <a:ext cx="24384000" cy="246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8974B-9748-A645-99AC-7972B432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9547" y="11980985"/>
            <a:ext cx="4548306" cy="2216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1371039"/>
            <a:ext cx="18288000" cy="114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70" r:id="rId5"/>
    <p:sldLayoutId id="2147483667" r:id="rId6"/>
    <p:sldLayoutId id="2147483668" r:id="rId7"/>
    <p:sldLayoutId id="2147483669" r:id="rId8"/>
    <p:sldLayoutId id="2147483671" r:id="rId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b="0" i="0" kern="1200" spc="1200" baseline="0">
          <a:solidFill>
            <a:schemeClr val="bg1"/>
          </a:solidFill>
          <a:latin typeface="Nunito Sans" pitchFamily="2" charset="77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ovelyside.com/2010/06/survey-school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5/10/mit-develops-data-science-machine-which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manishmo.blogspot.com/2014/05/how-do-you-react-to-customer-feedback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howardlake/378731386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3860&amp;picture=feedback-survey-review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techtips.com/internet/online-survey-tool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doctor.net/2016/11/5-things-need-know-ranking-residencies-match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line.org/evidence-blog/surveys-pollin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ducation.net/resources/triad_meeting/open_ended_question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05781-1A24-4F49-A28F-735422D1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220" y="730250"/>
            <a:ext cx="9015980" cy="379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200" dirty="0">
                <a:solidFill>
                  <a:schemeClr val="tx1"/>
                </a:solidFill>
                <a:latin typeface="+mj-lt"/>
              </a:rPr>
              <a:t>WRITING EFFECTIVE SURVEY QUESTIONS</a:t>
            </a:r>
          </a:p>
        </p:txBody>
      </p:sp>
      <p:pic>
        <p:nvPicPr>
          <p:cNvPr id="6" name="Picture Placeholder 5" descr="A larg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B94CFB15-BE3C-4B2D-8C06-C69AA4CA10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55" r="22225" b="1"/>
          <a:stretch/>
        </p:blipFill>
        <p:spPr>
          <a:xfrm>
            <a:off x="2" y="10"/>
            <a:ext cx="13872780" cy="13715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A96D-1E78-EC44-B55A-A86B51CB1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63220" y="4868402"/>
            <a:ext cx="7644378" cy="748552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4000" dirty="0">
                <a:solidFill>
                  <a:schemeClr val="tx1"/>
                </a:solidFill>
                <a:latin typeface="+mn-lt"/>
              </a:rPr>
              <a:t>MEGAN KROU, PhD</a:t>
            </a:r>
          </a:p>
          <a:p>
            <a:pPr defTabSz="914400"/>
            <a:r>
              <a:rPr lang="en-US" sz="4000" dirty="0">
                <a:solidFill>
                  <a:schemeClr val="tx1"/>
                </a:solidFill>
                <a:latin typeface="+mn-lt"/>
              </a:rPr>
              <a:t>OFFICE OF </a:t>
            </a:r>
            <a:r>
              <a:rPr lang="en-US" sz="4000">
                <a:solidFill>
                  <a:schemeClr val="tx1"/>
                </a:solidFill>
                <a:latin typeface="+mn-lt"/>
              </a:rPr>
              <a:t>INSTITUTIONAL RESEARCH</a:t>
            </a:r>
          </a:p>
          <a:p>
            <a:pPr defTabSz="914400"/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B7453-BF72-406F-8854-8CE5B69104BF}"/>
              </a:ext>
            </a:extLst>
          </p:cNvPr>
          <p:cNvSpPr txBox="1"/>
          <p:nvPr/>
        </p:nvSpPr>
        <p:spPr>
          <a:xfrm>
            <a:off x="11413454" y="13515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helovelyside.com/2010/06/survey-school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B49E-4E19-0749-B9C4-D8ED38B1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Information Collected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91A0B-0FF6-8547-9CA9-CBA86B194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Demographic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Descriptive information about respondent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Gender, age, GPA, home location, etc.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Behavioral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does respondent behave?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Use/non-use, frequency, actions, etc.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Attitudinal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Respondent’s opinions/attitudes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Satisfaction, agreement, preference, etc.</a:t>
            </a:r>
          </a:p>
        </p:txBody>
      </p:sp>
      <p:pic>
        <p:nvPicPr>
          <p:cNvPr id="6" name="Picture Placeholder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C69F0B6-7528-4438-A01E-03DDD09278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86" r="12986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5F678-C231-47C6-BA41-39AAD43FF800}"/>
              </a:ext>
            </a:extLst>
          </p:cNvPr>
          <p:cNvSpPr txBox="1"/>
          <p:nvPr/>
        </p:nvSpPr>
        <p:spPr>
          <a:xfrm>
            <a:off x="14123582" y="10749996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cherlund.blogspot.com/2015/10/mit-develops-data-science-machine-whic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5080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3586D-E2A8-CC4C-A59E-24C9664D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Tips for Writing Questions</a:t>
            </a:r>
          </a:p>
        </p:txBody>
      </p:sp>
      <p:pic>
        <p:nvPicPr>
          <p:cNvPr id="11" name="Picture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B59A31D2-A30C-4F80-AB4A-A8758D7561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800" r="2180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B0E36C-0987-0542-9D20-8C3BDCC0E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Ask relevant 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not ask questions that people cannot answer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Use “skip” or “go to” branching patterns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Allow skipped 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not force/require people to answer a question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Provide an alternative response choice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Ask one question at a time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Watch out for “and”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Avoid asking multipurpose questions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Avoid biased 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Use neutral language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Invite true responses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A959B-B56E-449F-8EDB-CFB8491A5BF4}"/>
              </a:ext>
            </a:extLst>
          </p:cNvPr>
          <p:cNvSpPr txBox="1"/>
          <p:nvPr/>
        </p:nvSpPr>
        <p:spPr>
          <a:xfrm>
            <a:off x="0" y="13716000"/>
            <a:ext cx="1165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anishmo.blogspot.com/2014/05/how-do-you-react-to-customer-feedbac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915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Questions in a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Start with easy or interesting 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Only ask what you need to know/plan to use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Focus your questions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Surveys are not tests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Ask questions in a logical order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the “funnel” approach to design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Break questions into sections/pages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branching logic – “display if” and “skip to” based on responses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Ask demographic questions at end, usually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 ratings questions: Repeat headers on grid questions so that visual reference stays on page/screen</a:t>
            </a:r>
          </a:p>
        </p:txBody>
      </p:sp>
    </p:spTree>
    <p:extLst>
      <p:ext uri="{BB962C8B-B14F-4D97-AF65-F5344CB8AC3E}">
        <p14:creationId xmlns:p14="http://schemas.microsoft.com/office/powerpoint/2010/main" val="411966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F5E7C2-BEBD-6D42-A79E-3C18EB59D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6707" y="1344864"/>
            <a:ext cx="12816145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1200" normalizeH="0" baseline="0" noProof="0" dirty="0">
                <a:ln>
                  <a:noFill/>
                </a:ln>
                <a:effectLst/>
                <a:uLnTx/>
                <a:uFillTx/>
                <a:latin typeface="Nunito Sans" pitchFamily="2" charset="77"/>
                <a:ea typeface="Lato Heavy" panose="020F0502020204030203" pitchFamily="34" charset="0"/>
                <a:cs typeface="Lato Heavy" panose="020F0502020204030203" pitchFamily="34" charset="0"/>
              </a:rPr>
              <a:t>CONTACT US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6D4D41-0606-CF4D-A4A6-2D09AB2B6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212" y="3344333"/>
            <a:ext cx="1752600" cy="175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0" name="Rectangle 29" descr="phone">
            <a:extLst>
              <a:ext uri="{FF2B5EF4-FFF2-40B4-BE49-F238E27FC236}">
                <a16:creationId xmlns:a16="http://schemas.microsoft.com/office/drawing/2014/main" id="{543B64D4-1C0A-6248-B6D3-AEAC50075ACB}"/>
              </a:ext>
            </a:extLst>
          </p:cNvPr>
          <p:cNvSpPr/>
          <p:nvPr/>
        </p:nvSpPr>
        <p:spPr>
          <a:xfrm>
            <a:off x="9509567" y="3561684"/>
            <a:ext cx="6238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FontAwesome" pitchFamily="2" charset="0"/>
              </a:rPr>
              <a:t></a:t>
            </a:r>
            <a:endParaRPr lang="tr-TR" sz="8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CC7710-FF0C-714B-86A4-799F84EB3E75}"/>
              </a:ext>
            </a:extLst>
          </p:cNvPr>
          <p:cNvSpPr txBox="1"/>
          <p:nvPr/>
        </p:nvSpPr>
        <p:spPr>
          <a:xfrm>
            <a:off x="11262167" y="3928245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512.245.2386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8B986E-F4E1-FE48-AC64-B565C1A1C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212" y="5841481"/>
            <a:ext cx="1752600" cy="175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1" name="Rectangle 30" descr="inbox">
            <a:extLst>
              <a:ext uri="{FF2B5EF4-FFF2-40B4-BE49-F238E27FC236}">
                <a16:creationId xmlns:a16="http://schemas.microsoft.com/office/drawing/2014/main" id="{558D0D44-AEC5-7F40-AB26-D168F88FF72D}"/>
              </a:ext>
            </a:extLst>
          </p:cNvPr>
          <p:cNvSpPr/>
          <p:nvPr/>
        </p:nvSpPr>
        <p:spPr>
          <a:xfrm>
            <a:off x="9399760" y="6209947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FontAwesome" pitchFamily="2" charset="0"/>
              </a:rPr>
              <a:t>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35252-269B-5B48-BF32-BCB76234C454}"/>
              </a:ext>
            </a:extLst>
          </p:cNvPr>
          <p:cNvSpPr txBox="1"/>
          <p:nvPr/>
        </p:nvSpPr>
        <p:spPr>
          <a:xfrm>
            <a:off x="11262167" y="6425390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chemeClr val="accent5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IR@txstate.edu</a:t>
            </a:r>
            <a:endParaRPr lang="tr-TR" b="1" dirty="0">
              <a:solidFill>
                <a:schemeClr val="accent5"/>
              </a:solidFill>
              <a:latin typeface="Nunito Sans SemiBold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5B6B42-AE99-374B-A0C9-5D2868EB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212" y="8338626"/>
            <a:ext cx="1752600" cy="17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Rectangle 31" descr="GPS arrow">
            <a:extLst>
              <a:ext uri="{FF2B5EF4-FFF2-40B4-BE49-F238E27FC236}">
                <a16:creationId xmlns:a16="http://schemas.microsoft.com/office/drawing/2014/main" id="{45348426-7B09-B94E-9C4B-ECE9EE418A08}"/>
              </a:ext>
            </a:extLst>
          </p:cNvPr>
          <p:cNvSpPr/>
          <p:nvPr/>
        </p:nvSpPr>
        <p:spPr>
          <a:xfrm>
            <a:off x="9382557" y="8718822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FontAwesome" pitchFamily="2" charset="0"/>
              </a:rPr>
              <a:t>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7430AC-CA9B-D945-9943-3918C244C5DC}"/>
              </a:ext>
            </a:extLst>
          </p:cNvPr>
          <p:cNvSpPr txBox="1"/>
          <p:nvPr/>
        </p:nvSpPr>
        <p:spPr>
          <a:xfrm>
            <a:off x="11262167" y="8287934"/>
            <a:ext cx="73850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Office of Institutional Research</a:t>
            </a:r>
          </a:p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JCK 883</a:t>
            </a:r>
          </a:p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601 University Drive</a:t>
            </a:r>
          </a:p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San Marcos, Texas 78666</a:t>
            </a:r>
          </a:p>
        </p:txBody>
      </p:sp>
    </p:spTree>
    <p:extLst>
      <p:ext uri="{BB962C8B-B14F-4D97-AF65-F5344CB8AC3E}">
        <p14:creationId xmlns:p14="http://schemas.microsoft.com/office/powerpoint/2010/main" val="3878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626"/>
            <a:ext cx="2438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6DA2A5-482A-9743-84A7-58ADC93A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8" y="2141600"/>
            <a:ext cx="7879376" cy="111662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10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WRITING EFFECTIVE SURVEY QUESTIONS</a:t>
            </a: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56106" y="2264228"/>
            <a:ext cx="0" cy="1143514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ext Placeholder 3">
            <a:extLst>
              <a:ext uri="{FF2B5EF4-FFF2-40B4-BE49-F238E27FC236}">
                <a16:creationId xmlns:a16="http://schemas.microsoft.com/office/drawing/2014/main" id="{19AEFDA1-A1AB-4A40-924B-D560F70C3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808890"/>
              </p:ext>
            </p:extLst>
          </p:nvPr>
        </p:nvGraphicFramePr>
        <p:xfrm>
          <a:off x="10217070" y="2141600"/>
          <a:ext cx="12490530" cy="1117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72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16531-EED7-E349-943E-3DD27A74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Questions</a:t>
            </a:r>
            <a:endParaRPr lang="en-US" dirty="0"/>
          </a:p>
        </p:txBody>
      </p:sp>
      <p:pic>
        <p:nvPicPr>
          <p:cNvPr id="4" name="Picture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3FEB2E30-1959-4AAF-A678-7CF30530A3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750" r="1175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AAACF-F22F-BF46-B5A4-58014C95C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98689" y="2941543"/>
            <a:ext cx="8458200" cy="84884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/>
              <a:t>Closed-ended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/>
              <a:t>Respondent chooses from provided options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/>
              <a:t>Single choice, multiple choice, ranking, rating scales</a:t>
            </a:r>
          </a:p>
          <a:p>
            <a:pPr>
              <a:lnSpc>
                <a:spcPct val="100000"/>
              </a:lnSpc>
            </a:pPr>
            <a:r>
              <a:rPr lang="en-US" sz="4400" b="1"/>
              <a:t>Open-ended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/>
              <a:t>Respondent provides own answer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/>
              <a:t>Short (few sentences) or long (paragraph)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BE9F6-30C7-47EF-AC28-0F390735B0FF}"/>
              </a:ext>
            </a:extLst>
          </p:cNvPr>
          <p:cNvSpPr txBox="1"/>
          <p:nvPr/>
        </p:nvSpPr>
        <p:spPr>
          <a:xfrm>
            <a:off x="0" y="11429999"/>
            <a:ext cx="1165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howardlake/3787313867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940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96AF-96B1-624A-92EC-1D8CBA9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4D9B-04C1-0942-9991-FFBCA8259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Forces a clear choice between the provided options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Does not allow for uncertain responses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Good for starting a series of questions with skip logic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Permits respondents to choose from a pre-determined set of responses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Responses must be mutually exclusive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Responses should be exhaustive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“other” or “other, please specify” if necessary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Order responses logically</a:t>
            </a:r>
          </a:p>
        </p:txBody>
      </p:sp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05DCE118-341D-4958-8C5B-8EC8AC304E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09" r="6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43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3F58-07CA-D84B-AD37-5F002DC4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1C8F5-FD4C-EE40-96D5-647E9B7575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Allows for more than one response to a single question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Include instructions to “Select all that apply”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Include “Other” or “Other, please specify” if necessary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Order responses in a logical way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Consider grouping items if list is long</a:t>
            </a:r>
          </a:p>
        </p:txBody>
      </p:sp>
      <p:pic>
        <p:nvPicPr>
          <p:cNvPr id="6" name="Picture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C175C4E-DD8F-4200-B448-9EA1E12DC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82" r="1598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F68C08-AE71-4EF7-BDA1-B62599909A36}"/>
              </a:ext>
            </a:extLst>
          </p:cNvPr>
          <p:cNvSpPr txBox="1"/>
          <p:nvPr/>
        </p:nvSpPr>
        <p:spPr>
          <a:xfrm>
            <a:off x="14123582" y="10749996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bettertechtips.com/internet/online-survey-too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2720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8260-B018-EC47-82EF-DF28AFA8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A67D3-62C2-B346-88CB-6BB9E2108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To determine relative importance of a series of items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fewer the items, the better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3 to 7 are best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Include clear instructions about how to rank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Provide “Other” response if appropriate</a:t>
            </a:r>
          </a:p>
        </p:txBody>
      </p:sp>
      <p:pic>
        <p:nvPicPr>
          <p:cNvPr id="6" name="Picture Placeholder 5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A7C92E9-BCC1-4BC5-A220-CA87ABD61A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1" r="3431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28D891-D478-4CC9-882F-807C94C1ECDD}"/>
              </a:ext>
            </a:extLst>
          </p:cNvPr>
          <p:cNvSpPr txBox="1"/>
          <p:nvPr/>
        </p:nvSpPr>
        <p:spPr>
          <a:xfrm>
            <a:off x="14123582" y="10749996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studentdoctor.net/2016/11/5-things-need-know-ranking-residencies-mat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040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1979-E1CF-774B-902D-C2CCB33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 Scale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DF247-0D01-7C48-BB7D-2E6F67A67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88" y="2627973"/>
            <a:ext cx="11185452" cy="7772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To determine the degree of something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Allows for more precision in measurement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Easy to answer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Good for series of related questions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Bipolar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Balances two opposite attributes:</a:t>
            </a:r>
          </a:p>
          <a:p>
            <a:pPr marL="22860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Satisfied…Dissatisfied</a:t>
            </a:r>
          </a:p>
          <a:p>
            <a:pPr marL="22860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Agree…Disagree</a:t>
            </a:r>
          </a:p>
          <a:p>
            <a:pPr marL="22860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Like…Dislike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Unipolar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Presence or absence of an attribute:</a:t>
            </a:r>
          </a:p>
          <a:p>
            <a:pPr marL="22860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Very satisfied…Not at all satisfied</a:t>
            </a:r>
          </a:p>
          <a:p>
            <a:pPr marL="22860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Always…Never</a:t>
            </a:r>
          </a:p>
        </p:txBody>
      </p:sp>
      <p:pic>
        <p:nvPicPr>
          <p:cNvPr id="6" name="Picture Placeholder 5" descr="A pencil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AABA545-FA95-4BCC-821B-68C7D83B7C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72" r="1857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2DBC0-14D1-4D06-A39A-177C90918154}"/>
              </a:ext>
            </a:extLst>
          </p:cNvPr>
          <p:cNvSpPr txBox="1"/>
          <p:nvPr/>
        </p:nvSpPr>
        <p:spPr>
          <a:xfrm>
            <a:off x="14123582" y="10749996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sciline.org/evidence-blog/surveys-poll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8274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284E-C52E-934F-83B7-1BB7913B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Open-Ended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CDD59-2AE0-484C-8095-CCB8BC02F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88" y="2280685"/>
            <a:ext cx="11185452" cy="777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Short Answer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be a number or text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if: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Responses can’t be categorized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List of categorical responses is long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You want flexibility to set up response categories later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You need continuous data for the analyses you plan to use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Long Answer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Allows responses ranging from a sentence to paragraphs/pages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 rich source of data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take more time to analyze/report</a:t>
            </a:r>
          </a:p>
        </p:txBody>
      </p:sp>
      <p:pic>
        <p:nvPicPr>
          <p:cNvPr id="6" name="Picture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7B2EA57D-E9CC-4D7D-9646-A91232B412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64" b="2964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C519D-1EFF-462A-B3D3-78422759F14B}"/>
              </a:ext>
            </a:extLst>
          </p:cNvPr>
          <p:cNvSpPr txBox="1"/>
          <p:nvPr/>
        </p:nvSpPr>
        <p:spPr>
          <a:xfrm>
            <a:off x="14123582" y="10749996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reducation.net/resources/triad_meeting/open_ended_questi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6054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9FCE-F4BB-334D-A2AF-0EE05AC1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Open-Ended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99FE-A4B9-DD4E-9E8B-6F0525BD5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them sparingly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 general, people don’t take time to answer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Multiple open-ended questions tend to yield repetitive or “as I said above” answers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End with one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Catch-all for miscellaneous information you didn’t ask about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Opportunity for respondent to explain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“Please share any comments you have regarding X” or “Do you have any further comments regarding X”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Size of space can influence comments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Small space = shorter answer</a:t>
            </a:r>
          </a:p>
          <a:p>
            <a:pPr marL="13716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Larger space = more elaboration or explanation</a:t>
            </a:r>
          </a:p>
        </p:txBody>
      </p:sp>
    </p:spTree>
    <p:extLst>
      <p:ext uri="{BB962C8B-B14F-4D97-AF65-F5344CB8AC3E}">
        <p14:creationId xmlns:p14="http://schemas.microsoft.com/office/powerpoint/2010/main" val="3745595006"/>
      </p:ext>
    </p:extLst>
  </p:cSld>
  <p:clrMapOvr>
    <a:masterClrMapping/>
  </p:clrMapOvr>
</p:sld>
</file>

<file path=ppt/theme/theme1.xml><?xml version="1.0" encoding="utf-8"?>
<a:theme xmlns:a="http://schemas.openxmlformats.org/drawingml/2006/main" name="Gaillardia Dark Theme">
  <a:themeElements>
    <a:clrScheme name="TXST Brand">
      <a:dk1>
        <a:srgbClr val="501214"/>
      </a:dk1>
      <a:lt1>
        <a:srgbClr val="FFFFFF"/>
      </a:lt1>
      <a:dk2>
        <a:srgbClr val="006F98"/>
      </a:dk2>
      <a:lt2>
        <a:srgbClr val="E7E6E6"/>
      </a:lt2>
      <a:accent1>
        <a:srgbClr val="EB2E47"/>
      </a:accent1>
      <a:accent2>
        <a:srgbClr val="EAB942"/>
      </a:accent2>
      <a:accent3>
        <a:srgbClr val="F3725A"/>
      </a:accent3>
      <a:accent4>
        <a:srgbClr val="3A9F68"/>
      </a:accent4>
      <a:accent5>
        <a:srgbClr val="92D7E8"/>
      </a:accent5>
      <a:accent6>
        <a:srgbClr val="F9DDDD"/>
      </a:accent6>
      <a:hlink>
        <a:srgbClr val="006E9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6869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smtClean="0">
            <a:solidFill>
              <a:srgbClr val="414141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13157</TotalTime>
  <Words>726</Words>
  <Application>Microsoft Office PowerPoint</Application>
  <PresentationFormat>Custom</PresentationFormat>
  <Paragraphs>128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Nunito Sans</vt:lpstr>
      <vt:lpstr>Nunito Sans SemiBold</vt:lpstr>
      <vt:lpstr>FontAwesome</vt:lpstr>
      <vt:lpstr>Calibri Light</vt:lpstr>
      <vt:lpstr>Arial</vt:lpstr>
      <vt:lpstr>Gaillardia Dark Theme</vt:lpstr>
      <vt:lpstr>WRITING EFFECTIVE SURVEY QUESTIONS</vt:lpstr>
      <vt:lpstr>WRITING EFFECTIVE SURVEY QUESTIONS</vt:lpstr>
      <vt:lpstr>Types of Questions</vt:lpstr>
      <vt:lpstr>Single Choice</vt:lpstr>
      <vt:lpstr>Multiple Choice</vt:lpstr>
      <vt:lpstr>Ranking Question</vt:lpstr>
      <vt:lpstr>Rating Scale</vt:lpstr>
      <vt:lpstr>Open-Ended</vt:lpstr>
      <vt:lpstr>Open-Ended Tips</vt:lpstr>
      <vt:lpstr>Types of Information Collected</vt:lpstr>
      <vt:lpstr>General Tips for Writing Questions</vt:lpstr>
      <vt:lpstr>Organizing Questions in a Survey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Gaillardia Theme PowerPoint Template-Light</dc:title>
  <dc:subject/>
  <dc:creator>Texas State Office of University Marketing</dc:creator>
  <cp:keywords/>
  <dc:description/>
  <cp:lastModifiedBy>Turner, G Marc</cp:lastModifiedBy>
  <cp:revision>1178</cp:revision>
  <dcterms:created xsi:type="dcterms:W3CDTF">2014-09-26T10:57:37Z</dcterms:created>
  <dcterms:modified xsi:type="dcterms:W3CDTF">2022-05-16T13:55:42Z</dcterms:modified>
  <cp:category/>
</cp:coreProperties>
</file>