
<file path=[Content_Types].xml><?xml version="1.0" encoding="utf-8"?>
<Types xmlns="http://schemas.openxmlformats.org/package/2006/content-types">
  <Default Extension="1" ContentType="image/jpeg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0"/>
  </p:notesMasterIdLst>
  <p:sldIdLst>
    <p:sldId id="460" r:id="rId2"/>
    <p:sldId id="452" r:id="rId3"/>
    <p:sldId id="437" r:id="rId4"/>
    <p:sldId id="462" r:id="rId5"/>
    <p:sldId id="463" r:id="rId6"/>
    <p:sldId id="454" r:id="rId7"/>
    <p:sldId id="455" r:id="rId8"/>
    <p:sldId id="456" r:id="rId9"/>
    <p:sldId id="464" r:id="rId10"/>
    <p:sldId id="457" r:id="rId11"/>
    <p:sldId id="465" r:id="rId12"/>
    <p:sldId id="458" r:id="rId13"/>
    <p:sldId id="461" r:id="rId14"/>
    <p:sldId id="466" r:id="rId15"/>
    <p:sldId id="459" r:id="rId16"/>
    <p:sldId id="453" r:id="rId17"/>
    <p:sldId id="467" r:id="rId18"/>
    <p:sldId id="468" r:id="rId19"/>
    <p:sldId id="469" r:id="rId20"/>
    <p:sldId id="451" r:id="rId21"/>
    <p:sldId id="470" r:id="rId22"/>
    <p:sldId id="471" r:id="rId23"/>
    <p:sldId id="472" r:id="rId24"/>
    <p:sldId id="473" r:id="rId25"/>
    <p:sldId id="474" r:id="rId26"/>
    <p:sldId id="475" r:id="rId27"/>
    <p:sldId id="476" r:id="rId28"/>
    <p:sldId id="441" r:id="rId29"/>
  </p:sldIdLst>
  <p:sldSz cx="24384000" cy="13716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FontAwesome" charset="0"/>
      <p:regular r:id="rId37"/>
    </p:embeddedFont>
    <p:embeddedFont>
      <p:font typeface="Nunito Sans" pitchFamily="2" charset="0"/>
      <p:regular r:id="rId38"/>
      <p:bold r:id="rId39"/>
      <p:italic r:id="rId40"/>
      <p:boldItalic r:id="rId41"/>
    </p:embeddedFont>
    <p:embeddedFont>
      <p:font typeface="Nunito Sans SemiBold" pitchFamily="2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8686"/>
    <a:srgbClr val="DA3248"/>
    <a:srgbClr val="83C2DE"/>
    <a:srgbClr val="FF814E"/>
    <a:srgbClr val="8AC7C0"/>
    <a:srgbClr val="64BFEC"/>
    <a:srgbClr val="81C5CF"/>
    <a:srgbClr val="7BC9D3"/>
    <a:srgbClr val="E46C57"/>
    <a:srgbClr val="E2B1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67" autoAdjust="0"/>
    <p:restoredTop sz="94992" autoAdjust="0"/>
  </p:normalViewPr>
  <p:slideViewPr>
    <p:cSldViewPr snapToGrid="0">
      <p:cViewPr varScale="1">
        <p:scale>
          <a:sx n="55" d="100"/>
          <a:sy n="55" d="100"/>
        </p:scale>
        <p:origin x="390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FC10F9-EF81-447B-B030-37D699B6B61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08907B3-A351-413B-A020-AA94DD7D0B5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5400" b="0" i="0" dirty="0"/>
            <a:t>Why do a survey</a:t>
          </a:r>
          <a:endParaRPr lang="en-US" sz="5400" dirty="0"/>
        </a:p>
      </dgm:t>
    </dgm:pt>
    <dgm:pt modelId="{4612CB9E-330B-4248-B626-58632EE297F6}" type="parTrans" cxnId="{F6CB8346-8852-49BC-89F7-816351B72F89}">
      <dgm:prSet/>
      <dgm:spPr/>
      <dgm:t>
        <a:bodyPr/>
        <a:lstStyle/>
        <a:p>
          <a:endParaRPr lang="en-US"/>
        </a:p>
      </dgm:t>
    </dgm:pt>
    <dgm:pt modelId="{AB5952F6-CC57-4DE8-8693-FBD8235D37C3}" type="sibTrans" cxnId="{F6CB8346-8852-49BC-89F7-816351B72F89}">
      <dgm:prSet/>
      <dgm:spPr/>
      <dgm:t>
        <a:bodyPr/>
        <a:lstStyle/>
        <a:p>
          <a:endParaRPr lang="en-US"/>
        </a:p>
      </dgm:t>
    </dgm:pt>
    <dgm:pt modelId="{CAED2F10-09CA-4012-ADDF-4AFFD4AB815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5400" b="0" i="0" dirty="0"/>
            <a:t>How to survey</a:t>
          </a:r>
          <a:endParaRPr lang="en-US" sz="5400" dirty="0"/>
        </a:p>
      </dgm:t>
    </dgm:pt>
    <dgm:pt modelId="{5359CE2A-D7B7-4C1E-8648-0B0676BC9270}" type="parTrans" cxnId="{E2581124-CE86-4E90-9550-A4184016BF50}">
      <dgm:prSet/>
      <dgm:spPr/>
      <dgm:t>
        <a:bodyPr/>
        <a:lstStyle/>
        <a:p>
          <a:endParaRPr lang="en-US"/>
        </a:p>
      </dgm:t>
    </dgm:pt>
    <dgm:pt modelId="{CD2A9B3D-CD61-4E54-AA97-7B5E58D69C7D}" type="sibTrans" cxnId="{E2581124-CE86-4E90-9550-A4184016BF50}">
      <dgm:prSet/>
      <dgm:spPr/>
      <dgm:t>
        <a:bodyPr/>
        <a:lstStyle/>
        <a:p>
          <a:endParaRPr lang="en-US"/>
        </a:p>
      </dgm:t>
    </dgm:pt>
    <dgm:pt modelId="{464EDFFC-A639-42C5-AED1-BF34894DF2B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5400" b="0" i="0" dirty="0"/>
            <a:t>What to ask</a:t>
          </a:r>
          <a:endParaRPr lang="en-US" sz="5400" dirty="0"/>
        </a:p>
      </dgm:t>
    </dgm:pt>
    <dgm:pt modelId="{3DA88C54-764C-4048-83AB-2AAD27927E31}" type="parTrans" cxnId="{1D467433-D282-4B6F-BB91-648BF849F50E}">
      <dgm:prSet/>
      <dgm:spPr/>
      <dgm:t>
        <a:bodyPr/>
        <a:lstStyle/>
        <a:p>
          <a:endParaRPr lang="en-US"/>
        </a:p>
      </dgm:t>
    </dgm:pt>
    <dgm:pt modelId="{9A102104-E0D2-4569-9568-A248BB9C0FD6}" type="sibTrans" cxnId="{1D467433-D282-4B6F-BB91-648BF849F50E}">
      <dgm:prSet/>
      <dgm:spPr/>
      <dgm:t>
        <a:bodyPr/>
        <a:lstStyle/>
        <a:p>
          <a:endParaRPr lang="en-US"/>
        </a:p>
      </dgm:t>
    </dgm:pt>
    <dgm:pt modelId="{0F0BF421-60E1-4309-B9AC-35DFE3C2F2E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5400" dirty="0"/>
            <a:t>Who to survey</a:t>
          </a:r>
        </a:p>
      </dgm:t>
    </dgm:pt>
    <dgm:pt modelId="{A92DA7DF-9244-4EA9-B07A-4879902FE2AD}" type="parTrans" cxnId="{BF049F61-6688-4CD3-8984-AE83FDF32365}">
      <dgm:prSet/>
      <dgm:spPr/>
      <dgm:t>
        <a:bodyPr/>
        <a:lstStyle/>
        <a:p>
          <a:endParaRPr lang="en-US"/>
        </a:p>
      </dgm:t>
    </dgm:pt>
    <dgm:pt modelId="{9314C75C-4CCB-494E-A5E1-001D77757A38}" type="sibTrans" cxnId="{BF049F61-6688-4CD3-8984-AE83FDF32365}">
      <dgm:prSet/>
      <dgm:spPr/>
      <dgm:t>
        <a:bodyPr/>
        <a:lstStyle/>
        <a:p>
          <a:endParaRPr lang="en-US"/>
        </a:p>
      </dgm:t>
    </dgm:pt>
    <dgm:pt modelId="{40AAA24F-03A9-411E-9839-FD4B3F1913F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5400" dirty="0"/>
            <a:t>Resources</a:t>
          </a:r>
        </a:p>
      </dgm:t>
    </dgm:pt>
    <dgm:pt modelId="{359C7D6F-67CE-4F62-B622-7076D13BC0CF}" type="parTrans" cxnId="{D904DF6E-4C22-412D-BCCC-31F87BB4BE38}">
      <dgm:prSet/>
      <dgm:spPr/>
      <dgm:t>
        <a:bodyPr/>
        <a:lstStyle/>
        <a:p>
          <a:endParaRPr lang="en-US"/>
        </a:p>
      </dgm:t>
    </dgm:pt>
    <dgm:pt modelId="{22315ED7-7328-4D3F-813C-90AC1C702A81}" type="sibTrans" cxnId="{D904DF6E-4C22-412D-BCCC-31F87BB4BE38}">
      <dgm:prSet/>
      <dgm:spPr/>
      <dgm:t>
        <a:bodyPr/>
        <a:lstStyle/>
        <a:p>
          <a:endParaRPr lang="en-US"/>
        </a:p>
      </dgm:t>
    </dgm:pt>
    <dgm:pt modelId="{CB561E44-86E0-4316-8050-B488A116954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5400" dirty="0"/>
            <a:t>How to encourage responses</a:t>
          </a:r>
        </a:p>
      </dgm:t>
    </dgm:pt>
    <dgm:pt modelId="{81D00555-40D3-4CEB-83CC-EF3142C71530}" type="parTrans" cxnId="{A366FE86-24C7-4D1A-90AB-8433A8F724BD}">
      <dgm:prSet/>
      <dgm:spPr/>
      <dgm:t>
        <a:bodyPr/>
        <a:lstStyle/>
        <a:p>
          <a:endParaRPr lang="en-US"/>
        </a:p>
      </dgm:t>
    </dgm:pt>
    <dgm:pt modelId="{0C324C7C-83DB-4C30-A28E-2069977058EE}" type="sibTrans" cxnId="{A366FE86-24C7-4D1A-90AB-8433A8F724BD}">
      <dgm:prSet/>
      <dgm:spPr/>
      <dgm:t>
        <a:bodyPr/>
        <a:lstStyle/>
        <a:p>
          <a:endParaRPr lang="en-US"/>
        </a:p>
      </dgm:t>
    </dgm:pt>
    <dgm:pt modelId="{B7DF516F-D3F4-44AF-8699-4F7350BC3D14}" type="pres">
      <dgm:prSet presAssocID="{EEFC10F9-EF81-447B-B030-37D699B6B615}" presName="root" presStyleCnt="0">
        <dgm:presLayoutVars>
          <dgm:dir/>
          <dgm:resizeHandles val="exact"/>
        </dgm:presLayoutVars>
      </dgm:prSet>
      <dgm:spPr/>
    </dgm:pt>
    <dgm:pt modelId="{8AA28109-9165-40C4-A6E9-299A4DD88854}" type="pres">
      <dgm:prSet presAssocID="{708907B3-A351-413B-A020-AA94DD7D0B55}" presName="compNode" presStyleCnt="0"/>
      <dgm:spPr/>
    </dgm:pt>
    <dgm:pt modelId="{05925E03-5386-4738-8717-131E1CF6D09C}" type="pres">
      <dgm:prSet presAssocID="{708907B3-A351-413B-A020-AA94DD7D0B55}" presName="bgRect" presStyleLbl="bgShp" presStyleIdx="0" presStyleCnt="6" custLinFactNeighborX="-12318" custLinFactNeighborY="-197"/>
      <dgm:spPr/>
    </dgm:pt>
    <dgm:pt modelId="{27B8C3EB-E257-4A61-AC32-BD8937053CA9}" type="pres">
      <dgm:prSet presAssocID="{708907B3-A351-413B-A020-AA94DD7D0B55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ustomer review with solid fill"/>
        </a:ext>
      </dgm:extLst>
    </dgm:pt>
    <dgm:pt modelId="{DA2DCA26-3889-418D-B6D6-FEB5CBFC5374}" type="pres">
      <dgm:prSet presAssocID="{708907B3-A351-413B-A020-AA94DD7D0B55}" presName="spaceRect" presStyleCnt="0"/>
      <dgm:spPr/>
    </dgm:pt>
    <dgm:pt modelId="{C90589B5-C4DF-44DB-B400-C9689D3AB3D0}" type="pres">
      <dgm:prSet presAssocID="{708907B3-A351-413B-A020-AA94DD7D0B55}" presName="parTx" presStyleLbl="revTx" presStyleIdx="0" presStyleCnt="6">
        <dgm:presLayoutVars>
          <dgm:chMax val="0"/>
          <dgm:chPref val="0"/>
        </dgm:presLayoutVars>
      </dgm:prSet>
      <dgm:spPr/>
    </dgm:pt>
    <dgm:pt modelId="{007C0CB0-10CC-4FE6-8AFA-49CA150A5449}" type="pres">
      <dgm:prSet presAssocID="{AB5952F6-CC57-4DE8-8693-FBD8235D37C3}" presName="sibTrans" presStyleCnt="0"/>
      <dgm:spPr/>
    </dgm:pt>
    <dgm:pt modelId="{3AAB28B1-4C23-44E0-9FE3-AFD25793160A}" type="pres">
      <dgm:prSet presAssocID="{CAED2F10-09CA-4012-ADDF-4AFFD4AB8159}" presName="compNode" presStyleCnt="0"/>
      <dgm:spPr/>
    </dgm:pt>
    <dgm:pt modelId="{F78275B1-FD2D-42FD-96A9-77C67107F25E}" type="pres">
      <dgm:prSet presAssocID="{CAED2F10-09CA-4012-ADDF-4AFFD4AB8159}" presName="bgRect" presStyleLbl="bgShp" presStyleIdx="1" presStyleCnt="6"/>
      <dgm:spPr/>
    </dgm:pt>
    <dgm:pt modelId="{D5082C60-BC70-4DFE-A4B6-FC6C597F9092}" type="pres">
      <dgm:prSet presAssocID="{CAED2F10-09CA-4012-ADDF-4AFFD4AB8159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 with solid fill"/>
        </a:ext>
      </dgm:extLst>
    </dgm:pt>
    <dgm:pt modelId="{C075A3E1-0CD3-4EB6-A7B8-4AB2C0DA0B55}" type="pres">
      <dgm:prSet presAssocID="{CAED2F10-09CA-4012-ADDF-4AFFD4AB8159}" presName="spaceRect" presStyleCnt="0"/>
      <dgm:spPr/>
    </dgm:pt>
    <dgm:pt modelId="{73D8FAE3-4D3A-49AB-AA39-1EEF5DA2B7F4}" type="pres">
      <dgm:prSet presAssocID="{CAED2F10-09CA-4012-ADDF-4AFFD4AB8159}" presName="parTx" presStyleLbl="revTx" presStyleIdx="1" presStyleCnt="6">
        <dgm:presLayoutVars>
          <dgm:chMax val="0"/>
          <dgm:chPref val="0"/>
        </dgm:presLayoutVars>
      </dgm:prSet>
      <dgm:spPr/>
    </dgm:pt>
    <dgm:pt modelId="{03813B86-DF3A-4EF4-AF10-DF189F097B76}" type="pres">
      <dgm:prSet presAssocID="{CD2A9B3D-CD61-4E54-AA97-7B5E58D69C7D}" presName="sibTrans" presStyleCnt="0"/>
      <dgm:spPr/>
    </dgm:pt>
    <dgm:pt modelId="{90BA6598-0C88-49D4-B6BC-099ACCE89BDA}" type="pres">
      <dgm:prSet presAssocID="{464EDFFC-A639-42C5-AED1-BF34894DF2BB}" presName="compNode" presStyleCnt="0"/>
      <dgm:spPr/>
    </dgm:pt>
    <dgm:pt modelId="{408582CC-F105-4870-954D-98D89E3D544C}" type="pres">
      <dgm:prSet presAssocID="{464EDFFC-A639-42C5-AED1-BF34894DF2BB}" presName="bgRect" presStyleLbl="bgShp" presStyleIdx="2" presStyleCnt="6"/>
      <dgm:spPr/>
    </dgm:pt>
    <dgm:pt modelId="{73E4455E-E4C8-4DFD-B2A6-6255E16DE752}" type="pres">
      <dgm:prSet presAssocID="{464EDFFC-A639-42C5-AED1-BF34894DF2BB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 with solid fill"/>
        </a:ext>
      </dgm:extLst>
    </dgm:pt>
    <dgm:pt modelId="{E2A1BD4D-F9F1-4A9B-B695-7C4F1AF2186D}" type="pres">
      <dgm:prSet presAssocID="{464EDFFC-A639-42C5-AED1-BF34894DF2BB}" presName="spaceRect" presStyleCnt="0"/>
      <dgm:spPr/>
    </dgm:pt>
    <dgm:pt modelId="{43184CA1-1CFA-492C-8872-59DCFCB1822E}" type="pres">
      <dgm:prSet presAssocID="{464EDFFC-A639-42C5-AED1-BF34894DF2BB}" presName="parTx" presStyleLbl="revTx" presStyleIdx="2" presStyleCnt="6">
        <dgm:presLayoutVars>
          <dgm:chMax val="0"/>
          <dgm:chPref val="0"/>
        </dgm:presLayoutVars>
      </dgm:prSet>
      <dgm:spPr/>
    </dgm:pt>
    <dgm:pt modelId="{AE669626-AD3B-5F4E-A038-B36CD667E0B5}" type="pres">
      <dgm:prSet presAssocID="{9A102104-E0D2-4569-9568-A248BB9C0FD6}" presName="sibTrans" presStyleCnt="0"/>
      <dgm:spPr/>
    </dgm:pt>
    <dgm:pt modelId="{EFA6A386-D2D5-4D5A-BE2D-598951518320}" type="pres">
      <dgm:prSet presAssocID="{0F0BF421-60E1-4309-B9AC-35DFE3C2F2EE}" presName="compNode" presStyleCnt="0"/>
      <dgm:spPr/>
    </dgm:pt>
    <dgm:pt modelId="{9D5BE405-7353-464F-8A3C-A643092B255D}" type="pres">
      <dgm:prSet presAssocID="{0F0BF421-60E1-4309-B9AC-35DFE3C2F2EE}" presName="bgRect" presStyleLbl="bgShp" presStyleIdx="3" presStyleCnt="6"/>
      <dgm:spPr/>
    </dgm:pt>
    <dgm:pt modelId="{02272045-E111-4F7A-924D-1783D00A1F5E}" type="pres">
      <dgm:prSet presAssocID="{0F0BF421-60E1-4309-B9AC-35DFE3C2F2EE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of people outline"/>
        </a:ext>
      </dgm:extLst>
    </dgm:pt>
    <dgm:pt modelId="{FEF24319-1D70-42E9-925D-EF2A998170D2}" type="pres">
      <dgm:prSet presAssocID="{0F0BF421-60E1-4309-B9AC-35DFE3C2F2EE}" presName="spaceRect" presStyleCnt="0"/>
      <dgm:spPr/>
    </dgm:pt>
    <dgm:pt modelId="{DC242ADB-510F-4065-89C8-44485F72C587}" type="pres">
      <dgm:prSet presAssocID="{0F0BF421-60E1-4309-B9AC-35DFE3C2F2EE}" presName="parTx" presStyleLbl="revTx" presStyleIdx="3" presStyleCnt="6">
        <dgm:presLayoutVars>
          <dgm:chMax val="0"/>
          <dgm:chPref val="0"/>
        </dgm:presLayoutVars>
      </dgm:prSet>
      <dgm:spPr/>
    </dgm:pt>
    <dgm:pt modelId="{429D66B7-DE84-4C45-8F6A-FFE128C02559}" type="pres">
      <dgm:prSet presAssocID="{9314C75C-4CCB-494E-A5E1-001D77757A38}" presName="sibTrans" presStyleCnt="0"/>
      <dgm:spPr/>
    </dgm:pt>
    <dgm:pt modelId="{DC665208-C43E-4B1D-A35D-B40B4F089E68}" type="pres">
      <dgm:prSet presAssocID="{40AAA24F-03A9-411E-9839-FD4B3F1913FF}" presName="compNode" presStyleCnt="0"/>
      <dgm:spPr/>
    </dgm:pt>
    <dgm:pt modelId="{104CDAA5-8D30-46DC-84B6-C767028FD90F}" type="pres">
      <dgm:prSet presAssocID="{40AAA24F-03A9-411E-9839-FD4B3F1913FF}" presName="bgRect" presStyleLbl="bgShp" presStyleIdx="4" presStyleCnt="6"/>
      <dgm:spPr/>
    </dgm:pt>
    <dgm:pt modelId="{D487CB8B-FA8C-4409-9C12-C76D12E1E70F}" type="pres">
      <dgm:prSet presAssocID="{40AAA24F-03A9-411E-9839-FD4B3F1913FF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38100">
          <a:solidFill>
            <a:schemeClr val="accent1">
              <a:alpha val="0"/>
            </a:schemeClr>
          </a:solidFill>
        </a:ln>
      </dgm:spPr>
      <dgm:extLst>
        <a:ext uri="{E40237B7-FDA0-4F09-8148-C483321AD2D9}">
          <dgm14:cNvPr xmlns:dgm14="http://schemas.microsoft.com/office/drawing/2010/diagram" id="0" name="" descr="Storytelling with solid fill"/>
        </a:ext>
      </dgm:extLst>
    </dgm:pt>
    <dgm:pt modelId="{C0F54913-541B-4A3D-9A87-4404C49B8AB8}" type="pres">
      <dgm:prSet presAssocID="{40AAA24F-03A9-411E-9839-FD4B3F1913FF}" presName="spaceRect" presStyleCnt="0"/>
      <dgm:spPr/>
    </dgm:pt>
    <dgm:pt modelId="{F60DA2AF-BB70-4E03-9A20-F7D7675FFCB0}" type="pres">
      <dgm:prSet presAssocID="{40AAA24F-03A9-411E-9839-FD4B3F1913FF}" presName="parTx" presStyleLbl="revTx" presStyleIdx="4" presStyleCnt="6">
        <dgm:presLayoutVars>
          <dgm:chMax val="0"/>
          <dgm:chPref val="0"/>
        </dgm:presLayoutVars>
      </dgm:prSet>
      <dgm:spPr/>
    </dgm:pt>
    <dgm:pt modelId="{A35A0BCA-31CA-4083-95D1-FF571ED04341}" type="pres">
      <dgm:prSet presAssocID="{22315ED7-7328-4D3F-813C-90AC1C702A81}" presName="sibTrans" presStyleCnt="0"/>
      <dgm:spPr/>
    </dgm:pt>
    <dgm:pt modelId="{8BCBA393-2D6C-45D4-8B89-6B8859C7A522}" type="pres">
      <dgm:prSet presAssocID="{CB561E44-86E0-4316-8050-B488A1169540}" presName="compNode" presStyleCnt="0"/>
      <dgm:spPr/>
    </dgm:pt>
    <dgm:pt modelId="{0BE182F9-0EB7-4D20-A93C-39F16D19848F}" type="pres">
      <dgm:prSet presAssocID="{CB561E44-86E0-4316-8050-B488A1169540}" presName="bgRect" presStyleLbl="bgShp" presStyleIdx="5" presStyleCnt="6"/>
      <dgm:spPr/>
    </dgm:pt>
    <dgm:pt modelId="{13A0002C-FF17-4405-9DC1-83E07FE6C850}" type="pres">
      <dgm:prSet presAssocID="{CB561E44-86E0-4316-8050-B488A1169540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 outline"/>
        </a:ext>
      </dgm:extLst>
    </dgm:pt>
    <dgm:pt modelId="{F9D09BD4-ABC9-4328-9792-6F5C932B2D5F}" type="pres">
      <dgm:prSet presAssocID="{CB561E44-86E0-4316-8050-B488A1169540}" presName="spaceRect" presStyleCnt="0"/>
      <dgm:spPr/>
    </dgm:pt>
    <dgm:pt modelId="{C7C29098-A6D3-4A15-852E-A1088213CA52}" type="pres">
      <dgm:prSet presAssocID="{CB561E44-86E0-4316-8050-B488A1169540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E1965205-ED33-184A-8923-6899154D0CA9}" type="presOf" srcId="{0F0BF421-60E1-4309-B9AC-35DFE3C2F2EE}" destId="{DC242ADB-510F-4065-89C8-44485F72C587}" srcOrd="0" destOrd="0" presId="urn:microsoft.com/office/officeart/2018/2/layout/IconVerticalSolidList"/>
    <dgm:cxn modelId="{4DE7C014-9E05-40AA-B00B-21AB31F6DCDB}" type="presOf" srcId="{40AAA24F-03A9-411E-9839-FD4B3F1913FF}" destId="{F60DA2AF-BB70-4E03-9A20-F7D7675FFCB0}" srcOrd="0" destOrd="0" presId="urn:microsoft.com/office/officeart/2018/2/layout/IconVerticalSolidList"/>
    <dgm:cxn modelId="{C4E48521-1853-7941-9C63-84C9B0796823}" type="presOf" srcId="{CAED2F10-09CA-4012-ADDF-4AFFD4AB8159}" destId="{73D8FAE3-4D3A-49AB-AA39-1EEF5DA2B7F4}" srcOrd="0" destOrd="0" presId="urn:microsoft.com/office/officeart/2018/2/layout/IconVerticalSolidList"/>
    <dgm:cxn modelId="{E2581124-CE86-4E90-9550-A4184016BF50}" srcId="{EEFC10F9-EF81-447B-B030-37D699B6B615}" destId="{CAED2F10-09CA-4012-ADDF-4AFFD4AB8159}" srcOrd="1" destOrd="0" parTransId="{5359CE2A-D7B7-4C1E-8648-0B0676BC9270}" sibTransId="{CD2A9B3D-CD61-4E54-AA97-7B5E58D69C7D}"/>
    <dgm:cxn modelId="{1D467433-D282-4B6F-BB91-648BF849F50E}" srcId="{EEFC10F9-EF81-447B-B030-37D699B6B615}" destId="{464EDFFC-A639-42C5-AED1-BF34894DF2BB}" srcOrd="2" destOrd="0" parTransId="{3DA88C54-764C-4048-83AB-2AAD27927E31}" sibTransId="{9A102104-E0D2-4569-9568-A248BB9C0FD6}"/>
    <dgm:cxn modelId="{BF049F61-6688-4CD3-8984-AE83FDF32365}" srcId="{EEFC10F9-EF81-447B-B030-37D699B6B615}" destId="{0F0BF421-60E1-4309-B9AC-35DFE3C2F2EE}" srcOrd="3" destOrd="0" parTransId="{A92DA7DF-9244-4EA9-B07A-4879902FE2AD}" sibTransId="{9314C75C-4CCB-494E-A5E1-001D77757A38}"/>
    <dgm:cxn modelId="{8B3DE645-3CEA-404F-B20C-9D139DDF5600}" type="presOf" srcId="{EEFC10F9-EF81-447B-B030-37D699B6B615}" destId="{B7DF516F-D3F4-44AF-8699-4F7350BC3D14}" srcOrd="0" destOrd="0" presId="urn:microsoft.com/office/officeart/2018/2/layout/IconVerticalSolidList"/>
    <dgm:cxn modelId="{F6CB8346-8852-49BC-89F7-816351B72F89}" srcId="{EEFC10F9-EF81-447B-B030-37D699B6B615}" destId="{708907B3-A351-413B-A020-AA94DD7D0B55}" srcOrd="0" destOrd="0" parTransId="{4612CB9E-330B-4248-B626-58632EE297F6}" sibTransId="{AB5952F6-CC57-4DE8-8693-FBD8235D37C3}"/>
    <dgm:cxn modelId="{D904DF6E-4C22-412D-BCCC-31F87BB4BE38}" srcId="{EEFC10F9-EF81-447B-B030-37D699B6B615}" destId="{40AAA24F-03A9-411E-9839-FD4B3F1913FF}" srcOrd="4" destOrd="0" parTransId="{359C7D6F-67CE-4F62-B622-7076D13BC0CF}" sibTransId="{22315ED7-7328-4D3F-813C-90AC1C702A81}"/>
    <dgm:cxn modelId="{A366FE86-24C7-4D1A-90AB-8433A8F724BD}" srcId="{EEFC10F9-EF81-447B-B030-37D699B6B615}" destId="{CB561E44-86E0-4316-8050-B488A1169540}" srcOrd="5" destOrd="0" parTransId="{81D00555-40D3-4CEB-83CC-EF3142C71530}" sibTransId="{0C324C7C-83DB-4C30-A28E-2069977058EE}"/>
    <dgm:cxn modelId="{5622E59A-7309-AD44-BE5B-9F60285E6098}" type="presOf" srcId="{708907B3-A351-413B-A020-AA94DD7D0B55}" destId="{C90589B5-C4DF-44DB-B400-C9689D3AB3D0}" srcOrd="0" destOrd="0" presId="urn:microsoft.com/office/officeart/2018/2/layout/IconVerticalSolidList"/>
    <dgm:cxn modelId="{F0E60FA5-CF9E-034B-A22C-DE7064021F55}" type="presOf" srcId="{464EDFFC-A639-42C5-AED1-BF34894DF2BB}" destId="{43184CA1-1CFA-492C-8872-59DCFCB1822E}" srcOrd="0" destOrd="0" presId="urn:microsoft.com/office/officeart/2018/2/layout/IconVerticalSolidList"/>
    <dgm:cxn modelId="{599C37E5-0011-4EDE-A656-91ED1EF80744}" type="presOf" srcId="{CB561E44-86E0-4316-8050-B488A1169540}" destId="{C7C29098-A6D3-4A15-852E-A1088213CA52}" srcOrd="0" destOrd="0" presId="urn:microsoft.com/office/officeart/2018/2/layout/IconVerticalSolidList"/>
    <dgm:cxn modelId="{9E64D833-A9CF-404F-8F66-CDCEF4B3AADD}" type="presParOf" srcId="{B7DF516F-D3F4-44AF-8699-4F7350BC3D14}" destId="{8AA28109-9165-40C4-A6E9-299A4DD88854}" srcOrd="0" destOrd="0" presId="urn:microsoft.com/office/officeart/2018/2/layout/IconVerticalSolidList"/>
    <dgm:cxn modelId="{3902EBFC-D8B5-C14E-877E-0824BCA4D0F6}" type="presParOf" srcId="{8AA28109-9165-40C4-A6E9-299A4DD88854}" destId="{05925E03-5386-4738-8717-131E1CF6D09C}" srcOrd="0" destOrd="0" presId="urn:microsoft.com/office/officeart/2018/2/layout/IconVerticalSolidList"/>
    <dgm:cxn modelId="{DD3E1600-6A87-9349-BE37-2FC929142435}" type="presParOf" srcId="{8AA28109-9165-40C4-A6E9-299A4DD88854}" destId="{27B8C3EB-E257-4A61-AC32-BD8937053CA9}" srcOrd="1" destOrd="0" presId="urn:microsoft.com/office/officeart/2018/2/layout/IconVerticalSolidList"/>
    <dgm:cxn modelId="{BDD0884F-4634-4546-AF39-E74955E7CB64}" type="presParOf" srcId="{8AA28109-9165-40C4-A6E9-299A4DD88854}" destId="{DA2DCA26-3889-418D-B6D6-FEB5CBFC5374}" srcOrd="2" destOrd="0" presId="urn:microsoft.com/office/officeart/2018/2/layout/IconVerticalSolidList"/>
    <dgm:cxn modelId="{CF2C9B6B-8F93-1B41-96FF-6DC49733D80B}" type="presParOf" srcId="{8AA28109-9165-40C4-A6E9-299A4DD88854}" destId="{C90589B5-C4DF-44DB-B400-C9689D3AB3D0}" srcOrd="3" destOrd="0" presId="urn:microsoft.com/office/officeart/2018/2/layout/IconVerticalSolidList"/>
    <dgm:cxn modelId="{CD5B27D5-27CC-F347-8980-633FA2AF48E9}" type="presParOf" srcId="{B7DF516F-D3F4-44AF-8699-4F7350BC3D14}" destId="{007C0CB0-10CC-4FE6-8AFA-49CA150A5449}" srcOrd="1" destOrd="0" presId="urn:microsoft.com/office/officeart/2018/2/layout/IconVerticalSolidList"/>
    <dgm:cxn modelId="{2495C008-A5A5-CD49-A639-44165B2B947A}" type="presParOf" srcId="{B7DF516F-D3F4-44AF-8699-4F7350BC3D14}" destId="{3AAB28B1-4C23-44E0-9FE3-AFD25793160A}" srcOrd="2" destOrd="0" presId="urn:microsoft.com/office/officeart/2018/2/layout/IconVerticalSolidList"/>
    <dgm:cxn modelId="{82B4B4E4-AA59-CE4D-9AE1-00D0E9386640}" type="presParOf" srcId="{3AAB28B1-4C23-44E0-9FE3-AFD25793160A}" destId="{F78275B1-FD2D-42FD-96A9-77C67107F25E}" srcOrd="0" destOrd="0" presId="urn:microsoft.com/office/officeart/2018/2/layout/IconVerticalSolidList"/>
    <dgm:cxn modelId="{815777AE-93B8-5743-85F4-BFEE4400CCE6}" type="presParOf" srcId="{3AAB28B1-4C23-44E0-9FE3-AFD25793160A}" destId="{D5082C60-BC70-4DFE-A4B6-FC6C597F9092}" srcOrd="1" destOrd="0" presId="urn:microsoft.com/office/officeart/2018/2/layout/IconVerticalSolidList"/>
    <dgm:cxn modelId="{40085C49-D39F-7C49-A37B-972B0BFB2143}" type="presParOf" srcId="{3AAB28B1-4C23-44E0-9FE3-AFD25793160A}" destId="{C075A3E1-0CD3-4EB6-A7B8-4AB2C0DA0B55}" srcOrd="2" destOrd="0" presId="urn:microsoft.com/office/officeart/2018/2/layout/IconVerticalSolidList"/>
    <dgm:cxn modelId="{F6225FE1-15B5-A34D-B3F6-B4F26EFFAFF7}" type="presParOf" srcId="{3AAB28B1-4C23-44E0-9FE3-AFD25793160A}" destId="{73D8FAE3-4D3A-49AB-AA39-1EEF5DA2B7F4}" srcOrd="3" destOrd="0" presId="urn:microsoft.com/office/officeart/2018/2/layout/IconVerticalSolidList"/>
    <dgm:cxn modelId="{4F06B78C-1447-4F4B-8FAC-048342829F6E}" type="presParOf" srcId="{B7DF516F-D3F4-44AF-8699-4F7350BC3D14}" destId="{03813B86-DF3A-4EF4-AF10-DF189F097B76}" srcOrd="3" destOrd="0" presId="urn:microsoft.com/office/officeart/2018/2/layout/IconVerticalSolidList"/>
    <dgm:cxn modelId="{F6A1D649-6988-AD4B-9F19-CCE829010AB0}" type="presParOf" srcId="{B7DF516F-D3F4-44AF-8699-4F7350BC3D14}" destId="{90BA6598-0C88-49D4-B6BC-099ACCE89BDA}" srcOrd="4" destOrd="0" presId="urn:microsoft.com/office/officeart/2018/2/layout/IconVerticalSolidList"/>
    <dgm:cxn modelId="{4C9F4ACD-D9CC-C040-B2CF-379F56421356}" type="presParOf" srcId="{90BA6598-0C88-49D4-B6BC-099ACCE89BDA}" destId="{408582CC-F105-4870-954D-98D89E3D544C}" srcOrd="0" destOrd="0" presId="urn:microsoft.com/office/officeart/2018/2/layout/IconVerticalSolidList"/>
    <dgm:cxn modelId="{7FC01E65-AE3B-0D4C-B2E0-F02267D85D82}" type="presParOf" srcId="{90BA6598-0C88-49D4-B6BC-099ACCE89BDA}" destId="{73E4455E-E4C8-4DFD-B2A6-6255E16DE752}" srcOrd="1" destOrd="0" presId="urn:microsoft.com/office/officeart/2018/2/layout/IconVerticalSolidList"/>
    <dgm:cxn modelId="{73E785A0-49AA-5D40-BFDD-EE7239F12A1F}" type="presParOf" srcId="{90BA6598-0C88-49D4-B6BC-099ACCE89BDA}" destId="{E2A1BD4D-F9F1-4A9B-B695-7C4F1AF2186D}" srcOrd="2" destOrd="0" presId="urn:microsoft.com/office/officeart/2018/2/layout/IconVerticalSolidList"/>
    <dgm:cxn modelId="{379A5105-AEFF-B943-B321-3C9FDC2F852E}" type="presParOf" srcId="{90BA6598-0C88-49D4-B6BC-099ACCE89BDA}" destId="{43184CA1-1CFA-492C-8872-59DCFCB1822E}" srcOrd="3" destOrd="0" presId="urn:microsoft.com/office/officeart/2018/2/layout/IconVerticalSolidList"/>
    <dgm:cxn modelId="{5B9AB559-D6B9-FD41-9F52-4E8E04BBDAC7}" type="presParOf" srcId="{B7DF516F-D3F4-44AF-8699-4F7350BC3D14}" destId="{AE669626-AD3B-5F4E-A038-B36CD667E0B5}" srcOrd="5" destOrd="0" presId="urn:microsoft.com/office/officeart/2018/2/layout/IconVerticalSolidList"/>
    <dgm:cxn modelId="{EC4B5570-042B-CC49-ADEF-C8E1F2435EBA}" type="presParOf" srcId="{B7DF516F-D3F4-44AF-8699-4F7350BC3D14}" destId="{EFA6A386-D2D5-4D5A-BE2D-598951518320}" srcOrd="6" destOrd="0" presId="urn:microsoft.com/office/officeart/2018/2/layout/IconVerticalSolidList"/>
    <dgm:cxn modelId="{5C425232-9B3C-7845-A4E5-1033A0AD7C6F}" type="presParOf" srcId="{EFA6A386-D2D5-4D5A-BE2D-598951518320}" destId="{9D5BE405-7353-464F-8A3C-A643092B255D}" srcOrd="0" destOrd="0" presId="urn:microsoft.com/office/officeart/2018/2/layout/IconVerticalSolidList"/>
    <dgm:cxn modelId="{A9AA531D-CB69-8546-A2DC-2FC39F703C36}" type="presParOf" srcId="{EFA6A386-D2D5-4D5A-BE2D-598951518320}" destId="{02272045-E111-4F7A-924D-1783D00A1F5E}" srcOrd="1" destOrd="0" presId="urn:microsoft.com/office/officeart/2018/2/layout/IconVerticalSolidList"/>
    <dgm:cxn modelId="{9FD68A3C-4315-E346-A516-5E41AE8F0F48}" type="presParOf" srcId="{EFA6A386-D2D5-4D5A-BE2D-598951518320}" destId="{FEF24319-1D70-42E9-925D-EF2A998170D2}" srcOrd="2" destOrd="0" presId="urn:microsoft.com/office/officeart/2018/2/layout/IconVerticalSolidList"/>
    <dgm:cxn modelId="{3219EB59-9C30-AA43-BBBE-5AE8BFD26C9D}" type="presParOf" srcId="{EFA6A386-D2D5-4D5A-BE2D-598951518320}" destId="{DC242ADB-510F-4065-89C8-44485F72C587}" srcOrd="3" destOrd="0" presId="urn:microsoft.com/office/officeart/2018/2/layout/IconVerticalSolidList"/>
    <dgm:cxn modelId="{98D6F0A3-F4C0-4B00-91EF-9B13355509C5}" type="presParOf" srcId="{B7DF516F-D3F4-44AF-8699-4F7350BC3D14}" destId="{429D66B7-DE84-4C45-8F6A-FFE128C02559}" srcOrd="7" destOrd="0" presId="urn:microsoft.com/office/officeart/2018/2/layout/IconVerticalSolidList"/>
    <dgm:cxn modelId="{BB4B9A18-9BE8-4B53-9AB2-759BAC3DF9FA}" type="presParOf" srcId="{B7DF516F-D3F4-44AF-8699-4F7350BC3D14}" destId="{DC665208-C43E-4B1D-A35D-B40B4F089E68}" srcOrd="8" destOrd="0" presId="urn:microsoft.com/office/officeart/2018/2/layout/IconVerticalSolidList"/>
    <dgm:cxn modelId="{C186970A-9E87-4F5E-8B29-8E1252C79C2B}" type="presParOf" srcId="{DC665208-C43E-4B1D-A35D-B40B4F089E68}" destId="{104CDAA5-8D30-46DC-84B6-C767028FD90F}" srcOrd="0" destOrd="0" presId="urn:microsoft.com/office/officeart/2018/2/layout/IconVerticalSolidList"/>
    <dgm:cxn modelId="{6BFAD9A0-4366-4F36-A15F-40E60DED670F}" type="presParOf" srcId="{DC665208-C43E-4B1D-A35D-B40B4F089E68}" destId="{D487CB8B-FA8C-4409-9C12-C76D12E1E70F}" srcOrd="1" destOrd="0" presId="urn:microsoft.com/office/officeart/2018/2/layout/IconVerticalSolidList"/>
    <dgm:cxn modelId="{194471BE-35DD-427A-A9C4-F75F7DDE0FFD}" type="presParOf" srcId="{DC665208-C43E-4B1D-A35D-B40B4F089E68}" destId="{C0F54913-541B-4A3D-9A87-4404C49B8AB8}" srcOrd="2" destOrd="0" presId="urn:microsoft.com/office/officeart/2018/2/layout/IconVerticalSolidList"/>
    <dgm:cxn modelId="{F586688A-F959-441D-92EA-A22263A86E2F}" type="presParOf" srcId="{DC665208-C43E-4B1D-A35D-B40B4F089E68}" destId="{F60DA2AF-BB70-4E03-9A20-F7D7675FFCB0}" srcOrd="3" destOrd="0" presId="urn:microsoft.com/office/officeart/2018/2/layout/IconVerticalSolidList"/>
    <dgm:cxn modelId="{8E40136F-912A-49F3-9F8C-D6505E0D14D1}" type="presParOf" srcId="{B7DF516F-D3F4-44AF-8699-4F7350BC3D14}" destId="{A35A0BCA-31CA-4083-95D1-FF571ED04341}" srcOrd="9" destOrd="0" presId="urn:microsoft.com/office/officeart/2018/2/layout/IconVerticalSolidList"/>
    <dgm:cxn modelId="{DFFEEDB4-9727-4FF1-804B-462AA58CCFF0}" type="presParOf" srcId="{B7DF516F-D3F4-44AF-8699-4F7350BC3D14}" destId="{8BCBA393-2D6C-45D4-8B89-6B8859C7A522}" srcOrd="10" destOrd="0" presId="urn:microsoft.com/office/officeart/2018/2/layout/IconVerticalSolidList"/>
    <dgm:cxn modelId="{86105038-988F-4006-B1D0-C3397E54EB1C}" type="presParOf" srcId="{8BCBA393-2D6C-45D4-8B89-6B8859C7A522}" destId="{0BE182F9-0EB7-4D20-A93C-39F16D19848F}" srcOrd="0" destOrd="0" presId="urn:microsoft.com/office/officeart/2018/2/layout/IconVerticalSolidList"/>
    <dgm:cxn modelId="{FFDB22CD-52D4-42F0-B3FC-6CD6329B8002}" type="presParOf" srcId="{8BCBA393-2D6C-45D4-8B89-6B8859C7A522}" destId="{13A0002C-FF17-4405-9DC1-83E07FE6C850}" srcOrd="1" destOrd="0" presId="urn:microsoft.com/office/officeart/2018/2/layout/IconVerticalSolidList"/>
    <dgm:cxn modelId="{B1188F6B-C789-4F45-A060-C713FB9EBE2A}" type="presParOf" srcId="{8BCBA393-2D6C-45D4-8B89-6B8859C7A522}" destId="{F9D09BD4-ABC9-4328-9792-6F5C932B2D5F}" srcOrd="2" destOrd="0" presId="urn:microsoft.com/office/officeart/2018/2/layout/IconVerticalSolidList"/>
    <dgm:cxn modelId="{9B6B2E4F-9199-4C2D-9EDA-6AD1C35E787F}" type="presParOf" srcId="{8BCBA393-2D6C-45D4-8B89-6B8859C7A522}" destId="{C7C29098-A6D3-4A15-852E-A1088213CA5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779CEC-9FE8-4BB9-9604-76FEFEFA0179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B1683F-E207-4E94-920A-AC6827EB77E7}">
      <dgm:prSet phldrT="[Text]"/>
      <dgm:spPr/>
      <dgm:t>
        <a:bodyPr/>
        <a:lstStyle/>
        <a:p>
          <a:r>
            <a:rPr lang="en-US" dirty="0"/>
            <a:t>What</a:t>
          </a:r>
        </a:p>
      </dgm:t>
    </dgm:pt>
    <dgm:pt modelId="{AFA512FA-9C34-4B39-966F-A20AD933A71C}" type="parTrans" cxnId="{AA3FE40E-D2BD-4E77-BCFC-219F5CD3F449}">
      <dgm:prSet/>
      <dgm:spPr/>
      <dgm:t>
        <a:bodyPr/>
        <a:lstStyle/>
        <a:p>
          <a:endParaRPr lang="en-US"/>
        </a:p>
      </dgm:t>
    </dgm:pt>
    <dgm:pt modelId="{94CD7032-8ABE-40B8-B283-CFBFA893B13F}" type="sibTrans" cxnId="{AA3FE40E-D2BD-4E77-BCFC-219F5CD3F449}">
      <dgm:prSet/>
      <dgm:spPr/>
      <dgm:t>
        <a:bodyPr/>
        <a:lstStyle/>
        <a:p>
          <a:endParaRPr lang="en-US"/>
        </a:p>
      </dgm:t>
    </dgm:pt>
    <dgm:pt modelId="{B2F79C9D-8A66-4906-9F72-1546DE783918}">
      <dgm:prSet phldrT="[Text]"/>
      <dgm:spPr/>
      <dgm:t>
        <a:bodyPr/>
        <a:lstStyle/>
        <a:p>
          <a:r>
            <a:rPr lang="en-US" dirty="0"/>
            <a:t>What is the purpose?</a:t>
          </a:r>
        </a:p>
      </dgm:t>
    </dgm:pt>
    <dgm:pt modelId="{94E9BEB1-3C90-4C91-BACB-F141EB981B4A}" type="parTrans" cxnId="{605DA596-B8E7-4935-A237-988E19E6758C}">
      <dgm:prSet/>
      <dgm:spPr/>
      <dgm:t>
        <a:bodyPr/>
        <a:lstStyle/>
        <a:p>
          <a:endParaRPr lang="en-US"/>
        </a:p>
      </dgm:t>
    </dgm:pt>
    <dgm:pt modelId="{CDC4DF48-8208-4F70-908C-F91BEF9180BF}" type="sibTrans" cxnId="{605DA596-B8E7-4935-A237-988E19E6758C}">
      <dgm:prSet/>
      <dgm:spPr/>
      <dgm:t>
        <a:bodyPr/>
        <a:lstStyle/>
        <a:p>
          <a:endParaRPr lang="en-US"/>
        </a:p>
      </dgm:t>
    </dgm:pt>
    <dgm:pt modelId="{0C5B45F2-4658-4698-9BAB-230288C1FAC4}">
      <dgm:prSet phldrT="[Text]"/>
      <dgm:spPr/>
      <dgm:t>
        <a:bodyPr/>
        <a:lstStyle/>
        <a:p>
          <a:r>
            <a:rPr lang="en-US" dirty="0"/>
            <a:t>What are you trying to find out?</a:t>
          </a:r>
        </a:p>
      </dgm:t>
    </dgm:pt>
    <dgm:pt modelId="{C9B20F43-09F6-4A1E-86AC-277700E5244E}" type="parTrans" cxnId="{CD1759A5-7BD4-4C2B-BE61-C3DDB5077F26}">
      <dgm:prSet/>
      <dgm:spPr/>
      <dgm:t>
        <a:bodyPr/>
        <a:lstStyle/>
        <a:p>
          <a:endParaRPr lang="en-US"/>
        </a:p>
      </dgm:t>
    </dgm:pt>
    <dgm:pt modelId="{C98769EF-5BF9-4709-8A4F-F68A525CCB77}" type="sibTrans" cxnId="{CD1759A5-7BD4-4C2B-BE61-C3DDB5077F26}">
      <dgm:prSet/>
      <dgm:spPr/>
      <dgm:t>
        <a:bodyPr/>
        <a:lstStyle/>
        <a:p>
          <a:endParaRPr lang="en-US"/>
        </a:p>
      </dgm:t>
    </dgm:pt>
    <dgm:pt modelId="{8F698D43-9F11-48B6-BCAA-47A31100F0BA}">
      <dgm:prSet phldrT="[Text]"/>
      <dgm:spPr/>
      <dgm:t>
        <a:bodyPr/>
        <a:lstStyle/>
        <a:p>
          <a:r>
            <a:rPr lang="en-US" dirty="0"/>
            <a:t>Who</a:t>
          </a:r>
        </a:p>
      </dgm:t>
    </dgm:pt>
    <dgm:pt modelId="{9A310FB2-3BF2-4E6E-82F3-C1FCA14587D5}" type="parTrans" cxnId="{C707D46D-C5D8-4044-9BB2-0732B67A7D24}">
      <dgm:prSet/>
      <dgm:spPr/>
      <dgm:t>
        <a:bodyPr/>
        <a:lstStyle/>
        <a:p>
          <a:endParaRPr lang="en-US"/>
        </a:p>
      </dgm:t>
    </dgm:pt>
    <dgm:pt modelId="{A8948281-6EC2-4F1A-AE35-B44FDD815E0E}" type="sibTrans" cxnId="{C707D46D-C5D8-4044-9BB2-0732B67A7D24}">
      <dgm:prSet/>
      <dgm:spPr/>
      <dgm:t>
        <a:bodyPr/>
        <a:lstStyle/>
        <a:p>
          <a:endParaRPr lang="en-US"/>
        </a:p>
      </dgm:t>
    </dgm:pt>
    <dgm:pt modelId="{5A7885D8-36E3-4C3E-AB86-EC36BB9A0C82}">
      <dgm:prSet phldrT="[Text]"/>
      <dgm:spPr/>
      <dgm:t>
        <a:bodyPr/>
        <a:lstStyle/>
        <a:p>
          <a:r>
            <a:rPr lang="en-US" dirty="0"/>
            <a:t>Who has the answers to your questions?</a:t>
          </a:r>
        </a:p>
      </dgm:t>
    </dgm:pt>
    <dgm:pt modelId="{146DE825-630A-4368-BAB7-F49AE2B94BB1}" type="parTrans" cxnId="{5E46871A-A0DD-41B9-B731-4400F6641804}">
      <dgm:prSet/>
      <dgm:spPr/>
      <dgm:t>
        <a:bodyPr/>
        <a:lstStyle/>
        <a:p>
          <a:endParaRPr lang="en-US"/>
        </a:p>
      </dgm:t>
    </dgm:pt>
    <dgm:pt modelId="{1FE4DBB8-2DAE-49B3-BA1A-38CBE9E739B0}" type="sibTrans" cxnId="{5E46871A-A0DD-41B9-B731-4400F6641804}">
      <dgm:prSet/>
      <dgm:spPr/>
      <dgm:t>
        <a:bodyPr/>
        <a:lstStyle/>
        <a:p>
          <a:endParaRPr lang="en-US"/>
        </a:p>
      </dgm:t>
    </dgm:pt>
    <dgm:pt modelId="{F146A3C9-9B0A-4442-9C80-961DF7A7687E}">
      <dgm:prSet phldrT="[Text]"/>
      <dgm:spPr/>
      <dgm:t>
        <a:bodyPr/>
        <a:lstStyle/>
        <a:p>
          <a:r>
            <a:rPr lang="en-US" dirty="0"/>
            <a:t>How</a:t>
          </a:r>
        </a:p>
      </dgm:t>
    </dgm:pt>
    <dgm:pt modelId="{DCB5A996-B7EA-4C7A-8180-846C44BCD8BB}" type="parTrans" cxnId="{D4977A33-C581-4480-98C0-7414A5719536}">
      <dgm:prSet/>
      <dgm:spPr/>
      <dgm:t>
        <a:bodyPr/>
        <a:lstStyle/>
        <a:p>
          <a:endParaRPr lang="en-US"/>
        </a:p>
      </dgm:t>
    </dgm:pt>
    <dgm:pt modelId="{0AE231AA-D50F-44BC-A47C-A2B572B25B90}" type="sibTrans" cxnId="{D4977A33-C581-4480-98C0-7414A5719536}">
      <dgm:prSet/>
      <dgm:spPr/>
      <dgm:t>
        <a:bodyPr/>
        <a:lstStyle/>
        <a:p>
          <a:endParaRPr lang="en-US"/>
        </a:p>
      </dgm:t>
    </dgm:pt>
    <dgm:pt modelId="{AEC8944A-5EC7-4E8C-A22E-3744D9530372}">
      <dgm:prSet phldrT="[Text]"/>
      <dgm:spPr/>
      <dgm:t>
        <a:bodyPr/>
        <a:lstStyle/>
        <a:p>
          <a:r>
            <a:rPr lang="en-US" dirty="0"/>
            <a:t>How can you best reach the target group?</a:t>
          </a:r>
        </a:p>
      </dgm:t>
    </dgm:pt>
    <dgm:pt modelId="{7F925894-1B8C-4340-899F-95CE034D98D7}" type="parTrans" cxnId="{C8DF6F6D-878C-4E36-BACF-282D2164E628}">
      <dgm:prSet/>
      <dgm:spPr/>
      <dgm:t>
        <a:bodyPr/>
        <a:lstStyle/>
        <a:p>
          <a:endParaRPr lang="en-US"/>
        </a:p>
      </dgm:t>
    </dgm:pt>
    <dgm:pt modelId="{D01880D7-1DA5-45BA-9326-DD2D220CF2D0}" type="sibTrans" cxnId="{C8DF6F6D-878C-4E36-BACF-282D2164E628}">
      <dgm:prSet/>
      <dgm:spPr/>
      <dgm:t>
        <a:bodyPr/>
        <a:lstStyle/>
        <a:p>
          <a:endParaRPr lang="en-US"/>
        </a:p>
      </dgm:t>
    </dgm:pt>
    <dgm:pt modelId="{A9C7004B-0095-443A-807D-87E0F73DF947}" type="pres">
      <dgm:prSet presAssocID="{FE779CEC-9FE8-4BB9-9604-76FEFEFA0179}" presName="linearFlow" presStyleCnt="0">
        <dgm:presLayoutVars>
          <dgm:dir/>
          <dgm:animLvl val="lvl"/>
          <dgm:resizeHandles val="exact"/>
        </dgm:presLayoutVars>
      </dgm:prSet>
      <dgm:spPr/>
    </dgm:pt>
    <dgm:pt modelId="{306798D7-F7EF-46C4-B8DB-0E093542195D}" type="pres">
      <dgm:prSet presAssocID="{22B1683F-E207-4E94-920A-AC6827EB77E7}" presName="composite" presStyleCnt="0"/>
      <dgm:spPr/>
    </dgm:pt>
    <dgm:pt modelId="{5E24FD23-7638-44A8-A0D9-671634625F77}" type="pres">
      <dgm:prSet presAssocID="{22B1683F-E207-4E94-920A-AC6827EB77E7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92D7CF60-9603-4E1E-931F-4C7ABD81E65D}" type="pres">
      <dgm:prSet presAssocID="{22B1683F-E207-4E94-920A-AC6827EB77E7}" presName="descendantText" presStyleLbl="alignAcc1" presStyleIdx="0" presStyleCnt="3">
        <dgm:presLayoutVars>
          <dgm:bulletEnabled val="1"/>
        </dgm:presLayoutVars>
      </dgm:prSet>
      <dgm:spPr/>
    </dgm:pt>
    <dgm:pt modelId="{3E11C9B2-C5C7-4E7F-B746-4F3947579CC4}" type="pres">
      <dgm:prSet presAssocID="{94CD7032-8ABE-40B8-B283-CFBFA893B13F}" presName="sp" presStyleCnt="0"/>
      <dgm:spPr/>
    </dgm:pt>
    <dgm:pt modelId="{6A12AAEF-26C0-4CCA-A423-3BCFADC807AE}" type="pres">
      <dgm:prSet presAssocID="{8F698D43-9F11-48B6-BCAA-47A31100F0BA}" presName="composite" presStyleCnt="0"/>
      <dgm:spPr/>
    </dgm:pt>
    <dgm:pt modelId="{71C703A7-3C12-47FA-BB70-12ABCAF98A8B}" type="pres">
      <dgm:prSet presAssocID="{8F698D43-9F11-48B6-BCAA-47A31100F0BA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1C2D1BD9-95F9-4306-93E1-D230C0B8651B}" type="pres">
      <dgm:prSet presAssocID="{8F698D43-9F11-48B6-BCAA-47A31100F0BA}" presName="descendantText" presStyleLbl="alignAcc1" presStyleIdx="1" presStyleCnt="3">
        <dgm:presLayoutVars>
          <dgm:bulletEnabled val="1"/>
        </dgm:presLayoutVars>
      </dgm:prSet>
      <dgm:spPr/>
    </dgm:pt>
    <dgm:pt modelId="{9F32928F-6D5E-4456-933B-0474BB7EDE28}" type="pres">
      <dgm:prSet presAssocID="{A8948281-6EC2-4F1A-AE35-B44FDD815E0E}" presName="sp" presStyleCnt="0"/>
      <dgm:spPr/>
    </dgm:pt>
    <dgm:pt modelId="{39967411-B6CB-4EE2-9898-C98EA4BF5E7C}" type="pres">
      <dgm:prSet presAssocID="{F146A3C9-9B0A-4442-9C80-961DF7A7687E}" presName="composite" presStyleCnt="0"/>
      <dgm:spPr/>
    </dgm:pt>
    <dgm:pt modelId="{EBE08C15-DA77-4993-A4E7-30624437AB3E}" type="pres">
      <dgm:prSet presAssocID="{F146A3C9-9B0A-4442-9C80-961DF7A7687E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30B4F0A6-5C3A-4D69-A802-A2AB23C0845D}" type="pres">
      <dgm:prSet presAssocID="{F146A3C9-9B0A-4442-9C80-961DF7A7687E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13F1850E-0BD2-4E19-806C-B68A0AA7C11D}" type="presOf" srcId="{F146A3C9-9B0A-4442-9C80-961DF7A7687E}" destId="{EBE08C15-DA77-4993-A4E7-30624437AB3E}" srcOrd="0" destOrd="0" presId="urn:microsoft.com/office/officeart/2005/8/layout/chevron2"/>
    <dgm:cxn modelId="{AA3FE40E-D2BD-4E77-BCFC-219F5CD3F449}" srcId="{FE779CEC-9FE8-4BB9-9604-76FEFEFA0179}" destId="{22B1683F-E207-4E94-920A-AC6827EB77E7}" srcOrd="0" destOrd="0" parTransId="{AFA512FA-9C34-4B39-966F-A20AD933A71C}" sibTransId="{94CD7032-8ABE-40B8-B283-CFBFA893B13F}"/>
    <dgm:cxn modelId="{5E46871A-A0DD-41B9-B731-4400F6641804}" srcId="{8F698D43-9F11-48B6-BCAA-47A31100F0BA}" destId="{5A7885D8-36E3-4C3E-AB86-EC36BB9A0C82}" srcOrd="0" destOrd="0" parTransId="{146DE825-630A-4368-BAB7-F49AE2B94BB1}" sibTransId="{1FE4DBB8-2DAE-49B3-BA1A-38CBE9E739B0}"/>
    <dgm:cxn modelId="{1162281F-1DB4-44DA-9DB0-03F308DC129E}" type="presOf" srcId="{0C5B45F2-4658-4698-9BAB-230288C1FAC4}" destId="{92D7CF60-9603-4E1E-931F-4C7ABD81E65D}" srcOrd="0" destOrd="1" presId="urn:microsoft.com/office/officeart/2005/8/layout/chevron2"/>
    <dgm:cxn modelId="{95891530-C4FB-4665-81EE-A88490DE6218}" type="presOf" srcId="{5A7885D8-36E3-4C3E-AB86-EC36BB9A0C82}" destId="{1C2D1BD9-95F9-4306-93E1-D230C0B8651B}" srcOrd="0" destOrd="0" presId="urn:microsoft.com/office/officeart/2005/8/layout/chevron2"/>
    <dgm:cxn modelId="{D4977A33-C581-4480-98C0-7414A5719536}" srcId="{FE779CEC-9FE8-4BB9-9604-76FEFEFA0179}" destId="{F146A3C9-9B0A-4442-9C80-961DF7A7687E}" srcOrd="2" destOrd="0" parTransId="{DCB5A996-B7EA-4C7A-8180-846C44BCD8BB}" sibTransId="{0AE231AA-D50F-44BC-A47C-A2B572B25B90}"/>
    <dgm:cxn modelId="{D1001E39-9A7A-445A-962A-DD600D736AF3}" type="presOf" srcId="{AEC8944A-5EC7-4E8C-A22E-3744D9530372}" destId="{30B4F0A6-5C3A-4D69-A802-A2AB23C0845D}" srcOrd="0" destOrd="0" presId="urn:microsoft.com/office/officeart/2005/8/layout/chevron2"/>
    <dgm:cxn modelId="{C8DF6F6D-878C-4E36-BACF-282D2164E628}" srcId="{F146A3C9-9B0A-4442-9C80-961DF7A7687E}" destId="{AEC8944A-5EC7-4E8C-A22E-3744D9530372}" srcOrd="0" destOrd="0" parTransId="{7F925894-1B8C-4340-899F-95CE034D98D7}" sibTransId="{D01880D7-1DA5-45BA-9326-DD2D220CF2D0}"/>
    <dgm:cxn modelId="{C707D46D-C5D8-4044-9BB2-0732B67A7D24}" srcId="{FE779CEC-9FE8-4BB9-9604-76FEFEFA0179}" destId="{8F698D43-9F11-48B6-BCAA-47A31100F0BA}" srcOrd="1" destOrd="0" parTransId="{9A310FB2-3BF2-4E6E-82F3-C1FCA14587D5}" sibTransId="{A8948281-6EC2-4F1A-AE35-B44FDD815E0E}"/>
    <dgm:cxn modelId="{B3F0626F-075A-4A86-AD3E-00AD4C7FBEC7}" type="presOf" srcId="{B2F79C9D-8A66-4906-9F72-1546DE783918}" destId="{92D7CF60-9603-4E1E-931F-4C7ABD81E65D}" srcOrd="0" destOrd="0" presId="urn:microsoft.com/office/officeart/2005/8/layout/chevron2"/>
    <dgm:cxn modelId="{1F3F378C-2993-462E-975D-C992AA5D318B}" type="presOf" srcId="{FE779CEC-9FE8-4BB9-9604-76FEFEFA0179}" destId="{A9C7004B-0095-443A-807D-87E0F73DF947}" srcOrd="0" destOrd="0" presId="urn:microsoft.com/office/officeart/2005/8/layout/chevron2"/>
    <dgm:cxn modelId="{605DA596-B8E7-4935-A237-988E19E6758C}" srcId="{22B1683F-E207-4E94-920A-AC6827EB77E7}" destId="{B2F79C9D-8A66-4906-9F72-1546DE783918}" srcOrd="0" destOrd="0" parTransId="{94E9BEB1-3C90-4C91-BACB-F141EB981B4A}" sibTransId="{CDC4DF48-8208-4F70-908C-F91BEF9180BF}"/>
    <dgm:cxn modelId="{85F8C0A4-15E3-4E9C-BEF2-C5929095AD32}" type="presOf" srcId="{8F698D43-9F11-48B6-BCAA-47A31100F0BA}" destId="{71C703A7-3C12-47FA-BB70-12ABCAF98A8B}" srcOrd="0" destOrd="0" presId="urn:microsoft.com/office/officeart/2005/8/layout/chevron2"/>
    <dgm:cxn modelId="{CD1759A5-7BD4-4C2B-BE61-C3DDB5077F26}" srcId="{22B1683F-E207-4E94-920A-AC6827EB77E7}" destId="{0C5B45F2-4658-4698-9BAB-230288C1FAC4}" srcOrd="1" destOrd="0" parTransId="{C9B20F43-09F6-4A1E-86AC-277700E5244E}" sibTransId="{C98769EF-5BF9-4709-8A4F-F68A525CCB77}"/>
    <dgm:cxn modelId="{90EB5AC2-7D6D-43F4-9359-1151675392BC}" type="presOf" srcId="{22B1683F-E207-4E94-920A-AC6827EB77E7}" destId="{5E24FD23-7638-44A8-A0D9-671634625F77}" srcOrd="0" destOrd="0" presId="urn:microsoft.com/office/officeart/2005/8/layout/chevron2"/>
    <dgm:cxn modelId="{1D93A40B-C86F-4681-B77B-F2EB7E1F2301}" type="presParOf" srcId="{A9C7004B-0095-443A-807D-87E0F73DF947}" destId="{306798D7-F7EF-46C4-B8DB-0E093542195D}" srcOrd="0" destOrd="0" presId="urn:microsoft.com/office/officeart/2005/8/layout/chevron2"/>
    <dgm:cxn modelId="{1E72A495-8214-4F62-B347-78CD9FE62CA0}" type="presParOf" srcId="{306798D7-F7EF-46C4-B8DB-0E093542195D}" destId="{5E24FD23-7638-44A8-A0D9-671634625F77}" srcOrd="0" destOrd="0" presId="urn:microsoft.com/office/officeart/2005/8/layout/chevron2"/>
    <dgm:cxn modelId="{E4D0D07C-C1AD-4581-9947-7558F36D2C9C}" type="presParOf" srcId="{306798D7-F7EF-46C4-B8DB-0E093542195D}" destId="{92D7CF60-9603-4E1E-931F-4C7ABD81E65D}" srcOrd="1" destOrd="0" presId="urn:microsoft.com/office/officeart/2005/8/layout/chevron2"/>
    <dgm:cxn modelId="{BB5F0731-0EBE-497B-AD3C-2B80D8C00676}" type="presParOf" srcId="{A9C7004B-0095-443A-807D-87E0F73DF947}" destId="{3E11C9B2-C5C7-4E7F-B746-4F3947579CC4}" srcOrd="1" destOrd="0" presId="urn:microsoft.com/office/officeart/2005/8/layout/chevron2"/>
    <dgm:cxn modelId="{D6B48F32-22BE-4991-8A10-1232E9A7668D}" type="presParOf" srcId="{A9C7004B-0095-443A-807D-87E0F73DF947}" destId="{6A12AAEF-26C0-4CCA-A423-3BCFADC807AE}" srcOrd="2" destOrd="0" presId="urn:microsoft.com/office/officeart/2005/8/layout/chevron2"/>
    <dgm:cxn modelId="{D87AD31A-7F9D-43B7-B458-75F03939EBE2}" type="presParOf" srcId="{6A12AAEF-26C0-4CCA-A423-3BCFADC807AE}" destId="{71C703A7-3C12-47FA-BB70-12ABCAF98A8B}" srcOrd="0" destOrd="0" presId="urn:microsoft.com/office/officeart/2005/8/layout/chevron2"/>
    <dgm:cxn modelId="{11B59174-1F21-4136-B489-973644EF417A}" type="presParOf" srcId="{6A12AAEF-26C0-4CCA-A423-3BCFADC807AE}" destId="{1C2D1BD9-95F9-4306-93E1-D230C0B8651B}" srcOrd="1" destOrd="0" presId="urn:microsoft.com/office/officeart/2005/8/layout/chevron2"/>
    <dgm:cxn modelId="{3D8FB698-DC63-499F-A1DF-5478B9A4A3FB}" type="presParOf" srcId="{A9C7004B-0095-443A-807D-87E0F73DF947}" destId="{9F32928F-6D5E-4456-933B-0474BB7EDE28}" srcOrd="3" destOrd="0" presId="urn:microsoft.com/office/officeart/2005/8/layout/chevron2"/>
    <dgm:cxn modelId="{38B4E3BD-9BEE-4132-A96D-9FE9267313F7}" type="presParOf" srcId="{A9C7004B-0095-443A-807D-87E0F73DF947}" destId="{39967411-B6CB-4EE2-9898-C98EA4BF5E7C}" srcOrd="4" destOrd="0" presId="urn:microsoft.com/office/officeart/2005/8/layout/chevron2"/>
    <dgm:cxn modelId="{FF87F906-C399-453B-8DFB-E37F82DBDB72}" type="presParOf" srcId="{39967411-B6CB-4EE2-9898-C98EA4BF5E7C}" destId="{EBE08C15-DA77-4993-A4E7-30624437AB3E}" srcOrd="0" destOrd="0" presId="urn:microsoft.com/office/officeart/2005/8/layout/chevron2"/>
    <dgm:cxn modelId="{714952C8-E993-4893-88B1-7AD3E936505A}" type="presParOf" srcId="{39967411-B6CB-4EE2-9898-C98EA4BF5E7C}" destId="{30B4F0A6-5C3A-4D69-A802-A2AB23C0845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BC3B6C-43F2-4259-BBE7-8D8240F5A74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A05103-A375-4497-9B0C-40CEE81755E3}">
      <dgm:prSet phldrT="[Text]"/>
      <dgm:spPr/>
      <dgm:t>
        <a:bodyPr/>
        <a:lstStyle/>
        <a:p>
          <a:r>
            <a:rPr lang="en-US" dirty="0"/>
            <a:t>Demographic</a:t>
          </a:r>
        </a:p>
      </dgm:t>
    </dgm:pt>
    <dgm:pt modelId="{3B4F7002-0A3F-4702-A4D7-19CD11FBDB6D}" type="parTrans" cxnId="{7F31B5C4-9600-44C1-98DC-94D20AA71446}">
      <dgm:prSet/>
      <dgm:spPr/>
      <dgm:t>
        <a:bodyPr/>
        <a:lstStyle/>
        <a:p>
          <a:endParaRPr lang="en-US"/>
        </a:p>
      </dgm:t>
    </dgm:pt>
    <dgm:pt modelId="{C90F7FD2-4FEB-4873-892F-72F541C10B28}" type="sibTrans" cxnId="{7F31B5C4-9600-44C1-98DC-94D20AA71446}">
      <dgm:prSet/>
      <dgm:spPr/>
      <dgm:t>
        <a:bodyPr/>
        <a:lstStyle/>
        <a:p>
          <a:endParaRPr lang="en-US"/>
        </a:p>
      </dgm:t>
    </dgm:pt>
    <dgm:pt modelId="{A83224A8-98A7-4AD4-B51F-576AAD516A36}">
      <dgm:prSet phldrT="[Text]"/>
      <dgm:spPr/>
      <dgm:t>
        <a:bodyPr/>
        <a:lstStyle/>
        <a:p>
          <a:r>
            <a:rPr lang="en-US" dirty="0"/>
            <a:t>Descriptive information about respondent</a:t>
          </a:r>
        </a:p>
      </dgm:t>
    </dgm:pt>
    <dgm:pt modelId="{11FBB4DA-CB74-4BB3-9069-3584A1000475}" type="parTrans" cxnId="{E12A8F0B-7D08-4C04-8E93-05997777928D}">
      <dgm:prSet/>
      <dgm:spPr/>
      <dgm:t>
        <a:bodyPr/>
        <a:lstStyle/>
        <a:p>
          <a:endParaRPr lang="en-US"/>
        </a:p>
      </dgm:t>
    </dgm:pt>
    <dgm:pt modelId="{CD241EDC-5B12-4349-B0F8-1D594778D787}" type="sibTrans" cxnId="{E12A8F0B-7D08-4C04-8E93-05997777928D}">
      <dgm:prSet/>
      <dgm:spPr/>
      <dgm:t>
        <a:bodyPr/>
        <a:lstStyle/>
        <a:p>
          <a:endParaRPr lang="en-US"/>
        </a:p>
      </dgm:t>
    </dgm:pt>
    <dgm:pt modelId="{08AD6D41-5A8A-4628-896C-0BCEF1E6EC53}">
      <dgm:prSet phldrT="[Text]"/>
      <dgm:spPr/>
      <dgm:t>
        <a:bodyPr/>
        <a:lstStyle/>
        <a:p>
          <a:r>
            <a:rPr lang="en-US" dirty="0"/>
            <a:t>Gender, age, GPA, home location</a:t>
          </a:r>
        </a:p>
      </dgm:t>
    </dgm:pt>
    <dgm:pt modelId="{1700121A-9BDE-48F1-917E-FD47BCDE0153}" type="parTrans" cxnId="{BD2C8F64-BB17-48E5-A901-BD1A1A5F5132}">
      <dgm:prSet/>
      <dgm:spPr/>
      <dgm:t>
        <a:bodyPr/>
        <a:lstStyle/>
        <a:p>
          <a:endParaRPr lang="en-US"/>
        </a:p>
      </dgm:t>
    </dgm:pt>
    <dgm:pt modelId="{A317B2E1-C045-4EDF-AE64-C07A7BD5AD00}" type="sibTrans" cxnId="{BD2C8F64-BB17-48E5-A901-BD1A1A5F5132}">
      <dgm:prSet/>
      <dgm:spPr/>
      <dgm:t>
        <a:bodyPr/>
        <a:lstStyle/>
        <a:p>
          <a:endParaRPr lang="en-US"/>
        </a:p>
      </dgm:t>
    </dgm:pt>
    <dgm:pt modelId="{60011DF6-6606-44E3-9381-F1C88E1FE5D1}">
      <dgm:prSet phldrT="[Text]"/>
      <dgm:spPr/>
      <dgm:t>
        <a:bodyPr/>
        <a:lstStyle/>
        <a:p>
          <a:r>
            <a:rPr lang="en-US" dirty="0"/>
            <a:t>Behavioral</a:t>
          </a:r>
        </a:p>
      </dgm:t>
    </dgm:pt>
    <dgm:pt modelId="{BF64B083-C3CD-4E6A-92E0-282C2FA081D5}" type="parTrans" cxnId="{A825D6BD-EEE4-426D-A98B-8494141C00F7}">
      <dgm:prSet/>
      <dgm:spPr/>
      <dgm:t>
        <a:bodyPr/>
        <a:lstStyle/>
        <a:p>
          <a:endParaRPr lang="en-US"/>
        </a:p>
      </dgm:t>
    </dgm:pt>
    <dgm:pt modelId="{08677413-E05F-41F8-83B9-BA528318E000}" type="sibTrans" cxnId="{A825D6BD-EEE4-426D-A98B-8494141C00F7}">
      <dgm:prSet/>
      <dgm:spPr/>
      <dgm:t>
        <a:bodyPr/>
        <a:lstStyle/>
        <a:p>
          <a:endParaRPr lang="en-US"/>
        </a:p>
      </dgm:t>
    </dgm:pt>
    <dgm:pt modelId="{65E29CAA-1D80-4EE5-8A12-EF5E741CB528}">
      <dgm:prSet phldrT="[Text]"/>
      <dgm:spPr/>
      <dgm:t>
        <a:bodyPr/>
        <a:lstStyle/>
        <a:p>
          <a:r>
            <a:rPr lang="en-US" dirty="0"/>
            <a:t>How does respondent behave?</a:t>
          </a:r>
        </a:p>
      </dgm:t>
    </dgm:pt>
    <dgm:pt modelId="{B08638E7-3A0B-4988-A027-DF71E7FF4B97}" type="parTrans" cxnId="{047EF1B8-5D5A-4975-9350-53E7D582901C}">
      <dgm:prSet/>
      <dgm:spPr/>
      <dgm:t>
        <a:bodyPr/>
        <a:lstStyle/>
        <a:p>
          <a:endParaRPr lang="en-US"/>
        </a:p>
      </dgm:t>
    </dgm:pt>
    <dgm:pt modelId="{11D4D831-C668-4671-917C-AD0259CD67C2}" type="sibTrans" cxnId="{047EF1B8-5D5A-4975-9350-53E7D582901C}">
      <dgm:prSet/>
      <dgm:spPr/>
      <dgm:t>
        <a:bodyPr/>
        <a:lstStyle/>
        <a:p>
          <a:endParaRPr lang="en-US"/>
        </a:p>
      </dgm:t>
    </dgm:pt>
    <dgm:pt modelId="{5A2B6300-59BE-484B-B592-3CB454B8E27E}">
      <dgm:prSet phldrT="[Text]"/>
      <dgm:spPr/>
      <dgm:t>
        <a:bodyPr/>
        <a:lstStyle/>
        <a:p>
          <a:r>
            <a:rPr lang="en-US" dirty="0"/>
            <a:t>Use/non-use, frequency, actions</a:t>
          </a:r>
        </a:p>
      </dgm:t>
    </dgm:pt>
    <dgm:pt modelId="{B3DC7185-7014-422E-813D-B1D363727BAF}" type="parTrans" cxnId="{D99A04D4-3B0F-4FC0-BFBD-52BD26D89C11}">
      <dgm:prSet/>
      <dgm:spPr/>
      <dgm:t>
        <a:bodyPr/>
        <a:lstStyle/>
        <a:p>
          <a:endParaRPr lang="en-US"/>
        </a:p>
      </dgm:t>
    </dgm:pt>
    <dgm:pt modelId="{91E1E3D7-2630-4311-847E-D7550C6DE73E}" type="sibTrans" cxnId="{D99A04D4-3B0F-4FC0-BFBD-52BD26D89C11}">
      <dgm:prSet/>
      <dgm:spPr/>
      <dgm:t>
        <a:bodyPr/>
        <a:lstStyle/>
        <a:p>
          <a:endParaRPr lang="en-US"/>
        </a:p>
      </dgm:t>
    </dgm:pt>
    <dgm:pt modelId="{89F7B0FD-C2CC-4D77-9404-6BF38AB6A16E}">
      <dgm:prSet phldrT="[Text]"/>
      <dgm:spPr/>
      <dgm:t>
        <a:bodyPr/>
        <a:lstStyle/>
        <a:p>
          <a:r>
            <a:rPr lang="en-US" dirty="0"/>
            <a:t>Attitudinal</a:t>
          </a:r>
        </a:p>
      </dgm:t>
    </dgm:pt>
    <dgm:pt modelId="{B4620C4B-2229-4915-846D-22FEF48233DD}" type="parTrans" cxnId="{E86A4D1F-51D6-4881-A05B-1F35A8066CB2}">
      <dgm:prSet/>
      <dgm:spPr/>
      <dgm:t>
        <a:bodyPr/>
        <a:lstStyle/>
        <a:p>
          <a:endParaRPr lang="en-US"/>
        </a:p>
      </dgm:t>
    </dgm:pt>
    <dgm:pt modelId="{3D881F6F-58B9-4A5F-B715-6C599F247F27}" type="sibTrans" cxnId="{E86A4D1F-51D6-4881-A05B-1F35A8066CB2}">
      <dgm:prSet/>
      <dgm:spPr/>
      <dgm:t>
        <a:bodyPr/>
        <a:lstStyle/>
        <a:p>
          <a:endParaRPr lang="en-US"/>
        </a:p>
      </dgm:t>
    </dgm:pt>
    <dgm:pt modelId="{EA45A462-BEC2-4A61-AB80-791C6AC0119C}">
      <dgm:prSet phldrT="[Text]"/>
      <dgm:spPr/>
      <dgm:t>
        <a:bodyPr/>
        <a:lstStyle/>
        <a:p>
          <a:r>
            <a:rPr lang="en-US" dirty="0"/>
            <a:t>Respondent’s opinions/attitudes</a:t>
          </a:r>
        </a:p>
      </dgm:t>
    </dgm:pt>
    <dgm:pt modelId="{0FD100AA-D518-4E23-9794-7B609261DA3F}" type="parTrans" cxnId="{7B1623E8-CE03-47AB-B1A8-435D628794C0}">
      <dgm:prSet/>
      <dgm:spPr/>
      <dgm:t>
        <a:bodyPr/>
        <a:lstStyle/>
        <a:p>
          <a:endParaRPr lang="en-US"/>
        </a:p>
      </dgm:t>
    </dgm:pt>
    <dgm:pt modelId="{32C8D7F0-2E8E-483A-B783-8C7E49F6BEED}" type="sibTrans" cxnId="{7B1623E8-CE03-47AB-B1A8-435D628794C0}">
      <dgm:prSet/>
      <dgm:spPr/>
      <dgm:t>
        <a:bodyPr/>
        <a:lstStyle/>
        <a:p>
          <a:endParaRPr lang="en-US"/>
        </a:p>
      </dgm:t>
    </dgm:pt>
    <dgm:pt modelId="{3E0FCC40-181C-4D24-AB37-069FFDD3480E}">
      <dgm:prSet phldrT="[Text]"/>
      <dgm:spPr/>
      <dgm:t>
        <a:bodyPr/>
        <a:lstStyle/>
        <a:p>
          <a:r>
            <a:rPr lang="en-US" dirty="0"/>
            <a:t>Satisfaction, agreement, preference</a:t>
          </a:r>
        </a:p>
      </dgm:t>
    </dgm:pt>
    <dgm:pt modelId="{B0881FF3-8171-49F3-A1C7-88A2A696EBEC}" type="parTrans" cxnId="{9967B4A2-3030-45E5-8D94-0EC148F111FA}">
      <dgm:prSet/>
      <dgm:spPr/>
      <dgm:t>
        <a:bodyPr/>
        <a:lstStyle/>
        <a:p>
          <a:endParaRPr lang="en-US"/>
        </a:p>
      </dgm:t>
    </dgm:pt>
    <dgm:pt modelId="{4C016692-E07C-430D-9AC9-2C5B33F19648}" type="sibTrans" cxnId="{9967B4A2-3030-45E5-8D94-0EC148F111FA}">
      <dgm:prSet/>
      <dgm:spPr/>
      <dgm:t>
        <a:bodyPr/>
        <a:lstStyle/>
        <a:p>
          <a:endParaRPr lang="en-US"/>
        </a:p>
      </dgm:t>
    </dgm:pt>
    <dgm:pt modelId="{0BA573D0-1AB8-4D9A-8051-AB7E3D973B3A}" type="pres">
      <dgm:prSet presAssocID="{4CBC3B6C-43F2-4259-BBE7-8D8240F5A744}" presName="Name0" presStyleCnt="0">
        <dgm:presLayoutVars>
          <dgm:dir/>
          <dgm:animLvl val="lvl"/>
          <dgm:resizeHandles val="exact"/>
        </dgm:presLayoutVars>
      </dgm:prSet>
      <dgm:spPr/>
    </dgm:pt>
    <dgm:pt modelId="{B81CA384-4AB0-4392-867D-D3A9E95311C3}" type="pres">
      <dgm:prSet presAssocID="{28A05103-A375-4497-9B0C-40CEE81755E3}" presName="linNode" presStyleCnt="0"/>
      <dgm:spPr/>
    </dgm:pt>
    <dgm:pt modelId="{C85DA345-C5B2-49C7-9344-466AB8BB4541}" type="pres">
      <dgm:prSet presAssocID="{28A05103-A375-4497-9B0C-40CEE81755E3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C8407664-0FF1-41CA-9EF8-4F5E5958328A}" type="pres">
      <dgm:prSet presAssocID="{28A05103-A375-4497-9B0C-40CEE81755E3}" presName="descendantText" presStyleLbl="alignAccFollowNode1" presStyleIdx="0" presStyleCnt="3">
        <dgm:presLayoutVars>
          <dgm:bulletEnabled val="1"/>
        </dgm:presLayoutVars>
      </dgm:prSet>
      <dgm:spPr/>
    </dgm:pt>
    <dgm:pt modelId="{415CA2EA-C8E2-4848-9D7F-259D398091A2}" type="pres">
      <dgm:prSet presAssocID="{C90F7FD2-4FEB-4873-892F-72F541C10B28}" presName="sp" presStyleCnt="0"/>
      <dgm:spPr/>
    </dgm:pt>
    <dgm:pt modelId="{59F6E424-6AEA-492F-8060-20A1AF7066FE}" type="pres">
      <dgm:prSet presAssocID="{60011DF6-6606-44E3-9381-F1C88E1FE5D1}" presName="linNode" presStyleCnt="0"/>
      <dgm:spPr/>
    </dgm:pt>
    <dgm:pt modelId="{D073EAA3-3DAE-46F0-BB32-EFF0904E6178}" type="pres">
      <dgm:prSet presAssocID="{60011DF6-6606-44E3-9381-F1C88E1FE5D1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6CD47954-A410-4CA4-98D9-DA16C82B7EF3}" type="pres">
      <dgm:prSet presAssocID="{60011DF6-6606-44E3-9381-F1C88E1FE5D1}" presName="descendantText" presStyleLbl="alignAccFollowNode1" presStyleIdx="1" presStyleCnt="3">
        <dgm:presLayoutVars>
          <dgm:bulletEnabled val="1"/>
        </dgm:presLayoutVars>
      </dgm:prSet>
      <dgm:spPr/>
    </dgm:pt>
    <dgm:pt modelId="{7A589FF6-71E9-4AC2-86EF-10D21C9BDCBB}" type="pres">
      <dgm:prSet presAssocID="{08677413-E05F-41F8-83B9-BA528318E000}" presName="sp" presStyleCnt="0"/>
      <dgm:spPr/>
    </dgm:pt>
    <dgm:pt modelId="{393FF4EE-9B9E-4D52-BCAE-59C37E9D9DEE}" type="pres">
      <dgm:prSet presAssocID="{89F7B0FD-C2CC-4D77-9404-6BF38AB6A16E}" presName="linNode" presStyleCnt="0"/>
      <dgm:spPr/>
    </dgm:pt>
    <dgm:pt modelId="{3855AD3A-B04F-43D3-8433-1224A3D775E7}" type="pres">
      <dgm:prSet presAssocID="{89F7B0FD-C2CC-4D77-9404-6BF38AB6A16E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1834C294-B132-4A0D-A4A4-D6E767DCB220}" type="pres">
      <dgm:prSet presAssocID="{89F7B0FD-C2CC-4D77-9404-6BF38AB6A16E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E12A8F0B-7D08-4C04-8E93-05997777928D}" srcId="{28A05103-A375-4497-9B0C-40CEE81755E3}" destId="{A83224A8-98A7-4AD4-B51F-576AAD516A36}" srcOrd="0" destOrd="0" parTransId="{11FBB4DA-CB74-4BB3-9069-3584A1000475}" sibTransId="{CD241EDC-5B12-4349-B0F8-1D594778D787}"/>
    <dgm:cxn modelId="{E86A4D1F-51D6-4881-A05B-1F35A8066CB2}" srcId="{4CBC3B6C-43F2-4259-BBE7-8D8240F5A744}" destId="{89F7B0FD-C2CC-4D77-9404-6BF38AB6A16E}" srcOrd="2" destOrd="0" parTransId="{B4620C4B-2229-4915-846D-22FEF48233DD}" sibTransId="{3D881F6F-58B9-4A5F-B715-6C599F247F27}"/>
    <dgm:cxn modelId="{F9A71229-8384-4101-918F-028A838A785C}" type="presOf" srcId="{4CBC3B6C-43F2-4259-BBE7-8D8240F5A744}" destId="{0BA573D0-1AB8-4D9A-8051-AB7E3D973B3A}" srcOrd="0" destOrd="0" presId="urn:microsoft.com/office/officeart/2005/8/layout/vList5"/>
    <dgm:cxn modelId="{74E08E30-8DCF-4611-9FDF-7B340B1981C2}" type="presOf" srcId="{EA45A462-BEC2-4A61-AB80-791C6AC0119C}" destId="{1834C294-B132-4A0D-A4A4-D6E767DCB220}" srcOrd="0" destOrd="0" presId="urn:microsoft.com/office/officeart/2005/8/layout/vList5"/>
    <dgm:cxn modelId="{BD2C8F64-BB17-48E5-A901-BD1A1A5F5132}" srcId="{28A05103-A375-4497-9B0C-40CEE81755E3}" destId="{08AD6D41-5A8A-4628-896C-0BCEF1E6EC53}" srcOrd="1" destOrd="0" parTransId="{1700121A-9BDE-48F1-917E-FD47BCDE0153}" sibTransId="{A317B2E1-C045-4EDF-AE64-C07A7BD5AD00}"/>
    <dgm:cxn modelId="{0D496145-A799-4A0C-9D1C-797F1257633D}" type="presOf" srcId="{08AD6D41-5A8A-4628-896C-0BCEF1E6EC53}" destId="{C8407664-0FF1-41CA-9EF8-4F5E5958328A}" srcOrd="0" destOrd="1" presId="urn:microsoft.com/office/officeart/2005/8/layout/vList5"/>
    <dgm:cxn modelId="{878D8E6C-8C87-4EA2-A484-BE4A3A681BFE}" type="presOf" srcId="{89F7B0FD-C2CC-4D77-9404-6BF38AB6A16E}" destId="{3855AD3A-B04F-43D3-8433-1224A3D775E7}" srcOrd="0" destOrd="0" presId="urn:microsoft.com/office/officeart/2005/8/layout/vList5"/>
    <dgm:cxn modelId="{203BD87C-7316-482E-8526-DA6A560AE2B7}" type="presOf" srcId="{65E29CAA-1D80-4EE5-8A12-EF5E741CB528}" destId="{6CD47954-A410-4CA4-98D9-DA16C82B7EF3}" srcOrd="0" destOrd="0" presId="urn:microsoft.com/office/officeart/2005/8/layout/vList5"/>
    <dgm:cxn modelId="{6B89738B-636C-4D35-8F7A-329762ECEFBE}" type="presOf" srcId="{28A05103-A375-4497-9B0C-40CEE81755E3}" destId="{C85DA345-C5B2-49C7-9344-466AB8BB4541}" srcOrd="0" destOrd="0" presId="urn:microsoft.com/office/officeart/2005/8/layout/vList5"/>
    <dgm:cxn modelId="{9967B4A2-3030-45E5-8D94-0EC148F111FA}" srcId="{89F7B0FD-C2CC-4D77-9404-6BF38AB6A16E}" destId="{3E0FCC40-181C-4D24-AB37-069FFDD3480E}" srcOrd="1" destOrd="0" parTransId="{B0881FF3-8171-49F3-A1C7-88A2A696EBEC}" sibTransId="{4C016692-E07C-430D-9AC9-2C5B33F19648}"/>
    <dgm:cxn modelId="{8C86AAAE-53A6-47AD-B264-71C39572F6C9}" type="presOf" srcId="{3E0FCC40-181C-4D24-AB37-069FFDD3480E}" destId="{1834C294-B132-4A0D-A4A4-D6E767DCB220}" srcOrd="0" destOrd="1" presId="urn:microsoft.com/office/officeart/2005/8/layout/vList5"/>
    <dgm:cxn modelId="{047EF1B8-5D5A-4975-9350-53E7D582901C}" srcId="{60011DF6-6606-44E3-9381-F1C88E1FE5D1}" destId="{65E29CAA-1D80-4EE5-8A12-EF5E741CB528}" srcOrd="0" destOrd="0" parTransId="{B08638E7-3A0B-4988-A027-DF71E7FF4B97}" sibTransId="{11D4D831-C668-4671-917C-AD0259CD67C2}"/>
    <dgm:cxn modelId="{A825D6BD-EEE4-426D-A98B-8494141C00F7}" srcId="{4CBC3B6C-43F2-4259-BBE7-8D8240F5A744}" destId="{60011DF6-6606-44E3-9381-F1C88E1FE5D1}" srcOrd="1" destOrd="0" parTransId="{BF64B083-C3CD-4E6A-92E0-282C2FA081D5}" sibTransId="{08677413-E05F-41F8-83B9-BA528318E000}"/>
    <dgm:cxn modelId="{7F31B5C4-9600-44C1-98DC-94D20AA71446}" srcId="{4CBC3B6C-43F2-4259-BBE7-8D8240F5A744}" destId="{28A05103-A375-4497-9B0C-40CEE81755E3}" srcOrd="0" destOrd="0" parTransId="{3B4F7002-0A3F-4702-A4D7-19CD11FBDB6D}" sibTransId="{C90F7FD2-4FEB-4873-892F-72F541C10B28}"/>
    <dgm:cxn modelId="{3D9B5BCE-7A73-4468-AB47-E8944F9C65F4}" type="presOf" srcId="{5A2B6300-59BE-484B-B592-3CB454B8E27E}" destId="{6CD47954-A410-4CA4-98D9-DA16C82B7EF3}" srcOrd="0" destOrd="1" presId="urn:microsoft.com/office/officeart/2005/8/layout/vList5"/>
    <dgm:cxn modelId="{D99A04D4-3B0F-4FC0-BFBD-52BD26D89C11}" srcId="{60011DF6-6606-44E3-9381-F1C88E1FE5D1}" destId="{5A2B6300-59BE-484B-B592-3CB454B8E27E}" srcOrd="1" destOrd="0" parTransId="{B3DC7185-7014-422E-813D-B1D363727BAF}" sibTransId="{91E1E3D7-2630-4311-847E-D7550C6DE73E}"/>
    <dgm:cxn modelId="{847231DE-56B1-4859-B27B-D5FC4EF6F3C0}" type="presOf" srcId="{A83224A8-98A7-4AD4-B51F-576AAD516A36}" destId="{C8407664-0FF1-41CA-9EF8-4F5E5958328A}" srcOrd="0" destOrd="0" presId="urn:microsoft.com/office/officeart/2005/8/layout/vList5"/>
    <dgm:cxn modelId="{BD3D20E1-3902-4950-A91A-05664E731CA4}" type="presOf" srcId="{60011DF6-6606-44E3-9381-F1C88E1FE5D1}" destId="{D073EAA3-3DAE-46F0-BB32-EFF0904E6178}" srcOrd="0" destOrd="0" presId="urn:microsoft.com/office/officeart/2005/8/layout/vList5"/>
    <dgm:cxn modelId="{7B1623E8-CE03-47AB-B1A8-435D628794C0}" srcId="{89F7B0FD-C2CC-4D77-9404-6BF38AB6A16E}" destId="{EA45A462-BEC2-4A61-AB80-791C6AC0119C}" srcOrd="0" destOrd="0" parTransId="{0FD100AA-D518-4E23-9794-7B609261DA3F}" sibTransId="{32C8D7F0-2E8E-483A-B783-8C7E49F6BEED}"/>
    <dgm:cxn modelId="{3FD223D0-BC12-45EA-9193-467819C017A2}" type="presParOf" srcId="{0BA573D0-1AB8-4D9A-8051-AB7E3D973B3A}" destId="{B81CA384-4AB0-4392-867D-D3A9E95311C3}" srcOrd="0" destOrd="0" presId="urn:microsoft.com/office/officeart/2005/8/layout/vList5"/>
    <dgm:cxn modelId="{114BEE0A-1870-4731-A483-FEF04DA60330}" type="presParOf" srcId="{B81CA384-4AB0-4392-867D-D3A9E95311C3}" destId="{C85DA345-C5B2-49C7-9344-466AB8BB4541}" srcOrd="0" destOrd="0" presId="urn:microsoft.com/office/officeart/2005/8/layout/vList5"/>
    <dgm:cxn modelId="{3D1055A8-7C9F-45A6-8E4F-CB9784082F7C}" type="presParOf" srcId="{B81CA384-4AB0-4392-867D-D3A9E95311C3}" destId="{C8407664-0FF1-41CA-9EF8-4F5E5958328A}" srcOrd="1" destOrd="0" presId="urn:microsoft.com/office/officeart/2005/8/layout/vList5"/>
    <dgm:cxn modelId="{3912BA78-C117-4B74-AFF0-DB5E4BE22A6B}" type="presParOf" srcId="{0BA573D0-1AB8-4D9A-8051-AB7E3D973B3A}" destId="{415CA2EA-C8E2-4848-9D7F-259D398091A2}" srcOrd="1" destOrd="0" presId="urn:microsoft.com/office/officeart/2005/8/layout/vList5"/>
    <dgm:cxn modelId="{2D7BAE30-19D4-4859-B4DC-B32033B22A96}" type="presParOf" srcId="{0BA573D0-1AB8-4D9A-8051-AB7E3D973B3A}" destId="{59F6E424-6AEA-492F-8060-20A1AF7066FE}" srcOrd="2" destOrd="0" presId="urn:microsoft.com/office/officeart/2005/8/layout/vList5"/>
    <dgm:cxn modelId="{6B2740FC-89BB-4D04-B505-F2DCD889D112}" type="presParOf" srcId="{59F6E424-6AEA-492F-8060-20A1AF7066FE}" destId="{D073EAA3-3DAE-46F0-BB32-EFF0904E6178}" srcOrd="0" destOrd="0" presId="urn:microsoft.com/office/officeart/2005/8/layout/vList5"/>
    <dgm:cxn modelId="{7FDB15DE-AB99-495F-88A8-EBD4E8363853}" type="presParOf" srcId="{59F6E424-6AEA-492F-8060-20A1AF7066FE}" destId="{6CD47954-A410-4CA4-98D9-DA16C82B7EF3}" srcOrd="1" destOrd="0" presId="urn:microsoft.com/office/officeart/2005/8/layout/vList5"/>
    <dgm:cxn modelId="{EE435668-0AB8-45AE-B811-5EFCD67A2667}" type="presParOf" srcId="{0BA573D0-1AB8-4D9A-8051-AB7E3D973B3A}" destId="{7A589FF6-71E9-4AC2-86EF-10D21C9BDCBB}" srcOrd="3" destOrd="0" presId="urn:microsoft.com/office/officeart/2005/8/layout/vList5"/>
    <dgm:cxn modelId="{05828C84-630D-4D3C-A218-F1020B76C695}" type="presParOf" srcId="{0BA573D0-1AB8-4D9A-8051-AB7E3D973B3A}" destId="{393FF4EE-9B9E-4D52-BCAE-59C37E9D9DEE}" srcOrd="4" destOrd="0" presId="urn:microsoft.com/office/officeart/2005/8/layout/vList5"/>
    <dgm:cxn modelId="{BF4937E5-D4AE-425F-92F1-DF86CE19C034}" type="presParOf" srcId="{393FF4EE-9B9E-4D52-BCAE-59C37E9D9DEE}" destId="{3855AD3A-B04F-43D3-8433-1224A3D775E7}" srcOrd="0" destOrd="0" presId="urn:microsoft.com/office/officeart/2005/8/layout/vList5"/>
    <dgm:cxn modelId="{9A572A6F-3601-49BE-805E-7CDFF42BD037}" type="presParOf" srcId="{393FF4EE-9B9E-4D52-BCAE-59C37E9D9DEE}" destId="{1834C294-B132-4A0D-A4A4-D6E767DCB22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925E03-5386-4738-8717-131E1CF6D09C}">
      <dsp:nvSpPr>
        <dsp:cNvPr id="0" name=""/>
        <dsp:cNvSpPr/>
      </dsp:nvSpPr>
      <dsp:spPr>
        <a:xfrm>
          <a:off x="0" y="580"/>
          <a:ext cx="12490530" cy="154089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B8C3EB-E257-4A61-AC32-BD8937053CA9}">
      <dsp:nvSpPr>
        <dsp:cNvPr id="0" name=""/>
        <dsp:cNvSpPr/>
      </dsp:nvSpPr>
      <dsp:spPr>
        <a:xfrm>
          <a:off x="466119" y="350316"/>
          <a:ext cx="847490" cy="84749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0589B5-C4DF-44DB-B400-C9689D3AB3D0}">
      <dsp:nvSpPr>
        <dsp:cNvPr id="0" name=""/>
        <dsp:cNvSpPr/>
      </dsp:nvSpPr>
      <dsp:spPr>
        <a:xfrm>
          <a:off x="1779729" y="3616"/>
          <a:ext cx="10710800" cy="1540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078" tIns="163078" rIns="163078" bIns="163078" numCol="1" spcCol="1270" anchor="ctr" anchorCtr="0">
          <a:noAutofit/>
        </a:bodyPr>
        <a:lstStyle/>
        <a:p>
          <a:pPr marL="0" lvl="0" indent="0" algn="l" defTabSz="2400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b="0" i="0" kern="1200" dirty="0"/>
            <a:t>Why do a survey</a:t>
          </a:r>
          <a:endParaRPr lang="en-US" sz="5400" kern="1200" dirty="0"/>
        </a:p>
      </dsp:txBody>
      <dsp:txXfrm>
        <a:off x="1779729" y="3616"/>
        <a:ext cx="10710800" cy="1540891"/>
      </dsp:txXfrm>
    </dsp:sp>
    <dsp:sp modelId="{F78275B1-FD2D-42FD-96A9-77C67107F25E}">
      <dsp:nvSpPr>
        <dsp:cNvPr id="0" name=""/>
        <dsp:cNvSpPr/>
      </dsp:nvSpPr>
      <dsp:spPr>
        <a:xfrm>
          <a:off x="0" y="1929730"/>
          <a:ext cx="12490530" cy="154089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082C60-BC70-4DFE-A4B6-FC6C597F9092}">
      <dsp:nvSpPr>
        <dsp:cNvPr id="0" name=""/>
        <dsp:cNvSpPr/>
      </dsp:nvSpPr>
      <dsp:spPr>
        <a:xfrm>
          <a:off x="466119" y="2276430"/>
          <a:ext cx="847490" cy="84749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D8FAE3-4D3A-49AB-AA39-1EEF5DA2B7F4}">
      <dsp:nvSpPr>
        <dsp:cNvPr id="0" name=""/>
        <dsp:cNvSpPr/>
      </dsp:nvSpPr>
      <dsp:spPr>
        <a:xfrm>
          <a:off x="1779729" y="1929730"/>
          <a:ext cx="10710800" cy="1540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078" tIns="163078" rIns="163078" bIns="163078" numCol="1" spcCol="1270" anchor="ctr" anchorCtr="0">
          <a:noAutofit/>
        </a:bodyPr>
        <a:lstStyle/>
        <a:p>
          <a:pPr marL="0" lvl="0" indent="0" algn="l" defTabSz="2400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b="0" i="0" kern="1200" dirty="0"/>
            <a:t>How to survey</a:t>
          </a:r>
          <a:endParaRPr lang="en-US" sz="5400" kern="1200" dirty="0"/>
        </a:p>
      </dsp:txBody>
      <dsp:txXfrm>
        <a:off x="1779729" y="1929730"/>
        <a:ext cx="10710800" cy="1540891"/>
      </dsp:txXfrm>
    </dsp:sp>
    <dsp:sp modelId="{408582CC-F105-4870-954D-98D89E3D544C}">
      <dsp:nvSpPr>
        <dsp:cNvPr id="0" name=""/>
        <dsp:cNvSpPr/>
      </dsp:nvSpPr>
      <dsp:spPr>
        <a:xfrm>
          <a:off x="0" y="3855844"/>
          <a:ext cx="12490530" cy="154089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E4455E-E4C8-4DFD-B2A6-6255E16DE752}">
      <dsp:nvSpPr>
        <dsp:cNvPr id="0" name=""/>
        <dsp:cNvSpPr/>
      </dsp:nvSpPr>
      <dsp:spPr>
        <a:xfrm>
          <a:off x="466119" y="4202544"/>
          <a:ext cx="847490" cy="84749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184CA1-1CFA-492C-8872-59DCFCB1822E}">
      <dsp:nvSpPr>
        <dsp:cNvPr id="0" name=""/>
        <dsp:cNvSpPr/>
      </dsp:nvSpPr>
      <dsp:spPr>
        <a:xfrm>
          <a:off x="1779729" y="3855844"/>
          <a:ext cx="10710800" cy="1540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078" tIns="163078" rIns="163078" bIns="163078" numCol="1" spcCol="1270" anchor="ctr" anchorCtr="0">
          <a:noAutofit/>
        </a:bodyPr>
        <a:lstStyle/>
        <a:p>
          <a:pPr marL="0" lvl="0" indent="0" algn="l" defTabSz="2400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b="0" i="0" kern="1200" dirty="0"/>
            <a:t>What to ask</a:t>
          </a:r>
          <a:endParaRPr lang="en-US" sz="5400" kern="1200" dirty="0"/>
        </a:p>
      </dsp:txBody>
      <dsp:txXfrm>
        <a:off x="1779729" y="3855844"/>
        <a:ext cx="10710800" cy="1540891"/>
      </dsp:txXfrm>
    </dsp:sp>
    <dsp:sp modelId="{9D5BE405-7353-464F-8A3C-A643092B255D}">
      <dsp:nvSpPr>
        <dsp:cNvPr id="0" name=""/>
        <dsp:cNvSpPr/>
      </dsp:nvSpPr>
      <dsp:spPr>
        <a:xfrm>
          <a:off x="0" y="5781958"/>
          <a:ext cx="12490530" cy="154089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272045-E111-4F7A-924D-1783D00A1F5E}">
      <dsp:nvSpPr>
        <dsp:cNvPr id="0" name=""/>
        <dsp:cNvSpPr/>
      </dsp:nvSpPr>
      <dsp:spPr>
        <a:xfrm>
          <a:off x="466119" y="6128658"/>
          <a:ext cx="847490" cy="84749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242ADB-510F-4065-89C8-44485F72C587}">
      <dsp:nvSpPr>
        <dsp:cNvPr id="0" name=""/>
        <dsp:cNvSpPr/>
      </dsp:nvSpPr>
      <dsp:spPr>
        <a:xfrm>
          <a:off x="1779729" y="5781958"/>
          <a:ext cx="10710800" cy="1540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078" tIns="163078" rIns="163078" bIns="163078" numCol="1" spcCol="1270" anchor="ctr" anchorCtr="0">
          <a:noAutofit/>
        </a:bodyPr>
        <a:lstStyle/>
        <a:p>
          <a:pPr marL="0" lvl="0" indent="0" algn="l" defTabSz="2400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/>
            <a:t>Who to survey</a:t>
          </a:r>
        </a:p>
      </dsp:txBody>
      <dsp:txXfrm>
        <a:off x="1779729" y="5781958"/>
        <a:ext cx="10710800" cy="1540891"/>
      </dsp:txXfrm>
    </dsp:sp>
    <dsp:sp modelId="{104CDAA5-8D30-46DC-84B6-C767028FD90F}">
      <dsp:nvSpPr>
        <dsp:cNvPr id="0" name=""/>
        <dsp:cNvSpPr/>
      </dsp:nvSpPr>
      <dsp:spPr>
        <a:xfrm>
          <a:off x="0" y="7708072"/>
          <a:ext cx="12490530" cy="154089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87CB8B-FA8C-4409-9C12-C76D12E1E70F}">
      <dsp:nvSpPr>
        <dsp:cNvPr id="0" name=""/>
        <dsp:cNvSpPr/>
      </dsp:nvSpPr>
      <dsp:spPr>
        <a:xfrm>
          <a:off x="466119" y="8054773"/>
          <a:ext cx="847490" cy="84749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1">
              <a:alpha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0DA2AF-BB70-4E03-9A20-F7D7675FFCB0}">
      <dsp:nvSpPr>
        <dsp:cNvPr id="0" name=""/>
        <dsp:cNvSpPr/>
      </dsp:nvSpPr>
      <dsp:spPr>
        <a:xfrm>
          <a:off x="1779729" y="7708072"/>
          <a:ext cx="10710800" cy="1540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078" tIns="163078" rIns="163078" bIns="163078" numCol="1" spcCol="1270" anchor="ctr" anchorCtr="0">
          <a:noAutofit/>
        </a:bodyPr>
        <a:lstStyle/>
        <a:p>
          <a:pPr marL="0" lvl="0" indent="0" algn="l" defTabSz="2400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/>
            <a:t>Resources</a:t>
          </a:r>
        </a:p>
      </dsp:txBody>
      <dsp:txXfrm>
        <a:off x="1779729" y="7708072"/>
        <a:ext cx="10710800" cy="1540891"/>
      </dsp:txXfrm>
    </dsp:sp>
    <dsp:sp modelId="{0BE182F9-0EB7-4D20-A93C-39F16D19848F}">
      <dsp:nvSpPr>
        <dsp:cNvPr id="0" name=""/>
        <dsp:cNvSpPr/>
      </dsp:nvSpPr>
      <dsp:spPr>
        <a:xfrm>
          <a:off x="0" y="9634186"/>
          <a:ext cx="12490530" cy="154089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A0002C-FF17-4405-9DC1-83E07FE6C850}">
      <dsp:nvSpPr>
        <dsp:cNvPr id="0" name=""/>
        <dsp:cNvSpPr/>
      </dsp:nvSpPr>
      <dsp:spPr>
        <a:xfrm>
          <a:off x="466119" y="9980887"/>
          <a:ext cx="847490" cy="84749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C29098-A6D3-4A15-852E-A1088213CA52}">
      <dsp:nvSpPr>
        <dsp:cNvPr id="0" name=""/>
        <dsp:cNvSpPr/>
      </dsp:nvSpPr>
      <dsp:spPr>
        <a:xfrm>
          <a:off x="1779729" y="9634186"/>
          <a:ext cx="10710800" cy="1540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078" tIns="163078" rIns="163078" bIns="163078" numCol="1" spcCol="1270" anchor="ctr" anchorCtr="0">
          <a:noAutofit/>
        </a:bodyPr>
        <a:lstStyle/>
        <a:p>
          <a:pPr marL="0" lvl="0" indent="0" algn="l" defTabSz="2400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/>
            <a:t>How to encourage responses</a:t>
          </a:r>
        </a:p>
      </dsp:txBody>
      <dsp:txXfrm>
        <a:off x="1779729" y="9634186"/>
        <a:ext cx="10710800" cy="15408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24FD23-7638-44A8-A0D9-671634625F77}">
      <dsp:nvSpPr>
        <dsp:cNvPr id="0" name=""/>
        <dsp:cNvSpPr/>
      </dsp:nvSpPr>
      <dsp:spPr>
        <a:xfrm rot="5400000">
          <a:off x="-350082" y="352541"/>
          <a:ext cx="2333885" cy="163371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What</a:t>
          </a:r>
        </a:p>
      </dsp:txBody>
      <dsp:txXfrm rot="-5400000">
        <a:off x="2" y="819318"/>
        <a:ext cx="1633719" cy="700166"/>
      </dsp:txXfrm>
    </dsp:sp>
    <dsp:sp modelId="{92D7CF60-9603-4E1E-931F-4C7ABD81E65D}">
      <dsp:nvSpPr>
        <dsp:cNvPr id="0" name=""/>
        <dsp:cNvSpPr/>
      </dsp:nvSpPr>
      <dsp:spPr>
        <a:xfrm rot="5400000">
          <a:off x="9202347" y="-7566168"/>
          <a:ext cx="1517025" cy="166542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5816" tIns="27305" rIns="27305" bIns="27305" numCol="1" spcCol="1270" anchor="ctr" anchorCtr="0">
          <a:noAutofit/>
        </a:bodyPr>
        <a:lstStyle/>
        <a:p>
          <a:pPr marL="285750" lvl="1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300" kern="1200" dirty="0"/>
            <a:t>What is the purpose?</a:t>
          </a:r>
        </a:p>
        <a:p>
          <a:pPr marL="285750" lvl="1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300" kern="1200" dirty="0"/>
            <a:t>What are you trying to find out?</a:t>
          </a:r>
        </a:p>
      </dsp:txBody>
      <dsp:txXfrm rot="-5400000">
        <a:off x="1633720" y="76514"/>
        <a:ext cx="16580225" cy="1368915"/>
      </dsp:txXfrm>
    </dsp:sp>
    <dsp:sp modelId="{71C703A7-3C12-47FA-BB70-12ABCAF98A8B}">
      <dsp:nvSpPr>
        <dsp:cNvPr id="0" name=""/>
        <dsp:cNvSpPr/>
      </dsp:nvSpPr>
      <dsp:spPr>
        <a:xfrm rot="5400000">
          <a:off x="-350082" y="2497840"/>
          <a:ext cx="2333885" cy="163371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Who</a:t>
          </a:r>
        </a:p>
      </dsp:txBody>
      <dsp:txXfrm rot="-5400000">
        <a:off x="2" y="2964617"/>
        <a:ext cx="1633719" cy="700166"/>
      </dsp:txXfrm>
    </dsp:sp>
    <dsp:sp modelId="{1C2D1BD9-95F9-4306-93E1-D230C0B8651B}">
      <dsp:nvSpPr>
        <dsp:cNvPr id="0" name=""/>
        <dsp:cNvSpPr/>
      </dsp:nvSpPr>
      <dsp:spPr>
        <a:xfrm rot="5400000">
          <a:off x="9202347" y="-5420870"/>
          <a:ext cx="1517025" cy="166542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5816" tIns="27305" rIns="27305" bIns="27305" numCol="1" spcCol="1270" anchor="ctr" anchorCtr="0">
          <a:noAutofit/>
        </a:bodyPr>
        <a:lstStyle/>
        <a:p>
          <a:pPr marL="285750" lvl="1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300" kern="1200" dirty="0"/>
            <a:t>Who has the answers to your questions?</a:t>
          </a:r>
        </a:p>
      </dsp:txBody>
      <dsp:txXfrm rot="-5400000">
        <a:off x="1633720" y="2221812"/>
        <a:ext cx="16580225" cy="1368915"/>
      </dsp:txXfrm>
    </dsp:sp>
    <dsp:sp modelId="{EBE08C15-DA77-4993-A4E7-30624437AB3E}">
      <dsp:nvSpPr>
        <dsp:cNvPr id="0" name=""/>
        <dsp:cNvSpPr/>
      </dsp:nvSpPr>
      <dsp:spPr>
        <a:xfrm rot="5400000">
          <a:off x="-350082" y="4643138"/>
          <a:ext cx="2333885" cy="163371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How</a:t>
          </a:r>
        </a:p>
      </dsp:txBody>
      <dsp:txXfrm rot="-5400000">
        <a:off x="2" y="5109915"/>
        <a:ext cx="1633719" cy="700166"/>
      </dsp:txXfrm>
    </dsp:sp>
    <dsp:sp modelId="{30B4F0A6-5C3A-4D69-A802-A2AB23C0845D}">
      <dsp:nvSpPr>
        <dsp:cNvPr id="0" name=""/>
        <dsp:cNvSpPr/>
      </dsp:nvSpPr>
      <dsp:spPr>
        <a:xfrm rot="5400000">
          <a:off x="9202347" y="-3275571"/>
          <a:ext cx="1517025" cy="166542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5816" tIns="27305" rIns="27305" bIns="27305" numCol="1" spcCol="1270" anchor="ctr" anchorCtr="0">
          <a:noAutofit/>
        </a:bodyPr>
        <a:lstStyle/>
        <a:p>
          <a:pPr marL="285750" lvl="1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300" kern="1200" dirty="0"/>
            <a:t>How can you best reach the target group?</a:t>
          </a:r>
        </a:p>
      </dsp:txBody>
      <dsp:txXfrm rot="-5400000">
        <a:off x="1633720" y="4367111"/>
        <a:ext cx="16580225" cy="13689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407664-0FF1-41CA-9EF8-4F5E5958328A}">
      <dsp:nvSpPr>
        <dsp:cNvPr id="0" name=""/>
        <dsp:cNvSpPr/>
      </dsp:nvSpPr>
      <dsp:spPr>
        <a:xfrm rot="5400000">
          <a:off x="11581268" y="-4780709"/>
          <a:ext cx="1709142" cy="1170432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500" kern="1200" dirty="0"/>
            <a:t>Descriptive information about respondent</a:t>
          </a:r>
        </a:p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500" kern="1200" dirty="0"/>
            <a:t>Gender, age, GPA, home location</a:t>
          </a:r>
        </a:p>
      </dsp:txBody>
      <dsp:txXfrm rot="-5400000">
        <a:off x="6583680" y="300312"/>
        <a:ext cx="11620887" cy="1542276"/>
      </dsp:txXfrm>
    </dsp:sp>
    <dsp:sp modelId="{C85DA345-C5B2-49C7-9344-466AB8BB4541}">
      <dsp:nvSpPr>
        <dsp:cNvPr id="0" name=""/>
        <dsp:cNvSpPr/>
      </dsp:nvSpPr>
      <dsp:spPr>
        <a:xfrm>
          <a:off x="0" y="3237"/>
          <a:ext cx="6583680" cy="21364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Demographic</a:t>
          </a:r>
        </a:p>
      </dsp:txBody>
      <dsp:txXfrm>
        <a:off x="104292" y="107529"/>
        <a:ext cx="6375096" cy="1927843"/>
      </dsp:txXfrm>
    </dsp:sp>
    <dsp:sp modelId="{6CD47954-A410-4CA4-98D9-DA16C82B7EF3}">
      <dsp:nvSpPr>
        <dsp:cNvPr id="0" name=""/>
        <dsp:cNvSpPr/>
      </dsp:nvSpPr>
      <dsp:spPr>
        <a:xfrm rot="5400000">
          <a:off x="11581268" y="-2537460"/>
          <a:ext cx="1709142" cy="1170432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500" kern="1200" dirty="0"/>
            <a:t>How does respondent behave?</a:t>
          </a:r>
        </a:p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500" kern="1200" dirty="0"/>
            <a:t>Use/non-use, frequency, actions</a:t>
          </a:r>
        </a:p>
      </dsp:txBody>
      <dsp:txXfrm rot="-5400000">
        <a:off x="6583680" y="2543561"/>
        <a:ext cx="11620887" cy="1542276"/>
      </dsp:txXfrm>
    </dsp:sp>
    <dsp:sp modelId="{D073EAA3-3DAE-46F0-BB32-EFF0904E6178}">
      <dsp:nvSpPr>
        <dsp:cNvPr id="0" name=""/>
        <dsp:cNvSpPr/>
      </dsp:nvSpPr>
      <dsp:spPr>
        <a:xfrm>
          <a:off x="0" y="2246486"/>
          <a:ext cx="6583680" cy="21364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Behavioral</a:t>
          </a:r>
        </a:p>
      </dsp:txBody>
      <dsp:txXfrm>
        <a:off x="104292" y="2350778"/>
        <a:ext cx="6375096" cy="1927843"/>
      </dsp:txXfrm>
    </dsp:sp>
    <dsp:sp modelId="{1834C294-B132-4A0D-A4A4-D6E767DCB220}">
      <dsp:nvSpPr>
        <dsp:cNvPr id="0" name=""/>
        <dsp:cNvSpPr/>
      </dsp:nvSpPr>
      <dsp:spPr>
        <a:xfrm rot="5400000">
          <a:off x="11581268" y="-294210"/>
          <a:ext cx="1709142" cy="1170432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500" kern="1200" dirty="0"/>
            <a:t>Respondent’s opinions/attitudes</a:t>
          </a:r>
        </a:p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500" kern="1200" dirty="0"/>
            <a:t>Satisfaction, agreement, preference</a:t>
          </a:r>
        </a:p>
      </dsp:txBody>
      <dsp:txXfrm rot="-5400000">
        <a:off x="6583680" y="4786811"/>
        <a:ext cx="11620887" cy="1542276"/>
      </dsp:txXfrm>
    </dsp:sp>
    <dsp:sp modelId="{3855AD3A-B04F-43D3-8433-1224A3D775E7}">
      <dsp:nvSpPr>
        <dsp:cNvPr id="0" name=""/>
        <dsp:cNvSpPr/>
      </dsp:nvSpPr>
      <dsp:spPr>
        <a:xfrm>
          <a:off x="0" y="4489735"/>
          <a:ext cx="6583680" cy="21364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Attitudinal</a:t>
          </a:r>
        </a:p>
      </dsp:txBody>
      <dsp:txXfrm>
        <a:off x="104292" y="4594027"/>
        <a:ext cx="6375096" cy="19278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994904-53C7-FE4A-A4F3-9371B9AA3FA4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3CE2E-3DB2-2543-A1CC-255A6E8F4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78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3CE2E-3DB2-2543-A1CC-255A6E8F42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574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3CE2E-3DB2-2543-A1CC-255A6E8F42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754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3CE2E-3DB2-2543-A1CC-255A6E8F42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80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3CE2E-3DB2-2543-A1CC-255A6E8F42E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807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84636EF-9B34-784F-B076-08F4E00F1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93785"/>
            <a:ext cx="24384000" cy="13809785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48CEBF0-C1A7-504A-ABF5-DF36CEF4DA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93785"/>
            <a:ext cx="12252960" cy="13563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A0E760-EEA4-D344-BD23-C858E7E74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9815"/>
            <a:ext cx="24384000" cy="2461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7311" y="3820978"/>
            <a:ext cx="9750289" cy="19704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CARD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9C44B1-DAB3-374E-8714-625353D60C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957311" y="6124673"/>
            <a:ext cx="9747504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0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rPr lang="en-US" dirty="0"/>
              <a:t>Second Line</a:t>
            </a:r>
          </a:p>
        </p:txBody>
      </p:sp>
      <p:pic>
        <p:nvPicPr>
          <p:cNvPr id="8" name="Picture 7" descr="Texas State University">
            <a:extLst>
              <a:ext uri="{FF2B5EF4-FFF2-40B4-BE49-F238E27FC236}">
                <a16:creationId xmlns:a16="http://schemas.microsoft.com/office/drawing/2014/main" id="{5E8657D1-2783-1845-BB5B-3DAA5CE6A1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311" y="10063298"/>
            <a:ext cx="5029200" cy="2438400"/>
          </a:xfrm>
          <a:prstGeom prst="rect">
            <a:avLst/>
          </a:prstGeom>
        </p:spPr>
      </p:pic>
      <p:pic>
        <p:nvPicPr>
          <p:cNvPr id="9" name="Picture 8" descr="Member the Texas State University System">
            <a:extLst>
              <a:ext uri="{FF2B5EF4-FFF2-40B4-BE49-F238E27FC236}">
                <a16:creationId xmlns:a16="http://schemas.microsoft.com/office/drawing/2014/main" id="{F2E3C823-48E0-7542-B222-37105C1DEC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7548" y="12183707"/>
            <a:ext cx="4408727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80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9FDE2-ED9E-5F48-B979-C6208876E4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0" y="1371039"/>
            <a:ext cx="18288000" cy="1143562"/>
          </a:xfrm>
        </p:spPr>
        <p:txBody>
          <a:bodyPr anchor="t"/>
          <a:lstStyle/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489266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9FDE2-ED9E-5F48-B979-C6208876E4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0" y="1371039"/>
            <a:ext cx="18288000" cy="1143562"/>
          </a:xfrm>
        </p:spPr>
        <p:txBody>
          <a:bodyPr anchor="t"/>
          <a:lstStyle/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56CA2A-A7E5-9E45-8686-ED54FCC955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0" y="3530600"/>
            <a:ext cx="18288000" cy="6629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 typeface="Arial" panose="020B0604020202020204" pitchFamily="34" charset="0"/>
              <a:buNone/>
              <a:defRPr sz="2800" b="0" i="0">
                <a:ln>
                  <a:noFill/>
                </a:ln>
                <a:solidFill>
                  <a:schemeClr val="accent6"/>
                </a:solidFill>
                <a:latin typeface="Nunito Sans" pitchFamily="2" charset="77"/>
              </a:defRPr>
            </a:lvl1pPr>
            <a:lvl2pPr marL="914400" indent="0">
              <a:buNone/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2pPr>
            <a:lvl3pPr marL="1828800" indent="0">
              <a:buNone/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3pPr>
            <a:lvl4pPr marL="2743200" indent="0">
              <a:buNone/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4pPr>
            <a:lvl5pPr marL="3657600" indent="0">
              <a:buNone/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5pPr>
          </a:lstStyle>
          <a:p>
            <a:r>
              <a:rPr lang="en-US" dirty="0"/>
              <a:t>The Bobcat is a type of cat with a bobbed tail and an affinity for maroon and gold. Larger than a house cat but smaller than a cougar, it’s amazingly relentless. Bobcats have been known to take out Trojans, Red Wolves and even larger prey like Longhorns. Bobcats' natural adversaries include Roadrunners and slow-moving trains. </a:t>
            </a:r>
          </a:p>
          <a:p>
            <a:r>
              <a:rPr lang="en-US" dirty="0"/>
              <a:t>Bobcats are especially skilled at: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pouncing on prey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musical theatre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communication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geography</a:t>
            </a:r>
          </a:p>
        </p:txBody>
      </p:sp>
    </p:spTree>
    <p:extLst>
      <p:ext uri="{BB962C8B-B14F-4D97-AF65-F5344CB8AC3E}">
        <p14:creationId xmlns:p14="http://schemas.microsoft.com/office/powerpoint/2010/main" val="2139750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9FDE2-ED9E-5F48-B979-C6208876E4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1088" y="1137123"/>
            <a:ext cx="11185452" cy="1143562"/>
          </a:xfrm>
        </p:spPr>
        <p:txBody>
          <a:bodyPr anchor="t"/>
          <a:lstStyle/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56CA2A-A7E5-9E45-8686-ED54FCC955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1088" y="2977596"/>
            <a:ext cx="11185452" cy="7772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 typeface="Arial" panose="020B0604020202020204" pitchFamily="34" charset="0"/>
              <a:buNone/>
              <a:defRPr sz="2800" b="0" i="0">
                <a:ln>
                  <a:noFill/>
                </a:ln>
                <a:solidFill>
                  <a:schemeClr val="accent6"/>
                </a:solidFill>
                <a:latin typeface="Nunito Sans" pitchFamily="2" charset="77"/>
              </a:defRPr>
            </a:lvl1pPr>
            <a:lvl2pPr marL="914400" indent="0">
              <a:buNone/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2pPr>
            <a:lvl3pPr marL="1828800" indent="0">
              <a:buNone/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3pPr>
            <a:lvl4pPr marL="2743200" indent="0">
              <a:buNone/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4pPr>
            <a:lvl5pPr marL="3657600" indent="0">
              <a:buNone/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5pPr>
          </a:lstStyle>
          <a:p>
            <a:r>
              <a:rPr lang="en-US" dirty="0"/>
              <a:t>The Bobcat is a type of cat with a bobbed tail and an affinity for maroon and gold. Larger than a house cat but smaller than a cougar, it’s amazingly relentless. Bobcats have been known to take out Trojans, Red Wolves and even larger prey like Longhorns. Bobcats' natural adversaries include  Roadrunners and slow-moving trains. </a:t>
            </a:r>
          </a:p>
          <a:p>
            <a:r>
              <a:rPr lang="en-US" dirty="0"/>
              <a:t>Bobcats are especially skilled at: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pouncing on prey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musical theatre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communication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geography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761D1C5-F586-4845-BBA0-AD6447E821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123582" y="2977596"/>
            <a:ext cx="8686800" cy="7772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7717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761D1C5-F586-4845-BBA0-AD6447E821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31088" y="2738200"/>
            <a:ext cx="8686800" cy="7772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19FDE2-ED9E-5F48-B979-C6208876E4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72256" y="2738200"/>
            <a:ext cx="8686800" cy="914400"/>
          </a:xfrm>
        </p:spPr>
        <p:txBody>
          <a:bodyPr anchor="ctr">
            <a:normAutofit/>
          </a:bodyPr>
          <a:lstStyle>
            <a:lvl1pPr>
              <a:defRPr sz="3600" b="1" i="0" spc="300">
                <a:solidFill>
                  <a:schemeClr val="bg1"/>
                </a:solidFill>
                <a:latin typeface="Nunito Sans SemiBold" pitchFamily="2" charset="77"/>
              </a:defRPr>
            </a:lvl1pPr>
          </a:lstStyle>
          <a:p>
            <a:r>
              <a:rPr lang="en-US" dirty="0"/>
              <a:t>THE BOBCAT IS A TYPE OF CAT.</a:t>
            </a:r>
          </a:p>
        </p:txBody>
      </p:sp>
    </p:spTree>
    <p:extLst>
      <p:ext uri="{BB962C8B-B14F-4D97-AF65-F5344CB8AC3E}">
        <p14:creationId xmlns:p14="http://schemas.microsoft.com/office/powerpoint/2010/main" val="306739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DBC8A-F157-E647-9D9F-D51516F82D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1853" y="1371039"/>
            <a:ext cx="18288000" cy="1143562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19D2988-F334-EF41-A2F7-874820BF09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61853" y="2732493"/>
            <a:ext cx="8686799" cy="7771498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solidFill>
                  <a:schemeClr val="accent6"/>
                </a:solidFill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C4E20E5-6627-3643-8DB5-EC4915FE2A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737502" y="3222418"/>
            <a:ext cx="3886203" cy="6858000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solidFill>
                  <a:schemeClr val="accent6"/>
                </a:solidFill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4037A35-B93C-004C-AE9D-9D7376D671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012555" y="2732494"/>
            <a:ext cx="5486399" cy="3657600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solidFill>
                  <a:schemeClr val="accent6"/>
                </a:solidFill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84CE56EE-75D7-C24E-8865-5E7CDA29D2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033204" y="6858000"/>
            <a:ext cx="7688942" cy="3657600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solidFill>
                  <a:schemeClr val="accent6"/>
                </a:solidFill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39200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0F72F-F113-9E4E-8901-A6046628CC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1854" y="1042081"/>
            <a:ext cx="10530146" cy="1143562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48E1B567-63F1-1944-B114-801F81FA7F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41344" y="4559291"/>
            <a:ext cx="3904270" cy="3886201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solidFill>
                  <a:schemeClr val="accent6"/>
                </a:solidFill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36B5E7A-AE24-B84B-926D-5ED18AAC53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59413" y="8902692"/>
            <a:ext cx="3886200" cy="914400"/>
          </a:xfrm>
          <a:prstGeom prst="rect">
            <a:avLst/>
          </a:prstGeo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accent6"/>
                </a:solidFill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Bobcats’ natural adversaries include Roadrunners &amp; slow-moving trains.</a:t>
            </a:r>
            <a:endParaRPr lang="tr-TR" sz="1800" dirty="0">
              <a:solidFill>
                <a:schemeClr val="tx1">
                  <a:lumMod val="75000"/>
                  <a:lumOff val="25000"/>
                </a:schemeClr>
              </a:solidFill>
              <a:latin typeface="Nunito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9267BD02-65C3-2942-B840-54B72905914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26925" y="2501892"/>
            <a:ext cx="7315199" cy="7315199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solidFill>
                  <a:schemeClr val="accent6"/>
                </a:solidFill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580B63D5-BCBE-9C44-AF73-9F3E542F71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26924" y="10067534"/>
            <a:ext cx="7520596" cy="548640"/>
          </a:xfrm>
          <a:prstGeom prst="rect">
            <a:avLst/>
          </a:prstGeo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accent6"/>
                </a:solidFill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Bobcats’ natural adversaries include Roadrunners &amp; slow-moving trains.</a:t>
            </a:r>
            <a:endParaRPr lang="tr-TR" sz="1800" dirty="0">
              <a:solidFill>
                <a:schemeClr val="tx1">
                  <a:lumMod val="75000"/>
                  <a:lumOff val="25000"/>
                </a:schemeClr>
              </a:solidFill>
              <a:latin typeface="Nunito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CCACDB0A-D65F-D84D-A885-8947E700BF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859575" y="1735016"/>
            <a:ext cx="5486400" cy="3657600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solidFill>
                  <a:schemeClr val="accent6"/>
                </a:solidFill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E94F6CF-DD41-634D-BCFA-8B363E1BCF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749336" y="3792416"/>
            <a:ext cx="2377440" cy="1600200"/>
          </a:xfrm>
          <a:prstGeom prst="rect">
            <a:avLst/>
          </a:prstGeo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accent6"/>
                </a:solidFill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Bobcats’ natural adversaries include Roadrunners &amp; slow-moving trains.</a:t>
            </a:r>
            <a:endParaRPr lang="tr-TR" sz="1800" dirty="0">
              <a:solidFill>
                <a:schemeClr val="tx1">
                  <a:lumMod val="75000"/>
                  <a:lumOff val="25000"/>
                </a:schemeClr>
              </a:solidFill>
              <a:latin typeface="Nunito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B7401E0D-D1CF-3641-8A73-0F22B92C35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859574" y="5880726"/>
            <a:ext cx="7315199" cy="4571999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solidFill>
                  <a:schemeClr val="accent6"/>
                </a:solidFill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B80609EF-DFE4-FD4B-A009-0B8119513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59574" y="10666515"/>
            <a:ext cx="7534913" cy="548640"/>
          </a:xfrm>
          <a:prstGeom prst="rect">
            <a:avLst/>
          </a:prstGeo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accent6"/>
                </a:solidFill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Bobcats’ natural adversaries include Roadrunners &amp; slow-moving trains.</a:t>
            </a:r>
            <a:endParaRPr lang="tr-TR" sz="1800" dirty="0">
              <a:solidFill>
                <a:schemeClr val="tx1">
                  <a:lumMod val="75000"/>
                  <a:lumOff val="25000"/>
                </a:schemeClr>
              </a:solidFill>
              <a:latin typeface="Nunito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357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2D8E2A9-2814-E943-A706-B5AB6553D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9618" y="-21266"/>
            <a:ext cx="12801600" cy="1143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009479F9-D1B3-9F46-AD6C-E7844EB98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"/>
            <a:ext cx="11658600" cy="11430000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solidFill>
                  <a:schemeClr val="tx1"/>
                </a:solidFill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695E27-6F70-FD4F-81F8-53F4357B6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2400" y="-1"/>
            <a:ext cx="12801600" cy="1143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3EA317-11E0-954D-9C36-7C565BD2E4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98689" y="1308805"/>
            <a:ext cx="10515600" cy="91440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BC55AA7-301E-214D-A0F2-074D8F6F33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998689" y="2941543"/>
            <a:ext cx="8458200" cy="457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800" b="0" i="0">
                <a:solidFill>
                  <a:schemeClr val="tx1"/>
                </a:solidFill>
                <a:latin typeface="Nunito Sans" pitchFamily="2" charset="77"/>
              </a:defRPr>
            </a:lvl1pPr>
            <a:lvl2pPr marL="91440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2pPr>
            <a:lvl3pPr marL="182880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3pPr>
            <a:lvl4pPr marL="274320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4pPr>
            <a:lvl5pPr marL="365760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5pPr>
          </a:lstStyle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The Bobcat is a type of cat with a bobbed tail and an affinity for maroon and gold. Larger than a house cat but smaller than a cougar, it’s amazingly relentless. Bobcats have been known to take out Trojans, Red Wolves and even larger prey like Longhorns. Bobcats' natural adversaries include Roadrunners and slow-moving trains. </a:t>
            </a:r>
          </a:p>
        </p:txBody>
      </p:sp>
    </p:spTree>
    <p:extLst>
      <p:ext uri="{BB962C8B-B14F-4D97-AF65-F5344CB8AC3E}">
        <p14:creationId xmlns:p14="http://schemas.microsoft.com/office/powerpoint/2010/main" val="1943246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3DE806D-0AC3-8A49-B547-835CADC23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1875108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009479F9-D1B3-9F46-AD6C-E7844EB98EC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"/>
            <a:ext cx="11658600" cy="13716001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695E27-6F70-FD4F-81F8-53F4357B6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2400" y="-1"/>
            <a:ext cx="12801600" cy="13716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1BEA02-3BED-654A-A30C-8FB1EC22B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6450" y="6788658"/>
            <a:ext cx="13807440" cy="230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AB48EA-4A88-8049-9B14-02AB6803C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7700" y="11980985"/>
            <a:ext cx="4572000" cy="22167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3EA317-11E0-954D-9C36-7C565BD2E4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98689" y="1308805"/>
            <a:ext cx="10515600" cy="91440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BC55AA7-301E-214D-A0F2-074D8F6F33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998689" y="2941543"/>
            <a:ext cx="8458200" cy="457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1pPr>
            <a:lvl2pPr marL="91440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2pPr>
            <a:lvl3pPr marL="182880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3pPr>
            <a:lvl4pPr marL="274320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4pPr>
            <a:lvl5pPr marL="365760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5pPr>
          </a:lstStyle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The Bobcat is a type of cat with a bobbed tail and an affinity for maroon and gold. Larger than a house cat but smaller than a cougar, it’s amazingly relentless. Bobcats have been known to take out Trojans, Red Wolves and even larger prey like Longhorns. Bobcats' natural adversaries include Roadrunners and slow-moving trains. </a:t>
            </a:r>
          </a:p>
        </p:txBody>
      </p:sp>
    </p:spTree>
    <p:extLst>
      <p:ext uri="{BB962C8B-B14F-4D97-AF65-F5344CB8AC3E}">
        <p14:creationId xmlns:p14="http://schemas.microsoft.com/office/powerpoint/2010/main" val="707709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2BE929A-D1BB-A64C-B05E-4350E36C1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24384000" cy="11980985"/>
          </a:xfrm>
          <a:prstGeom prst="rect">
            <a:avLst/>
          </a:prstGeom>
          <a:solidFill>
            <a:srgbClr val="431C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727491-B011-CC42-85E6-B8301381A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4324"/>
            <a:ext cx="24384000" cy="2461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18974B-9748-A645-99AC-7972B4327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09547" y="11980985"/>
            <a:ext cx="4548306" cy="221672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0" y="1371039"/>
            <a:ext cx="18288000" cy="11435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924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70" r:id="rId5"/>
    <p:sldLayoutId id="2147483667" r:id="rId6"/>
    <p:sldLayoutId id="2147483668" r:id="rId7"/>
    <p:sldLayoutId id="2147483669" r:id="rId8"/>
    <p:sldLayoutId id="2147483671" r:id="rId9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6000" b="0" i="0" kern="1200" spc="1200" baseline="0">
          <a:solidFill>
            <a:schemeClr val="bg1"/>
          </a:solidFill>
          <a:latin typeface="Nunito Sans" pitchFamily="2" charset="77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lovelyside.com/2010/06/survey-schools.html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-nd/3.0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line.org/evidence-blog/surveys-polling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sa/3.0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oplematters.in/article/diversity/are-we-truly-creating-a-diverse-workforce-16816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nc-sa/3.0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cherlund.blogspot.com/2015/10/mit-develops-data-science-machine-which.html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/3.0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utetropolis.com/2019/05/17/links-grumpy-cat-dead/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sa/3.0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osoft.com/samplesize.html" TargetMode="Externa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876090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gato.its.txstate.edu/user-guides/tutorials/forms.html" TargetMode="External"/><Relationship Id="rId4" Type="http://schemas.openxmlformats.org/officeDocument/2006/relationships/hyperlink" Target="https://doit.txstate.edu/services/qualtrics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tim.txstate.edu/reportnetportal/Home.aspx" TargetMode="External"/><Relationship Id="rId2" Type="http://schemas.openxmlformats.org/officeDocument/2006/relationships/hyperlink" Target="https://doit.txstate.edu/services/email-lists.html" TargetMode="Externa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://manishmo.blogspot.com/2014/05/how-do-you-react-to-customer-feedback.htm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290425&amp;picture=birthday-invitation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xstate.edu/roster/standing/provost-vpaa/University-Survey-Committee.html" TargetMode="External"/><Relationship Id="rId2" Type="http://schemas.openxmlformats.org/officeDocument/2006/relationships/hyperlink" Target="https://policies.txstate.edu/university-policies/01-03-05.html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ir.txstate.edu/surveys/conducting_surveys/administrative_surveys.html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studentaffairs.com/ejournal/Winter_2002/rates.htm" TargetMode="External"/><Relationship Id="rId2" Type="http://schemas.openxmlformats.org/officeDocument/2006/relationships/hyperlink" Target="http://www.sesrc.wsu.edu/dillman/papers/2001/thewebquestionnairechallenge.pdf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ir.txstate.edu/survey-services/survey-resources.html" TargetMode="External"/><Relationship Id="rId4" Type="http://schemas.openxmlformats.org/officeDocument/2006/relationships/hyperlink" Target="http://studentaffairs.com/ejournal/Fall_2005/StudentParticipationinWebSurveys.htm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://manishmo.blogspot.com/2014/05/how-do-you-react-to-customer-feedback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www.peoplemattersglobal.com/news/gig-economy/companies-shifting-more-permanent-jobs-to-gig-workers-survey-23232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wpixel.com/search/survey" TargetMode="External"/><Relationship Id="rId2" Type="http://schemas.openxmlformats.org/officeDocument/2006/relationships/image" Target="../media/image20.1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ttertechtips.com/internet/online-survey-tools/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sa/3.0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thecreativeparty.com/questions-to-ask-in-a-job-interview-that-make-you-look-good/group-job-interview_4460x4460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sa/3.0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24377904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905781-1A24-4F49-A28F-735422D12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3220" y="730250"/>
            <a:ext cx="9015980" cy="37998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6200" dirty="0">
                <a:solidFill>
                  <a:schemeClr val="tx1"/>
                </a:solidFill>
                <a:latin typeface="+mj-lt"/>
              </a:rPr>
              <a:t>DEVELOPING SURVEYS</a:t>
            </a:r>
          </a:p>
        </p:txBody>
      </p:sp>
      <p:pic>
        <p:nvPicPr>
          <p:cNvPr id="6" name="Picture Placeholder 5" descr="A large building with trees in front of it&#10;&#10;Description automatically generated with low confidence">
            <a:extLst>
              <a:ext uri="{FF2B5EF4-FFF2-40B4-BE49-F238E27FC236}">
                <a16:creationId xmlns:a16="http://schemas.microsoft.com/office/drawing/2014/main" id="{B94CFB15-BE3C-4B2D-8C06-C69AA4CA10F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4055" r="22225" b="1"/>
          <a:stretch/>
        </p:blipFill>
        <p:spPr>
          <a:xfrm>
            <a:off x="2" y="10"/>
            <a:ext cx="13872780" cy="1371599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BA96D-1E78-EC44-B55A-A86B51CB10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063220" y="4885987"/>
            <a:ext cx="7644378" cy="7485524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/>
            <a:r>
              <a:rPr lang="en-US" sz="4000" dirty="0">
                <a:solidFill>
                  <a:schemeClr val="tx1"/>
                </a:solidFill>
                <a:latin typeface="+mn-lt"/>
              </a:rPr>
              <a:t>MEGAN KROU, PhD</a:t>
            </a:r>
          </a:p>
          <a:p>
            <a:pPr defTabSz="914400"/>
            <a:r>
              <a:rPr lang="en-US" sz="4000" dirty="0">
                <a:solidFill>
                  <a:schemeClr val="tx1"/>
                </a:solidFill>
                <a:latin typeface="+mn-lt"/>
              </a:rPr>
              <a:t>OFFICE OF INSTITUTIONAL RESEARCH </a:t>
            </a:r>
            <a:br>
              <a:rPr lang="en-US" sz="4000">
                <a:solidFill>
                  <a:schemeClr val="tx1"/>
                </a:solidFill>
                <a:latin typeface="+mn-lt"/>
              </a:rPr>
            </a:br>
            <a:endParaRPr lang="en-US" sz="4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EB7453-BF72-406F-8854-8CE5B69104BF}"/>
              </a:ext>
            </a:extLst>
          </p:cNvPr>
          <p:cNvSpPr txBox="1"/>
          <p:nvPr/>
        </p:nvSpPr>
        <p:spPr>
          <a:xfrm>
            <a:off x="11413454" y="13515945"/>
            <a:ext cx="245932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www.thelovelyside.com/2010/06/survey-schools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586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F1979-E1CF-774B-902D-C2CCB33B1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Survey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7DF247-0D01-7C48-BB7D-2E6F67A676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31088" y="2627973"/>
            <a:ext cx="11185452" cy="7772400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One time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Recurring</a:t>
            </a:r>
          </a:p>
          <a:p>
            <a:pPr marL="13716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Annual</a:t>
            </a:r>
          </a:p>
          <a:p>
            <a:pPr marL="13716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Each semester</a:t>
            </a:r>
          </a:p>
          <a:p>
            <a:pPr marL="13716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1 week after service</a:t>
            </a:r>
          </a:p>
          <a:p>
            <a:pPr marL="13716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At time of service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</a:rPr>
              <a:t>As a baseline or after improvements have been implemented</a:t>
            </a:r>
          </a:p>
        </p:txBody>
      </p:sp>
      <p:pic>
        <p:nvPicPr>
          <p:cNvPr id="6" name="Picture Placeholder 5" descr="A pencil on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CAABA545-FA95-4BCC-821B-68C7D83B7C7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8572" r="18572"/>
          <a:stretch>
            <a:fillRect/>
          </a:stretch>
        </p:blipFill>
        <p:spPr/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52DBC0-14D1-4D06-A39A-177C90918154}"/>
              </a:ext>
            </a:extLst>
          </p:cNvPr>
          <p:cNvSpPr txBox="1"/>
          <p:nvPr/>
        </p:nvSpPr>
        <p:spPr>
          <a:xfrm>
            <a:off x="14123582" y="10749996"/>
            <a:ext cx="8686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sciline.org/evidence-blog/surveys-pollin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182749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A8E98-D587-437F-A479-06B917387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Data Collected on Surveys: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0C3A83D-2914-48B7-AC41-473676D9E6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0181772"/>
              </p:ext>
            </p:extLst>
          </p:nvPr>
        </p:nvGraphicFramePr>
        <p:xfrm>
          <a:off x="3048000" y="3530600"/>
          <a:ext cx="18288000" cy="662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67432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0284E-C52E-934F-83B7-1BB7913B1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Demographic 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CDD59-2AE0-484C-8095-CCB8BC02F0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31088" y="2280685"/>
            <a:ext cx="11185452" cy="7772400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Use to determine how closely your respondents represent the target group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Use to compare responses among groups of people with similar characteristics</a:t>
            </a:r>
          </a:p>
          <a:p>
            <a:pPr marL="13716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Gender identity; traditional/non-traditional student; new staff/long-time staff, etc.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Use sparingly</a:t>
            </a:r>
          </a:p>
          <a:p>
            <a:pPr marL="13716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Can seem intrusive and discourage response</a:t>
            </a:r>
          </a:p>
          <a:p>
            <a:pPr marL="13716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Do not require response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B2EA57D-E9CC-4D7D-9646-A91232B4127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8566" r="18566"/>
          <a:stretch/>
        </p:blipFill>
        <p:spPr>
          <a:xfrm>
            <a:off x="14123582" y="2977596"/>
            <a:ext cx="8686800" cy="77724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1C519D-1EFF-462A-B3D3-78422759F14B}"/>
              </a:ext>
            </a:extLst>
          </p:cNvPr>
          <p:cNvSpPr txBox="1"/>
          <p:nvPr/>
        </p:nvSpPr>
        <p:spPr>
          <a:xfrm>
            <a:off x="14123582" y="10749996"/>
            <a:ext cx="8686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peoplematters.in/article/diversity/are-we-truly-creating-a-diverse-workforce-16816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sa/3.0/"/>
              </a:rPr>
              <a:t>CC BY-SA-NC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860545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9B49E-4E19-0749-B9C4-D8ED38B1D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Behavioral 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291A0B-0FF6-8547-9CA9-CBA86B194A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Use to compare responses among groups of people who behave in a similar way</a:t>
            </a:r>
          </a:p>
          <a:p>
            <a:pPr marL="13716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Users/non-users; first-time/long-time customer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Ask about specific time frame to ensure respondents have the same understanding of the question</a:t>
            </a:r>
          </a:p>
          <a:p>
            <a:pPr marL="13716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More recent is better; memory introduces error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Ask about respondent’s behavior only</a:t>
            </a:r>
          </a:p>
        </p:txBody>
      </p:sp>
      <p:pic>
        <p:nvPicPr>
          <p:cNvPr id="6" name="Picture Placeholder 5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BC69F0B6-7528-4438-A01E-03DDD092789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2986" r="12986"/>
          <a:stretch>
            <a:fillRect/>
          </a:stretch>
        </p:blipFill>
        <p:spPr/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A5F678-C231-47C6-BA41-39AAD43FF800}"/>
              </a:ext>
            </a:extLst>
          </p:cNvPr>
          <p:cNvSpPr txBox="1"/>
          <p:nvPr/>
        </p:nvSpPr>
        <p:spPr>
          <a:xfrm>
            <a:off x="14123582" y="10749996"/>
            <a:ext cx="8686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scherlund.blogspot.com/2015/10/mit-develops-data-science-machine-which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150807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241DC-0049-416F-A8CF-832B52A68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Attitudinal 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0B662-1F2F-4109-9DD5-1F4D3405CB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Use to collect opinions and attitudes</a:t>
            </a:r>
          </a:p>
          <a:p>
            <a:pPr marL="13716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Evaluation of a program or service</a:t>
            </a:r>
          </a:p>
          <a:p>
            <a:pPr marL="13716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Demonstrate need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Often responses are presented on a scale</a:t>
            </a:r>
          </a:p>
          <a:p>
            <a:pPr marL="13716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Agree-Disagree; Satisfied-Dissatisfied; Excellent-Poor, etc.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Attitudes predict behavior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9BB34E3-51C4-48A3-BEC9-A56CE13A6DC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8620" r="18620"/>
          <a:stretch/>
        </p:blipFill>
        <p:spPr>
          <a:xfrm>
            <a:off x="14123582" y="2977596"/>
            <a:ext cx="8686800" cy="77724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A1330C-4696-4903-81B8-D89FBC77338D}"/>
              </a:ext>
            </a:extLst>
          </p:cNvPr>
          <p:cNvSpPr txBox="1"/>
          <p:nvPr/>
        </p:nvSpPr>
        <p:spPr>
          <a:xfrm>
            <a:off x="14123582" y="10749996"/>
            <a:ext cx="8686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cutetropolis.com/2019/05/17/links-grumpy-cat-dead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55331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59FCE-F4BB-334D-A2AF-0EE05AC16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Sample?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D399FE-A4B9-DD4E-9E8B-6F0525BD58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Reduce survey fatigue by limiting number of surveys received</a:t>
            </a:r>
          </a:p>
          <a:p>
            <a:pPr marL="13716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UPPS 01.03.05 Administrative Survey Policy discourages surveying all students or large proportion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Target smaller number of individuals, so resources can be used effectively to encourage responses</a:t>
            </a:r>
          </a:p>
          <a:p>
            <a:pPr marL="13716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Save money and time</a:t>
            </a:r>
          </a:p>
          <a:p>
            <a:pPr marL="13716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Smaller sample with higher response rate is more desirable than a larger sample with lower response rate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Can make data entry/reporting/analysis easier</a:t>
            </a:r>
          </a:p>
        </p:txBody>
      </p:sp>
    </p:spTree>
    <p:extLst>
      <p:ext uri="{BB962C8B-B14F-4D97-AF65-F5344CB8AC3E}">
        <p14:creationId xmlns:p14="http://schemas.microsoft.com/office/powerpoint/2010/main" val="3745595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EA309-C9D9-2641-9E3E-4E10A3A93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to Sample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48928B-5533-1F45-B821-D97852D2A7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4000" dirty="0">
                <a:solidFill>
                  <a:schemeClr val="bg1"/>
                </a:solidFill>
              </a:rPr>
              <a:t>Examples:</a:t>
            </a:r>
          </a:p>
          <a:p>
            <a:pPr>
              <a:lnSpc>
                <a:spcPct val="100000"/>
              </a:lnSpc>
            </a:pPr>
            <a:endParaRPr lang="en-US" sz="40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endParaRPr lang="en-US" sz="40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endParaRPr lang="en-US" sz="40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endParaRPr lang="en-US" sz="40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endParaRPr lang="en-US" sz="40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4000" dirty="0">
                <a:solidFill>
                  <a:schemeClr val="bg1"/>
                </a:solidFill>
              </a:rPr>
              <a:t>Sample Size Calculator:</a:t>
            </a:r>
          </a:p>
          <a:p>
            <a:pPr>
              <a:lnSpc>
                <a:spcPct val="100000"/>
              </a:lnSpc>
            </a:pPr>
            <a:r>
              <a:rPr lang="en-US" sz="40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http://www.raosoft.com/samplesize.html</a:t>
            </a:r>
            <a:endParaRPr lang="en-US" sz="40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endParaRPr lang="en-US" sz="32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7D37F36-30A9-42CA-8E4F-F76585415F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8967994"/>
              </p:ext>
            </p:extLst>
          </p:nvPr>
        </p:nvGraphicFramePr>
        <p:xfrm>
          <a:off x="3048000" y="4217147"/>
          <a:ext cx="16256001" cy="44805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5418667">
                  <a:extLst>
                    <a:ext uri="{9D8B030D-6E8A-4147-A177-3AD203B41FA5}">
                      <a16:colId xmlns:a16="http://schemas.microsoft.com/office/drawing/2014/main" val="2784314544"/>
                    </a:ext>
                  </a:extLst>
                </a:gridCol>
                <a:gridCol w="5418667">
                  <a:extLst>
                    <a:ext uri="{9D8B030D-6E8A-4147-A177-3AD203B41FA5}">
                      <a16:colId xmlns:a16="http://schemas.microsoft.com/office/drawing/2014/main" val="2009404508"/>
                    </a:ext>
                  </a:extLst>
                </a:gridCol>
                <a:gridCol w="5418667">
                  <a:extLst>
                    <a:ext uri="{9D8B030D-6E8A-4147-A177-3AD203B41FA5}">
                      <a16:colId xmlns:a16="http://schemas.microsoft.com/office/drawing/2014/main" val="1329403862"/>
                    </a:ext>
                  </a:extLst>
                </a:gridCol>
              </a:tblGrid>
              <a:tr h="1618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Sample Size Needed for a…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234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Population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+/- 5% level of precision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+/- 3% level of precision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13628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1251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7602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8820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1,038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3044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1,000,000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1,066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96536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9661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901254F-0F7C-4DE7-82A5-30431224C6C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1674" r="21674"/>
          <a:stretch/>
        </p:blipFill>
        <p:spPr>
          <a:xfrm>
            <a:off x="0" y="-1"/>
            <a:ext cx="11658600" cy="1371600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5AD824-7470-461D-8BBD-A7584166B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Software Options for Online Surveys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C710EA-1E09-4F00-BBC0-C65706CF05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Qualtrics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Free to faculty, staff, and students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https://doit.txstate.edu/services/qualtrics.html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Gato Forms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https://gato.its.txstate.edu/user-guides/tutorials/forms.html</a:t>
            </a:r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432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B281-BC95-4188-9872-7F194D611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for Distribution Lists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4B9CD-0554-410E-A777-935843F5FD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</a:rPr>
              <a:t>Email List Management </a:t>
            </a:r>
            <a:r>
              <a:rPr lang="en-US" sz="3200" dirty="0">
                <a:solidFill>
                  <a:schemeClr val="bg1"/>
                </a:solidFill>
              </a:rPr>
              <a:t>- </a:t>
            </a:r>
            <a:r>
              <a:rPr lang="en-US" sz="32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https://doit.txstate.edu/services/email-lists.html</a:t>
            </a:r>
            <a:endParaRPr lang="en-US" sz="32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Email distribution list for students based on general criteria (e.g., major, classification, residence hall, hours completed)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Email distribution list for faculty and/or staff based on general criteria (e.g., division, department, employment status, EEO Category, etc.)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Email can be sent from within the application or downloaded for use in mail merge</a:t>
            </a:r>
          </a:p>
          <a:p>
            <a:pPr>
              <a:lnSpc>
                <a:spcPct val="100000"/>
              </a:lnSpc>
            </a:pPr>
            <a:endParaRPr lang="en-US" sz="3200" b="1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chemeClr val="bg1"/>
                </a:solidFill>
              </a:rPr>
              <a:t>Report Net Portal </a:t>
            </a:r>
            <a:r>
              <a:rPr lang="en-US" sz="3200" dirty="0">
                <a:solidFill>
                  <a:schemeClr val="bg1"/>
                </a:solidFill>
              </a:rPr>
              <a:t>- </a:t>
            </a:r>
            <a:r>
              <a:rPr lang="en-US" sz="32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https://tim.txstate.edu/reportnetportal/Home.aspx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Allows more detailed selection of students including classification, GPA, major, gender, race/ethnicity, and several other fields</a:t>
            </a:r>
          </a:p>
        </p:txBody>
      </p:sp>
    </p:spTree>
    <p:extLst>
      <p:ext uri="{BB962C8B-B14F-4D97-AF65-F5344CB8AC3E}">
        <p14:creationId xmlns:p14="http://schemas.microsoft.com/office/powerpoint/2010/main" val="2525840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2B083-227B-4070-91DE-CF7C47D1A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 a Random Sample Using Excel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84B89D-0FA4-40D8-A01F-E308024C92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dirty="0">
                <a:solidFill>
                  <a:schemeClr val="bg1"/>
                </a:solidFill>
              </a:rPr>
              <a:t>After downloading a list…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</a:rPr>
              <a:t>Make note of how many people are in the file.  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</a:rPr>
              <a:t>Create a new column.  Use the “random between” function to create a random number for each person listed in the file.  The formula is “=RANDBETWEEN(1,x)” where x=the number of people in the list.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</a:rPr>
              <a:t>Copy the entire column of random numbers, then paste them back into the same column using the “Paste Special – paste values” option, so that the column now contains the actual values instead of the formula.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</a:rPr>
              <a:t>Sort the file on the random number column.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</a:rPr>
              <a:t>Select the number of people you need for your sample, starting with row number 1 and counting down until you reach the target number.  You can copy them out and save into a different file, or you can delete the extra people from the bottom of the list.</a:t>
            </a:r>
          </a:p>
          <a:p>
            <a:pPr>
              <a:lnSpc>
                <a:spcPct val="100000"/>
              </a:lnSpc>
            </a:pP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190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9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626"/>
            <a:ext cx="24384000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6DA2A5-482A-9743-84A7-58ADC93AB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788" y="2141600"/>
            <a:ext cx="7879376" cy="111662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/>
            <a:r>
              <a:rPr lang="en-US" sz="9000" dirty="0">
                <a:solidFill>
                  <a:schemeClr val="tx1"/>
                </a:solidFill>
                <a:latin typeface="+mj-lt"/>
              </a:rPr>
              <a:t>DEVELOPING SURVEYS</a:t>
            </a:r>
            <a:endParaRPr lang="en-US" sz="9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0" name="Straight Connector 11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56106" y="2264228"/>
            <a:ext cx="0" cy="1143514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Text Placeholder 3">
            <a:extLst>
              <a:ext uri="{FF2B5EF4-FFF2-40B4-BE49-F238E27FC236}">
                <a16:creationId xmlns:a16="http://schemas.microsoft.com/office/drawing/2014/main" id="{19AEFDA1-A1AB-4A40-924B-D560F70C3F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946572"/>
              </p:ext>
            </p:extLst>
          </p:nvPr>
        </p:nvGraphicFramePr>
        <p:xfrm>
          <a:off x="10217070" y="2141600"/>
          <a:ext cx="12490530" cy="11178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78723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Text&#10;&#10;Description automatically generated with low confidence">
            <a:extLst>
              <a:ext uri="{FF2B5EF4-FFF2-40B4-BE49-F238E27FC236}">
                <a16:creationId xmlns:a16="http://schemas.microsoft.com/office/drawing/2014/main" id="{B59A31D2-A30C-4F80-AB4A-A8758D75615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6160" r="16160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E63586D-E2A8-CC4C-A59E-24C9664D2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Survey Design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B0E36C-0987-0542-9D20-8C3BDCC0EC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Use a simple design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Start with easy or interesting questions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Logically order questions and responses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The shorter, the better</a:t>
            </a:r>
          </a:p>
          <a:p>
            <a:pPr marL="13716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Include a progress indicator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Ask relevant questions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For online surveys, consider respondents  may use a mobile device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Collect demographic information at end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5A959B-B56E-449F-8EDB-CFB8491A5BF4}"/>
              </a:ext>
            </a:extLst>
          </p:cNvPr>
          <p:cNvSpPr txBox="1"/>
          <p:nvPr/>
        </p:nvSpPr>
        <p:spPr>
          <a:xfrm>
            <a:off x="0" y="13716000"/>
            <a:ext cx="11658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://manishmo.blogspot.com/2014/05/how-do-you-react-to-customer-feedback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nc-sa/3.0/"/>
              </a:rPr>
              <a:t>CC BY-SA-NC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69158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0431E-6C48-4DEF-B0BD-FB39878AC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Survey Invitation Message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C7639-43BC-4BBB-8054-CB3A10154C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Message must be salient</a:t>
            </a:r>
          </a:p>
          <a:p>
            <a:pPr marL="13716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Clearly affiliate with institution/office/program</a:t>
            </a:r>
          </a:p>
          <a:p>
            <a:pPr marL="13716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Explain why respondent was selected</a:t>
            </a:r>
          </a:p>
          <a:p>
            <a:pPr marL="13716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Explain purpose of survey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Personalize!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Provide honest estimate of time to complete survey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For online surveys:</a:t>
            </a:r>
          </a:p>
          <a:p>
            <a:pPr marL="13716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Explain how data will be kept secure</a:t>
            </a:r>
          </a:p>
          <a:p>
            <a:pPr marL="13716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Provide a technical contact for help with problems</a:t>
            </a:r>
          </a:p>
          <a:p>
            <a:pPr marL="13716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Send messages at appropriate times</a:t>
            </a:r>
          </a:p>
          <a:p>
            <a:pPr marL="13716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Send no more than 3 messages (first invite + 2 reminders)</a:t>
            </a:r>
          </a:p>
        </p:txBody>
      </p:sp>
      <p:pic>
        <p:nvPicPr>
          <p:cNvPr id="6" name="Picture Placeholder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9447212-45E5-46F3-8E6A-0F94743E794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604" r="66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59156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4ADDA-830A-4350-942C-B28AACE6E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Anonymity vs. Confidentiality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128B34C8-29E0-4C0A-8C97-77D32E3DCEC3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647079" y="3406587"/>
            <a:ext cx="15089842" cy="630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1051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57D2-EE11-4D05-8156-647255A12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0" y="1371039"/>
            <a:ext cx="19435482" cy="1143562"/>
          </a:xfrm>
        </p:spPr>
        <p:txBody>
          <a:bodyPr>
            <a:normAutofit fontScale="90000"/>
          </a:bodyPr>
          <a:lstStyle/>
          <a:p>
            <a:r>
              <a:rPr lang="en-US" dirty="0"/>
              <a:t>Is my survey Anonymous or Confidential?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93D578-72AA-4F43-84BE-5F657D842B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00" y="3530600"/>
            <a:ext cx="8086165" cy="66294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3200" b="1" dirty="0"/>
              <a:t>Anonymous Surveys: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When you </a:t>
            </a:r>
            <a:r>
              <a:rPr lang="en-US" sz="3200" u="sng" dirty="0"/>
              <a:t>cannot</a:t>
            </a:r>
            <a:r>
              <a:rPr lang="en-US" sz="3200" dirty="0"/>
              <a:t> identify an individual’s responses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Can give a sense of security to respondents, and thereby increase response rate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If reminders are sent, can use “If you have already responded, thank you…if not, please response…” in message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F7E0CE7-09C9-4B5B-A101-2DE9A70366BB}"/>
              </a:ext>
            </a:extLst>
          </p:cNvPr>
          <p:cNvSpPr txBox="1">
            <a:spLocks/>
          </p:cNvSpPr>
          <p:nvPr/>
        </p:nvSpPr>
        <p:spPr>
          <a:xfrm>
            <a:off x="13249835" y="3530600"/>
            <a:ext cx="8086165" cy="6629400"/>
          </a:xfrm>
          <a:prstGeom prst="rect">
            <a:avLst/>
          </a:prstGeom>
        </p:spPr>
        <p:txBody>
          <a:bodyPr/>
          <a:lstStyle>
            <a:lvl1pPr marL="0" indent="0" algn="l" defTabSz="1828800" rtl="0" eaLnBrk="1" latinLnBrk="0" hangingPunct="1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800" b="0" i="0" kern="1200">
                <a:ln>
                  <a:noFill/>
                </a:ln>
                <a:solidFill>
                  <a:schemeClr val="accent6"/>
                </a:solidFill>
                <a:latin typeface="Nunito Sans" pitchFamily="2" charset="77"/>
                <a:ea typeface="+mn-ea"/>
                <a:cs typeface="+mn-cs"/>
              </a:defRPr>
            </a:lvl1pPr>
            <a:lvl2pPr marL="914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  <a:ea typeface="+mn-ea"/>
                <a:cs typeface="+mn-cs"/>
              </a:defRPr>
            </a:lvl2pPr>
            <a:lvl3pPr marL="18288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  <a:ea typeface="+mn-ea"/>
                <a:cs typeface="+mn-cs"/>
              </a:defRPr>
            </a:lvl3pPr>
            <a:lvl4pPr marL="27432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  <a:ea typeface="+mn-ea"/>
                <a:cs typeface="+mn-cs"/>
              </a:defRPr>
            </a:lvl4pPr>
            <a:lvl5pPr marL="36576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3200" b="1" dirty="0"/>
              <a:t>Confidential Surveys: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When you </a:t>
            </a:r>
            <a:r>
              <a:rPr lang="en-US" sz="3200" u="sng" dirty="0"/>
              <a:t>can</a:t>
            </a:r>
            <a:r>
              <a:rPr lang="en-US" sz="3200" dirty="0"/>
              <a:t> identify an individual’s responses, but </a:t>
            </a:r>
            <a:r>
              <a:rPr lang="en-US" sz="3200" u="sng" dirty="0"/>
              <a:t>will not</a:t>
            </a:r>
            <a:r>
              <a:rPr lang="en-US" sz="3200" dirty="0"/>
              <a:t> release their individual data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Allows for matching responses with other data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Allows for tracking responses; can target reminder messages to non-respondents</a:t>
            </a:r>
          </a:p>
        </p:txBody>
      </p:sp>
    </p:spTree>
    <p:extLst>
      <p:ext uri="{BB962C8B-B14F-4D97-AF65-F5344CB8AC3E}">
        <p14:creationId xmlns:p14="http://schemas.microsoft.com/office/powerpoint/2010/main" val="3407890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Close up of a control panel of an airplane flying at night">
            <a:extLst>
              <a:ext uri="{FF2B5EF4-FFF2-40B4-BE49-F238E27FC236}">
                <a16:creationId xmlns:a16="http://schemas.microsoft.com/office/drawing/2014/main" id="{0642FAFE-C74C-496F-8F5E-F662781F58C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0" r="21630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FEA42F7-8330-460D-ABBD-6A60DEFE5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Pilot Test your Survey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F34615-C988-453F-A700-53122FF0E5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3200" dirty="0"/>
              <a:t>Before starting a survey, always test to find out: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Are the instructions clear?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Are the questions interpreted the same way by all respondents?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Can every question be answered?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Did you include all the possible answer categories?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How long does the survey take to complete?</a:t>
            </a:r>
          </a:p>
        </p:txBody>
      </p:sp>
    </p:spTree>
    <p:extLst>
      <p:ext uri="{BB962C8B-B14F-4D97-AF65-F5344CB8AC3E}">
        <p14:creationId xmlns:p14="http://schemas.microsoft.com/office/powerpoint/2010/main" val="36244694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00197-202B-44A4-BFE4-6C63759E2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Strategies to Increase Responses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635D6-76BC-4947-9F3E-9D440CB77C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00" y="2965823"/>
            <a:ext cx="18288000" cy="6629400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Choose best survey method – way to reach target group</a:t>
            </a:r>
          </a:p>
          <a:p>
            <a:pPr marL="13716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Use personal contact whenever possible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Use a well-designed questionnaire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Communicate clearly in recruitment messages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Use a respected sponsor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Make the return easy and free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Use incentives such as thank you gifts or raffle drawings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Follow up with sample</a:t>
            </a:r>
          </a:p>
          <a:p>
            <a:pPr marL="13716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Use reminder messages, phone calls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Send pre-notification that people have been selected to participate</a:t>
            </a:r>
          </a:p>
          <a:p>
            <a:pPr marL="13716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They will expect and view it as a legitimate invitation</a:t>
            </a:r>
          </a:p>
        </p:txBody>
      </p:sp>
    </p:spTree>
    <p:extLst>
      <p:ext uri="{BB962C8B-B14F-4D97-AF65-F5344CB8AC3E}">
        <p14:creationId xmlns:p14="http://schemas.microsoft.com/office/powerpoint/2010/main" val="23754660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9CA54-3B18-4192-9824-A8648A700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Administrative Survey Approval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D72D42-73A8-4A07-A793-7699B2B742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UPPS 01.03.05 Administrative Surveys</a:t>
            </a:r>
            <a:endParaRPr lang="en-US" sz="32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Administrative Survey:</a:t>
            </a:r>
          </a:p>
          <a:p>
            <a:pPr marL="13716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Collects information directly from individuals who comprise a significant proportion of the university community</a:t>
            </a:r>
          </a:p>
          <a:p>
            <a:pPr marL="13716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For quality improvement purposes, not academic research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University Survey Committee </a:t>
            </a:r>
            <a:r>
              <a:rPr lang="en-US" sz="3200" dirty="0">
                <a:solidFill>
                  <a:schemeClr val="bg1"/>
                </a:solidFill>
              </a:rPr>
              <a:t>reviews, approves, and maintains calendar to schedule survey</a:t>
            </a:r>
          </a:p>
          <a:p>
            <a:pPr marL="13716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Priority deadlines: February 1, July 1, and October 1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Process and forms posted on Institutional Research website</a:t>
            </a:r>
          </a:p>
          <a:p>
            <a:pPr marL="13716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https://www.ir.txstate.edu/surveys/conducting_surveys/administrative_surveys.html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38208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82B72-D74B-4F18-A0FF-481AA72BC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81C89F-3EED-4EC6-B13B-A14962F597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00" y="2514601"/>
            <a:ext cx="18288000" cy="7645399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buNone/>
            </a:pPr>
            <a:r>
              <a:rPr lang="en-US" sz="2400" b="1" dirty="0">
                <a:solidFill>
                  <a:schemeClr val="bg1"/>
                </a:solidFill>
              </a:rPr>
              <a:t>Publications</a:t>
            </a:r>
            <a:r>
              <a:rPr lang="en-US" sz="2400" dirty="0">
                <a:solidFill>
                  <a:schemeClr val="bg1"/>
                </a:solidFill>
              </a:rPr>
              <a:t>:</a:t>
            </a:r>
          </a:p>
          <a:p>
            <a:pPr eaLnBrk="1" hangingPunct="1">
              <a:lnSpc>
                <a:spcPct val="100000"/>
              </a:lnSpc>
            </a:pPr>
            <a:r>
              <a:rPr lang="en-US" sz="2400" dirty="0" err="1">
                <a:solidFill>
                  <a:schemeClr val="bg1"/>
                </a:solidFill>
              </a:rPr>
              <a:t>Dillman</a:t>
            </a:r>
            <a:r>
              <a:rPr lang="en-US" sz="2400" dirty="0">
                <a:solidFill>
                  <a:schemeClr val="bg1"/>
                </a:solidFill>
              </a:rPr>
              <a:t>, D. A.  (2000). </a:t>
            </a:r>
            <a:r>
              <a:rPr lang="en-US" sz="2400" i="1" dirty="0">
                <a:solidFill>
                  <a:schemeClr val="bg1"/>
                </a:solidFill>
              </a:rPr>
              <a:t>Mail and Internet Surveys:  The tailored design method, </a:t>
            </a:r>
            <a:r>
              <a:rPr lang="en-US" sz="2400" dirty="0">
                <a:solidFill>
                  <a:schemeClr val="bg1"/>
                </a:solidFill>
              </a:rPr>
              <a:t>second edition.  New York:  John Wiley.</a:t>
            </a:r>
          </a:p>
          <a:p>
            <a:pPr eaLnBrk="1" hangingPunct="1">
              <a:lnSpc>
                <a:spcPct val="100000"/>
              </a:lnSpc>
            </a:pPr>
            <a:r>
              <a:rPr lang="en-US" sz="2400" dirty="0" err="1">
                <a:solidFill>
                  <a:schemeClr val="bg1"/>
                </a:solidFill>
              </a:rPr>
              <a:t>Dillman</a:t>
            </a:r>
            <a:r>
              <a:rPr lang="en-US" sz="2400" dirty="0">
                <a:solidFill>
                  <a:schemeClr val="bg1"/>
                </a:solidFill>
              </a:rPr>
              <a:t>, D.A. (2002). Navigating the rapids of change: Some observations on survey methodology in the early twenty-first century.  </a:t>
            </a:r>
            <a:r>
              <a:rPr lang="en-US" sz="2400" i="1" dirty="0">
                <a:solidFill>
                  <a:schemeClr val="bg1"/>
                </a:solidFill>
              </a:rPr>
              <a:t>Public Opinion Quarterly</a:t>
            </a:r>
            <a:r>
              <a:rPr lang="en-US" sz="2400" dirty="0">
                <a:solidFill>
                  <a:schemeClr val="bg1"/>
                </a:solidFill>
              </a:rPr>
              <a:t> 66, 473-494. </a:t>
            </a:r>
          </a:p>
          <a:p>
            <a:pPr>
              <a:lnSpc>
                <a:spcPct val="100000"/>
              </a:lnSpc>
            </a:pPr>
            <a:r>
              <a:rPr lang="en-US" sz="2400" dirty="0" err="1">
                <a:solidFill>
                  <a:schemeClr val="bg1"/>
                </a:solidFill>
              </a:rPr>
              <a:t>Dillman</a:t>
            </a:r>
            <a:r>
              <a:rPr lang="en-US" sz="2400" dirty="0">
                <a:solidFill>
                  <a:schemeClr val="bg1"/>
                </a:solidFill>
              </a:rPr>
              <a:t>, D. A. and Bowker, D. K. (2001). </a:t>
            </a:r>
            <a:r>
              <a:rPr lang="en-US" sz="2400" i="1" dirty="0">
                <a:solidFill>
                  <a:schemeClr val="bg1"/>
                </a:solidFill>
              </a:rPr>
              <a:t>The web questionnaire challenge to survey methodologists.</a:t>
            </a:r>
            <a:r>
              <a:rPr lang="en-US" sz="2400" dirty="0">
                <a:solidFill>
                  <a:schemeClr val="bg1"/>
                </a:solidFill>
              </a:rPr>
              <a:t> Retrieved January 17, 2017 from </a:t>
            </a:r>
            <a:r>
              <a:rPr lang="en-US" sz="2400" u="sng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http://www.sesrc.wsu.edu/dillman/papers/2001/thewebquestionnairechallenge.pdf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  <a:p>
            <a:pPr eaLnBrk="1" hangingPunct="1">
              <a:lnSpc>
                <a:spcPct val="100000"/>
              </a:lnSpc>
            </a:pPr>
            <a:r>
              <a:rPr lang="en-US" sz="2400" dirty="0" err="1">
                <a:solidFill>
                  <a:schemeClr val="bg1"/>
                </a:solidFill>
              </a:rPr>
              <a:t>Malaney</a:t>
            </a:r>
            <a:r>
              <a:rPr lang="en-US" sz="2400" dirty="0">
                <a:solidFill>
                  <a:schemeClr val="bg1"/>
                </a:solidFill>
              </a:rPr>
              <a:t>, G. D.  (2002). </a:t>
            </a:r>
            <a:r>
              <a:rPr lang="en-US" sz="2400" i="1" dirty="0">
                <a:solidFill>
                  <a:schemeClr val="bg1"/>
                </a:solidFill>
              </a:rPr>
              <a:t>You still need high response rates with web-based surveys</a:t>
            </a:r>
            <a:r>
              <a:rPr lang="en-US" sz="2400" dirty="0">
                <a:solidFill>
                  <a:schemeClr val="bg1"/>
                </a:solidFill>
              </a:rPr>
              <a:t>.  Retrieved January 17, 2017 from StudentAffairs.com e-journal web site: </a:t>
            </a:r>
            <a:r>
              <a:rPr lang="en-US" sz="2400" u="sng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http://studentaffairs.com/ejournal/Winter_2002/rates.htm</a:t>
            </a:r>
            <a:r>
              <a:rPr lang="en-US" sz="2400" dirty="0">
                <a:solidFill>
                  <a:schemeClr val="bg1"/>
                </a:solidFill>
              </a:rPr>
              <a:t>. </a:t>
            </a:r>
          </a:p>
          <a:p>
            <a:pPr eaLnBrk="1" hangingPunct="1">
              <a:lnSpc>
                <a:spcPct val="100000"/>
              </a:lnSpc>
            </a:pPr>
            <a:r>
              <a:rPr lang="en-US" sz="2400" dirty="0" err="1">
                <a:solidFill>
                  <a:schemeClr val="bg1"/>
                </a:solidFill>
              </a:rPr>
              <a:t>Molasso</a:t>
            </a:r>
            <a:r>
              <a:rPr lang="en-US" sz="2400" dirty="0">
                <a:solidFill>
                  <a:schemeClr val="bg1"/>
                </a:solidFill>
              </a:rPr>
              <a:t>, W. R.  (2005). </a:t>
            </a:r>
            <a:r>
              <a:rPr lang="en-US" sz="2400" i="1" dirty="0">
                <a:solidFill>
                  <a:schemeClr val="bg1"/>
                </a:solidFill>
              </a:rPr>
              <a:t>Ten tangible and practical tips to improve student participation in web surveys</a:t>
            </a:r>
            <a:r>
              <a:rPr lang="en-US" sz="2400" dirty="0">
                <a:solidFill>
                  <a:schemeClr val="bg1"/>
                </a:solidFill>
              </a:rPr>
              <a:t>.  Retrieved January 17, 2017 from StudentAffairs.com e-journal web site: </a:t>
            </a:r>
            <a:r>
              <a:rPr lang="en-US" sz="2400" u="sng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http://studentaffairs.com/ejournal/Fall_2005/StudentParticipationinWebSurveys.htm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  <a:p>
            <a:pPr eaLnBrk="1" hangingPunct="1"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</a:rPr>
              <a:t>Schuh, J. H.  (2009).  </a:t>
            </a:r>
            <a:r>
              <a:rPr lang="en-US" sz="2400" i="1" dirty="0">
                <a:solidFill>
                  <a:schemeClr val="bg1"/>
                </a:solidFill>
              </a:rPr>
              <a:t>Assessment methods for student affairs.  </a:t>
            </a:r>
            <a:r>
              <a:rPr lang="en-US" sz="2400" dirty="0">
                <a:solidFill>
                  <a:schemeClr val="bg1"/>
                </a:solidFill>
              </a:rPr>
              <a:t>San Francisco:  Jossey-Bass.</a:t>
            </a:r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en-US" sz="2400" b="1" dirty="0">
                <a:solidFill>
                  <a:schemeClr val="bg1"/>
                </a:solidFill>
              </a:rPr>
              <a:t>Website: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</a:rPr>
              <a:t>Institutional Research’s Survey Design Resources: </a:t>
            </a:r>
            <a:r>
              <a:rPr lang="en-US" sz="24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http://www.ir.txstate.edu/survey-services/survey-resources.html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5546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5F5E7C2-BEBD-6D42-A79E-3C18EB59D18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046707" y="1344864"/>
            <a:ext cx="12816145" cy="10156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000" b="0" i="0" u="none" strike="noStrike" kern="1200" cap="none" spc="1200" normalizeH="0" baseline="0" noProof="0" dirty="0">
                <a:ln>
                  <a:noFill/>
                </a:ln>
                <a:effectLst/>
                <a:uLnTx/>
                <a:uFillTx/>
                <a:latin typeface="Nunito Sans" pitchFamily="2" charset="77"/>
                <a:ea typeface="Lato Heavy" panose="020F0502020204030203" pitchFamily="34" charset="0"/>
                <a:cs typeface="Lato Heavy" panose="020F0502020204030203" pitchFamily="34" charset="0"/>
              </a:rPr>
              <a:t>CONTACT US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36D4D41-0606-CF4D-A4A6-2D09AB2B69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45212" y="3344333"/>
            <a:ext cx="1752600" cy="1752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30" name="Rectangle 29" descr="phone">
            <a:extLst>
              <a:ext uri="{FF2B5EF4-FFF2-40B4-BE49-F238E27FC236}">
                <a16:creationId xmlns:a16="http://schemas.microsoft.com/office/drawing/2014/main" id="{543B64D4-1C0A-6248-B6D3-AEAC50075ACB}"/>
              </a:ext>
            </a:extLst>
          </p:cNvPr>
          <p:cNvSpPr/>
          <p:nvPr/>
        </p:nvSpPr>
        <p:spPr>
          <a:xfrm>
            <a:off x="9509567" y="3561684"/>
            <a:ext cx="62388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8000" dirty="0">
                <a:solidFill>
                  <a:schemeClr val="bg1"/>
                </a:solidFill>
                <a:latin typeface="FontAwesome" pitchFamily="2" charset="0"/>
              </a:rPr>
              <a:t></a:t>
            </a:r>
            <a:endParaRPr lang="tr-TR" sz="8000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CC7710-FF0C-714B-86A4-799F84EB3E75}"/>
              </a:ext>
            </a:extLst>
          </p:cNvPr>
          <p:cNvSpPr txBox="1"/>
          <p:nvPr/>
        </p:nvSpPr>
        <p:spPr>
          <a:xfrm>
            <a:off x="11262167" y="3928245"/>
            <a:ext cx="3175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chemeClr val="accent1"/>
                </a:solidFill>
                <a:latin typeface="Nunito Sans SemiBold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512.245.2386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58B986E-F4E1-FE48-AC64-B565C1A1C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45212" y="5841481"/>
            <a:ext cx="1752600" cy="17526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31" name="Rectangle 30" descr="inbox">
            <a:extLst>
              <a:ext uri="{FF2B5EF4-FFF2-40B4-BE49-F238E27FC236}">
                <a16:creationId xmlns:a16="http://schemas.microsoft.com/office/drawing/2014/main" id="{558D0D44-AEC5-7F40-AB26-D168F88FF72D}"/>
              </a:ext>
            </a:extLst>
          </p:cNvPr>
          <p:cNvSpPr/>
          <p:nvPr/>
        </p:nvSpPr>
        <p:spPr>
          <a:xfrm>
            <a:off x="9399760" y="6209947"/>
            <a:ext cx="84350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6000" dirty="0">
                <a:solidFill>
                  <a:schemeClr val="bg1"/>
                </a:solidFill>
                <a:latin typeface="FontAwesome" pitchFamily="2" charset="0"/>
              </a:rPr>
              <a:t></a:t>
            </a:r>
            <a:endParaRPr lang="tr-TR" sz="6000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B335252-269B-5B48-BF32-BCB76234C454}"/>
              </a:ext>
            </a:extLst>
          </p:cNvPr>
          <p:cNvSpPr txBox="1"/>
          <p:nvPr/>
        </p:nvSpPr>
        <p:spPr>
          <a:xfrm>
            <a:off x="11262167" y="6425390"/>
            <a:ext cx="3422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err="1">
                <a:solidFill>
                  <a:schemeClr val="accent5"/>
                </a:solidFill>
                <a:latin typeface="Nunito Sans SemiBold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IR@txstate.edu</a:t>
            </a:r>
            <a:endParaRPr lang="tr-TR" b="1" dirty="0">
              <a:solidFill>
                <a:schemeClr val="accent5"/>
              </a:solidFill>
              <a:latin typeface="Nunito Sans SemiBold" pitchFamily="2" charset="77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C5B6B42-AE99-374B-A0C9-5D2868EB1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45212" y="8338626"/>
            <a:ext cx="1752600" cy="1752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32" name="Rectangle 31" descr="GPS arrow">
            <a:extLst>
              <a:ext uri="{FF2B5EF4-FFF2-40B4-BE49-F238E27FC236}">
                <a16:creationId xmlns:a16="http://schemas.microsoft.com/office/drawing/2014/main" id="{45348426-7B09-B94E-9C4B-ECE9EE418A08}"/>
              </a:ext>
            </a:extLst>
          </p:cNvPr>
          <p:cNvSpPr/>
          <p:nvPr/>
        </p:nvSpPr>
        <p:spPr>
          <a:xfrm>
            <a:off x="9382557" y="8718822"/>
            <a:ext cx="78899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6000" dirty="0">
                <a:solidFill>
                  <a:schemeClr val="bg1"/>
                </a:solidFill>
                <a:latin typeface="FontAwesome" pitchFamily="2" charset="0"/>
              </a:rPr>
              <a:t></a:t>
            </a:r>
            <a:endParaRPr lang="tr-TR" sz="6000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7430AC-CA9B-D945-9943-3918C244C5DC}"/>
              </a:ext>
            </a:extLst>
          </p:cNvPr>
          <p:cNvSpPr txBox="1"/>
          <p:nvPr/>
        </p:nvSpPr>
        <p:spPr>
          <a:xfrm>
            <a:off x="11262167" y="8287934"/>
            <a:ext cx="738506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tr-TR" b="1" dirty="0">
                <a:solidFill>
                  <a:schemeClr val="accent4"/>
                </a:solidFill>
                <a:latin typeface="Nunito Sans SemiBold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Office of Institutional Research</a:t>
            </a:r>
          </a:p>
          <a:p>
            <a:pPr>
              <a:spcAft>
                <a:spcPts val="1200"/>
              </a:spcAft>
            </a:pPr>
            <a:r>
              <a:rPr lang="tr-TR" b="1" dirty="0">
                <a:solidFill>
                  <a:schemeClr val="accent4"/>
                </a:solidFill>
                <a:latin typeface="Nunito Sans SemiBold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JCK 883</a:t>
            </a:r>
          </a:p>
          <a:p>
            <a:pPr>
              <a:spcAft>
                <a:spcPts val="1200"/>
              </a:spcAft>
            </a:pPr>
            <a:r>
              <a:rPr lang="tr-TR" b="1" dirty="0">
                <a:solidFill>
                  <a:schemeClr val="accent4"/>
                </a:solidFill>
                <a:latin typeface="Nunito Sans SemiBold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601 University Drive</a:t>
            </a:r>
          </a:p>
          <a:p>
            <a:pPr>
              <a:spcAft>
                <a:spcPts val="1200"/>
              </a:spcAft>
            </a:pPr>
            <a:r>
              <a:rPr lang="tr-TR" b="1" dirty="0">
                <a:solidFill>
                  <a:schemeClr val="accent4"/>
                </a:solidFill>
                <a:latin typeface="Nunito Sans SemiBold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San Marcos, Texas 78666</a:t>
            </a:r>
          </a:p>
        </p:txBody>
      </p:sp>
    </p:spTree>
    <p:extLst>
      <p:ext uri="{BB962C8B-B14F-4D97-AF65-F5344CB8AC3E}">
        <p14:creationId xmlns:p14="http://schemas.microsoft.com/office/powerpoint/2010/main" val="387832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3FEB2E30-1959-4AAF-A678-7CF30530A3E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1800" r="21800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9716531-EED7-E349-943E-3DD27A746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Why: Reasons to Survey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6BAAACF-F22F-BF46-B5A4-58014C95CD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Identify need for new/changed programs or services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Determine customer satisfaction with current programs/services</a:t>
            </a:r>
          </a:p>
          <a:p>
            <a:pPr marL="1485900" lvl="1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Identify areas where improvement can be made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Evaluate impact of changes made to programs/services</a:t>
            </a:r>
          </a:p>
          <a:p>
            <a:pPr marL="1485900" lvl="1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Obtain benchmark first, then re-survey after change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4BE9F6-30C7-47EF-AC28-0F390735B0FF}"/>
              </a:ext>
            </a:extLst>
          </p:cNvPr>
          <p:cNvSpPr txBox="1"/>
          <p:nvPr/>
        </p:nvSpPr>
        <p:spPr>
          <a:xfrm>
            <a:off x="0" y="11429999"/>
            <a:ext cx="11658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://manishmo.blogspot.com/2014/05/how-do-you-react-to-customer-feedback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nc-sa/3.0/"/>
              </a:rPr>
              <a:t>CC BY-SA-NC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09405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3FEB2E30-1959-4AAF-A678-7CF30530A3E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1312" r="21312"/>
          <a:stretch/>
        </p:blipFill>
        <p:spPr>
          <a:xfrm>
            <a:off x="0" y="-1"/>
            <a:ext cx="11658600" cy="11430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9716531-EED7-E349-943E-3DD27A746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How: Types of Surveys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6BAAACF-F22F-BF46-B5A4-58014C95CD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4000" dirty="0"/>
              <a:t>Questionnaires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Online</a:t>
            </a:r>
          </a:p>
          <a:p>
            <a:pPr marL="1485900" lvl="1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Emailed, posted link, kiosk, QR code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Paper/pencil</a:t>
            </a:r>
          </a:p>
          <a:p>
            <a:pPr marL="1485900" lvl="1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Mailed, group administration, point of service</a:t>
            </a:r>
          </a:p>
          <a:p>
            <a:pPr>
              <a:lnSpc>
                <a:spcPct val="100000"/>
              </a:lnSpc>
            </a:pPr>
            <a:r>
              <a:rPr lang="en-US" sz="4000" dirty="0"/>
              <a:t>Interviews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Telephone, in-person, virtual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4BE9F6-30C7-47EF-AC28-0F390735B0FF}"/>
              </a:ext>
            </a:extLst>
          </p:cNvPr>
          <p:cNvSpPr txBox="1"/>
          <p:nvPr/>
        </p:nvSpPr>
        <p:spPr>
          <a:xfrm>
            <a:off x="0" y="11429999"/>
            <a:ext cx="11658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www.peoplemattersglobal.com/news/gig-economy/companies-shifting-more-permanent-jobs-to-gig-workers-survey-23232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nc-sa/3.0/"/>
              </a:rPr>
              <a:t>CC BY-SA-NC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2882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0E6B3-E489-41B6-9EEB-1341DC3E2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a Survey Method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2027B8B-DC19-4C0C-9925-E3C9C34B07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7437045"/>
              </p:ext>
            </p:extLst>
          </p:nvPr>
        </p:nvGraphicFramePr>
        <p:xfrm>
          <a:off x="3048000" y="3530600"/>
          <a:ext cx="18288000" cy="662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12878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B96AF-96B1-624A-92EC-1D8CBA9DD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Questionnaires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F84D9B-04C1-0942-9991-FFBCA8259D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Good for larger groups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Lower cost (sometimes)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Can customize survey and questions</a:t>
            </a:r>
          </a:p>
          <a:p>
            <a:pPr marL="13716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Branching or routing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No data entry required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Quicker reporting of results (sometimes)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Often yield lower response rates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5DCE118-341D-4958-8C5B-8EC8AC304E3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3746" r="13746"/>
          <a:stretch/>
        </p:blipFill>
        <p:spPr>
          <a:xfrm>
            <a:off x="14123582" y="2977596"/>
            <a:ext cx="8686800" cy="7772400"/>
          </a:xfrm>
        </p:spPr>
      </p:pic>
    </p:spTree>
    <p:extLst>
      <p:ext uri="{BB962C8B-B14F-4D97-AF65-F5344CB8AC3E}">
        <p14:creationId xmlns:p14="http://schemas.microsoft.com/office/powerpoint/2010/main" val="1104430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63F58-07CA-D84B-AD37-5F002DC4F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Paper and Pencil Surveys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1C8F5-FD4C-EE40-96D5-647E9B7575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Better for smaller groups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May be expensive</a:t>
            </a:r>
          </a:p>
          <a:p>
            <a:pPr marL="13716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Printing and/or postage costs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Variety of distribution methods can be used</a:t>
            </a:r>
          </a:p>
          <a:p>
            <a:pPr marL="13716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Mail</a:t>
            </a:r>
          </a:p>
          <a:p>
            <a:pPr marL="13716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Group setting</a:t>
            </a:r>
          </a:p>
          <a:p>
            <a:pPr marL="13716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Point of service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Better response rate than online (in most cases)</a:t>
            </a:r>
          </a:p>
        </p:txBody>
      </p:sp>
      <p:pic>
        <p:nvPicPr>
          <p:cNvPr id="6" name="Picture Placeholder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C175C4E-DD8F-4200-B448-9EA1E12DC64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982" r="15982"/>
          <a:stretch>
            <a:fillRect/>
          </a:stretch>
        </p:blipFill>
        <p:spPr/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F68C08-AE71-4EF7-BDA1-B62599909A36}"/>
              </a:ext>
            </a:extLst>
          </p:cNvPr>
          <p:cNvSpPr txBox="1"/>
          <p:nvPr/>
        </p:nvSpPr>
        <p:spPr>
          <a:xfrm>
            <a:off x="14123582" y="10749996"/>
            <a:ext cx="8686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www.bettertechtips.com/internet/online-survey-tools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727204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58260-B018-EC47-82EF-DF28AFA83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Interviews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BA67D3-62C2-B346-88CB-6BB9E21086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Best for small groups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More personal; harder to ignore or deny request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Time/personnel intensive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Require training for interviewer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Can ask for clarification of responses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A7C92E9-BCC1-4BC5-A220-CA87ABD61AA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2737" r="12737"/>
          <a:stretch/>
        </p:blipFill>
        <p:spPr>
          <a:xfrm>
            <a:off x="14123582" y="2977596"/>
            <a:ext cx="8686800" cy="77724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28D891-D478-4CC9-882F-807C94C1ECDD}"/>
              </a:ext>
            </a:extLst>
          </p:cNvPr>
          <p:cNvSpPr txBox="1"/>
          <p:nvPr/>
        </p:nvSpPr>
        <p:spPr>
          <a:xfrm>
            <a:off x="14123582" y="10749996"/>
            <a:ext cx="8686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thecreativeparty.com/questions-to-ask-in-a-job-interview-that-make-you-look-good/group-job-interview_4460x4460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804047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118A2-EAD5-4A02-839C-E263546AB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Choose a Survey Method for this Research Question: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B4EDF4-E82A-4931-8B1A-31E873BEA0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</a:rPr>
              <a:t>Are students who use services provided by our office satisfied?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</a:rPr>
              <a:t>Do faculty and staff know about the services provided by my office?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</a:rPr>
              <a:t>Why don’t students use our services?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</a:rPr>
              <a:t>We are considering adding a new service. Would students use it?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</a:rPr>
              <a:t>Do customers who call our office experience the same level of service as those who walk-in?</a:t>
            </a:r>
          </a:p>
        </p:txBody>
      </p:sp>
    </p:spTree>
    <p:extLst>
      <p:ext uri="{BB962C8B-B14F-4D97-AF65-F5344CB8AC3E}">
        <p14:creationId xmlns:p14="http://schemas.microsoft.com/office/powerpoint/2010/main" val="3281279105"/>
      </p:ext>
    </p:extLst>
  </p:cSld>
  <p:clrMapOvr>
    <a:masterClrMapping/>
  </p:clrMapOvr>
</p:sld>
</file>

<file path=ppt/theme/theme1.xml><?xml version="1.0" encoding="utf-8"?>
<a:theme xmlns:a="http://schemas.openxmlformats.org/drawingml/2006/main" name="Gaillardia Dark Theme">
  <a:themeElements>
    <a:clrScheme name="TXST Brand">
      <a:dk1>
        <a:srgbClr val="501214"/>
      </a:dk1>
      <a:lt1>
        <a:srgbClr val="FFFFFF"/>
      </a:lt1>
      <a:dk2>
        <a:srgbClr val="006F98"/>
      </a:dk2>
      <a:lt2>
        <a:srgbClr val="E7E6E6"/>
      </a:lt2>
      <a:accent1>
        <a:srgbClr val="EB2E47"/>
      </a:accent1>
      <a:accent2>
        <a:srgbClr val="EAB942"/>
      </a:accent2>
      <a:accent3>
        <a:srgbClr val="F3725A"/>
      </a:accent3>
      <a:accent4>
        <a:srgbClr val="3A9F68"/>
      </a:accent4>
      <a:accent5>
        <a:srgbClr val="92D7E8"/>
      </a:accent5>
      <a:accent6>
        <a:srgbClr val="F9DDDD"/>
      </a:accent6>
      <a:hlink>
        <a:srgbClr val="006E96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E6869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chemeClr val="tx1">
              <a:lumMod val="95000"/>
              <a:lumOff val="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>
          <a:defRPr sz="2400" smtClean="0">
            <a:solidFill>
              <a:srgbClr val="414141"/>
            </a:solidFill>
            <a:latin typeface="Open Sans Semibold" panose="020B0706030804020204" pitchFamily="34" charset="0"/>
            <a:ea typeface="Open Sans Semibold" panose="020B0706030804020204" pitchFamily="34" charset="0"/>
            <a:cs typeface="Open Sans Semibold" panose="020B07060308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13348</TotalTime>
  <Words>1813</Words>
  <Application>Microsoft Office PowerPoint</Application>
  <PresentationFormat>Custom</PresentationFormat>
  <Paragraphs>249</Paragraphs>
  <Slides>28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Calibri</vt:lpstr>
      <vt:lpstr>Nunito Sans</vt:lpstr>
      <vt:lpstr>Nunito Sans SemiBold</vt:lpstr>
      <vt:lpstr>FontAwesome</vt:lpstr>
      <vt:lpstr>Calibri Light</vt:lpstr>
      <vt:lpstr>Arial</vt:lpstr>
      <vt:lpstr>Gaillardia Dark Theme</vt:lpstr>
      <vt:lpstr>DEVELOPING SURVEYS</vt:lpstr>
      <vt:lpstr>DEVELOPING SURVEYS</vt:lpstr>
      <vt:lpstr>Why: Reasons to Survey</vt:lpstr>
      <vt:lpstr>How: Types of Surveys</vt:lpstr>
      <vt:lpstr>Choosing a Survey Method</vt:lpstr>
      <vt:lpstr>Online Questionnaires</vt:lpstr>
      <vt:lpstr>Paper and Pencil Surveys</vt:lpstr>
      <vt:lpstr>Interviews</vt:lpstr>
      <vt:lpstr>Choose a Survey Method for this Research Question:</vt:lpstr>
      <vt:lpstr>When to Survey</vt:lpstr>
      <vt:lpstr>Types of Data Collected on Surveys:</vt:lpstr>
      <vt:lpstr>Demographic Questions</vt:lpstr>
      <vt:lpstr>Behavioral Questions</vt:lpstr>
      <vt:lpstr>Attitudinal Questions</vt:lpstr>
      <vt:lpstr>Why Sample?</vt:lpstr>
      <vt:lpstr>How Many to Sample</vt:lpstr>
      <vt:lpstr>Software Options for Online Surveys</vt:lpstr>
      <vt:lpstr>Sources for Distribution Lists</vt:lpstr>
      <vt:lpstr>Select a Random Sample Using Excel</vt:lpstr>
      <vt:lpstr>Survey Design</vt:lpstr>
      <vt:lpstr>Survey Invitation Message</vt:lpstr>
      <vt:lpstr>Anonymity vs. Confidentiality</vt:lpstr>
      <vt:lpstr>Is my survey Anonymous or Confidential?</vt:lpstr>
      <vt:lpstr>Pilot Test your Survey</vt:lpstr>
      <vt:lpstr>Strategies to Increase Responses</vt:lpstr>
      <vt:lpstr>Administrative Survey Approval</vt:lpstr>
      <vt:lpstr>References</vt:lpstr>
      <vt:lpstr>CONTACT US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Gaillardia Theme PowerPoint Template-Light</dc:title>
  <dc:subject/>
  <dc:creator>Texas State Office of University Marketing</dc:creator>
  <cp:keywords/>
  <dc:description/>
  <cp:lastModifiedBy>Turner, G Marc</cp:lastModifiedBy>
  <cp:revision>1211</cp:revision>
  <dcterms:created xsi:type="dcterms:W3CDTF">2014-09-26T10:57:37Z</dcterms:created>
  <dcterms:modified xsi:type="dcterms:W3CDTF">2022-05-16T13:55:22Z</dcterms:modified>
  <cp:category/>
</cp:coreProperties>
</file>