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sldIdLst>
    <p:sldId id="452" r:id="rId2"/>
    <p:sldId id="453" r:id="rId3"/>
    <p:sldId id="454" r:id="rId4"/>
    <p:sldId id="461" r:id="rId5"/>
    <p:sldId id="455" r:id="rId6"/>
    <p:sldId id="437" r:id="rId7"/>
    <p:sldId id="457" r:id="rId8"/>
    <p:sldId id="458" r:id="rId9"/>
    <p:sldId id="459" r:id="rId10"/>
    <p:sldId id="456" r:id="rId11"/>
    <p:sldId id="462" r:id="rId12"/>
    <p:sldId id="460" r:id="rId13"/>
    <p:sldId id="463" r:id="rId14"/>
    <p:sldId id="441" r:id="rId15"/>
  </p:sldIdLst>
  <p:sldSz cx="18288000" cy="13716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FontAwesome" charset="0"/>
      <p:regular r:id="rId23"/>
    </p:embeddedFont>
    <p:embeddedFont>
      <p:font typeface="Franklin Gothic Book" panose="020B0503020102020204" pitchFamily="34" charset="0"/>
      <p:regular r:id="rId24"/>
      <p:italic r:id="rId25"/>
    </p:embeddedFont>
    <p:embeddedFont>
      <p:font typeface="Nunito Sans" pitchFamily="2" charset="0"/>
      <p:regular r:id="rId26"/>
      <p:bold r:id="rId27"/>
      <p:italic r:id="rId28"/>
      <p:boldItalic r:id="rId29"/>
    </p:embeddedFont>
    <p:embeddedFont>
      <p:font typeface="Nunito Sans SemiBold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182871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61" algn="l" defTabSz="182871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19" algn="l" defTabSz="182871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80" algn="l" defTabSz="182871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39" algn="l" defTabSz="182871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99" algn="l" defTabSz="182871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58" algn="l" defTabSz="182871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519" algn="l" defTabSz="182871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77" algn="l" defTabSz="182871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686"/>
    <a:srgbClr val="DA3248"/>
    <a:srgbClr val="83C2DE"/>
    <a:srgbClr val="FF814E"/>
    <a:srgbClr val="8AC7C0"/>
    <a:srgbClr val="64BFEC"/>
    <a:srgbClr val="81C5CF"/>
    <a:srgbClr val="7BC9D3"/>
    <a:srgbClr val="E46C57"/>
    <a:srgbClr val="E2B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0" autoAdjust="0"/>
    <p:restoredTop sz="96281" autoAdjust="0"/>
  </p:normalViewPr>
  <p:slideViewPr>
    <p:cSldViewPr snapToGrid="0">
      <p:cViewPr varScale="1">
        <p:scale>
          <a:sx n="48" d="100"/>
          <a:sy n="48" d="100"/>
        </p:scale>
        <p:origin x="66" y="28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94904-53C7-FE4A-A4F3-9371B9AA3FA4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3CE2E-3DB2-2543-A1CC-255A6E8F4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7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3CE2E-3DB2-2543-A1CC-255A6E8F4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7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3CE2E-3DB2-2543-A1CC-255A6E8F42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54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3CE2E-3DB2-2543-A1CC-255A6E8F42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7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3CE2E-3DB2-2543-A1CC-255A6E8F42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4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3CE2E-3DB2-2543-A1CC-255A6E8F42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4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4636EF-9B34-784F-B076-08F4E00F1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3785"/>
            <a:ext cx="18288000" cy="1380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8CEBF0-C1A7-504A-ABF5-DF36CEF4DA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93786"/>
            <a:ext cx="9189720" cy="13563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A0E760-EEA4-D344-BD23-C858E7E74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9827"/>
            <a:ext cx="18288000" cy="246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7988" y="3820986"/>
            <a:ext cx="7312716" cy="19704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CARD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C44B1-DAB3-374E-8714-625353D60C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17984" y="6124674"/>
            <a:ext cx="7310628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0" i="0">
                <a:solidFill>
                  <a:schemeClr val="tx1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US" dirty="0"/>
              <a:t>Second Line</a:t>
            </a:r>
          </a:p>
        </p:txBody>
      </p:sp>
      <p:pic>
        <p:nvPicPr>
          <p:cNvPr id="8" name="Picture 7" descr="Texas State University">
            <a:extLst>
              <a:ext uri="{FF2B5EF4-FFF2-40B4-BE49-F238E27FC236}">
                <a16:creationId xmlns:a16="http://schemas.microsoft.com/office/drawing/2014/main" id="{5E8657D1-2783-1845-BB5B-3DAA5CE6A1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677909" y="10383721"/>
            <a:ext cx="4221401" cy="2057400"/>
          </a:xfrm>
          <a:prstGeom prst="rect">
            <a:avLst/>
          </a:prstGeom>
        </p:spPr>
      </p:pic>
      <p:pic>
        <p:nvPicPr>
          <p:cNvPr id="9" name="Picture 8" descr="Member the Texas State University System">
            <a:extLst>
              <a:ext uri="{FF2B5EF4-FFF2-40B4-BE49-F238E27FC236}">
                <a16:creationId xmlns:a16="http://schemas.microsoft.com/office/drawing/2014/main" id="{F2E3C823-48E0-7542-B222-37105C1DEC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950666" y="12183708"/>
            <a:ext cx="3675888" cy="22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FDE2-ED9E-5F48-B979-C6208876E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0" y="1371043"/>
            <a:ext cx="13716000" cy="1143562"/>
          </a:xfrm>
        </p:spPr>
        <p:txBody>
          <a:bodyPr anchor="t"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8926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FDE2-ED9E-5F48-B979-C6208876E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0" y="1371043"/>
            <a:ext cx="13716000" cy="1143562"/>
          </a:xfrm>
        </p:spPr>
        <p:txBody>
          <a:bodyPr anchor="t"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6CA2A-A7E5-9E45-8686-ED54FCC955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0" y="3530600"/>
            <a:ext cx="13716000" cy="6629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2400" b="0" i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1pPr>
            <a:lvl2pPr marL="914321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2pPr>
            <a:lvl3pPr marL="1828641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3pPr>
            <a:lvl4pPr marL="2742958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4pPr>
            <a:lvl5pPr marL="3657282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5pPr>
          </a:lstStyle>
          <a:p>
            <a:r>
              <a:rPr lang="en-US" dirty="0"/>
              <a:t>The Bobcat is a type of cat with a bobbed tail and an affinity for maroon and gold. Larger than a house cat but smaller than a cougar, it’s amazingly relentless. Bobcats have been known to take out Trojans, Red Wolves and even larger prey like Longhorns. Bobcats' natural adversaries include Roadrunners and slow-moving trains. </a:t>
            </a:r>
          </a:p>
          <a:p>
            <a:r>
              <a:rPr lang="en-US" dirty="0"/>
              <a:t>Bobcats are especially skilled 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pouncing on prey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musical theatre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213975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FDE2-ED9E-5F48-B979-C6208876E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22" y="1137127"/>
            <a:ext cx="8389090" cy="1143562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6CA2A-A7E5-9E45-8686-ED54FCC955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8322" y="2977596"/>
            <a:ext cx="8389090" cy="7772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2400" b="0" i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1pPr>
            <a:lvl2pPr marL="914321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2pPr>
            <a:lvl3pPr marL="1828641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3pPr>
            <a:lvl4pPr marL="2742958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4pPr>
            <a:lvl5pPr marL="3657282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5pPr>
          </a:lstStyle>
          <a:p>
            <a:r>
              <a:rPr lang="en-US" dirty="0"/>
              <a:t>The Bobcat is a type of cat with a bobbed tail and an affinity for maroon and gold. Larger than a house cat but smaller than a cougar, it’s amazingly relentless. Bobcats have been known to take out Trojans, Red Wolves and even larger prey like Longhorns. Bobcats' natural adversaries include  Roadrunners and slow-moving trains. </a:t>
            </a:r>
          </a:p>
          <a:p>
            <a:r>
              <a:rPr lang="en-US" dirty="0"/>
              <a:t>Bobcats are especially skilled 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pouncing on prey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musical theatre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geography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61D1C5-F586-4845-BBA0-AD6447E821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92688" y="2977596"/>
            <a:ext cx="6515100" cy="7772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7717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61D1C5-F586-4845-BBA0-AD6447E821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8316" y="2738200"/>
            <a:ext cx="6515100" cy="7772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9FDE2-ED9E-5F48-B979-C6208876E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192" y="2738200"/>
            <a:ext cx="7546544" cy="914400"/>
          </a:xfrm>
        </p:spPr>
        <p:txBody>
          <a:bodyPr anchor="ctr">
            <a:normAutofit/>
          </a:bodyPr>
          <a:lstStyle>
            <a:lvl1pPr>
              <a:defRPr sz="2700" b="1" i="0" spc="301">
                <a:solidFill>
                  <a:schemeClr val="tx1"/>
                </a:solidFill>
                <a:latin typeface="Nunito Sans SemiBold" pitchFamily="2" charset="77"/>
              </a:defRPr>
            </a:lvl1pPr>
          </a:lstStyle>
          <a:p>
            <a:r>
              <a:rPr lang="en-US" dirty="0"/>
              <a:t>THE BOBCAT IS A TYPE OF CAT.</a:t>
            </a:r>
          </a:p>
        </p:txBody>
      </p:sp>
    </p:spTree>
    <p:extLst>
      <p:ext uri="{BB962C8B-B14F-4D97-AF65-F5344CB8AC3E}">
        <p14:creationId xmlns:p14="http://schemas.microsoft.com/office/powerpoint/2010/main" val="30673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BC8A-F157-E647-9D9F-D51516F82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390" y="1371043"/>
            <a:ext cx="13716000" cy="1143562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9D2988-F334-EF41-A2F7-874820BF09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6394" y="2732497"/>
            <a:ext cx="6515100" cy="7771498"/>
          </a:xfrm>
          <a:prstGeom prst="rect">
            <a:avLst/>
          </a:prstGeom>
        </p:spPr>
        <p:txBody>
          <a:bodyPr anchor="ctr"/>
          <a:lstStyle>
            <a:lvl1pPr marL="0" marR="0" indent="0" algn="ctr" defTabSz="1828641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latin typeface="Nunito Sans" pitchFamily="2" charset="77"/>
              </a:defRPr>
            </a:lvl1pPr>
          </a:lstStyle>
          <a:p>
            <a:pPr marL="0" marR="0" lvl="0" indent="0" algn="l" defTabSz="1828641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C4E20E5-6627-3643-8DB5-EC4915FE2A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53130" y="3222418"/>
            <a:ext cx="2914652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1828641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latin typeface="Nunito Sans" pitchFamily="2" charset="77"/>
              </a:defRPr>
            </a:lvl1pPr>
          </a:lstStyle>
          <a:p>
            <a:pPr marL="0" marR="0" lvl="0" indent="0" algn="l" defTabSz="1828641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037A35-B93C-004C-AE9D-9D7376D671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59420" y="2732494"/>
            <a:ext cx="4114800" cy="3657600"/>
          </a:xfrm>
          <a:prstGeom prst="rect">
            <a:avLst/>
          </a:prstGeom>
        </p:spPr>
        <p:txBody>
          <a:bodyPr anchor="ctr"/>
          <a:lstStyle>
            <a:lvl1pPr marL="0" marR="0" indent="0" algn="ctr" defTabSz="1828641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latin typeface="Nunito Sans" pitchFamily="2" charset="77"/>
              </a:defRPr>
            </a:lvl1pPr>
          </a:lstStyle>
          <a:p>
            <a:pPr marL="0" marR="0" lvl="0" indent="0" algn="l" defTabSz="1828641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4CE56EE-75D7-C24E-8865-5E7CDA29D2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74906" y="6858000"/>
            <a:ext cx="5766708" cy="3657600"/>
          </a:xfrm>
          <a:prstGeom prst="rect">
            <a:avLst/>
          </a:prstGeom>
        </p:spPr>
        <p:txBody>
          <a:bodyPr anchor="ctr"/>
          <a:lstStyle>
            <a:lvl1pPr marL="0" marR="0" indent="0" algn="ctr" defTabSz="1828641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latin typeface="Nunito Sans" pitchFamily="2" charset="77"/>
              </a:defRPr>
            </a:lvl1pPr>
          </a:lstStyle>
          <a:p>
            <a:pPr marL="0" marR="0" lvl="0" indent="0" algn="l" defTabSz="1828641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3920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F72F-F113-9E4E-8901-A6046628C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391" y="1042085"/>
            <a:ext cx="7897610" cy="114356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48E1B567-63F1-1944-B114-801F81FA7F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31012" y="4559303"/>
            <a:ext cx="2928204" cy="3886202"/>
          </a:xfrm>
          <a:prstGeom prst="rect">
            <a:avLst/>
          </a:prstGeom>
        </p:spPr>
        <p:txBody>
          <a:bodyPr anchor="ctr"/>
          <a:lstStyle>
            <a:lvl1pPr marL="0" marR="0" indent="0" algn="ctr" defTabSz="1828641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latin typeface="Nunito Sans" pitchFamily="2" charset="77"/>
              </a:defRPr>
            </a:lvl1pPr>
          </a:lstStyle>
          <a:p>
            <a:pPr marL="0" marR="0" lvl="0" indent="0" algn="l" defTabSz="1828641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6B5E7A-AE24-B84B-926D-5ED18AAC53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4563" y="8902692"/>
            <a:ext cx="2914650" cy="1713482"/>
          </a:xfrm>
          <a:prstGeom prst="rect">
            <a:avLst/>
          </a:prstGeom>
        </p:spPr>
        <p:txBody>
          <a:bodyPr/>
          <a:lstStyle>
            <a:lvl1pPr marL="0" marR="0" indent="0" algn="l" defTabSz="1828641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641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Bobcats’ natural adversaries include Roadrunners &amp; slow-moving trains.</a:t>
            </a: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9267BD02-65C3-2942-B840-54B7290591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95198" y="2501900"/>
            <a:ext cx="5486400" cy="7315200"/>
          </a:xfrm>
          <a:prstGeom prst="rect">
            <a:avLst/>
          </a:prstGeom>
        </p:spPr>
        <p:txBody>
          <a:bodyPr anchor="ctr"/>
          <a:lstStyle>
            <a:lvl1pPr marL="0" marR="0" indent="0" algn="ctr" defTabSz="1828641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latin typeface="Nunito Sans" pitchFamily="2" charset="77"/>
              </a:defRPr>
            </a:lvl1pPr>
          </a:lstStyle>
          <a:p>
            <a:pPr marL="0" marR="0" lvl="0" indent="0" algn="l" defTabSz="1828641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80B63D5-BCBE-9C44-AF73-9F3E542F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5201" y="10067534"/>
            <a:ext cx="5669322" cy="548640"/>
          </a:xfrm>
          <a:prstGeom prst="rect">
            <a:avLst/>
          </a:prstGeom>
        </p:spPr>
        <p:txBody>
          <a:bodyPr/>
          <a:lstStyle>
            <a:lvl1pPr marL="0" marR="0" indent="0" algn="l" defTabSz="1828641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641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Bobcats’ natural adversaries include Roadrunners &amp; slow-moving trains.</a:t>
            </a: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CCACDB0A-D65F-D84D-A885-8947E700BF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144682" y="1735016"/>
            <a:ext cx="4114800" cy="3657600"/>
          </a:xfrm>
          <a:prstGeom prst="rect">
            <a:avLst/>
          </a:prstGeom>
        </p:spPr>
        <p:txBody>
          <a:bodyPr anchor="ctr"/>
          <a:lstStyle>
            <a:lvl1pPr marL="0" marR="0" indent="0" algn="ctr" defTabSz="1828641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latin typeface="Nunito Sans" pitchFamily="2" charset="77"/>
              </a:defRPr>
            </a:lvl1pPr>
          </a:lstStyle>
          <a:p>
            <a:pPr marL="0" marR="0" lvl="0" indent="0" algn="l" defTabSz="1828641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EE94F6CF-DD41-634D-BCFA-8B363E1BCF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62002" y="3792416"/>
            <a:ext cx="1783080" cy="1600200"/>
          </a:xfrm>
          <a:prstGeom prst="rect">
            <a:avLst/>
          </a:prstGeom>
        </p:spPr>
        <p:txBody>
          <a:bodyPr/>
          <a:lstStyle>
            <a:lvl1pPr marL="0" marR="0" indent="0" algn="l" defTabSz="1828641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641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Bobcats’ natural adversaries include Roadrunners and slow-moving trains.</a:t>
            </a: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B7401E0D-D1CF-3641-8A73-0F22B92C35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44684" y="5880728"/>
            <a:ext cx="5486400" cy="4572000"/>
          </a:xfrm>
          <a:prstGeom prst="rect">
            <a:avLst/>
          </a:prstGeom>
        </p:spPr>
        <p:txBody>
          <a:bodyPr anchor="ctr"/>
          <a:lstStyle>
            <a:lvl1pPr marL="0" marR="0" indent="0" algn="ctr" defTabSz="1828641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latin typeface="Nunito Sans" pitchFamily="2" charset="77"/>
              </a:defRPr>
            </a:lvl1pPr>
          </a:lstStyle>
          <a:p>
            <a:pPr marL="0" marR="0" lvl="0" indent="0" algn="l" defTabSz="1828641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B80609EF-DFE4-FD4B-A009-0B81195135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44680" y="10666516"/>
            <a:ext cx="5648396" cy="548640"/>
          </a:xfrm>
          <a:prstGeom prst="rect">
            <a:avLst/>
          </a:prstGeom>
        </p:spPr>
        <p:txBody>
          <a:bodyPr/>
          <a:lstStyle>
            <a:lvl1pPr marL="0" marR="0" indent="0" algn="l" defTabSz="1828641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641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Bobcats’ natural adversaries include Roadrunners &amp; slow-moving trains.</a:t>
            </a: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5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009479F9-D1B3-9F46-AD6C-E7844EB98E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-2"/>
            <a:ext cx="8743950" cy="11658600"/>
          </a:xfrm>
          <a:prstGeom prst="rect">
            <a:avLst/>
          </a:prstGeom>
        </p:spPr>
        <p:txBody>
          <a:bodyPr anchor="ctr"/>
          <a:lstStyle>
            <a:lvl1pPr marL="0" marR="0" indent="0" algn="ctr" defTabSz="1828641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latin typeface="Nunito Sans" pitchFamily="2" charset="77"/>
              </a:defRPr>
            </a:lvl1pPr>
          </a:lstStyle>
          <a:p>
            <a:pPr marL="0" marR="0" lvl="0" indent="0" algn="l" defTabSz="1828641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695E27-6F70-FD4F-81F8-53F4357B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86800" y="-2"/>
            <a:ext cx="9601200" cy="1165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EA317-11E0-954D-9C36-7C565BD2E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9016" y="1308806"/>
            <a:ext cx="7886700" cy="914400"/>
          </a:xfrm>
        </p:spPr>
        <p:txBody>
          <a:bodyPr anchor="ctr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BC55AA7-301E-214D-A0F2-074D8F6F3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49015" y="2941543"/>
            <a:ext cx="7772400" cy="54826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400" b="0" i="0">
                <a:solidFill>
                  <a:schemeClr val="tx1"/>
                </a:solidFill>
                <a:latin typeface="Nunito Sans" pitchFamily="2" charset="77"/>
              </a:defRPr>
            </a:lvl1pPr>
            <a:lvl2pPr marL="914321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2pPr>
            <a:lvl3pPr marL="1828641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3pPr>
            <a:lvl4pPr marL="2742958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4pPr>
            <a:lvl5pPr marL="3657282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5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The Bobcat is a type of cat with a bobbed tail and an affinity for maroon and gold. Larger than a house cat but smaller than a cougar, it’s amazingly relentless. Bobcats have been known to take out Trojans, Red Wolves and even larger prey like Longhorns. Bobcats' natural adversaries include Roadrunners and slow-moving trains. </a:t>
            </a:r>
          </a:p>
        </p:txBody>
      </p:sp>
    </p:spTree>
    <p:extLst>
      <p:ext uri="{BB962C8B-B14F-4D97-AF65-F5344CB8AC3E}">
        <p14:creationId xmlns:p14="http://schemas.microsoft.com/office/powerpoint/2010/main" val="194324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DE806D-0AC3-8A49-B547-835CADC23E78}"/>
              </a:ext>
            </a:extLst>
          </p:cNvPr>
          <p:cNvSpPr/>
          <p:nvPr userDrawn="1"/>
        </p:nvSpPr>
        <p:spPr>
          <a:xfrm>
            <a:off x="3" y="11079129"/>
            <a:ext cx="8906332" cy="2636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009479F9-D1B3-9F46-AD6C-E7844EB98E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-1"/>
            <a:ext cx="8743950" cy="13716002"/>
          </a:xfrm>
          <a:prstGeom prst="rect">
            <a:avLst/>
          </a:prstGeom>
        </p:spPr>
        <p:txBody>
          <a:bodyPr anchor="ctr"/>
          <a:lstStyle>
            <a:lvl1pPr marL="0" marR="0" indent="0" algn="ctr" defTabSz="1828641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latin typeface="Nunito Sans" pitchFamily="2" charset="77"/>
              </a:defRPr>
            </a:lvl1pPr>
          </a:lstStyle>
          <a:p>
            <a:pPr marL="0" marR="0" lvl="0" indent="0" algn="l" defTabSz="1828641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695E27-6F70-FD4F-81F8-53F4357B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86800" y="-1"/>
            <a:ext cx="9601200" cy="1371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BEA02-3BED-654A-A30C-8FB1EC22B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8908" y="6817423"/>
            <a:ext cx="13807440" cy="172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AB48EA-4A88-8049-9B14-02AB6803C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612" y="12017770"/>
            <a:ext cx="4243388" cy="2057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3EA317-11E0-954D-9C36-7C565BD2E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9016" y="1308806"/>
            <a:ext cx="7886700" cy="914400"/>
          </a:xfr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BC55AA7-301E-214D-A0F2-074D8F6F3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49016" y="2941543"/>
            <a:ext cx="7772400" cy="54826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400" b="0" i="0">
                <a:solidFill>
                  <a:schemeClr val="bg1"/>
                </a:solidFill>
                <a:latin typeface="Nunito Sans" pitchFamily="2" charset="77"/>
              </a:defRPr>
            </a:lvl1pPr>
            <a:lvl2pPr marL="914321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2pPr>
            <a:lvl3pPr marL="1828641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3pPr>
            <a:lvl4pPr marL="2742958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4pPr>
            <a:lvl5pPr marL="3657282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5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The Bobcat is a type of cat with a bobbed tail and an affinity for maroon and gold. Larger than a house cat but smaller than a cougar, it’s amazingly relentless. Bobcats have been known to take out Trojans, Red Wolves and even larger prey like Longhorns. Bobcats' natural adversaries include Roadrunners and slow-moving trains. </a:t>
            </a:r>
          </a:p>
        </p:txBody>
      </p:sp>
    </p:spTree>
    <p:extLst>
      <p:ext uri="{BB962C8B-B14F-4D97-AF65-F5344CB8AC3E}">
        <p14:creationId xmlns:p14="http://schemas.microsoft.com/office/powerpoint/2010/main" val="70770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BE929A-D1BB-A64C-B05E-4350E36C1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617570"/>
            <a:ext cx="18288000" cy="2192216"/>
          </a:xfrm>
          <a:prstGeom prst="rect">
            <a:avLst/>
          </a:prstGeom>
          <a:solidFill>
            <a:srgbClr val="431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727491-B011-CC42-85E6-B8301381A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8311"/>
            <a:ext cx="18288000" cy="246186"/>
          </a:xfrm>
          <a:prstGeom prst="rect">
            <a:avLst/>
          </a:prstGeom>
        </p:spPr>
      </p:pic>
      <p:pic>
        <p:nvPicPr>
          <p:cNvPr id="9" name="Picture 8" descr="Texas State University">
            <a:extLst>
              <a:ext uri="{FF2B5EF4-FFF2-40B4-BE49-F238E27FC236}">
                <a16:creationId xmlns:a16="http://schemas.microsoft.com/office/drawing/2014/main" id="{8518974B-9748-A645-99AC-7972B432731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592" y="12044497"/>
            <a:ext cx="4242816" cy="20571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8953" y="1371043"/>
            <a:ext cx="16011728" cy="11435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70" r:id="rId5"/>
    <p:sldLayoutId id="2147483667" r:id="rId6"/>
    <p:sldLayoutId id="2147483668" r:id="rId7"/>
    <p:sldLayoutId id="2147483669" r:id="rId8"/>
    <p:sldLayoutId id="2147483671" r:id="rId9"/>
  </p:sldLayoutIdLst>
  <p:txStyles>
    <p:titleStyle>
      <a:lvl1pPr algn="l" defTabSz="1828641" rtl="0" eaLnBrk="1" latinLnBrk="0" hangingPunct="1">
        <a:lnSpc>
          <a:spcPct val="90000"/>
        </a:lnSpc>
        <a:spcBef>
          <a:spcPct val="0"/>
        </a:spcBef>
        <a:buNone/>
        <a:defRPr sz="4800" b="0" i="0" kern="1200" spc="1200" baseline="0">
          <a:solidFill>
            <a:schemeClr val="tx1"/>
          </a:solidFill>
          <a:latin typeface="Nunito Sans" pitchFamily="2" charset="77"/>
          <a:ea typeface="+mj-ea"/>
          <a:cs typeface="+mj-cs"/>
        </a:defRPr>
      </a:lvl1pPr>
    </p:titleStyle>
    <p:bodyStyle>
      <a:lvl1pPr marL="457162" indent="-457162" algn="l" defTabSz="1828641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482" indent="-457162" algn="l" defTabSz="18286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02" indent="-457162" algn="l" defTabSz="18286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120" indent="-457162" algn="l" defTabSz="18286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41" indent="-457162" algn="l" defTabSz="18286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761" indent="-457162" algn="l" defTabSz="18286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078" indent="-457162" algn="l" defTabSz="18286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402" indent="-457162" algn="l" defTabSz="18286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722" indent="-457162" algn="l" defTabSz="18286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4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21" algn="l" defTabSz="182864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41" algn="l" defTabSz="182864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58" algn="l" defTabSz="182864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82" algn="l" defTabSz="182864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02" algn="l" defTabSz="182864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22" algn="l" defTabSz="182864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40" algn="l" defTabSz="182864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61" algn="l" defTabSz="182864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h25@txstat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6DA2A5-482A-9743-84A7-58ADC93AB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145" y="1268362"/>
            <a:ext cx="10628840" cy="25624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400" dirty="0">
                <a:latin typeface="+mj-lt"/>
              </a:rPr>
              <a:t>Introduction to Focus Groups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1F925-8E91-524F-A847-8D29EF64D4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48146" y="4876799"/>
            <a:ext cx="9879734" cy="8000999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ts val="0"/>
              </a:spcBef>
              <a:spcAft>
                <a:spcPts val="600"/>
              </a:spcAft>
            </a:pPr>
            <a:endParaRPr lang="en-US" sz="2800" dirty="0">
              <a:latin typeface="+mn-lt"/>
            </a:endParaRPr>
          </a:p>
          <a:p>
            <a:pPr algn="ctr" defTabSz="914400">
              <a:spcBef>
                <a:spcPts val="0"/>
              </a:spcBef>
              <a:spcAft>
                <a:spcPts val="600"/>
              </a:spcAft>
            </a:pPr>
            <a:endParaRPr lang="en-US" sz="2800" dirty="0">
              <a:latin typeface="+mn-lt"/>
            </a:endParaRPr>
          </a:p>
          <a:p>
            <a:pPr algn="ctr" defTabSz="914400">
              <a:spcBef>
                <a:spcPts val="0"/>
              </a:spcBef>
              <a:spcAft>
                <a:spcPts val="600"/>
              </a:spcAft>
            </a:pPr>
            <a:endParaRPr lang="en-US" sz="2800" dirty="0">
              <a:latin typeface="+mn-lt"/>
            </a:endParaRPr>
          </a:p>
          <a:p>
            <a:pPr algn="ctr" defTabSz="91440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+mn-lt"/>
              </a:rPr>
              <a:t>Elizabeth Hewett, Ph.D.</a:t>
            </a:r>
          </a:p>
          <a:p>
            <a:pPr algn="ctr" defTabSz="91440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+mn-lt"/>
              </a:rPr>
              <a:t>Research Analyst, Office of Institutional Research</a:t>
            </a:r>
          </a:p>
          <a:p>
            <a:pPr algn="ctr" defTabSz="91440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+mn-lt"/>
                <a:hlinkClick r:id="rId3"/>
              </a:rPr>
              <a:t>eh25@txstate.edu</a:t>
            </a:r>
            <a:endParaRPr lang="en-US" sz="2800" dirty="0">
              <a:latin typeface="+mn-lt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B585F91-F66E-4095-B62B-1B22DD0B75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l="13631" r="10421"/>
          <a:stretch/>
        </p:blipFill>
        <p:spPr>
          <a:xfrm>
            <a:off x="0" y="-1"/>
            <a:ext cx="7206575" cy="13425711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21401" y="4230234"/>
            <a:ext cx="9464040" cy="0"/>
          </a:xfrm>
          <a:prstGeom prst="line">
            <a:avLst/>
          </a:prstGeom>
          <a:ln w="19050">
            <a:solidFill>
              <a:srgbClr val="77A4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723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A309-C9D9-2641-9E3E-4E10A3A9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07" y="614899"/>
            <a:ext cx="13716000" cy="11435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Conducting the Focus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8928B-5533-1F45-B821-D97852D2A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0725" y="1988932"/>
            <a:ext cx="14692135" cy="857530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4000" i="1" dirty="0"/>
              <a:t>Both moderator and recorder should welcome participants, assist with completing pre-group paperwork, including consent forms.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Moderator</a:t>
            </a:r>
          </a:p>
          <a:p>
            <a:pPr marL="1485821" lvl="1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Facilitates the discussion.</a:t>
            </a:r>
          </a:p>
          <a:p>
            <a:pPr marL="1485821" lvl="1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Establishes a non-threatening environment and rapport with participants.</a:t>
            </a:r>
          </a:p>
          <a:p>
            <a:pPr marL="1485821" lvl="1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Manages challenging group dynamics</a:t>
            </a:r>
            <a:r>
              <a:rPr lang="en-US" sz="4400" dirty="0"/>
              <a:t>.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Recorder</a:t>
            </a:r>
          </a:p>
          <a:p>
            <a:pPr marL="1485821" lvl="1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Takes notes (including field notes (documenting body language, etc.)).</a:t>
            </a:r>
          </a:p>
          <a:p>
            <a:pPr marL="1485821" lvl="1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Runs recording device.</a:t>
            </a:r>
          </a:p>
          <a:p>
            <a:pPr marL="1485821" lvl="1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50129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A309-C9D9-2641-9E3E-4E10A3A9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07" y="843499"/>
            <a:ext cx="13716000" cy="11435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When the Focus Group Meets…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8928B-5533-1F45-B821-D97852D2A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9092" y="1987061"/>
            <a:ext cx="13716000" cy="8946828"/>
          </a:xfrm>
        </p:spPr>
        <p:txBody>
          <a:bodyPr/>
          <a:lstStyle/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Thank people for coming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Review the focus group's purpose and goals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Explain how the meeting will proceed and how members can contribute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Set the tone by asking an opening question and making sure all opinions on that question are heard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1485821" lvl="1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These questions should be designed to be answered quickly and identify characteristics that the participants have in common</a:t>
            </a:r>
          </a:p>
          <a:p>
            <a:pPr marL="1485821" lvl="1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1485821" lvl="1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All further questions should be asked in the same manner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When all questions have been asked, ask if the participants have any other comments to make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Tell the participants about any next steps that will occur and what they can expect to happen now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Thank the group for their participation!</a:t>
            </a:r>
          </a:p>
        </p:txBody>
      </p:sp>
    </p:spTree>
    <p:extLst>
      <p:ext uri="{BB962C8B-B14F-4D97-AF65-F5344CB8AC3E}">
        <p14:creationId xmlns:p14="http://schemas.microsoft.com/office/powerpoint/2010/main" val="1183829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A309-C9D9-2641-9E3E-4E10A3A9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07" y="614899"/>
            <a:ext cx="13716000" cy="11435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Analyzing the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8928B-5533-1F45-B821-D97852D2A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9092" y="1969477"/>
            <a:ext cx="12995030" cy="7930661"/>
          </a:xfrm>
        </p:spPr>
        <p:txBody>
          <a:bodyPr/>
          <a:lstStyle/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Record focus group audio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Transcribe the recordings</a:t>
            </a:r>
          </a:p>
          <a:p>
            <a:pPr marL="1485821" lvl="1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Upload transcriptions into an analysis software. </a:t>
            </a:r>
          </a:p>
          <a:p>
            <a:pPr marL="1485821" lvl="1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Create nodes or themes for classification.</a:t>
            </a:r>
          </a:p>
          <a:p>
            <a:pPr marL="1485821" lvl="1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Examine the data for patterns, themes, and new questions</a:t>
            </a:r>
          </a:p>
          <a:p>
            <a:pPr marL="1485821" lvl="1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1485821" lvl="1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It is ideal to ask several people to participate in this process (</a:t>
            </a:r>
            <a:r>
              <a:rPr lang="en-US" sz="3200" b="1" dirty="0"/>
              <a:t>Triangulation</a:t>
            </a:r>
            <a:r>
              <a:rPr lang="en-US" sz="3200" dirty="0"/>
              <a:t>)</a:t>
            </a:r>
          </a:p>
          <a:p>
            <a:pPr marL="1485821" lvl="1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Compare and contrast the focus group data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Describe findings and include illustrative quotes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1247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A309-C9D9-2641-9E3E-4E10A3A9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07" y="614899"/>
            <a:ext cx="13716000" cy="11435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8928B-5533-1F45-B821-D97852D2A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9092" y="1969477"/>
            <a:ext cx="12995030" cy="7930661"/>
          </a:xfrm>
        </p:spPr>
        <p:txBody>
          <a:bodyPr/>
          <a:lstStyle/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Center for Community Health and Development. (n.d.). </a:t>
            </a:r>
            <a:r>
              <a:rPr lang="en-US" i="1" dirty="0"/>
              <a:t>Chapter 3, Section 6: Conducting Focus Groups</a:t>
            </a:r>
            <a:r>
              <a:rPr lang="en-US" dirty="0"/>
              <a:t>. University of Kansas. Retrieved May 17, 2022, from the Community Tool Box: http://ctb.ku.edu/en/table-of-contents/assessment/assessing-community-needs-and-resources/conduct-concerns-surveys/main. 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Krueger, R., &amp; Casey, M. (2015). Focus group interviewing. In H. P. </a:t>
            </a:r>
            <a:r>
              <a:rPr lang="en-US" dirty="0" err="1"/>
              <a:t>Hatry</a:t>
            </a:r>
            <a:r>
              <a:rPr lang="en-US" dirty="0"/>
              <a:t>, K. E. Newcomer, &amp; J. S. </a:t>
            </a:r>
            <a:r>
              <a:rPr lang="en-US" dirty="0" err="1"/>
              <a:t>Wholey</a:t>
            </a:r>
            <a:r>
              <a:rPr lang="en-US" dirty="0"/>
              <a:t> (Eds.), </a:t>
            </a:r>
            <a:r>
              <a:rPr lang="en-US" i="1" dirty="0"/>
              <a:t>Handbook of Practical Program Evaluation (pp. 506-534).</a:t>
            </a:r>
            <a:r>
              <a:rPr lang="en-US" dirty="0"/>
              <a:t> John Wiley &amp; Sons.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Patton, M. Q. (2015). </a:t>
            </a:r>
            <a:r>
              <a:rPr lang="en-US" i="1" dirty="0"/>
              <a:t>Qualitative research &amp; evaluation methods: Integrating theory and practice</a:t>
            </a:r>
            <a:r>
              <a:rPr lang="en-US" dirty="0"/>
              <a:t> (4th ed.). Sage Publications.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135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5F5E7C2-BEBD-6D42-A79E-3C18EB59D1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7600" y="1344871"/>
            <a:ext cx="11697256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tr-TR" dirty="0">
                <a:ea typeface="Lato Heavy" panose="020F0502020204030203" pitchFamily="34" charset="0"/>
                <a:cs typeface="Lato Heavy" panose="020F0502020204030203" pitchFamily="34" charset="0"/>
              </a:rPr>
              <a:t>CONTACT US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36D4D41-0606-CF4D-A4A6-2D09AB2B6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97215" y="3344335"/>
            <a:ext cx="1752600" cy="1752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512">
              <a:solidFill>
                <a:schemeClr val="tx1"/>
              </a:solidFill>
            </a:endParaRPr>
          </a:p>
        </p:txBody>
      </p:sp>
      <p:sp>
        <p:nvSpPr>
          <p:cNvPr id="30" name="Rectangle 29" descr="phone">
            <a:extLst>
              <a:ext uri="{FF2B5EF4-FFF2-40B4-BE49-F238E27FC236}">
                <a16:creationId xmlns:a16="http://schemas.microsoft.com/office/drawing/2014/main" id="{543B64D4-1C0A-6248-B6D3-AEAC50075ACB}"/>
              </a:ext>
            </a:extLst>
          </p:cNvPr>
          <p:cNvSpPr/>
          <p:nvPr/>
        </p:nvSpPr>
        <p:spPr>
          <a:xfrm>
            <a:off x="6461580" y="3561699"/>
            <a:ext cx="6238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FontAwesome" pitchFamily="2" charset="0"/>
              </a:rPr>
              <a:t></a:t>
            </a:r>
            <a:endParaRPr lang="tr-TR" sz="80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CC7710-FF0C-714B-86A4-799F84EB3E75}"/>
              </a:ext>
            </a:extLst>
          </p:cNvPr>
          <p:cNvSpPr txBox="1"/>
          <p:nvPr/>
        </p:nvSpPr>
        <p:spPr>
          <a:xfrm>
            <a:off x="8214168" y="3928259"/>
            <a:ext cx="2848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Nunito Sans SemiBold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512</a:t>
            </a:r>
            <a:r>
              <a:rPr lang="tr-TR" sz="3200" b="1" dirty="0">
                <a:solidFill>
                  <a:schemeClr val="accent1"/>
                </a:solidFill>
                <a:latin typeface="Nunito Sans SemiBold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r>
              <a:rPr lang="en-US" sz="3200" b="1" dirty="0">
                <a:solidFill>
                  <a:schemeClr val="accent1"/>
                </a:solidFill>
                <a:latin typeface="Nunito Sans SemiBold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245</a:t>
            </a:r>
            <a:r>
              <a:rPr lang="tr-TR" sz="3200" b="1" dirty="0">
                <a:solidFill>
                  <a:schemeClr val="accent1"/>
                </a:solidFill>
                <a:latin typeface="Nunito Sans SemiBold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r>
              <a:rPr lang="en-US" sz="3200" b="1" dirty="0">
                <a:solidFill>
                  <a:schemeClr val="accent1"/>
                </a:solidFill>
                <a:latin typeface="Nunito Sans SemiBold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2386</a:t>
            </a:r>
            <a:endParaRPr lang="tr-TR" sz="3200" b="1" dirty="0">
              <a:solidFill>
                <a:schemeClr val="accent1"/>
              </a:solidFill>
              <a:latin typeface="Nunito Sans SemiBold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8B986E-F4E1-FE48-AC64-B565C1A1C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97215" y="5841481"/>
            <a:ext cx="1752600" cy="1752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512" dirty="0">
              <a:solidFill>
                <a:schemeClr val="tx1"/>
              </a:solidFill>
            </a:endParaRPr>
          </a:p>
        </p:txBody>
      </p:sp>
      <p:sp>
        <p:nvSpPr>
          <p:cNvPr id="31" name="Rectangle 30" descr="inbox">
            <a:extLst>
              <a:ext uri="{FF2B5EF4-FFF2-40B4-BE49-F238E27FC236}">
                <a16:creationId xmlns:a16="http://schemas.microsoft.com/office/drawing/2014/main" id="{558D0D44-AEC5-7F40-AB26-D168F88FF72D}"/>
              </a:ext>
            </a:extLst>
          </p:cNvPr>
          <p:cNvSpPr/>
          <p:nvPr/>
        </p:nvSpPr>
        <p:spPr>
          <a:xfrm>
            <a:off x="6351771" y="6209959"/>
            <a:ext cx="8435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6000" dirty="0">
                <a:solidFill>
                  <a:schemeClr val="bg1"/>
                </a:solidFill>
                <a:latin typeface="FontAwesome" pitchFamily="2" charset="0"/>
              </a:rPr>
              <a:t>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335252-269B-5B48-BF32-BCB76234C454}"/>
              </a:ext>
            </a:extLst>
          </p:cNvPr>
          <p:cNvSpPr txBox="1"/>
          <p:nvPr/>
        </p:nvSpPr>
        <p:spPr>
          <a:xfrm>
            <a:off x="8214173" y="6425403"/>
            <a:ext cx="292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latin typeface="Nunito Sans SemiBold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ir</a:t>
            </a:r>
            <a:r>
              <a:rPr lang="tr-TR" sz="3200" b="1" dirty="0">
                <a:solidFill>
                  <a:schemeClr val="tx2"/>
                </a:solidFill>
                <a:latin typeface="Nunito Sans SemiBold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@txstate.edu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C5B6B42-AE99-374B-A0C9-5D2868EB1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97215" y="8338628"/>
            <a:ext cx="1752600" cy="1752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512">
              <a:solidFill>
                <a:schemeClr val="tx1"/>
              </a:solidFill>
            </a:endParaRPr>
          </a:p>
        </p:txBody>
      </p:sp>
      <p:sp>
        <p:nvSpPr>
          <p:cNvPr id="32" name="Rectangle 31" descr="GPS arrow">
            <a:extLst>
              <a:ext uri="{FF2B5EF4-FFF2-40B4-BE49-F238E27FC236}">
                <a16:creationId xmlns:a16="http://schemas.microsoft.com/office/drawing/2014/main" id="{45348426-7B09-B94E-9C4B-ECE9EE418A08}"/>
              </a:ext>
            </a:extLst>
          </p:cNvPr>
          <p:cNvSpPr/>
          <p:nvPr/>
        </p:nvSpPr>
        <p:spPr>
          <a:xfrm>
            <a:off x="6334568" y="8718834"/>
            <a:ext cx="7889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6000" dirty="0">
                <a:solidFill>
                  <a:schemeClr val="bg1"/>
                </a:solidFill>
                <a:latin typeface="FontAwesome" pitchFamily="2" charset="0"/>
              </a:rPr>
              <a:t>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7430AC-CA9B-D945-9943-3918C244C5DC}"/>
              </a:ext>
            </a:extLst>
          </p:cNvPr>
          <p:cNvSpPr txBox="1"/>
          <p:nvPr/>
        </p:nvSpPr>
        <p:spPr>
          <a:xfrm>
            <a:off x="8214178" y="8338628"/>
            <a:ext cx="64689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accent4"/>
                </a:solidFill>
                <a:latin typeface="Nunito Sans SemiBold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Office of Institutional Research</a:t>
            </a:r>
            <a:endParaRPr lang="tr-TR" sz="3200" b="1" dirty="0">
              <a:solidFill>
                <a:schemeClr val="accent4"/>
              </a:solidFill>
              <a:latin typeface="Nunito Sans SemiBold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accent4"/>
                </a:solidFill>
                <a:latin typeface="Nunito Sans SemiBold" pitchFamily="2" charset="77"/>
                <a:ea typeface="Open Sans Semibold" panose="020B0706030804020204" pitchFamily="34" charset="0"/>
                <a:cs typeface="Open Sans Semibold" panose="020B0706030804020204" pitchFamily="34" charset="0"/>
              </a:rPr>
              <a:t>J C Kellam 883</a:t>
            </a:r>
            <a:endParaRPr lang="tr-TR" sz="3200" b="1" dirty="0">
              <a:solidFill>
                <a:schemeClr val="accent4"/>
              </a:solidFill>
              <a:latin typeface="Nunito Sans SemiBold" pitchFamily="2" charset="77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2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A309-C9D9-2641-9E3E-4E10A3A9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908" y="1054515"/>
            <a:ext cx="13716000" cy="11435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8928B-5533-1F45-B821-D97852D2A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2908" y="2444262"/>
            <a:ext cx="12995030" cy="7930661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What is a Focus Group?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Things to Consider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Recruiting Participants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How to Set Up a Focus Group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Conducting the Focus Group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When the Focus Group Meets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Analyzing the Results</a:t>
            </a:r>
          </a:p>
        </p:txBody>
      </p:sp>
    </p:spTree>
    <p:extLst>
      <p:ext uri="{BB962C8B-B14F-4D97-AF65-F5344CB8AC3E}">
        <p14:creationId xmlns:p14="http://schemas.microsoft.com/office/powerpoint/2010/main" val="411966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A309-C9D9-2641-9E3E-4E10A3A9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908" y="1054515"/>
            <a:ext cx="13716000" cy="11435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a Focus Group?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8928B-5533-1F45-B821-D97852D2A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2908" y="2892669"/>
            <a:ext cx="13458092" cy="7930661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A </a:t>
            </a:r>
            <a:r>
              <a:rPr lang="en-US" sz="4000" b="1" dirty="0"/>
              <a:t>focus group </a:t>
            </a:r>
            <a:r>
              <a:rPr lang="en-US" sz="4000" dirty="0"/>
              <a:t>is a carefully planned discussion that’s designed to obtain perceptions and opinions on a defined topic of interest in a non-threatening environment.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A focus group </a:t>
            </a:r>
            <a:r>
              <a:rPr lang="en-US" sz="4000" b="1" u="sng" dirty="0"/>
              <a:t>should be</a:t>
            </a:r>
            <a:r>
              <a:rPr lang="en-US" sz="4000" b="1" dirty="0"/>
              <a:t> </a:t>
            </a:r>
            <a:r>
              <a:rPr lang="en-US" sz="4000" dirty="0"/>
              <a:t>comfortable for the participants.</a:t>
            </a:r>
          </a:p>
        </p:txBody>
      </p:sp>
    </p:spTree>
    <p:extLst>
      <p:ext uri="{BB962C8B-B14F-4D97-AF65-F5344CB8AC3E}">
        <p14:creationId xmlns:p14="http://schemas.microsoft.com/office/powerpoint/2010/main" val="210548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A309-C9D9-2641-9E3E-4E10A3A9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908" y="1054515"/>
            <a:ext cx="13716000" cy="11435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Things to Consider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8928B-5533-1F45-B821-D97852D2A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2908" y="2198077"/>
            <a:ext cx="12995030" cy="793066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Before getting started: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Check and recheck your goals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Consider other methods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Find a good moderator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Find a recorder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Decide who should be invited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Decide about incentives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Decide on the meeting particulars (food, location, etc.)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Prepare your questions.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Recruit your members.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Review the arrangements.</a:t>
            </a:r>
          </a:p>
        </p:txBody>
      </p:sp>
    </p:spTree>
    <p:extLst>
      <p:ext uri="{BB962C8B-B14F-4D97-AF65-F5344CB8AC3E}">
        <p14:creationId xmlns:p14="http://schemas.microsoft.com/office/powerpoint/2010/main" val="155982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A309-C9D9-2641-9E3E-4E10A3A9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07" y="509391"/>
            <a:ext cx="13716000" cy="11435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Recruiting Participants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8928B-5533-1F45-B821-D97852D2A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0" y="2007577"/>
            <a:ext cx="13716000" cy="8565173"/>
          </a:xfrm>
        </p:spPr>
        <p:txBody>
          <a:bodyPr/>
          <a:lstStyle/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Establish meeting times that do not conflict with existing campus activities or functions.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Contact potential participants via telephone, in person or by email about 14 days before the focus group session. 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b="1" dirty="0"/>
              <a:t>Over-recruit (10-20%)</a:t>
            </a:r>
            <a:r>
              <a:rPr lang="en-US" sz="4000" dirty="0"/>
              <a:t>!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One week before the study send a personal invitation that stresses that the potential participants have an experience that is of value to the study.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Send a reminder one to two days before the focus group.</a:t>
            </a:r>
          </a:p>
        </p:txBody>
      </p:sp>
    </p:spTree>
    <p:extLst>
      <p:ext uri="{BB962C8B-B14F-4D97-AF65-F5344CB8AC3E}">
        <p14:creationId xmlns:p14="http://schemas.microsoft.com/office/powerpoint/2010/main" val="278296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716531-EED7-E349-943E-3DD27A74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1. The Participants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BAAACF-F22F-BF46-B5A4-58014C95CD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44214" y="2399689"/>
            <a:ext cx="8077201" cy="7753961"/>
          </a:xfrm>
        </p:spPr>
        <p:txBody>
          <a:bodyPr/>
          <a:lstStyle/>
          <a:p>
            <a:pPr marL="342900" indent="-3429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Typically, a focus group is composed of 8-10 people.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	</a:t>
            </a:r>
          </a:p>
          <a:p>
            <a:pPr marL="342900" indent="-3429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The group size should be: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</a:endParaRPr>
          </a:p>
          <a:p>
            <a:pPr marL="1257221" lvl="1" indent="-3429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Large enough to provide diverse perceptions.</a:t>
            </a:r>
          </a:p>
          <a:p>
            <a:pPr marL="1257221" lvl="1" indent="-3429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</a:endParaRPr>
          </a:p>
          <a:p>
            <a:pPr marL="1257221" lvl="1" indent="-3429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Small enough to allow everyone the opportunity to share.</a:t>
            </a:r>
          </a:p>
          <a:p>
            <a:pPr lvl="1">
              <a:lnSpc>
                <a:spcPct val="108000"/>
              </a:lnSpc>
              <a:spcBef>
                <a:spcPts val="0"/>
              </a:spcBef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Participants should be comfortable with each other but not know each other.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C97893-50AE-425D-999E-BCCD5A9BC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85" y="2784712"/>
            <a:ext cx="6566200" cy="444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716531-EED7-E349-943E-3DD27A746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3496" y="413238"/>
            <a:ext cx="5795204" cy="2368062"/>
          </a:xfrm>
        </p:spPr>
        <p:txBody>
          <a:bodyPr>
            <a:normAutofit/>
          </a:bodyPr>
          <a:lstStyle/>
          <a:p>
            <a:pPr algn="ctr"/>
            <a:r>
              <a:rPr lang="en-US" spc="1000" dirty="0"/>
              <a:t>2</a:t>
            </a:r>
            <a:r>
              <a:rPr lang="en-US" spc="1000" dirty="0">
                <a:solidFill>
                  <a:schemeClr val="tx1"/>
                </a:solidFill>
              </a:rPr>
              <a:t>.Groups</a:t>
            </a:r>
            <a:br>
              <a:rPr lang="en-US" spc="1000" dirty="0">
                <a:solidFill>
                  <a:schemeClr val="tx1"/>
                </a:solidFill>
              </a:rPr>
            </a:br>
            <a:r>
              <a:rPr lang="en-US" sz="2800" i="1" spc="0" dirty="0">
                <a:solidFill>
                  <a:schemeClr val="tx1"/>
                </a:solidFill>
              </a:rPr>
              <a:t>How many series of groups </a:t>
            </a:r>
            <a:r>
              <a:rPr lang="en-US" sz="2800" i="1" spc="0" dirty="0"/>
              <a:t>should be established?</a:t>
            </a:r>
            <a:endParaRPr lang="en-US" sz="3300" i="1" spc="0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BAAACF-F22F-BF46-B5A4-58014C95CD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05950" y="3474943"/>
            <a:ext cx="8309804" cy="54826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It is recommended that multiple groups —at least three — be conducted in order to detect patterns and trends across groups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B575E-61F1-4D53-BC0D-B332D7F45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696" y="1956505"/>
            <a:ext cx="5795204" cy="731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716531-EED7-E349-943E-3DD27A746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0" y="756138"/>
            <a:ext cx="8758415" cy="123846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3</a:t>
            </a:r>
            <a:r>
              <a:rPr lang="en-US" sz="4000" spc="1000" dirty="0"/>
              <a:t>. Characteristics of the Focus Group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BAAACF-F22F-BF46-B5A4-58014C95CD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0" y="2998693"/>
            <a:ext cx="8758415" cy="612625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Each focus group should be 45-90 minutes.</a:t>
            </a:r>
          </a:p>
          <a:p>
            <a:pPr marL="1257221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This allows enough time to establish a rapport.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anose="020B05030201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The environment should be:</a:t>
            </a:r>
          </a:p>
          <a:p>
            <a:pPr marL="1257221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Open and comfortable</a:t>
            </a:r>
          </a:p>
          <a:p>
            <a:pPr marL="1257221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Convenient location</a:t>
            </a:r>
          </a:p>
          <a:p>
            <a:pPr marL="1257221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Circular seating</a:t>
            </a:r>
          </a:p>
          <a:p>
            <a:pPr marL="1257221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Twelve is the maximum number of questions for any one group; however, eight is ideal.</a:t>
            </a:r>
          </a:p>
          <a:p>
            <a:pPr marL="1257221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D25F6-C986-413D-B572-4A6121B2D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800" y="3499442"/>
            <a:ext cx="5677692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716531-EED7-E349-943E-3DD27A746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168" y="505651"/>
            <a:ext cx="8832716" cy="1238468"/>
          </a:xfrm>
        </p:spPr>
        <p:txBody>
          <a:bodyPr>
            <a:noAutofit/>
          </a:bodyPr>
          <a:lstStyle/>
          <a:p>
            <a:pPr marL="914400" indent="-914400" algn="ctr"/>
            <a:r>
              <a:rPr lang="en-US" dirty="0"/>
              <a:t>4</a:t>
            </a:r>
            <a:r>
              <a:rPr lang="en-US" dirty="0">
                <a:solidFill>
                  <a:schemeClr val="tx1"/>
                </a:solidFill>
              </a:rPr>
              <a:t>. Strategies for Questions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BAAACF-F22F-BF46-B5A4-58014C95CD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53548" y="2546582"/>
            <a:ext cx="8331336" cy="5482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Questions should be:</a:t>
            </a:r>
          </a:p>
          <a:p>
            <a:pPr marL="914400" indent="-4079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Short and to the point</a:t>
            </a:r>
          </a:p>
          <a:p>
            <a:pPr marL="914400" indent="-4079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Clearly worded</a:t>
            </a:r>
          </a:p>
          <a:p>
            <a:pPr marL="914400" indent="-4079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Open-ended </a:t>
            </a:r>
          </a:p>
          <a:p>
            <a:pPr marL="1536700" indent="-407988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Worded in a way that they cannot be answered with a simple “yes” or “no” answer (use “why” and “how” instead)</a:t>
            </a:r>
          </a:p>
          <a:p>
            <a:pPr marL="914400" indent="-40798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anose="020B0503020102020204" pitchFamily="34" charset="0"/>
              </a:rPr>
              <a:t>Non-threatening or embarrassing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73DF4B-B2D8-4661-8733-43929165A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858" y="2375725"/>
            <a:ext cx="4535173" cy="668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3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illardia Light Theme">
  <a:themeElements>
    <a:clrScheme name="TXST Brand">
      <a:dk1>
        <a:srgbClr val="501214"/>
      </a:dk1>
      <a:lt1>
        <a:srgbClr val="FFFFFF"/>
      </a:lt1>
      <a:dk2>
        <a:srgbClr val="006F98"/>
      </a:dk2>
      <a:lt2>
        <a:srgbClr val="E7E6E6"/>
      </a:lt2>
      <a:accent1>
        <a:srgbClr val="EB2E47"/>
      </a:accent1>
      <a:accent2>
        <a:srgbClr val="EAB942"/>
      </a:accent2>
      <a:accent3>
        <a:srgbClr val="F3725A"/>
      </a:accent3>
      <a:accent4>
        <a:srgbClr val="3A9F68"/>
      </a:accent4>
      <a:accent5>
        <a:srgbClr val="92D7E8"/>
      </a:accent5>
      <a:accent6>
        <a:srgbClr val="F9DDDD"/>
      </a:accent6>
      <a:hlink>
        <a:srgbClr val="006E96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E6869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>
              <a:lumMod val="95000"/>
              <a:lumOff val="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2400" smtClean="0">
            <a:solidFill>
              <a:srgbClr val="414141"/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14740</TotalTime>
  <Words>825</Words>
  <Application>Microsoft Office PowerPoint</Application>
  <PresentationFormat>Custom</PresentationFormat>
  <Paragraphs>149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Franklin Gothic Book</vt:lpstr>
      <vt:lpstr>Calibri</vt:lpstr>
      <vt:lpstr>Arial</vt:lpstr>
      <vt:lpstr>Calibri Light</vt:lpstr>
      <vt:lpstr>Nunito Sans SemiBold</vt:lpstr>
      <vt:lpstr>FontAwesome</vt:lpstr>
      <vt:lpstr>Nunito Sans</vt:lpstr>
      <vt:lpstr>Gaillardia Light Theme</vt:lpstr>
      <vt:lpstr>Introduction to Focus Groups</vt:lpstr>
      <vt:lpstr>Outline</vt:lpstr>
      <vt:lpstr>What is a Focus Group?</vt:lpstr>
      <vt:lpstr>Things to Consider</vt:lpstr>
      <vt:lpstr>Recruiting Participants</vt:lpstr>
      <vt:lpstr>1. The Participants</vt:lpstr>
      <vt:lpstr>2.Groups How many series of groups should be established?</vt:lpstr>
      <vt:lpstr>3. Characteristics of the Focus Group</vt:lpstr>
      <vt:lpstr>4. Strategies for Questions</vt:lpstr>
      <vt:lpstr>Conducting the Focus Group</vt:lpstr>
      <vt:lpstr>When the Focus Group Meets…</vt:lpstr>
      <vt:lpstr>Analyzing the Results</vt:lpstr>
      <vt:lpstr>References</vt:lpstr>
      <vt:lpstr>CONTACT US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Gaillardia Theme PowerPoint Template-Light</dc:title>
  <dc:subject/>
  <dc:creator>Texas State Office of University Marketing</dc:creator>
  <cp:keywords/>
  <dc:description/>
  <cp:lastModifiedBy>Hewett, Elizabeth L</cp:lastModifiedBy>
  <cp:revision>1172</cp:revision>
  <dcterms:created xsi:type="dcterms:W3CDTF">2014-09-26T10:57:37Z</dcterms:created>
  <dcterms:modified xsi:type="dcterms:W3CDTF">2022-05-20T20:17:09Z</dcterms:modified>
  <cp:category/>
</cp:coreProperties>
</file>