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handoutMasterIdLst>
    <p:handoutMasterId r:id="rId26"/>
  </p:handoutMasterIdLst>
  <p:sldIdLst>
    <p:sldId id="256" r:id="rId2"/>
    <p:sldId id="306" r:id="rId3"/>
    <p:sldId id="305" r:id="rId4"/>
    <p:sldId id="304" r:id="rId5"/>
    <p:sldId id="298" r:id="rId6"/>
    <p:sldId id="314" r:id="rId7"/>
    <p:sldId id="312" r:id="rId8"/>
    <p:sldId id="308" r:id="rId9"/>
    <p:sldId id="309" r:id="rId10"/>
    <p:sldId id="313" r:id="rId11"/>
    <p:sldId id="310" r:id="rId12"/>
    <p:sldId id="311" r:id="rId13"/>
    <p:sldId id="315" r:id="rId14"/>
    <p:sldId id="316" r:id="rId15"/>
    <p:sldId id="307" r:id="rId16"/>
    <p:sldId id="280" r:id="rId17"/>
    <p:sldId id="281" r:id="rId18"/>
    <p:sldId id="303" r:id="rId19"/>
    <p:sldId id="284" r:id="rId20"/>
    <p:sldId id="282" r:id="rId21"/>
    <p:sldId id="317" r:id="rId22"/>
    <p:sldId id="318" r:id="rId23"/>
    <p:sldId id="289"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32" autoAdjust="0"/>
  </p:normalViewPr>
  <p:slideViewPr>
    <p:cSldViewPr>
      <p:cViewPr varScale="1">
        <p:scale>
          <a:sx n="86" d="100"/>
          <a:sy n="86" d="100"/>
        </p:scale>
        <p:origin x="1339" y="67"/>
      </p:cViewPr>
      <p:guideLst>
        <p:guide orient="horz" pos="2160"/>
        <p:guide pos="2880"/>
      </p:guideLst>
    </p:cSldViewPr>
  </p:slideViewPr>
  <p:outlineViewPr>
    <p:cViewPr>
      <p:scale>
        <a:sx n="33" d="100"/>
        <a:sy n="33" d="100"/>
      </p:scale>
      <p:origin x="0" y="46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680D62-5CFC-48F7-8937-6DE22E9044B5}" type="datetimeFigureOut">
              <a:rPr lang="en-US" smtClean="0"/>
              <a:pPr/>
              <a:t>3/28/2018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7F656D-BEB9-4CC7-AB1D-79D0C5BAD87E}" type="slidenum">
              <a:rPr lang="en-US" smtClean="0"/>
              <a:pPr/>
              <a:t>‹#›</a:t>
            </a:fld>
            <a:endParaRPr lang="en-US"/>
          </a:p>
        </p:txBody>
      </p:sp>
    </p:spTree>
    <p:extLst>
      <p:ext uri="{BB962C8B-B14F-4D97-AF65-F5344CB8AC3E}">
        <p14:creationId xmlns:p14="http://schemas.microsoft.com/office/powerpoint/2010/main" val="25220142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5AC14FCD-9EFB-4355-9E60-6C843ADF0C27}"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4798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EC742D-298F-4CE2-A451-D24EB3B755BB}"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93629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39100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3267075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3648570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886226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179712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888465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164904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932637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C742D-298F-4CE2-A451-D24EB3B755BB}"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321863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EC742D-298F-4CE2-A451-D24EB3B755BB}"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9838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EC742D-298F-4CE2-A451-D24EB3B755BB}" type="datetimeFigureOut">
              <a:rPr lang="en-US" smtClean="0"/>
              <a:pPr/>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07960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EC742D-298F-4CE2-A451-D24EB3B755BB}" type="datetimeFigureOut">
              <a:rPr lang="en-US" smtClean="0"/>
              <a:pPr/>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175703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C742D-298F-4CE2-A451-D24EB3B755BB}" type="datetimeFigureOut">
              <a:rPr lang="en-US" smtClean="0"/>
              <a:pPr/>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392611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EC742D-298F-4CE2-A451-D24EB3B755BB}"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124858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EC742D-298F-4CE2-A451-D24EB3B755BB}"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14FCD-9EFB-4355-9E60-6C843ADF0C27}" type="slidenum">
              <a:rPr lang="en-US" smtClean="0"/>
              <a:pPr/>
              <a:t>‹#›</a:t>
            </a:fld>
            <a:endParaRPr lang="en-US"/>
          </a:p>
        </p:txBody>
      </p:sp>
    </p:spTree>
    <p:extLst>
      <p:ext uri="{BB962C8B-B14F-4D97-AF65-F5344CB8AC3E}">
        <p14:creationId xmlns:p14="http://schemas.microsoft.com/office/powerpoint/2010/main" val="265908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EC742D-298F-4CE2-A451-D24EB3B755BB}" type="datetimeFigureOut">
              <a:rPr lang="en-US" smtClean="0"/>
              <a:pPr/>
              <a:t>3/28/2018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C14FCD-9EFB-4355-9E60-6C843ADF0C27}" type="slidenum">
              <a:rPr lang="en-US" smtClean="0"/>
              <a:pPr/>
              <a:t>‹#›</a:t>
            </a:fld>
            <a:endParaRPr lang="en-US"/>
          </a:p>
        </p:txBody>
      </p:sp>
    </p:spTree>
    <p:extLst>
      <p:ext uri="{BB962C8B-B14F-4D97-AF65-F5344CB8AC3E}">
        <p14:creationId xmlns:p14="http://schemas.microsoft.com/office/powerpoint/2010/main" val="247064113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ternational.txstate.edu/current/oncampu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nternational.txstate.edu/current/cp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nternational.txstate.edu/optandstemextension/op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nternational.txstate.edu/departments.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nternational.txstate.edu/current/Reduced-Course-Load--RCL-.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ou.edu/career/images/pages/JobSearchTips_International_globe.jpg"/>
          <p:cNvPicPr>
            <a:picLocks noChangeAspect="1" noChangeArrowheads="1"/>
          </p:cNvPicPr>
          <p:nvPr/>
        </p:nvPicPr>
        <p:blipFill>
          <a:blip r:embed="rId2" cstate="print"/>
          <a:srcRect/>
          <a:stretch>
            <a:fillRect/>
          </a:stretch>
        </p:blipFill>
        <p:spPr bwMode="auto">
          <a:xfrm>
            <a:off x="-1" y="0"/>
            <a:ext cx="5852501" cy="6858000"/>
          </a:xfrm>
          <a:prstGeom prst="rect">
            <a:avLst/>
          </a:prstGeom>
          <a:ln>
            <a:noFill/>
          </a:ln>
          <a:effectLst>
            <a:softEdge rad="112500"/>
          </a:effectLst>
        </p:spPr>
      </p:pic>
      <p:sp>
        <p:nvSpPr>
          <p:cNvPr id="6" name="TextBox 5"/>
          <p:cNvSpPr txBox="1"/>
          <p:nvPr/>
        </p:nvSpPr>
        <p:spPr>
          <a:xfrm>
            <a:off x="5943600" y="2052697"/>
            <a:ext cx="3048000" cy="4031873"/>
          </a:xfrm>
          <a:prstGeom prst="rect">
            <a:avLst/>
          </a:prstGeom>
          <a:noFill/>
        </p:spPr>
        <p:txBody>
          <a:bodyPr wrap="square" rtlCol="0">
            <a:spAutoFit/>
          </a:bodyPr>
          <a:lstStyle/>
          <a:p>
            <a:pPr algn="ctr"/>
            <a:r>
              <a:rPr lang="en-US" sz="3600" dirty="0">
                <a:latin typeface="+mj-lt"/>
                <a:cs typeface="Times New Roman" pitchFamily="18" charset="0"/>
              </a:rPr>
              <a:t>Understanding International </a:t>
            </a:r>
          </a:p>
          <a:p>
            <a:pPr algn="ctr"/>
            <a:r>
              <a:rPr lang="en-US" sz="3600" dirty="0">
                <a:latin typeface="+mj-lt"/>
                <a:cs typeface="Times New Roman" pitchFamily="18" charset="0"/>
              </a:rPr>
              <a:t>Student </a:t>
            </a:r>
          </a:p>
          <a:p>
            <a:pPr algn="ctr"/>
            <a:r>
              <a:rPr lang="en-US" sz="3600" dirty="0">
                <a:latin typeface="+mj-lt"/>
                <a:cs typeface="Times New Roman" pitchFamily="18" charset="0"/>
              </a:rPr>
              <a:t>Needs</a:t>
            </a:r>
          </a:p>
          <a:p>
            <a:pPr algn="ctr"/>
            <a:r>
              <a:rPr lang="en-US" sz="2800" dirty="0">
                <a:latin typeface="+mj-lt"/>
                <a:cs typeface="Times New Roman" pitchFamily="18" charset="0"/>
              </a:rPr>
              <a:t>or</a:t>
            </a:r>
          </a:p>
          <a:p>
            <a:pPr algn="ctr"/>
            <a:r>
              <a:rPr lang="en-US" sz="2800" dirty="0">
                <a:latin typeface="+mj-lt"/>
                <a:cs typeface="Times New Roman" pitchFamily="18" charset="0"/>
              </a:rPr>
              <a:t>What in the world are RCL, CPT, OPT &amp; more?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04667" cy="1371599"/>
          </a:xfrm>
        </p:spPr>
        <p:txBody>
          <a:bodyPr/>
          <a:lstStyle/>
          <a:p>
            <a:r>
              <a:rPr lang="en-US" b="1" dirty="0"/>
              <a:t>Reduced Course Load </a:t>
            </a:r>
            <a:br>
              <a:rPr lang="en-US" b="1" dirty="0"/>
            </a:br>
            <a:r>
              <a:rPr lang="en-US" b="1" dirty="0"/>
              <a:t>Certification Form</a:t>
            </a:r>
          </a:p>
        </p:txBody>
      </p:sp>
      <p:sp>
        <p:nvSpPr>
          <p:cNvPr id="3" name="Content Placeholder 2"/>
          <p:cNvSpPr>
            <a:spLocks noGrp="1"/>
          </p:cNvSpPr>
          <p:nvPr>
            <p:ph idx="1"/>
          </p:nvPr>
        </p:nvSpPr>
        <p:spPr>
          <a:xfrm>
            <a:off x="952499" y="1484048"/>
            <a:ext cx="8085667" cy="4876801"/>
          </a:xfrm>
        </p:spPr>
        <p:txBody>
          <a:bodyPr>
            <a:noAutofit/>
          </a:bodyPr>
          <a:lstStyle/>
          <a:p>
            <a:r>
              <a:rPr lang="en-US" sz="2200" dirty="0"/>
              <a:t>Our Academic RCL Certification Form for Academic Reasons is designed to accommodate the first 4 reasons</a:t>
            </a:r>
          </a:p>
          <a:p>
            <a:r>
              <a:rPr lang="en-US" sz="2200" dirty="0"/>
              <a:t>Most frequently used RCL form is the Final Semester RCL “Completion of Course of Study in Current Term” to be signed by Academic Advisor, Chair or Dean</a:t>
            </a:r>
          </a:p>
          <a:p>
            <a:r>
              <a:rPr lang="en-US" sz="2200" dirty="0"/>
              <a:t>The question of graduate students who have completed their formal coursework and are preparing for comprehensive examinations or are engaged in thesis or dissertation research is not directly addressed in the regulations.  Nevertheless, support for considering such students as "pursuing a full course of study" may be inferred from the regulations.  </a:t>
            </a:r>
          </a:p>
          <a:p>
            <a:r>
              <a:rPr lang="en-US" sz="2200" dirty="0"/>
              <a:t>Advisers help us by certifying via degree audit or other means.</a:t>
            </a:r>
          </a:p>
        </p:txBody>
      </p:sp>
    </p:spTree>
    <p:extLst>
      <p:ext uri="{BB962C8B-B14F-4D97-AF65-F5344CB8AC3E}">
        <p14:creationId xmlns:p14="http://schemas.microsoft.com/office/powerpoint/2010/main" val="3922858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860" y="76201"/>
            <a:ext cx="7704667" cy="1143000"/>
          </a:xfrm>
        </p:spPr>
        <p:txBody>
          <a:bodyPr/>
          <a:lstStyle/>
          <a:p>
            <a:r>
              <a:rPr lang="en-US" b="1" dirty="0"/>
              <a:t>RCL for Academic Difficulty</a:t>
            </a:r>
          </a:p>
        </p:txBody>
      </p:sp>
      <p:sp>
        <p:nvSpPr>
          <p:cNvPr id="3" name="Content Placeholder 2"/>
          <p:cNvSpPr>
            <a:spLocks noGrp="1"/>
          </p:cNvSpPr>
          <p:nvPr>
            <p:ph idx="1"/>
          </p:nvPr>
        </p:nvSpPr>
        <p:spPr>
          <a:xfrm>
            <a:off x="990600" y="1295400"/>
            <a:ext cx="7978140" cy="5105400"/>
          </a:xfrm>
        </p:spPr>
        <p:txBody>
          <a:bodyPr>
            <a:noAutofit/>
          </a:bodyPr>
          <a:lstStyle/>
          <a:p>
            <a:pPr marL="0" indent="0">
              <a:buNone/>
            </a:pPr>
            <a:r>
              <a:rPr lang="en-US" b="1" dirty="0"/>
              <a:t>An RCL may be authorized for a student experiencing academic difficulties, but only for these reasons specified in the regulations</a:t>
            </a:r>
          </a:p>
          <a:p>
            <a:pPr lvl="1"/>
            <a:r>
              <a:rPr lang="en-US" sz="2400" dirty="0"/>
              <a:t>Initial difficulties with the English language</a:t>
            </a:r>
          </a:p>
          <a:p>
            <a:pPr lvl="1"/>
            <a:r>
              <a:rPr lang="en-US" sz="2400" dirty="0"/>
              <a:t>Initial difficulties with reading requirements</a:t>
            </a:r>
          </a:p>
          <a:p>
            <a:pPr lvl="1"/>
            <a:r>
              <a:rPr lang="en-US" sz="2400" dirty="0"/>
              <a:t>Unfamiliarity with American teaching methods</a:t>
            </a:r>
          </a:p>
          <a:p>
            <a:pPr lvl="1"/>
            <a:r>
              <a:rPr lang="en-US" sz="2400" dirty="0"/>
              <a:t>Improper course level placement</a:t>
            </a:r>
          </a:p>
          <a:p>
            <a:pPr marL="0" indent="0">
              <a:buNone/>
            </a:pPr>
            <a:r>
              <a:rPr lang="en-US" b="1" i="1" dirty="0"/>
              <a:t>Notice: </a:t>
            </a:r>
            <a:r>
              <a:rPr lang="en-US" i="1" dirty="0"/>
              <a:t>An RCL based on the academic difficulty reason must consist of at least </a:t>
            </a:r>
            <a:r>
              <a:rPr lang="en-US" b="1" i="1" u="sng" dirty="0">
                <a:solidFill>
                  <a:srgbClr val="FF0000"/>
                </a:solidFill>
              </a:rPr>
              <a:t>six semester hours</a:t>
            </a:r>
            <a:r>
              <a:rPr lang="en-US" b="1" i="1" dirty="0">
                <a:solidFill>
                  <a:srgbClr val="FF0000"/>
                </a:solidFill>
              </a:rPr>
              <a:t> </a:t>
            </a:r>
            <a:r>
              <a:rPr lang="en-US" i="1" dirty="0"/>
              <a:t>and</a:t>
            </a:r>
            <a:r>
              <a:rPr lang="en-US" b="1" i="1" dirty="0"/>
              <a:t> </a:t>
            </a:r>
            <a:r>
              <a:rPr lang="en-US" i="1" dirty="0"/>
              <a:t>only </a:t>
            </a:r>
            <a:r>
              <a:rPr lang="en-US" b="1" i="1" u="sng" dirty="0">
                <a:solidFill>
                  <a:srgbClr val="FF0000"/>
                </a:solidFill>
              </a:rPr>
              <a:t>once per program level</a:t>
            </a:r>
            <a:r>
              <a:rPr lang="en-US" i="1" dirty="0"/>
              <a:t>.</a:t>
            </a:r>
            <a:endParaRPr lang="en-US" b="1" i="1" u="sng" dirty="0">
              <a:solidFill>
                <a:srgbClr val="FF0000"/>
              </a:solidFill>
            </a:endParaRPr>
          </a:p>
        </p:txBody>
      </p:sp>
    </p:spTree>
    <p:extLst>
      <p:ext uri="{BB962C8B-B14F-4D97-AF65-F5344CB8AC3E}">
        <p14:creationId xmlns:p14="http://schemas.microsoft.com/office/powerpoint/2010/main" val="97106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398"/>
            <a:ext cx="7704667" cy="1219199"/>
          </a:xfrm>
        </p:spPr>
        <p:txBody>
          <a:bodyPr>
            <a:normAutofit fontScale="90000"/>
          </a:bodyPr>
          <a:lstStyle/>
          <a:p>
            <a:r>
              <a:rPr lang="en-US" b="1" dirty="0"/>
              <a:t>RCL for Academic Difficulty Continued</a:t>
            </a:r>
          </a:p>
        </p:txBody>
      </p:sp>
      <p:sp>
        <p:nvSpPr>
          <p:cNvPr id="3" name="Content Placeholder 2"/>
          <p:cNvSpPr>
            <a:spLocks noGrp="1"/>
          </p:cNvSpPr>
          <p:nvPr>
            <p:ph idx="1"/>
          </p:nvPr>
        </p:nvSpPr>
        <p:spPr>
          <a:xfrm>
            <a:off x="914400" y="1226598"/>
            <a:ext cx="7978140" cy="5174202"/>
          </a:xfrm>
        </p:spPr>
        <p:txBody>
          <a:bodyPr>
            <a:noAutofit/>
          </a:bodyPr>
          <a:lstStyle/>
          <a:p>
            <a:r>
              <a:rPr lang="en-US" sz="2200" dirty="0"/>
              <a:t>These are the only academic difficulty reasons for which an RCL may be approved.  Although there will be cases that clearly fit into one of these categories, there will be many that are less clear.  Where a certain academic situation may fit, or might be logically related to one of the categories, </a:t>
            </a:r>
            <a:r>
              <a:rPr lang="en-US" sz="2200" i="1" dirty="0"/>
              <a:t>we must use our discretion to evaluate whether the particular academic situation can properly be seen to fall within one of the established categories. </a:t>
            </a:r>
          </a:p>
          <a:p>
            <a:r>
              <a:rPr lang="en-US" sz="2200" dirty="0"/>
              <a:t>Discretionary decisions must be made on a case-by-case basis, be based on specific facts, and point to relevant provisions of law and authority.  For example, although "imminent danger of failing a class" is not a permissible reason for authorizing a reduced course load in and of itself, it may be that once sufficient facts are gathered, it becomes clear that the student is on the verge of failure because he or she was placed at an improper course level.  </a:t>
            </a:r>
          </a:p>
        </p:txBody>
      </p:sp>
    </p:spTree>
    <p:extLst>
      <p:ext uri="{BB962C8B-B14F-4D97-AF65-F5344CB8AC3E}">
        <p14:creationId xmlns:p14="http://schemas.microsoft.com/office/powerpoint/2010/main" val="74233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04667" cy="1143000"/>
          </a:xfrm>
        </p:spPr>
        <p:txBody>
          <a:bodyPr>
            <a:noAutofit/>
          </a:bodyPr>
          <a:lstStyle/>
          <a:p>
            <a:r>
              <a:rPr lang="en-US" sz="3600" b="1" dirty="0"/>
              <a:t>Concurrent Enrollment </a:t>
            </a:r>
            <a:br>
              <a:rPr lang="en-US" sz="3600" b="1" dirty="0"/>
            </a:br>
            <a:r>
              <a:rPr lang="en-US" sz="3600" b="1" dirty="0"/>
              <a:t>Certification Form </a:t>
            </a:r>
          </a:p>
        </p:txBody>
      </p:sp>
      <p:sp>
        <p:nvSpPr>
          <p:cNvPr id="3" name="Content Placeholder 2"/>
          <p:cNvSpPr>
            <a:spLocks noGrp="1"/>
          </p:cNvSpPr>
          <p:nvPr>
            <p:ph idx="1"/>
          </p:nvPr>
        </p:nvSpPr>
        <p:spPr>
          <a:xfrm>
            <a:off x="1160755" y="1197006"/>
            <a:ext cx="7848600" cy="5410200"/>
          </a:xfrm>
        </p:spPr>
        <p:txBody>
          <a:bodyPr>
            <a:normAutofit/>
          </a:bodyPr>
          <a:lstStyle/>
          <a:p>
            <a:pPr marL="0" indent="0">
              <a:buNone/>
            </a:pPr>
            <a:r>
              <a:rPr lang="en-US" b="1" dirty="0"/>
              <a:t>An F-1 student may be enrolled in two different SEVIS-approved schools at one time as long as the combined enrollment amounts to a full time course of study﻿.</a:t>
            </a:r>
          </a:p>
          <a:p>
            <a:r>
              <a:rPr lang="en-US" dirty="0"/>
              <a:t>Not a true RCL because the combined enrollment must equal to full-time, i.e. Undergrad =12 hours, Grad =9 hours</a:t>
            </a:r>
          </a:p>
          <a:p>
            <a:r>
              <a:rPr lang="en-US" dirty="0"/>
              <a:t>Adviser certifies that the requested courses are transferable credits that will contribute to the student’s program of study</a:t>
            </a:r>
          </a:p>
          <a:p>
            <a:pPr marL="0" indent="0">
              <a:buNone/>
            </a:pPr>
            <a:endParaRPr lang="en-US" sz="1400" b="1" u="sng" dirty="0">
              <a:solidFill>
                <a:srgbClr val="FF0000"/>
              </a:solidFill>
            </a:endParaRPr>
          </a:p>
          <a:p>
            <a:pPr marL="0" indent="0">
              <a:buNone/>
            </a:pPr>
            <a:r>
              <a:rPr lang="en-US" b="1" u="sng" dirty="0">
                <a:solidFill>
                  <a:srgbClr val="FF0000"/>
                </a:solidFill>
              </a:rPr>
              <a:t>Important:</a:t>
            </a:r>
            <a:r>
              <a:rPr lang="en-US" dirty="0"/>
              <a:t> International F-1 Students are permitted to enroll in ONE distance education course per semester to meet the full-time requirement.</a:t>
            </a:r>
          </a:p>
        </p:txBody>
      </p:sp>
    </p:spTree>
    <p:extLst>
      <p:ext uri="{BB962C8B-B14F-4D97-AF65-F5344CB8AC3E}">
        <p14:creationId xmlns:p14="http://schemas.microsoft.com/office/powerpoint/2010/main" val="4055926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194"/>
            <a:ext cx="7704667" cy="1142999"/>
          </a:xfrm>
        </p:spPr>
        <p:txBody>
          <a:bodyPr>
            <a:normAutofit fontScale="90000"/>
          </a:bodyPr>
          <a:lstStyle/>
          <a:p>
            <a:r>
              <a:rPr lang="en-US" b="1" dirty="0"/>
              <a:t>Program Extension Certification Form</a:t>
            </a:r>
          </a:p>
        </p:txBody>
      </p:sp>
      <p:sp>
        <p:nvSpPr>
          <p:cNvPr id="3" name="Content Placeholder 2"/>
          <p:cNvSpPr>
            <a:spLocks noGrp="1"/>
          </p:cNvSpPr>
          <p:nvPr>
            <p:ph idx="1"/>
          </p:nvPr>
        </p:nvSpPr>
        <p:spPr>
          <a:xfrm>
            <a:off x="1165194" y="1295400"/>
            <a:ext cx="7704667" cy="5105400"/>
          </a:xfrm>
        </p:spPr>
        <p:txBody>
          <a:bodyPr>
            <a:noAutofit/>
          </a:bodyPr>
          <a:lstStyle/>
          <a:p>
            <a:pPr marL="0" indent="0">
              <a:buNone/>
            </a:pPr>
            <a:r>
              <a:rPr lang="en-US" b="1" dirty="0"/>
              <a:t>An international F-1 Student who will not complete their academic program by the I-20 program end date indicated in SEVIS must apply to the DSO for program extension before the end date.</a:t>
            </a:r>
          </a:p>
          <a:p>
            <a:r>
              <a:rPr lang="en-US" dirty="0"/>
              <a:t>Advisers help us by certifying that the delay in completion is caused by compelling academic reasons, such as changes of major or research topics, or unexpected research problems. These are examples of acceptable reasons.  We have discretion to interpret the term "compelling academic or medical reasons."</a:t>
            </a:r>
          </a:p>
          <a:p>
            <a:r>
              <a:rPr lang="en-US" dirty="0"/>
              <a:t>The regulations also state that "</a:t>
            </a:r>
            <a:r>
              <a:rPr lang="en-US" b="1" dirty="0">
                <a:solidFill>
                  <a:srgbClr val="FF0000"/>
                </a:solidFill>
              </a:rPr>
              <a:t>delays caused by academic probation or suspension are not acceptable reasons for program extension</a:t>
            </a:r>
            <a:r>
              <a:rPr lang="en-US" dirty="0"/>
              <a:t>."</a:t>
            </a:r>
          </a:p>
        </p:txBody>
      </p:sp>
    </p:spTree>
    <p:extLst>
      <p:ext uri="{BB962C8B-B14F-4D97-AF65-F5344CB8AC3E}">
        <p14:creationId xmlns:p14="http://schemas.microsoft.com/office/powerpoint/2010/main" val="349713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04667" cy="990599"/>
          </a:xfrm>
        </p:spPr>
        <p:txBody>
          <a:bodyPr/>
          <a:lstStyle/>
          <a:p>
            <a:r>
              <a:rPr lang="en-US" b="1" dirty="0"/>
              <a:t>On-campus Employment</a:t>
            </a:r>
          </a:p>
        </p:txBody>
      </p:sp>
      <p:sp>
        <p:nvSpPr>
          <p:cNvPr id="3" name="Content Placeholder 2"/>
          <p:cNvSpPr>
            <a:spLocks noGrp="1"/>
          </p:cNvSpPr>
          <p:nvPr>
            <p:ph idx="1"/>
          </p:nvPr>
        </p:nvSpPr>
        <p:spPr>
          <a:xfrm>
            <a:off x="1032933" y="990600"/>
            <a:ext cx="7924799" cy="5715000"/>
          </a:xfrm>
        </p:spPr>
        <p:txBody>
          <a:bodyPr>
            <a:noAutofit/>
          </a:bodyPr>
          <a:lstStyle/>
          <a:p>
            <a:pPr marL="0" indent="0">
              <a:buNone/>
            </a:pPr>
            <a:r>
              <a:rPr lang="en-US" b="1" dirty="0"/>
              <a:t>F-1 and J-1 International Students may engage in </a:t>
            </a:r>
            <a:r>
              <a:rPr lang="en-US" b="1" dirty="0">
                <a:hlinkClick r:id="rId2"/>
              </a:rPr>
              <a:t>on-campus employment</a:t>
            </a:r>
            <a:r>
              <a:rPr lang="en-US" b="1" dirty="0"/>
              <a:t> as Graduate Assistants or student workers without authorization from the International Office.</a:t>
            </a:r>
          </a:p>
          <a:p>
            <a:pPr>
              <a:buFont typeface="Arial" panose="020B0604020202020204" pitchFamily="34" charset="0"/>
              <a:buChar char="•"/>
            </a:pPr>
            <a:r>
              <a:rPr lang="en-US" dirty="0"/>
              <a:t>Limited to part-time (20 hours max) during fall and spring</a:t>
            </a:r>
          </a:p>
          <a:p>
            <a:pPr>
              <a:buFont typeface="Arial" panose="020B0604020202020204" pitchFamily="34" charset="0"/>
              <a:buChar char="•"/>
            </a:pPr>
            <a:r>
              <a:rPr lang="en-US" dirty="0"/>
              <a:t>Full-time (40 hours) during summer, winter, and spring breaks if not taking classes. If taking classes during the summer, then 25 hours per week max in accordance with university policy</a:t>
            </a:r>
          </a:p>
          <a:p>
            <a:pPr>
              <a:buFont typeface="Arial" panose="020B0604020202020204" pitchFamily="34" charset="0"/>
              <a:buChar char="•"/>
            </a:pPr>
            <a:r>
              <a:rPr lang="en-US" dirty="0"/>
              <a:t>Per Graduate College requirements, Graduate Assistantships for F-1 Students must first receive email approval from the International Office before submitting the PCR to HR</a:t>
            </a:r>
          </a:p>
        </p:txBody>
      </p:sp>
    </p:spTree>
    <p:extLst>
      <p:ext uri="{BB962C8B-B14F-4D97-AF65-F5344CB8AC3E}">
        <p14:creationId xmlns:p14="http://schemas.microsoft.com/office/powerpoint/2010/main" val="312279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704667" cy="838199"/>
          </a:xfrm>
        </p:spPr>
        <p:txBody>
          <a:bodyPr>
            <a:normAutofit/>
          </a:bodyPr>
          <a:lstStyle/>
          <a:p>
            <a:r>
              <a:rPr lang="en-US" b="1" dirty="0"/>
              <a:t>F-1 Practical Training</a:t>
            </a:r>
            <a:endParaRPr lang="en-US" dirty="0"/>
          </a:p>
        </p:txBody>
      </p:sp>
      <p:sp>
        <p:nvSpPr>
          <p:cNvPr id="3" name="Content Placeholder 2"/>
          <p:cNvSpPr>
            <a:spLocks noGrp="1"/>
          </p:cNvSpPr>
          <p:nvPr>
            <p:ph idx="1"/>
          </p:nvPr>
        </p:nvSpPr>
        <p:spPr>
          <a:xfrm>
            <a:off x="990600" y="1066800"/>
            <a:ext cx="8001000" cy="5638800"/>
          </a:xfrm>
        </p:spPr>
        <p:txBody>
          <a:bodyPr>
            <a:normAutofit/>
          </a:bodyPr>
          <a:lstStyle/>
          <a:p>
            <a:pPr marL="0" indent="0">
              <a:buNone/>
            </a:pPr>
            <a:r>
              <a:rPr lang="en-US" sz="2800" b="1" dirty="0"/>
              <a:t>For off-campus employment authorization, students must be receive a</a:t>
            </a:r>
            <a:r>
              <a:rPr lang="en-US" sz="2800" b="1" u="sng" dirty="0"/>
              <a:t>uthorization from the International Office</a:t>
            </a:r>
          </a:p>
          <a:p>
            <a:pPr lvl="1"/>
            <a:r>
              <a:rPr lang="en-US" sz="2400" dirty="0"/>
              <a:t>Internships, student teaching, and other work related opportunities off-campus (even unpaid) are considered employment</a:t>
            </a:r>
          </a:p>
          <a:p>
            <a:pPr lvl="1"/>
            <a:r>
              <a:rPr lang="en-US" sz="2400" dirty="0"/>
              <a:t>May also require authorization for volunteer work</a:t>
            </a:r>
          </a:p>
          <a:p>
            <a:pPr marL="0" lvl="1" indent="0">
              <a:buNone/>
            </a:pPr>
            <a:r>
              <a:rPr lang="en-US" sz="2400" dirty="0"/>
              <a:t>Two main types of off-campus practical training:</a:t>
            </a:r>
          </a:p>
          <a:p>
            <a:pPr lvl="1"/>
            <a:r>
              <a:rPr lang="en-US" sz="2400" dirty="0"/>
              <a:t>CPT (Curricular Practical Training)</a:t>
            </a:r>
          </a:p>
          <a:p>
            <a:pPr lvl="1"/>
            <a:r>
              <a:rPr lang="en-US" sz="2400" dirty="0"/>
              <a:t>OPT (Optional Practical Training)</a:t>
            </a:r>
          </a:p>
        </p:txBody>
      </p:sp>
    </p:spTree>
    <p:extLst>
      <p:ext uri="{BB962C8B-B14F-4D97-AF65-F5344CB8AC3E}">
        <p14:creationId xmlns:p14="http://schemas.microsoft.com/office/powerpoint/2010/main" val="235472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990599"/>
          </a:xfrm>
        </p:spPr>
        <p:txBody>
          <a:bodyPr>
            <a:normAutofit/>
          </a:bodyPr>
          <a:lstStyle/>
          <a:p>
            <a:r>
              <a:rPr lang="en-US" b="1" dirty="0"/>
              <a:t>Curricular Practical Training (CPT)</a:t>
            </a:r>
          </a:p>
        </p:txBody>
      </p:sp>
      <p:sp>
        <p:nvSpPr>
          <p:cNvPr id="3" name="Content Placeholder 2"/>
          <p:cNvSpPr>
            <a:spLocks noGrp="1"/>
          </p:cNvSpPr>
          <p:nvPr>
            <p:ph idx="1"/>
          </p:nvPr>
        </p:nvSpPr>
        <p:spPr>
          <a:xfrm>
            <a:off x="838200" y="1524000"/>
            <a:ext cx="8153400" cy="5181600"/>
          </a:xfrm>
        </p:spPr>
        <p:txBody>
          <a:bodyPr>
            <a:noAutofit/>
          </a:bodyPr>
          <a:lstStyle/>
          <a:p>
            <a:r>
              <a:rPr lang="en-US" sz="2200" dirty="0"/>
              <a:t>Key word is </a:t>
            </a:r>
            <a:r>
              <a:rPr lang="en-US" sz="2200" b="1" i="1" u="sng" dirty="0">
                <a:solidFill>
                  <a:srgbClr val="FF0000"/>
                </a:solidFill>
              </a:rPr>
              <a:t>CURRICULAR</a:t>
            </a:r>
            <a:r>
              <a:rPr lang="en-US" sz="2200" i="1" u="sng" dirty="0"/>
              <a:t> </a:t>
            </a:r>
          </a:p>
          <a:p>
            <a:r>
              <a:rPr lang="en-US" sz="2200" dirty="0"/>
              <a:t>Regulation 8 C.F.R. § 214.2(f)(10)(</a:t>
            </a:r>
            <a:r>
              <a:rPr lang="en-US" sz="2200" dirty="0" err="1"/>
              <a:t>i</a:t>
            </a:r>
            <a:r>
              <a:rPr lang="en-US" sz="2200" dirty="0"/>
              <a:t>)</a:t>
            </a:r>
          </a:p>
          <a:p>
            <a:r>
              <a:rPr lang="en-US" sz="2200" dirty="0"/>
              <a:t>An F-1 student may be authorized by the DSO to participate in a curricular practical training program that is an </a:t>
            </a:r>
            <a:r>
              <a:rPr lang="en-US" sz="2200" b="1" dirty="0">
                <a:solidFill>
                  <a:srgbClr val="FF0000"/>
                </a:solidFill>
              </a:rPr>
              <a:t>integral part of an established curriculum</a:t>
            </a:r>
            <a:r>
              <a:rPr lang="en-US" sz="2200" dirty="0"/>
              <a:t>. CPT is defined to be alternative work/study, internship, cooperative education, or any other type of required internship or practicum that is offered by sponsoring employers through cooperative agreements with the school. </a:t>
            </a:r>
          </a:p>
          <a:p>
            <a:r>
              <a:rPr lang="en-US" sz="2200" dirty="0"/>
              <a:t>In practical terms, 'integral part of an established curriculum' means an opportunity must be required by the curriculum or, if not required, the student must receive credit for the training.  This establishes a basic principle that CPT should be either required or done for credit.</a:t>
            </a:r>
          </a:p>
          <a:p>
            <a:pPr marL="0" indent="0"/>
            <a:endParaRPr lang="en-US" sz="1800" dirty="0">
              <a:solidFill>
                <a:schemeClr val="accent4">
                  <a:lumMod val="50000"/>
                </a:schemeClr>
              </a:solidFill>
            </a:endParaRPr>
          </a:p>
        </p:txBody>
      </p:sp>
    </p:spTree>
    <p:extLst>
      <p:ext uri="{BB962C8B-B14F-4D97-AF65-F5344CB8AC3E}">
        <p14:creationId xmlns:p14="http://schemas.microsoft.com/office/powerpoint/2010/main" val="1200788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4771"/>
            <a:ext cx="7704667" cy="804372"/>
          </a:xfrm>
        </p:spPr>
        <p:txBody>
          <a:bodyPr/>
          <a:lstStyle/>
          <a:p>
            <a:r>
              <a:rPr lang="en-US" b="1" dirty="0"/>
              <a:t>CPT Additional Guidance</a:t>
            </a:r>
            <a:endParaRPr lang="en-US" dirty="0"/>
          </a:p>
        </p:txBody>
      </p:sp>
      <p:sp>
        <p:nvSpPr>
          <p:cNvPr id="3" name="Content Placeholder 2"/>
          <p:cNvSpPr>
            <a:spLocks noGrp="1"/>
          </p:cNvSpPr>
          <p:nvPr>
            <p:ph idx="1"/>
          </p:nvPr>
        </p:nvSpPr>
        <p:spPr>
          <a:xfrm>
            <a:off x="914400" y="990600"/>
            <a:ext cx="8077200" cy="5300172"/>
          </a:xfrm>
        </p:spPr>
        <p:txBody>
          <a:bodyPr>
            <a:noAutofit/>
          </a:bodyPr>
          <a:lstStyle/>
          <a:p>
            <a:r>
              <a:rPr lang="en-US" dirty="0"/>
              <a:t>For-credit curricular practical training may be mandatory or elective. The training program must be </a:t>
            </a:r>
            <a:r>
              <a:rPr lang="en-US" u="sng" dirty="0"/>
              <a:t>listed in the school's course catalog </a:t>
            </a:r>
            <a:r>
              <a:rPr lang="en-US" dirty="0"/>
              <a:t>with the assigned number of credits and the name of the faculty member teaching the course clearly indicated.  There should also be a description of the course with the course objectives clearly defined. Students enrolled in such a course may work out the details of their specific projects within the established course objectives under the supervision of the instructor.</a:t>
            </a:r>
          </a:p>
          <a:p>
            <a:r>
              <a:rPr lang="en-US" dirty="0"/>
              <a:t>CPT should be approached primarily from the curricular perspective, and only secondarily from the employment perspective. The school's curriculum, not the student's desire for employment or income, should drive CPT authorization﻿.</a:t>
            </a:r>
          </a:p>
        </p:txBody>
      </p:sp>
    </p:spTree>
    <p:extLst>
      <p:ext uri="{BB962C8B-B14F-4D97-AF65-F5344CB8AC3E}">
        <p14:creationId xmlns:p14="http://schemas.microsoft.com/office/powerpoint/2010/main" val="401514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66" y="0"/>
            <a:ext cx="7704667" cy="914399"/>
          </a:xfrm>
        </p:spPr>
        <p:txBody>
          <a:bodyPr>
            <a:normAutofit/>
          </a:bodyPr>
          <a:lstStyle/>
          <a:p>
            <a:r>
              <a:rPr lang="en-US" b="1" dirty="0"/>
              <a:t>CPT Application Process</a:t>
            </a:r>
          </a:p>
        </p:txBody>
      </p:sp>
      <p:sp>
        <p:nvSpPr>
          <p:cNvPr id="3" name="Content Placeholder 2"/>
          <p:cNvSpPr>
            <a:spLocks noGrp="1"/>
          </p:cNvSpPr>
          <p:nvPr>
            <p:ph idx="1"/>
          </p:nvPr>
        </p:nvSpPr>
        <p:spPr>
          <a:xfrm>
            <a:off x="1024466" y="838200"/>
            <a:ext cx="7967133" cy="5943599"/>
          </a:xfrm>
        </p:spPr>
        <p:txBody>
          <a:bodyPr>
            <a:noAutofit/>
          </a:bodyPr>
          <a:lstStyle/>
          <a:p>
            <a:pPr marL="36576" lvl="0" indent="0">
              <a:buNone/>
            </a:pPr>
            <a:r>
              <a:rPr lang="en-US" b="1" dirty="0"/>
              <a:t>CPT has many restrictions and must be approved by the advisor and the International Office before a student can begin employment.</a:t>
            </a:r>
          </a:p>
          <a:p>
            <a:pPr marL="379476" indent="-342900"/>
            <a:r>
              <a:rPr lang="en-US" dirty="0"/>
              <a:t>Student meets with Academic/Faculty Advisor to discuss planned internship. </a:t>
            </a:r>
          </a:p>
          <a:p>
            <a:pPr marL="379476" indent="-342900"/>
            <a:r>
              <a:rPr lang="en-US" dirty="0"/>
              <a:t>Student registers for internship class.</a:t>
            </a:r>
          </a:p>
          <a:p>
            <a:pPr marL="379476" indent="-342900"/>
            <a:r>
              <a:rPr lang="en-US" dirty="0"/>
              <a:t>Student submits the following to the International Office:</a:t>
            </a:r>
          </a:p>
          <a:p>
            <a:pPr marL="950976" lvl="1" indent="-457200">
              <a:buFont typeface="+mj-lt"/>
              <a:buAutoNum type="arabicPeriod"/>
            </a:pPr>
            <a:r>
              <a:rPr lang="en-US" dirty="0">
                <a:hlinkClick r:id="rId2"/>
              </a:rPr>
              <a:t>Curricular Practical Training Certification Form</a:t>
            </a:r>
            <a:r>
              <a:rPr lang="en-US" dirty="0"/>
              <a:t> signed by Advisor</a:t>
            </a:r>
          </a:p>
          <a:p>
            <a:pPr marL="950976" lvl="1" indent="-457200">
              <a:buFont typeface="+mj-lt"/>
              <a:buAutoNum type="arabicPeriod"/>
            </a:pPr>
            <a:r>
              <a:rPr lang="en-US" dirty="0"/>
              <a:t>Class schedule showing enrollment in internship course</a:t>
            </a:r>
          </a:p>
          <a:p>
            <a:pPr marL="950976" lvl="1" indent="-457200">
              <a:buFont typeface="+mj-lt"/>
              <a:buAutoNum type="arabicPeriod"/>
            </a:pPr>
            <a:r>
              <a:rPr lang="en-US" dirty="0"/>
              <a:t>Hiring or job offer letter from company on letterhead</a:t>
            </a:r>
          </a:p>
          <a:p>
            <a:pPr marL="379476" indent="-342900"/>
            <a:r>
              <a:rPr lang="en-US" dirty="0"/>
              <a:t>Student receives authorization and new I-20 from International Office before starting employment</a:t>
            </a:r>
          </a:p>
        </p:txBody>
      </p:sp>
    </p:spTree>
    <p:extLst>
      <p:ext uri="{BB962C8B-B14F-4D97-AF65-F5344CB8AC3E}">
        <p14:creationId xmlns:p14="http://schemas.microsoft.com/office/powerpoint/2010/main" val="195333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704667" cy="1142999"/>
          </a:xfrm>
        </p:spPr>
        <p:txBody>
          <a:bodyPr/>
          <a:lstStyle/>
          <a:p>
            <a:r>
              <a:rPr lang="en-US" b="1" dirty="0"/>
              <a:t>Texas State International Office</a:t>
            </a:r>
          </a:p>
        </p:txBody>
      </p:sp>
      <p:sp>
        <p:nvSpPr>
          <p:cNvPr id="3" name="Content Placeholder 2"/>
          <p:cNvSpPr>
            <a:spLocks noGrp="1"/>
          </p:cNvSpPr>
          <p:nvPr>
            <p:ph idx="1"/>
          </p:nvPr>
        </p:nvSpPr>
        <p:spPr>
          <a:xfrm>
            <a:off x="1402927" y="1219199"/>
            <a:ext cx="7520940" cy="5147772"/>
          </a:xfrm>
        </p:spPr>
        <p:txBody>
          <a:bodyPr>
            <a:normAutofit lnSpcReduction="10000"/>
          </a:bodyPr>
          <a:lstStyle/>
          <a:p>
            <a:pPr marL="0" indent="0" algn="ctr" fontAlgn="t">
              <a:buNone/>
            </a:pPr>
            <a:r>
              <a:rPr lang="en-US" sz="2200" b="1" dirty="0"/>
              <a:t>The International Office is here to assist students, scholars, faculty and staff to navigate federal immigration rules and regulations.</a:t>
            </a:r>
          </a:p>
          <a:p>
            <a:pPr fontAlgn="t"/>
            <a:endParaRPr lang="en-US" sz="2000" dirty="0"/>
          </a:p>
          <a:p>
            <a:pPr marL="0" indent="0" fontAlgn="t">
              <a:buNone/>
            </a:pPr>
            <a:r>
              <a:rPr lang="en-US" sz="2000" dirty="0"/>
              <a:t>Our staff:</a:t>
            </a:r>
          </a:p>
          <a:p>
            <a:pPr fontAlgn="t"/>
            <a:r>
              <a:rPr lang="en-US" sz="2000" i="1" dirty="0"/>
              <a:t>Jon Ahlberg </a:t>
            </a:r>
            <a:r>
              <a:rPr lang="en-US" sz="2000" dirty="0"/>
              <a:t>– Associate Director</a:t>
            </a:r>
          </a:p>
          <a:p>
            <a:pPr algn="just" fontAlgn="t"/>
            <a:r>
              <a:rPr lang="en-US" sz="2000" i="1" dirty="0"/>
              <a:t>Jonathan Tyner </a:t>
            </a:r>
            <a:r>
              <a:rPr lang="en-US" sz="2000" dirty="0"/>
              <a:t>– Coordinator</a:t>
            </a:r>
          </a:p>
          <a:p>
            <a:pPr algn="just" fontAlgn="t"/>
            <a:r>
              <a:rPr lang="en-US" sz="2000" i="1" dirty="0"/>
              <a:t>Victoria Gonzales </a:t>
            </a:r>
            <a:r>
              <a:rPr lang="en-US" sz="2000" dirty="0"/>
              <a:t>– International Engagement Specialist</a:t>
            </a:r>
          </a:p>
          <a:p>
            <a:pPr fontAlgn="t"/>
            <a:endParaRPr lang="en-US" sz="2000" dirty="0"/>
          </a:p>
          <a:p>
            <a:pPr marL="0" indent="0" fontAlgn="t">
              <a:buNone/>
            </a:pPr>
            <a:r>
              <a:rPr lang="en-US" sz="2000" dirty="0"/>
              <a:t>Contact information:</a:t>
            </a:r>
          </a:p>
          <a:p>
            <a:pPr fontAlgn="t"/>
            <a:r>
              <a:rPr lang="en-US" sz="2000" dirty="0"/>
              <a:t>Office: Thornton International House</a:t>
            </a:r>
          </a:p>
          <a:p>
            <a:pPr fontAlgn="t"/>
            <a:r>
              <a:rPr lang="en-US" sz="2000" dirty="0"/>
              <a:t>Phone: 512.245.7966</a:t>
            </a:r>
          </a:p>
          <a:p>
            <a:pPr fontAlgn="t"/>
            <a:r>
              <a:rPr lang="en-US" sz="2000" dirty="0"/>
              <a:t>Email:  </a:t>
            </a:r>
            <a:r>
              <a:rPr lang="en-US" sz="2000" u="sng" dirty="0"/>
              <a:t>international@txstate.edu</a:t>
            </a:r>
            <a:endParaRPr lang="en-US" sz="2000" dirty="0"/>
          </a:p>
        </p:txBody>
      </p:sp>
    </p:spTree>
    <p:extLst>
      <p:ext uri="{BB962C8B-B14F-4D97-AF65-F5344CB8AC3E}">
        <p14:creationId xmlns:p14="http://schemas.microsoft.com/office/powerpoint/2010/main" val="4120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normAutofit/>
          </a:bodyPr>
          <a:lstStyle/>
          <a:p>
            <a:r>
              <a:rPr lang="en-US" b="1" dirty="0"/>
              <a:t>Optional Practical Training (OPT)</a:t>
            </a:r>
          </a:p>
        </p:txBody>
      </p:sp>
      <p:sp>
        <p:nvSpPr>
          <p:cNvPr id="3" name="Content Placeholder 2"/>
          <p:cNvSpPr>
            <a:spLocks noGrp="1"/>
          </p:cNvSpPr>
          <p:nvPr>
            <p:ph idx="1"/>
          </p:nvPr>
        </p:nvSpPr>
        <p:spPr>
          <a:xfrm>
            <a:off x="838200" y="1371600"/>
            <a:ext cx="8153400" cy="5181600"/>
          </a:xfrm>
        </p:spPr>
        <p:txBody>
          <a:bodyPr>
            <a:normAutofit/>
          </a:bodyPr>
          <a:lstStyle/>
          <a:p>
            <a:pPr marL="0" indent="0">
              <a:buNone/>
            </a:pPr>
            <a:r>
              <a:rPr lang="en-US" b="1" dirty="0"/>
              <a:t>F-1 students apply to USCIS for 12 months of temporary employment authorization for optional practical training directly that relates directly to their major. Most students will begin OPT after the completion of their degree program.</a:t>
            </a:r>
          </a:p>
          <a:p>
            <a:r>
              <a:rPr lang="en-US" dirty="0"/>
              <a:t>Graduate students who have completed all coursework and are working on their thesis or dissertation may begin OPT prior to completion.</a:t>
            </a:r>
          </a:p>
          <a:p>
            <a:r>
              <a:rPr lang="en-US" dirty="0"/>
              <a:t>Advisers help by certifying when the student will complete their program of study by signing the </a:t>
            </a:r>
            <a:r>
              <a:rPr lang="en-US" dirty="0">
                <a:hlinkClick r:id="rId2"/>
              </a:rPr>
              <a:t>Completion of Degree Certification Form</a:t>
            </a:r>
            <a:endParaRPr lang="en-US" dirty="0"/>
          </a:p>
        </p:txBody>
      </p:sp>
    </p:spTree>
    <p:extLst>
      <p:ext uri="{BB962C8B-B14F-4D97-AF65-F5344CB8AC3E}">
        <p14:creationId xmlns:p14="http://schemas.microsoft.com/office/powerpoint/2010/main" val="188958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04667" cy="914399"/>
          </a:xfrm>
        </p:spPr>
        <p:txBody>
          <a:bodyPr/>
          <a:lstStyle/>
          <a:p>
            <a:r>
              <a:rPr lang="en-US" b="1" dirty="0"/>
              <a:t>Cultural Adjustment</a:t>
            </a:r>
          </a:p>
        </p:txBody>
      </p:sp>
      <p:sp>
        <p:nvSpPr>
          <p:cNvPr id="3" name="Content Placeholder 2"/>
          <p:cNvSpPr>
            <a:spLocks noGrp="1"/>
          </p:cNvSpPr>
          <p:nvPr>
            <p:ph idx="1"/>
          </p:nvPr>
        </p:nvSpPr>
        <p:spPr>
          <a:xfrm>
            <a:off x="838200" y="914400"/>
            <a:ext cx="8077200" cy="5867400"/>
          </a:xfrm>
        </p:spPr>
        <p:txBody>
          <a:bodyPr>
            <a:noAutofit/>
          </a:bodyPr>
          <a:lstStyle/>
          <a:p>
            <a:pPr marL="0" indent="0">
              <a:buNone/>
            </a:pPr>
            <a:r>
              <a:rPr lang="en-US" sz="2200" b="1" dirty="0"/>
              <a:t>International students bring their values, religious beliefs, customs, and assumptions, with them to Texas State. Social norms, academic practices, and communication styles are a few of the many differences they encounter. </a:t>
            </a:r>
          </a:p>
          <a:p>
            <a:r>
              <a:rPr lang="en-US" sz="2200" b="0" dirty="0"/>
              <a:t>International students often experience </a:t>
            </a:r>
            <a:r>
              <a:rPr lang="en-US" sz="2200" dirty="0"/>
              <a:t>culture shock </a:t>
            </a:r>
            <a:r>
              <a:rPr lang="en-US" sz="2200" b="0" dirty="0"/>
              <a:t>upon arriving in the US; some students experience the phases of Culture Shock more intensely and longer than others. </a:t>
            </a:r>
          </a:p>
          <a:p>
            <a:r>
              <a:rPr lang="en-US" sz="2200" dirty="0"/>
              <a:t>Learning how to navigate Texas State’s academic and community culture. Including: social roles, academic expectations</a:t>
            </a:r>
            <a:r>
              <a:rPr lang="en-US" sz="2200" b="0" dirty="0"/>
              <a:t>, class attendance, campus policies and procedures, and overcoming any language barriers.</a:t>
            </a:r>
          </a:p>
          <a:p>
            <a:r>
              <a:rPr lang="en-US" sz="2200" b="0" dirty="0"/>
              <a:t>Every language barrier or cultural difference is an opportunity to learn and look at the world from a completely different perspective. </a:t>
            </a:r>
          </a:p>
        </p:txBody>
      </p:sp>
    </p:spTree>
    <p:extLst>
      <p:ext uri="{BB962C8B-B14F-4D97-AF65-F5344CB8AC3E}">
        <p14:creationId xmlns:p14="http://schemas.microsoft.com/office/powerpoint/2010/main" val="679249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9567"/>
            <a:ext cx="7704667" cy="712433"/>
          </a:xfrm>
        </p:spPr>
        <p:txBody>
          <a:bodyPr>
            <a:normAutofit/>
          </a:bodyPr>
          <a:lstStyle/>
          <a:p>
            <a:r>
              <a:rPr lang="en-US" b="1" dirty="0"/>
              <a:t>Student Challenges</a:t>
            </a:r>
          </a:p>
        </p:txBody>
      </p:sp>
      <p:sp>
        <p:nvSpPr>
          <p:cNvPr id="3" name="Content Placeholder 2"/>
          <p:cNvSpPr>
            <a:spLocks noGrp="1"/>
          </p:cNvSpPr>
          <p:nvPr>
            <p:ph idx="1"/>
          </p:nvPr>
        </p:nvSpPr>
        <p:spPr>
          <a:xfrm>
            <a:off x="762000" y="914400"/>
            <a:ext cx="8229600" cy="5562600"/>
          </a:xfrm>
        </p:spPr>
        <p:txBody>
          <a:bodyPr>
            <a:noAutofit/>
          </a:bodyPr>
          <a:lstStyle/>
          <a:p>
            <a:pPr marL="0" indent="0">
              <a:buNone/>
            </a:pPr>
            <a:r>
              <a:rPr lang="en-US" b="1" dirty="0"/>
              <a:t>International students come from many different cultures and have diverse experiences with higher education. </a:t>
            </a:r>
          </a:p>
          <a:p>
            <a:pPr>
              <a:buFont typeface="Arial" panose="020B0604020202020204" pitchFamily="34" charset="0"/>
              <a:buChar char="•"/>
            </a:pPr>
            <a:r>
              <a:rPr lang="en-US" dirty="0"/>
              <a:t>Some may have never exercised much academic choice and are expecting to be told what to do and what to take.</a:t>
            </a:r>
          </a:p>
          <a:p>
            <a:pPr>
              <a:buFont typeface="Arial" panose="020B0604020202020204" pitchFamily="34" charset="0"/>
              <a:buChar char="•"/>
            </a:pPr>
            <a:r>
              <a:rPr lang="en-US" dirty="0"/>
              <a:t>Some may never come to see you but need to the most</a:t>
            </a:r>
          </a:p>
          <a:p>
            <a:pPr>
              <a:buFont typeface="Arial" panose="020B0604020202020204" pitchFamily="34" charset="0"/>
              <a:buChar char="•"/>
            </a:pPr>
            <a:r>
              <a:rPr lang="en-US" dirty="0"/>
              <a:t>Some may email you constantly about many non-academic issues. </a:t>
            </a:r>
          </a:p>
          <a:p>
            <a:pPr>
              <a:buFont typeface="Arial" panose="020B0604020202020204" pitchFamily="34" charset="0"/>
              <a:buChar char="•"/>
            </a:pPr>
            <a:r>
              <a:rPr lang="en-US" dirty="0"/>
              <a:t>Some can’t make decisions quickly about courses or handling difficult situations such as dropping a class or seeking help.</a:t>
            </a:r>
          </a:p>
          <a:p>
            <a:pPr>
              <a:buFont typeface="Arial" panose="020B0604020202020204" pitchFamily="34" charset="0"/>
              <a:buChar char="•"/>
            </a:pPr>
            <a:r>
              <a:rPr lang="en-US" dirty="0"/>
              <a:t>Some may seem to not be taking their studies seriously, because they are fearful and decide to not attend class</a:t>
            </a:r>
          </a:p>
          <a:p>
            <a:pPr>
              <a:buFont typeface="Arial" panose="020B0604020202020204" pitchFamily="34" charset="0"/>
              <a:buChar char="•"/>
            </a:pPr>
            <a:r>
              <a:rPr lang="en-US" dirty="0"/>
              <a:t>Some may constantly challenge you because ‘No’ doesn’t mean no in their culture where they push to get anything</a:t>
            </a:r>
          </a:p>
        </p:txBody>
      </p:sp>
    </p:spTree>
    <p:extLst>
      <p:ext uri="{BB962C8B-B14F-4D97-AF65-F5344CB8AC3E}">
        <p14:creationId xmlns:p14="http://schemas.microsoft.com/office/powerpoint/2010/main" val="4161169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410" y="382776"/>
            <a:ext cx="7711440" cy="1234440"/>
          </a:xfrm>
        </p:spPr>
        <p:txBody>
          <a:bodyPr>
            <a:normAutofit fontScale="90000"/>
          </a:bodyPr>
          <a:lstStyle/>
          <a:p>
            <a:pPr algn="ctr"/>
            <a:r>
              <a:rPr lang="en-US" b="1" dirty="0"/>
              <a:t>Understanding International </a:t>
            </a:r>
            <a:br>
              <a:rPr lang="en-US" b="1" dirty="0"/>
            </a:br>
            <a:r>
              <a:rPr lang="en-US" b="1" dirty="0"/>
              <a:t>Student Certification Forms</a:t>
            </a:r>
          </a:p>
        </p:txBody>
      </p:sp>
      <p:sp>
        <p:nvSpPr>
          <p:cNvPr id="3" name="Content Placeholder 2"/>
          <p:cNvSpPr>
            <a:spLocks noGrp="1"/>
          </p:cNvSpPr>
          <p:nvPr>
            <p:ph idx="1"/>
          </p:nvPr>
        </p:nvSpPr>
        <p:spPr>
          <a:xfrm>
            <a:off x="457200" y="1600200"/>
            <a:ext cx="8153400" cy="5029200"/>
          </a:xfrm>
        </p:spPr>
        <p:txBody>
          <a:bodyPr>
            <a:normAutofit/>
          </a:bodyPr>
          <a:lstStyle/>
          <a:p>
            <a:pPr marL="36576" indent="0" algn="ctr">
              <a:buNone/>
            </a:pPr>
            <a:r>
              <a:rPr lang="en-US" sz="4800" dirty="0"/>
              <a:t>Questions?  </a:t>
            </a:r>
          </a:p>
          <a:p>
            <a:endParaRPr lang="en-US" dirty="0"/>
          </a:p>
          <a:p>
            <a:endParaRPr lang="en-US" dirty="0"/>
          </a:p>
          <a:p>
            <a:endParaRPr lang="en-US" dirty="0"/>
          </a:p>
        </p:txBody>
      </p:sp>
    </p:spTree>
    <p:extLst>
      <p:ext uri="{BB962C8B-B14F-4D97-AF65-F5344CB8AC3E}">
        <p14:creationId xmlns:p14="http://schemas.microsoft.com/office/powerpoint/2010/main" val="585258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228600"/>
            <a:ext cx="7429500" cy="1600200"/>
          </a:xfrm>
        </p:spPr>
        <p:txBody>
          <a:bodyPr>
            <a:noAutofit/>
          </a:bodyPr>
          <a:lstStyle/>
          <a:p>
            <a:pPr algn="ctr"/>
            <a:r>
              <a:rPr lang="en-US" sz="2800" b="1" cap="none" dirty="0">
                <a:ln w="12700">
                  <a:solidFill>
                    <a:schemeClr val="tx2">
                      <a:satMod val="155000"/>
                    </a:schemeClr>
                  </a:solidFill>
                  <a:prstDash val="solid"/>
                </a:ln>
              </a:rPr>
              <a:t>IF YOU HAVE ANY QUESTIONS AT ALL PLEASE CONTACT US.</a:t>
            </a:r>
            <a:br>
              <a:rPr lang="en-US" sz="2800" b="1" cap="none" dirty="0">
                <a:ln w="12700">
                  <a:solidFill>
                    <a:schemeClr val="tx2">
                      <a:satMod val="155000"/>
                    </a:schemeClr>
                  </a:solidFill>
                  <a:prstDash val="solid"/>
                </a:ln>
              </a:rPr>
            </a:br>
            <a:r>
              <a:rPr lang="en-US" sz="2800" b="1" cap="none" dirty="0">
                <a:ln w="12700">
                  <a:solidFill>
                    <a:schemeClr val="tx2">
                      <a:satMod val="155000"/>
                    </a:schemeClr>
                  </a:solidFill>
                  <a:prstDash val="solid"/>
                </a:ln>
              </a:rPr>
              <a:t>We appreciate your help and support</a:t>
            </a:r>
            <a:br>
              <a:rPr lang="en-US" sz="2800" b="1" cap="none" dirty="0">
                <a:ln w="12700">
                  <a:solidFill>
                    <a:schemeClr val="tx2">
                      <a:satMod val="155000"/>
                    </a:schemeClr>
                  </a:solidFill>
                  <a:prstDash val="solid"/>
                </a:ln>
                <a:effectLst>
                  <a:outerShdw blurRad="41275" dist="20320" dir="1800000" algn="tl" rotWithShape="0">
                    <a:srgbClr val="000000">
                      <a:alpha val="40000"/>
                    </a:srgbClr>
                  </a:outerShdw>
                </a:effectLst>
              </a:rPr>
            </a:br>
            <a:endParaRPr lang="en-US" sz="800" b="1" cap="none"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3" name="Content Placeholder 2"/>
          <p:cNvSpPr>
            <a:spLocks noGrp="1"/>
          </p:cNvSpPr>
          <p:nvPr>
            <p:ph type="body" idx="1"/>
          </p:nvPr>
        </p:nvSpPr>
        <p:spPr>
          <a:xfrm>
            <a:off x="609600" y="2133600"/>
            <a:ext cx="8267700" cy="1981200"/>
          </a:xfrm>
        </p:spPr>
        <p:txBody>
          <a:bodyPr>
            <a:normAutofit/>
          </a:bodyPr>
          <a:lstStyle/>
          <a:p>
            <a:pPr algn="ctr"/>
            <a:r>
              <a:rPr lang="en-US" sz="2800" cap="none" dirty="0">
                <a:ln w="12700">
                  <a:solidFill>
                    <a:schemeClr val="tx2">
                      <a:satMod val="155000"/>
                    </a:schemeClr>
                  </a:solidFill>
                  <a:prstDash val="solid"/>
                </a:ln>
              </a:rPr>
              <a:t>Presentation is available on the International Office website – Department Resources: </a:t>
            </a:r>
            <a:r>
              <a:rPr lang="en-US" sz="2400" dirty="0">
                <a:ln w="12700">
                  <a:solidFill>
                    <a:schemeClr val="tx2">
                      <a:satMod val="155000"/>
                    </a:schemeClr>
                  </a:solidFill>
                  <a:prstDash val="solid"/>
                </a:ln>
                <a:hlinkClick r:id="rId2"/>
              </a:rPr>
              <a:t>http://www.international.txstate.edu/departments.html</a:t>
            </a:r>
            <a:r>
              <a:rPr lang="en-US" sz="2400" dirty="0">
                <a:ln w="12700">
                  <a:solidFill>
                    <a:schemeClr val="tx2">
                      <a:satMod val="155000"/>
                    </a:schemeClr>
                  </a:solidFill>
                  <a:prstDash val="solid"/>
                </a:ln>
              </a:rPr>
              <a:t> </a:t>
            </a:r>
            <a:endParaRPr lang="en-US" sz="2800" cap="none" dirty="0">
              <a:ln w="12700">
                <a:solidFill>
                  <a:schemeClr val="tx2">
                    <a:satMod val="155000"/>
                  </a:schemeClr>
                </a:solidFill>
                <a:prstDash val="solid"/>
              </a:ln>
            </a:endParaRPr>
          </a:p>
        </p:txBody>
      </p:sp>
      <p:sp>
        <p:nvSpPr>
          <p:cNvPr id="5" name="Rectangle 4"/>
          <p:cNvSpPr/>
          <p:nvPr/>
        </p:nvSpPr>
        <p:spPr>
          <a:xfrm>
            <a:off x="33647" y="4267200"/>
            <a:ext cx="8686800" cy="1557349"/>
          </a:xfrm>
          <a:prstGeom prst="rect">
            <a:avLst/>
          </a:prstGeom>
        </p:spPr>
        <p:txBody>
          <a:bodyPr wrap="square">
            <a:spAutoFit/>
          </a:bodyPr>
          <a:lstStyle/>
          <a:p>
            <a:pPr lvl="0" algn="ctr">
              <a:spcBef>
                <a:spcPct val="20000"/>
              </a:spcBef>
              <a:buClr>
                <a:srgbClr val="D16349"/>
              </a:buClr>
              <a:buSzPct val="70000"/>
            </a:pPr>
            <a:r>
              <a:rPr lang="en-US" sz="2800" b="1" i="1" dirty="0"/>
              <a:t>Thornton International House   </a:t>
            </a:r>
          </a:p>
          <a:p>
            <a:pPr lvl="0" algn="ctr">
              <a:spcBef>
                <a:spcPct val="20000"/>
              </a:spcBef>
              <a:buClr>
                <a:srgbClr val="D16349"/>
              </a:buClr>
              <a:buSzPct val="70000"/>
            </a:pPr>
            <a:r>
              <a:rPr lang="en-US" sz="2800" b="1" i="1" dirty="0"/>
              <a:t>Phone: 512-245-7966</a:t>
            </a:r>
          </a:p>
          <a:p>
            <a:pPr lvl="0" algn="ctr">
              <a:spcBef>
                <a:spcPct val="20000"/>
              </a:spcBef>
              <a:buClr>
                <a:srgbClr val="D16349"/>
              </a:buClr>
              <a:buSzPct val="70000"/>
            </a:pPr>
            <a:r>
              <a:rPr lang="en-US" sz="2800" b="1" i="1" u="sng" dirty="0"/>
              <a:t> international@txstate.edu</a:t>
            </a:r>
            <a:endParaRPr lang="en-US" sz="3600" b="1" u="sng"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04667" cy="761999"/>
          </a:xfrm>
        </p:spPr>
        <p:txBody>
          <a:bodyPr/>
          <a:lstStyle/>
          <a:p>
            <a:r>
              <a:rPr lang="en-US" b="1" dirty="0"/>
              <a:t>Definitions</a:t>
            </a:r>
          </a:p>
        </p:txBody>
      </p:sp>
      <p:sp>
        <p:nvSpPr>
          <p:cNvPr id="3" name="Content Placeholder 2"/>
          <p:cNvSpPr>
            <a:spLocks noGrp="1"/>
          </p:cNvSpPr>
          <p:nvPr>
            <p:ph idx="1"/>
          </p:nvPr>
        </p:nvSpPr>
        <p:spPr>
          <a:xfrm>
            <a:off x="685800" y="859654"/>
            <a:ext cx="8382000" cy="5874798"/>
          </a:xfrm>
        </p:spPr>
        <p:txBody>
          <a:bodyPr>
            <a:normAutofit lnSpcReduction="10000"/>
          </a:bodyPr>
          <a:lstStyle/>
          <a:p>
            <a:r>
              <a:rPr lang="en-US" b="1" dirty="0"/>
              <a:t>DHS: Department of Homeland Security </a:t>
            </a:r>
            <a:r>
              <a:rPr lang="en-US" b="0" dirty="0"/>
              <a:t>- oversees federal agencies responsible for international student and exchange visitor programs. Includes: U.S. Citizenship and Immigration Services (USCIS), U.S. Immigration and Customs Enforcement (ICE) and U.S. Customs and Border Protection (CBP). Formerly known as INS until March 1, 2003.</a:t>
            </a:r>
          </a:p>
          <a:p>
            <a:r>
              <a:rPr lang="en-US" b="1" dirty="0"/>
              <a:t>SEVIS: Student and Exchange Visitor Information System</a:t>
            </a:r>
            <a:r>
              <a:rPr lang="en-US" b="0" dirty="0"/>
              <a:t> – Federal database system that holds and keeps track of all F-1, J-1 and M-1 non-immigrant student records</a:t>
            </a:r>
          </a:p>
          <a:p>
            <a:r>
              <a:rPr lang="en-US" b="1" dirty="0"/>
              <a:t>DSO: Designated School Official</a:t>
            </a:r>
            <a:r>
              <a:rPr lang="en-US" b="0" dirty="0"/>
              <a:t> – Trained and authorized by DHS to access, input and manage F-1 Student SEVIS records. Texas State has four DSOs: Three in the International Office and one in TSIE</a:t>
            </a:r>
          </a:p>
          <a:p>
            <a:r>
              <a:rPr lang="en-US" b="1" dirty="0"/>
              <a:t>Form I-20</a:t>
            </a:r>
            <a:r>
              <a:rPr lang="en-US" b="0" dirty="0"/>
              <a:t>: Certificate of Eligibility for Nonimmigrant Student Status.</a:t>
            </a:r>
          </a:p>
        </p:txBody>
      </p:sp>
    </p:spTree>
    <p:extLst>
      <p:ext uri="{BB962C8B-B14F-4D97-AF65-F5344CB8AC3E}">
        <p14:creationId xmlns:p14="http://schemas.microsoft.com/office/powerpoint/2010/main" val="145059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072"/>
            <a:ext cx="7704667" cy="1295399"/>
          </a:xfrm>
        </p:spPr>
        <p:txBody>
          <a:bodyPr/>
          <a:lstStyle/>
          <a:p>
            <a:r>
              <a:rPr lang="en-US" b="1" dirty="0"/>
              <a:t>Who is an international student?</a:t>
            </a:r>
          </a:p>
        </p:txBody>
      </p:sp>
      <p:sp>
        <p:nvSpPr>
          <p:cNvPr id="3" name="Content Placeholder 2"/>
          <p:cNvSpPr>
            <a:spLocks noGrp="1"/>
          </p:cNvSpPr>
          <p:nvPr>
            <p:ph idx="1"/>
          </p:nvPr>
        </p:nvSpPr>
        <p:spPr>
          <a:xfrm>
            <a:off x="757766" y="1326471"/>
            <a:ext cx="8153400" cy="4998129"/>
          </a:xfrm>
        </p:spPr>
        <p:txBody>
          <a:bodyPr>
            <a:noAutofit/>
          </a:bodyPr>
          <a:lstStyle/>
          <a:p>
            <a:pPr>
              <a:buFont typeface="Arial" panose="020B0604020202020204" pitchFamily="34" charset="0"/>
              <a:buChar char="•"/>
              <a:defRPr/>
            </a:pPr>
            <a:r>
              <a:rPr lang="en-US" dirty="0"/>
              <a:t>An international student is a student who enrolls in a U.S. academic institution and whose status is non-immigrant. Common non-immigrant statuses at Texas State are:</a:t>
            </a:r>
          </a:p>
          <a:p>
            <a:pPr marL="0" indent="0" algn="ctr">
              <a:buNone/>
              <a:defRPr/>
            </a:pPr>
            <a:r>
              <a:rPr lang="en-US" dirty="0"/>
              <a:t>A-1, A-2, E-1, E-2, E-3, F-1, G-1, G-2, G-3, G-4, H-1B, H-4, J-1, J-2, L-1, L-2, M-1, R-1, R-2, TN and TD. </a:t>
            </a:r>
          </a:p>
          <a:p>
            <a:pPr>
              <a:buFont typeface="Arial" panose="020B0604020202020204" pitchFamily="34" charset="0"/>
              <a:buChar char="•"/>
              <a:defRPr/>
            </a:pPr>
            <a:r>
              <a:rPr lang="en-US" i="1" u="sng" dirty="0"/>
              <a:t>F-1 Student and J-1 Exchange Visitor are statuses used by international students for the purpose of study in the U.S.</a:t>
            </a:r>
          </a:p>
          <a:p>
            <a:pPr>
              <a:buFont typeface="Arial" panose="020B0604020202020204" pitchFamily="34" charset="0"/>
              <a:buChar char="•"/>
              <a:defRPr/>
            </a:pPr>
            <a:r>
              <a:rPr lang="en-US" dirty="0"/>
              <a:t>A student who has applied for or received permanent residency, refugee status or asylum in the U.S. is not considered to be an international student by USCIS.</a:t>
            </a:r>
          </a:p>
        </p:txBody>
      </p:sp>
    </p:spTree>
    <p:extLst>
      <p:ext uri="{BB962C8B-B14F-4D97-AF65-F5344CB8AC3E}">
        <p14:creationId xmlns:p14="http://schemas.microsoft.com/office/powerpoint/2010/main" val="284097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04667" cy="1587471"/>
          </a:xfrm>
        </p:spPr>
        <p:txBody>
          <a:bodyPr/>
          <a:lstStyle/>
          <a:p>
            <a:r>
              <a:rPr lang="en-US" b="1" dirty="0"/>
              <a:t>F-1 &amp; J-1 Student </a:t>
            </a:r>
            <a:br>
              <a:rPr lang="en-US" b="1" dirty="0"/>
            </a:br>
            <a:r>
              <a:rPr lang="en-US" b="1" dirty="0"/>
              <a:t>Nonimmigrant Status</a:t>
            </a:r>
          </a:p>
        </p:txBody>
      </p:sp>
      <p:sp>
        <p:nvSpPr>
          <p:cNvPr id="3" name="Content Placeholder 2"/>
          <p:cNvSpPr>
            <a:spLocks noGrp="1"/>
          </p:cNvSpPr>
          <p:nvPr>
            <p:ph idx="1"/>
          </p:nvPr>
        </p:nvSpPr>
        <p:spPr>
          <a:xfrm>
            <a:off x="762000" y="1295400"/>
            <a:ext cx="8258123" cy="5333999"/>
          </a:xfrm>
        </p:spPr>
        <p:txBody>
          <a:bodyPr>
            <a:noAutofit/>
          </a:bodyPr>
          <a:lstStyle/>
          <a:p>
            <a:pPr marL="0" indent="0">
              <a:buNone/>
            </a:pPr>
            <a:r>
              <a:rPr lang="en-US" sz="2800" dirty="0">
                <a:solidFill>
                  <a:schemeClr val="tx2">
                    <a:lumMod val="75000"/>
                  </a:schemeClr>
                </a:solidFill>
              </a:rPr>
              <a:t>International students in F-1 status are required by DHS to maintain their lawful nonimmigrant status by:</a:t>
            </a:r>
          </a:p>
          <a:p>
            <a:pPr marL="914400" lvl="1" indent="-457200">
              <a:buFont typeface="+mj-lt"/>
              <a:buAutoNum type="arabicPeriod"/>
            </a:pPr>
            <a:r>
              <a:rPr lang="en-US" sz="2400" dirty="0">
                <a:solidFill>
                  <a:schemeClr val="tx2">
                    <a:lumMod val="75000"/>
                  </a:schemeClr>
                </a:solidFill>
              </a:rPr>
              <a:t>Enrolling full-time in the Fall and Spring semesters</a:t>
            </a:r>
          </a:p>
          <a:p>
            <a:pPr lvl="2"/>
            <a:r>
              <a:rPr lang="en-US" sz="2400" dirty="0">
                <a:solidFill>
                  <a:schemeClr val="tx2">
                    <a:lumMod val="75000"/>
                  </a:schemeClr>
                </a:solidFill>
              </a:rPr>
              <a:t>Undergraduate: 12 credit hours</a:t>
            </a:r>
          </a:p>
          <a:p>
            <a:pPr lvl="2"/>
            <a:r>
              <a:rPr lang="en-US" sz="2400" dirty="0">
                <a:solidFill>
                  <a:schemeClr val="tx2">
                    <a:lumMod val="75000"/>
                  </a:schemeClr>
                </a:solidFill>
              </a:rPr>
              <a:t>Graduate level: 9 credit hours</a:t>
            </a:r>
          </a:p>
          <a:p>
            <a:pPr marL="914400" lvl="1" indent="-457200">
              <a:buFont typeface="+mj-lt"/>
              <a:buAutoNum type="arabicPeriod"/>
            </a:pPr>
            <a:r>
              <a:rPr lang="en-US" sz="2400" dirty="0">
                <a:solidFill>
                  <a:schemeClr val="tx2">
                    <a:lumMod val="75000"/>
                  </a:schemeClr>
                </a:solidFill>
              </a:rPr>
              <a:t>Not working off-campus without proper authorization from the International Office.</a:t>
            </a:r>
          </a:p>
          <a:p>
            <a:pPr marL="0" indent="0">
              <a:buNone/>
            </a:pPr>
            <a:r>
              <a:rPr lang="en-US" sz="2800" dirty="0">
                <a:solidFill>
                  <a:schemeClr val="tx2">
                    <a:lumMod val="75000"/>
                  </a:schemeClr>
                </a:solidFill>
              </a:rPr>
              <a:t>Students are permitted to work part-time (&gt;20 hours) </a:t>
            </a:r>
            <a:r>
              <a:rPr lang="en-US" sz="2800" u="sng" dirty="0">
                <a:solidFill>
                  <a:schemeClr val="tx2">
                    <a:lumMod val="75000"/>
                  </a:schemeClr>
                </a:solidFill>
              </a:rPr>
              <a:t>on-campus</a:t>
            </a:r>
            <a:r>
              <a:rPr lang="en-US" sz="2800" dirty="0">
                <a:solidFill>
                  <a:schemeClr val="tx2">
                    <a:lumMod val="75000"/>
                  </a:schemeClr>
                </a:solidFill>
              </a:rPr>
              <a:t> during Fall and Spring and full-time during summer and breaks.</a:t>
            </a:r>
          </a:p>
        </p:txBody>
      </p:sp>
    </p:spTree>
    <p:extLst>
      <p:ext uri="{BB962C8B-B14F-4D97-AF65-F5344CB8AC3E}">
        <p14:creationId xmlns:p14="http://schemas.microsoft.com/office/powerpoint/2010/main" val="128114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52"/>
            <a:ext cx="7704667" cy="1142999"/>
          </a:xfrm>
        </p:spPr>
        <p:txBody>
          <a:bodyPr/>
          <a:lstStyle/>
          <a:p>
            <a:r>
              <a:rPr lang="en-US" b="1" dirty="0"/>
              <a:t>International Student Forms</a:t>
            </a:r>
          </a:p>
        </p:txBody>
      </p:sp>
      <p:sp>
        <p:nvSpPr>
          <p:cNvPr id="3" name="Content Placeholder 2"/>
          <p:cNvSpPr>
            <a:spLocks noGrp="1"/>
          </p:cNvSpPr>
          <p:nvPr>
            <p:ph idx="1"/>
          </p:nvPr>
        </p:nvSpPr>
        <p:spPr>
          <a:xfrm>
            <a:off x="908441" y="1524000"/>
            <a:ext cx="7810500" cy="4876800"/>
          </a:xfrm>
        </p:spPr>
        <p:txBody>
          <a:bodyPr>
            <a:normAutofit/>
          </a:bodyPr>
          <a:lstStyle/>
          <a:p>
            <a:pPr marL="0" indent="0">
              <a:buNone/>
            </a:pPr>
            <a:r>
              <a:rPr lang="en-US" sz="2800" b="1" dirty="0"/>
              <a:t>Certification Forms Needing Advisor Approval:</a:t>
            </a:r>
          </a:p>
          <a:p>
            <a:pPr marL="1428750" lvl="2" indent="-514350">
              <a:buFont typeface="+mj-lt"/>
              <a:buAutoNum type="arabicPeriod"/>
            </a:pPr>
            <a:r>
              <a:rPr lang="en-US" sz="2800" b="0" dirty="0"/>
              <a:t>Reduced Course Load Form </a:t>
            </a:r>
          </a:p>
          <a:p>
            <a:pPr lvl="3"/>
            <a:r>
              <a:rPr lang="en-US" sz="2600" b="0" i="1" dirty="0"/>
              <a:t>Academic and Final Semester</a:t>
            </a:r>
          </a:p>
          <a:p>
            <a:pPr marL="1428750" lvl="2" indent="-514350">
              <a:buFont typeface="+mj-lt"/>
              <a:buAutoNum type="arabicPeriod"/>
            </a:pPr>
            <a:r>
              <a:rPr lang="en-US" sz="2800" b="0" dirty="0"/>
              <a:t>Concurrent Enrollment Form</a:t>
            </a:r>
          </a:p>
          <a:p>
            <a:pPr marL="1428750" lvl="2" indent="-514350">
              <a:buFont typeface="+mj-lt"/>
              <a:buAutoNum type="arabicPeriod"/>
            </a:pPr>
            <a:r>
              <a:rPr lang="en-US" sz="2800" b="0" dirty="0"/>
              <a:t>Program Extension Form</a:t>
            </a:r>
          </a:p>
          <a:p>
            <a:pPr marL="1428750" lvl="2" indent="-514350">
              <a:buFont typeface="+mj-lt"/>
              <a:buAutoNum type="arabicPeriod"/>
            </a:pPr>
            <a:r>
              <a:rPr lang="en-US" sz="2800" b="0" dirty="0"/>
              <a:t>Curricular Practical Training Form</a:t>
            </a:r>
          </a:p>
          <a:p>
            <a:pPr marL="1428750" lvl="2" indent="-514350">
              <a:buFont typeface="+mj-lt"/>
              <a:buAutoNum type="arabicPeriod"/>
            </a:pPr>
            <a:r>
              <a:rPr lang="en-US" sz="2800" b="0" dirty="0"/>
              <a:t>Completion of Degree Form (for Optional Practical Training)</a:t>
            </a:r>
          </a:p>
        </p:txBody>
      </p:sp>
    </p:spTree>
    <p:extLst>
      <p:ext uri="{BB962C8B-B14F-4D97-AF65-F5344CB8AC3E}">
        <p14:creationId xmlns:p14="http://schemas.microsoft.com/office/powerpoint/2010/main" val="349346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04667" cy="1219200"/>
          </a:xfrm>
        </p:spPr>
        <p:txBody>
          <a:bodyPr/>
          <a:lstStyle/>
          <a:p>
            <a:r>
              <a:rPr lang="en-US" b="1" dirty="0"/>
              <a:t>How TXST Advisers CAN Help</a:t>
            </a:r>
          </a:p>
        </p:txBody>
      </p:sp>
      <p:sp>
        <p:nvSpPr>
          <p:cNvPr id="3" name="Content Placeholder 2"/>
          <p:cNvSpPr>
            <a:spLocks noGrp="1"/>
          </p:cNvSpPr>
          <p:nvPr>
            <p:ph idx="1"/>
          </p:nvPr>
        </p:nvSpPr>
        <p:spPr>
          <a:xfrm>
            <a:off x="609600" y="1066800"/>
            <a:ext cx="8458200" cy="5029200"/>
          </a:xfrm>
        </p:spPr>
        <p:txBody>
          <a:bodyPr>
            <a:noAutofit/>
          </a:bodyPr>
          <a:lstStyle/>
          <a:p>
            <a:pPr marL="0" indent="0" algn="ctr">
              <a:buNone/>
            </a:pPr>
            <a:r>
              <a:rPr lang="en-US" sz="2200" b="1" dirty="0"/>
              <a:t>In compliance with DHS regulations the Int’l Office must maintain:</a:t>
            </a:r>
          </a:p>
          <a:p>
            <a:r>
              <a:rPr lang="en-US" sz="2200" dirty="0"/>
              <a:t>Documentation that supports the granting of reduced course load authorizations (RCL Form)</a:t>
            </a:r>
          </a:p>
          <a:p>
            <a:r>
              <a:rPr lang="en-US" sz="2200" dirty="0"/>
              <a:t>Documentation that a student is in the last semester of study and does not need a full-time course load to graduate (RCL Form)</a:t>
            </a:r>
          </a:p>
          <a:p>
            <a:r>
              <a:rPr lang="en-US" sz="2200" dirty="0"/>
              <a:t>Documentation of the need for an I-20 extension (Program Extension)</a:t>
            </a:r>
          </a:p>
          <a:p>
            <a:r>
              <a:rPr lang="en-US" sz="2200" dirty="0"/>
              <a:t>Proof of enrollment in courses at another school, when concurrent enrollment brings a student to a full-time course load (Concurrent Enrollment Form)</a:t>
            </a:r>
          </a:p>
          <a:p>
            <a:r>
              <a:rPr lang="en-US" sz="2200" dirty="0"/>
              <a:t>Documentation supporting the granting, recommendation, and reporting of practical training (CPT and OPT Forms)</a:t>
            </a:r>
          </a:p>
        </p:txBody>
      </p:sp>
    </p:spTree>
    <p:extLst>
      <p:ext uri="{BB962C8B-B14F-4D97-AF65-F5344CB8AC3E}">
        <p14:creationId xmlns:p14="http://schemas.microsoft.com/office/powerpoint/2010/main" val="112070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38199"/>
          </a:xfrm>
        </p:spPr>
        <p:txBody>
          <a:bodyPr/>
          <a:lstStyle/>
          <a:p>
            <a:r>
              <a:rPr lang="en-US" b="1" dirty="0"/>
              <a:t>Reduced Course Load (RCL)</a:t>
            </a:r>
          </a:p>
        </p:txBody>
      </p:sp>
      <p:sp>
        <p:nvSpPr>
          <p:cNvPr id="3" name="Content Placeholder 2"/>
          <p:cNvSpPr>
            <a:spLocks noGrp="1"/>
          </p:cNvSpPr>
          <p:nvPr>
            <p:ph idx="1"/>
          </p:nvPr>
        </p:nvSpPr>
        <p:spPr>
          <a:xfrm>
            <a:off x="1066800" y="1676400"/>
            <a:ext cx="7848600" cy="4800600"/>
          </a:xfrm>
        </p:spPr>
        <p:txBody>
          <a:bodyPr>
            <a:noAutofit/>
          </a:bodyPr>
          <a:lstStyle/>
          <a:p>
            <a:pPr marL="0" indent="0">
              <a:buNone/>
            </a:pPr>
            <a:r>
              <a:rPr lang="en-US" sz="3200" dirty="0"/>
              <a:t>A </a:t>
            </a:r>
            <a:r>
              <a:rPr lang="en-US" sz="3200" dirty="0">
                <a:solidFill>
                  <a:srgbClr val="0070C0"/>
                </a:solidFill>
                <a:hlinkClick r:id="rId2"/>
              </a:rPr>
              <a:t>reduced course load (RCL)</a:t>
            </a:r>
            <a:r>
              <a:rPr lang="en-US" sz="3200" dirty="0">
                <a:solidFill>
                  <a:srgbClr val="0070C0"/>
                </a:solidFill>
              </a:rPr>
              <a:t> </a:t>
            </a:r>
            <a:r>
              <a:rPr lang="en-US" sz="3200" dirty="0"/>
              <a:t>requires approval from the Int’l Office.  F-1 students must first complete the RCL form, obtain a signature from their academic advisor, if needed, and return the form to the Int’l Office to request an override in Banner.  After the Int’l Office has entered the override, students are responsible for completing their registration or drop procedures on CATSWEB.</a:t>
            </a:r>
          </a:p>
        </p:txBody>
      </p:sp>
    </p:spTree>
    <p:extLst>
      <p:ext uri="{BB962C8B-B14F-4D97-AF65-F5344CB8AC3E}">
        <p14:creationId xmlns:p14="http://schemas.microsoft.com/office/powerpoint/2010/main" val="1456161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76201"/>
            <a:ext cx="7704667" cy="1524000"/>
          </a:xfrm>
        </p:spPr>
        <p:txBody>
          <a:bodyPr/>
          <a:lstStyle/>
          <a:p>
            <a:r>
              <a:rPr lang="en-US" b="1" dirty="0"/>
              <a:t>Reduced Course Load (RCL) continued</a:t>
            </a:r>
          </a:p>
        </p:txBody>
      </p:sp>
      <p:sp>
        <p:nvSpPr>
          <p:cNvPr id="3" name="Content Placeholder 2"/>
          <p:cNvSpPr>
            <a:spLocks noGrp="1"/>
          </p:cNvSpPr>
          <p:nvPr>
            <p:ph idx="1"/>
          </p:nvPr>
        </p:nvSpPr>
        <p:spPr>
          <a:xfrm>
            <a:off x="762000" y="1524000"/>
            <a:ext cx="8122912" cy="4800599"/>
          </a:xfrm>
        </p:spPr>
        <p:txBody>
          <a:bodyPr>
            <a:noAutofit/>
          </a:bodyPr>
          <a:lstStyle/>
          <a:p>
            <a:pPr marL="0" indent="0">
              <a:buNone/>
            </a:pPr>
            <a:r>
              <a:rPr lang="en-US" b="1" dirty="0"/>
              <a:t>The  following six circumstances are those in which DHS permits international F-1 Students to be below full-time hours and considered to be maintaining their legal status:</a:t>
            </a:r>
          </a:p>
          <a:p>
            <a:pPr marL="914400" lvl="1" indent="-457200">
              <a:buFont typeface="+mj-lt"/>
              <a:buAutoNum type="arabicPeriod"/>
            </a:pPr>
            <a:r>
              <a:rPr lang="en-US" dirty="0"/>
              <a:t>Initial Difficulty with English Language</a:t>
            </a:r>
          </a:p>
          <a:p>
            <a:pPr marL="914400" lvl="1" indent="-457200">
              <a:buFont typeface="+mj-lt"/>
              <a:buAutoNum type="arabicPeriod"/>
            </a:pPr>
            <a:r>
              <a:rPr lang="en-US" dirty="0"/>
              <a:t>Initial Difficulty with Reading Requirements</a:t>
            </a:r>
          </a:p>
          <a:p>
            <a:pPr marL="914400" lvl="1" indent="-457200">
              <a:buFont typeface="+mj-lt"/>
              <a:buAutoNum type="arabicPeriod"/>
            </a:pPr>
            <a:r>
              <a:rPr lang="en-US" dirty="0"/>
              <a:t>Unfamiliarity with American Teaching Methods</a:t>
            </a:r>
          </a:p>
          <a:p>
            <a:pPr marL="914400" lvl="1" indent="-457200">
              <a:buFont typeface="+mj-lt"/>
              <a:buAutoNum type="arabicPeriod"/>
            </a:pPr>
            <a:r>
              <a:rPr lang="en-US" dirty="0"/>
              <a:t>Improper Course Level Placement</a:t>
            </a:r>
          </a:p>
          <a:p>
            <a:pPr marL="914400" lvl="1" indent="-457200">
              <a:buFont typeface="+mj-lt"/>
              <a:buAutoNum type="arabicPeriod"/>
            </a:pPr>
            <a:r>
              <a:rPr lang="en-US" dirty="0"/>
              <a:t>Illness or Medical Condition</a:t>
            </a:r>
          </a:p>
          <a:p>
            <a:pPr marL="914400" lvl="1" indent="-457200">
              <a:buFont typeface="+mj-lt"/>
              <a:buAutoNum type="arabicPeriod"/>
            </a:pPr>
            <a:r>
              <a:rPr lang="en-US" dirty="0"/>
              <a:t>To Complete Course of Study in Current Term (Final Semester)</a:t>
            </a:r>
          </a:p>
          <a:p>
            <a:pPr marL="914400" lvl="1" indent="-457200">
              <a:buFont typeface="+mj-lt"/>
              <a:buAutoNum type="arabicPeriod"/>
            </a:pPr>
            <a:r>
              <a:rPr lang="en-US" dirty="0"/>
              <a:t>Concurrent Enrollment such that the total enrollment is full-time</a:t>
            </a:r>
          </a:p>
        </p:txBody>
      </p:sp>
    </p:spTree>
    <p:extLst>
      <p:ext uri="{BB962C8B-B14F-4D97-AF65-F5344CB8AC3E}">
        <p14:creationId xmlns:p14="http://schemas.microsoft.com/office/powerpoint/2010/main" val="287522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26980</TotalTime>
  <Words>2126</Words>
  <Application>Microsoft Office PowerPoint</Application>
  <PresentationFormat>On-screen Show (4:3)</PresentationFormat>
  <Paragraphs>139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Corbel</vt:lpstr>
      <vt:lpstr>Times New Roman</vt:lpstr>
      <vt:lpstr>Parallax</vt:lpstr>
      <vt:lpstr>PowerPoint Presentation</vt:lpstr>
      <vt:lpstr>Texas State International Office</vt:lpstr>
      <vt:lpstr>Definitions</vt:lpstr>
      <vt:lpstr>Who is an international student?</vt:lpstr>
      <vt:lpstr>F-1 &amp; J-1 Student  Nonimmigrant Status</vt:lpstr>
      <vt:lpstr>International Student Forms</vt:lpstr>
      <vt:lpstr>How TXST Advisers CAN Help</vt:lpstr>
      <vt:lpstr>Reduced Course Load (RCL)</vt:lpstr>
      <vt:lpstr>Reduced Course Load (RCL) continued</vt:lpstr>
      <vt:lpstr>Reduced Course Load  Certification Form</vt:lpstr>
      <vt:lpstr>RCL for Academic Difficulty</vt:lpstr>
      <vt:lpstr>RCL for Academic Difficulty Continued</vt:lpstr>
      <vt:lpstr>Concurrent Enrollment  Certification Form </vt:lpstr>
      <vt:lpstr>Program Extension Certification Form</vt:lpstr>
      <vt:lpstr>On-campus Employment</vt:lpstr>
      <vt:lpstr>F-1 Practical Training</vt:lpstr>
      <vt:lpstr>Curricular Practical Training (CPT)</vt:lpstr>
      <vt:lpstr>CPT Additional Guidance</vt:lpstr>
      <vt:lpstr>CPT Application Process</vt:lpstr>
      <vt:lpstr>Optional Practical Training (OPT)</vt:lpstr>
      <vt:lpstr>Cultural Adjustment</vt:lpstr>
      <vt:lpstr>Student Challenges</vt:lpstr>
      <vt:lpstr>Understanding International  Student Certification Forms</vt:lpstr>
      <vt:lpstr>IF YOU HAVE ANY QUESTIONS AT ALL PLEASE CONTACT US. We appreciate your help and support </vt:lpstr>
    </vt:vector>
  </TitlesOfParts>
  <Company>The University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Becca Terndrup</dc:creator>
  <cp:lastModifiedBy>Tyner, Jonathan W</cp:lastModifiedBy>
  <cp:revision>256</cp:revision>
  <cp:lastPrinted>2012-11-06T16:41:38Z</cp:lastPrinted>
  <dcterms:created xsi:type="dcterms:W3CDTF">2010-03-08T16:56:57Z</dcterms:created>
  <dcterms:modified xsi:type="dcterms:W3CDTF">2018-03-28T18:42:47Z</dcterms:modified>
</cp:coreProperties>
</file>