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85" r:id="rId1"/>
  </p:sldMasterIdLst>
  <p:notesMasterIdLst>
    <p:notesMasterId r:id="rId27"/>
  </p:notesMasterIdLst>
  <p:sldIdLst>
    <p:sldId id="256" r:id="rId2"/>
    <p:sldId id="285" r:id="rId3"/>
    <p:sldId id="280" r:id="rId4"/>
    <p:sldId id="290" r:id="rId5"/>
    <p:sldId id="257" r:id="rId6"/>
    <p:sldId id="258" r:id="rId7"/>
    <p:sldId id="261" r:id="rId8"/>
    <p:sldId id="271" r:id="rId9"/>
    <p:sldId id="262" r:id="rId10"/>
    <p:sldId id="264" r:id="rId11"/>
    <p:sldId id="268" r:id="rId12"/>
    <p:sldId id="287" r:id="rId13"/>
    <p:sldId id="288" r:id="rId14"/>
    <p:sldId id="265" r:id="rId15"/>
    <p:sldId id="269" r:id="rId16"/>
    <p:sldId id="270" r:id="rId17"/>
    <p:sldId id="272" r:id="rId18"/>
    <p:sldId id="274" r:id="rId19"/>
    <p:sldId id="289" r:id="rId20"/>
    <p:sldId id="259" r:id="rId21"/>
    <p:sldId id="286" r:id="rId22"/>
    <p:sldId id="291" r:id="rId23"/>
    <p:sldId id="275" r:id="rId24"/>
    <p:sldId id="284" r:id="rId25"/>
    <p:sldId id="282" r:id="rId26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91" autoAdjust="0"/>
    <p:restoredTop sz="94660" autoAdjust="0"/>
  </p:normalViewPr>
  <p:slideViewPr>
    <p:cSldViewPr snapToGrid="0" snapToObjects="1">
      <p:cViewPr varScale="1">
        <p:scale>
          <a:sx n="97" d="100"/>
          <a:sy n="97" d="100"/>
        </p:scale>
        <p:origin x="1181" y="77"/>
      </p:cViewPr>
      <p:guideLst>
        <p:guide orient="horz" pos="1800"/>
        <p:guide pos="2880"/>
      </p:guideLst>
    </p:cSldViewPr>
  </p:slideViewPr>
  <p:outlineViewPr>
    <p:cViewPr>
      <p:scale>
        <a:sx n="33" d="100"/>
        <a:sy n="33" d="100"/>
      </p:scale>
      <p:origin x="0" y="26488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svg"/><Relationship Id="rId2" Type="http://schemas.openxmlformats.org/officeDocument/2006/relationships/image" Target="../media/image21.svg"/><Relationship Id="rId1" Type="http://schemas.openxmlformats.org/officeDocument/2006/relationships/image" Target="../media/image20.png"/><Relationship Id="rId6" Type="http://schemas.openxmlformats.org/officeDocument/2006/relationships/image" Target="../media/image25.sv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svg"/><Relationship Id="rId4" Type="http://schemas.openxmlformats.org/officeDocument/2006/relationships/image" Target="../media/image23.svg"/><Relationship Id="rId9" Type="http://schemas.openxmlformats.org/officeDocument/2006/relationships/image" Target="../media/image28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svg"/><Relationship Id="rId2" Type="http://schemas.openxmlformats.org/officeDocument/2006/relationships/image" Target="../media/image21.svg"/><Relationship Id="rId1" Type="http://schemas.openxmlformats.org/officeDocument/2006/relationships/image" Target="../media/image20.png"/><Relationship Id="rId6" Type="http://schemas.openxmlformats.org/officeDocument/2006/relationships/image" Target="../media/image25.sv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svg"/><Relationship Id="rId4" Type="http://schemas.openxmlformats.org/officeDocument/2006/relationships/image" Target="../media/image23.svg"/><Relationship Id="rId9" Type="http://schemas.openxmlformats.org/officeDocument/2006/relationships/image" Target="../media/image2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3_2">
  <dgm:title val=""/>
  <dgm:desc val=""/>
  <dgm:catLst>
    <dgm:cat type="accent3" pri="13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F15C51D-A89C-4C3C-9D4E-0A5243785C8C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accent3_2" csCatId="accent3" phldr="1"/>
      <dgm:spPr/>
      <dgm:t>
        <a:bodyPr/>
        <a:lstStyle/>
        <a:p>
          <a:endParaRPr lang="en-US"/>
        </a:p>
      </dgm:t>
    </dgm:pt>
    <dgm:pt modelId="{A01CFC57-D9C4-46E7-9E67-2EC66CDC7675}">
      <dgm:prSet custT="1"/>
      <dgm:spPr/>
      <dgm:t>
        <a:bodyPr/>
        <a:lstStyle/>
        <a:p>
          <a:r>
            <a:rPr lang="en-US" sz="1800" dirty="0"/>
            <a:t>*</a:t>
          </a:r>
          <a:r>
            <a:rPr lang="en-US" sz="1800" b="1" u="sng" dirty="0"/>
            <a:t>Do not</a:t>
          </a:r>
          <a:r>
            <a:rPr lang="en-US" sz="1800" dirty="0"/>
            <a:t> work off campus without authorization</a:t>
          </a:r>
        </a:p>
      </dgm:t>
    </dgm:pt>
    <dgm:pt modelId="{2EC5325A-60E1-4749-9430-10E1A9C8C119}" type="parTrans" cxnId="{CAF18561-F2EA-428B-B1CF-74272B27B199}">
      <dgm:prSet/>
      <dgm:spPr/>
      <dgm:t>
        <a:bodyPr/>
        <a:lstStyle/>
        <a:p>
          <a:endParaRPr lang="en-US" sz="3200"/>
        </a:p>
      </dgm:t>
    </dgm:pt>
    <dgm:pt modelId="{B7C5B2F7-9F6D-45DF-A383-1824D26331F3}" type="sibTrans" cxnId="{CAF18561-F2EA-428B-B1CF-74272B27B199}">
      <dgm:prSet/>
      <dgm:spPr/>
      <dgm:t>
        <a:bodyPr/>
        <a:lstStyle/>
        <a:p>
          <a:endParaRPr lang="en-US" sz="3200"/>
        </a:p>
      </dgm:t>
    </dgm:pt>
    <dgm:pt modelId="{0679620A-6F11-48C5-98AD-934B85F1F4A7}">
      <dgm:prSet custT="1"/>
      <dgm:spPr/>
      <dgm:t>
        <a:bodyPr/>
        <a:lstStyle/>
        <a:p>
          <a:r>
            <a:rPr lang="en-US" sz="1800" dirty="0"/>
            <a:t>Work on campus no more than 20 hours per week</a:t>
          </a:r>
        </a:p>
      </dgm:t>
    </dgm:pt>
    <dgm:pt modelId="{96CE0982-B10F-46BB-A9D9-80B5BD8999BE}" type="parTrans" cxnId="{51FA66E6-8504-403E-8F79-F23872D09578}">
      <dgm:prSet/>
      <dgm:spPr/>
      <dgm:t>
        <a:bodyPr/>
        <a:lstStyle/>
        <a:p>
          <a:endParaRPr lang="en-US" sz="3200"/>
        </a:p>
      </dgm:t>
    </dgm:pt>
    <dgm:pt modelId="{D3658E2F-863C-4D55-BBD1-7CE48E69E950}" type="sibTrans" cxnId="{51FA66E6-8504-403E-8F79-F23872D09578}">
      <dgm:prSet/>
      <dgm:spPr/>
      <dgm:t>
        <a:bodyPr/>
        <a:lstStyle/>
        <a:p>
          <a:endParaRPr lang="en-US" sz="3200"/>
        </a:p>
      </dgm:t>
    </dgm:pt>
    <dgm:pt modelId="{A4D85C19-6406-410D-9B4B-43F7899915F1}">
      <dgm:prSet custT="1"/>
      <dgm:spPr/>
      <dgm:t>
        <a:bodyPr/>
        <a:lstStyle/>
        <a:p>
          <a:r>
            <a:rPr lang="en-US" sz="1800" dirty="0"/>
            <a:t>Request a travel signature for all international travel</a:t>
          </a:r>
        </a:p>
      </dgm:t>
    </dgm:pt>
    <dgm:pt modelId="{62E12236-39AB-4AF2-BF44-C16849C7669A}" type="parTrans" cxnId="{13D23CE6-20EF-4ED0-9F33-EC2D9A8D1E0A}">
      <dgm:prSet/>
      <dgm:spPr/>
      <dgm:t>
        <a:bodyPr/>
        <a:lstStyle/>
        <a:p>
          <a:endParaRPr lang="en-US" sz="3200"/>
        </a:p>
      </dgm:t>
    </dgm:pt>
    <dgm:pt modelId="{220472CC-1206-4821-83F0-D577D92E39BB}" type="sibTrans" cxnId="{13D23CE6-20EF-4ED0-9F33-EC2D9A8D1E0A}">
      <dgm:prSet/>
      <dgm:spPr/>
      <dgm:t>
        <a:bodyPr/>
        <a:lstStyle/>
        <a:p>
          <a:endParaRPr lang="en-US" sz="3200"/>
        </a:p>
      </dgm:t>
    </dgm:pt>
    <dgm:pt modelId="{8B8FD26F-CCD8-435F-9F9D-CF8A4EF14630}">
      <dgm:prSet custT="1"/>
      <dgm:spPr/>
      <dgm:t>
        <a:bodyPr/>
        <a:lstStyle/>
        <a:p>
          <a:r>
            <a:rPr lang="en-US" sz="1800" dirty="0"/>
            <a:t>Enroll full-time every Fall and Spring </a:t>
          </a:r>
        </a:p>
      </dgm:t>
    </dgm:pt>
    <dgm:pt modelId="{1AF44509-30FC-4E4F-8336-1008300AD9E0}" type="parTrans" cxnId="{FA3154F0-1D46-49FC-AB78-366C5DD656CD}">
      <dgm:prSet/>
      <dgm:spPr/>
      <dgm:t>
        <a:bodyPr/>
        <a:lstStyle/>
        <a:p>
          <a:endParaRPr lang="en-US" sz="3200"/>
        </a:p>
      </dgm:t>
    </dgm:pt>
    <dgm:pt modelId="{BF67DEDF-8D77-4DB1-AAD9-A20FE9BE9C6D}" type="sibTrans" cxnId="{FA3154F0-1D46-49FC-AB78-366C5DD656CD}">
      <dgm:prSet/>
      <dgm:spPr/>
      <dgm:t>
        <a:bodyPr/>
        <a:lstStyle/>
        <a:p>
          <a:endParaRPr lang="en-US" sz="3200"/>
        </a:p>
      </dgm:t>
    </dgm:pt>
    <dgm:pt modelId="{1E0F3885-61AF-4F1D-A8F4-E903898F7C1E}">
      <dgm:prSet custT="1"/>
      <dgm:spPr/>
      <dgm:t>
        <a:bodyPr/>
        <a:lstStyle/>
        <a:p>
          <a:r>
            <a:rPr lang="en-US" sz="1800" dirty="0"/>
            <a:t>Review ISSS for all immigration updates: http://www.international.txstate.edu/</a:t>
          </a:r>
        </a:p>
      </dgm:t>
    </dgm:pt>
    <dgm:pt modelId="{CB6AE1FF-7018-481B-80A0-AF3C6CC9FFB8}" type="parTrans" cxnId="{1D8700E2-E0BC-453D-9762-2F25DF404EF4}">
      <dgm:prSet/>
      <dgm:spPr/>
      <dgm:t>
        <a:bodyPr/>
        <a:lstStyle/>
        <a:p>
          <a:endParaRPr lang="en-US" sz="3200"/>
        </a:p>
      </dgm:t>
    </dgm:pt>
    <dgm:pt modelId="{680D6995-04F5-4ACF-BA23-381868CDB76D}" type="sibTrans" cxnId="{1D8700E2-E0BC-453D-9762-2F25DF404EF4}">
      <dgm:prSet/>
      <dgm:spPr/>
      <dgm:t>
        <a:bodyPr/>
        <a:lstStyle/>
        <a:p>
          <a:endParaRPr lang="en-US" sz="3200"/>
        </a:p>
      </dgm:t>
    </dgm:pt>
    <dgm:pt modelId="{84EFE829-4C3C-4618-BBA2-EE14684E28CD}">
      <dgm:prSet custT="1"/>
      <dgm:spPr/>
      <dgm:t>
        <a:bodyPr/>
        <a:lstStyle/>
        <a:p>
          <a:r>
            <a:rPr lang="en-US" sz="1800" dirty="0"/>
            <a:t>Schedule an appointment with a DSO by calling 512-245-7966</a:t>
          </a:r>
        </a:p>
      </dgm:t>
    </dgm:pt>
    <dgm:pt modelId="{210EA2A6-B755-47F4-9D87-3EC7B834E5DD}" type="parTrans" cxnId="{8D7DCE13-A03B-4C21-BFED-AA9385171C10}">
      <dgm:prSet/>
      <dgm:spPr/>
      <dgm:t>
        <a:bodyPr/>
        <a:lstStyle/>
        <a:p>
          <a:endParaRPr lang="en-US" sz="3200"/>
        </a:p>
      </dgm:t>
    </dgm:pt>
    <dgm:pt modelId="{8E8E9814-A954-465D-A2FB-3168EC6F098C}" type="sibTrans" cxnId="{8D7DCE13-A03B-4C21-BFED-AA9385171C10}">
      <dgm:prSet/>
      <dgm:spPr/>
      <dgm:t>
        <a:bodyPr/>
        <a:lstStyle/>
        <a:p>
          <a:endParaRPr lang="en-US" sz="3200"/>
        </a:p>
      </dgm:t>
    </dgm:pt>
    <dgm:pt modelId="{DA822F1E-2582-4B8A-8090-76B972E2EC7B}" type="pres">
      <dgm:prSet presAssocID="{0F15C51D-A89C-4C3C-9D4E-0A5243785C8C}" presName="root" presStyleCnt="0">
        <dgm:presLayoutVars>
          <dgm:dir/>
          <dgm:resizeHandles val="exact"/>
        </dgm:presLayoutVars>
      </dgm:prSet>
      <dgm:spPr/>
    </dgm:pt>
    <dgm:pt modelId="{796C5412-3B0B-4FD6-9FF2-2F353131896F}" type="pres">
      <dgm:prSet presAssocID="{A01CFC57-D9C4-46E7-9E67-2EC66CDC7675}" presName="compNode" presStyleCnt="0"/>
      <dgm:spPr/>
    </dgm:pt>
    <dgm:pt modelId="{F153F4E7-F5F6-4862-8D12-868AAB957662}" type="pres">
      <dgm:prSet presAssocID="{A01CFC57-D9C4-46E7-9E67-2EC66CDC7675}" presName="iconRect" presStyleLbl="node1" presStyleIdx="0" presStyleCnt="6" custScaleX="178745" custScaleY="198765" custLinFactNeighborY="7039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mployee Badge"/>
        </a:ext>
      </dgm:extLst>
    </dgm:pt>
    <dgm:pt modelId="{F3AD040B-3CBE-43D9-9BEF-D44C906A9B40}" type="pres">
      <dgm:prSet presAssocID="{A01CFC57-D9C4-46E7-9E67-2EC66CDC7675}" presName="spaceRect" presStyleCnt="0"/>
      <dgm:spPr/>
    </dgm:pt>
    <dgm:pt modelId="{AAB5AF35-156F-4F9B-A6D0-6C48B21786EF}" type="pres">
      <dgm:prSet presAssocID="{A01CFC57-D9C4-46E7-9E67-2EC66CDC7675}" presName="textRect" presStyleLbl="revTx" presStyleIdx="0" presStyleCnt="6">
        <dgm:presLayoutVars>
          <dgm:chMax val="1"/>
          <dgm:chPref val="1"/>
        </dgm:presLayoutVars>
      </dgm:prSet>
      <dgm:spPr/>
    </dgm:pt>
    <dgm:pt modelId="{4339C0AE-183F-4314-AC64-D7F8A6567200}" type="pres">
      <dgm:prSet presAssocID="{B7C5B2F7-9F6D-45DF-A383-1824D26331F3}" presName="sibTrans" presStyleCnt="0"/>
      <dgm:spPr/>
    </dgm:pt>
    <dgm:pt modelId="{DA083976-EB28-46AB-BB36-97ABD8A21C99}" type="pres">
      <dgm:prSet presAssocID="{0679620A-6F11-48C5-98AD-934B85F1F4A7}" presName="compNode" presStyleCnt="0"/>
      <dgm:spPr/>
    </dgm:pt>
    <dgm:pt modelId="{D0D8D5EB-E096-479C-9BDE-D55763C272DF}" type="pres">
      <dgm:prSet presAssocID="{0679620A-6F11-48C5-98AD-934B85F1F4A7}" presName="iconRect" presStyleLbl="node1" presStyleIdx="1" presStyleCnt="6" custScaleX="178745" custScaleY="19876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hoolhouse"/>
        </a:ext>
      </dgm:extLst>
    </dgm:pt>
    <dgm:pt modelId="{3FDA3199-BC0F-41E3-93D0-C537FC8C5BAF}" type="pres">
      <dgm:prSet presAssocID="{0679620A-6F11-48C5-98AD-934B85F1F4A7}" presName="spaceRect" presStyleCnt="0"/>
      <dgm:spPr/>
    </dgm:pt>
    <dgm:pt modelId="{3F834F0A-C3B4-49F2-8955-53F7EA50E4B8}" type="pres">
      <dgm:prSet presAssocID="{0679620A-6F11-48C5-98AD-934B85F1F4A7}" presName="textRect" presStyleLbl="revTx" presStyleIdx="1" presStyleCnt="6">
        <dgm:presLayoutVars>
          <dgm:chMax val="1"/>
          <dgm:chPref val="1"/>
        </dgm:presLayoutVars>
      </dgm:prSet>
      <dgm:spPr/>
    </dgm:pt>
    <dgm:pt modelId="{3A2BC29B-EDBB-41BA-AF13-A79B9961C200}" type="pres">
      <dgm:prSet presAssocID="{D3658E2F-863C-4D55-BBD1-7CE48E69E950}" presName="sibTrans" presStyleCnt="0"/>
      <dgm:spPr/>
    </dgm:pt>
    <dgm:pt modelId="{C5E81034-F3E5-4CD6-AECE-9B3EA7F90F1B}" type="pres">
      <dgm:prSet presAssocID="{A4D85C19-6406-410D-9B4B-43F7899915F1}" presName="compNode" presStyleCnt="0"/>
      <dgm:spPr/>
    </dgm:pt>
    <dgm:pt modelId="{438EAD5A-4E61-4173-B689-3710C64A1FD7}" type="pres">
      <dgm:prSet presAssocID="{A4D85C19-6406-410D-9B4B-43F7899915F1}" presName="iconRect" presStyleLbl="node1" presStyleIdx="2" presStyleCnt="6" custScaleX="178745" custScaleY="19876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irplane"/>
        </a:ext>
      </dgm:extLst>
    </dgm:pt>
    <dgm:pt modelId="{88EF5ADE-0458-454A-8CCB-7B3E6656C097}" type="pres">
      <dgm:prSet presAssocID="{A4D85C19-6406-410D-9B4B-43F7899915F1}" presName="spaceRect" presStyleCnt="0"/>
      <dgm:spPr/>
    </dgm:pt>
    <dgm:pt modelId="{347E0B6A-EFB4-41D2-AA6B-ED2F795E5B00}" type="pres">
      <dgm:prSet presAssocID="{A4D85C19-6406-410D-9B4B-43F7899915F1}" presName="textRect" presStyleLbl="revTx" presStyleIdx="2" presStyleCnt="6">
        <dgm:presLayoutVars>
          <dgm:chMax val="1"/>
          <dgm:chPref val="1"/>
        </dgm:presLayoutVars>
      </dgm:prSet>
      <dgm:spPr/>
    </dgm:pt>
    <dgm:pt modelId="{070C43C4-504A-451A-8743-F40C1A2E4869}" type="pres">
      <dgm:prSet presAssocID="{220472CC-1206-4821-83F0-D577D92E39BB}" presName="sibTrans" presStyleCnt="0"/>
      <dgm:spPr/>
    </dgm:pt>
    <dgm:pt modelId="{99B0AAA5-7DFB-4CC2-985F-9FC5C7444749}" type="pres">
      <dgm:prSet presAssocID="{8B8FD26F-CCD8-435F-9F9D-CF8A4EF14630}" presName="compNode" presStyleCnt="0"/>
      <dgm:spPr/>
    </dgm:pt>
    <dgm:pt modelId="{C23549A0-E1E7-4434-BEBE-36FFA08E7F8D}" type="pres">
      <dgm:prSet presAssocID="{8B8FD26F-CCD8-435F-9F9D-CF8A4EF14630}" presName="iconRect" presStyleLbl="node1" presStyleIdx="3" presStyleCnt="6" custScaleX="178745" custScaleY="19876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thly calendar"/>
        </a:ext>
      </dgm:extLst>
    </dgm:pt>
    <dgm:pt modelId="{1C9E49DD-791D-4619-BD6E-273DA49453BF}" type="pres">
      <dgm:prSet presAssocID="{8B8FD26F-CCD8-435F-9F9D-CF8A4EF14630}" presName="spaceRect" presStyleCnt="0"/>
      <dgm:spPr/>
    </dgm:pt>
    <dgm:pt modelId="{61496D2E-479C-4BB9-B40A-F2FEC848CA65}" type="pres">
      <dgm:prSet presAssocID="{8B8FD26F-CCD8-435F-9F9D-CF8A4EF14630}" presName="textRect" presStyleLbl="revTx" presStyleIdx="3" presStyleCnt="6">
        <dgm:presLayoutVars>
          <dgm:chMax val="1"/>
          <dgm:chPref val="1"/>
        </dgm:presLayoutVars>
      </dgm:prSet>
      <dgm:spPr/>
    </dgm:pt>
    <dgm:pt modelId="{B787DD57-9729-4465-A4D2-3C9D989A37DB}" type="pres">
      <dgm:prSet presAssocID="{BF67DEDF-8D77-4DB1-AAD9-A20FE9BE9C6D}" presName="sibTrans" presStyleCnt="0"/>
      <dgm:spPr/>
    </dgm:pt>
    <dgm:pt modelId="{F0F1AC85-7287-4275-B9A4-A5607B8319B8}" type="pres">
      <dgm:prSet presAssocID="{1E0F3885-61AF-4F1D-A8F4-E903898F7C1E}" presName="compNode" presStyleCnt="0"/>
      <dgm:spPr/>
    </dgm:pt>
    <dgm:pt modelId="{EA02ED5F-CBF6-4D55-AC80-F3D2238F6AEE}" type="pres">
      <dgm:prSet presAssocID="{1E0F3885-61AF-4F1D-A8F4-E903898F7C1E}" presName="iconRect" presStyleLbl="node1" presStyleIdx="4" presStyleCnt="6" custScaleX="178745" custScaleY="19876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ewspaper"/>
        </a:ext>
      </dgm:extLst>
    </dgm:pt>
    <dgm:pt modelId="{8ED4C69D-4E35-4A57-9BF0-180C17497A74}" type="pres">
      <dgm:prSet presAssocID="{1E0F3885-61AF-4F1D-A8F4-E903898F7C1E}" presName="spaceRect" presStyleCnt="0"/>
      <dgm:spPr/>
    </dgm:pt>
    <dgm:pt modelId="{8B6773D7-C25F-4AE3-9E5C-FB647E2EE683}" type="pres">
      <dgm:prSet presAssocID="{1E0F3885-61AF-4F1D-A8F4-E903898F7C1E}" presName="textRect" presStyleLbl="revTx" presStyleIdx="4" presStyleCnt="6">
        <dgm:presLayoutVars>
          <dgm:chMax val="1"/>
          <dgm:chPref val="1"/>
        </dgm:presLayoutVars>
      </dgm:prSet>
      <dgm:spPr/>
    </dgm:pt>
    <dgm:pt modelId="{F29E6F3E-48B6-41D4-BF42-F50230F2D28D}" type="pres">
      <dgm:prSet presAssocID="{680D6995-04F5-4ACF-BA23-381868CDB76D}" presName="sibTrans" presStyleCnt="0"/>
      <dgm:spPr/>
    </dgm:pt>
    <dgm:pt modelId="{CF9D58C2-5E10-4682-88E2-C0B024B4E233}" type="pres">
      <dgm:prSet presAssocID="{84EFE829-4C3C-4618-BBA2-EE14684E28CD}" presName="compNode" presStyleCnt="0"/>
      <dgm:spPr/>
    </dgm:pt>
    <dgm:pt modelId="{39C8E9A7-A4DA-49E8-BD1F-D2AF11A02EAF}" type="pres">
      <dgm:prSet presAssocID="{84EFE829-4C3C-4618-BBA2-EE14684E28CD}" presName="iconRect" presStyleLbl="node1" presStyleIdx="5" presStyleCnt="6" custScaleX="178745" custScaleY="198765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peaker Phone"/>
        </a:ext>
      </dgm:extLst>
    </dgm:pt>
    <dgm:pt modelId="{0A1E8C84-F81E-45B4-8D70-4DCD99137120}" type="pres">
      <dgm:prSet presAssocID="{84EFE829-4C3C-4618-BBA2-EE14684E28CD}" presName="spaceRect" presStyleCnt="0"/>
      <dgm:spPr/>
    </dgm:pt>
    <dgm:pt modelId="{7448AB0D-79C7-44FA-AD8E-4AA10CDD37F3}" type="pres">
      <dgm:prSet presAssocID="{84EFE829-4C3C-4618-BBA2-EE14684E28CD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36B97302-5AA9-456D-BA14-7EC5D607D502}" type="presOf" srcId="{1E0F3885-61AF-4F1D-A8F4-E903898F7C1E}" destId="{8B6773D7-C25F-4AE3-9E5C-FB647E2EE683}" srcOrd="0" destOrd="0" presId="urn:microsoft.com/office/officeart/2018/2/layout/IconLabelList"/>
    <dgm:cxn modelId="{A42E9405-2815-45AA-A45D-74292CA9D691}" type="presOf" srcId="{0F15C51D-A89C-4C3C-9D4E-0A5243785C8C}" destId="{DA822F1E-2582-4B8A-8090-76B972E2EC7B}" srcOrd="0" destOrd="0" presId="urn:microsoft.com/office/officeart/2018/2/layout/IconLabelList"/>
    <dgm:cxn modelId="{8D7DCE13-A03B-4C21-BFED-AA9385171C10}" srcId="{0F15C51D-A89C-4C3C-9D4E-0A5243785C8C}" destId="{84EFE829-4C3C-4618-BBA2-EE14684E28CD}" srcOrd="5" destOrd="0" parTransId="{210EA2A6-B755-47F4-9D87-3EC7B834E5DD}" sibTransId="{8E8E9814-A954-465D-A2FB-3168EC6F098C}"/>
    <dgm:cxn modelId="{5BF0E216-9B78-44CF-AAE7-61297C9526F7}" type="presOf" srcId="{0679620A-6F11-48C5-98AD-934B85F1F4A7}" destId="{3F834F0A-C3B4-49F2-8955-53F7EA50E4B8}" srcOrd="0" destOrd="0" presId="urn:microsoft.com/office/officeart/2018/2/layout/IconLabelList"/>
    <dgm:cxn modelId="{CD0BB45F-64C3-4587-997B-AB7F0C44CCD3}" type="presOf" srcId="{84EFE829-4C3C-4618-BBA2-EE14684E28CD}" destId="{7448AB0D-79C7-44FA-AD8E-4AA10CDD37F3}" srcOrd="0" destOrd="0" presId="urn:microsoft.com/office/officeart/2018/2/layout/IconLabelList"/>
    <dgm:cxn modelId="{CAF18561-F2EA-428B-B1CF-74272B27B199}" srcId="{0F15C51D-A89C-4C3C-9D4E-0A5243785C8C}" destId="{A01CFC57-D9C4-46E7-9E67-2EC66CDC7675}" srcOrd="0" destOrd="0" parTransId="{2EC5325A-60E1-4749-9430-10E1A9C8C119}" sibTransId="{B7C5B2F7-9F6D-45DF-A383-1824D26331F3}"/>
    <dgm:cxn modelId="{49652249-BF0E-4752-BB93-472628BC3DC7}" type="presOf" srcId="{8B8FD26F-CCD8-435F-9F9D-CF8A4EF14630}" destId="{61496D2E-479C-4BB9-B40A-F2FEC848CA65}" srcOrd="0" destOrd="0" presId="urn:microsoft.com/office/officeart/2018/2/layout/IconLabelList"/>
    <dgm:cxn modelId="{B224777D-E783-44FD-AD53-CB3CA5D0BA45}" type="presOf" srcId="{A01CFC57-D9C4-46E7-9E67-2EC66CDC7675}" destId="{AAB5AF35-156F-4F9B-A6D0-6C48B21786EF}" srcOrd="0" destOrd="0" presId="urn:microsoft.com/office/officeart/2018/2/layout/IconLabelList"/>
    <dgm:cxn modelId="{296223AC-CDA8-4693-BB5C-914A75FD0B4D}" type="presOf" srcId="{A4D85C19-6406-410D-9B4B-43F7899915F1}" destId="{347E0B6A-EFB4-41D2-AA6B-ED2F795E5B00}" srcOrd="0" destOrd="0" presId="urn:microsoft.com/office/officeart/2018/2/layout/IconLabelList"/>
    <dgm:cxn modelId="{1D8700E2-E0BC-453D-9762-2F25DF404EF4}" srcId="{0F15C51D-A89C-4C3C-9D4E-0A5243785C8C}" destId="{1E0F3885-61AF-4F1D-A8F4-E903898F7C1E}" srcOrd="4" destOrd="0" parTransId="{CB6AE1FF-7018-481B-80A0-AF3C6CC9FFB8}" sibTransId="{680D6995-04F5-4ACF-BA23-381868CDB76D}"/>
    <dgm:cxn modelId="{13D23CE6-20EF-4ED0-9F33-EC2D9A8D1E0A}" srcId="{0F15C51D-A89C-4C3C-9D4E-0A5243785C8C}" destId="{A4D85C19-6406-410D-9B4B-43F7899915F1}" srcOrd="2" destOrd="0" parTransId="{62E12236-39AB-4AF2-BF44-C16849C7669A}" sibTransId="{220472CC-1206-4821-83F0-D577D92E39BB}"/>
    <dgm:cxn modelId="{51FA66E6-8504-403E-8F79-F23872D09578}" srcId="{0F15C51D-A89C-4C3C-9D4E-0A5243785C8C}" destId="{0679620A-6F11-48C5-98AD-934B85F1F4A7}" srcOrd="1" destOrd="0" parTransId="{96CE0982-B10F-46BB-A9D9-80B5BD8999BE}" sibTransId="{D3658E2F-863C-4D55-BBD1-7CE48E69E950}"/>
    <dgm:cxn modelId="{FA3154F0-1D46-49FC-AB78-366C5DD656CD}" srcId="{0F15C51D-A89C-4C3C-9D4E-0A5243785C8C}" destId="{8B8FD26F-CCD8-435F-9F9D-CF8A4EF14630}" srcOrd="3" destOrd="0" parTransId="{1AF44509-30FC-4E4F-8336-1008300AD9E0}" sibTransId="{BF67DEDF-8D77-4DB1-AAD9-A20FE9BE9C6D}"/>
    <dgm:cxn modelId="{5CDC8A98-BBFC-4727-BA60-70D9E252DEE1}" type="presParOf" srcId="{DA822F1E-2582-4B8A-8090-76B972E2EC7B}" destId="{796C5412-3B0B-4FD6-9FF2-2F353131896F}" srcOrd="0" destOrd="0" presId="urn:microsoft.com/office/officeart/2018/2/layout/IconLabelList"/>
    <dgm:cxn modelId="{9370D962-561D-4FD2-9811-47FCAC26604B}" type="presParOf" srcId="{796C5412-3B0B-4FD6-9FF2-2F353131896F}" destId="{F153F4E7-F5F6-4862-8D12-868AAB957662}" srcOrd="0" destOrd="0" presId="urn:microsoft.com/office/officeart/2018/2/layout/IconLabelList"/>
    <dgm:cxn modelId="{2F6B87A4-710B-4F12-B038-D3FAF8E75EAC}" type="presParOf" srcId="{796C5412-3B0B-4FD6-9FF2-2F353131896F}" destId="{F3AD040B-3CBE-43D9-9BEF-D44C906A9B40}" srcOrd="1" destOrd="0" presId="urn:microsoft.com/office/officeart/2018/2/layout/IconLabelList"/>
    <dgm:cxn modelId="{17B762B6-7B5F-4A3A-A7A1-A24AB371E653}" type="presParOf" srcId="{796C5412-3B0B-4FD6-9FF2-2F353131896F}" destId="{AAB5AF35-156F-4F9B-A6D0-6C48B21786EF}" srcOrd="2" destOrd="0" presId="urn:microsoft.com/office/officeart/2018/2/layout/IconLabelList"/>
    <dgm:cxn modelId="{D8BB4CE2-9BDF-43F6-B44A-10110B2BEE3C}" type="presParOf" srcId="{DA822F1E-2582-4B8A-8090-76B972E2EC7B}" destId="{4339C0AE-183F-4314-AC64-D7F8A6567200}" srcOrd="1" destOrd="0" presId="urn:microsoft.com/office/officeart/2018/2/layout/IconLabelList"/>
    <dgm:cxn modelId="{B65E5D52-8662-4990-8219-056ED72A6575}" type="presParOf" srcId="{DA822F1E-2582-4B8A-8090-76B972E2EC7B}" destId="{DA083976-EB28-46AB-BB36-97ABD8A21C99}" srcOrd="2" destOrd="0" presId="urn:microsoft.com/office/officeart/2018/2/layout/IconLabelList"/>
    <dgm:cxn modelId="{9D102983-FD45-4801-AB35-F383C8F6A525}" type="presParOf" srcId="{DA083976-EB28-46AB-BB36-97ABD8A21C99}" destId="{D0D8D5EB-E096-479C-9BDE-D55763C272DF}" srcOrd="0" destOrd="0" presId="urn:microsoft.com/office/officeart/2018/2/layout/IconLabelList"/>
    <dgm:cxn modelId="{9774A109-E2A6-4C6D-A885-AABD9B4CD292}" type="presParOf" srcId="{DA083976-EB28-46AB-BB36-97ABD8A21C99}" destId="{3FDA3199-BC0F-41E3-93D0-C537FC8C5BAF}" srcOrd="1" destOrd="0" presId="urn:microsoft.com/office/officeart/2018/2/layout/IconLabelList"/>
    <dgm:cxn modelId="{0C4A5F83-FFED-48F5-A832-3C1D207FFEFA}" type="presParOf" srcId="{DA083976-EB28-46AB-BB36-97ABD8A21C99}" destId="{3F834F0A-C3B4-49F2-8955-53F7EA50E4B8}" srcOrd="2" destOrd="0" presId="urn:microsoft.com/office/officeart/2018/2/layout/IconLabelList"/>
    <dgm:cxn modelId="{713B1E66-6903-4D67-BD38-CBD624702B1D}" type="presParOf" srcId="{DA822F1E-2582-4B8A-8090-76B972E2EC7B}" destId="{3A2BC29B-EDBB-41BA-AF13-A79B9961C200}" srcOrd="3" destOrd="0" presId="urn:microsoft.com/office/officeart/2018/2/layout/IconLabelList"/>
    <dgm:cxn modelId="{5B251836-DF33-4A96-98DF-9A95F1D00D6B}" type="presParOf" srcId="{DA822F1E-2582-4B8A-8090-76B972E2EC7B}" destId="{C5E81034-F3E5-4CD6-AECE-9B3EA7F90F1B}" srcOrd="4" destOrd="0" presId="urn:microsoft.com/office/officeart/2018/2/layout/IconLabelList"/>
    <dgm:cxn modelId="{C750B6B2-06E0-4F6E-8A0E-B739B49571CF}" type="presParOf" srcId="{C5E81034-F3E5-4CD6-AECE-9B3EA7F90F1B}" destId="{438EAD5A-4E61-4173-B689-3710C64A1FD7}" srcOrd="0" destOrd="0" presId="urn:microsoft.com/office/officeart/2018/2/layout/IconLabelList"/>
    <dgm:cxn modelId="{400C4488-04B5-4D8E-998F-702BF30B3B6C}" type="presParOf" srcId="{C5E81034-F3E5-4CD6-AECE-9B3EA7F90F1B}" destId="{88EF5ADE-0458-454A-8CCB-7B3E6656C097}" srcOrd="1" destOrd="0" presId="urn:microsoft.com/office/officeart/2018/2/layout/IconLabelList"/>
    <dgm:cxn modelId="{E2F88CB3-52E6-44C3-A7C0-A9F1999B4ACB}" type="presParOf" srcId="{C5E81034-F3E5-4CD6-AECE-9B3EA7F90F1B}" destId="{347E0B6A-EFB4-41D2-AA6B-ED2F795E5B00}" srcOrd="2" destOrd="0" presId="urn:microsoft.com/office/officeart/2018/2/layout/IconLabelList"/>
    <dgm:cxn modelId="{1DD0D1A3-7DF1-4254-94A1-9111332D3CA2}" type="presParOf" srcId="{DA822F1E-2582-4B8A-8090-76B972E2EC7B}" destId="{070C43C4-504A-451A-8743-F40C1A2E4869}" srcOrd="5" destOrd="0" presId="urn:microsoft.com/office/officeart/2018/2/layout/IconLabelList"/>
    <dgm:cxn modelId="{0D358FCA-11FC-49CD-B4CA-23AE014F0443}" type="presParOf" srcId="{DA822F1E-2582-4B8A-8090-76B972E2EC7B}" destId="{99B0AAA5-7DFB-4CC2-985F-9FC5C7444749}" srcOrd="6" destOrd="0" presId="urn:microsoft.com/office/officeart/2018/2/layout/IconLabelList"/>
    <dgm:cxn modelId="{0DE6942A-5378-4643-B816-A5D66B9B1693}" type="presParOf" srcId="{99B0AAA5-7DFB-4CC2-985F-9FC5C7444749}" destId="{C23549A0-E1E7-4434-BEBE-36FFA08E7F8D}" srcOrd="0" destOrd="0" presId="urn:microsoft.com/office/officeart/2018/2/layout/IconLabelList"/>
    <dgm:cxn modelId="{A17374CC-1532-4946-8E03-5266DE1DD4BB}" type="presParOf" srcId="{99B0AAA5-7DFB-4CC2-985F-9FC5C7444749}" destId="{1C9E49DD-791D-4619-BD6E-273DA49453BF}" srcOrd="1" destOrd="0" presId="urn:microsoft.com/office/officeart/2018/2/layout/IconLabelList"/>
    <dgm:cxn modelId="{E3156070-D76C-4829-9D14-E3A037C1C142}" type="presParOf" srcId="{99B0AAA5-7DFB-4CC2-985F-9FC5C7444749}" destId="{61496D2E-479C-4BB9-B40A-F2FEC848CA65}" srcOrd="2" destOrd="0" presId="urn:microsoft.com/office/officeart/2018/2/layout/IconLabelList"/>
    <dgm:cxn modelId="{DE850078-7D90-4ECE-B686-0E16775CD5D3}" type="presParOf" srcId="{DA822F1E-2582-4B8A-8090-76B972E2EC7B}" destId="{B787DD57-9729-4465-A4D2-3C9D989A37DB}" srcOrd="7" destOrd="0" presId="urn:microsoft.com/office/officeart/2018/2/layout/IconLabelList"/>
    <dgm:cxn modelId="{B5C58299-6793-4C57-8F21-5C717852FF27}" type="presParOf" srcId="{DA822F1E-2582-4B8A-8090-76B972E2EC7B}" destId="{F0F1AC85-7287-4275-B9A4-A5607B8319B8}" srcOrd="8" destOrd="0" presId="urn:microsoft.com/office/officeart/2018/2/layout/IconLabelList"/>
    <dgm:cxn modelId="{E9234445-462D-46CF-B579-F47603CA1B92}" type="presParOf" srcId="{F0F1AC85-7287-4275-B9A4-A5607B8319B8}" destId="{EA02ED5F-CBF6-4D55-AC80-F3D2238F6AEE}" srcOrd="0" destOrd="0" presId="urn:microsoft.com/office/officeart/2018/2/layout/IconLabelList"/>
    <dgm:cxn modelId="{C778B037-444F-4F74-A62E-C5757B8218B9}" type="presParOf" srcId="{F0F1AC85-7287-4275-B9A4-A5607B8319B8}" destId="{8ED4C69D-4E35-4A57-9BF0-180C17497A74}" srcOrd="1" destOrd="0" presId="urn:microsoft.com/office/officeart/2018/2/layout/IconLabelList"/>
    <dgm:cxn modelId="{BF9CB66C-C2B9-40AC-8CE6-607BC2FD4197}" type="presParOf" srcId="{F0F1AC85-7287-4275-B9A4-A5607B8319B8}" destId="{8B6773D7-C25F-4AE3-9E5C-FB647E2EE683}" srcOrd="2" destOrd="0" presId="urn:microsoft.com/office/officeart/2018/2/layout/IconLabelList"/>
    <dgm:cxn modelId="{3F0D0387-CD98-4B82-B34B-16A6D6202092}" type="presParOf" srcId="{DA822F1E-2582-4B8A-8090-76B972E2EC7B}" destId="{F29E6F3E-48B6-41D4-BF42-F50230F2D28D}" srcOrd="9" destOrd="0" presId="urn:microsoft.com/office/officeart/2018/2/layout/IconLabelList"/>
    <dgm:cxn modelId="{D3C217DD-61CC-489F-930D-45D15B51FD0A}" type="presParOf" srcId="{DA822F1E-2582-4B8A-8090-76B972E2EC7B}" destId="{CF9D58C2-5E10-4682-88E2-C0B024B4E233}" srcOrd="10" destOrd="0" presId="urn:microsoft.com/office/officeart/2018/2/layout/IconLabelList"/>
    <dgm:cxn modelId="{A2B82FED-E568-4135-9A5E-05F6EFED3553}" type="presParOf" srcId="{CF9D58C2-5E10-4682-88E2-C0B024B4E233}" destId="{39C8E9A7-A4DA-49E8-BD1F-D2AF11A02EAF}" srcOrd="0" destOrd="0" presId="urn:microsoft.com/office/officeart/2018/2/layout/IconLabelList"/>
    <dgm:cxn modelId="{46C29977-16DE-4284-89CD-90ED618F23D2}" type="presParOf" srcId="{CF9D58C2-5E10-4682-88E2-C0B024B4E233}" destId="{0A1E8C84-F81E-45B4-8D70-4DCD99137120}" srcOrd="1" destOrd="0" presId="urn:microsoft.com/office/officeart/2018/2/layout/IconLabelList"/>
    <dgm:cxn modelId="{B18E2AD6-8A11-416E-B3EA-45D184725C49}" type="presParOf" srcId="{CF9D58C2-5E10-4682-88E2-C0B024B4E233}" destId="{7448AB0D-79C7-44FA-AD8E-4AA10CDD37F3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53F4E7-F5F6-4862-8D12-868AAB957662}">
      <dsp:nvSpPr>
        <dsp:cNvPr id="0" name=""/>
        <dsp:cNvSpPr/>
      </dsp:nvSpPr>
      <dsp:spPr>
        <a:xfrm>
          <a:off x="127456" y="1118529"/>
          <a:ext cx="1034975" cy="115089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B5AF35-156F-4F9B-A6D0-6C48B21786EF}">
      <dsp:nvSpPr>
        <dsp:cNvPr id="0" name=""/>
        <dsp:cNvSpPr/>
      </dsp:nvSpPr>
      <dsp:spPr>
        <a:xfrm>
          <a:off x="1584" y="2237957"/>
          <a:ext cx="1286718" cy="10937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*</a:t>
          </a:r>
          <a:r>
            <a:rPr lang="en-US" sz="1800" b="1" u="sng" kern="1200" dirty="0"/>
            <a:t>Do not</a:t>
          </a:r>
          <a:r>
            <a:rPr lang="en-US" sz="1800" kern="1200" dirty="0"/>
            <a:t> work off campus without authorization</a:t>
          </a:r>
        </a:p>
      </dsp:txBody>
      <dsp:txXfrm>
        <a:off x="1584" y="2237957"/>
        <a:ext cx="1286718" cy="1093710"/>
      </dsp:txXfrm>
    </dsp:sp>
    <dsp:sp modelId="{D0D8D5EB-E096-479C-9BDE-D55763C272DF}">
      <dsp:nvSpPr>
        <dsp:cNvPr id="0" name=""/>
        <dsp:cNvSpPr/>
      </dsp:nvSpPr>
      <dsp:spPr>
        <a:xfrm>
          <a:off x="1639350" y="1077771"/>
          <a:ext cx="1034975" cy="115089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834F0A-C3B4-49F2-8955-53F7EA50E4B8}">
      <dsp:nvSpPr>
        <dsp:cNvPr id="0" name=""/>
        <dsp:cNvSpPr/>
      </dsp:nvSpPr>
      <dsp:spPr>
        <a:xfrm>
          <a:off x="1513479" y="2237957"/>
          <a:ext cx="1286718" cy="10937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Work on campus no more than 20 hours per week</a:t>
          </a:r>
        </a:p>
      </dsp:txBody>
      <dsp:txXfrm>
        <a:off x="1513479" y="2237957"/>
        <a:ext cx="1286718" cy="1093710"/>
      </dsp:txXfrm>
    </dsp:sp>
    <dsp:sp modelId="{438EAD5A-4E61-4173-B689-3710C64A1FD7}">
      <dsp:nvSpPr>
        <dsp:cNvPr id="0" name=""/>
        <dsp:cNvSpPr/>
      </dsp:nvSpPr>
      <dsp:spPr>
        <a:xfrm>
          <a:off x="3151245" y="1077771"/>
          <a:ext cx="1034975" cy="115089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7E0B6A-EFB4-41D2-AA6B-ED2F795E5B00}">
      <dsp:nvSpPr>
        <dsp:cNvPr id="0" name=""/>
        <dsp:cNvSpPr/>
      </dsp:nvSpPr>
      <dsp:spPr>
        <a:xfrm>
          <a:off x="3025373" y="2237957"/>
          <a:ext cx="1286718" cy="10937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Request a travel signature for all international travel</a:t>
          </a:r>
        </a:p>
      </dsp:txBody>
      <dsp:txXfrm>
        <a:off x="3025373" y="2237957"/>
        <a:ext cx="1286718" cy="1093710"/>
      </dsp:txXfrm>
    </dsp:sp>
    <dsp:sp modelId="{C23549A0-E1E7-4434-BEBE-36FFA08E7F8D}">
      <dsp:nvSpPr>
        <dsp:cNvPr id="0" name=""/>
        <dsp:cNvSpPr/>
      </dsp:nvSpPr>
      <dsp:spPr>
        <a:xfrm>
          <a:off x="4663140" y="1077771"/>
          <a:ext cx="1034975" cy="115089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496D2E-479C-4BB9-B40A-F2FEC848CA65}">
      <dsp:nvSpPr>
        <dsp:cNvPr id="0" name=""/>
        <dsp:cNvSpPr/>
      </dsp:nvSpPr>
      <dsp:spPr>
        <a:xfrm>
          <a:off x="4537268" y="2237957"/>
          <a:ext cx="1286718" cy="10937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Enroll full-time every Fall and Spring </a:t>
          </a:r>
        </a:p>
      </dsp:txBody>
      <dsp:txXfrm>
        <a:off x="4537268" y="2237957"/>
        <a:ext cx="1286718" cy="1093710"/>
      </dsp:txXfrm>
    </dsp:sp>
    <dsp:sp modelId="{EA02ED5F-CBF6-4D55-AC80-F3D2238F6AEE}">
      <dsp:nvSpPr>
        <dsp:cNvPr id="0" name=""/>
        <dsp:cNvSpPr/>
      </dsp:nvSpPr>
      <dsp:spPr>
        <a:xfrm>
          <a:off x="6175034" y="1077771"/>
          <a:ext cx="1034975" cy="1150895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6773D7-C25F-4AE3-9E5C-FB647E2EE683}">
      <dsp:nvSpPr>
        <dsp:cNvPr id="0" name=""/>
        <dsp:cNvSpPr/>
      </dsp:nvSpPr>
      <dsp:spPr>
        <a:xfrm>
          <a:off x="6049162" y="2237957"/>
          <a:ext cx="1286718" cy="10937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Review ISSS for all immigration updates: http://www.international.txstate.edu/</a:t>
          </a:r>
        </a:p>
      </dsp:txBody>
      <dsp:txXfrm>
        <a:off x="6049162" y="2237957"/>
        <a:ext cx="1286718" cy="1093710"/>
      </dsp:txXfrm>
    </dsp:sp>
    <dsp:sp modelId="{39C8E9A7-A4DA-49E8-BD1F-D2AF11A02EAF}">
      <dsp:nvSpPr>
        <dsp:cNvPr id="0" name=""/>
        <dsp:cNvSpPr/>
      </dsp:nvSpPr>
      <dsp:spPr>
        <a:xfrm>
          <a:off x="7686929" y="1077771"/>
          <a:ext cx="1034975" cy="1150895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48AB0D-79C7-44FA-AD8E-4AA10CDD37F3}">
      <dsp:nvSpPr>
        <dsp:cNvPr id="0" name=""/>
        <dsp:cNvSpPr/>
      </dsp:nvSpPr>
      <dsp:spPr>
        <a:xfrm>
          <a:off x="7561057" y="2237957"/>
          <a:ext cx="1286718" cy="10937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Schedule an appointment with a DSO by calling 512-245-7966</a:t>
          </a:r>
        </a:p>
      </dsp:txBody>
      <dsp:txXfrm>
        <a:off x="7561057" y="2237957"/>
        <a:ext cx="1286718" cy="10937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50C0CF-2E48-44D6-B877-C3B91DC88F72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51CC64-FFA3-4C59-A2AA-029721F7CA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437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51CC64-FFA3-4C59-A2AA-029721F7CA1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2423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51CC64-FFA3-4C59-A2AA-029721F7CA1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1186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6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5F39F-A8E3-6148-BE5D-04F761144873}" type="datetimeFigureOut">
              <a:rPr lang="en-US" smtClean="0"/>
              <a:t>1/11/2022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5F39F-A8E3-6148-BE5D-04F761144873}" type="datetimeFigureOut">
              <a:rPr lang="en-US" smtClean="0"/>
              <a:t>1/11/2022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5CA6D-D610-7845-A3F4-3F99BB9329ED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7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7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5F39F-A8E3-6148-BE5D-04F761144873}" type="datetimeFigureOut">
              <a:rPr lang="en-US" smtClean="0"/>
              <a:t>1/11/2022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5CA6D-D610-7845-A3F4-3F99BB9329ED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5F39F-A8E3-6148-BE5D-04F761144873}" type="datetimeFigureOut">
              <a:rPr lang="en-US" smtClean="0"/>
              <a:t>1/11/2022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5CA6D-D610-7845-A3F4-3F99BB9329ED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9"/>
            <a:ext cx="7772400" cy="113506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5F39F-A8E3-6148-BE5D-04F761144873}" type="datetimeFigureOut">
              <a:rPr lang="en-US" smtClean="0"/>
              <a:t>1/11/2022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5CA6D-D610-7845-A3F4-3F99BB9329ED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2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2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5F39F-A8E3-6148-BE5D-04F761144873}" type="datetimeFigureOut">
              <a:rPr lang="en-US" smtClean="0"/>
              <a:t>1/11/2022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5CA6D-D610-7845-A3F4-3F99BB9329ED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279261"/>
            <a:ext cx="4041775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5F39F-A8E3-6148-BE5D-04F761144873}" type="datetimeFigureOut">
              <a:rPr lang="en-US" smtClean="0"/>
              <a:t>1/11/2022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5CA6D-D610-7845-A3F4-3F99BB9329ED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5F39F-A8E3-6148-BE5D-04F761144873}" type="datetimeFigureOut">
              <a:rPr lang="en-US" smtClean="0"/>
              <a:t>1/11/2022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5CA6D-D610-7845-A3F4-3F99BB9329ED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5F39F-A8E3-6148-BE5D-04F761144873}" type="datetimeFigureOut">
              <a:rPr lang="en-US" smtClean="0"/>
              <a:t>1/11/2022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5CA6D-D610-7845-A3F4-3F99BB9329ED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27541"/>
            <a:ext cx="3008313" cy="96837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195918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5F39F-A8E3-6148-BE5D-04F761144873}" type="datetimeFigureOut">
              <a:rPr lang="en-US" smtClean="0"/>
              <a:t>1/11/2022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1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3"/>
            <a:ext cx="5486400" cy="6707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5F39F-A8E3-6148-BE5D-04F761144873}" type="datetimeFigureOut">
              <a:rPr lang="en-US" smtClean="0"/>
              <a:t>1/11/2022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5CA6D-D610-7845-A3F4-3F99BB9329ED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2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05F39F-A8E3-6148-BE5D-04F761144873}" type="datetimeFigureOut">
              <a:rPr lang="en-US" smtClean="0"/>
              <a:t>1/11/2022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65CA6D-D610-7845-A3F4-3F99BB9329ED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  <p:sldLayoutId id="2147483892" r:id="rId7"/>
    <p:sldLayoutId id="2147483893" r:id="rId8"/>
    <p:sldLayoutId id="2147483894" r:id="rId9"/>
    <p:sldLayoutId id="2147483895" r:id="rId10"/>
    <p:sldLayoutId id="2147483896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international.txstate.edu/current/regulations.html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pixnio.com/objects/books/eyeglasses-book-science-study-paper-reading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peneducation.net/2010/12/27/college-graduation-rates-a-bigger-problem-as-college-access/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hyperlink" Target="https://www.international.txstate.edu/Work-Authorization.html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nternational.txstate.edu/Work-Authorization/cpt.html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nternational.txstate.edu/Work-Authorization/opt.html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://www.international.txstate.edu/current/TransferOut.html" TargetMode="Externa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ternational.txstate.edu/help/scamsandfraud.html" TargetMode="External"/><Relationship Id="rId2" Type="http://schemas.openxmlformats.org/officeDocument/2006/relationships/hyperlink" Target="https://support.apple.com/itunes-gift-card-scams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afsa.org/regulatory-information/8cfr2142f#2142f6iiiC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ternational.txstate.edu/optandstemextension/opt.html" TargetMode="Externa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international.txstate.edu/prospective/requireddocs.html" TargetMode="External"/><Relationship Id="rId5" Type="http://schemas.openxmlformats.org/officeDocument/2006/relationships/hyperlink" Target="https://www.international.txstate.edu/current/TransferOut.html" TargetMode="External"/><Relationship Id="rId4" Type="http://schemas.openxmlformats.org/officeDocument/2006/relationships/hyperlink" Target="mailto:international@txstate.edu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i94.cbp.dhs.gov/I94/#/recent-search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jpe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jpeg"/><Relationship Id="rId5" Type="http://schemas.openxmlformats.org/officeDocument/2006/relationships/hyperlink" Target="https://i94.cbp.dhs.gov/I94" TargetMode="Externa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tim.txstate.edu/internationalofficeaddresschange/Login?returnurl=/internationalofficeaddresschange/Home.aspx#https://tim.txstate.edu/internationalofficeaddresschange/Login?returnurl=/internationalofficeaddresschange/Home.aspx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photos/books-stack-book-stack-used-books-2630076/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A0A2B7F3-65A0-4CC5-8310-3252C59E02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715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7507" y="3568338"/>
            <a:ext cx="7886700" cy="94391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000" b="1" dirty="0">
                <a:latin typeface="Bookman Old Style"/>
                <a:cs typeface="Bookman Old Style"/>
              </a:rPr>
              <a:t>Maintaining your</a:t>
            </a:r>
            <a:br>
              <a:rPr lang="en-US" sz="3000" b="1" dirty="0">
                <a:latin typeface="Bookman Old Style"/>
                <a:cs typeface="Bookman Old Style"/>
              </a:rPr>
            </a:br>
            <a:r>
              <a:rPr lang="en-US" sz="3000" b="1" dirty="0">
                <a:latin typeface="Bookman Old Style"/>
                <a:cs typeface="Bookman Old Style"/>
              </a:rPr>
              <a:t> F-1 Visa Status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7507" y="4674065"/>
            <a:ext cx="7886700" cy="94391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200" dirty="0">
                <a:solidFill>
                  <a:schemeClr val="tx1"/>
                </a:solidFill>
                <a:latin typeface="Bookman Old Style"/>
                <a:cs typeface="Bookman Old Style"/>
              </a:rPr>
              <a:t>Texas State University</a:t>
            </a:r>
          </a:p>
          <a:p>
            <a:pPr>
              <a:lnSpc>
                <a:spcPct val="90000"/>
              </a:lnSpc>
            </a:pPr>
            <a:r>
              <a:rPr lang="en-US" sz="2200" dirty="0">
                <a:solidFill>
                  <a:schemeClr val="tx1"/>
                </a:solidFill>
                <a:latin typeface="Bookman Old Style"/>
                <a:cs typeface="Bookman Old Style"/>
              </a:rPr>
              <a:t> International Student and Scholar Services (ISSS)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-2" b="11785"/>
          <a:stretch/>
        </p:blipFill>
        <p:spPr>
          <a:xfrm>
            <a:off x="-71120" y="69081"/>
            <a:ext cx="9215120" cy="3698240"/>
          </a:xfrm>
          <a:custGeom>
            <a:avLst/>
            <a:gdLst/>
            <a:ahLst/>
            <a:cxnLst/>
            <a:rect l="l" t="t" r="r" b="b"/>
            <a:pathLst>
              <a:path w="9392179" h="3672406">
                <a:moveTo>
                  <a:pt x="8328426" y="0"/>
                </a:moveTo>
                <a:cubicBezTo>
                  <a:pt x="8306669" y="212063"/>
                  <a:pt x="8209966" y="234386"/>
                  <a:pt x="8156780" y="365530"/>
                </a:cubicBezTo>
                <a:cubicBezTo>
                  <a:pt x="8193044" y="376692"/>
                  <a:pt x="8224472" y="390643"/>
                  <a:pt x="8255900" y="396224"/>
                </a:cubicBezTo>
                <a:cubicBezTo>
                  <a:pt x="8379195" y="424127"/>
                  <a:pt x="8497654" y="496675"/>
                  <a:pt x="8608861" y="619448"/>
                </a:cubicBezTo>
                <a:cubicBezTo>
                  <a:pt x="8693475" y="711528"/>
                  <a:pt x="8785341" y="750593"/>
                  <a:pt x="8877208" y="756173"/>
                </a:cubicBezTo>
                <a:cubicBezTo>
                  <a:pt x="8923141" y="758964"/>
                  <a:pt x="8971492" y="761754"/>
                  <a:pt x="9012590" y="795238"/>
                </a:cubicBezTo>
                <a:cubicBezTo>
                  <a:pt x="9053688" y="828721"/>
                  <a:pt x="9133466" y="814770"/>
                  <a:pt x="9106875" y="996140"/>
                </a:cubicBezTo>
                <a:cubicBezTo>
                  <a:pt x="9210828" y="1068688"/>
                  <a:pt x="9167313" y="1283542"/>
                  <a:pt x="9215663" y="1417476"/>
                </a:cubicBezTo>
                <a:cubicBezTo>
                  <a:pt x="9268849" y="1565363"/>
                  <a:pt x="9300277" y="1746734"/>
                  <a:pt x="9370386" y="1872297"/>
                </a:cubicBezTo>
                <a:cubicBezTo>
                  <a:pt x="9396979" y="1916942"/>
                  <a:pt x="9396979" y="1967168"/>
                  <a:pt x="9382473" y="2014603"/>
                </a:cubicBezTo>
                <a:cubicBezTo>
                  <a:pt x="9355881" y="2115054"/>
                  <a:pt x="9322035" y="2201554"/>
                  <a:pt x="9276102" y="2268521"/>
                </a:cubicBezTo>
                <a:cubicBezTo>
                  <a:pt x="9106875" y="2514068"/>
                  <a:pt x="8932811" y="2756825"/>
                  <a:pt x="8746660" y="2949356"/>
                </a:cubicBezTo>
                <a:cubicBezTo>
                  <a:pt x="8536335" y="3169790"/>
                  <a:pt x="8304251" y="3289774"/>
                  <a:pt x="8069749" y="3384644"/>
                </a:cubicBezTo>
                <a:cubicBezTo>
                  <a:pt x="7624922" y="3566014"/>
                  <a:pt x="7172842" y="3632982"/>
                  <a:pt x="6713509" y="3649724"/>
                </a:cubicBezTo>
                <a:cubicBezTo>
                  <a:pt x="6406482" y="3660885"/>
                  <a:pt x="6101872" y="3674836"/>
                  <a:pt x="5794844" y="3672046"/>
                </a:cubicBezTo>
                <a:cubicBezTo>
                  <a:pt x="5526498" y="3669256"/>
                  <a:pt x="5258151" y="3638562"/>
                  <a:pt x="4987387" y="3599498"/>
                </a:cubicBezTo>
                <a:cubicBezTo>
                  <a:pt x="4636843" y="3546482"/>
                  <a:pt x="3362799" y="3312096"/>
                  <a:pt x="2920390" y="3220016"/>
                </a:cubicBezTo>
                <a:cubicBezTo>
                  <a:pt x="2702811" y="3175371"/>
                  <a:pt x="1498875" y="2762406"/>
                  <a:pt x="1472282" y="2695438"/>
                </a:cubicBezTo>
                <a:cubicBezTo>
                  <a:pt x="1554478" y="2650793"/>
                  <a:pt x="1634257" y="2728922"/>
                  <a:pt x="1721289" y="2681487"/>
                </a:cubicBezTo>
                <a:cubicBezTo>
                  <a:pt x="1571401" y="2578245"/>
                  <a:pt x="1399756" y="2625681"/>
                  <a:pt x="1257121" y="2555923"/>
                </a:cubicBezTo>
                <a:cubicBezTo>
                  <a:pt x="1259538" y="2488955"/>
                  <a:pt x="1322394" y="2508488"/>
                  <a:pt x="1332064" y="2463843"/>
                </a:cubicBezTo>
                <a:cubicBezTo>
                  <a:pt x="1061300" y="2335488"/>
                  <a:pt x="759108" y="2341069"/>
                  <a:pt x="483508" y="2229457"/>
                </a:cubicBezTo>
                <a:cubicBezTo>
                  <a:pt x="734932" y="2184812"/>
                  <a:pt x="981521" y="2232247"/>
                  <a:pt x="1235363" y="2240618"/>
                </a:cubicBezTo>
                <a:cubicBezTo>
                  <a:pt x="1211188" y="2182021"/>
                  <a:pt x="1167672" y="2187602"/>
                  <a:pt x="1138662" y="2168069"/>
                </a:cubicBezTo>
                <a:cubicBezTo>
                  <a:pt x="1099981" y="2142957"/>
                  <a:pt x="1068553" y="2120635"/>
                  <a:pt x="1092728" y="2056458"/>
                </a:cubicBezTo>
                <a:cubicBezTo>
                  <a:pt x="1116903" y="1995071"/>
                  <a:pt x="1085475" y="1978329"/>
                  <a:pt x="1039542" y="1956007"/>
                </a:cubicBezTo>
                <a:cubicBezTo>
                  <a:pt x="923501" y="1894620"/>
                  <a:pt x="795371" y="1914152"/>
                  <a:pt x="674494" y="1894620"/>
                </a:cubicBezTo>
                <a:cubicBezTo>
                  <a:pt x="618891" y="1886249"/>
                  <a:pt x="529441" y="1900200"/>
                  <a:pt x="514936" y="1852765"/>
                </a:cubicBezTo>
                <a:cubicBezTo>
                  <a:pt x="464168" y="1699298"/>
                  <a:pt x="362631" y="1743943"/>
                  <a:pt x="268347" y="1735572"/>
                </a:cubicBezTo>
                <a:cubicBezTo>
                  <a:pt x="171646" y="1727201"/>
                  <a:pt x="152305" y="1657444"/>
                  <a:pt x="200656" y="1529089"/>
                </a:cubicBezTo>
                <a:cubicBezTo>
                  <a:pt x="149887" y="1467702"/>
                  <a:pt x="65273" y="1537459"/>
                  <a:pt x="0" y="1453750"/>
                </a:cubicBezTo>
                <a:cubicBezTo>
                  <a:pt x="502848" y="1411896"/>
                  <a:pt x="993609" y="1450960"/>
                  <a:pt x="1479534" y="1330977"/>
                </a:cubicBezTo>
                <a:cubicBezTo>
                  <a:pt x="1324812" y="1336557"/>
                  <a:pt x="1172507" y="1286332"/>
                  <a:pt x="1017784" y="1317025"/>
                </a:cubicBezTo>
                <a:cubicBezTo>
                  <a:pt x="993609" y="1322606"/>
                  <a:pt x="964599" y="1317025"/>
                  <a:pt x="940423" y="1311445"/>
                </a:cubicBezTo>
                <a:cubicBezTo>
                  <a:pt x="913830" y="1305864"/>
                  <a:pt x="889655" y="1294703"/>
                  <a:pt x="889655" y="1255638"/>
                </a:cubicBezTo>
                <a:cubicBezTo>
                  <a:pt x="889655" y="1227735"/>
                  <a:pt x="908995" y="1213784"/>
                  <a:pt x="928335" y="1202623"/>
                </a:cubicBezTo>
                <a:cubicBezTo>
                  <a:pt x="981521" y="1171929"/>
                  <a:pt x="1039542" y="1163558"/>
                  <a:pt x="1092728" y="1194252"/>
                </a:cubicBezTo>
                <a:cubicBezTo>
                  <a:pt x="1153167" y="1227735"/>
                  <a:pt x="1201518" y="1219364"/>
                  <a:pt x="1247451" y="1160768"/>
                </a:cubicBezTo>
                <a:cubicBezTo>
                  <a:pt x="1307889" y="1085430"/>
                  <a:pt x="1394920" y="1113333"/>
                  <a:pt x="1467447" y="1088220"/>
                </a:cubicBezTo>
                <a:cubicBezTo>
                  <a:pt x="1547226" y="1063107"/>
                  <a:pt x="1631840" y="1077059"/>
                  <a:pt x="1735794" y="1032414"/>
                </a:cubicBezTo>
                <a:cubicBezTo>
                  <a:pt x="1559313" y="982188"/>
                  <a:pt x="1397338" y="1057527"/>
                  <a:pt x="1218440" y="1007301"/>
                </a:cubicBezTo>
                <a:cubicBezTo>
                  <a:pt x="1290966" y="937543"/>
                  <a:pt x="1356240" y="957076"/>
                  <a:pt x="1416678" y="945914"/>
                </a:cubicBezTo>
                <a:cubicBezTo>
                  <a:pt x="1489204" y="931963"/>
                  <a:pt x="1561731" y="929172"/>
                  <a:pt x="1634257" y="915221"/>
                </a:cubicBezTo>
                <a:cubicBezTo>
                  <a:pt x="1701949" y="904060"/>
                  <a:pt x="1767223" y="884528"/>
                  <a:pt x="1834914" y="873366"/>
                </a:cubicBezTo>
                <a:cubicBezTo>
                  <a:pt x="1900187" y="862205"/>
                  <a:pt x="1967878" y="876157"/>
                  <a:pt x="2028317" y="814770"/>
                </a:cubicBezTo>
                <a:cubicBezTo>
                  <a:pt x="1863924" y="691996"/>
                  <a:pt x="1677773" y="750593"/>
                  <a:pt x="1484370" y="719899"/>
                </a:cubicBezTo>
                <a:cubicBezTo>
                  <a:pt x="1535138" y="661303"/>
                  <a:pt x="1588324" y="672464"/>
                  <a:pt x="1631840" y="655722"/>
                </a:cubicBezTo>
                <a:cubicBezTo>
                  <a:pt x="1651180" y="650142"/>
                  <a:pt x="1675355" y="650142"/>
                  <a:pt x="1682608" y="622239"/>
                </a:cubicBezTo>
                <a:cubicBezTo>
                  <a:pt x="1692278" y="585965"/>
                  <a:pt x="1670520" y="563642"/>
                  <a:pt x="1646344" y="552481"/>
                </a:cubicBezTo>
                <a:cubicBezTo>
                  <a:pt x="1537556" y="499465"/>
                  <a:pt x="1421514" y="471562"/>
                  <a:pt x="1305472" y="443659"/>
                </a:cubicBezTo>
                <a:cubicBezTo>
                  <a:pt x="1240198" y="429707"/>
                  <a:pt x="1170090" y="438078"/>
                  <a:pt x="1112068" y="393433"/>
                </a:cubicBezTo>
                <a:cubicBezTo>
                  <a:pt x="1324812" y="200902"/>
                  <a:pt x="1561731" y="237176"/>
                  <a:pt x="1801068" y="248337"/>
                </a:cubicBezTo>
                <a:cubicBezTo>
                  <a:pt x="2190293" y="265079"/>
                  <a:pt x="2579516" y="281821"/>
                  <a:pt x="2971158" y="253918"/>
                </a:cubicBezTo>
                <a:cubicBezTo>
                  <a:pt x="3287854" y="200902"/>
                  <a:pt x="3609388" y="195322"/>
                  <a:pt x="3930923" y="175789"/>
                </a:cubicBezTo>
                <a:cubicBezTo>
                  <a:pt x="4283882" y="150677"/>
                  <a:pt x="4641678" y="170209"/>
                  <a:pt x="4997057" y="172999"/>
                </a:cubicBezTo>
                <a:cubicBezTo>
                  <a:pt x="5253316" y="175789"/>
                  <a:pt x="5511992" y="200902"/>
                  <a:pt x="5768252" y="178580"/>
                </a:cubicBezTo>
                <a:cubicBezTo>
                  <a:pt x="6068027" y="153467"/>
                  <a:pt x="6372637" y="172999"/>
                  <a:pt x="6674829" y="164628"/>
                </a:cubicBezTo>
                <a:cubicBezTo>
                  <a:pt x="6810212" y="161838"/>
                  <a:pt x="6945593" y="139515"/>
                  <a:pt x="7080976" y="122774"/>
                </a:cubicBezTo>
                <a:cubicBezTo>
                  <a:pt x="7334817" y="89290"/>
                  <a:pt x="7591076" y="44645"/>
                  <a:pt x="7847336" y="58596"/>
                </a:cubicBezTo>
                <a:cubicBezTo>
                  <a:pt x="8006894" y="66967"/>
                  <a:pt x="8164034" y="66967"/>
                  <a:pt x="8328426" y="0"/>
                </a:cubicBezTo>
                <a:close/>
              </a:path>
            </a:pathLst>
          </a:cu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715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04270"/>
            <a:ext cx="7886700" cy="1104636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Bookman Old Style"/>
                <a:cs typeface="Bookman Old Style"/>
              </a:rPr>
              <a:t>Reduced Course Load (RCL)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1777" y="1397810"/>
            <a:ext cx="8140446" cy="15240"/>
          </a:xfrm>
          <a:custGeom>
            <a:avLst/>
            <a:gdLst>
              <a:gd name="connsiteX0" fmla="*/ 0 w 8140446"/>
              <a:gd name="connsiteY0" fmla="*/ 0 h 15240"/>
              <a:gd name="connsiteX1" fmla="*/ 434157 w 8140446"/>
              <a:gd name="connsiteY1" fmla="*/ 0 h 15240"/>
              <a:gd name="connsiteX2" fmla="*/ 1193932 w 8140446"/>
              <a:gd name="connsiteY2" fmla="*/ 0 h 15240"/>
              <a:gd name="connsiteX3" fmla="*/ 1628089 w 8140446"/>
              <a:gd name="connsiteY3" fmla="*/ 0 h 15240"/>
              <a:gd name="connsiteX4" fmla="*/ 2225055 w 8140446"/>
              <a:gd name="connsiteY4" fmla="*/ 0 h 15240"/>
              <a:gd name="connsiteX5" fmla="*/ 3066235 w 8140446"/>
              <a:gd name="connsiteY5" fmla="*/ 0 h 15240"/>
              <a:gd name="connsiteX6" fmla="*/ 3744605 w 8140446"/>
              <a:gd name="connsiteY6" fmla="*/ 0 h 15240"/>
              <a:gd name="connsiteX7" fmla="*/ 4504380 w 8140446"/>
              <a:gd name="connsiteY7" fmla="*/ 0 h 15240"/>
              <a:gd name="connsiteX8" fmla="*/ 5101346 w 8140446"/>
              <a:gd name="connsiteY8" fmla="*/ 0 h 15240"/>
              <a:gd name="connsiteX9" fmla="*/ 5779717 w 8140446"/>
              <a:gd name="connsiteY9" fmla="*/ 0 h 15240"/>
              <a:gd name="connsiteX10" fmla="*/ 6620896 w 8140446"/>
              <a:gd name="connsiteY10" fmla="*/ 0 h 15240"/>
              <a:gd name="connsiteX11" fmla="*/ 7136458 w 8140446"/>
              <a:gd name="connsiteY11" fmla="*/ 0 h 15240"/>
              <a:gd name="connsiteX12" fmla="*/ 8140446 w 8140446"/>
              <a:gd name="connsiteY12" fmla="*/ 0 h 15240"/>
              <a:gd name="connsiteX13" fmla="*/ 8140446 w 8140446"/>
              <a:gd name="connsiteY13" fmla="*/ 15240 h 15240"/>
              <a:gd name="connsiteX14" fmla="*/ 7543480 w 8140446"/>
              <a:gd name="connsiteY14" fmla="*/ 15240 h 15240"/>
              <a:gd name="connsiteX15" fmla="*/ 7109323 w 8140446"/>
              <a:gd name="connsiteY15" fmla="*/ 15240 h 15240"/>
              <a:gd name="connsiteX16" fmla="*/ 6430952 w 8140446"/>
              <a:gd name="connsiteY16" fmla="*/ 15240 h 15240"/>
              <a:gd name="connsiteX17" fmla="*/ 5915391 w 8140446"/>
              <a:gd name="connsiteY17" fmla="*/ 15240 h 15240"/>
              <a:gd name="connsiteX18" fmla="*/ 5237020 w 8140446"/>
              <a:gd name="connsiteY18" fmla="*/ 15240 h 15240"/>
              <a:gd name="connsiteX19" fmla="*/ 4558650 w 8140446"/>
              <a:gd name="connsiteY19" fmla="*/ 15240 h 15240"/>
              <a:gd name="connsiteX20" fmla="*/ 3880279 w 8140446"/>
              <a:gd name="connsiteY20" fmla="*/ 15240 h 15240"/>
              <a:gd name="connsiteX21" fmla="*/ 3201909 w 8140446"/>
              <a:gd name="connsiteY21" fmla="*/ 15240 h 15240"/>
              <a:gd name="connsiteX22" fmla="*/ 2604943 w 8140446"/>
              <a:gd name="connsiteY22" fmla="*/ 15240 h 15240"/>
              <a:gd name="connsiteX23" fmla="*/ 1845168 w 8140446"/>
              <a:gd name="connsiteY23" fmla="*/ 15240 h 15240"/>
              <a:gd name="connsiteX24" fmla="*/ 1166797 w 8140446"/>
              <a:gd name="connsiteY24" fmla="*/ 15240 h 15240"/>
              <a:gd name="connsiteX25" fmla="*/ 0 w 8140446"/>
              <a:gd name="connsiteY25" fmla="*/ 15240 h 15240"/>
              <a:gd name="connsiteX26" fmla="*/ 0 w 8140446"/>
              <a:gd name="connsiteY26" fmla="*/ 0 h 15240"/>
              <a:gd name="connsiteX0" fmla="*/ 0 w 8140446"/>
              <a:gd name="connsiteY0" fmla="*/ 0 h 15240"/>
              <a:gd name="connsiteX1" fmla="*/ 596966 w 8140446"/>
              <a:gd name="connsiteY1" fmla="*/ 0 h 15240"/>
              <a:gd name="connsiteX2" fmla="*/ 1031123 w 8140446"/>
              <a:gd name="connsiteY2" fmla="*/ 0 h 15240"/>
              <a:gd name="connsiteX3" fmla="*/ 1872303 w 8140446"/>
              <a:gd name="connsiteY3" fmla="*/ 0 h 15240"/>
              <a:gd name="connsiteX4" fmla="*/ 2469269 w 8140446"/>
              <a:gd name="connsiteY4" fmla="*/ 0 h 15240"/>
              <a:gd name="connsiteX5" fmla="*/ 3066235 w 8140446"/>
              <a:gd name="connsiteY5" fmla="*/ 0 h 15240"/>
              <a:gd name="connsiteX6" fmla="*/ 3907414 w 8140446"/>
              <a:gd name="connsiteY6" fmla="*/ 0 h 15240"/>
              <a:gd name="connsiteX7" fmla="*/ 4422976 w 8140446"/>
              <a:gd name="connsiteY7" fmla="*/ 0 h 15240"/>
              <a:gd name="connsiteX8" fmla="*/ 5264155 w 8140446"/>
              <a:gd name="connsiteY8" fmla="*/ 0 h 15240"/>
              <a:gd name="connsiteX9" fmla="*/ 6105335 w 8140446"/>
              <a:gd name="connsiteY9" fmla="*/ 0 h 15240"/>
              <a:gd name="connsiteX10" fmla="*/ 6783705 w 8140446"/>
              <a:gd name="connsiteY10" fmla="*/ 0 h 15240"/>
              <a:gd name="connsiteX11" fmla="*/ 8140446 w 8140446"/>
              <a:gd name="connsiteY11" fmla="*/ 0 h 15240"/>
              <a:gd name="connsiteX12" fmla="*/ 8140446 w 8140446"/>
              <a:gd name="connsiteY12" fmla="*/ 15240 h 15240"/>
              <a:gd name="connsiteX13" fmla="*/ 7706289 w 8140446"/>
              <a:gd name="connsiteY13" fmla="*/ 15240 h 15240"/>
              <a:gd name="connsiteX14" fmla="*/ 6865109 w 8140446"/>
              <a:gd name="connsiteY14" fmla="*/ 15240 h 15240"/>
              <a:gd name="connsiteX15" fmla="*/ 6349548 w 8140446"/>
              <a:gd name="connsiteY15" fmla="*/ 15240 h 15240"/>
              <a:gd name="connsiteX16" fmla="*/ 5671177 w 8140446"/>
              <a:gd name="connsiteY16" fmla="*/ 15240 h 15240"/>
              <a:gd name="connsiteX17" fmla="*/ 4829998 w 8140446"/>
              <a:gd name="connsiteY17" fmla="*/ 15240 h 15240"/>
              <a:gd name="connsiteX18" fmla="*/ 4151627 w 8140446"/>
              <a:gd name="connsiteY18" fmla="*/ 15240 h 15240"/>
              <a:gd name="connsiteX19" fmla="*/ 3717470 w 8140446"/>
              <a:gd name="connsiteY19" fmla="*/ 15240 h 15240"/>
              <a:gd name="connsiteX20" fmla="*/ 3201909 w 8140446"/>
              <a:gd name="connsiteY20" fmla="*/ 15240 h 15240"/>
              <a:gd name="connsiteX21" fmla="*/ 2360729 w 8140446"/>
              <a:gd name="connsiteY21" fmla="*/ 15240 h 15240"/>
              <a:gd name="connsiteX22" fmla="*/ 1682359 w 8140446"/>
              <a:gd name="connsiteY22" fmla="*/ 15240 h 15240"/>
              <a:gd name="connsiteX23" fmla="*/ 1166797 w 8140446"/>
              <a:gd name="connsiteY23" fmla="*/ 15240 h 15240"/>
              <a:gd name="connsiteX24" fmla="*/ 0 w 8140446"/>
              <a:gd name="connsiteY24" fmla="*/ 15240 h 15240"/>
              <a:gd name="connsiteX25" fmla="*/ 0 w 8140446"/>
              <a:gd name="connsiteY25" fmla="*/ 0 h 15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8140446" h="15240" fill="none" extrusionOk="0">
                <a:moveTo>
                  <a:pt x="0" y="0"/>
                </a:moveTo>
                <a:cubicBezTo>
                  <a:pt x="87427" y="6231"/>
                  <a:pt x="309612" y="-26324"/>
                  <a:pt x="434157" y="0"/>
                </a:cubicBezTo>
                <a:cubicBezTo>
                  <a:pt x="536972" y="29330"/>
                  <a:pt x="959392" y="28619"/>
                  <a:pt x="1193932" y="0"/>
                </a:cubicBezTo>
                <a:cubicBezTo>
                  <a:pt x="1446097" y="13819"/>
                  <a:pt x="1471680" y="7203"/>
                  <a:pt x="1628089" y="0"/>
                </a:cubicBezTo>
                <a:cubicBezTo>
                  <a:pt x="1817415" y="4047"/>
                  <a:pt x="1949536" y="-59324"/>
                  <a:pt x="2225055" y="0"/>
                </a:cubicBezTo>
                <a:cubicBezTo>
                  <a:pt x="2520490" y="18365"/>
                  <a:pt x="2717469" y="18707"/>
                  <a:pt x="3066235" y="0"/>
                </a:cubicBezTo>
                <a:cubicBezTo>
                  <a:pt x="3437075" y="3751"/>
                  <a:pt x="3408347" y="31644"/>
                  <a:pt x="3744605" y="0"/>
                </a:cubicBezTo>
                <a:cubicBezTo>
                  <a:pt x="4097249" y="-11527"/>
                  <a:pt x="4249699" y="-32555"/>
                  <a:pt x="4504380" y="0"/>
                </a:cubicBezTo>
                <a:cubicBezTo>
                  <a:pt x="4737570" y="17980"/>
                  <a:pt x="4877497" y="1006"/>
                  <a:pt x="5101346" y="0"/>
                </a:cubicBezTo>
                <a:cubicBezTo>
                  <a:pt x="5359305" y="-15330"/>
                  <a:pt x="5447195" y="7257"/>
                  <a:pt x="5779717" y="0"/>
                </a:cubicBezTo>
                <a:cubicBezTo>
                  <a:pt x="6090019" y="-17621"/>
                  <a:pt x="6273151" y="4279"/>
                  <a:pt x="6620896" y="0"/>
                </a:cubicBezTo>
                <a:cubicBezTo>
                  <a:pt x="6968586" y="34056"/>
                  <a:pt x="6990073" y="23587"/>
                  <a:pt x="7136458" y="0"/>
                </a:cubicBezTo>
                <a:cubicBezTo>
                  <a:pt x="7320575" y="20480"/>
                  <a:pt x="7847401" y="-6173"/>
                  <a:pt x="8140446" y="0"/>
                </a:cubicBezTo>
                <a:cubicBezTo>
                  <a:pt x="8139689" y="7312"/>
                  <a:pt x="8140381" y="8881"/>
                  <a:pt x="8140446" y="15240"/>
                </a:cubicBezTo>
                <a:cubicBezTo>
                  <a:pt x="7908069" y="-23684"/>
                  <a:pt x="7683037" y="18929"/>
                  <a:pt x="7543480" y="15240"/>
                </a:cubicBezTo>
                <a:cubicBezTo>
                  <a:pt x="7393752" y="7002"/>
                  <a:pt x="7221032" y="-6277"/>
                  <a:pt x="7109323" y="15240"/>
                </a:cubicBezTo>
                <a:cubicBezTo>
                  <a:pt x="7015297" y="19435"/>
                  <a:pt x="6599332" y="37851"/>
                  <a:pt x="6430952" y="15240"/>
                </a:cubicBezTo>
                <a:cubicBezTo>
                  <a:pt x="6292915" y="-37198"/>
                  <a:pt x="6142305" y="18459"/>
                  <a:pt x="5915391" y="15240"/>
                </a:cubicBezTo>
                <a:cubicBezTo>
                  <a:pt x="5682725" y="44795"/>
                  <a:pt x="5440566" y="28372"/>
                  <a:pt x="5237020" y="15240"/>
                </a:cubicBezTo>
                <a:cubicBezTo>
                  <a:pt x="5046456" y="7529"/>
                  <a:pt x="4706449" y="48928"/>
                  <a:pt x="4558650" y="15240"/>
                </a:cubicBezTo>
                <a:cubicBezTo>
                  <a:pt x="4361396" y="-4035"/>
                  <a:pt x="4145362" y="-25351"/>
                  <a:pt x="3880279" y="15240"/>
                </a:cubicBezTo>
                <a:cubicBezTo>
                  <a:pt x="3610716" y="22363"/>
                  <a:pt x="3472690" y="960"/>
                  <a:pt x="3201909" y="15240"/>
                </a:cubicBezTo>
                <a:cubicBezTo>
                  <a:pt x="2913595" y="32049"/>
                  <a:pt x="2753317" y="-4197"/>
                  <a:pt x="2604943" y="15240"/>
                </a:cubicBezTo>
                <a:cubicBezTo>
                  <a:pt x="2450130" y="33941"/>
                  <a:pt x="1974183" y="37111"/>
                  <a:pt x="1845168" y="15240"/>
                </a:cubicBezTo>
                <a:cubicBezTo>
                  <a:pt x="1677929" y="-2828"/>
                  <a:pt x="1378098" y="-3820"/>
                  <a:pt x="1166797" y="15240"/>
                </a:cubicBezTo>
                <a:cubicBezTo>
                  <a:pt x="921150" y="50229"/>
                  <a:pt x="327457" y="44249"/>
                  <a:pt x="0" y="15240"/>
                </a:cubicBezTo>
                <a:cubicBezTo>
                  <a:pt x="267" y="11729"/>
                  <a:pt x="-314" y="7880"/>
                  <a:pt x="0" y="0"/>
                </a:cubicBezTo>
                <a:close/>
              </a:path>
              <a:path w="8140446" h="15240" stroke="0" extrusionOk="0">
                <a:moveTo>
                  <a:pt x="0" y="0"/>
                </a:moveTo>
                <a:cubicBezTo>
                  <a:pt x="136968" y="-25482"/>
                  <a:pt x="379786" y="11224"/>
                  <a:pt x="596966" y="0"/>
                </a:cubicBezTo>
                <a:cubicBezTo>
                  <a:pt x="815878" y="-21223"/>
                  <a:pt x="832062" y="11868"/>
                  <a:pt x="1031123" y="0"/>
                </a:cubicBezTo>
                <a:cubicBezTo>
                  <a:pt x="1256800" y="-30738"/>
                  <a:pt x="1658090" y="-20345"/>
                  <a:pt x="1872303" y="0"/>
                </a:cubicBezTo>
                <a:cubicBezTo>
                  <a:pt x="2115604" y="28431"/>
                  <a:pt x="2277865" y="-40642"/>
                  <a:pt x="2469269" y="0"/>
                </a:cubicBezTo>
                <a:cubicBezTo>
                  <a:pt x="2679731" y="25919"/>
                  <a:pt x="2788602" y="-6498"/>
                  <a:pt x="3066235" y="0"/>
                </a:cubicBezTo>
                <a:cubicBezTo>
                  <a:pt x="3325663" y="-14487"/>
                  <a:pt x="3706561" y="67517"/>
                  <a:pt x="3907414" y="0"/>
                </a:cubicBezTo>
                <a:cubicBezTo>
                  <a:pt x="4127229" y="-37113"/>
                  <a:pt x="4179037" y="-8167"/>
                  <a:pt x="4422976" y="0"/>
                </a:cubicBezTo>
                <a:cubicBezTo>
                  <a:pt x="4683575" y="-28486"/>
                  <a:pt x="5055803" y="-13799"/>
                  <a:pt x="5264155" y="0"/>
                </a:cubicBezTo>
                <a:cubicBezTo>
                  <a:pt x="5513566" y="14315"/>
                  <a:pt x="5735215" y="2768"/>
                  <a:pt x="6105335" y="0"/>
                </a:cubicBezTo>
                <a:cubicBezTo>
                  <a:pt x="6510913" y="-12587"/>
                  <a:pt x="6456171" y="3247"/>
                  <a:pt x="6783705" y="0"/>
                </a:cubicBezTo>
                <a:cubicBezTo>
                  <a:pt x="7057099" y="-15461"/>
                  <a:pt x="7592067" y="5384"/>
                  <a:pt x="8140446" y="0"/>
                </a:cubicBezTo>
                <a:cubicBezTo>
                  <a:pt x="8140600" y="5185"/>
                  <a:pt x="8140948" y="9633"/>
                  <a:pt x="8140446" y="15240"/>
                </a:cubicBezTo>
                <a:cubicBezTo>
                  <a:pt x="7961834" y="5358"/>
                  <a:pt x="7874097" y="7302"/>
                  <a:pt x="7706289" y="15240"/>
                </a:cubicBezTo>
                <a:cubicBezTo>
                  <a:pt x="7582508" y="-17968"/>
                  <a:pt x="7179551" y="-36159"/>
                  <a:pt x="6865109" y="15240"/>
                </a:cubicBezTo>
                <a:cubicBezTo>
                  <a:pt x="6583382" y="21069"/>
                  <a:pt x="6525821" y="33648"/>
                  <a:pt x="6349548" y="15240"/>
                </a:cubicBezTo>
                <a:cubicBezTo>
                  <a:pt x="6209953" y="7833"/>
                  <a:pt x="5959707" y="-50876"/>
                  <a:pt x="5671177" y="15240"/>
                </a:cubicBezTo>
                <a:cubicBezTo>
                  <a:pt x="5387744" y="26761"/>
                  <a:pt x="5228514" y="98459"/>
                  <a:pt x="4829998" y="15240"/>
                </a:cubicBezTo>
                <a:cubicBezTo>
                  <a:pt x="4415646" y="-31644"/>
                  <a:pt x="4343809" y="25906"/>
                  <a:pt x="4151627" y="15240"/>
                </a:cubicBezTo>
                <a:cubicBezTo>
                  <a:pt x="3950673" y="-12844"/>
                  <a:pt x="3879947" y="38095"/>
                  <a:pt x="3717470" y="15240"/>
                </a:cubicBezTo>
                <a:cubicBezTo>
                  <a:pt x="3558660" y="7062"/>
                  <a:pt x="3468854" y="26327"/>
                  <a:pt x="3201909" y="15240"/>
                </a:cubicBezTo>
                <a:cubicBezTo>
                  <a:pt x="2965673" y="7457"/>
                  <a:pt x="2568327" y="19068"/>
                  <a:pt x="2360729" y="15240"/>
                </a:cubicBezTo>
                <a:cubicBezTo>
                  <a:pt x="2171885" y="46096"/>
                  <a:pt x="1923258" y="12972"/>
                  <a:pt x="1682359" y="15240"/>
                </a:cubicBezTo>
                <a:cubicBezTo>
                  <a:pt x="1430698" y="-5426"/>
                  <a:pt x="1324229" y="-4799"/>
                  <a:pt x="1166797" y="15240"/>
                </a:cubicBezTo>
                <a:cubicBezTo>
                  <a:pt x="1001390" y="38747"/>
                  <a:pt x="324313" y="54916"/>
                  <a:pt x="0" y="15240"/>
                </a:cubicBezTo>
                <a:cubicBezTo>
                  <a:pt x="59" y="7927"/>
                  <a:pt x="701" y="2778"/>
                  <a:pt x="0" y="0"/>
                </a:cubicBezTo>
                <a:close/>
              </a:path>
              <a:path w="8140446" h="15240" fill="none" stroke="0" extrusionOk="0">
                <a:moveTo>
                  <a:pt x="0" y="0"/>
                </a:moveTo>
                <a:cubicBezTo>
                  <a:pt x="69532" y="-6557"/>
                  <a:pt x="264219" y="3919"/>
                  <a:pt x="434157" y="0"/>
                </a:cubicBezTo>
                <a:cubicBezTo>
                  <a:pt x="600013" y="9090"/>
                  <a:pt x="921449" y="-13478"/>
                  <a:pt x="1193932" y="0"/>
                </a:cubicBezTo>
                <a:cubicBezTo>
                  <a:pt x="1443592" y="14844"/>
                  <a:pt x="1471188" y="10722"/>
                  <a:pt x="1628089" y="0"/>
                </a:cubicBezTo>
                <a:cubicBezTo>
                  <a:pt x="1750006" y="-24149"/>
                  <a:pt x="1967480" y="-14904"/>
                  <a:pt x="2225055" y="0"/>
                </a:cubicBezTo>
                <a:cubicBezTo>
                  <a:pt x="2503918" y="19247"/>
                  <a:pt x="2709263" y="-16351"/>
                  <a:pt x="3066235" y="0"/>
                </a:cubicBezTo>
                <a:cubicBezTo>
                  <a:pt x="3429723" y="-1627"/>
                  <a:pt x="3399401" y="30976"/>
                  <a:pt x="3744605" y="0"/>
                </a:cubicBezTo>
                <a:cubicBezTo>
                  <a:pt x="4081920" y="-40602"/>
                  <a:pt x="4258272" y="-2441"/>
                  <a:pt x="4504380" y="0"/>
                </a:cubicBezTo>
                <a:cubicBezTo>
                  <a:pt x="4760039" y="21121"/>
                  <a:pt x="4866555" y="-1351"/>
                  <a:pt x="5101346" y="0"/>
                </a:cubicBezTo>
                <a:cubicBezTo>
                  <a:pt x="5336279" y="1859"/>
                  <a:pt x="5465100" y="30801"/>
                  <a:pt x="5779717" y="0"/>
                </a:cubicBezTo>
                <a:cubicBezTo>
                  <a:pt x="6117018" y="-2879"/>
                  <a:pt x="6273497" y="-5002"/>
                  <a:pt x="6620896" y="0"/>
                </a:cubicBezTo>
                <a:cubicBezTo>
                  <a:pt x="6972306" y="38666"/>
                  <a:pt x="6992056" y="28334"/>
                  <a:pt x="7136458" y="0"/>
                </a:cubicBezTo>
                <a:cubicBezTo>
                  <a:pt x="7325567" y="-61201"/>
                  <a:pt x="7766555" y="-88399"/>
                  <a:pt x="8140446" y="0"/>
                </a:cubicBezTo>
                <a:cubicBezTo>
                  <a:pt x="8139471" y="7313"/>
                  <a:pt x="8140040" y="8824"/>
                  <a:pt x="8140446" y="15240"/>
                </a:cubicBezTo>
                <a:cubicBezTo>
                  <a:pt x="7892673" y="-7060"/>
                  <a:pt x="7668025" y="-2398"/>
                  <a:pt x="7543480" y="15240"/>
                </a:cubicBezTo>
                <a:cubicBezTo>
                  <a:pt x="7406710" y="-6515"/>
                  <a:pt x="7207646" y="5845"/>
                  <a:pt x="7109323" y="15240"/>
                </a:cubicBezTo>
                <a:cubicBezTo>
                  <a:pt x="6993037" y="45963"/>
                  <a:pt x="6598723" y="56357"/>
                  <a:pt x="6430952" y="15240"/>
                </a:cubicBezTo>
                <a:cubicBezTo>
                  <a:pt x="6284771" y="12267"/>
                  <a:pt x="6162730" y="17302"/>
                  <a:pt x="5915391" y="15240"/>
                </a:cubicBezTo>
                <a:cubicBezTo>
                  <a:pt x="5684668" y="10555"/>
                  <a:pt x="5422852" y="50570"/>
                  <a:pt x="5237020" y="15240"/>
                </a:cubicBezTo>
                <a:cubicBezTo>
                  <a:pt x="5035482" y="23248"/>
                  <a:pt x="4719808" y="52097"/>
                  <a:pt x="4558650" y="15240"/>
                </a:cubicBezTo>
                <a:cubicBezTo>
                  <a:pt x="4375169" y="-38635"/>
                  <a:pt x="4137553" y="9038"/>
                  <a:pt x="3880279" y="15240"/>
                </a:cubicBezTo>
                <a:cubicBezTo>
                  <a:pt x="3624533" y="29600"/>
                  <a:pt x="3467387" y="3432"/>
                  <a:pt x="3201909" y="15240"/>
                </a:cubicBezTo>
                <a:cubicBezTo>
                  <a:pt x="2918126" y="70294"/>
                  <a:pt x="2717830" y="-20204"/>
                  <a:pt x="2604943" y="15240"/>
                </a:cubicBezTo>
                <a:cubicBezTo>
                  <a:pt x="2496133" y="41477"/>
                  <a:pt x="2003915" y="15206"/>
                  <a:pt x="1845168" y="15240"/>
                </a:cubicBezTo>
                <a:cubicBezTo>
                  <a:pt x="1694518" y="11941"/>
                  <a:pt x="1344959" y="41140"/>
                  <a:pt x="1166797" y="15240"/>
                </a:cubicBezTo>
                <a:cubicBezTo>
                  <a:pt x="935925" y="66403"/>
                  <a:pt x="319712" y="-67020"/>
                  <a:pt x="0" y="15240"/>
                </a:cubicBezTo>
                <a:cubicBezTo>
                  <a:pt x="1270" y="11138"/>
                  <a:pt x="-176" y="670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8140446"/>
                      <a:gd name="connsiteY0" fmla="*/ 0 h 15240"/>
                      <a:gd name="connsiteX1" fmla="*/ 434157 w 8140446"/>
                      <a:gd name="connsiteY1" fmla="*/ 0 h 15240"/>
                      <a:gd name="connsiteX2" fmla="*/ 1193932 w 8140446"/>
                      <a:gd name="connsiteY2" fmla="*/ 0 h 15240"/>
                      <a:gd name="connsiteX3" fmla="*/ 1628089 w 8140446"/>
                      <a:gd name="connsiteY3" fmla="*/ 0 h 15240"/>
                      <a:gd name="connsiteX4" fmla="*/ 2225055 w 8140446"/>
                      <a:gd name="connsiteY4" fmla="*/ 0 h 15240"/>
                      <a:gd name="connsiteX5" fmla="*/ 3066235 w 8140446"/>
                      <a:gd name="connsiteY5" fmla="*/ 0 h 15240"/>
                      <a:gd name="connsiteX6" fmla="*/ 3744605 w 8140446"/>
                      <a:gd name="connsiteY6" fmla="*/ 0 h 15240"/>
                      <a:gd name="connsiteX7" fmla="*/ 4504380 w 8140446"/>
                      <a:gd name="connsiteY7" fmla="*/ 0 h 15240"/>
                      <a:gd name="connsiteX8" fmla="*/ 5101346 w 8140446"/>
                      <a:gd name="connsiteY8" fmla="*/ 0 h 15240"/>
                      <a:gd name="connsiteX9" fmla="*/ 5779717 w 8140446"/>
                      <a:gd name="connsiteY9" fmla="*/ 0 h 15240"/>
                      <a:gd name="connsiteX10" fmla="*/ 6620896 w 8140446"/>
                      <a:gd name="connsiteY10" fmla="*/ 0 h 15240"/>
                      <a:gd name="connsiteX11" fmla="*/ 7136458 w 8140446"/>
                      <a:gd name="connsiteY11" fmla="*/ 0 h 15240"/>
                      <a:gd name="connsiteX12" fmla="*/ 8140446 w 8140446"/>
                      <a:gd name="connsiteY12" fmla="*/ 0 h 15240"/>
                      <a:gd name="connsiteX13" fmla="*/ 8140446 w 8140446"/>
                      <a:gd name="connsiteY13" fmla="*/ 15240 h 15240"/>
                      <a:gd name="connsiteX14" fmla="*/ 7543480 w 8140446"/>
                      <a:gd name="connsiteY14" fmla="*/ 15240 h 15240"/>
                      <a:gd name="connsiteX15" fmla="*/ 7109323 w 8140446"/>
                      <a:gd name="connsiteY15" fmla="*/ 15240 h 15240"/>
                      <a:gd name="connsiteX16" fmla="*/ 6430952 w 8140446"/>
                      <a:gd name="connsiteY16" fmla="*/ 15240 h 15240"/>
                      <a:gd name="connsiteX17" fmla="*/ 5915391 w 8140446"/>
                      <a:gd name="connsiteY17" fmla="*/ 15240 h 15240"/>
                      <a:gd name="connsiteX18" fmla="*/ 5237020 w 8140446"/>
                      <a:gd name="connsiteY18" fmla="*/ 15240 h 15240"/>
                      <a:gd name="connsiteX19" fmla="*/ 4558650 w 8140446"/>
                      <a:gd name="connsiteY19" fmla="*/ 15240 h 15240"/>
                      <a:gd name="connsiteX20" fmla="*/ 3880279 w 8140446"/>
                      <a:gd name="connsiteY20" fmla="*/ 15240 h 15240"/>
                      <a:gd name="connsiteX21" fmla="*/ 3201909 w 8140446"/>
                      <a:gd name="connsiteY21" fmla="*/ 15240 h 15240"/>
                      <a:gd name="connsiteX22" fmla="*/ 2604943 w 8140446"/>
                      <a:gd name="connsiteY22" fmla="*/ 15240 h 15240"/>
                      <a:gd name="connsiteX23" fmla="*/ 1845168 w 8140446"/>
                      <a:gd name="connsiteY23" fmla="*/ 15240 h 15240"/>
                      <a:gd name="connsiteX24" fmla="*/ 1166797 w 8140446"/>
                      <a:gd name="connsiteY24" fmla="*/ 15240 h 15240"/>
                      <a:gd name="connsiteX25" fmla="*/ 0 w 8140446"/>
                      <a:gd name="connsiteY25" fmla="*/ 15240 h 15240"/>
                      <a:gd name="connsiteX26" fmla="*/ 0 w 8140446"/>
                      <a:gd name="connsiteY26" fmla="*/ 0 h 152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8140446" h="15240" fill="none" extrusionOk="0">
                        <a:moveTo>
                          <a:pt x="0" y="0"/>
                        </a:moveTo>
                        <a:cubicBezTo>
                          <a:pt x="94920" y="9103"/>
                          <a:pt x="287892" y="-4966"/>
                          <a:pt x="434157" y="0"/>
                        </a:cubicBezTo>
                        <a:cubicBezTo>
                          <a:pt x="580422" y="4966"/>
                          <a:pt x="943595" y="-14182"/>
                          <a:pt x="1193932" y="0"/>
                        </a:cubicBezTo>
                        <a:cubicBezTo>
                          <a:pt x="1444270" y="14182"/>
                          <a:pt x="1472129" y="5523"/>
                          <a:pt x="1628089" y="0"/>
                        </a:cubicBezTo>
                        <a:cubicBezTo>
                          <a:pt x="1784049" y="-5523"/>
                          <a:pt x="1962419" y="-17322"/>
                          <a:pt x="2225055" y="0"/>
                        </a:cubicBezTo>
                        <a:cubicBezTo>
                          <a:pt x="2487691" y="17322"/>
                          <a:pt x="2700681" y="1311"/>
                          <a:pt x="3066235" y="0"/>
                        </a:cubicBezTo>
                        <a:cubicBezTo>
                          <a:pt x="3431789" y="-1311"/>
                          <a:pt x="3405662" y="25081"/>
                          <a:pt x="3744605" y="0"/>
                        </a:cubicBezTo>
                        <a:cubicBezTo>
                          <a:pt x="4083548" y="-25081"/>
                          <a:pt x="4265111" y="-11945"/>
                          <a:pt x="4504380" y="0"/>
                        </a:cubicBezTo>
                        <a:cubicBezTo>
                          <a:pt x="4743649" y="11945"/>
                          <a:pt x="4860394" y="-2832"/>
                          <a:pt x="5101346" y="0"/>
                        </a:cubicBezTo>
                        <a:cubicBezTo>
                          <a:pt x="5342298" y="2832"/>
                          <a:pt x="5456387" y="23676"/>
                          <a:pt x="5779717" y="0"/>
                        </a:cubicBezTo>
                        <a:cubicBezTo>
                          <a:pt x="6103047" y="-23676"/>
                          <a:pt x="6270379" y="-37291"/>
                          <a:pt x="6620896" y="0"/>
                        </a:cubicBezTo>
                        <a:cubicBezTo>
                          <a:pt x="6971413" y="37291"/>
                          <a:pt x="6989068" y="24674"/>
                          <a:pt x="7136458" y="0"/>
                        </a:cubicBezTo>
                        <a:cubicBezTo>
                          <a:pt x="7283848" y="-24674"/>
                          <a:pt x="7752532" y="-22436"/>
                          <a:pt x="8140446" y="0"/>
                        </a:cubicBezTo>
                        <a:cubicBezTo>
                          <a:pt x="8139857" y="7250"/>
                          <a:pt x="8140386" y="9063"/>
                          <a:pt x="8140446" y="15240"/>
                        </a:cubicBezTo>
                        <a:cubicBezTo>
                          <a:pt x="7906329" y="-6091"/>
                          <a:pt x="7681180" y="24417"/>
                          <a:pt x="7543480" y="15240"/>
                        </a:cubicBezTo>
                        <a:cubicBezTo>
                          <a:pt x="7405780" y="6063"/>
                          <a:pt x="7216607" y="612"/>
                          <a:pt x="7109323" y="15240"/>
                        </a:cubicBezTo>
                        <a:cubicBezTo>
                          <a:pt x="7002039" y="29868"/>
                          <a:pt x="6576231" y="39644"/>
                          <a:pt x="6430952" y="15240"/>
                        </a:cubicBezTo>
                        <a:cubicBezTo>
                          <a:pt x="6285673" y="-9164"/>
                          <a:pt x="6138840" y="31473"/>
                          <a:pt x="5915391" y="15240"/>
                        </a:cubicBezTo>
                        <a:cubicBezTo>
                          <a:pt x="5691942" y="-993"/>
                          <a:pt x="5459460" y="48618"/>
                          <a:pt x="5237020" y="15240"/>
                        </a:cubicBezTo>
                        <a:cubicBezTo>
                          <a:pt x="5014580" y="-18138"/>
                          <a:pt x="4747677" y="37401"/>
                          <a:pt x="4558650" y="15240"/>
                        </a:cubicBezTo>
                        <a:cubicBezTo>
                          <a:pt x="4369623" y="-6921"/>
                          <a:pt x="4146061" y="9520"/>
                          <a:pt x="3880279" y="15240"/>
                        </a:cubicBezTo>
                        <a:cubicBezTo>
                          <a:pt x="3614497" y="20960"/>
                          <a:pt x="3473808" y="-15956"/>
                          <a:pt x="3201909" y="15240"/>
                        </a:cubicBezTo>
                        <a:cubicBezTo>
                          <a:pt x="2930010" y="46436"/>
                          <a:pt x="2728175" y="-6478"/>
                          <a:pt x="2604943" y="15240"/>
                        </a:cubicBezTo>
                        <a:cubicBezTo>
                          <a:pt x="2481711" y="36958"/>
                          <a:pt x="2004334" y="23904"/>
                          <a:pt x="1845168" y="15240"/>
                        </a:cubicBezTo>
                        <a:cubicBezTo>
                          <a:pt x="1686003" y="6576"/>
                          <a:pt x="1375070" y="34532"/>
                          <a:pt x="1166797" y="15240"/>
                        </a:cubicBezTo>
                        <a:cubicBezTo>
                          <a:pt x="958524" y="-4052"/>
                          <a:pt x="342846" y="5832"/>
                          <a:pt x="0" y="15240"/>
                        </a:cubicBezTo>
                        <a:cubicBezTo>
                          <a:pt x="586" y="11652"/>
                          <a:pt x="-523" y="7308"/>
                          <a:pt x="0" y="0"/>
                        </a:cubicBezTo>
                        <a:close/>
                      </a:path>
                      <a:path w="8140446" h="15240" stroke="0" extrusionOk="0">
                        <a:moveTo>
                          <a:pt x="0" y="0"/>
                        </a:moveTo>
                        <a:cubicBezTo>
                          <a:pt x="142435" y="-24533"/>
                          <a:pt x="380026" y="17447"/>
                          <a:pt x="596966" y="0"/>
                        </a:cubicBezTo>
                        <a:cubicBezTo>
                          <a:pt x="813906" y="-17447"/>
                          <a:pt x="830530" y="13462"/>
                          <a:pt x="1031123" y="0"/>
                        </a:cubicBezTo>
                        <a:cubicBezTo>
                          <a:pt x="1231716" y="-13462"/>
                          <a:pt x="1634038" y="0"/>
                          <a:pt x="1872303" y="0"/>
                        </a:cubicBezTo>
                        <a:cubicBezTo>
                          <a:pt x="2110568" y="0"/>
                          <a:pt x="2261934" y="-25727"/>
                          <a:pt x="2469269" y="0"/>
                        </a:cubicBezTo>
                        <a:cubicBezTo>
                          <a:pt x="2676604" y="25727"/>
                          <a:pt x="2790440" y="16284"/>
                          <a:pt x="3066235" y="0"/>
                        </a:cubicBezTo>
                        <a:cubicBezTo>
                          <a:pt x="3342030" y="-16284"/>
                          <a:pt x="3685603" y="41976"/>
                          <a:pt x="3907414" y="0"/>
                        </a:cubicBezTo>
                        <a:cubicBezTo>
                          <a:pt x="4129225" y="-41976"/>
                          <a:pt x="4177416" y="-7598"/>
                          <a:pt x="4422976" y="0"/>
                        </a:cubicBezTo>
                        <a:cubicBezTo>
                          <a:pt x="4668536" y="7598"/>
                          <a:pt x="5023499" y="-28058"/>
                          <a:pt x="5264155" y="0"/>
                        </a:cubicBezTo>
                        <a:cubicBezTo>
                          <a:pt x="5504811" y="28058"/>
                          <a:pt x="5703675" y="13288"/>
                          <a:pt x="6105335" y="0"/>
                        </a:cubicBezTo>
                        <a:cubicBezTo>
                          <a:pt x="6506995" y="-13288"/>
                          <a:pt x="6455516" y="-5124"/>
                          <a:pt x="6783705" y="0"/>
                        </a:cubicBezTo>
                        <a:cubicBezTo>
                          <a:pt x="7111894" y="5124"/>
                          <a:pt x="7512856" y="10604"/>
                          <a:pt x="8140446" y="0"/>
                        </a:cubicBezTo>
                        <a:cubicBezTo>
                          <a:pt x="8140610" y="5600"/>
                          <a:pt x="8140834" y="9716"/>
                          <a:pt x="8140446" y="15240"/>
                        </a:cubicBezTo>
                        <a:cubicBezTo>
                          <a:pt x="7959314" y="297"/>
                          <a:pt x="7870113" y="7389"/>
                          <a:pt x="7706289" y="15240"/>
                        </a:cubicBezTo>
                        <a:cubicBezTo>
                          <a:pt x="7542465" y="23091"/>
                          <a:pt x="7157940" y="14434"/>
                          <a:pt x="6865109" y="15240"/>
                        </a:cubicBezTo>
                        <a:cubicBezTo>
                          <a:pt x="6572278" y="16046"/>
                          <a:pt x="6524256" y="35003"/>
                          <a:pt x="6349548" y="15240"/>
                        </a:cubicBezTo>
                        <a:cubicBezTo>
                          <a:pt x="6174840" y="-4523"/>
                          <a:pt x="5951624" y="-2874"/>
                          <a:pt x="5671177" y="15240"/>
                        </a:cubicBezTo>
                        <a:cubicBezTo>
                          <a:pt x="5390730" y="33354"/>
                          <a:pt x="5222992" y="57010"/>
                          <a:pt x="4829998" y="15240"/>
                        </a:cubicBezTo>
                        <a:cubicBezTo>
                          <a:pt x="4437004" y="-26530"/>
                          <a:pt x="4344181" y="36039"/>
                          <a:pt x="4151627" y="15240"/>
                        </a:cubicBezTo>
                        <a:cubicBezTo>
                          <a:pt x="3959073" y="-5559"/>
                          <a:pt x="3886970" y="29827"/>
                          <a:pt x="3717470" y="15240"/>
                        </a:cubicBezTo>
                        <a:cubicBezTo>
                          <a:pt x="3547970" y="653"/>
                          <a:pt x="3451521" y="28824"/>
                          <a:pt x="3201909" y="15240"/>
                        </a:cubicBezTo>
                        <a:cubicBezTo>
                          <a:pt x="2952297" y="1656"/>
                          <a:pt x="2543413" y="2981"/>
                          <a:pt x="2360729" y="15240"/>
                        </a:cubicBezTo>
                        <a:cubicBezTo>
                          <a:pt x="2178045" y="27499"/>
                          <a:pt x="1906056" y="22799"/>
                          <a:pt x="1682359" y="15240"/>
                        </a:cubicBezTo>
                        <a:cubicBezTo>
                          <a:pt x="1458662" y="7682"/>
                          <a:pt x="1330405" y="4998"/>
                          <a:pt x="1166797" y="15240"/>
                        </a:cubicBezTo>
                        <a:cubicBezTo>
                          <a:pt x="1003189" y="25482"/>
                          <a:pt x="278098" y="16485"/>
                          <a:pt x="0" y="15240"/>
                        </a:cubicBezTo>
                        <a:cubicBezTo>
                          <a:pt x="-78" y="8523"/>
                          <a:pt x="411" y="330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740" y="1607820"/>
            <a:ext cx="8709660" cy="3947160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000" dirty="0">
                <a:latin typeface="Bookman Old Style"/>
                <a:cs typeface="Bookman Old Style"/>
              </a:rPr>
              <a:t>Exception to the full-time enrollment requirement with authorized RCL</a:t>
            </a:r>
          </a:p>
          <a:p>
            <a:pPr marL="800100" lvl="1" indent="-342900">
              <a:lnSpc>
                <a:spcPct val="90000"/>
              </a:lnSpc>
              <a:buFont typeface="+mj-lt"/>
              <a:buAutoNum type="arabicPeriod"/>
            </a:pPr>
            <a:r>
              <a:rPr lang="en-US" sz="2000" b="1" u="sng" dirty="0">
                <a:latin typeface="Bookman Old Style"/>
                <a:cs typeface="Bookman Old Style"/>
              </a:rPr>
              <a:t>Academic Difficulties </a:t>
            </a:r>
          </a:p>
          <a:p>
            <a:pPr marL="800100" lvl="1" indent="-342900">
              <a:lnSpc>
                <a:spcPct val="90000"/>
              </a:lnSpc>
              <a:buFont typeface="+mj-lt"/>
              <a:buAutoNum type="arabicPeriod"/>
            </a:pPr>
            <a:r>
              <a:rPr lang="en-US" sz="2000" b="1" u="sng" dirty="0">
                <a:latin typeface="Bookman Old Style"/>
                <a:cs typeface="Bookman Old Style"/>
              </a:rPr>
              <a:t>Medical Conditions</a:t>
            </a:r>
          </a:p>
          <a:p>
            <a:pPr marL="800100" lvl="1" indent="-342900">
              <a:lnSpc>
                <a:spcPct val="90000"/>
              </a:lnSpc>
              <a:buFont typeface="+mj-lt"/>
              <a:buAutoNum type="arabicPeriod"/>
            </a:pPr>
            <a:r>
              <a:rPr lang="en-US" sz="2000" b="1" u="sng" dirty="0">
                <a:latin typeface="Bookman Old Style"/>
                <a:cs typeface="Bookman Old Style"/>
              </a:rPr>
              <a:t>Completion of Course of Study</a:t>
            </a:r>
          </a:p>
          <a:p>
            <a:pPr marL="457200" lvl="1" indent="0">
              <a:lnSpc>
                <a:spcPct val="90000"/>
              </a:lnSpc>
              <a:buNone/>
            </a:pPr>
            <a:endParaRPr lang="en-US" sz="2000" u="sng" dirty="0">
              <a:latin typeface="Bookman Old Style"/>
              <a:cs typeface="Bookman Old Style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latin typeface="Bookman Old Style"/>
                <a:cs typeface="Bookman Old Style"/>
              </a:rPr>
              <a:t>Students must apply for an RCL </a:t>
            </a:r>
            <a:r>
              <a:rPr lang="en-US" sz="2000" b="1" u="sng" dirty="0">
                <a:latin typeface="Bookman Old Style"/>
                <a:cs typeface="Bookman Old Style"/>
              </a:rPr>
              <a:t>before</a:t>
            </a:r>
            <a:r>
              <a:rPr lang="en-US" sz="2000" dirty="0">
                <a:latin typeface="Bookman Old Style"/>
                <a:cs typeface="Bookman Old Style"/>
              </a:rPr>
              <a:t> enrollment less than full-time or dropping a course that results in less than full-time. </a:t>
            </a:r>
          </a:p>
          <a:p>
            <a:pPr>
              <a:lnSpc>
                <a:spcPct val="90000"/>
              </a:lnSpc>
            </a:pPr>
            <a:endParaRPr lang="en-US" sz="2000" dirty="0">
              <a:latin typeface="Bookman Old Style"/>
              <a:cs typeface="Bookman Old Style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latin typeface="Bookman Old Style"/>
                <a:cs typeface="Bookman Old Style"/>
              </a:rPr>
              <a:t>RCLs are processed in SEVIS by the DSO. </a:t>
            </a:r>
            <a:endParaRPr lang="en-US" sz="2000" u="sng" dirty="0">
              <a:latin typeface="Bookman Old Style"/>
              <a:cs typeface="Bookman Old Style"/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2000" dirty="0">
              <a:latin typeface="Bookman Old Style"/>
              <a:cs typeface="Bookman Old Style"/>
              <a:hlinkClick r:id="rId2"/>
            </a:endParaRPr>
          </a:p>
          <a:p>
            <a:pPr marL="0" indent="0" algn="ctr">
              <a:lnSpc>
                <a:spcPct val="90000"/>
              </a:lnSpc>
              <a:buNone/>
            </a:pPr>
            <a:r>
              <a:rPr lang="en-US" sz="2000" dirty="0">
                <a:latin typeface="Bookman Old Style"/>
                <a:cs typeface="Bookman Old Style"/>
                <a:hlinkClick r:id="rId2"/>
              </a:rPr>
              <a:t>http://www.international.txstate.edu/current/regulations.html</a:t>
            </a:r>
            <a:endParaRPr lang="en-US" sz="2000" dirty="0">
              <a:latin typeface="Bookman Old Style"/>
              <a:cs typeface="Bookman Old Style"/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2000" dirty="0">
              <a:latin typeface="Bookman Old Style"/>
              <a:cs typeface="Bookman Old Style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715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369" y="198782"/>
            <a:ext cx="8263890" cy="1195346"/>
          </a:xfrm>
        </p:spPr>
        <p:txBody>
          <a:bodyPr anchor="b">
            <a:normAutofit/>
          </a:bodyPr>
          <a:lstStyle/>
          <a:p>
            <a:r>
              <a:rPr lang="en-US" sz="4300" b="1" dirty="0">
                <a:latin typeface="Bookman Old Style"/>
                <a:cs typeface="Bookman Old Style"/>
              </a:rPr>
              <a:t>Academic RCL </a:t>
            </a:r>
          </a:p>
        </p:txBody>
      </p:sp>
      <p:sp>
        <p:nvSpPr>
          <p:cNvPr id="25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9369" y="1401286"/>
            <a:ext cx="8229600" cy="15240"/>
          </a:xfrm>
          <a:custGeom>
            <a:avLst/>
            <a:gdLst>
              <a:gd name="connsiteX0" fmla="*/ 0 w 8229600"/>
              <a:gd name="connsiteY0" fmla="*/ 0 h 15240"/>
              <a:gd name="connsiteX1" fmla="*/ 521208 w 8229600"/>
              <a:gd name="connsiteY1" fmla="*/ 0 h 15240"/>
              <a:gd name="connsiteX2" fmla="*/ 1371600 w 8229600"/>
              <a:gd name="connsiteY2" fmla="*/ 0 h 15240"/>
              <a:gd name="connsiteX3" fmla="*/ 2221992 w 8229600"/>
              <a:gd name="connsiteY3" fmla="*/ 0 h 15240"/>
              <a:gd name="connsiteX4" fmla="*/ 3072384 w 8229600"/>
              <a:gd name="connsiteY4" fmla="*/ 0 h 15240"/>
              <a:gd name="connsiteX5" fmla="*/ 3511296 w 8229600"/>
              <a:gd name="connsiteY5" fmla="*/ 0 h 15240"/>
              <a:gd name="connsiteX6" fmla="*/ 4114800 w 8229600"/>
              <a:gd name="connsiteY6" fmla="*/ 0 h 15240"/>
              <a:gd name="connsiteX7" fmla="*/ 4553712 w 8229600"/>
              <a:gd name="connsiteY7" fmla="*/ 0 h 15240"/>
              <a:gd name="connsiteX8" fmla="*/ 5239512 w 8229600"/>
              <a:gd name="connsiteY8" fmla="*/ 0 h 15240"/>
              <a:gd name="connsiteX9" fmla="*/ 5843016 w 8229600"/>
              <a:gd name="connsiteY9" fmla="*/ 0 h 15240"/>
              <a:gd name="connsiteX10" fmla="*/ 6611112 w 8229600"/>
              <a:gd name="connsiteY10" fmla="*/ 0 h 15240"/>
              <a:gd name="connsiteX11" fmla="*/ 7461504 w 8229600"/>
              <a:gd name="connsiteY11" fmla="*/ 0 h 15240"/>
              <a:gd name="connsiteX12" fmla="*/ 8229600 w 8229600"/>
              <a:gd name="connsiteY12" fmla="*/ 0 h 15240"/>
              <a:gd name="connsiteX13" fmla="*/ 8229600 w 8229600"/>
              <a:gd name="connsiteY13" fmla="*/ 15240 h 15240"/>
              <a:gd name="connsiteX14" fmla="*/ 7461504 w 8229600"/>
              <a:gd name="connsiteY14" fmla="*/ 15240 h 15240"/>
              <a:gd name="connsiteX15" fmla="*/ 6940296 w 8229600"/>
              <a:gd name="connsiteY15" fmla="*/ 15240 h 15240"/>
              <a:gd name="connsiteX16" fmla="*/ 6419088 w 8229600"/>
              <a:gd name="connsiteY16" fmla="*/ 15240 h 15240"/>
              <a:gd name="connsiteX17" fmla="*/ 5650992 w 8229600"/>
              <a:gd name="connsiteY17" fmla="*/ 15240 h 15240"/>
              <a:gd name="connsiteX18" fmla="*/ 5129784 w 8229600"/>
              <a:gd name="connsiteY18" fmla="*/ 15240 h 15240"/>
              <a:gd name="connsiteX19" fmla="*/ 4690872 w 8229600"/>
              <a:gd name="connsiteY19" fmla="*/ 15240 h 15240"/>
              <a:gd name="connsiteX20" fmla="*/ 4087368 w 8229600"/>
              <a:gd name="connsiteY20" fmla="*/ 15240 h 15240"/>
              <a:gd name="connsiteX21" fmla="*/ 3401568 w 8229600"/>
              <a:gd name="connsiteY21" fmla="*/ 15240 h 15240"/>
              <a:gd name="connsiteX22" fmla="*/ 2798064 w 8229600"/>
              <a:gd name="connsiteY22" fmla="*/ 15240 h 15240"/>
              <a:gd name="connsiteX23" fmla="*/ 2276856 w 8229600"/>
              <a:gd name="connsiteY23" fmla="*/ 15240 h 15240"/>
              <a:gd name="connsiteX24" fmla="*/ 1426464 w 8229600"/>
              <a:gd name="connsiteY24" fmla="*/ 15240 h 15240"/>
              <a:gd name="connsiteX25" fmla="*/ 740664 w 8229600"/>
              <a:gd name="connsiteY25" fmla="*/ 15240 h 15240"/>
              <a:gd name="connsiteX26" fmla="*/ 0 w 8229600"/>
              <a:gd name="connsiteY26" fmla="*/ 15240 h 15240"/>
              <a:gd name="connsiteX27" fmla="*/ 0 w 8229600"/>
              <a:gd name="connsiteY27" fmla="*/ 0 h 15240"/>
              <a:gd name="connsiteX0" fmla="*/ 0 w 8229600"/>
              <a:gd name="connsiteY0" fmla="*/ 0 h 15240"/>
              <a:gd name="connsiteX1" fmla="*/ 521208 w 8229600"/>
              <a:gd name="connsiteY1" fmla="*/ 0 h 15240"/>
              <a:gd name="connsiteX2" fmla="*/ 960120 w 8229600"/>
              <a:gd name="connsiteY2" fmla="*/ 0 h 15240"/>
              <a:gd name="connsiteX3" fmla="*/ 1481328 w 8229600"/>
              <a:gd name="connsiteY3" fmla="*/ 0 h 15240"/>
              <a:gd name="connsiteX4" fmla="*/ 2167128 w 8229600"/>
              <a:gd name="connsiteY4" fmla="*/ 0 h 15240"/>
              <a:gd name="connsiteX5" fmla="*/ 2935224 w 8229600"/>
              <a:gd name="connsiteY5" fmla="*/ 0 h 15240"/>
              <a:gd name="connsiteX6" fmla="*/ 3785616 w 8229600"/>
              <a:gd name="connsiteY6" fmla="*/ 0 h 15240"/>
              <a:gd name="connsiteX7" fmla="*/ 4636008 w 8229600"/>
              <a:gd name="connsiteY7" fmla="*/ 0 h 15240"/>
              <a:gd name="connsiteX8" fmla="*/ 5239512 w 8229600"/>
              <a:gd name="connsiteY8" fmla="*/ 0 h 15240"/>
              <a:gd name="connsiteX9" fmla="*/ 6007608 w 8229600"/>
              <a:gd name="connsiteY9" fmla="*/ 0 h 15240"/>
              <a:gd name="connsiteX10" fmla="*/ 6693408 w 8229600"/>
              <a:gd name="connsiteY10" fmla="*/ 0 h 15240"/>
              <a:gd name="connsiteX11" fmla="*/ 7296912 w 8229600"/>
              <a:gd name="connsiteY11" fmla="*/ 0 h 15240"/>
              <a:gd name="connsiteX12" fmla="*/ 8229600 w 8229600"/>
              <a:gd name="connsiteY12" fmla="*/ 0 h 15240"/>
              <a:gd name="connsiteX13" fmla="*/ 8229600 w 8229600"/>
              <a:gd name="connsiteY13" fmla="*/ 15240 h 15240"/>
              <a:gd name="connsiteX14" fmla="*/ 7626096 w 8229600"/>
              <a:gd name="connsiteY14" fmla="*/ 15240 h 15240"/>
              <a:gd name="connsiteX15" fmla="*/ 7022592 w 8229600"/>
              <a:gd name="connsiteY15" fmla="*/ 15240 h 15240"/>
              <a:gd name="connsiteX16" fmla="*/ 6172200 w 8229600"/>
              <a:gd name="connsiteY16" fmla="*/ 15240 h 15240"/>
              <a:gd name="connsiteX17" fmla="*/ 5650992 w 8229600"/>
              <a:gd name="connsiteY17" fmla="*/ 15240 h 15240"/>
              <a:gd name="connsiteX18" fmla="*/ 4882896 w 8229600"/>
              <a:gd name="connsiteY18" fmla="*/ 15240 h 15240"/>
              <a:gd name="connsiteX19" fmla="*/ 4443984 w 8229600"/>
              <a:gd name="connsiteY19" fmla="*/ 15240 h 15240"/>
              <a:gd name="connsiteX20" fmla="*/ 3758184 w 8229600"/>
              <a:gd name="connsiteY20" fmla="*/ 15240 h 15240"/>
              <a:gd name="connsiteX21" fmla="*/ 3236976 w 8229600"/>
              <a:gd name="connsiteY21" fmla="*/ 15240 h 15240"/>
              <a:gd name="connsiteX22" fmla="*/ 2386584 w 8229600"/>
              <a:gd name="connsiteY22" fmla="*/ 15240 h 15240"/>
              <a:gd name="connsiteX23" fmla="*/ 1947672 w 8229600"/>
              <a:gd name="connsiteY23" fmla="*/ 15240 h 15240"/>
              <a:gd name="connsiteX24" fmla="*/ 1261872 w 8229600"/>
              <a:gd name="connsiteY24" fmla="*/ 15240 h 15240"/>
              <a:gd name="connsiteX25" fmla="*/ 822960 w 8229600"/>
              <a:gd name="connsiteY25" fmla="*/ 15240 h 15240"/>
              <a:gd name="connsiteX26" fmla="*/ 0 w 8229600"/>
              <a:gd name="connsiteY26" fmla="*/ 15240 h 15240"/>
              <a:gd name="connsiteX27" fmla="*/ 0 w 8229600"/>
              <a:gd name="connsiteY27" fmla="*/ 0 h 15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229600" h="15240" fill="none" extrusionOk="0">
                <a:moveTo>
                  <a:pt x="0" y="0"/>
                </a:moveTo>
                <a:cubicBezTo>
                  <a:pt x="215278" y="6969"/>
                  <a:pt x="340572" y="21894"/>
                  <a:pt x="521208" y="0"/>
                </a:cubicBezTo>
                <a:cubicBezTo>
                  <a:pt x="745939" y="29643"/>
                  <a:pt x="1127486" y="-40512"/>
                  <a:pt x="1371600" y="0"/>
                </a:cubicBezTo>
                <a:cubicBezTo>
                  <a:pt x="1567490" y="28416"/>
                  <a:pt x="1945702" y="13075"/>
                  <a:pt x="2221992" y="0"/>
                </a:cubicBezTo>
                <a:cubicBezTo>
                  <a:pt x="2446218" y="-17340"/>
                  <a:pt x="2853686" y="-7924"/>
                  <a:pt x="3072384" y="0"/>
                </a:cubicBezTo>
                <a:cubicBezTo>
                  <a:pt x="3286960" y="20656"/>
                  <a:pt x="3324417" y="20174"/>
                  <a:pt x="3511296" y="0"/>
                </a:cubicBezTo>
                <a:cubicBezTo>
                  <a:pt x="3710690" y="-39182"/>
                  <a:pt x="3945457" y="-64074"/>
                  <a:pt x="4114800" y="0"/>
                </a:cubicBezTo>
                <a:cubicBezTo>
                  <a:pt x="4336079" y="28138"/>
                  <a:pt x="4420759" y="12117"/>
                  <a:pt x="4553712" y="0"/>
                </a:cubicBezTo>
                <a:cubicBezTo>
                  <a:pt x="4688252" y="-2224"/>
                  <a:pt x="5047430" y="19664"/>
                  <a:pt x="5239512" y="0"/>
                </a:cubicBezTo>
                <a:cubicBezTo>
                  <a:pt x="5424392" y="-49610"/>
                  <a:pt x="5708717" y="13540"/>
                  <a:pt x="5843016" y="0"/>
                </a:cubicBezTo>
                <a:cubicBezTo>
                  <a:pt x="6005788" y="32949"/>
                  <a:pt x="6198255" y="37080"/>
                  <a:pt x="6611112" y="0"/>
                </a:cubicBezTo>
                <a:cubicBezTo>
                  <a:pt x="6954152" y="635"/>
                  <a:pt x="7244390" y="18057"/>
                  <a:pt x="7461504" y="0"/>
                </a:cubicBezTo>
                <a:cubicBezTo>
                  <a:pt x="7693790" y="9882"/>
                  <a:pt x="7984486" y="17646"/>
                  <a:pt x="8229600" y="0"/>
                </a:cubicBezTo>
                <a:cubicBezTo>
                  <a:pt x="8229506" y="6004"/>
                  <a:pt x="8230178" y="10753"/>
                  <a:pt x="8229600" y="15240"/>
                </a:cubicBezTo>
                <a:cubicBezTo>
                  <a:pt x="7945777" y="16897"/>
                  <a:pt x="7812308" y="-11559"/>
                  <a:pt x="7461504" y="15240"/>
                </a:cubicBezTo>
                <a:cubicBezTo>
                  <a:pt x="7129391" y="50137"/>
                  <a:pt x="7087333" y="38858"/>
                  <a:pt x="6940296" y="15240"/>
                </a:cubicBezTo>
                <a:cubicBezTo>
                  <a:pt x="6810862" y="-26068"/>
                  <a:pt x="6701312" y="16313"/>
                  <a:pt x="6419088" y="15240"/>
                </a:cubicBezTo>
                <a:cubicBezTo>
                  <a:pt x="6152777" y="15807"/>
                  <a:pt x="5868611" y="45754"/>
                  <a:pt x="5650992" y="15240"/>
                </a:cubicBezTo>
                <a:cubicBezTo>
                  <a:pt x="5439747" y="12202"/>
                  <a:pt x="5334901" y="-4092"/>
                  <a:pt x="5129784" y="15240"/>
                </a:cubicBezTo>
                <a:cubicBezTo>
                  <a:pt x="4955906" y="37410"/>
                  <a:pt x="4793216" y="30840"/>
                  <a:pt x="4690872" y="15240"/>
                </a:cubicBezTo>
                <a:cubicBezTo>
                  <a:pt x="4552374" y="28039"/>
                  <a:pt x="4318742" y="3200"/>
                  <a:pt x="4087368" y="15240"/>
                </a:cubicBezTo>
                <a:cubicBezTo>
                  <a:pt x="3849418" y="29577"/>
                  <a:pt x="3751577" y="26640"/>
                  <a:pt x="3401568" y="15240"/>
                </a:cubicBezTo>
                <a:cubicBezTo>
                  <a:pt x="3067953" y="17361"/>
                  <a:pt x="3012425" y="23831"/>
                  <a:pt x="2798064" y="15240"/>
                </a:cubicBezTo>
                <a:cubicBezTo>
                  <a:pt x="2565154" y="13472"/>
                  <a:pt x="2426719" y="-34842"/>
                  <a:pt x="2276856" y="15240"/>
                </a:cubicBezTo>
                <a:cubicBezTo>
                  <a:pt x="2090980" y="1334"/>
                  <a:pt x="1702030" y="-11228"/>
                  <a:pt x="1426464" y="15240"/>
                </a:cubicBezTo>
                <a:cubicBezTo>
                  <a:pt x="1104481" y="66595"/>
                  <a:pt x="985013" y="-10738"/>
                  <a:pt x="740664" y="15240"/>
                </a:cubicBezTo>
                <a:cubicBezTo>
                  <a:pt x="507391" y="38595"/>
                  <a:pt x="191740" y="-14702"/>
                  <a:pt x="0" y="15240"/>
                </a:cubicBezTo>
                <a:cubicBezTo>
                  <a:pt x="740" y="10929"/>
                  <a:pt x="-27" y="6612"/>
                  <a:pt x="0" y="0"/>
                </a:cubicBezTo>
                <a:close/>
              </a:path>
              <a:path w="8229600" h="15240" stroke="0" extrusionOk="0">
                <a:moveTo>
                  <a:pt x="0" y="0"/>
                </a:moveTo>
                <a:cubicBezTo>
                  <a:pt x="270709" y="-27213"/>
                  <a:pt x="397128" y="23656"/>
                  <a:pt x="521208" y="0"/>
                </a:cubicBezTo>
                <a:cubicBezTo>
                  <a:pt x="631319" y="-5947"/>
                  <a:pt x="842157" y="28261"/>
                  <a:pt x="960120" y="0"/>
                </a:cubicBezTo>
                <a:cubicBezTo>
                  <a:pt x="1077930" y="6549"/>
                  <a:pt x="1318669" y="-15893"/>
                  <a:pt x="1481328" y="0"/>
                </a:cubicBezTo>
                <a:cubicBezTo>
                  <a:pt x="1659104" y="-21090"/>
                  <a:pt x="1870243" y="69945"/>
                  <a:pt x="2167128" y="0"/>
                </a:cubicBezTo>
                <a:cubicBezTo>
                  <a:pt x="2460684" y="-5519"/>
                  <a:pt x="2753885" y="-62993"/>
                  <a:pt x="2935224" y="0"/>
                </a:cubicBezTo>
                <a:cubicBezTo>
                  <a:pt x="3115119" y="56580"/>
                  <a:pt x="3535280" y="40687"/>
                  <a:pt x="3785616" y="0"/>
                </a:cubicBezTo>
                <a:cubicBezTo>
                  <a:pt x="4057881" y="25645"/>
                  <a:pt x="4308335" y="-2666"/>
                  <a:pt x="4636008" y="0"/>
                </a:cubicBezTo>
                <a:cubicBezTo>
                  <a:pt x="4987152" y="19805"/>
                  <a:pt x="5025979" y="14149"/>
                  <a:pt x="5239512" y="0"/>
                </a:cubicBezTo>
                <a:cubicBezTo>
                  <a:pt x="5437586" y="211"/>
                  <a:pt x="5752721" y="5618"/>
                  <a:pt x="6007608" y="0"/>
                </a:cubicBezTo>
                <a:cubicBezTo>
                  <a:pt x="6280137" y="-5132"/>
                  <a:pt x="6386079" y="-21510"/>
                  <a:pt x="6693408" y="0"/>
                </a:cubicBezTo>
                <a:cubicBezTo>
                  <a:pt x="6986580" y="4991"/>
                  <a:pt x="7015252" y="-18088"/>
                  <a:pt x="7296912" y="0"/>
                </a:cubicBezTo>
                <a:cubicBezTo>
                  <a:pt x="7569796" y="10390"/>
                  <a:pt x="7895472" y="71473"/>
                  <a:pt x="8229600" y="0"/>
                </a:cubicBezTo>
                <a:cubicBezTo>
                  <a:pt x="8229395" y="7437"/>
                  <a:pt x="8230555" y="12369"/>
                  <a:pt x="8229600" y="15240"/>
                </a:cubicBezTo>
                <a:cubicBezTo>
                  <a:pt x="8094333" y="-8300"/>
                  <a:pt x="7850928" y="34400"/>
                  <a:pt x="7626096" y="15240"/>
                </a:cubicBezTo>
                <a:cubicBezTo>
                  <a:pt x="7448378" y="-3617"/>
                  <a:pt x="7315174" y="-4892"/>
                  <a:pt x="7022592" y="15240"/>
                </a:cubicBezTo>
                <a:cubicBezTo>
                  <a:pt x="6686163" y="47451"/>
                  <a:pt x="6352629" y="20462"/>
                  <a:pt x="6172200" y="15240"/>
                </a:cubicBezTo>
                <a:cubicBezTo>
                  <a:pt x="6015590" y="39297"/>
                  <a:pt x="5770309" y="18230"/>
                  <a:pt x="5650992" y="15240"/>
                </a:cubicBezTo>
                <a:cubicBezTo>
                  <a:pt x="5483975" y="9044"/>
                  <a:pt x="5165324" y="65900"/>
                  <a:pt x="4882896" y="15240"/>
                </a:cubicBezTo>
                <a:cubicBezTo>
                  <a:pt x="4568934" y="4005"/>
                  <a:pt x="4556334" y="24628"/>
                  <a:pt x="4443984" y="15240"/>
                </a:cubicBezTo>
                <a:cubicBezTo>
                  <a:pt x="4320775" y="7528"/>
                  <a:pt x="4034988" y="-6538"/>
                  <a:pt x="3758184" y="15240"/>
                </a:cubicBezTo>
                <a:cubicBezTo>
                  <a:pt x="3445155" y="-4046"/>
                  <a:pt x="3367892" y="10776"/>
                  <a:pt x="3236976" y="15240"/>
                </a:cubicBezTo>
                <a:cubicBezTo>
                  <a:pt x="3093796" y="23360"/>
                  <a:pt x="2635824" y="21084"/>
                  <a:pt x="2386584" y="15240"/>
                </a:cubicBezTo>
                <a:cubicBezTo>
                  <a:pt x="2139815" y="-6345"/>
                  <a:pt x="2105958" y="22897"/>
                  <a:pt x="1947672" y="15240"/>
                </a:cubicBezTo>
                <a:cubicBezTo>
                  <a:pt x="1801011" y="-22959"/>
                  <a:pt x="1533636" y="11598"/>
                  <a:pt x="1261872" y="15240"/>
                </a:cubicBezTo>
                <a:cubicBezTo>
                  <a:pt x="989528" y="29179"/>
                  <a:pt x="1025848" y="11637"/>
                  <a:pt x="822960" y="15240"/>
                </a:cubicBezTo>
                <a:cubicBezTo>
                  <a:pt x="653456" y="17908"/>
                  <a:pt x="304027" y="4953"/>
                  <a:pt x="0" y="15240"/>
                </a:cubicBezTo>
                <a:cubicBezTo>
                  <a:pt x="-39" y="9900"/>
                  <a:pt x="-1243" y="4422"/>
                  <a:pt x="0" y="0"/>
                </a:cubicBezTo>
                <a:close/>
              </a:path>
              <a:path w="8229600" h="15240" fill="none" stroke="0" extrusionOk="0">
                <a:moveTo>
                  <a:pt x="0" y="0"/>
                </a:moveTo>
                <a:cubicBezTo>
                  <a:pt x="205130" y="6064"/>
                  <a:pt x="324007" y="6684"/>
                  <a:pt x="521208" y="0"/>
                </a:cubicBezTo>
                <a:cubicBezTo>
                  <a:pt x="695888" y="-14632"/>
                  <a:pt x="1101879" y="6017"/>
                  <a:pt x="1371600" y="0"/>
                </a:cubicBezTo>
                <a:cubicBezTo>
                  <a:pt x="1622968" y="4691"/>
                  <a:pt x="1936552" y="-7433"/>
                  <a:pt x="2221992" y="0"/>
                </a:cubicBezTo>
                <a:cubicBezTo>
                  <a:pt x="2498663" y="51226"/>
                  <a:pt x="2885875" y="-8757"/>
                  <a:pt x="3072384" y="0"/>
                </a:cubicBezTo>
                <a:cubicBezTo>
                  <a:pt x="3288944" y="24235"/>
                  <a:pt x="3331110" y="5443"/>
                  <a:pt x="3511296" y="0"/>
                </a:cubicBezTo>
                <a:cubicBezTo>
                  <a:pt x="3687973" y="-19690"/>
                  <a:pt x="3901025" y="-20092"/>
                  <a:pt x="4114800" y="0"/>
                </a:cubicBezTo>
                <a:cubicBezTo>
                  <a:pt x="4336102" y="32988"/>
                  <a:pt x="4416982" y="-5831"/>
                  <a:pt x="4553712" y="0"/>
                </a:cubicBezTo>
                <a:cubicBezTo>
                  <a:pt x="4674310" y="-5056"/>
                  <a:pt x="5080160" y="-12181"/>
                  <a:pt x="5239512" y="0"/>
                </a:cubicBezTo>
                <a:cubicBezTo>
                  <a:pt x="5419031" y="-38513"/>
                  <a:pt x="5691629" y="2226"/>
                  <a:pt x="5843016" y="0"/>
                </a:cubicBezTo>
                <a:cubicBezTo>
                  <a:pt x="5978317" y="-40553"/>
                  <a:pt x="6314754" y="9782"/>
                  <a:pt x="6611112" y="0"/>
                </a:cubicBezTo>
                <a:cubicBezTo>
                  <a:pt x="6973004" y="-17646"/>
                  <a:pt x="7175490" y="18489"/>
                  <a:pt x="7461504" y="0"/>
                </a:cubicBezTo>
                <a:cubicBezTo>
                  <a:pt x="7746737" y="-34159"/>
                  <a:pt x="7962178" y="39853"/>
                  <a:pt x="8229600" y="0"/>
                </a:cubicBezTo>
                <a:cubicBezTo>
                  <a:pt x="8229155" y="6078"/>
                  <a:pt x="8229989" y="11896"/>
                  <a:pt x="8229600" y="15240"/>
                </a:cubicBezTo>
                <a:cubicBezTo>
                  <a:pt x="7944174" y="-32152"/>
                  <a:pt x="7795646" y="-37453"/>
                  <a:pt x="7461504" y="15240"/>
                </a:cubicBezTo>
                <a:cubicBezTo>
                  <a:pt x="7129776" y="48039"/>
                  <a:pt x="7082769" y="28398"/>
                  <a:pt x="6940296" y="15240"/>
                </a:cubicBezTo>
                <a:cubicBezTo>
                  <a:pt x="6799665" y="-18923"/>
                  <a:pt x="6652769" y="28735"/>
                  <a:pt x="6419088" y="15240"/>
                </a:cubicBezTo>
                <a:cubicBezTo>
                  <a:pt x="6143970" y="49227"/>
                  <a:pt x="5863165" y="-19579"/>
                  <a:pt x="5650992" y="15240"/>
                </a:cubicBezTo>
                <a:cubicBezTo>
                  <a:pt x="5419172" y="37558"/>
                  <a:pt x="5309448" y="-3453"/>
                  <a:pt x="5129784" y="15240"/>
                </a:cubicBezTo>
                <a:cubicBezTo>
                  <a:pt x="4947928" y="22975"/>
                  <a:pt x="4795021" y="2812"/>
                  <a:pt x="4690872" y="15240"/>
                </a:cubicBezTo>
                <a:cubicBezTo>
                  <a:pt x="4564358" y="-12627"/>
                  <a:pt x="4295485" y="-28328"/>
                  <a:pt x="4087368" y="15240"/>
                </a:cubicBezTo>
                <a:cubicBezTo>
                  <a:pt x="3871704" y="37358"/>
                  <a:pt x="3732927" y="-13946"/>
                  <a:pt x="3401568" y="15240"/>
                </a:cubicBezTo>
                <a:cubicBezTo>
                  <a:pt x="3075889" y="16612"/>
                  <a:pt x="3025898" y="41352"/>
                  <a:pt x="2798064" y="15240"/>
                </a:cubicBezTo>
                <a:cubicBezTo>
                  <a:pt x="2581856" y="-23917"/>
                  <a:pt x="2428311" y="-7948"/>
                  <a:pt x="2276856" y="15240"/>
                </a:cubicBezTo>
                <a:cubicBezTo>
                  <a:pt x="2098246" y="50235"/>
                  <a:pt x="1737531" y="52911"/>
                  <a:pt x="1426464" y="15240"/>
                </a:cubicBezTo>
                <a:cubicBezTo>
                  <a:pt x="1104708" y="23441"/>
                  <a:pt x="1006595" y="12880"/>
                  <a:pt x="740664" y="15240"/>
                </a:cubicBezTo>
                <a:cubicBezTo>
                  <a:pt x="480378" y="30036"/>
                  <a:pt x="202592" y="-15405"/>
                  <a:pt x="0" y="15240"/>
                </a:cubicBezTo>
                <a:cubicBezTo>
                  <a:pt x="316" y="10586"/>
                  <a:pt x="593" y="7371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custGeom>
                    <a:avLst/>
                    <a:gdLst>
                      <a:gd name="connsiteX0" fmla="*/ 0 w 8229600"/>
                      <a:gd name="connsiteY0" fmla="*/ 0 h 15240"/>
                      <a:gd name="connsiteX1" fmla="*/ 521208 w 8229600"/>
                      <a:gd name="connsiteY1" fmla="*/ 0 h 15240"/>
                      <a:gd name="connsiteX2" fmla="*/ 1371600 w 8229600"/>
                      <a:gd name="connsiteY2" fmla="*/ 0 h 15240"/>
                      <a:gd name="connsiteX3" fmla="*/ 2221992 w 8229600"/>
                      <a:gd name="connsiteY3" fmla="*/ 0 h 15240"/>
                      <a:gd name="connsiteX4" fmla="*/ 3072384 w 8229600"/>
                      <a:gd name="connsiteY4" fmla="*/ 0 h 15240"/>
                      <a:gd name="connsiteX5" fmla="*/ 3511296 w 8229600"/>
                      <a:gd name="connsiteY5" fmla="*/ 0 h 15240"/>
                      <a:gd name="connsiteX6" fmla="*/ 4114800 w 8229600"/>
                      <a:gd name="connsiteY6" fmla="*/ 0 h 15240"/>
                      <a:gd name="connsiteX7" fmla="*/ 4553712 w 8229600"/>
                      <a:gd name="connsiteY7" fmla="*/ 0 h 15240"/>
                      <a:gd name="connsiteX8" fmla="*/ 5239512 w 8229600"/>
                      <a:gd name="connsiteY8" fmla="*/ 0 h 15240"/>
                      <a:gd name="connsiteX9" fmla="*/ 5843016 w 8229600"/>
                      <a:gd name="connsiteY9" fmla="*/ 0 h 15240"/>
                      <a:gd name="connsiteX10" fmla="*/ 6611112 w 8229600"/>
                      <a:gd name="connsiteY10" fmla="*/ 0 h 15240"/>
                      <a:gd name="connsiteX11" fmla="*/ 7461504 w 8229600"/>
                      <a:gd name="connsiteY11" fmla="*/ 0 h 15240"/>
                      <a:gd name="connsiteX12" fmla="*/ 8229600 w 8229600"/>
                      <a:gd name="connsiteY12" fmla="*/ 0 h 15240"/>
                      <a:gd name="connsiteX13" fmla="*/ 8229600 w 8229600"/>
                      <a:gd name="connsiteY13" fmla="*/ 15240 h 15240"/>
                      <a:gd name="connsiteX14" fmla="*/ 7461504 w 8229600"/>
                      <a:gd name="connsiteY14" fmla="*/ 15240 h 15240"/>
                      <a:gd name="connsiteX15" fmla="*/ 6940296 w 8229600"/>
                      <a:gd name="connsiteY15" fmla="*/ 15240 h 15240"/>
                      <a:gd name="connsiteX16" fmla="*/ 6419088 w 8229600"/>
                      <a:gd name="connsiteY16" fmla="*/ 15240 h 15240"/>
                      <a:gd name="connsiteX17" fmla="*/ 5650992 w 8229600"/>
                      <a:gd name="connsiteY17" fmla="*/ 15240 h 15240"/>
                      <a:gd name="connsiteX18" fmla="*/ 5129784 w 8229600"/>
                      <a:gd name="connsiteY18" fmla="*/ 15240 h 15240"/>
                      <a:gd name="connsiteX19" fmla="*/ 4690872 w 8229600"/>
                      <a:gd name="connsiteY19" fmla="*/ 15240 h 15240"/>
                      <a:gd name="connsiteX20" fmla="*/ 4087368 w 8229600"/>
                      <a:gd name="connsiteY20" fmla="*/ 15240 h 15240"/>
                      <a:gd name="connsiteX21" fmla="*/ 3401568 w 8229600"/>
                      <a:gd name="connsiteY21" fmla="*/ 15240 h 15240"/>
                      <a:gd name="connsiteX22" fmla="*/ 2798064 w 8229600"/>
                      <a:gd name="connsiteY22" fmla="*/ 15240 h 15240"/>
                      <a:gd name="connsiteX23" fmla="*/ 2276856 w 8229600"/>
                      <a:gd name="connsiteY23" fmla="*/ 15240 h 15240"/>
                      <a:gd name="connsiteX24" fmla="*/ 1426464 w 8229600"/>
                      <a:gd name="connsiteY24" fmla="*/ 15240 h 15240"/>
                      <a:gd name="connsiteX25" fmla="*/ 740664 w 8229600"/>
                      <a:gd name="connsiteY25" fmla="*/ 15240 h 15240"/>
                      <a:gd name="connsiteX26" fmla="*/ 0 w 8229600"/>
                      <a:gd name="connsiteY26" fmla="*/ 15240 h 15240"/>
                      <a:gd name="connsiteX27" fmla="*/ 0 w 8229600"/>
                      <a:gd name="connsiteY27" fmla="*/ 0 h 152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</a:cxnLst>
                    <a:rect l="l" t="t" r="r" b="b"/>
                    <a:pathLst>
                      <a:path w="8229600" h="15240" fill="none" extrusionOk="0">
                        <a:moveTo>
                          <a:pt x="0" y="0"/>
                        </a:moveTo>
                        <a:cubicBezTo>
                          <a:pt x="227594" y="-4267"/>
                          <a:pt x="329693" y="13251"/>
                          <a:pt x="521208" y="0"/>
                        </a:cubicBezTo>
                        <a:cubicBezTo>
                          <a:pt x="712723" y="-13251"/>
                          <a:pt x="1137373" y="-13618"/>
                          <a:pt x="1371600" y="0"/>
                        </a:cubicBezTo>
                        <a:cubicBezTo>
                          <a:pt x="1605827" y="13618"/>
                          <a:pt x="1975382" y="-27374"/>
                          <a:pt x="2221992" y="0"/>
                        </a:cubicBezTo>
                        <a:cubicBezTo>
                          <a:pt x="2468602" y="27374"/>
                          <a:pt x="2863316" y="-20517"/>
                          <a:pt x="3072384" y="0"/>
                        </a:cubicBezTo>
                        <a:cubicBezTo>
                          <a:pt x="3281452" y="20517"/>
                          <a:pt x="3331438" y="10793"/>
                          <a:pt x="3511296" y="0"/>
                        </a:cubicBezTo>
                        <a:cubicBezTo>
                          <a:pt x="3691154" y="-10793"/>
                          <a:pt x="3906405" y="-29737"/>
                          <a:pt x="4114800" y="0"/>
                        </a:cubicBezTo>
                        <a:cubicBezTo>
                          <a:pt x="4323195" y="29737"/>
                          <a:pt x="4428852" y="-2234"/>
                          <a:pt x="4553712" y="0"/>
                        </a:cubicBezTo>
                        <a:cubicBezTo>
                          <a:pt x="4678572" y="2234"/>
                          <a:pt x="5065629" y="29368"/>
                          <a:pt x="5239512" y="0"/>
                        </a:cubicBezTo>
                        <a:cubicBezTo>
                          <a:pt x="5413395" y="-29368"/>
                          <a:pt x="5703888" y="11839"/>
                          <a:pt x="5843016" y="0"/>
                        </a:cubicBezTo>
                        <a:cubicBezTo>
                          <a:pt x="5982144" y="-11839"/>
                          <a:pt x="6260765" y="24719"/>
                          <a:pt x="6611112" y="0"/>
                        </a:cubicBezTo>
                        <a:cubicBezTo>
                          <a:pt x="6961459" y="-24719"/>
                          <a:pt x="7228293" y="32959"/>
                          <a:pt x="7461504" y="0"/>
                        </a:cubicBezTo>
                        <a:cubicBezTo>
                          <a:pt x="7694715" y="-32959"/>
                          <a:pt x="7990029" y="-3422"/>
                          <a:pt x="8229600" y="0"/>
                        </a:cubicBezTo>
                        <a:cubicBezTo>
                          <a:pt x="8229702" y="5926"/>
                          <a:pt x="8229599" y="10880"/>
                          <a:pt x="8229600" y="15240"/>
                        </a:cubicBezTo>
                        <a:cubicBezTo>
                          <a:pt x="7940706" y="-12341"/>
                          <a:pt x="7792584" y="-19057"/>
                          <a:pt x="7461504" y="15240"/>
                        </a:cubicBezTo>
                        <a:cubicBezTo>
                          <a:pt x="7130424" y="49537"/>
                          <a:pt x="7080072" y="40797"/>
                          <a:pt x="6940296" y="15240"/>
                        </a:cubicBezTo>
                        <a:cubicBezTo>
                          <a:pt x="6800520" y="-10317"/>
                          <a:pt x="6672872" y="23623"/>
                          <a:pt x="6419088" y="15240"/>
                        </a:cubicBezTo>
                        <a:cubicBezTo>
                          <a:pt x="6165304" y="6857"/>
                          <a:pt x="5869721" y="1939"/>
                          <a:pt x="5650992" y="15240"/>
                        </a:cubicBezTo>
                        <a:cubicBezTo>
                          <a:pt x="5432263" y="28541"/>
                          <a:pt x="5308310" y="-25"/>
                          <a:pt x="5129784" y="15240"/>
                        </a:cubicBezTo>
                        <a:cubicBezTo>
                          <a:pt x="4951258" y="30505"/>
                          <a:pt x="4799696" y="12309"/>
                          <a:pt x="4690872" y="15240"/>
                        </a:cubicBezTo>
                        <a:cubicBezTo>
                          <a:pt x="4582048" y="18171"/>
                          <a:pt x="4311124" y="-10884"/>
                          <a:pt x="4087368" y="15240"/>
                        </a:cubicBezTo>
                        <a:cubicBezTo>
                          <a:pt x="3863612" y="41364"/>
                          <a:pt x="3730288" y="10326"/>
                          <a:pt x="3401568" y="15240"/>
                        </a:cubicBezTo>
                        <a:cubicBezTo>
                          <a:pt x="3072848" y="20154"/>
                          <a:pt x="3020684" y="29377"/>
                          <a:pt x="2798064" y="15240"/>
                        </a:cubicBezTo>
                        <a:cubicBezTo>
                          <a:pt x="2575444" y="1103"/>
                          <a:pt x="2440915" y="-10400"/>
                          <a:pt x="2276856" y="15240"/>
                        </a:cubicBezTo>
                        <a:cubicBezTo>
                          <a:pt x="2112797" y="40880"/>
                          <a:pt x="1726502" y="-12608"/>
                          <a:pt x="1426464" y="15240"/>
                        </a:cubicBezTo>
                        <a:cubicBezTo>
                          <a:pt x="1126426" y="43088"/>
                          <a:pt x="992925" y="17968"/>
                          <a:pt x="740664" y="15240"/>
                        </a:cubicBezTo>
                        <a:cubicBezTo>
                          <a:pt x="488403" y="12512"/>
                          <a:pt x="195650" y="-19109"/>
                          <a:pt x="0" y="15240"/>
                        </a:cubicBezTo>
                        <a:cubicBezTo>
                          <a:pt x="196" y="10554"/>
                          <a:pt x="-108" y="6802"/>
                          <a:pt x="0" y="0"/>
                        </a:cubicBezTo>
                        <a:close/>
                      </a:path>
                      <a:path w="8229600" h="15240" stroke="0" extrusionOk="0">
                        <a:moveTo>
                          <a:pt x="0" y="0"/>
                        </a:moveTo>
                        <a:cubicBezTo>
                          <a:pt x="259263" y="-9445"/>
                          <a:pt x="404731" y="4427"/>
                          <a:pt x="521208" y="0"/>
                        </a:cubicBezTo>
                        <a:cubicBezTo>
                          <a:pt x="637685" y="-4427"/>
                          <a:pt x="839187" y="564"/>
                          <a:pt x="960120" y="0"/>
                        </a:cubicBezTo>
                        <a:cubicBezTo>
                          <a:pt x="1081053" y="-564"/>
                          <a:pt x="1313469" y="-16481"/>
                          <a:pt x="1481328" y="0"/>
                        </a:cubicBezTo>
                        <a:cubicBezTo>
                          <a:pt x="1649187" y="16481"/>
                          <a:pt x="1885247" y="26161"/>
                          <a:pt x="2167128" y="0"/>
                        </a:cubicBezTo>
                        <a:cubicBezTo>
                          <a:pt x="2449009" y="-26161"/>
                          <a:pt x="2761875" y="-22202"/>
                          <a:pt x="2935224" y="0"/>
                        </a:cubicBezTo>
                        <a:cubicBezTo>
                          <a:pt x="3108573" y="22202"/>
                          <a:pt x="3540687" y="-2863"/>
                          <a:pt x="3785616" y="0"/>
                        </a:cubicBezTo>
                        <a:cubicBezTo>
                          <a:pt x="4030545" y="2863"/>
                          <a:pt x="4280774" y="-12442"/>
                          <a:pt x="4636008" y="0"/>
                        </a:cubicBezTo>
                        <a:cubicBezTo>
                          <a:pt x="4991242" y="12442"/>
                          <a:pt x="5025483" y="16914"/>
                          <a:pt x="5239512" y="0"/>
                        </a:cubicBezTo>
                        <a:cubicBezTo>
                          <a:pt x="5453541" y="-16914"/>
                          <a:pt x="5754008" y="16592"/>
                          <a:pt x="6007608" y="0"/>
                        </a:cubicBezTo>
                        <a:cubicBezTo>
                          <a:pt x="6261208" y="-16592"/>
                          <a:pt x="6407957" y="-11909"/>
                          <a:pt x="6693408" y="0"/>
                        </a:cubicBezTo>
                        <a:cubicBezTo>
                          <a:pt x="6978859" y="11909"/>
                          <a:pt x="7015437" y="-20890"/>
                          <a:pt x="7296912" y="0"/>
                        </a:cubicBezTo>
                        <a:cubicBezTo>
                          <a:pt x="7578387" y="20890"/>
                          <a:pt x="7859622" y="46406"/>
                          <a:pt x="8229600" y="0"/>
                        </a:cubicBezTo>
                        <a:cubicBezTo>
                          <a:pt x="8229441" y="7255"/>
                          <a:pt x="8230094" y="11744"/>
                          <a:pt x="8229600" y="15240"/>
                        </a:cubicBezTo>
                        <a:cubicBezTo>
                          <a:pt x="8075287" y="32006"/>
                          <a:pt x="7821366" y="18802"/>
                          <a:pt x="7626096" y="15240"/>
                        </a:cubicBezTo>
                        <a:cubicBezTo>
                          <a:pt x="7430826" y="11678"/>
                          <a:pt x="7320004" y="-12717"/>
                          <a:pt x="7022592" y="15240"/>
                        </a:cubicBezTo>
                        <a:cubicBezTo>
                          <a:pt x="6725180" y="43197"/>
                          <a:pt x="6348804" y="-17073"/>
                          <a:pt x="6172200" y="15240"/>
                        </a:cubicBezTo>
                        <a:cubicBezTo>
                          <a:pt x="5995596" y="47553"/>
                          <a:pt x="5788102" y="19842"/>
                          <a:pt x="5650992" y="15240"/>
                        </a:cubicBezTo>
                        <a:cubicBezTo>
                          <a:pt x="5513882" y="10638"/>
                          <a:pt x="5198399" y="26073"/>
                          <a:pt x="4882896" y="15240"/>
                        </a:cubicBezTo>
                        <a:cubicBezTo>
                          <a:pt x="4567393" y="4407"/>
                          <a:pt x="4557008" y="23917"/>
                          <a:pt x="4443984" y="15240"/>
                        </a:cubicBezTo>
                        <a:cubicBezTo>
                          <a:pt x="4330960" y="6563"/>
                          <a:pt x="4061674" y="25843"/>
                          <a:pt x="3758184" y="15240"/>
                        </a:cubicBezTo>
                        <a:cubicBezTo>
                          <a:pt x="3454694" y="4637"/>
                          <a:pt x="3380392" y="16071"/>
                          <a:pt x="3236976" y="15240"/>
                        </a:cubicBezTo>
                        <a:cubicBezTo>
                          <a:pt x="3093560" y="14409"/>
                          <a:pt x="2632116" y="34559"/>
                          <a:pt x="2386584" y="15240"/>
                        </a:cubicBezTo>
                        <a:cubicBezTo>
                          <a:pt x="2141052" y="-4079"/>
                          <a:pt x="2110884" y="25729"/>
                          <a:pt x="1947672" y="15240"/>
                        </a:cubicBezTo>
                        <a:cubicBezTo>
                          <a:pt x="1784460" y="4751"/>
                          <a:pt x="1535467" y="-2587"/>
                          <a:pt x="1261872" y="15240"/>
                        </a:cubicBezTo>
                        <a:cubicBezTo>
                          <a:pt x="988277" y="33067"/>
                          <a:pt x="1021096" y="7327"/>
                          <a:pt x="822960" y="15240"/>
                        </a:cubicBezTo>
                        <a:cubicBezTo>
                          <a:pt x="624824" y="23153"/>
                          <a:pt x="298309" y="-1765"/>
                          <a:pt x="0" y="15240"/>
                        </a:cubicBezTo>
                        <a:cubicBezTo>
                          <a:pt x="-481" y="10386"/>
                          <a:pt x="-605" y="468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" y="1592910"/>
            <a:ext cx="5509260" cy="3923308"/>
          </a:xfrm>
        </p:spPr>
        <p:txBody>
          <a:bodyPr anchor="t">
            <a:normAutofit fontScale="92500"/>
          </a:bodyPr>
          <a:lstStyle/>
          <a:p>
            <a:pPr>
              <a:lnSpc>
                <a:spcPct val="90000"/>
              </a:lnSpc>
            </a:pPr>
            <a:r>
              <a:rPr lang="en-US" sz="2400" b="1" dirty="0">
                <a:latin typeface="Bookman Old Style"/>
                <a:cs typeface="Bookman Old Style"/>
              </a:rPr>
              <a:t>Enrollment: </a:t>
            </a:r>
            <a:r>
              <a:rPr lang="en-US" sz="2400" dirty="0">
                <a:latin typeface="Bookman Old Style"/>
                <a:cs typeface="Bookman Old Style"/>
              </a:rPr>
              <a:t>6 hour minimum</a:t>
            </a:r>
          </a:p>
          <a:p>
            <a:pPr>
              <a:lnSpc>
                <a:spcPct val="90000"/>
              </a:lnSpc>
            </a:pPr>
            <a:r>
              <a:rPr lang="en-US" sz="2400" b="1" dirty="0">
                <a:latin typeface="Bookman Old Style"/>
                <a:cs typeface="Bookman Old Style"/>
              </a:rPr>
              <a:t>Condition:</a:t>
            </a:r>
            <a:r>
              <a:rPr lang="en-US" sz="2400" dirty="0">
                <a:latin typeface="Bookman Old Style"/>
                <a:cs typeface="Bookman Old Style"/>
              </a:rPr>
              <a:t> 1 semester per degree level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latin typeface="Bookman Old Style"/>
                <a:cs typeface="Bookman Old Style"/>
              </a:rPr>
              <a:t>Requires evidence of the following: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Bookman Old Style"/>
                <a:cs typeface="Bookman Old Style"/>
              </a:rPr>
              <a:t>difficulty with the English language or reading requirements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Bookman Old Style"/>
                <a:cs typeface="Bookman Old Style"/>
              </a:rPr>
              <a:t>unfamiliarity with U.S. teaching methods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Bookman Old Style"/>
                <a:cs typeface="Bookman Old Style"/>
              </a:rPr>
              <a:t>improper course level placement</a:t>
            </a:r>
          </a:p>
          <a:p>
            <a:pPr marL="0" indent="0">
              <a:lnSpc>
                <a:spcPct val="90000"/>
              </a:lnSpc>
              <a:buNone/>
            </a:pPr>
            <a:endParaRPr lang="en-US" sz="2000" dirty="0">
              <a:latin typeface="Bookman Old Style"/>
              <a:cs typeface="Bookman Old Style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4870B0-CB70-44AD-BD60-EC015A8639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1141" r="21141"/>
          <a:stretch/>
        </p:blipFill>
        <p:spPr>
          <a:xfrm>
            <a:off x="5756743" y="1744980"/>
            <a:ext cx="2955798" cy="341376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715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369" y="198782"/>
            <a:ext cx="8263890" cy="1195346"/>
          </a:xfrm>
        </p:spPr>
        <p:txBody>
          <a:bodyPr anchor="b">
            <a:normAutofit/>
          </a:bodyPr>
          <a:lstStyle/>
          <a:p>
            <a:r>
              <a:rPr lang="en-US" sz="4300" b="1" dirty="0">
                <a:latin typeface="Bookman Old Style"/>
                <a:cs typeface="Bookman Old Style"/>
              </a:rPr>
              <a:t>Medical RCL </a:t>
            </a:r>
          </a:p>
        </p:txBody>
      </p:sp>
      <p:sp>
        <p:nvSpPr>
          <p:cNvPr id="19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9369" y="1401286"/>
            <a:ext cx="8229600" cy="15240"/>
          </a:xfrm>
          <a:custGeom>
            <a:avLst/>
            <a:gdLst>
              <a:gd name="connsiteX0" fmla="*/ 0 w 8229600"/>
              <a:gd name="connsiteY0" fmla="*/ 0 h 15240"/>
              <a:gd name="connsiteX1" fmla="*/ 521208 w 8229600"/>
              <a:gd name="connsiteY1" fmla="*/ 0 h 15240"/>
              <a:gd name="connsiteX2" fmla="*/ 1371600 w 8229600"/>
              <a:gd name="connsiteY2" fmla="*/ 0 h 15240"/>
              <a:gd name="connsiteX3" fmla="*/ 2221992 w 8229600"/>
              <a:gd name="connsiteY3" fmla="*/ 0 h 15240"/>
              <a:gd name="connsiteX4" fmla="*/ 3072384 w 8229600"/>
              <a:gd name="connsiteY4" fmla="*/ 0 h 15240"/>
              <a:gd name="connsiteX5" fmla="*/ 3511296 w 8229600"/>
              <a:gd name="connsiteY5" fmla="*/ 0 h 15240"/>
              <a:gd name="connsiteX6" fmla="*/ 4114800 w 8229600"/>
              <a:gd name="connsiteY6" fmla="*/ 0 h 15240"/>
              <a:gd name="connsiteX7" fmla="*/ 4553712 w 8229600"/>
              <a:gd name="connsiteY7" fmla="*/ 0 h 15240"/>
              <a:gd name="connsiteX8" fmla="*/ 5239512 w 8229600"/>
              <a:gd name="connsiteY8" fmla="*/ 0 h 15240"/>
              <a:gd name="connsiteX9" fmla="*/ 5843016 w 8229600"/>
              <a:gd name="connsiteY9" fmla="*/ 0 h 15240"/>
              <a:gd name="connsiteX10" fmla="*/ 6611112 w 8229600"/>
              <a:gd name="connsiteY10" fmla="*/ 0 h 15240"/>
              <a:gd name="connsiteX11" fmla="*/ 7461504 w 8229600"/>
              <a:gd name="connsiteY11" fmla="*/ 0 h 15240"/>
              <a:gd name="connsiteX12" fmla="*/ 8229600 w 8229600"/>
              <a:gd name="connsiteY12" fmla="*/ 0 h 15240"/>
              <a:gd name="connsiteX13" fmla="*/ 8229600 w 8229600"/>
              <a:gd name="connsiteY13" fmla="*/ 15240 h 15240"/>
              <a:gd name="connsiteX14" fmla="*/ 7461504 w 8229600"/>
              <a:gd name="connsiteY14" fmla="*/ 15240 h 15240"/>
              <a:gd name="connsiteX15" fmla="*/ 6940296 w 8229600"/>
              <a:gd name="connsiteY15" fmla="*/ 15240 h 15240"/>
              <a:gd name="connsiteX16" fmla="*/ 6419088 w 8229600"/>
              <a:gd name="connsiteY16" fmla="*/ 15240 h 15240"/>
              <a:gd name="connsiteX17" fmla="*/ 5650992 w 8229600"/>
              <a:gd name="connsiteY17" fmla="*/ 15240 h 15240"/>
              <a:gd name="connsiteX18" fmla="*/ 5129784 w 8229600"/>
              <a:gd name="connsiteY18" fmla="*/ 15240 h 15240"/>
              <a:gd name="connsiteX19" fmla="*/ 4690872 w 8229600"/>
              <a:gd name="connsiteY19" fmla="*/ 15240 h 15240"/>
              <a:gd name="connsiteX20" fmla="*/ 4087368 w 8229600"/>
              <a:gd name="connsiteY20" fmla="*/ 15240 h 15240"/>
              <a:gd name="connsiteX21" fmla="*/ 3401568 w 8229600"/>
              <a:gd name="connsiteY21" fmla="*/ 15240 h 15240"/>
              <a:gd name="connsiteX22" fmla="*/ 2798064 w 8229600"/>
              <a:gd name="connsiteY22" fmla="*/ 15240 h 15240"/>
              <a:gd name="connsiteX23" fmla="*/ 2276856 w 8229600"/>
              <a:gd name="connsiteY23" fmla="*/ 15240 h 15240"/>
              <a:gd name="connsiteX24" fmla="*/ 1426464 w 8229600"/>
              <a:gd name="connsiteY24" fmla="*/ 15240 h 15240"/>
              <a:gd name="connsiteX25" fmla="*/ 740664 w 8229600"/>
              <a:gd name="connsiteY25" fmla="*/ 15240 h 15240"/>
              <a:gd name="connsiteX26" fmla="*/ 0 w 8229600"/>
              <a:gd name="connsiteY26" fmla="*/ 15240 h 15240"/>
              <a:gd name="connsiteX27" fmla="*/ 0 w 8229600"/>
              <a:gd name="connsiteY27" fmla="*/ 0 h 15240"/>
              <a:gd name="connsiteX0" fmla="*/ 0 w 8229600"/>
              <a:gd name="connsiteY0" fmla="*/ 0 h 15240"/>
              <a:gd name="connsiteX1" fmla="*/ 521208 w 8229600"/>
              <a:gd name="connsiteY1" fmla="*/ 0 h 15240"/>
              <a:gd name="connsiteX2" fmla="*/ 960120 w 8229600"/>
              <a:gd name="connsiteY2" fmla="*/ 0 h 15240"/>
              <a:gd name="connsiteX3" fmla="*/ 1481328 w 8229600"/>
              <a:gd name="connsiteY3" fmla="*/ 0 h 15240"/>
              <a:gd name="connsiteX4" fmla="*/ 2167128 w 8229600"/>
              <a:gd name="connsiteY4" fmla="*/ 0 h 15240"/>
              <a:gd name="connsiteX5" fmla="*/ 2935224 w 8229600"/>
              <a:gd name="connsiteY5" fmla="*/ 0 h 15240"/>
              <a:gd name="connsiteX6" fmla="*/ 3785616 w 8229600"/>
              <a:gd name="connsiteY6" fmla="*/ 0 h 15240"/>
              <a:gd name="connsiteX7" fmla="*/ 4636008 w 8229600"/>
              <a:gd name="connsiteY7" fmla="*/ 0 h 15240"/>
              <a:gd name="connsiteX8" fmla="*/ 5239512 w 8229600"/>
              <a:gd name="connsiteY8" fmla="*/ 0 h 15240"/>
              <a:gd name="connsiteX9" fmla="*/ 6007608 w 8229600"/>
              <a:gd name="connsiteY9" fmla="*/ 0 h 15240"/>
              <a:gd name="connsiteX10" fmla="*/ 6693408 w 8229600"/>
              <a:gd name="connsiteY10" fmla="*/ 0 h 15240"/>
              <a:gd name="connsiteX11" fmla="*/ 7296912 w 8229600"/>
              <a:gd name="connsiteY11" fmla="*/ 0 h 15240"/>
              <a:gd name="connsiteX12" fmla="*/ 8229600 w 8229600"/>
              <a:gd name="connsiteY12" fmla="*/ 0 h 15240"/>
              <a:gd name="connsiteX13" fmla="*/ 8229600 w 8229600"/>
              <a:gd name="connsiteY13" fmla="*/ 15240 h 15240"/>
              <a:gd name="connsiteX14" fmla="*/ 7626096 w 8229600"/>
              <a:gd name="connsiteY14" fmla="*/ 15240 h 15240"/>
              <a:gd name="connsiteX15" fmla="*/ 7022592 w 8229600"/>
              <a:gd name="connsiteY15" fmla="*/ 15240 h 15240"/>
              <a:gd name="connsiteX16" fmla="*/ 6172200 w 8229600"/>
              <a:gd name="connsiteY16" fmla="*/ 15240 h 15240"/>
              <a:gd name="connsiteX17" fmla="*/ 5650992 w 8229600"/>
              <a:gd name="connsiteY17" fmla="*/ 15240 h 15240"/>
              <a:gd name="connsiteX18" fmla="*/ 4882896 w 8229600"/>
              <a:gd name="connsiteY18" fmla="*/ 15240 h 15240"/>
              <a:gd name="connsiteX19" fmla="*/ 4443984 w 8229600"/>
              <a:gd name="connsiteY19" fmla="*/ 15240 h 15240"/>
              <a:gd name="connsiteX20" fmla="*/ 3758184 w 8229600"/>
              <a:gd name="connsiteY20" fmla="*/ 15240 h 15240"/>
              <a:gd name="connsiteX21" fmla="*/ 3236976 w 8229600"/>
              <a:gd name="connsiteY21" fmla="*/ 15240 h 15240"/>
              <a:gd name="connsiteX22" fmla="*/ 2386584 w 8229600"/>
              <a:gd name="connsiteY22" fmla="*/ 15240 h 15240"/>
              <a:gd name="connsiteX23" fmla="*/ 1947672 w 8229600"/>
              <a:gd name="connsiteY23" fmla="*/ 15240 h 15240"/>
              <a:gd name="connsiteX24" fmla="*/ 1261872 w 8229600"/>
              <a:gd name="connsiteY24" fmla="*/ 15240 h 15240"/>
              <a:gd name="connsiteX25" fmla="*/ 822960 w 8229600"/>
              <a:gd name="connsiteY25" fmla="*/ 15240 h 15240"/>
              <a:gd name="connsiteX26" fmla="*/ 0 w 8229600"/>
              <a:gd name="connsiteY26" fmla="*/ 15240 h 15240"/>
              <a:gd name="connsiteX27" fmla="*/ 0 w 8229600"/>
              <a:gd name="connsiteY27" fmla="*/ 0 h 15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229600" h="15240" fill="none" extrusionOk="0">
                <a:moveTo>
                  <a:pt x="0" y="0"/>
                </a:moveTo>
                <a:cubicBezTo>
                  <a:pt x="215278" y="6969"/>
                  <a:pt x="340572" y="21894"/>
                  <a:pt x="521208" y="0"/>
                </a:cubicBezTo>
                <a:cubicBezTo>
                  <a:pt x="745939" y="29643"/>
                  <a:pt x="1127486" y="-40512"/>
                  <a:pt x="1371600" y="0"/>
                </a:cubicBezTo>
                <a:cubicBezTo>
                  <a:pt x="1567490" y="28416"/>
                  <a:pt x="1945702" y="13075"/>
                  <a:pt x="2221992" y="0"/>
                </a:cubicBezTo>
                <a:cubicBezTo>
                  <a:pt x="2446218" y="-17340"/>
                  <a:pt x="2853686" y="-7924"/>
                  <a:pt x="3072384" y="0"/>
                </a:cubicBezTo>
                <a:cubicBezTo>
                  <a:pt x="3286960" y="20656"/>
                  <a:pt x="3324417" y="20174"/>
                  <a:pt x="3511296" y="0"/>
                </a:cubicBezTo>
                <a:cubicBezTo>
                  <a:pt x="3710690" y="-39182"/>
                  <a:pt x="3945457" y="-64074"/>
                  <a:pt x="4114800" y="0"/>
                </a:cubicBezTo>
                <a:cubicBezTo>
                  <a:pt x="4336079" y="28138"/>
                  <a:pt x="4420759" y="12117"/>
                  <a:pt x="4553712" y="0"/>
                </a:cubicBezTo>
                <a:cubicBezTo>
                  <a:pt x="4688252" y="-2224"/>
                  <a:pt x="5047430" y="19664"/>
                  <a:pt x="5239512" y="0"/>
                </a:cubicBezTo>
                <a:cubicBezTo>
                  <a:pt x="5424392" y="-49610"/>
                  <a:pt x="5708717" y="13540"/>
                  <a:pt x="5843016" y="0"/>
                </a:cubicBezTo>
                <a:cubicBezTo>
                  <a:pt x="6005788" y="32949"/>
                  <a:pt x="6198255" y="37080"/>
                  <a:pt x="6611112" y="0"/>
                </a:cubicBezTo>
                <a:cubicBezTo>
                  <a:pt x="6954152" y="635"/>
                  <a:pt x="7244390" y="18057"/>
                  <a:pt x="7461504" y="0"/>
                </a:cubicBezTo>
                <a:cubicBezTo>
                  <a:pt x="7693790" y="9882"/>
                  <a:pt x="7984486" y="17646"/>
                  <a:pt x="8229600" y="0"/>
                </a:cubicBezTo>
                <a:cubicBezTo>
                  <a:pt x="8229506" y="6004"/>
                  <a:pt x="8230178" y="10753"/>
                  <a:pt x="8229600" y="15240"/>
                </a:cubicBezTo>
                <a:cubicBezTo>
                  <a:pt x="7945777" y="16897"/>
                  <a:pt x="7812308" y="-11559"/>
                  <a:pt x="7461504" y="15240"/>
                </a:cubicBezTo>
                <a:cubicBezTo>
                  <a:pt x="7129391" y="50137"/>
                  <a:pt x="7087333" y="38858"/>
                  <a:pt x="6940296" y="15240"/>
                </a:cubicBezTo>
                <a:cubicBezTo>
                  <a:pt x="6810862" y="-26068"/>
                  <a:pt x="6701312" y="16313"/>
                  <a:pt x="6419088" y="15240"/>
                </a:cubicBezTo>
                <a:cubicBezTo>
                  <a:pt x="6152777" y="15807"/>
                  <a:pt x="5868611" y="45754"/>
                  <a:pt x="5650992" y="15240"/>
                </a:cubicBezTo>
                <a:cubicBezTo>
                  <a:pt x="5439747" y="12202"/>
                  <a:pt x="5334901" y="-4092"/>
                  <a:pt x="5129784" y="15240"/>
                </a:cubicBezTo>
                <a:cubicBezTo>
                  <a:pt x="4955906" y="37410"/>
                  <a:pt x="4793216" y="30840"/>
                  <a:pt x="4690872" y="15240"/>
                </a:cubicBezTo>
                <a:cubicBezTo>
                  <a:pt x="4552374" y="28039"/>
                  <a:pt x="4318742" y="3200"/>
                  <a:pt x="4087368" y="15240"/>
                </a:cubicBezTo>
                <a:cubicBezTo>
                  <a:pt x="3849418" y="29577"/>
                  <a:pt x="3751577" y="26640"/>
                  <a:pt x="3401568" y="15240"/>
                </a:cubicBezTo>
                <a:cubicBezTo>
                  <a:pt x="3067953" y="17361"/>
                  <a:pt x="3012425" y="23831"/>
                  <a:pt x="2798064" y="15240"/>
                </a:cubicBezTo>
                <a:cubicBezTo>
                  <a:pt x="2565154" y="13472"/>
                  <a:pt x="2426719" y="-34842"/>
                  <a:pt x="2276856" y="15240"/>
                </a:cubicBezTo>
                <a:cubicBezTo>
                  <a:pt x="2090980" y="1334"/>
                  <a:pt x="1702030" y="-11228"/>
                  <a:pt x="1426464" y="15240"/>
                </a:cubicBezTo>
                <a:cubicBezTo>
                  <a:pt x="1104481" y="66595"/>
                  <a:pt x="985013" y="-10738"/>
                  <a:pt x="740664" y="15240"/>
                </a:cubicBezTo>
                <a:cubicBezTo>
                  <a:pt x="507391" y="38595"/>
                  <a:pt x="191740" y="-14702"/>
                  <a:pt x="0" y="15240"/>
                </a:cubicBezTo>
                <a:cubicBezTo>
                  <a:pt x="740" y="10929"/>
                  <a:pt x="-27" y="6612"/>
                  <a:pt x="0" y="0"/>
                </a:cubicBezTo>
                <a:close/>
              </a:path>
              <a:path w="8229600" h="15240" stroke="0" extrusionOk="0">
                <a:moveTo>
                  <a:pt x="0" y="0"/>
                </a:moveTo>
                <a:cubicBezTo>
                  <a:pt x="270709" y="-27213"/>
                  <a:pt x="397128" y="23656"/>
                  <a:pt x="521208" y="0"/>
                </a:cubicBezTo>
                <a:cubicBezTo>
                  <a:pt x="631319" y="-5947"/>
                  <a:pt x="842157" y="28261"/>
                  <a:pt x="960120" y="0"/>
                </a:cubicBezTo>
                <a:cubicBezTo>
                  <a:pt x="1077930" y="6549"/>
                  <a:pt x="1318669" y="-15893"/>
                  <a:pt x="1481328" y="0"/>
                </a:cubicBezTo>
                <a:cubicBezTo>
                  <a:pt x="1659104" y="-21090"/>
                  <a:pt x="1870243" y="69945"/>
                  <a:pt x="2167128" y="0"/>
                </a:cubicBezTo>
                <a:cubicBezTo>
                  <a:pt x="2460684" y="-5519"/>
                  <a:pt x="2753885" y="-62993"/>
                  <a:pt x="2935224" y="0"/>
                </a:cubicBezTo>
                <a:cubicBezTo>
                  <a:pt x="3115119" y="56580"/>
                  <a:pt x="3535280" y="40687"/>
                  <a:pt x="3785616" y="0"/>
                </a:cubicBezTo>
                <a:cubicBezTo>
                  <a:pt x="4057881" y="25645"/>
                  <a:pt x="4308335" y="-2666"/>
                  <a:pt x="4636008" y="0"/>
                </a:cubicBezTo>
                <a:cubicBezTo>
                  <a:pt x="4987152" y="19805"/>
                  <a:pt x="5025979" y="14149"/>
                  <a:pt x="5239512" y="0"/>
                </a:cubicBezTo>
                <a:cubicBezTo>
                  <a:pt x="5437586" y="211"/>
                  <a:pt x="5752721" y="5618"/>
                  <a:pt x="6007608" y="0"/>
                </a:cubicBezTo>
                <a:cubicBezTo>
                  <a:pt x="6280137" y="-5132"/>
                  <a:pt x="6386079" y="-21510"/>
                  <a:pt x="6693408" y="0"/>
                </a:cubicBezTo>
                <a:cubicBezTo>
                  <a:pt x="6986580" y="4991"/>
                  <a:pt x="7015252" y="-18088"/>
                  <a:pt x="7296912" y="0"/>
                </a:cubicBezTo>
                <a:cubicBezTo>
                  <a:pt x="7569796" y="10390"/>
                  <a:pt x="7895472" y="71473"/>
                  <a:pt x="8229600" y="0"/>
                </a:cubicBezTo>
                <a:cubicBezTo>
                  <a:pt x="8229395" y="7437"/>
                  <a:pt x="8230555" y="12369"/>
                  <a:pt x="8229600" y="15240"/>
                </a:cubicBezTo>
                <a:cubicBezTo>
                  <a:pt x="8094333" y="-8300"/>
                  <a:pt x="7850928" y="34400"/>
                  <a:pt x="7626096" y="15240"/>
                </a:cubicBezTo>
                <a:cubicBezTo>
                  <a:pt x="7448378" y="-3617"/>
                  <a:pt x="7315174" y="-4892"/>
                  <a:pt x="7022592" y="15240"/>
                </a:cubicBezTo>
                <a:cubicBezTo>
                  <a:pt x="6686163" y="47451"/>
                  <a:pt x="6352629" y="20462"/>
                  <a:pt x="6172200" y="15240"/>
                </a:cubicBezTo>
                <a:cubicBezTo>
                  <a:pt x="6015590" y="39297"/>
                  <a:pt x="5770309" y="18230"/>
                  <a:pt x="5650992" y="15240"/>
                </a:cubicBezTo>
                <a:cubicBezTo>
                  <a:pt x="5483975" y="9044"/>
                  <a:pt x="5165324" y="65900"/>
                  <a:pt x="4882896" y="15240"/>
                </a:cubicBezTo>
                <a:cubicBezTo>
                  <a:pt x="4568934" y="4005"/>
                  <a:pt x="4556334" y="24628"/>
                  <a:pt x="4443984" y="15240"/>
                </a:cubicBezTo>
                <a:cubicBezTo>
                  <a:pt x="4320775" y="7528"/>
                  <a:pt x="4034988" y="-6538"/>
                  <a:pt x="3758184" y="15240"/>
                </a:cubicBezTo>
                <a:cubicBezTo>
                  <a:pt x="3445155" y="-4046"/>
                  <a:pt x="3367892" y="10776"/>
                  <a:pt x="3236976" y="15240"/>
                </a:cubicBezTo>
                <a:cubicBezTo>
                  <a:pt x="3093796" y="23360"/>
                  <a:pt x="2635824" y="21084"/>
                  <a:pt x="2386584" y="15240"/>
                </a:cubicBezTo>
                <a:cubicBezTo>
                  <a:pt x="2139815" y="-6345"/>
                  <a:pt x="2105958" y="22897"/>
                  <a:pt x="1947672" y="15240"/>
                </a:cubicBezTo>
                <a:cubicBezTo>
                  <a:pt x="1801011" y="-22959"/>
                  <a:pt x="1533636" y="11598"/>
                  <a:pt x="1261872" y="15240"/>
                </a:cubicBezTo>
                <a:cubicBezTo>
                  <a:pt x="989528" y="29179"/>
                  <a:pt x="1025848" y="11637"/>
                  <a:pt x="822960" y="15240"/>
                </a:cubicBezTo>
                <a:cubicBezTo>
                  <a:pt x="653456" y="17908"/>
                  <a:pt x="304027" y="4953"/>
                  <a:pt x="0" y="15240"/>
                </a:cubicBezTo>
                <a:cubicBezTo>
                  <a:pt x="-39" y="9900"/>
                  <a:pt x="-1243" y="4422"/>
                  <a:pt x="0" y="0"/>
                </a:cubicBezTo>
                <a:close/>
              </a:path>
              <a:path w="8229600" h="15240" fill="none" stroke="0" extrusionOk="0">
                <a:moveTo>
                  <a:pt x="0" y="0"/>
                </a:moveTo>
                <a:cubicBezTo>
                  <a:pt x="205130" y="6064"/>
                  <a:pt x="324007" y="6684"/>
                  <a:pt x="521208" y="0"/>
                </a:cubicBezTo>
                <a:cubicBezTo>
                  <a:pt x="695888" y="-14632"/>
                  <a:pt x="1101879" y="6017"/>
                  <a:pt x="1371600" y="0"/>
                </a:cubicBezTo>
                <a:cubicBezTo>
                  <a:pt x="1622968" y="4691"/>
                  <a:pt x="1936552" y="-7433"/>
                  <a:pt x="2221992" y="0"/>
                </a:cubicBezTo>
                <a:cubicBezTo>
                  <a:pt x="2498663" y="51226"/>
                  <a:pt x="2885875" y="-8757"/>
                  <a:pt x="3072384" y="0"/>
                </a:cubicBezTo>
                <a:cubicBezTo>
                  <a:pt x="3288944" y="24235"/>
                  <a:pt x="3331110" y="5443"/>
                  <a:pt x="3511296" y="0"/>
                </a:cubicBezTo>
                <a:cubicBezTo>
                  <a:pt x="3687973" y="-19690"/>
                  <a:pt x="3901025" y="-20092"/>
                  <a:pt x="4114800" y="0"/>
                </a:cubicBezTo>
                <a:cubicBezTo>
                  <a:pt x="4336102" y="32988"/>
                  <a:pt x="4416982" y="-5831"/>
                  <a:pt x="4553712" y="0"/>
                </a:cubicBezTo>
                <a:cubicBezTo>
                  <a:pt x="4674310" y="-5056"/>
                  <a:pt x="5080160" y="-12181"/>
                  <a:pt x="5239512" y="0"/>
                </a:cubicBezTo>
                <a:cubicBezTo>
                  <a:pt x="5419031" y="-38513"/>
                  <a:pt x="5691629" y="2226"/>
                  <a:pt x="5843016" y="0"/>
                </a:cubicBezTo>
                <a:cubicBezTo>
                  <a:pt x="5978317" y="-40553"/>
                  <a:pt x="6314754" y="9782"/>
                  <a:pt x="6611112" y="0"/>
                </a:cubicBezTo>
                <a:cubicBezTo>
                  <a:pt x="6973004" y="-17646"/>
                  <a:pt x="7175490" y="18489"/>
                  <a:pt x="7461504" y="0"/>
                </a:cubicBezTo>
                <a:cubicBezTo>
                  <a:pt x="7746737" y="-34159"/>
                  <a:pt x="7962178" y="39853"/>
                  <a:pt x="8229600" y="0"/>
                </a:cubicBezTo>
                <a:cubicBezTo>
                  <a:pt x="8229155" y="6078"/>
                  <a:pt x="8229989" y="11896"/>
                  <a:pt x="8229600" y="15240"/>
                </a:cubicBezTo>
                <a:cubicBezTo>
                  <a:pt x="7944174" y="-32152"/>
                  <a:pt x="7795646" y="-37453"/>
                  <a:pt x="7461504" y="15240"/>
                </a:cubicBezTo>
                <a:cubicBezTo>
                  <a:pt x="7129776" y="48039"/>
                  <a:pt x="7082769" y="28398"/>
                  <a:pt x="6940296" y="15240"/>
                </a:cubicBezTo>
                <a:cubicBezTo>
                  <a:pt x="6799665" y="-18923"/>
                  <a:pt x="6652769" y="28735"/>
                  <a:pt x="6419088" y="15240"/>
                </a:cubicBezTo>
                <a:cubicBezTo>
                  <a:pt x="6143970" y="49227"/>
                  <a:pt x="5863165" y="-19579"/>
                  <a:pt x="5650992" y="15240"/>
                </a:cubicBezTo>
                <a:cubicBezTo>
                  <a:pt x="5419172" y="37558"/>
                  <a:pt x="5309448" y="-3453"/>
                  <a:pt x="5129784" y="15240"/>
                </a:cubicBezTo>
                <a:cubicBezTo>
                  <a:pt x="4947928" y="22975"/>
                  <a:pt x="4795021" y="2812"/>
                  <a:pt x="4690872" y="15240"/>
                </a:cubicBezTo>
                <a:cubicBezTo>
                  <a:pt x="4564358" y="-12627"/>
                  <a:pt x="4295485" y="-28328"/>
                  <a:pt x="4087368" y="15240"/>
                </a:cubicBezTo>
                <a:cubicBezTo>
                  <a:pt x="3871704" y="37358"/>
                  <a:pt x="3732927" y="-13946"/>
                  <a:pt x="3401568" y="15240"/>
                </a:cubicBezTo>
                <a:cubicBezTo>
                  <a:pt x="3075889" y="16612"/>
                  <a:pt x="3025898" y="41352"/>
                  <a:pt x="2798064" y="15240"/>
                </a:cubicBezTo>
                <a:cubicBezTo>
                  <a:pt x="2581856" y="-23917"/>
                  <a:pt x="2428311" y="-7948"/>
                  <a:pt x="2276856" y="15240"/>
                </a:cubicBezTo>
                <a:cubicBezTo>
                  <a:pt x="2098246" y="50235"/>
                  <a:pt x="1737531" y="52911"/>
                  <a:pt x="1426464" y="15240"/>
                </a:cubicBezTo>
                <a:cubicBezTo>
                  <a:pt x="1104708" y="23441"/>
                  <a:pt x="1006595" y="12880"/>
                  <a:pt x="740664" y="15240"/>
                </a:cubicBezTo>
                <a:cubicBezTo>
                  <a:pt x="480378" y="30036"/>
                  <a:pt x="202592" y="-15405"/>
                  <a:pt x="0" y="15240"/>
                </a:cubicBezTo>
                <a:cubicBezTo>
                  <a:pt x="316" y="10586"/>
                  <a:pt x="593" y="7371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custGeom>
                    <a:avLst/>
                    <a:gdLst>
                      <a:gd name="connsiteX0" fmla="*/ 0 w 8229600"/>
                      <a:gd name="connsiteY0" fmla="*/ 0 h 15240"/>
                      <a:gd name="connsiteX1" fmla="*/ 521208 w 8229600"/>
                      <a:gd name="connsiteY1" fmla="*/ 0 h 15240"/>
                      <a:gd name="connsiteX2" fmla="*/ 1371600 w 8229600"/>
                      <a:gd name="connsiteY2" fmla="*/ 0 h 15240"/>
                      <a:gd name="connsiteX3" fmla="*/ 2221992 w 8229600"/>
                      <a:gd name="connsiteY3" fmla="*/ 0 h 15240"/>
                      <a:gd name="connsiteX4" fmla="*/ 3072384 w 8229600"/>
                      <a:gd name="connsiteY4" fmla="*/ 0 h 15240"/>
                      <a:gd name="connsiteX5" fmla="*/ 3511296 w 8229600"/>
                      <a:gd name="connsiteY5" fmla="*/ 0 h 15240"/>
                      <a:gd name="connsiteX6" fmla="*/ 4114800 w 8229600"/>
                      <a:gd name="connsiteY6" fmla="*/ 0 h 15240"/>
                      <a:gd name="connsiteX7" fmla="*/ 4553712 w 8229600"/>
                      <a:gd name="connsiteY7" fmla="*/ 0 h 15240"/>
                      <a:gd name="connsiteX8" fmla="*/ 5239512 w 8229600"/>
                      <a:gd name="connsiteY8" fmla="*/ 0 h 15240"/>
                      <a:gd name="connsiteX9" fmla="*/ 5843016 w 8229600"/>
                      <a:gd name="connsiteY9" fmla="*/ 0 h 15240"/>
                      <a:gd name="connsiteX10" fmla="*/ 6611112 w 8229600"/>
                      <a:gd name="connsiteY10" fmla="*/ 0 h 15240"/>
                      <a:gd name="connsiteX11" fmla="*/ 7461504 w 8229600"/>
                      <a:gd name="connsiteY11" fmla="*/ 0 h 15240"/>
                      <a:gd name="connsiteX12" fmla="*/ 8229600 w 8229600"/>
                      <a:gd name="connsiteY12" fmla="*/ 0 h 15240"/>
                      <a:gd name="connsiteX13" fmla="*/ 8229600 w 8229600"/>
                      <a:gd name="connsiteY13" fmla="*/ 15240 h 15240"/>
                      <a:gd name="connsiteX14" fmla="*/ 7461504 w 8229600"/>
                      <a:gd name="connsiteY14" fmla="*/ 15240 h 15240"/>
                      <a:gd name="connsiteX15" fmla="*/ 6940296 w 8229600"/>
                      <a:gd name="connsiteY15" fmla="*/ 15240 h 15240"/>
                      <a:gd name="connsiteX16" fmla="*/ 6419088 w 8229600"/>
                      <a:gd name="connsiteY16" fmla="*/ 15240 h 15240"/>
                      <a:gd name="connsiteX17" fmla="*/ 5650992 w 8229600"/>
                      <a:gd name="connsiteY17" fmla="*/ 15240 h 15240"/>
                      <a:gd name="connsiteX18" fmla="*/ 5129784 w 8229600"/>
                      <a:gd name="connsiteY18" fmla="*/ 15240 h 15240"/>
                      <a:gd name="connsiteX19" fmla="*/ 4690872 w 8229600"/>
                      <a:gd name="connsiteY19" fmla="*/ 15240 h 15240"/>
                      <a:gd name="connsiteX20" fmla="*/ 4087368 w 8229600"/>
                      <a:gd name="connsiteY20" fmla="*/ 15240 h 15240"/>
                      <a:gd name="connsiteX21" fmla="*/ 3401568 w 8229600"/>
                      <a:gd name="connsiteY21" fmla="*/ 15240 h 15240"/>
                      <a:gd name="connsiteX22" fmla="*/ 2798064 w 8229600"/>
                      <a:gd name="connsiteY22" fmla="*/ 15240 h 15240"/>
                      <a:gd name="connsiteX23" fmla="*/ 2276856 w 8229600"/>
                      <a:gd name="connsiteY23" fmla="*/ 15240 h 15240"/>
                      <a:gd name="connsiteX24" fmla="*/ 1426464 w 8229600"/>
                      <a:gd name="connsiteY24" fmla="*/ 15240 h 15240"/>
                      <a:gd name="connsiteX25" fmla="*/ 740664 w 8229600"/>
                      <a:gd name="connsiteY25" fmla="*/ 15240 h 15240"/>
                      <a:gd name="connsiteX26" fmla="*/ 0 w 8229600"/>
                      <a:gd name="connsiteY26" fmla="*/ 15240 h 15240"/>
                      <a:gd name="connsiteX27" fmla="*/ 0 w 8229600"/>
                      <a:gd name="connsiteY27" fmla="*/ 0 h 152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</a:cxnLst>
                    <a:rect l="l" t="t" r="r" b="b"/>
                    <a:pathLst>
                      <a:path w="8229600" h="15240" fill="none" extrusionOk="0">
                        <a:moveTo>
                          <a:pt x="0" y="0"/>
                        </a:moveTo>
                        <a:cubicBezTo>
                          <a:pt x="227594" y="-4267"/>
                          <a:pt x="329693" y="13251"/>
                          <a:pt x="521208" y="0"/>
                        </a:cubicBezTo>
                        <a:cubicBezTo>
                          <a:pt x="712723" y="-13251"/>
                          <a:pt x="1137373" y="-13618"/>
                          <a:pt x="1371600" y="0"/>
                        </a:cubicBezTo>
                        <a:cubicBezTo>
                          <a:pt x="1605827" y="13618"/>
                          <a:pt x="1975382" y="-27374"/>
                          <a:pt x="2221992" y="0"/>
                        </a:cubicBezTo>
                        <a:cubicBezTo>
                          <a:pt x="2468602" y="27374"/>
                          <a:pt x="2863316" y="-20517"/>
                          <a:pt x="3072384" y="0"/>
                        </a:cubicBezTo>
                        <a:cubicBezTo>
                          <a:pt x="3281452" y="20517"/>
                          <a:pt x="3331438" y="10793"/>
                          <a:pt x="3511296" y="0"/>
                        </a:cubicBezTo>
                        <a:cubicBezTo>
                          <a:pt x="3691154" y="-10793"/>
                          <a:pt x="3906405" y="-29737"/>
                          <a:pt x="4114800" y="0"/>
                        </a:cubicBezTo>
                        <a:cubicBezTo>
                          <a:pt x="4323195" y="29737"/>
                          <a:pt x="4428852" y="-2234"/>
                          <a:pt x="4553712" y="0"/>
                        </a:cubicBezTo>
                        <a:cubicBezTo>
                          <a:pt x="4678572" y="2234"/>
                          <a:pt x="5065629" y="29368"/>
                          <a:pt x="5239512" y="0"/>
                        </a:cubicBezTo>
                        <a:cubicBezTo>
                          <a:pt x="5413395" y="-29368"/>
                          <a:pt x="5703888" y="11839"/>
                          <a:pt x="5843016" y="0"/>
                        </a:cubicBezTo>
                        <a:cubicBezTo>
                          <a:pt x="5982144" y="-11839"/>
                          <a:pt x="6260765" y="24719"/>
                          <a:pt x="6611112" y="0"/>
                        </a:cubicBezTo>
                        <a:cubicBezTo>
                          <a:pt x="6961459" y="-24719"/>
                          <a:pt x="7228293" y="32959"/>
                          <a:pt x="7461504" y="0"/>
                        </a:cubicBezTo>
                        <a:cubicBezTo>
                          <a:pt x="7694715" y="-32959"/>
                          <a:pt x="7990029" y="-3422"/>
                          <a:pt x="8229600" y="0"/>
                        </a:cubicBezTo>
                        <a:cubicBezTo>
                          <a:pt x="8229702" y="5926"/>
                          <a:pt x="8229599" y="10880"/>
                          <a:pt x="8229600" y="15240"/>
                        </a:cubicBezTo>
                        <a:cubicBezTo>
                          <a:pt x="7940706" y="-12341"/>
                          <a:pt x="7792584" y="-19057"/>
                          <a:pt x="7461504" y="15240"/>
                        </a:cubicBezTo>
                        <a:cubicBezTo>
                          <a:pt x="7130424" y="49537"/>
                          <a:pt x="7080072" y="40797"/>
                          <a:pt x="6940296" y="15240"/>
                        </a:cubicBezTo>
                        <a:cubicBezTo>
                          <a:pt x="6800520" y="-10317"/>
                          <a:pt x="6672872" y="23623"/>
                          <a:pt x="6419088" y="15240"/>
                        </a:cubicBezTo>
                        <a:cubicBezTo>
                          <a:pt x="6165304" y="6857"/>
                          <a:pt x="5869721" y="1939"/>
                          <a:pt x="5650992" y="15240"/>
                        </a:cubicBezTo>
                        <a:cubicBezTo>
                          <a:pt x="5432263" y="28541"/>
                          <a:pt x="5308310" y="-25"/>
                          <a:pt x="5129784" y="15240"/>
                        </a:cubicBezTo>
                        <a:cubicBezTo>
                          <a:pt x="4951258" y="30505"/>
                          <a:pt x="4799696" y="12309"/>
                          <a:pt x="4690872" y="15240"/>
                        </a:cubicBezTo>
                        <a:cubicBezTo>
                          <a:pt x="4582048" y="18171"/>
                          <a:pt x="4311124" y="-10884"/>
                          <a:pt x="4087368" y="15240"/>
                        </a:cubicBezTo>
                        <a:cubicBezTo>
                          <a:pt x="3863612" y="41364"/>
                          <a:pt x="3730288" y="10326"/>
                          <a:pt x="3401568" y="15240"/>
                        </a:cubicBezTo>
                        <a:cubicBezTo>
                          <a:pt x="3072848" y="20154"/>
                          <a:pt x="3020684" y="29377"/>
                          <a:pt x="2798064" y="15240"/>
                        </a:cubicBezTo>
                        <a:cubicBezTo>
                          <a:pt x="2575444" y="1103"/>
                          <a:pt x="2440915" y="-10400"/>
                          <a:pt x="2276856" y="15240"/>
                        </a:cubicBezTo>
                        <a:cubicBezTo>
                          <a:pt x="2112797" y="40880"/>
                          <a:pt x="1726502" y="-12608"/>
                          <a:pt x="1426464" y="15240"/>
                        </a:cubicBezTo>
                        <a:cubicBezTo>
                          <a:pt x="1126426" y="43088"/>
                          <a:pt x="992925" y="17968"/>
                          <a:pt x="740664" y="15240"/>
                        </a:cubicBezTo>
                        <a:cubicBezTo>
                          <a:pt x="488403" y="12512"/>
                          <a:pt x="195650" y="-19109"/>
                          <a:pt x="0" y="15240"/>
                        </a:cubicBezTo>
                        <a:cubicBezTo>
                          <a:pt x="196" y="10554"/>
                          <a:pt x="-108" y="6802"/>
                          <a:pt x="0" y="0"/>
                        </a:cubicBezTo>
                        <a:close/>
                      </a:path>
                      <a:path w="8229600" h="15240" stroke="0" extrusionOk="0">
                        <a:moveTo>
                          <a:pt x="0" y="0"/>
                        </a:moveTo>
                        <a:cubicBezTo>
                          <a:pt x="259263" y="-9445"/>
                          <a:pt x="404731" y="4427"/>
                          <a:pt x="521208" y="0"/>
                        </a:cubicBezTo>
                        <a:cubicBezTo>
                          <a:pt x="637685" y="-4427"/>
                          <a:pt x="839187" y="564"/>
                          <a:pt x="960120" y="0"/>
                        </a:cubicBezTo>
                        <a:cubicBezTo>
                          <a:pt x="1081053" y="-564"/>
                          <a:pt x="1313469" y="-16481"/>
                          <a:pt x="1481328" y="0"/>
                        </a:cubicBezTo>
                        <a:cubicBezTo>
                          <a:pt x="1649187" y="16481"/>
                          <a:pt x="1885247" y="26161"/>
                          <a:pt x="2167128" y="0"/>
                        </a:cubicBezTo>
                        <a:cubicBezTo>
                          <a:pt x="2449009" y="-26161"/>
                          <a:pt x="2761875" y="-22202"/>
                          <a:pt x="2935224" y="0"/>
                        </a:cubicBezTo>
                        <a:cubicBezTo>
                          <a:pt x="3108573" y="22202"/>
                          <a:pt x="3540687" y="-2863"/>
                          <a:pt x="3785616" y="0"/>
                        </a:cubicBezTo>
                        <a:cubicBezTo>
                          <a:pt x="4030545" y="2863"/>
                          <a:pt x="4280774" y="-12442"/>
                          <a:pt x="4636008" y="0"/>
                        </a:cubicBezTo>
                        <a:cubicBezTo>
                          <a:pt x="4991242" y="12442"/>
                          <a:pt x="5025483" y="16914"/>
                          <a:pt x="5239512" y="0"/>
                        </a:cubicBezTo>
                        <a:cubicBezTo>
                          <a:pt x="5453541" y="-16914"/>
                          <a:pt x="5754008" y="16592"/>
                          <a:pt x="6007608" y="0"/>
                        </a:cubicBezTo>
                        <a:cubicBezTo>
                          <a:pt x="6261208" y="-16592"/>
                          <a:pt x="6407957" y="-11909"/>
                          <a:pt x="6693408" y="0"/>
                        </a:cubicBezTo>
                        <a:cubicBezTo>
                          <a:pt x="6978859" y="11909"/>
                          <a:pt x="7015437" y="-20890"/>
                          <a:pt x="7296912" y="0"/>
                        </a:cubicBezTo>
                        <a:cubicBezTo>
                          <a:pt x="7578387" y="20890"/>
                          <a:pt x="7859622" y="46406"/>
                          <a:pt x="8229600" y="0"/>
                        </a:cubicBezTo>
                        <a:cubicBezTo>
                          <a:pt x="8229441" y="7255"/>
                          <a:pt x="8230094" y="11744"/>
                          <a:pt x="8229600" y="15240"/>
                        </a:cubicBezTo>
                        <a:cubicBezTo>
                          <a:pt x="8075287" y="32006"/>
                          <a:pt x="7821366" y="18802"/>
                          <a:pt x="7626096" y="15240"/>
                        </a:cubicBezTo>
                        <a:cubicBezTo>
                          <a:pt x="7430826" y="11678"/>
                          <a:pt x="7320004" y="-12717"/>
                          <a:pt x="7022592" y="15240"/>
                        </a:cubicBezTo>
                        <a:cubicBezTo>
                          <a:pt x="6725180" y="43197"/>
                          <a:pt x="6348804" y="-17073"/>
                          <a:pt x="6172200" y="15240"/>
                        </a:cubicBezTo>
                        <a:cubicBezTo>
                          <a:pt x="5995596" y="47553"/>
                          <a:pt x="5788102" y="19842"/>
                          <a:pt x="5650992" y="15240"/>
                        </a:cubicBezTo>
                        <a:cubicBezTo>
                          <a:pt x="5513882" y="10638"/>
                          <a:pt x="5198399" y="26073"/>
                          <a:pt x="4882896" y="15240"/>
                        </a:cubicBezTo>
                        <a:cubicBezTo>
                          <a:pt x="4567393" y="4407"/>
                          <a:pt x="4557008" y="23917"/>
                          <a:pt x="4443984" y="15240"/>
                        </a:cubicBezTo>
                        <a:cubicBezTo>
                          <a:pt x="4330960" y="6563"/>
                          <a:pt x="4061674" y="25843"/>
                          <a:pt x="3758184" y="15240"/>
                        </a:cubicBezTo>
                        <a:cubicBezTo>
                          <a:pt x="3454694" y="4637"/>
                          <a:pt x="3380392" y="16071"/>
                          <a:pt x="3236976" y="15240"/>
                        </a:cubicBezTo>
                        <a:cubicBezTo>
                          <a:pt x="3093560" y="14409"/>
                          <a:pt x="2632116" y="34559"/>
                          <a:pt x="2386584" y="15240"/>
                        </a:cubicBezTo>
                        <a:cubicBezTo>
                          <a:pt x="2141052" y="-4079"/>
                          <a:pt x="2110884" y="25729"/>
                          <a:pt x="1947672" y="15240"/>
                        </a:cubicBezTo>
                        <a:cubicBezTo>
                          <a:pt x="1784460" y="4751"/>
                          <a:pt x="1535467" y="-2587"/>
                          <a:pt x="1261872" y="15240"/>
                        </a:cubicBezTo>
                        <a:cubicBezTo>
                          <a:pt x="988277" y="33067"/>
                          <a:pt x="1021096" y="7327"/>
                          <a:pt x="822960" y="15240"/>
                        </a:cubicBezTo>
                        <a:cubicBezTo>
                          <a:pt x="624824" y="23153"/>
                          <a:pt x="298309" y="-1765"/>
                          <a:pt x="0" y="15240"/>
                        </a:cubicBezTo>
                        <a:cubicBezTo>
                          <a:pt x="-481" y="10386"/>
                          <a:pt x="-605" y="468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" y="1710856"/>
            <a:ext cx="5553543" cy="3774882"/>
          </a:xfrm>
        </p:spPr>
        <p:txBody>
          <a:bodyPr anchor="t">
            <a:normAutofit fontScale="92500"/>
          </a:bodyPr>
          <a:lstStyle/>
          <a:p>
            <a:r>
              <a:rPr lang="en-US" sz="2400" b="1" dirty="0">
                <a:latin typeface="Bookman Old Style"/>
                <a:cs typeface="Bookman Old Style"/>
              </a:rPr>
              <a:t>Enrollment: </a:t>
            </a:r>
            <a:r>
              <a:rPr lang="en-US" sz="2400" dirty="0">
                <a:latin typeface="Bookman Old Style"/>
                <a:cs typeface="Bookman Old Style"/>
              </a:rPr>
              <a:t>No minimum credit hour limit</a:t>
            </a:r>
          </a:p>
          <a:p>
            <a:r>
              <a:rPr lang="en-US" sz="2400" b="1" dirty="0">
                <a:latin typeface="Bookman Old Style"/>
                <a:cs typeface="Bookman Old Style"/>
              </a:rPr>
              <a:t>Condition: </a:t>
            </a:r>
            <a:r>
              <a:rPr lang="en-US" sz="2400" dirty="0">
                <a:latin typeface="Bookman Old Style"/>
                <a:cs typeface="Bookman Old Style"/>
              </a:rPr>
              <a:t>Maximum of 12 months</a:t>
            </a:r>
          </a:p>
          <a:p>
            <a:r>
              <a:rPr lang="en-US" sz="2400" dirty="0">
                <a:latin typeface="Bookman Old Style"/>
                <a:cs typeface="Bookman Old Style"/>
              </a:rPr>
              <a:t>Requires supporting medical documentation</a:t>
            </a:r>
          </a:p>
          <a:p>
            <a:pPr lvl="1"/>
            <a:r>
              <a:rPr lang="en-US" sz="2400" b="1" dirty="0">
                <a:latin typeface="Bookman Old Style"/>
                <a:cs typeface="Bookman Old Style"/>
              </a:rPr>
              <a:t>Note: </a:t>
            </a:r>
            <a:r>
              <a:rPr lang="en-US" sz="2400" dirty="0">
                <a:latin typeface="Bookman Old Style"/>
                <a:cs typeface="Bookman Old Style"/>
              </a:rPr>
              <a:t>documentation of a medical condition is required from a licensed medical doctor, doctor of osteopathy, or licensed clinical psychologist.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4870B0-CB70-44AD-BD60-EC015A8639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874" r="14333" b="3"/>
          <a:stretch/>
        </p:blipFill>
        <p:spPr>
          <a:xfrm>
            <a:off x="5756743" y="1744980"/>
            <a:ext cx="2955798" cy="341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5301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715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369" y="198782"/>
            <a:ext cx="8263890" cy="1195346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000" b="1" dirty="0">
                <a:latin typeface="Bookman Old Style"/>
                <a:cs typeface="Bookman Old Style"/>
              </a:rPr>
              <a:t>Final Semester RCL </a:t>
            </a:r>
            <a:br>
              <a:rPr lang="en-US" sz="4000" b="1" dirty="0">
                <a:latin typeface="Bookman Old Style"/>
                <a:cs typeface="Bookman Old Style"/>
              </a:rPr>
            </a:br>
            <a:r>
              <a:rPr lang="en-US" sz="3200" dirty="0">
                <a:latin typeface="Bookman Old Style" panose="02050604050505020204" pitchFamily="18" charset="0"/>
              </a:rPr>
              <a:t>(Completion of Course of Study)</a:t>
            </a:r>
            <a:endParaRPr lang="en-US" sz="4000" b="1" dirty="0">
              <a:latin typeface="Bookman Old Style"/>
              <a:cs typeface="Bookman Old Style"/>
            </a:endParaRPr>
          </a:p>
        </p:txBody>
      </p:sp>
      <p:sp>
        <p:nvSpPr>
          <p:cNvPr id="20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9369" y="1401286"/>
            <a:ext cx="8229600" cy="15240"/>
          </a:xfrm>
          <a:custGeom>
            <a:avLst/>
            <a:gdLst>
              <a:gd name="connsiteX0" fmla="*/ 0 w 8229600"/>
              <a:gd name="connsiteY0" fmla="*/ 0 h 15240"/>
              <a:gd name="connsiteX1" fmla="*/ 521208 w 8229600"/>
              <a:gd name="connsiteY1" fmla="*/ 0 h 15240"/>
              <a:gd name="connsiteX2" fmla="*/ 1371600 w 8229600"/>
              <a:gd name="connsiteY2" fmla="*/ 0 h 15240"/>
              <a:gd name="connsiteX3" fmla="*/ 2221992 w 8229600"/>
              <a:gd name="connsiteY3" fmla="*/ 0 h 15240"/>
              <a:gd name="connsiteX4" fmla="*/ 3072384 w 8229600"/>
              <a:gd name="connsiteY4" fmla="*/ 0 h 15240"/>
              <a:gd name="connsiteX5" fmla="*/ 3511296 w 8229600"/>
              <a:gd name="connsiteY5" fmla="*/ 0 h 15240"/>
              <a:gd name="connsiteX6" fmla="*/ 4114800 w 8229600"/>
              <a:gd name="connsiteY6" fmla="*/ 0 h 15240"/>
              <a:gd name="connsiteX7" fmla="*/ 4553712 w 8229600"/>
              <a:gd name="connsiteY7" fmla="*/ 0 h 15240"/>
              <a:gd name="connsiteX8" fmla="*/ 5239512 w 8229600"/>
              <a:gd name="connsiteY8" fmla="*/ 0 h 15240"/>
              <a:gd name="connsiteX9" fmla="*/ 5843016 w 8229600"/>
              <a:gd name="connsiteY9" fmla="*/ 0 h 15240"/>
              <a:gd name="connsiteX10" fmla="*/ 6611112 w 8229600"/>
              <a:gd name="connsiteY10" fmla="*/ 0 h 15240"/>
              <a:gd name="connsiteX11" fmla="*/ 7461504 w 8229600"/>
              <a:gd name="connsiteY11" fmla="*/ 0 h 15240"/>
              <a:gd name="connsiteX12" fmla="*/ 8229600 w 8229600"/>
              <a:gd name="connsiteY12" fmla="*/ 0 h 15240"/>
              <a:gd name="connsiteX13" fmla="*/ 8229600 w 8229600"/>
              <a:gd name="connsiteY13" fmla="*/ 15240 h 15240"/>
              <a:gd name="connsiteX14" fmla="*/ 7461504 w 8229600"/>
              <a:gd name="connsiteY14" fmla="*/ 15240 h 15240"/>
              <a:gd name="connsiteX15" fmla="*/ 6940296 w 8229600"/>
              <a:gd name="connsiteY15" fmla="*/ 15240 h 15240"/>
              <a:gd name="connsiteX16" fmla="*/ 6419088 w 8229600"/>
              <a:gd name="connsiteY16" fmla="*/ 15240 h 15240"/>
              <a:gd name="connsiteX17" fmla="*/ 5650992 w 8229600"/>
              <a:gd name="connsiteY17" fmla="*/ 15240 h 15240"/>
              <a:gd name="connsiteX18" fmla="*/ 5129784 w 8229600"/>
              <a:gd name="connsiteY18" fmla="*/ 15240 h 15240"/>
              <a:gd name="connsiteX19" fmla="*/ 4690872 w 8229600"/>
              <a:gd name="connsiteY19" fmla="*/ 15240 h 15240"/>
              <a:gd name="connsiteX20" fmla="*/ 4087368 w 8229600"/>
              <a:gd name="connsiteY20" fmla="*/ 15240 h 15240"/>
              <a:gd name="connsiteX21" fmla="*/ 3401568 w 8229600"/>
              <a:gd name="connsiteY21" fmla="*/ 15240 h 15240"/>
              <a:gd name="connsiteX22" fmla="*/ 2798064 w 8229600"/>
              <a:gd name="connsiteY22" fmla="*/ 15240 h 15240"/>
              <a:gd name="connsiteX23" fmla="*/ 2276856 w 8229600"/>
              <a:gd name="connsiteY23" fmla="*/ 15240 h 15240"/>
              <a:gd name="connsiteX24" fmla="*/ 1426464 w 8229600"/>
              <a:gd name="connsiteY24" fmla="*/ 15240 h 15240"/>
              <a:gd name="connsiteX25" fmla="*/ 740664 w 8229600"/>
              <a:gd name="connsiteY25" fmla="*/ 15240 h 15240"/>
              <a:gd name="connsiteX26" fmla="*/ 0 w 8229600"/>
              <a:gd name="connsiteY26" fmla="*/ 15240 h 15240"/>
              <a:gd name="connsiteX27" fmla="*/ 0 w 8229600"/>
              <a:gd name="connsiteY27" fmla="*/ 0 h 15240"/>
              <a:gd name="connsiteX0" fmla="*/ 0 w 8229600"/>
              <a:gd name="connsiteY0" fmla="*/ 0 h 15240"/>
              <a:gd name="connsiteX1" fmla="*/ 521208 w 8229600"/>
              <a:gd name="connsiteY1" fmla="*/ 0 h 15240"/>
              <a:gd name="connsiteX2" fmla="*/ 960120 w 8229600"/>
              <a:gd name="connsiteY2" fmla="*/ 0 h 15240"/>
              <a:gd name="connsiteX3" fmla="*/ 1481328 w 8229600"/>
              <a:gd name="connsiteY3" fmla="*/ 0 h 15240"/>
              <a:gd name="connsiteX4" fmla="*/ 2167128 w 8229600"/>
              <a:gd name="connsiteY4" fmla="*/ 0 h 15240"/>
              <a:gd name="connsiteX5" fmla="*/ 2935224 w 8229600"/>
              <a:gd name="connsiteY5" fmla="*/ 0 h 15240"/>
              <a:gd name="connsiteX6" fmla="*/ 3785616 w 8229600"/>
              <a:gd name="connsiteY6" fmla="*/ 0 h 15240"/>
              <a:gd name="connsiteX7" fmla="*/ 4636008 w 8229600"/>
              <a:gd name="connsiteY7" fmla="*/ 0 h 15240"/>
              <a:gd name="connsiteX8" fmla="*/ 5239512 w 8229600"/>
              <a:gd name="connsiteY8" fmla="*/ 0 h 15240"/>
              <a:gd name="connsiteX9" fmla="*/ 6007608 w 8229600"/>
              <a:gd name="connsiteY9" fmla="*/ 0 h 15240"/>
              <a:gd name="connsiteX10" fmla="*/ 6693408 w 8229600"/>
              <a:gd name="connsiteY10" fmla="*/ 0 h 15240"/>
              <a:gd name="connsiteX11" fmla="*/ 7296912 w 8229600"/>
              <a:gd name="connsiteY11" fmla="*/ 0 h 15240"/>
              <a:gd name="connsiteX12" fmla="*/ 8229600 w 8229600"/>
              <a:gd name="connsiteY12" fmla="*/ 0 h 15240"/>
              <a:gd name="connsiteX13" fmla="*/ 8229600 w 8229600"/>
              <a:gd name="connsiteY13" fmla="*/ 15240 h 15240"/>
              <a:gd name="connsiteX14" fmla="*/ 7626096 w 8229600"/>
              <a:gd name="connsiteY14" fmla="*/ 15240 h 15240"/>
              <a:gd name="connsiteX15" fmla="*/ 7022592 w 8229600"/>
              <a:gd name="connsiteY15" fmla="*/ 15240 h 15240"/>
              <a:gd name="connsiteX16" fmla="*/ 6172200 w 8229600"/>
              <a:gd name="connsiteY16" fmla="*/ 15240 h 15240"/>
              <a:gd name="connsiteX17" fmla="*/ 5650992 w 8229600"/>
              <a:gd name="connsiteY17" fmla="*/ 15240 h 15240"/>
              <a:gd name="connsiteX18" fmla="*/ 4882896 w 8229600"/>
              <a:gd name="connsiteY18" fmla="*/ 15240 h 15240"/>
              <a:gd name="connsiteX19" fmla="*/ 4443984 w 8229600"/>
              <a:gd name="connsiteY19" fmla="*/ 15240 h 15240"/>
              <a:gd name="connsiteX20" fmla="*/ 3758184 w 8229600"/>
              <a:gd name="connsiteY20" fmla="*/ 15240 h 15240"/>
              <a:gd name="connsiteX21" fmla="*/ 3236976 w 8229600"/>
              <a:gd name="connsiteY21" fmla="*/ 15240 h 15240"/>
              <a:gd name="connsiteX22" fmla="*/ 2386584 w 8229600"/>
              <a:gd name="connsiteY22" fmla="*/ 15240 h 15240"/>
              <a:gd name="connsiteX23" fmla="*/ 1947672 w 8229600"/>
              <a:gd name="connsiteY23" fmla="*/ 15240 h 15240"/>
              <a:gd name="connsiteX24" fmla="*/ 1261872 w 8229600"/>
              <a:gd name="connsiteY24" fmla="*/ 15240 h 15240"/>
              <a:gd name="connsiteX25" fmla="*/ 822960 w 8229600"/>
              <a:gd name="connsiteY25" fmla="*/ 15240 h 15240"/>
              <a:gd name="connsiteX26" fmla="*/ 0 w 8229600"/>
              <a:gd name="connsiteY26" fmla="*/ 15240 h 15240"/>
              <a:gd name="connsiteX27" fmla="*/ 0 w 8229600"/>
              <a:gd name="connsiteY27" fmla="*/ 0 h 15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229600" h="15240" fill="none" extrusionOk="0">
                <a:moveTo>
                  <a:pt x="0" y="0"/>
                </a:moveTo>
                <a:cubicBezTo>
                  <a:pt x="215278" y="6969"/>
                  <a:pt x="340572" y="21894"/>
                  <a:pt x="521208" y="0"/>
                </a:cubicBezTo>
                <a:cubicBezTo>
                  <a:pt x="745939" y="29643"/>
                  <a:pt x="1127486" y="-40512"/>
                  <a:pt x="1371600" y="0"/>
                </a:cubicBezTo>
                <a:cubicBezTo>
                  <a:pt x="1567490" y="28416"/>
                  <a:pt x="1945702" y="13075"/>
                  <a:pt x="2221992" y="0"/>
                </a:cubicBezTo>
                <a:cubicBezTo>
                  <a:pt x="2446218" y="-17340"/>
                  <a:pt x="2853686" y="-7924"/>
                  <a:pt x="3072384" y="0"/>
                </a:cubicBezTo>
                <a:cubicBezTo>
                  <a:pt x="3286960" y="20656"/>
                  <a:pt x="3324417" y="20174"/>
                  <a:pt x="3511296" y="0"/>
                </a:cubicBezTo>
                <a:cubicBezTo>
                  <a:pt x="3710690" y="-39182"/>
                  <a:pt x="3945457" y="-64074"/>
                  <a:pt x="4114800" y="0"/>
                </a:cubicBezTo>
                <a:cubicBezTo>
                  <a:pt x="4336079" y="28138"/>
                  <a:pt x="4420759" y="12117"/>
                  <a:pt x="4553712" y="0"/>
                </a:cubicBezTo>
                <a:cubicBezTo>
                  <a:pt x="4688252" y="-2224"/>
                  <a:pt x="5047430" y="19664"/>
                  <a:pt x="5239512" y="0"/>
                </a:cubicBezTo>
                <a:cubicBezTo>
                  <a:pt x="5424392" y="-49610"/>
                  <a:pt x="5708717" y="13540"/>
                  <a:pt x="5843016" y="0"/>
                </a:cubicBezTo>
                <a:cubicBezTo>
                  <a:pt x="6005788" y="32949"/>
                  <a:pt x="6198255" y="37080"/>
                  <a:pt x="6611112" y="0"/>
                </a:cubicBezTo>
                <a:cubicBezTo>
                  <a:pt x="6954152" y="635"/>
                  <a:pt x="7244390" y="18057"/>
                  <a:pt x="7461504" y="0"/>
                </a:cubicBezTo>
                <a:cubicBezTo>
                  <a:pt x="7693790" y="9882"/>
                  <a:pt x="7984486" y="17646"/>
                  <a:pt x="8229600" y="0"/>
                </a:cubicBezTo>
                <a:cubicBezTo>
                  <a:pt x="8229506" y="6004"/>
                  <a:pt x="8230178" y="10753"/>
                  <a:pt x="8229600" y="15240"/>
                </a:cubicBezTo>
                <a:cubicBezTo>
                  <a:pt x="7945777" y="16897"/>
                  <a:pt x="7812308" y="-11559"/>
                  <a:pt x="7461504" y="15240"/>
                </a:cubicBezTo>
                <a:cubicBezTo>
                  <a:pt x="7129391" y="50137"/>
                  <a:pt x="7087333" y="38858"/>
                  <a:pt x="6940296" y="15240"/>
                </a:cubicBezTo>
                <a:cubicBezTo>
                  <a:pt x="6810862" y="-26068"/>
                  <a:pt x="6701312" y="16313"/>
                  <a:pt x="6419088" y="15240"/>
                </a:cubicBezTo>
                <a:cubicBezTo>
                  <a:pt x="6152777" y="15807"/>
                  <a:pt x="5868611" y="45754"/>
                  <a:pt x="5650992" y="15240"/>
                </a:cubicBezTo>
                <a:cubicBezTo>
                  <a:pt x="5439747" y="12202"/>
                  <a:pt x="5334901" y="-4092"/>
                  <a:pt x="5129784" y="15240"/>
                </a:cubicBezTo>
                <a:cubicBezTo>
                  <a:pt x="4955906" y="37410"/>
                  <a:pt x="4793216" y="30840"/>
                  <a:pt x="4690872" y="15240"/>
                </a:cubicBezTo>
                <a:cubicBezTo>
                  <a:pt x="4552374" y="28039"/>
                  <a:pt x="4318742" y="3200"/>
                  <a:pt x="4087368" y="15240"/>
                </a:cubicBezTo>
                <a:cubicBezTo>
                  <a:pt x="3849418" y="29577"/>
                  <a:pt x="3751577" y="26640"/>
                  <a:pt x="3401568" y="15240"/>
                </a:cubicBezTo>
                <a:cubicBezTo>
                  <a:pt x="3067953" y="17361"/>
                  <a:pt x="3012425" y="23831"/>
                  <a:pt x="2798064" y="15240"/>
                </a:cubicBezTo>
                <a:cubicBezTo>
                  <a:pt x="2565154" y="13472"/>
                  <a:pt x="2426719" y="-34842"/>
                  <a:pt x="2276856" y="15240"/>
                </a:cubicBezTo>
                <a:cubicBezTo>
                  <a:pt x="2090980" y="1334"/>
                  <a:pt x="1702030" y="-11228"/>
                  <a:pt x="1426464" y="15240"/>
                </a:cubicBezTo>
                <a:cubicBezTo>
                  <a:pt x="1104481" y="66595"/>
                  <a:pt x="985013" y="-10738"/>
                  <a:pt x="740664" y="15240"/>
                </a:cubicBezTo>
                <a:cubicBezTo>
                  <a:pt x="507391" y="38595"/>
                  <a:pt x="191740" y="-14702"/>
                  <a:pt x="0" y="15240"/>
                </a:cubicBezTo>
                <a:cubicBezTo>
                  <a:pt x="740" y="10929"/>
                  <a:pt x="-27" y="6612"/>
                  <a:pt x="0" y="0"/>
                </a:cubicBezTo>
                <a:close/>
              </a:path>
              <a:path w="8229600" h="15240" stroke="0" extrusionOk="0">
                <a:moveTo>
                  <a:pt x="0" y="0"/>
                </a:moveTo>
                <a:cubicBezTo>
                  <a:pt x="270709" y="-27213"/>
                  <a:pt x="397128" y="23656"/>
                  <a:pt x="521208" y="0"/>
                </a:cubicBezTo>
                <a:cubicBezTo>
                  <a:pt x="631319" y="-5947"/>
                  <a:pt x="842157" y="28261"/>
                  <a:pt x="960120" y="0"/>
                </a:cubicBezTo>
                <a:cubicBezTo>
                  <a:pt x="1077930" y="6549"/>
                  <a:pt x="1318669" y="-15893"/>
                  <a:pt x="1481328" y="0"/>
                </a:cubicBezTo>
                <a:cubicBezTo>
                  <a:pt x="1659104" y="-21090"/>
                  <a:pt x="1870243" y="69945"/>
                  <a:pt x="2167128" y="0"/>
                </a:cubicBezTo>
                <a:cubicBezTo>
                  <a:pt x="2460684" y="-5519"/>
                  <a:pt x="2753885" y="-62993"/>
                  <a:pt x="2935224" y="0"/>
                </a:cubicBezTo>
                <a:cubicBezTo>
                  <a:pt x="3115119" y="56580"/>
                  <a:pt x="3535280" y="40687"/>
                  <a:pt x="3785616" y="0"/>
                </a:cubicBezTo>
                <a:cubicBezTo>
                  <a:pt x="4057881" y="25645"/>
                  <a:pt x="4308335" y="-2666"/>
                  <a:pt x="4636008" y="0"/>
                </a:cubicBezTo>
                <a:cubicBezTo>
                  <a:pt x="4987152" y="19805"/>
                  <a:pt x="5025979" y="14149"/>
                  <a:pt x="5239512" y="0"/>
                </a:cubicBezTo>
                <a:cubicBezTo>
                  <a:pt x="5437586" y="211"/>
                  <a:pt x="5752721" y="5618"/>
                  <a:pt x="6007608" y="0"/>
                </a:cubicBezTo>
                <a:cubicBezTo>
                  <a:pt x="6280137" y="-5132"/>
                  <a:pt x="6386079" y="-21510"/>
                  <a:pt x="6693408" y="0"/>
                </a:cubicBezTo>
                <a:cubicBezTo>
                  <a:pt x="6986580" y="4991"/>
                  <a:pt x="7015252" y="-18088"/>
                  <a:pt x="7296912" y="0"/>
                </a:cubicBezTo>
                <a:cubicBezTo>
                  <a:pt x="7569796" y="10390"/>
                  <a:pt x="7895472" y="71473"/>
                  <a:pt x="8229600" y="0"/>
                </a:cubicBezTo>
                <a:cubicBezTo>
                  <a:pt x="8229395" y="7437"/>
                  <a:pt x="8230555" y="12369"/>
                  <a:pt x="8229600" y="15240"/>
                </a:cubicBezTo>
                <a:cubicBezTo>
                  <a:pt x="8094333" y="-8300"/>
                  <a:pt x="7850928" y="34400"/>
                  <a:pt x="7626096" y="15240"/>
                </a:cubicBezTo>
                <a:cubicBezTo>
                  <a:pt x="7448378" y="-3617"/>
                  <a:pt x="7315174" y="-4892"/>
                  <a:pt x="7022592" y="15240"/>
                </a:cubicBezTo>
                <a:cubicBezTo>
                  <a:pt x="6686163" y="47451"/>
                  <a:pt x="6352629" y="20462"/>
                  <a:pt x="6172200" y="15240"/>
                </a:cubicBezTo>
                <a:cubicBezTo>
                  <a:pt x="6015590" y="39297"/>
                  <a:pt x="5770309" y="18230"/>
                  <a:pt x="5650992" y="15240"/>
                </a:cubicBezTo>
                <a:cubicBezTo>
                  <a:pt x="5483975" y="9044"/>
                  <a:pt x="5165324" y="65900"/>
                  <a:pt x="4882896" y="15240"/>
                </a:cubicBezTo>
                <a:cubicBezTo>
                  <a:pt x="4568934" y="4005"/>
                  <a:pt x="4556334" y="24628"/>
                  <a:pt x="4443984" y="15240"/>
                </a:cubicBezTo>
                <a:cubicBezTo>
                  <a:pt x="4320775" y="7528"/>
                  <a:pt x="4034988" y="-6538"/>
                  <a:pt x="3758184" y="15240"/>
                </a:cubicBezTo>
                <a:cubicBezTo>
                  <a:pt x="3445155" y="-4046"/>
                  <a:pt x="3367892" y="10776"/>
                  <a:pt x="3236976" y="15240"/>
                </a:cubicBezTo>
                <a:cubicBezTo>
                  <a:pt x="3093796" y="23360"/>
                  <a:pt x="2635824" y="21084"/>
                  <a:pt x="2386584" y="15240"/>
                </a:cubicBezTo>
                <a:cubicBezTo>
                  <a:pt x="2139815" y="-6345"/>
                  <a:pt x="2105958" y="22897"/>
                  <a:pt x="1947672" y="15240"/>
                </a:cubicBezTo>
                <a:cubicBezTo>
                  <a:pt x="1801011" y="-22959"/>
                  <a:pt x="1533636" y="11598"/>
                  <a:pt x="1261872" y="15240"/>
                </a:cubicBezTo>
                <a:cubicBezTo>
                  <a:pt x="989528" y="29179"/>
                  <a:pt x="1025848" y="11637"/>
                  <a:pt x="822960" y="15240"/>
                </a:cubicBezTo>
                <a:cubicBezTo>
                  <a:pt x="653456" y="17908"/>
                  <a:pt x="304027" y="4953"/>
                  <a:pt x="0" y="15240"/>
                </a:cubicBezTo>
                <a:cubicBezTo>
                  <a:pt x="-39" y="9900"/>
                  <a:pt x="-1243" y="4422"/>
                  <a:pt x="0" y="0"/>
                </a:cubicBezTo>
                <a:close/>
              </a:path>
              <a:path w="8229600" h="15240" fill="none" stroke="0" extrusionOk="0">
                <a:moveTo>
                  <a:pt x="0" y="0"/>
                </a:moveTo>
                <a:cubicBezTo>
                  <a:pt x="205130" y="6064"/>
                  <a:pt x="324007" y="6684"/>
                  <a:pt x="521208" y="0"/>
                </a:cubicBezTo>
                <a:cubicBezTo>
                  <a:pt x="695888" y="-14632"/>
                  <a:pt x="1101879" y="6017"/>
                  <a:pt x="1371600" y="0"/>
                </a:cubicBezTo>
                <a:cubicBezTo>
                  <a:pt x="1622968" y="4691"/>
                  <a:pt x="1936552" y="-7433"/>
                  <a:pt x="2221992" y="0"/>
                </a:cubicBezTo>
                <a:cubicBezTo>
                  <a:pt x="2498663" y="51226"/>
                  <a:pt x="2885875" y="-8757"/>
                  <a:pt x="3072384" y="0"/>
                </a:cubicBezTo>
                <a:cubicBezTo>
                  <a:pt x="3288944" y="24235"/>
                  <a:pt x="3331110" y="5443"/>
                  <a:pt x="3511296" y="0"/>
                </a:cubicBezTo>
                <a:cubicBezTo>
                  <a:pt x="3687973" y="-19690"/>
                  <a:pt x="3901025" y="-20092"/>
                  <a:pt x="4114800" y="0"/>
                </a:cubicBezTo>
                <a:cubicBezTo>
                  <a:pt x="4336102" y="32988"/>
                  <a:pt x="4416982" y="-5831"/>
                  <a:pt x="4553712" y="0"/>
                </a:cubicBezTo>
                <a:cubicBezTo>
                  <a:pt x="4674310" y="-5056"/>
                  <a:pt x="5080160" y="-12181"/>
                  <a:pt x="5239512" y="0"/>
                </a:cubicBezTo>
                <a:cubicBezTo>
                  <a:pt x="5419031" y="-38513"/>
                  <a:pt x="5691629" y="2226"/>
                  <a:pt x="5843016" y="0"/>
                </a:cubicBezTo>
                <a:cubicBezTo>
                  <a:pt x="5978317" y="-40553"/>
                  <a:pt x="6314754" y="9782"/>
                  <a:pt x="6611112" y="0"/>
                </a:cubicBezTo>
                <a:cubicBezTo>
                  <a:pt x="6973004" y="-17646"/>
                  <a:pt x="7175490" y="18489"/>
                  <a:pt x="7461504" y="0"/>
                </a:cubicBezTo>
                <a:cubicBezTo>
                  <a:pt x="7746737" y="-34159"/>
                  <a:pt x="7962178" y="39853"/>
                  <a:pt x="8229600" y="0"/>
                </a:cubicBezTo>
                <a:cubicBezTo>
                  <a:pt x="8229155" y="6078"/>
                  <a:pt x="8229989" y="11896"/>
                  <a:pt x="8229600" y="15240"/>
                </a:cubicBezTo>
                <a:cubicBezTo>
                  <a:pt x="7944174" y="-32152"/>
                  <a:pt x="7795646" y="-37453"/>
                  <a:pt x="7461504" y="15240"/>
                </a:cubicBezTo>
                <a:cubicBezTo>
                  <a:pt x="7129776" y="48039"/>
                  <a:pt x="7082769" y="28398"/>
                  <a:pt x="6940296" y="15240"/>
                </a:cubicBezTo>
                <a:cubicBezTo>
                  <a:pt x="6799665" y="-18923"/>
                  <a:pt x="6652769" y="28735"/>
                  <a:pt x="6419088" y="15240"/>
                </a:cubicBezTo>
                <a:cubicBezTo>
                  <a:pt x="6143970" y="49227"/>
                  <a:pt x="5863165" y="-19579"/>
                  <a:pt x="5650992" y="15240"/>
                </a:cubicBezTo>
                <a:cubicBezTo>
                  <a:pt x="5419172" y="37558"/>
                  <a:pt x="5309448" y="-3453"/>
                  <a:pt x="5129784" y="15240"/>
                </a:cubicBezTo>
                <a:cubicBezTo>
                  <a:pt x="4947928" y="22975"/>
                  <a:pt x="4795021" y="2812"/>
                  <a:pt x="4690872" y="15240"/>
                </a:cubicBezTo>
                <a:cubicBezTo>
                  <a:pt x="4564358" y="-12627"/>
                  <a:pt x="4295485" y="-28328"/>
                  <a:pt x="4087368" y="15240"/>
                </a:cubicBezTo>
                <a:cubicBezTo>
                  <a:pt x="3871704" y="37358"/>
                  <a:pt x="3732927" y="-13946"/>
                  <a:pt x="3401568" y="15240"/>
                </a:cubicBezTo>
                <a:cubicBezTo>
                  <a:pt x="3075889" y="16612"/>
                  <a:pt x="3025898" y="41352"/>
                  <a:pt x="2798064" y="15240"/>
                </a:cubicBezTo>
                <a:cubicBezTo>
                  <a:pt x="2581856" y="-23917"/>
                  <a:pt x="2428311" y="-7948"/>
                  <a:pt x="2276856" y="15240"/>
                </a:cubicBezTo>
                <a:cubicBezTo>
                  <a:pt x="2098246" y="50235"/>
                  <a:pt x="1737531" y="52911"/>
                  <a:pt x="1426464" y="15240"/>
                </a:cubicBezTo>
                <a:cubicBezTo>
                  <a:pt x="1104708" y="23441"/>
                  <a:pt x="1006595" y="12880"/>
                  <a:pt x="740664" y="15240"/>
                </a:cubicBezTo>
                <a:cubicBezTo>
                  <a:pt x="480378" y="30036"/>
                  <a:pt x="202592" y="-15405"/>
                  <a:pt x="0" y="15240"/>
                </a:cubicBezTo>
                <a:cubicBezTo>
                  <a:pt x="316" y="10586"/>
                  <a:pt x="593" y="7371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custGeom>
                    <a:avLst/>
                    <a:gdLst>
                      <a:gd name="connsiteX0" fmla="*/ 0 w 8229600"/>
                      <a:gd name="connsiteY0" fmla="*/ 0 h 15240"/>
                      <a:gd name="connsiteX1" fmla="*/ 521208 w 8229600"/>
                      <a:gd name="connsiteY1" fmla="*/ 0 h 15240"/>
                      <a:gd name="connsiteX2" fmla="*/ 1371600 w 8229600"/>
                      <a:gd name="connsiteY2" fmla="*/ 0 h 15240"/>
                      <a:gd name="connsiteX3" fmla="*/ 2221992 w 8229600"/>
                      <a:gd name="connsiteY3" fmla="*/ 0 h 15240"/>
                      <a:gd name="connsiteX4" fmla="*/ 3072384 w 8229600"/>
                      <a:gd name="connsiteY4" fmla="*/ 0 h 15240"/>
                      <a:gd name="connsiteX5" fmla="*/ 3511296 w 8229600"/>
                      <a:gd name="connsiteY5" fmla="*/ 0 h 15240"/>
                      <a:gd name="connsiteX6" fmla="*/ 4114800 w 8229600"/>
                      <a:gd name="connsiteY6" fmla="*/ 0 h 15240"/>
                      <a:gd name="connsiteX7" fmla="*/ 4553712 w 8229600"/>
                      <a:gd name="connsiteY7" fmla="*/ 0 h 15240"/>
                      <a:gd name="connsiteX8" fmla="*/ 5239512 w 8229600"/>
                      <a:gd name="connsiteY8" fmla="*/ 0 h 15240"/>
                      <a:gd name="connsiteX9" fmla="*/ 5843016 w 8229600"/>
                      <a:gd name="connsiteY9" fmla="*/ 0 h 15240"/>
                      <a:gd name="connsiteX10" fmla="*/ 6611112 w 8229600"/>
                      <a:gd name="connsiteY10" fmla="*/ 0 h 15240"/>
                      <a:gd name="connsiteX11" fmla="*/ 7461504 w 8229600"/>
                      <a:gd name="connsiteY11" fmla="*/ 0 h 15240"/>
                      <a:gd name="connsiteX12" fmla="*/ 8229600 w 8229600"/>
                      <a:gd name="connsiteY12" fmla="*/ 0 h 15240"/>
                      <a:gd name="connsiteX13" fmla="*/ 8229600 w 8229600"/>
                      <a:gd name="connsiteY13" fmla="*/ 15240 h 15240"/>
                      <a:gd name="connsiteX14" fmla="*/ 7461504 w 8229600"/>
                      <a:gd name="connsiteY14" fmla="*/ 15240 h 15240"/>
                      <a:gd name="connsiteX15" fmla="*/ 6940296 w 8229600"/>
                      <a:gd name="connsiteY15" fmla="*/ 15240 h 15240"/>
                      <a:gd name="connsiteX16" fmla="*/ 6419088 w 8229600"/>
                      <a:gd name="connsiteY16" fmla="*/ 15240 h 15240"/>
                      <a:gd name="connsiteX17" fmla="*/ 5650992 w 8229600"/>
                      <a:gd name="connsiteY17" fmla="*/ 15240 h 15240"/>
                      <a:gd name="connsiteX18" fmla="*/ 5129784 w 8229600"/>
                      <a:gd name="connsiteY18" fmla="*/ 15240 h 15240"/>
                      <a:gd name="connsiteX19" fmla="*/ 4690872 w 8229600"/>
                      <a:gd name="connsiteY19" fmla="*/ 15240 h 15240"/>
                      <a:gd name="connsiteX20" fmla="*/ 4087368 w 8229600"/>
                      <a:gd name="connsiteY20" fmla="*/ 15240 h 15240"/>
                      <a:gd name="connsiteX21" fmla="*/ 3401568 w 8229600"/>
                      <a:gd name="connsiteY21" fmla="*/ 15240 h 15240"/>
                      <a:gd name="connsiteX22" fmla="*/ 2798064 w 8229600"/>
                      <a:gd name="connsiteY22" fmla="*/ 15240 h 15240"/>
                      <a:gd name="connsiteX23" fmla="*/ 2276856 w 8229600"/>
                      <a:gd name="connsiteY23" fmla="*/ 15240 h 15240"/>
                      <a:gd name="connsiteX24" fmla="*/ 1426464 w 8229600"/>
                      <a:gd name="connsiteY24" fmla="*/ 15240 h 15240"/>
                      <a:gd name="connsiteX25" fmla="*/ 740664 w 8229600"/>
                      <a:gd name="connsiteY25" fmla="*/ 15240 h 15240"/>
                      <a:gd name="connsiteX26" fmla="*/ 0 w 8229600"/>
                      <a:gd name="connsiteY26" fmla="*/ 15240 h 15240"/>
                      <a:gd name="connsiteX27" fmla="*/ 0 w 8229600"/>
                      <a:gd name="connsiteY27" fmla="*/ 0 h 152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</a:cxnLst>
                    <a:rect l="l" t="t" r="r" b="b"/>
                    <a:pathLst>
                      <a:path w="8229600" h="15240" fill="none" extrusionOk="0">
                        <a:moveTo>
                          <a:pt x="0" y="0"/>
                        </a:moveTo>
                        <a:cubicBezTo>
                          <a:pt x="227594" y="-4267"/>
                          <a:pt x="329693" y="13251"/>
                          <a:pt x="521208" y="0"/>
                        </a:cubicBezTo>
                        <a:cubicBezTo>
                          <a:pt x="712723" y="-13251"/>
                          <a:pt x="1137373" y="-13618"/>
                          <a:pt x="1371600" y="0"/>
                        </a:cubicBezTo>
                        <a:cubicBezTo>
                          <a:pt x="1605827" y="13618"/>
                          <a:pt x="1975382" y="-27374"/>
                          <a:pt x="2221992" y="0"/>
                        </a:cubicBezTo>
                        <a:cubicBezTo>
                          <a:pt x="2468602" y="27374"/>
                          <a:pt x="2863316" y="-20517"/>
                          <a:pt x="3072384" y="0"/>
                        </a:cubicBezTo>
                        <a:cubicBezTo>
                          <a:pt x="3281452" y="20517"/>
                          <a:pt x="3331438" y="10793"/>
                          <a:pt x="3511296" y="0"/>
                        </a:cubicBezTo>
                        <a:cubicBezTo>
                          <a:pt x="3691154" y="-10793"/>
                          <a:pt x="3906405" y="-29737"/>
                          <a:pt x="4114800" y="0"/>
                        </a:cubicBezTo>
                        <a:cubicBezTo>
                          <a:pt x="4323195" y="29737"/>
                          <a:pt x="4428852" y="-2234"/>
                          <a:pt x="4553712" y="0"/>
                        </a:cubicBezTo>
                        <a:cubicBezTo>
                          <a:pt x="4678572" y="2234"/>
                          <a:pt x="5065629" y="29368"/>
                          <a:pt x="5239512" y="0"/>
                        </a:cubicBezTo>
                        <a:cubicBezTo>
                          <a:pt x="5413395" y="-29368"/>
                          <a:pt x="5703888" y="11839"/>
                          <a:pt x="5843016" y="0"/>
                        </a:cubicBezTo>
                        <a:cubicBezTo>
                          <a:pt x="5982144" y="-11839"/>
                          <a:pt x="6260765" y="24719"/>
                          <a:pt x="6611112" y="0"/>
                        </a:cubicBezTo>
                        <a:cubicBezTo>
                          <a:pt x="6961459" y="-24719"/>
                          <a:pt x="7228293" y="32959"/>
                          <a:pt x="7461504" y="0"/>
                        </a:cubicBezTo>
                        <a:cubicBezTo>
                          <a:pt x="7694715" y="-32959"/>
                          <a:pt x="7990029" y="-3422"/>
                          <a:pt x="8229600" y="0"/>
                        </a:cubicBezTo>
                        <a:cubicBezTo>
                          <a:pt x="8229702" y="5926"/>
                          <a:pt x="8229599" y="10880"/>
                          <a:pt x="8229600" y="15240"/>
                        </a:cubicBezTo>
                        <a:cubicBezTo>
                          <a:pt x="7940706" y="-12341"/>
                          <a:pt x="7792584" y="-19057"/>
                          <a:pt x="7461504" y="15240"/>
                        </a:cubicBezTo>
                        <a:cubicBezTo>
                          <a:pt x="7130424" y="49537"/>
                          <a:pt x="7080072" y="40797"/>
                          <a:pt x="6940296" y="15240"/>
                        </a:cubicBezTo>
                        <a:cubicBezTo>
                          <a:pt x="6800520" y="-10317"/>
                          <a:pt x="6672872" y="23623"/>
                          <a:pt x="6419088" y="15240"/>
                        </a:cubicBezTo>
                        <a:cubicBezTo>
                          <a:pt x="6165304" y="6857"/>
                          <a:pt x="5869721" y="1939"/>
                          <a:pt x="5650992" y="15240"/>
                        </a:cubicBezTo>
                        <a:cubicBezTo>
                          <a:pt x="5432263" y="28541"/>
                          <a:pt x="5308310" y="-25"/>
                          <a:pt x="5129784" y="15240"/>
                        </a:cubicBezTo>
                        <a:cubicBezTo>
                          <a:pt x="4951258" y="30505"/>
                          <a:pt x="4799696" y="12309"/>
                          <a:pt x="4690872" y="15240"/>
                        </a:cubicBezTo>
                        <a:cubicBezTo>
                          <a:pt x="4582048" y="18171"/>
                          <a:pt x="4311124" y="-10884"/>
                          <a:pt x="4087368" y="15240"/>
                        </a:cubicBezTo>
                        <a:cubicBezTo>
                          <a:pt x="3863612" y="41364"/>
                          <a:pt x="3730288" y="10326"/>
                          <a:pt x="3401568" y="15240"/>
                        </a:cubicBezTo>
                        <a:cubicBezTo>
                          <a:pt x="3072848" y="20154"/>
                          <a:pt x="3020684" y="29377"/>
                          <a:pt x="2798064" y="15240"/>
                        </a:cubicBezTo>
                        <a:cubicBezTo>
                          <a:pt x="2575444" y="1103"/>
                          <a:pt x="2440915" y="-10400"/>
                          <a:pt x="2276856" y="15240"/>
                        </a:cubicBezTo>
                        <a:cubicBezTo>
                          <a:pt x="2112797" y="40880"/>
                          <a:pt x="1726502" y="-12608"/>
                          <a:pt x="1426464" y="15240"/>
                        </a:cubicBezTo>
                        <a:cubicBezTo>
                          <a:pt x="1126426" y="43088"/>
                          <a:pt x="992925" y="17968"/>
                          <a:pt x="740664" y="15240"/>
                        </a:cubicBezTo>
                        <a:cubicBezTo>
                          <a:pt x="488403" y="12512"/>
                          <a:pt x="195650" y="-19109"/>
                          <a:pt x="0" y="15240"/>
                        </a:cubicBezTo>
                        <a:cubicBezTo>
                          <a:pt x="196" y="10554"/>
                          <a:pt x="-108" y="6802"/>
                          <a:pt x="0" y="0"/>
                        </a:cubicBezTo>
                        <a:close/>
                      </a:path>
                      <a:path w="8229600" h="15240" stroke="0" extrusionOk="0">
                        <a:moveTo>
                          <a:pt x="0" y="0"/>
                        </a:moveTo>
                        <a:cubicBezTo>
                          <a:pt x="259263" y="-9445"/>
                          <a:pt x="404731" y="4427"/>
                          <a:pt x="521208" y="0"/>
                        </a:cubicBezTo>
                        <a:cubicBezTo>
                          <a:pt x="637685" y="-4427"/>
                          <a:pt x="839187" y="564"/>
                          <a:pt x="960120" y="0"/>
                        </a:cubicBezTo>
                        <a:cubicBezTo>
                          <a:pt x="1081053" y="-564"/>
                          <a:pt x="1313469" y="-16481"/>
                          <a:pt x="1481328" y="0"/>
                        </a:cubicBezTo>
                        <a:cubicBezTo>
                          <a:pt x="1649187" y="16481"/>
                          <a:pt x="1885247" y="26161"/>
                          <a:pt x="2167128" y="0"/>
                        </a:cubicBezTo>
                        <a:cubicBezTo>
                          <a:pt x="2449009" y="-26161"/>
                          <a:pt x="2761875" y="-22202"/>
                          <a:pt x="2935224" y="0"/>
                        </a:cubicBezTo>
                        <a:cubicBezTo>
                          <a:pt x="3108573" y="22202"/>
                          <a:pt x="3540687" y="-2863"/>
                          <a:pt x="3785616" y="0"/>
                        </a:cubicBezTo>
                        <a:cubicBezTo>
                          <a:pt x="4030545" y="2863"/>
                          <a:pt x="4280774" y="-12442"/>
                          <a:pt x="4636008" y="0"/>
                        </a:cubicBezTo>
                        <a:cubicBezTo>
                          <a:pt x="4991242" y="12442"/>
                          <a:pt x="5025483" y="16914"/>
                          <a:pt x="5239512" y="0"/>
                        </a:cubicBezTo>
                        <a:cubicBezTo>
                          <a:pt x="5453541" y="-16914"/>
                          <a:pt x="5754008" y="16592"/>
                          <a:pt x="6007608" y="0"/>
                        </a:cubicBezTo>
                        <a:cubicBezTo>
                          <a:pt x="6261208" y="-16592"/>
                          <a:pt x="6407957" y="-11909"/>
                          <a:pt x="6693408" y="0"/>
                        </a:cubicBezTo>
                        <a:cubicBezTo>
                          <a:pt x="6978859" y="11909"/>
                          <a:pt x="7015437" y="-20890"/>
                          <a:pt x="7296912" y="0"/>
                        </a:cubicBezTo>
                        <a:cubicBezTo>
                          <a:pt x="7578387" y="20890"/>
                          <a:pt x="7859622" y="46406"/>
                          <a:pt x="8229600" y="0"/>
                        </a:cubicBezTo>
                        <a:cubicBezTo>
                          <a:pt x="8229441" y="7255"/>
                          <a:pt x="8230094" y="11744"/>
                          <a:pt x="8229600" y="15240"/>
                        </a:cubicBezTo>
                        <a:cubicBezTo>
                          <a:pt x="8075287" y="32006"/>
                          <a:pt x="7821366" y="18802"/>
                          <a:pt x="7626096" y="15240"/>
                        </a:cubicBezTo>
                        <a:cubicBezTo>
                          <a:pt x="7430826" y="11678"/>
                          <a:pt x="7320004" y="-12717"/>
                          <a:pt x="7022592" y="15240"/>
                        </a:cubicBezTo>
                        <a:cubicBezTo>
                          <a:pt x="6725180" y="43197"/>
                          <a:pt x="6348804" y="-17073"/>
                          <a:pt x="6172200" y="15240"/>
                        </a:cubicBezTo>
                        <a:cubicBezTo>
                          <a:pt x="5995596" y="47553"/>
                          <a:pt x="5788102" y="19842"/>
                          <a:pt x="5650992" y="15240"/>
                        </a:cubicBezTo>
                        <a:cubicBezTo>
                          <a:pt x="5513882" y="10638"/>
                          <a:pt x="5198399" y="26073"/>
                          <a:pt x="4882896" y="15240"/>
                        </a:cubicBezTo>
                        <a:cubicBezTo>
                          <a:pt x="4567393" y="4407"/>
                          <a:pt x="4557008" y="23917"/>
                          <a:pt x="4443984" y="15240"/>
                        </a:cubicBezTo>
                        <a:cubicBezTo>
                          <a:pt x="4330960" y="6563"/>
                          <a:pt x="4061674" y="25843"/>
                          <a:pt x="3758184" y="15240"/>
                        </a:cubicBezTo>
                        <a:cubicBezTo>
                          <a:pt x="3454694" y="4637"/>
                          <a:pt x="3380392" y="16071"/>
                          <a:pt x="3236976" y="15240"/>
                        </a:cubicBezTo>
                        <a:cubicBezTo>
                          <a:pt x="3093560" y="14409"/>
                          <a:pt x="2632116" y="34559"/>
                          <a:pt x="2386584" y="15240"/>
                        </a:cubicBezTo>
                        <a:cubicBezTo>
                          <a:pt x="2141052" y="-4079"/>
                          <a:pt x="2110884" y="25729"/>
                          <a:pt x="1947672" y="15240"/>
                        </a:cubicBezTo>
                        <a:cubicBezTo>
                          <a:pt x="1784460" y="4751"/>
                          <a:pt x="1535467" y="-2587"/>
                          <a:pt x="1261872" y="15240"/>
                        </a:cubicBezTo>
                        <a:cubicBezTo>
                          <a:pt x="988277" y="33067"/>
                          <a:pt x="1021096" y="7327"/>
                          <a:pt x="822960" y="15240"/>
                        </a:cubicBezTo>
                        <a:cubicBezTo>
                          <a:pt x="624824" y="23153"/>
                          <a:pt x="298309" y="-1765"/>
                          <a:pt x="0" y="15240"/>
                        </a:cubicBezTo>
                        <a:cubicBezTo>
                          <a:pt x="-481" y="10386"/>
                          <a:pt x="-605" y="468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7619" y="1726096"/>
            <a:ext cx="5627631" cy="3856824"/>
          </a:xfrm>
        </p:spPr>
        <p:txBody>
          <a:bodyPr anchor="t">
            <a:normAutofit/>
          </a:bodyPr>
          <a:lstStyle/>
          <a:p>
            <a:r>
              <a:rPr lang="en-US" sz="2200" b="1" dirty="0">
                <a:latin typeface="Bookman Old Style"/>
                <a:cs typeface="Bookman Old Style"/>
              </a:rPr>
              <a:t>Enrollment: </a:t>
            </a:r>
            <a:r>
              <a:rPr lang="en-US" sz="2200" dirty="0">
                <a:latin typeface="Bookman Old Style"/>
                <a:cs typeface="Bookman Old Style"/>
              </a:rPr>
              <a:t>1 credit hour</a:t>
            </a:r>
          </a:p>
          <a:p>
            <a:r>
              <a:rPr lang="en-US" sz="2200" b="1" dirty="0">
                <a:latin typeface="Bookman Old Style"/>
                <a:cs typeface="Bookman Old Style"/>
              </a:rPr>
              <a:t>Condition: </a:t>
            </a:r>
            <a:r>
              <a:rPr lang="en-US" sz="2200" dirty="0">
                <a:latin typeface="Bookman Old Style"/>
                <a:cs typeface="Bookman Old Style"/>
              </a:rPr>
              <a:t>Final semester only</a:t>
            </a:r>
          </a:p>
          <a:p>
            <a:pPr lvl="1"/>
            <a:r>
              <a:rPr lang="en-US" sz="2000" dirty="0">
                <a:latin typeface="Bookman Old Style"/>
                <a:cs typeface="Bookman Old Style"/>
              </a:rPr>
              <a:t>Students who do not graduate may be eligible for a subsequent final semester RCL.</a:t>
            </a:r>
          </a:p>
          <a:p>
            <a:r>
              <a:rPr lang="en-US" sz="2200" dirty="0">
                <a:latin typeface="Bookman Old Style"/>
                <a:cs typeface="Bookman Old Style"/>
              </a:rPr>
              <a:t>Graduate students holding an assistantship should consult with the Graduate College when enrolling less than full-time.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4870B0-CB70-44AD-BD60-EC015A8639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32912" r="9655" b="2"/>
          <a:stretch/>
        </p:blipFill>
        <p:spPr>
          <a:xfrm>
            <a:off x="6000583" y="1726096"/>
            <a:ext cx="2955798" cy="341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4708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715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04270"/>
            <a:ext cx="7886700" cy="1104636"/>
          </a:xfrm>
        </p:spPr>
        <p:txBody>
          <a:bodyPr>
            <a:normAutofit/>
          </a:bodyPr>
          <a:lstStyle/>
          <a:p>
            <a:r>
              <a:rPr lang="en-US" sz="4300" b="1" dirty="0">
                <a:latin typeface="Bookman Old Style"/>
                <a:cs typeface="Bookman Old Style"/>
              </a:rPr>
              <a:t>Financial Difficulty</a:t>
            </a:r>
            <a:endParaRPr lang="en-US" sz="4300" dirty="0">
              <a:latin typeface="Bookman Old Style"/>
              <a:cs typeface="Bookman Old Style"/>
            </a:endParaRP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1777" y="1397810"/>
            <a:ext cx="8140446" cy="15240"/>
          </a:xfrm>
          <a:custGeom>
            <a:avLst/>
            <a:gdLst>
              <a:gd name="connsiteX0" fmla="*/ 0 w 8140446"/>
              <a:gd name="connsiteY0" fmla="*/ 0 h 15240"/>
              <a:gd name="connsiteX1" fmla="*/ 434157 w 8140446"/>
              <a:gd name="connsiteY1" fmla="*/ 0 h 15240"/>
              <a:gd name="connsiteX2" fmla="*/ 1193932 w 8140446"/>
              <a:gd name="connsiteY2" fmla="*/ 0 h 15240"/>
              <a:gd name="connsiteX3" fmla="*/ 1628089 w 8140446"/>
              <a:gd name="connsiteY3" fmla="*/ 0 h 15240"/>
              <a:gd name="connsiteX4" fmla="*/ 2225055 w 8140446"/>
              <a:gd name="connsiteY4" fmla="*/ 0 h 15240"/>
              <a:gd name="connsiteX5" fmla="*/ 3066235 w 8140446"/>
              <a:gd name="connsiteY5" fmla="*/ 0 h 15240"/>
              <a:gd name="connsiteX6" fmla="*/ 3744605 w 8140446"/>
              <a:gd name="connsiteY6" fmla="*/ 0 h 15240"/>
              <a:gd name="connsiteX7" fmla="*/ 4504380 w 8140446"/>
              <a:gd name="connsiteY7" fmla="*/ 0 h 15240"/>
              <a:gd name="connsiteX8" fmla="*/ 5101346 w 8140446"/>
              <a:gd name="connsiteY8" fmla="*/ 0 h 15240"/>
              <a:gd name="connsiteX9" fmla="*/ 5779717 w 8140446"/>
              <a:gd name="connsiteY9" fmla="*/ 0 h 15240"/>
              <a:gd name="connsiteX10" fmla="*/ 6620896 w 8140446"/>
              <a:gd name="connsiteY10" fmla="*/ 0 h 15240"/>
              <a:gd name="connsiteX11" fmla="*/ 7136458 w 8140446"/>
              <a:gd name="connsiteY11" fmla="*/ 0 h 15240"/>
              <a:gd name="connsiteX12" fmla="*/ 8140446 w 8140446"/>
              <a:gd name="connsiteY12" fmla="*/ 0 h 15240"/>
              <a:gd name="connsiteX13" fmla="*/ 8140446 w 8140446"/>
              <a:gd name="connsiteY13" fmla="*/ 15240 h 15240"/>
              <a:gd name="connsiteX14" fmla="*/ 7543480 w 8140446"/>
              <a:gd name="connsiteY14" fmla="*/ 15240 h 15240"/>
              <a:gd name="connsiteX15" fmla="*/ 7109323 w 8140446"/>
              <a:gd name="connsiteY15" fmla="*/ 15240 h 15240"/>
              <a:gd name="connsiteX16" fmla="*/ 6430952 w 8140446"/>
              <a:gd name="connsiteY16" fmla="*/ 15240 h 15240"/>
              <a:gd name="connsiteX17" fmla="*/ 5915391 w 8140446"/>
              <a:gd name="connsiteY17" fmla="*/ 15240 h 15240"/>
              <a:gd name="connsiteX18" fmla="*/ 5237020 w 8140446"/>
              <a:gd name="connsiteY18" fmla="*/ 15240 h 15240"/>
              <a:gd name="connsiteX19" fmla="*/ 4558650 w 8140446"/>
              <a:gd name="connsiteY19" fmla="*/ 15240 h 15240"/>
              <a:gd name="connsiteX20" fmla="*/ 3880279 w 8140446"/>
              <a:gd name="connsiteY20" fmla="*/ 15240 h 15240"/>
              <a:gd name="connsiteX21" fmla="*/ 3201909 w 8140446"/>
              <a:gd name="connsiteY21" fmla="*/ 15240 h 15240"/>
              <a:gd name="connsiteX22" fmla="*/ 2604943 w 8140446"/>
              <a:gd name="connsiteY22" fmla="*/ 15240 h 15240"/>
              <a:gd name="connsiteX23" fmla="*/ 1845168 w 8140446"/>
              <a:gd name="connsiteY23" fmla="*/ 15240 h 15240"/>
              <a:gd name="connsiteX24" fmla="*/ 1166797 w 8140446"/>
              <a:gd name="connsiteY24" fmla="*/ 15240 h 15240"/>
              <a:gd name="connsiteX25" fmla="*/ 0 w 8140446"/>
              <a:gd name="connsiteY25" fmla="*/ 15240 h 15240"/>
              <a:gd name="connsiteX26" fmla="*/ 0 w 8140446"/>
              <a:gd name="connsiteY26" fmla="*/ 0 h 15240"/>
              <a:gd name="connsiteX0" fmla="*/ 0 w 8140446"/>
              <a:gd name="connsiteY0" fmla="*/ 0 h 15240"/>
              <a:gd name="connsiteX1" fmla="*/ 596966 w 8140446"/>
              <a:gd name="connsiteY1" fmla="*/ 0 h 15240"/>
              <a:gd name="connsiteX2" fmla="*/ 1031123 w 8140446"/>
              <a:gd name="connsiteY2" fmla="*/ 0 h 15240"/>
              <a:gd name="connsiteX3" fmla="*/ 1872303 w 8140446"/>
              <a:gd name="connsiteY3" fmla="*/ 0 h 15240"/>
              <a:gd name="connsiteX4" fmla="*/ 2469269 w 8140446"/>
              <a:gd name="connsiteY4" fmla="*/ 0 h 15240"/>
              <a:gd name="connsiteX5" fmla="*/ 3066235 w 8140446"/>
              <a:gd name="connsiteY5" fmla="*/ 0 h 15240"/>
              <a:gd name="connsiteX6" fmla="*/ 3907414 w 8140446"/>
              <a:gd name="connsiteY6" fmla="*/ 0 h 15240"/>
              <a:gd name="connsiteX7" fmla="*/ 4422976 w 8140446"/>
              <a:gd name="connsiteY7" fmla="*/ 0 h 15240"/>
              <a:gd name="connsiteX8" fmla="*/ 5264155 w 8140446"/>
              <a:gd name="connsiteY8" fmla="*/ 0 h 15240"/>
              <a:gd name="connsiteX9" fmla="*/ 6105335 w 8140446"/>
              <a:gd name="connsiteY9" fmla="*/ 0 h 15240"/>
              <a:gd name="connsiteX10" fmla="*/ 6783705 w 8140446"/>
              <a:gd name="connsiteY10" fmla="*/ 0 h 15240"/>
              <a:gd name="connsiteX11" fmla="*/ 8140446 w 8140446"/>
              <a:gd name="connsiteY11" fmla="*/ 0 h 15240"/>
              <a:gd name="connsiteX12" fmla="*/ 8140446 w 8140446"/>
              <a:gd name="connsiteY12" fmla="*/ 15240 h 15240"/>
              <a:gd name="connsiteX13" fmla="*/ 7706289 w 8140446"/>
              <a:gd name="connsiteY13" fmla="*/ 15240 h 15240"/>
              <a:gd name="connsiteX14" fmla="*/ 6865109 w 8140446"/>
              <a:gd name="connsiteY14" fmla="*/ 15240 h 15240"/>
              <a:gd name="connsiteX15" fmla="*/ 6349548 w 8140446"/>
              <a:gd name="connsiteY15" fmla="*/ 15240 h 15240"/>
              <a:gd name="connsiteX16" fmla="*/ 5671177 w 8140446"/>
              <a:gd name="connsiteY16" fmla="*/ 15240 h 15240"/>
              <a:gd name="connsiteX17" fmla="*/ 4829998 w 8140446"/>
              <a:gd name="connsiteY17" fmla="*/ 15240 h 15240"/>
              <a:gd name="connsiteX18" fmla="*/ 4151627 w 8140446"/>
              <a:gd name="connsiteY18" fmla="*/ 15240 h 15240"/>
              <a:gd name="connsiteX19" fmla="*/ 3717470 w 8140446"/>
              <a:gd name="connsiteY19" fmla="*/ 15240 h 15240"/>
              <a:gd name="connsiteX20" fmla="*/ 3201909 w 8140446"/>
              <a:gd name="connsiteY20" fmla="*/ 15240 h 15240"/>
              <a:gd name="connsiteX21" fmla="*/ 2360729 w 8140446"/>
              <a:gd name="connsiteY21" fmla="*/ 15240 h 15240"/>
              <a:gd name="connsiteX22" fmla="*/ 1682359 w 8140446"/>
              <a:gd name="connsiteY22" fmla="*/ 15240 h 15240"/>
              <a:gd name="connsiteX23" fmla="*/ 1166797 w 8140446"/>
              <a:gd name="connsiteY23" fmla="*/ 15240 h 15240"/>
              <a:gd name="connsiteX24" fmla="*/ 0 w 8140446"/>
              <a:gd name="connsiteY24" fmla="*/ 15240 h 15240"/>
              <a:gd name="connsiteX25" fmla="*/ 0 w 8140446"/>
              <a:gd name="connsiteY25" fmla="*/ 0 h 15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8140446" h="15240" fill="none" extrusionOk="0">
                <a:moveTo>
                  <a:pt x="0" y="0"/>
                </a:moveTo>
                <a:cubicBezTo>
                  <a:pt x="87427" y="6231"/>
                  <a:pt x="309612" y="-26324"/>
                  <a:pt x="434157" y="0"/>
                </a:cubicBezTo>
                <a:cubicBezTo>
                  <a:pt x="536972" y="29330"/>
                  <a:pt x="959392" y="28619"/>
                  <a:pt x="1193932" y="0"/>
                </a:cubicBezTo>
                <a:cubicBezTo>
                  <a:pt x="1446097" y="13819"/>
                  <a:pt x="1471680" y="7203"/>
                  <a:pt x="1628089" y="0"/>
                </a:cubicBezTo>
                <a:cubicBezTo>
                  <a:pt x="1817415" y="4047"/>
                  <a:pt x="1949536" y="-59324"/>
                  <a:pt x="2225055" y="0"/>
                </a:cubicBezTo>
                <a:cubicBezTo>
                  <a:pt x="2520490" y="18365"/>
                  <a:pt x="2717469" y="18707"/>
                  <a:pt x="3066235" y="0"/>
                </a:cubicBezTo>
                <a:cubicBezTo>
                  <a:pt x="3437075" y="3751"/>
                  <a:pt x="3408347" y="31644"/>
                  <a:pt x="3744605" y="0"/>
                </a:cubicBezTo>
                <a:cubicBezTo>
                  <a:pt x="4097249" y="-11527"/>
                  <a:pt x="4249699" y="-32555"/>
                  <a:pt x="4504380" y="0"/>
                </a:cubicBezTo>
                <a:cubicBezTo>
                  <a:pt x="4737570" y="17980"/>
                  <a:pt x="4877497" y="1006"/>
                  <a:pt x="5101346" y="0"/>
                </a:cubicBezTo>
                <a:cubicBezTo>
                  <a:pt x="5359305" y="-15330"/>
                  <a:pt x="5447195" y="7257"/>
                  <a:pt x="5779717" y="0"/>
                </a:cubicBezTo>
                <a:cubicBezTo>
                  <a:pt x="6090019" y="-17621"/>
                  <a:pt x="6273151" y="4279"/>
                  <a:pt x="6620896" y="0"/>
                </a:cubicBezTo>
                <a:cubicBezTo>
                  <a:pt x="6968586" y="34056"/>
                  <a:pt x="6990073" y="23587"/>
                  <a:pt x="7136458" y="0"/>
                </a:cubicBezTo>
                <a:cubicBezTo>
                  <a:pt x="7320575" y="20480"/>
                  <a:pt x="7847401" y="-6173"/>
                  <a:pt x="8140446" y="0"/>
                </a:cubicBezTo>
                <a:cubicBezTo>
                  <a:pt x="8139689" y="7312"/>
                  <a:pt x="8140381" y="8881"/>
                  <a:pt x="8140446" y="15240"/>
                </a:cubicBezTo>
                <a:cubicBezTo>
                  <a:pt x="7908069" y="-23684"/>
                  <a:pt x="7683037" y="18929"/>
                  <a:pt x="7543480" y="15240"/>
                </a:cubicBezTo>
                <a:cubicBezTo>
                  <a:pt x="7393752" y="7002"/>
                  <a:pt x="7221032" y="-6277"/>
                  <a:pt x="7109323" y="15240"/>
                </a:cubicBezTo>
                <a:cubicBezTo>
                  <a:pt x="7015297" y="19435"/>
                  <a:pt x="6599332" y="37851"/>
                  <a:pt x="6430952" y="15240"/>
                </a:cubicBezTo>
                <a:cubicBezTo>
                  <a:pt x="6292915" y="-37198"/>
                  <a:pt x="6142305" y="18459"/>
                  <a:pt x="5915391" y="15240"/>
                </a:cubicBezTo>
                <a:cubicBezTo>
                  <a:pt x="5682725" y="44795"/>
                  <a:pt x="5440566" y="28372"/>
                  <a:pt x="5237020" y="15240"/>
                </a:cubicBezTo>
                <a:cubicBezTo>
                  <a:pt x="5046456" y="7529"/>
                  <a:pt x="4706449" y="48928"/>
                  <a:pt x="4558650" y="15240"/>
                </a:cubicBezTo>
                <a:cubicBezTo>
                  <a:pt x="4361396" y="-4035"/>
                  <a:pt x="4145362" y="-25351"/>
                  <a:pt x="3880279" y="15240"/>
                </a:cubicBezTo>
                <a:cubicBezTo>
                  <a:pt x="3610716" y="22363"/>
                  <a:pt x="3472690" y="960"/>
                  <a:pt x="3201909" y="15240"/>
                </a:cubicBezTo>
                <a:cubicBezTo>
                  <a:pt x="2913595" y="32049"/>
                  <a:pt x="2753317" y="-4197"/>
                  <a:pt x="2604943" y="15240"/>
                </a:cubicBezTo>
                <a:cubicBezTo>
                  <a:pt x="2450130" y="33941"/>
                  <a:pt x="1974183" y="37111"/>
                  <a:pt x="1845168" y="15240"/>
                </a:cubicBezTo>
                <a:cubicBezTo>
                  <a:pt x="1677929" y="-2828"/>
                  <a:pt x="1378098" y="-3820"/>
                  <a:pt x="1166797" y="15240"/>
                </a:cubicBezTo>
                <a:cubicBezTo>
                  <a:pt x="921150" y="50229"/>
                  <a:pt x="327457" y="44249"/>
                  <a:pt x="0" y="15240"/>
                </a:cubicBezTo>
                <a:cubicBezTo>
                  <a:pt x="267" y="11729"/>
                  <a:pt x="-314" y="7880"/>
                  <a:pt x="0" y="0"/>
                </a:cubicBezTo>
                <a:close/>
              </a:path>
              <a:path w="8140446" h="15240" stroke="0" extrusionOk="0">
                <a:moveTo>
                  <a:pt x="0" y="0"/>
                </a:moveTo>
                <a:cubicBezTo>
                  <a:pt x="136968" y="-25482"/>
                  <a:pt x="379786" y="11224"/>
                  <a:pt x="596966" y="0"/>
                </a:cubicBezTo>
                <a:cubicBezTo>
                  <a:pt x="815878" y="-21223"/>
                  <a:pt x="832062" y="11868"/>
                  <a:pt x="1031123" y="0"/>
                </a:cubicBezTo>
                <a:cubicBezTo>
                  <a:pt x="1256800" y="-30738"/>
                  <a:pt x="1658090" y="-20345"/>
                  <a:pt x="1872303" y="0"/>
                </a:cubicBezTo>
                <a:cubicBezTo>
                  <a:pt x="2115604" y="28431"/>
                  <a:pt x="2277865" y="-40642"/>
                  <a:pt x="2469269" y="0"/>
                </a:cubicBezTo>
                <a:cubicBezTo>
                  <a:pt x="2679731" y="25919"/>
                  <a:pt x="2788602" y="-6498"/>
                  <a:pt x="3066235" y="0"/>
                </a:cubicBezTo>
                <a:cubicBezTo>
                  <a:pt x="3325663" y="-14487"/>
                  <a:pt x="3706561" y="67517"/>
                  <a:pt x="3907414" y="0"/>
                </a:cubicBezTo>
                <a:cubicBezTo>
                  <a:pt x="4127229" y="-37113"/>
                  <a:pt x="4179037" y="-8167"/>
                  <a:pt x="4422976" y="0"/>
                </a:cubicBezTo>
                <a:cubicBezTo>
                  <a:pt x="4683575" y="-28486"/>
                  <a:pt x="5055803" y="-13799"/>
                  <a:pt x="5264155" y="0"/>
                </a:cubicBezTo>
                <a:cubicBezTo>
                  <a:pt x="5513566" y="14315"/>
                  <a:pt x="5735215" y="2768"/>
                  <a:pt x="6105335" y="0"/>
                </a:cubicBezTo>
                <a:cubicBezTo>
                  <a:pt x="6510913" y="-12587"/>
                  <a:pt x="6456171" y="3247"/>
                  <a:pt x="6783705" y="0"/>
                </a:cubicBezTo>
                <a:cubicBezTo>
                  <a:pt x="7057099" y="-15461"/>
                  <a:pt x="7592067" y="5384"/>
                  <a:pt x="8140446" y="0"/>
                </a:cubicBezTo>
                <a:cubicBezTo>
                  <a:pt x="8140600" y="5185"/>
                  <a:pt x="8140948" y="9633"/>
                  <a:pt x="8140446" y="15240"/>
                </a:cubicBezTo>
                <a:cubicBezTo>
                  <a:pt x="7961834" y="5358"/>
                  <a:pt x="7874097" y="7302"/>
                  <a:pt x="7706289" y="15240"/>
                </a:cubicBezTo>
                <a:cubicBezTo>
                  <a:pt x="7582508" y="-17968"/>
                  <a:pt x="7179551" y="-36159"/>
                  <a:pt x="6865109" y="15240"/>
                </a:cubicBezTo>
                <a:cubicBezTo>
                  <a:pt x="6583382" y="21069"/>
                  <a:pt x="6525821" y="33648"/>
                  <a:pt x="6349548" y="15240"/>
                </a:cubicBezTo>
                <a:cubicBezTo>
                  <a:pt x="6209953" y="7833"/>
                  <a:pt x="5959707" y="-50876"/>
                  <a:pt x="5671177" y="15240"/>
                </a:cubicBezTo>
                <a:cubicBezTo>
                  <a:pt x="5387744" y="26761"/>
                  <a:pt x="5228514" y="98459"/>
                  <a:pt x="4829998" y="15240"/>
                </a:cubicBezTo>
                <a:cubicBezTo>
                  <a:pt x="4415646" y="-31644"/>
                  <a:pt x="4343809" y="25906"/>
                  <a:pt x="4151627" y="15240"/>
                </a:cubicBezTo>
                <a:cubicBezTo>
                  <a:pt x="3950673" y="-12844"/>
                  <a:pt x="3879947" y="38095"/>
                  <a:pt x="3717470" y="15240"/>
                </a:cubicBezTo>
                <a:cubicBezTo>
                  <a:pt x="3558660" y="7062"/>
                  <a:pt x="3468854" y="26327"/>
                  <a:pt x="3201909" y="15240"/>
                </a:cubicBezTo>
                <a:cubicBezTo>
                  <a:pt x="2965673" y="7457"/>
                  <a:pt x="2568327" y="19068"/>
                  <a:pt x="2360729" y="15240"/>
                </a:cubicBezTo>
                <a:cubicBezTo>
                  <a:pt x="2171885" y="46096"/>
                  <a:pt x="1923258" y="12972"/>
                  <a:pt x="1682359" y="15240"/>
                </a:cubicBezTo>
                <a:cubicBezTo>
                  <a:pt x="1430698" y="-5426"/>
                  <a:pt x="1324229" y="-4799"/>
                  <a:pt x="1166797" y="15240"/>
                </a:cubicBezTo>
                <a:cubicBezTo>
                  <a:pt x="1001390" y="38747"/>
                  <a:pt x="324313" y="54916"/>
                  <a:pt x="0" y="15240"/>
                </a:cubicBezTo>
                <a:cubicBezTo>
                  <a:pt x="59" y="7927"/>
                  <a:pt x="701" y="2778"/>
                  <a:pt x="0" y="0"/>
                </a:cubicBezTo>
                <a:close/>
              </a:path>
              <a:path w="8140446" h="15240" fill="none" stroke="0" extrusionOk="0">
                <a:moveTo>
                  <a:pt x="0" y="0"/>
                </a:moveTo>
                <a:cubicBezTo>
                  <a:pt x="69532" y="-6557"/>
                  <a:pt x="264219" y="3919"/>
                  <a:pt x="434157" y="0"/>
                </a:cubicBezTo>
                <a:cubicBezTo>
                  <a:pt x="600013" y="9090"/>
                  <a:pt x="921449" y="-13478"/>
                  <a:pt x="1193932" y="0"/>
                </a:cubicBezTo>
                <a:cubicBezTo>
                  <a:pt x="1443592" y="14844"/>
                  <a:pt x="1471188" y="10722"/>
                  <a:pt x="1628089" y="0"/>
                </a:cubicBezTo>
                <a:cubicBezTo>
                  <a:pt x="1750006" y="-24149"/>
                  <a:pt x="1967480" y="-14904"/>
                  <a:pt x="2225055" y="0"/>
                </a:cubicBezTo>
                <a:cubicBezTo>
                  <a:pt x="2503918" y="19247"/>
                  <a:pt x="2709263" y="-16351"/>
                  <a:pt x="3066235" y="0"/>
                </a:cubicBezTo>
                <a:cubicBezTo>
                  <a:pt x="3429723" y="-1627"/>
                  <a:pt x="3399401" y="30976"/>
                  <a:pt x="3744605" y="0"/>
                </a:cubicBezTo>
                <a:cubicBezTo>
                  <a:pt x="4081920" y="-40602"/>
                  <a:pt x="4258272" y="-2441"/>
                  <a:pt x="4504380" y="0"/>
                </a:cubicBezTo>
                <a:cubicBezTo>
                  <a:pt x="4760039" y="21121"/>
                  <a:pt x="4866555" y="-1351"/>
                  <a:pt x="5101346" y="0"/>
                </a:cubicBezTo>
                <a:cubicBezTo>
                  <a:pt x="5336279" y="1859"/>
                  <a:pt x="5465100" y="30801"/>
                  <a:pt x="5779717" y="0"/>
                </a:cubicBezTo>
                <a:cubicBezTo>
                  <a:pt x="6117018" y="-2879"/>
                  <a:pt x="6273497" y="-5002"/>
                  <a:pt x="6620896" y="0"/>
                </a:cubicBezTo>
                <a:cubicBezTo>
                  <a:pt x="6972306" y="38666"/>
                  <a:pt x="6992056" y="28334"/>
                  <a:pt x="7136458" y="0"/>
                </a:cubicBezTo>
                <a:cubicBezTo>
                  <a:pt x="7325567" y="-61201"/>
                  <a:pt x="7766555" y="-88399"/>
                  <a:pt x="8140446" y="0"/>
                </a:cubicBezTo>
                <a:cubicBezTo>
                  <a:pt x="8139471" y="7313"/>
                  <a:pt x="8140040" y="8824"/>
                  <a:pt x="8140446" y="15240"/>
                </a:cubicBezTo>
                <a:cubicBezTo>
                  <a:pt x="7892673" y="-7060"/>
                  <a:pt x="7668025" y="-2398"/>
                  <a:pt x="7543480" y="15240"/>
                </a:cubicBezTo>
                <a:cubicBezTo>
                  <a:pt x="7406710" y="-6515"/>
                  <a:pt x="7207646" y="5845"/>
                  <a:pt x="7109323" y="15240"/>
                </a:cubicBezTo>
                <a:cubicBezTo>
                  <a:pt x="6993037" y="45963"/>
                  <a:pt x="6598723" y="56357"/>
                  <a:pt x="6430952" y="15240"/>
                </a:cubicBezTo>
                <a:cubicBezTo>
                  <a:pt x="6284771" y="12267"/>
                  <a:pt x="6162730" y="17302"/>
                  <a:pt x="5915391" y="15240"/>
                </a:cubicBezTo>
                <a:cubicBezTo>
                  <a:pt x="5684668" y="10555"/>
                  <a:pt x="5422852" y="50570"/>
                  <a:pt x="5237020" y="15240"/>
                </a:cubicBezTo>
                <a:cubicBezTo>
                  <a:pt x="5035482" y="23248"/>
                  <a:pt x="4719808" y="52097"/>
                  <a:pt x="4558650" y="15240"/>
                </a:cubicBezTo>
                <a:cubicBezTo>
                  <a:pt x="4375169" y="-38635"/>
                  <a:pt x="4137553" y="9038"/>
                  <a:pt x="3880279" y="15240"/>
                </a:cubicBezTo>
                <a:cubicBezTo>
                  <a:pt x="3624533" y="29600"/>
                  <a:pt x="3467387" y="3432"/>
                  <a:pt x="3201909" y="15240"/>
                </a:cubicBezTo>
                <a:cubicBezTo>
                  <a:pt x="2918126" y="70294"/>
                  <a:pt x="2717830" y="-20204"/>
                  <a:pt x="2604943" y="15240"/>
                </a:cubicBezTo>
                <a:cubicBezTo>
                  <a:pt x="2496133" y="41477"/>
                  <a:pt x="2003915" y="15206"/>
                  <a:pt x="1845168" y="15240"/>
                </a:cubicBezTo>
                <a:cubicBezTo>
                  <a:pt x="1694518" y="11941"/>
                  <a:pt x="1344959" y="41140"/>
                  <a:pt x="1166797" y="15240"/>
                </a:cubicBezTo>
                <a:cubicBezTo>
                  <a:pt x="935925" y="66403"/>
                  <a:pt x="319712" y="-67020"/>
                  <a:pt x="0" y="15240"/>
                </a:cubicBezTo>
                <a:cubicBezTo>
                  <a:pt x="1270" y="11138"/>
                  <a:pt x="-176" y="670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8140446"/>
                      <a:gd name="connsiteY0" fmla="*/ 0 h 15240"/>
                      <a:gd name="connsiteX1" fmla="*/ 434157 w 8140446"/>
                      <a:gd name="connsiteY1" fmla="*/ 0 h 15240"/>
                      <a:gd name="connsiteX2" fmla="*/ 1193932 w 8140446"/>
                      <a:gd name="connsiteY2" fmla="*/ 0 h 15240"/>
                      <a:gd name="connsiteX3" fmla="*/ 1628089 w 8140446"/>
                      <a:gd name="connsiteY3" fmla="*/ 0 h 15240"/>
                      <a:gd name="connsiteX4" fmla="*/ 2225055 w 8140446"/>
                      <a:gd name="connsiteY4" fmla="*/ 0 h 15240"/>
                      <a:gd name="connsiteX5" fmla="*/ 3066235 w 8140446"/>
                      <a:gd name="connsiteY5" fmla="*/ 0 h 15240"/>
                      <a:gd name="connsiteX6" fmla="*/ 3744605 w 8140446"/>
                      <a:gd name="connsiteY6" fmla="*/ 0 h 15240"/>
                      <a:gd name="connsiteX7" fmla="*/ 4504380 w 8140446"/>
                      <a:gd name="connsiteY7" fmla="*/ 0 h 15240"/>
                      <a:gd name="connsiteX8" fmla="*/ 5101346 w 8140446"/>
                      <a:gd name="connsiteY8" fmla="*/ 0 h 15240"/>
                      <a:gd name="connsiteX9" fmla="*/ 5779717 w 8140446"/>
                      <a:gd name="connsiteY9" fmla="*/ 0 h 15240"/>
                      <a:gd name="connsiteX10" fmla="*/ 6620896 w 8140446"/>
                      <a:gd name="connsiteY10" fmla="*/ 0 h 15240"/>
                      <a:gd name="connsiteX11" fmla="*/ 7136458 w 8140446"/>
                      <a:gd name="connsiteY11" fmla="*/ 0 h 15240"/>
                      <a:gd name="connsiteX12" fmla="*/ 8140446 w 8140446"/>
                      <a:gd name="connsiteY12" fmla="*/ 0 h 15240"/>
                      <a:gd name="connsiteX13" fmla="*/ 8140446 w 8140446"/>
                      <a:gd name="connsiteY13" fmla="*/ 15240 h 15240"/>
                      <a:gd name="connsiteX14" fmla="*/ 7543480 w 8140446"/>
                      <a:gd name="connsiteY14" fmla="*/ 15240 h 15240"/>
                      <a:gd name="connsiteX15" fmla="*/ 7109323 w 8140446"/>
                      <a:gd name="connsiteY15" fmla="*/ 15240 h 15240"/>
                      <a:gd name="connsiteX16" fmla="*/ 6430952 w 8140446"/>
                      <a:gd name="connsiteY16" fmla="*/ 15240 h 15240"/>
                      <a:gd name="connsiteX17" fmla="*/ 5915391 w 8140446"/>
                      <a:gd name="connsiteY17" fmla="*/ 15240 h 15240"/>
                      <a:gd name="connsiteX18" fmla="*/ 5237020 w 8140446"/>
                      <a:gd name="connsiteY18" fmla="*/ 15240 h 15240"/>
                      <a:gd name="connsiteX19" fmla="*/ 4558650 w 8140446"/>
                      <a:gd name="connsiteY19" fmla="*/ 15240 h 15240"/>
                      <a:gd name="connsiteX20" fmla="*/ 3880279 w 8140446"/>
                      <a:gd name="connsiteY20" fmla="*/ 15240 h 15240"/>
                      <a:gd name="connsiteX21" fmla="*/ 3201909 w 8140446"/>
                      <a:gd name="connsiteY21" fmla="*/ 15240 h 15240"/>
                      <a:gd name="connsiteX22" fmla="*/ 2604943 w 8140446"/>
                      <a:gd name="connsiteY22" fmla="*/ 15240 h 15240"/>
                      <a:gd name="connsiteX23" fmla="*/ 1845168 w 8140446"/>
                      <a:gd name="connsiteY23" fmla="*/ 15240 h 15240"/>
                      <a:gd name="connsiteX24" fmla="*/ 1166797 w 8140446"/>
                      <a:gd name="connsiteY24" fmla="*/ 15240 h 15240"/>
                      <a:gd name="connsiteX25" fmla="*/ 0 w 8140446"/>
                      <a:gd name="connsiteY25" fmla="*/ 15240 h 15240"/>
                      <a:gd name="connsiteX26" fmla="*/ 0 w 8140446"/>
                      <a:gd name="connsiteY26" fmla="*/ 0 h 152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8140446" h="15240" fill="none" extrusionOk="0">
                        <a:moveTo>
                          <a:pt x="0" y="0"/>
                        </a:moveTo>
                        <a:cubicBezTo>
                          <a:pt x="94920" y="9103"/>
                          <a:pt x="287892" y="-4966"/>
                          <a:pt x="434157" y="0"/>
                        </a:cubicBezTo>
                        <a:cubicBezTo>
                          <a:pt x="580422" y="4966"/>
                          <a:pt x="943595" y="-14182"/>
                          <a:pt x="1193932" y="0"/>
                        </a:cubicBezTo>
                        <a:cubicBezTo>
                          <a:pt x="1444270" y="14182"/>
                          <a:pt x="1472129" y="5523"/>
                          <a:pt x="1628089" y="0"/>
                        </a:cubicBezTo>
                        <a:cubicBezTo>
                          <a:pt x="1784049" y="-5523"/>
                          <a:pt x="1962419" y="-17322"/>
                          <a:pt x="2225055" y="0"/>
                        </a:cubicBezTo>
                        <a:cubicBezTo>
                          <a:pt x="2487691" y="17322"/>
                          <a:pt x="2700681" y="1311"/>
                          <a:pt x="3066235" y="0"/>
                        </a:cubicBezTo>
                        <a:cubicBezTo>
                          <a:pt x="3431789" y="-1311"/>
                          <a:pt x="3405662" y="25081"/>
                          <a:pt x="3744605" y="0"/>
                        </a:cubicBezTo>
                        <a:cubicBezTo>
                          <a:pt x="4083548" y="-25081"/>
                          <a:pt x="4265111" y="-11945"/>
                          <a:pt x="4504380" y="0"/>
                        </a:cubicBezTo>
                        <a:cubicBezTo>
                          <a:pt x="4743649" y="11945"/>
                          <a:pt x="4860394" y="-2832"/>
                          <a:pt x="5101346" y="0"/>
                        </a:cubicBezTo>
                        <a:cubicBezTo>
                          <a:pt x="5342298" y="2832"/>
                          <a:pt x="5456387" y="23676"/>
                          <a:pt x="5779717" y="0"/>
                        </a:cubicBezTo>
                        <a:cubicBezTo>
                          <a:pt x="6103047" y="-23676"/>
                          <a:pt x="6270379" y="-37291"/>
                          <a:pt x="6620896" y="0"/>
                        </a:cubicBezTo>
                        <a:cubicBezTo>
                          <a:pt x="6971413" y="37291"/>
                          <a:pt x="6989068" y="24674"/>
                          <a:pt x="7136458" y="0"/>
                        </a:cubicBezTo>
                        <a:cubicBezTo>
                          <a:pt x="7283848" y="-24674"/>
                          <a:pt x="7752532" y="-22436"/>
                          <a:pt x="8140446" y="0"/>
                        </a:cubicBezTo>
                        <a:cubicBezTo>
                          <a:pt x="8139857" y="7250"/>
                          <a:pt x="8140386" y="9063"/>
                          <a:pt x="8140446" y="15240"/>
                        </a:cubicBezTo>
                        <a:cubicBezTo>
                          <a:pt x="7906329" y="-6091"/>
                          <a:pt x="7681180" y="24417"/>
                          <a:pt x="7543480" y="15240"/>
                        </a:cubicBezTo>
                        <a:cubicBezTo>
                          <a:pt x="7405780" y="6063"/>
                          <a:pt x="7216607" y="612"/>
                          <a:pt x="7109323" y="15240"/>
                        </a:cubicBezTo>
                        <a:cubicBezTo>
                          <a:pt x="7002039" y="29868"/>
                          <a:pt x="6576231" y="39644"/>
                          <a:pt x="6430952" y="15240"/>
                        </a:cubicBezTo>
                        <a:cubicBezTo>
                          <a:pt x="6285673" y="-9164"/>
                          <a:pt x="6138840" y="31473"/>
                          <a:pt x="5915391" y="15240"/>
                        </a:cubicBezTo>
                        <a:cubicBezTo>
                          <a:pt x="5691942" y="-993"/>
                          <a:pt x="5459460" y="48618"/>
                          <a:pt x="5237020" y="15240"/>
                        </a:cubicBezTo>
                        <a:cubicBezTo>
                          <a:pt x="5014580" y="-18138"/>
                          <a:pt x="4747677" y="37401"/>
                          <a:pt x="4558650" y="15240"/>
                        </a:cubicBezTo>
                        <a:cubicBezTo>
                          <a:pt x="4369623" y="-6921"/>
                          <a:pt x="4146061" y="9520"/>
                          <a:pt x="3880279" y="15240"/>
                        </a:cubicBezTo>
                        <a:cubicBezTo>
                          <a:pt x="3614497" y="20960"/>
                          <a:pt x="3473808" y="-15956"/>
                          <a:pt x="3201909" y="15240"/>
                        </a:cubicBezTo>
                        <a:cubicBezTo>
                          <a:pt x="2930010" y="46436"/>
                          <a:pt x="2728175" y="-6478"/>
                          <a:pt x="2604943" y="15240"/>
                        </a:cubicBezTo>
                        <a:cubicBezTo>
                          <a:pt x="2481711" y="36958"/>
                          <a:pt x="2004334" y="23904"/>
                          <a:pt x="1845168" y="15240"/>
                        </a:cubicBezTo>
                        <a:cubicBezTo>
                          <a:pt x="1686003" y="6576"/>
                          <a:pt x="1375070" y="34532"/>
                          <a:pt x="1166797" y="15240"/>
                        </a:cubicBezTo>
                        <a:cubicBezTo>
                          <a:pt x="958524" y="-4052"/>
                          <a:pt x="342846" y="5832"/>
                          <a:pt x="0" y="15240"/>
                        </a:cubicBezTo>
                        <a:cubicBezTo>
                          <a:pt x="586" y="11652"/>
                          <a:pt x="-523" y="7308"/>
                          <a:pt x="0" y="0"/>
                        </a:cubicBezTo>
                        <a:close/>
                      </a:path>
                      <a:path w="8140446" h="15240" stroke="0" extrusionOk="0">
                        <a:moveTo>
                          <a:pt x="0" y="0"/>
                        </a:moveTo>
                        <a:cubicBezTo>
                          <a:pt x="142435" y="-24533"/>
                          <a:pt x="380026" y="17447"/>
                          <a:pt x="596966" y="0"/>
                        </a:cubicBezTo>
                        <a:cubicBezTo>
                          <a:pt x="813906" y="-17447"/>
                          <a:pt x="830530" y="13462"/>
                          <a:pt x="1031123" y="0"/>
                        </a:cubicBezTo>
                        <a:cubicBezTo>
                          <a:pt x="1231716" y="-13462"/>
                          <a:pt x="1634038" y="0"/>
                          <a:pt x="1872303" y="0"/>
                        </a:cubicBezTo>
                        <a:cubicBezTo>
                          <a:pt x="2110568" y="0"/>
                          <a:pt x="2261934" y="-25727"/>
                          <a:pt x="2469269" y="0"/>
                        </a:cubicBezTo>
                        <a:cubicBezTo>
                          <a:pt x="2676604" y="25727"/>
                          <a:pt x="2790440" y="16284"/>
                          <a:pt x="3066235" y="0"/>
                        </a:cubicBezTo>
                        <a:cubicBezTo>
                          <a:pt x="3342030" y="-16284"/>
                          <a:pt x="3685603" y="41976"/>
                          <a:pt x="3907414" y="0"/>
                        </a:cubicBezTo>
                        <a:cubicBezTo>
                          <a:pt x="4129225" y="-41976"/>
                          <a:pt x="4177416" y="-7598"/>
                          <a:pt x="4422976" y="0"/>
                        </a:cubicBezTo>
                        <a:cubicBezTo>
                          <a:pt x="4668536" y="7598"/>
                          <a:pt x="5023499" y="-28058"/>
                          <a:pt x="5264155" y="0"/>
                        </a:cubicBezTo>
                        <a:cubicBezTo>
                          <a:pt x="5504811" y="28058"/>
                          <a:pt x="5703675" y="13288"/>
                          <a:pt x="6105335" y="0"/>
                        </a:cubicBezTo>
                        <a:cubicBezTo>
                          <a:pt x="6506995" y="-13288"/>
                          <a:pt x="6455516" y="-5124"/>
                          <a:pt x="6783705" y="0"/>
                        </a:cubicBezTo>
                        <a:cubicBezTo>
                          <a:pt x="7111894" y="5124"/>
                          <a:pt x="7512856" y="10604"/>
                          <a:pt x="8140446" y="0"/>
                        </a:cubicBezTo>
                        <a:cubicBezTo>
                          <a:pt x="8140610" y="5600"/>
                          <a:pt x="8140834" y="9716"/>
                          <a:pt x="8140446" y="15240"/>
                        </a:cubicBezTo>
                        <a:cubicBezTo>
                          <a:pt x="7959314" y="297"/>
                          <a:pt x="7870113" y="7389"/>
                          <a:pt x="7706289" y="15240"/>
                        </a:cubicBezTo>
                        <a:cubicBezTo>
                          <a:pt x="7542465" y="23091"/>
                          <a:pt x="7157940" y="14434"/>
                          <a:pt x="6865109" y="15240"/>
                        </a:cubicBezTo>
                        <a:cubicBezTo>
                          <a:pt x="6572278" y="16046"/>
                          <a:pt x="6524256" y="35003"/>
                          <a:pt x="6349548" y="15240"/>
                        </a:cubicBezTo>
                        <a:cubicBezTo>
                          <a:pt x="6174840" y="-4523"/>
                          <a:pt x="5951624" y="-2874"/>
                          <a:pt x="5671177" y="15240"/>
                        </a:cubicBezTo>
                        <a:cubicBezTo>
                          <a:pt x="5390730" y="33354"/>
                          <a:pt x="5222992" y="57010"/>
                          <a:pt x="4829998" y="15240"/>
                        </a:cubicBezTo>
                        <a:cubicBezTo>
                          <a:pt x="4437004" y="-26530"/>
                          <a:pt x="4344181" y="36039"/>
                          <a:pt x="4151627" y="15240"/>
                        </a:cubicBezTo>
                        <a:cubicBezTo>
                          <a:pt x="3959073" y="-5559"/>
                          <a:pt x="3886970" y="29827"/>
                          <a:pt x="3717470" y="15240"/>
                        </a:cubicBezTo>
                        <a:cubicBezTo>
                          <a:pt x="3547970" y="653"/>
                          <a:pt x="3451521" y="28824"/>
                          <a:pt x="3201909" y="15240"/>
                        </a:cubicBezTo>
                        <a:cubicBezTo>
                          <a:pt x="2952297" y="1656"/>
                          <a:pt x="2543413" y="2981"/>
                          <a:pt x="2360729" y="15240"/>
                        </a:cubicBezTo>
                        <a:cubicBezTo>
                          <a:pt x="2178045" y="27499"/>
                          <a:pt x="1906056" y="22799"/>
                          <a:pt x="1682359" y="15240"/>
                        </a:cubicBezTo>
                        <a:cubicBezTo>
                          <a:pt x="1458662" y="7682"/>
                          <a:pt x="1330405" y="4998"/>
                          <a:pt x="1166797" y="15240"/>
                        </a:cubicBezTo>
                        <a:cubicBezTo>
                          <a:pt x="1003189" y="25482"/>
                          <a:pt x="278098" y="16485"/>
                          <a:pt x="0" y="15240"/>
                        </a:cubicBezTo>
                        <a:cubicBezTo>
                          <a:pt x="-78" y="8523"/>
                          <a:pt x="411" y="330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243840" y="1534160"/>
            <a:ext cx="8625839" cy="3959860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90000"/>
              </a:lnSpc>
              <a:buNone/>
            </a:pPr>
            <a:endParaRPr lang="en-US" sz="2000" dirty="0">
              <a:latin typeface="Bookman Old Style"/>
              <a:cs typeface="Bookman Old Style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latin typeface="Bookman Old Style"/>
                <a:cs typeface="Bookman Old Style"/>
              </a:rPr>
              <a:t>All F-1 students are required to enroll full-time unless authorized by RCL to be less than full-time. </a:t>
            </a:r>
          </a:p>
          <a:p>
            <a:pPr>
              <a:lnSpc>
                <a:spcPct val="90000"/>
              </a:lnSpc>
            </a:pPr>
            <a:endParaRPr lang="en-US" sz="2000" dirty="0">
              <a:latin typeface="Bookman Old Style"/>
              <a:cs typeface="Bookman Old Style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latin typeface="Bookman Old Style"/>
                <a:cs typeface="Bookman Old Style"/>
              </a:rPr>
              <a:t>F-1 students must show sufficient financial resources to cover the cost of attendance when applying for the Form I-20 and F-1 visa.</a:t>
            </a:r>
          </a:p>
          <a:p>
            <a:pPr marL="0" indent="0">
              <a:lnSpc>
                <a:spcPct val="90000"/>
              </a:lnSpc>
              <a:buNone/>
            </a:pPr>
            <a:endParaRPr lang="en-US" sz="2000" dirty="0">
              <a:latin typeface="Bookman Old Style"/>
              <a:cs typeface="Bookman Old Style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latin typeface="Bookman Old Style"/>
                <a:cs typeface="Bookman Old Style"/>
              </a:rPr>
              <a:t>F-1 students who cannot pay tuition bills will be advised to apply for economic hardship or return home. Failure to enroll is a SEVIS termination action. </a:t>
            </a:r>
          </a:p>
          <a:p>
            <a:pPr>
              <a:lnSpc>
                <a:spcPct val="90000"/>
              </a:lnSpc>
            </a:pPr>
            <a:endParaRPr lang="en-US" sz="2000" dirty="0">
              <a:latin typeface="Bookman Old Style"/>
              <a:cs typeface="Bookman Old Style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2000" b="1" dirty="0">
                <a:latin typeface="Bookman Old Style"/>
                <a:cs typeface="Bookman Old Style"/>
              </a:rPr>
              <a:t>NOTE:</a:t>
            </a:r>
            <a:r>
              <a:rPr lang="en-US" sz="2000" dirty="0">
                <a:latin typeface="Bookman Old Style"/>
                <a:cs typeface="Bookman Old Style"/>
              </a:rPr>
              <a:t> The F-1 regulations do not allow financial difficulty as an acceptable</a:t>
            </a:r>
            <a:r>
              <a:rPr lang="en-US" sz="2000" b="1" dirty="0">
                <a:latin typeface="Bookman Old Style"/>
                <a:cs typeface="Bookman Old Style"/>
              </a:rPr>
              <a:t> </a:t>
            </a:r>
            <a:r>
              <a:rPr lang="en-US" sz="2000" dirty="0">
                <a:latin typeface="Bookman Old Style"/>
                <a:cs typeface="Bookman Old Style"/>
              </a:rPr>
              <a:t>reason to enroll less than full-time.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715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04270"/>
            <a:ext cx="7886700" cy="1104636"/>
          </a:xfrm>
        </p:spPr>
        <p:txBody>
          <a:bodyPr>
            <a:normAutofit/>
          </a:bodyPr>
          <a:lstStyle/>
          <a:p>
            <a:r>
              <a:rPr lang="en-US" sz="4300" b="1" dirty="0">
                <a:latin typeface="Bookman Old Style"/>
                <a:cs typeface="Bookman Old Style"/>
              </a:rPr>
              <a:t>Concurrent Enrollment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1777" y="1397810"/>
            <a:ext cx="8140446" cy="15240"/>
          </a:xfrm>
          <a:custGeom>
            <a:avLst/>
            <a:gdLst>
              <a:gd name="connsiteX0" fmla="*/ 0 w 8140446"/>
              <a:gd name="connsiteY0" fmla="*/ 0 h 15240"/>
              <a:gd name="connsiteX1" fmla="*/ 434157 w 8140446"/>
              <a:gd name="connsiteY1" fmla="*/ 0 h 15240"/>
              <a:gd name="connsiteX2" fmla="*/ 1193932 w 8140446"/>
              <a:gd name="connsiteY2" fmla="*/ 0 h 15240"/>
              <a:gd name="connsiteX3" fmla="*/ 1628089 w 8140446"/>
              <a:gd name="connsiteY3" fmla="*/ 0 h 15240"/>
              <a:gd name="connsiteX4" fmla="*/ 2225055 w 8140446"/>
              <a:gd name="connsiteY4" fmla="*/ 0 h 15240"/>
              <a:gd name="connsiteX5" fmla="*/ 3066235 w 8140446"/>
              <a:gd name="connsiteY5" fmla="*/ 0 h 15240"/>
              <a:gd name="connsiteX6" fmla="*/ 3744605 w 8140446"/>
              <a:gd name="connsiteY6" fmla="*/ 0 h 15240"/>
              <a:gd name="connsiteX7" fmla="*/ 4504380 w 8140446"/>
              <a:gd name="connsiteY7" fmla="*/ 0 h 15240"/>
              <a:gd name="connsiteX8" fmla="*/ 5101346 w 8140446"/>
              <a:gd name="connsiteY8" fmla="*/ 0 h 15240"/>
              <a:gd name="connsiteX9" fmla="*/ 5779717 w 8140446"/>
              <a:gd name="connsiteY9" fmla="*/ 0 h 15240"/>
              <a:gd name="connsiteX10" fmla="*/ 6620896 w 8140446"/>
              <a:gd name="connsiteY10" fmla="*/ 0 h 15240"/>
              <a:gd name="connsiteX11" fmla="*/ 7136458 w 8140446"/>
              <a:gd name="connsiteY11" fmla="*/ 0 h 15240"/>
              <a:gd name="connsiteX12" fmla="*/ 8140446 w 8140446"/>
              <a:gd name="connsiteY12" fmla="*/ 0 h 15240"/>
              <a:gd name="connsiteX13" fmla="*/ 8140446 w 8140446"/>
              <a:gd name="connsiteY13" fmla="*/ 15240 h 15240"/>
              <a:gd name="connsiteX14" fmla="*/ 7543480 w 8140446"/>
              <a:gd name="connsiteY14" fmla="*/ 15240 h 15240"/>
              <a:gd name="connsiteX15" fmla="*/ 7109323 w 8140446"/>
              <a:gd name="connsiteY15" fmla="*/ 15240 h 15240"/>
              <a:gd name="connsiteX16" fmla="*/ 6430952 w 8140446"/>
              <a:gd name="connsiteY16" fmla="*/ 15240 h 15240"/>
              <a:gd name="connsiteX17" fmla="*/ 5915391 w 8140446"/>
              <a:gd name="connsiteY17" fmla="*/ 15240 h 15240"/>
              <a:gd name="connsiteX18" fmla="*/ 5237020 w 8140446"/>
              <a:gd name="connsiteY18" fmla="*/ 15240 h 15240"/>
              <a:gd name="connsiteX19" fmla="*/ 4558650 w 8140446"/>
              <a:gd name="connsiteY19" fmla="*/ 15240 h 15240"/>
              <a:gd name="connsiteX20" fmla="*/ 3880279 w 8140446"/>
              <a:gd name="connsiteY20" fmla="*/ 15240 h 15240"/>
              <a:gd name="connsiteX21" fmla="*/ 3201909 w 8140446"/>
              <a:gd name="connsiteY21" fmla="*/ 15240 h 15240"/>
              <a:gd name="connsiteX22" fmla="*/ 2604943 w 8140446"/>
              <a:gd name="connsiteY22" fmla="*/ 15240 h 15240"/>
              <a:gd name="connsiteX23" fmla="*/ 1845168 w 8140446"/>
              <a:gd name="connsiteY23" fmla="*/ 15240 h 15240"/>
              <a:gd name="connsiteX24" fmla="*/ 1166797 w 8140446"/>
              <a:gd name="connsiteY24" fmla="*/ 15240 h 15240"/>
              <a:gd name="connsiteX25" fmla="*/ 0 w 8140446"/>
              <a:gd name="connsiteY25" fmla="*/ 15240 h 15240"/>
              <a:gd name="connsiteX26" fmla="*/ 0 w 8140446"/>
              <a:gd name="connsiteY26" fmla="*/ 0 h 15240"/>
              <a:gd name="connsiteX0" fmla="*/ 0 w 8140446"/>
              <a:gd name="connsiteY0" fmla="*/ 0 h 15240"/>
              <a:gd name="connsiteX1" fmla="*/ 596966 w 8140446"/>
              <a:gd name="connsiteY1" fmla="*/ 0 h 15240"/>
              <a:gd name="connsiteX2" fmla="*/ 1031123 w 8140446"/>
              <a:gd name="connsiteY2" fmla="*/ 0 h 15240"/>
              <a:gd name="connsiteX3" fmla="*/ 1872303 w 8140446"/>
              <a:gd name="connsiteY3" fmla="*/ 0 h 15240"/>
              <a:gd name="connsiteX4" fmla="*/ 2469269 w 8140446"/>
              <a:gd name="connsiteY4" fmla="*/ 0 h 15240"/>
              <a:gd name="connsiteX5" fmla="*/ 3066235 w 8140446"/>
              <a:gd name="connsiteY5" fmla="*/ 0 h 15240"/>
              <a:gd name="connsiteX6" fmla="*/ 3907414 w 8140446"/>
              <a:gd name="connsiteY6" fmla="*/ 0 h 15240"/>
              <a:gd name="connsiteX7" fmla="*/ 4422976 w 8140446"/>
              <a:gd name="connsiteY7" fmla="*/ 0 h 15240"/>
              <a:gd name="connsiteX8" fmla="*/ 5264155 w 8140446"/>
              <a:gd name="connsiteY8" fmla="*/ 0 h 15240"/>
              <a:gd name="connsiteX9" fmla="*/ 6105335 w 8140446"/>
              <a:gd name="connsiteY9" fmla="*/ 0 h 15240"/>
              <a:gd name="connsiteX10" fmla="*/ 6783705 w 8140446"/>
              <a:gd name="connsiteY10" fmla="*/ 0 h 15240"/>
              <a:gd name="connsiteX11" fmla="*/ 8140446 w 8140446"/>
              <a:gd name="connsiteY11" fmla="*/ 0 h 15240"/>
              <a:gd name="connsiteX12" fmla="*/ 8140446 w 8140446"/>
              <a:gd name="connsiteY12" fmla="*/ 15240 h 15240"/>
              <a:gd name="connsiteX13" fmla="*/ 7706289 w 8140446"/>
              <a:gd name="connsiteY13" fmla="*/ 15240 h 15240"/>
              <a:gd name="connsiteX14" fmla="*/ 6865109 w 8140446"/>
              <a:gd name="connsiteY14" fmla="*/ 15240 h 15240"/>
              <a:gd name="connsiteX15" fmla="*/ 6349548 w 8140446"/>
              <a:gd name="connsiteY15" fmla="*/ 15240 h 15240"/>
              <a:gd name="connsiteX16" fmla="*/ 5671177 w 8140446"/>
              <a:gd name="connsiteY16" fmla="*/ 15240 h 15240"/>
              <a:gd name="connsiteX17" fmla="*/ 4829998 w 8140446"/>
              <a:gd name="connsiteY17" fmla="*/ 15240 h 15240"/>
              <a:gd name="connsiteX18" fmla="*/ 4151627 w 8140446"/>
              <a:gd name="connsiteY18" fmla="*/ 15240 h 15240"/>
              <a:gd name="connsiteX19" fmla="*/ 3717470 w 8140446"/>
              <a:gd name="connsiteY19" fmla="*/ 15240 h 15240"/>
              <a:gd name="connsiteX20" fmla="*/ 3201909 w 8140446"/>
              <a:gd name="connsiteY20" fmla="*/ 15240 h 15240"/>
              <a:gd name="connsiteX21" fmla="*/ 2360729 w 8140446"/>
              <a:gd name="connsiteY21" fmla="*/ 15240 h 15240"/>
              <a:gd name="connsiteX22" fmla="*/ 1682359 w 8140446"/>
              <a:gd name="connsiteY22" fmla="*/ 15240 h 15240"/>
              <a:gd name="connsiteX23" fmla="*/ 1166797 w 8140446"/>
              <a:gd name="connsiteY23" fmla="*/ 15240 h 15240"/>
              <a:gd name="connsiteX24" fmla="*/ 0 w 8140446"/>
              <a:gd name="connsiteY24" fmla="*/ 15240 h 15240"/>
              <a:gd name="connsiteX25" fmla="*/ 0 w 8140446"/>
              <a:gd name="connsiteY25" fmla="*/ 0 h 15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8140446" h="15240" fill="none" extrusionOk="0">
                <a:moveTo>
                  <a:pt x="0" y="0"/>
                </a:moveTo>
                <a:cubicBezTo>
                  <a:pt x="87427" y="6231"/>
                  <a:pt x="309612" y="-26324"/>
                  <a:pt x="434157" y="0"/>
                </a:cubicBezTo>
                <a:cubicBezTo>
                  <a:pt x="536972" y="29330"/>
                  <a:pt x="959392" y="28619"/>
                  <a:pt x="1193932" y="0"/>
                </a:cubicBezTo>
                <a:cubicBezTo>
                  <a:pt x="1446097" y="13819"/>
                  <a:pt x="1471680" y="7203"/>
                  <a:pt x="1628089" y="0"/>
                </a:cubicBezTo>
                <a:cubicBezTo>
                  <a:pt x="1817415" y="4047"/>
                  <a:pt x="1949536" y="-59324"/>
                  <a:pt x="2225055" y="0"/>
                </a:cubicBezTo>
                <a:cubicBezTo>
                  <a:pt x="2520490" y="18365"/>
                  <a:pt x="2717469" y="18707"/>
                  <a:pt x="3066235" y="0"/>
                </a:cubicBezTo>
                <a:cubicBezTo>
                  <a:pt x="3437075" y="3751"/>
                  <a:pt x="3408347" y="31644"/>
                  <a:pt x="3744605" y="0"/>
                </a:cubicBezTo>
                <a:cubicBezTo>
                  <a:pt x="4097249" y="-11527"/>
                  <a:pt x="4249699" y="-32555"/>
                  <a:pt x="4504380" y="0"/>
                </a:cubicBezTo>
                <a:cubicBezTo>
                  <a:pt x="4737570" y="17980"/>
                  <a:pt x="4877497" y="1006"/>
                  <a:pt x="5101346" y="0"/>
                </a:cubicBezTo>
                <a:cubicBezTo>
                  <a:pt x="5359305" y="-15330"/>
                  <a:pt x="5447195" y="7257"/>
                  <a:pt x="5779717" y="0"/>
                </a:cubicBezTo>
                <a:cubicBezTo>
                  <a:pt x="6090019" y="-17621"/>
                  <a:pt x="6273151" y="4279"/>
                  <a:pt x="6620896" y="0"/>
                </a:cubicBezTo>
                <a:cubicBezTo>
                  <a:pt x="6968586" y="34056"/>
                  <a:pt x="6990073" y="23587"/>
                  <a:pt x="7136458" y="0"/>
                </a:cubicBezTo>
                <a:cubicBezTo>
                  <a:pt x="7320575" y="20480"/>
                  <a:pt x="7847401" y="-6173"/>
                  <a:pt x="8140446" y="0"/>
                </a:cubicBezTo>
                <a:cubicBezTo>
                  <a:pt x="8139689" y="7312"/>
                  <a:pt x="8140381" y="8881"/>
                  <a:pt x="8140446" y="15240"/>
                </a:cubicBezTo>
                <a:cubicBezTo>
                  <a:pt x="7908069" y="-23684"/>
                  <a:pt x="7683037" y="18929"/>
                  <a:pt x="7543480" y="15240"/>
                </a:cubicBezTo>
                <a:cubicBezTo>
                  <a:pt x="7393752" y="7002"/>
                  <a:pt x="7221032" y="-6277"/>
                  <a:pt x="7109323" y="15240"/>
                </a:cubicBezTo>
                <a:cubicBezTo>
                  <a:pt x="7015297" y="19435"/>
                  <a:pt x="6599332" y="37851"/>
                  <a:pt x="6430952" y="15240"/>
                </a:cubicBezTo>
                <a:cubicBezTo>
                  <a:pt x="6292915" y="-37198"/>
                  <a:pt x="6142305" y="18459"/>
                  <a:pt x="5915391" y="15240"/>
                </a:cubicBezTo>
                <a:cubicBezTo>
                  <a:pt x="5682725" y="44795"/>
                  <a:pt x="5440566" y="28372"/>
                  <a:pt x="5237020" y="15240"/>
                </a:cubicBezTo>
                <a:cubicBezTo>
                  <a:pt x="5046456" y="7529"/>
                  <a:pt x="4706449" y="48928"/>
                  <a:pt x="4558650" y="15240"/>
                </a:cubicBezTo>
                <a:cubicBezTo>
                  <a:pt x="4361396" y="-4035"/>
                  <a:pt x="4145362" y="-25351"/>
                  <a:pt x="3880279" y="15240"/>
                </a:cubicBezTo>
                <a:cubicBezTo>
                  <a:pt x="3610716" y="22363"/>
                  <a:pt x="3472690" y="960"/>
                  <a:pt x="3201909" y="15240"/>
                </a:cubicBezTo>
                <a:cubicBezTo>
                  <a:pt x="2913595" y="32049"/>
                  <a:pt x="2753317" y="-4197"/>
                  <a:pt x="2604943" y="15240"/>
                </a:cubicBezTo>
                <a:cubicBezTo>
                  <a:pt x="2450130" y="33941"/>
                  <a:pt x="1974183" y="37111"/>
                  <a:pt x="1845168" y="15240"/>
                </a:cubicBezTo>
                <a:cubicBezTo>
                  <a:pt x="1677929" y="-2828"/>
                  <a:pt x="1378098" y="-3820"/>
                  <a:pt x="1166797" y="15240"/>
                </a:cubicBezTo>
                <a:cubicBezTo>
                  <a:pt x="921150" y="50229"/>
                  <a:pt x="327457" y="44249"/>
                  <a:pt x="0" y="15240"/>
                </a:cubicBezTo>
                <a:cubicBezTo>
                  <a:pt x="267" y="11729"/>
                  <a:pt x="-314" y="7880"/>
                  <a:pt x="0" y="0"/>
                </a:cubicBezTo>
                <a:close/>
              </a:path>
              <a:path w="8140446" h="15240" stroke="0" extrusionOk="0">
                <a:moveTo>
                  <a:pt x="0" y="0"/>
                </a:moveTo>
                <a:cubicBezTo>
                  <a:pt x="136968" y="-25482"/>
                  <a:pt x="379786" y="11224"/>
                  <a:pt x="596966" y="0"/>
                </a:cubicBezTo>
                <a:cubicBezTo>
                  <a:pt x="815878" y="-21223"/>
                  <a:pt x="832062" y="11868"/>
                  <a:pt x="1031123" y="0"/>
                </a:cubicBezTo>
                <a:cubicBezTo>
                  <a:pt x="1256800" y="-30738"/>
                  <a:pt x="1658090" y="-20345"/>
                  <a:pt x="1872303" y="0"/>
                </a:cubicBezTo>
                <a:cubicBezTo>
                  <a:pt x="2115604" y="28431"/>
                  <a:pt x="2277865" y="-40642"/>
                  <a:pt x="2469269" y="0"/>
                </a:cubicBezTo>
                <a:cubicBezTo>
                  <a:pt x="2679731" y="25919"/>
                  <a:pt x="2788602" y="-6498"/>
                  <a:pt x="3066235" y="0"/>
                </a:cubicBezTo>
                <a:cubicBezTo>
                  <a:pt x="3325663" y="-14487"/>
                  <a:pt x="3706561" y="67517"/>
                  <a:pt x="3907414" y="0"/>
                </a:cubicBezTo>
                <a:cubicBezTo>
                  <a:pt x="4127229" y="-37113"/>
                  <a:pt x="4179037" y="-8167"/>
                  <a:pt x="4422976" y="0"/>
                </a:cubicBezTo>
                <a:cubicBezTo>
                  <a:pt x="4683575" y="-28486"/>
                  <a:pt x="5055803" y="-13799"/>
                  <a:pt x="5264155" y="0"/>
                </a:cubicBezTo>
                <a:cubicBezTo>
                  <a:pt x="5513566" y="14315"/>
                  <a:pt x="5735215" y="2768"/>
                  <a:pt x="6105335" y="0"/>
                </a:cubicBezTo>
                <a:cubicBezTo>
                  <a:pt x="6510913" y="-12587"/>
                  <a:pt x="6456171" y="3247"/>
                  <a:pt x="6783705" y="0"/>
                </a:cubicBezTo>
                <a:cubicBezTo>
                  <a:pt x="7057099" y="-15461"/>
                  <a:pt x="7592067" y="5384"/>
                  <a:pt x="8140446" y="0"/>
                </a:cubicBezTo>
                <a:cubicBezTo>
                  <a:pt x="8140600" y="5185"/>
                  <a:pt x="8140948" y="9633"/>
                  <a:pt x="8140446" y="15240"/>
                </a:cubicBezTo>
                <a:cubicBezTo>
                  <a:pt x="7961834" y="5358"/>
                  <a:pt x="7874097" y="7302"/>
                  <a:pt x="7706289" y="15240"/>
                </a:cubicBezTo>
                <a:cubicBezTo>
                  <a:pt x="7582508" y="-17968"/>
                  <a:pt x="7179551" y="-36159"/>
                  <a:pt x="6865109" y="15240"/>
                </a:cubicBezTo>
                <a:cubicBezTo>
                  <a:pt x="6583382" y="21069"/>
                  <a:pt x="6525821" y="33648"/>
                  <a:pt x="6349548" y="15240"/>
                </a:cubicBezTo>
                <a:cubicBezTo>
                  <a:pt x="6209953" y="7833"/>
                  <a:pt x="5959707" y="-50876"/>
                  <a:pt x="5671177" y="15240"/>
                </a:cubicBezTo>
                <a:cubicBezTo>
                  <a:pt x="5387744" y="26761"/>
                  <a:pt x="5228514" y="98459"/>
                  <a:pt x="4829998" y="15240"/>
                </a:cubicBezTo>
                <a:cubicBezTo>
                  <a:pt x="4415646" y="-31644"/>
                  <a:pt x="4343809" y="25906"/>
                  <a:pt x="4151627" y="15240"/>
                </a:cubicBezTo>
                <a:cubicBezTo>
                  <a:pt x="3950673" y="-12844"/>
                  <a:pt x="3879947" y="38095"/>
                  <a:pt x="3717470" y="15240"/>
                </a:cubicBezTo>
                <a:cubicBezTo>
                  <a:pt x="3558660" y="7062"/>
                  <a:pt x="3468854" y="26327"/>
                  <a:pt x="3201909" y="15240"/>
                </a:cubicBezTo>
                <a:cubicBezTo>
                  <a:pt x="2965673" y="7457"/>
                  <a:pt x="2568327" y="19068"/>
                  <a:pt x="2360729" y="15240"/>
                </a:cubicBezTo>
                <a:cubicBezTo>
                  <a:pt x="2171885" y="46096"/>
                  <a:pt x="1923258" y="12972"/>
                  <a:pt x="1682359" y="15240"/>
                </a:cubicBezTo>
                <a:cubicBezTo>
                  <a:pt x="1430698" y="-5426"/>
                  <a:pt x="1324229" y="-4799"/>
                  <a:pt x="1166797" y="15240"/>
                </a:cubicBezTo>
                <a:cubicBezTo>
                  <a:pt x="1001390" y="38747"/>
                  <a:pt x="324313" y="54916"/>
                  <a:pt x="0" y="15240"/>
                </a:cubicBezTo>
                <a:cubicBezTo>
                  <a:pt x="59" y="7927"/>
                  <a:pt x="701" y="2778"/>
                  <a:pt x="0" y="0"/>
                </a:cubicBezTo>
                <a:close/>
              </a:path>
              <a:path w="8140446" h="15240" fill="none" stroke="0" extrusionOk="0">
                <a:moveTo>
                  <a:pt x="0" y="0"/>
                </a:moveTo>
                <a:cubicBezTo>
                  <a:pt x="69532" y="-6557"/>
                  <a:pt x="264219" y="3919"/>
                  <a:pt x="434157" y="0"/>
                </a:cubicBezTo>
                <a:cubicBezTo>
                  <a:pt x="600013" y="9090"/>
                  <a:pt x="921449" y="-13478"/>
                  <a:pt x="1193932" y="0"/>
                </a:cubicBezTo>
                <a:cubicBezTo>
                  <a:pt x="1443592" y="14844"/>
                  <a:pt x="1471188" y="10722"/>
                  <a:pt x="1628089" y="0"/>
                </a:cubicBezTo>
                <a:cubicBezTo>
                  <a:pt x="1750006" y="-24149"/>
                  <a:pt x="1967480" y="-14904"/>
                  <a:pt x="2225055" y="0"/>
                </a:cubicBezTo>
                <a:cubicBezTo>
                  <a:pt x="2503918" y="19247"/>
                  <a:pt x="2709263" y="-16351"/>
                  <a:pt x="3066235" y="0"/>
                </a:cubicBezTo>
                <a:cubicBezTo>
                  <a:pt x="3429723" y="-1627"/>
                  <a:pt x="3399401" y="30976"/>
                  <a:pt x="3744605" y="0"/>
                </a:cubicBezTo>
                <a:cubicBezTo>
                  <a:pt x="4081920" y="-40602"/>
                  <a:pt x="4258272" y="-2441"/>
                  <a:pt x="4504380" y="0"/>
                </a:cubicBezTo>
                <a:cubicBezTo>
                  <a:pt x="4760039" y="21121"/>
                  <a:pt x="4866555" y="-1351"/>
                  <a:pt x="5101346" y="0"/>
                </a:cubicBezTo>
                <a:cubicBezTo>
                  <a:pt x="5336279" y="1859"/>
                  <a:pt x="5465100" y="30801"/>
                  <a:pt x="5779717" y="0"/>
                </a:cubicBezTo>
                <a:cubicBezTo>
                  <a:pt x="6117018" y="-2879"/>
                  <a:pt x="6273497" y="-5002"/>
                  <a:pt x="6620896" y="0"/>
                </a:cubicBezTo>
                <a:cubicBezTo>
                  <a:pt x="6972306" y="38666"/>
                  <a:pt x="6992056" y="28334"/>
                  <a:pt x="7136458" y="0"/>
                </a:cubicBezTo>
                <a:cubicBezTo>
                  <a:pt x="7325567" y="-61201"/>
                  <a:pt x="7766555" y="-88399"/>
                  <a:pt x="8140446" y="0"/>
                </a:cubicBezTo>
                <a:cubicBezTo>
                  <a:pt x="8139471" y="7313"/>
                  <a:pt x="8140040" y="8824"/>
                  <a:pt x="8140446" y="15240"/>
                </a:cubicBezTo>
                <a:cubicBezTo>
                  <a:pt x="7892673" y="-7060"/>
                  <a:pt x="7668025" y="-2398"/>
                  <a:pt x="7543480" y="15240"/>
                </a:cubicBezTo>
                <a:cubicBezTo>
                  <a:pt x="7406710" y="-6515"/>
                  <a:pt x="7207646" y="5845"/>
                  <a:pt x="7109323" y="15240"/>
                </a:cubicBezTo>
                <a:cubicBezTo>
                  <a:pt x="6993037" y="45963"/>
                  <a:pt x="6598723" y="56357"/>
                  <a:pt x="6430952" y="15240"/>
                </a:cubicBezTo>
                <a:cubicBezTo>
                  <a:pt x="6284771" y="12267"/>
                  <a:pt x="6162730" y="17302"/>
                  <a:pt x="5915391" y="15240"/>
                </a:cubicBezTo>
                <a:cubicBezTo>
                  <a:pt x="5684668" y="10555"/>
                  <a:pt x="5422852" y="50570"/>
                  <a:pt x="5237020" y="15240"/>
                </a:cubicBezTo>
                <a:cubicBezTo>
                  <a:pt x="5035482" y="23248"/>
                  <a:pt x="4719808" y="52097"/>
                  <a:pt x="4558650" y="15240"/>
                </a:cubicBezTo>
                <a:cubicBezTo>
                  <a:pt x="4375169" y="-38635"/>
                  <a:pt x="4137553" y="9038"/>
                  <a:pt x="3880279" y="15240"/>
                </a:cubicBezTo>
                <a:cubicBezTo>
                  <a:pt x="3624533" y="29600"/>
                  <a:pt x="3467387" y="3432"/>
                  <a:pt x="3201909" y="15240"/>
                </a:cubicBezTo>
                <a:cubicBezTo>
                  <a:pt x="2918126" y="70294"/>
                  <a:pt x="2717830" y="-20204"/>
                  <a:pt x="2604943" y="15240"/>
                </a:cubicBezTo>
                <a:cubicBezTo>
                  <a:pt x="2496133" y="41477"/>
                  <a:pt x="2003915" y="15206"/>
                  <a:pt x="1845168" y="15240"/>
                </a:cubicBezTo>
                <a:cubicBezTo>
                  <a:pt x="1694518" y="11941"/>
                  <a:pt x="1344959" y="41140"/>
                  <a:pt x="1166797" y="15240"/>
                </a:cubicBezTo>
                <a:cubicBezTo>
                  <a:pt x="935925" y="66403"/>
                  <a:pt x="319712" y="-67020"/>
                  <a:pt x="0" y="15240"/>
                </a:cubicBezTo>
                <a:cubicBezTo>
                  <a:pt x="1270" y="11138"/>
                  <a:pt x="-176" y="670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8140446"/>
                      <a:gd name="connsiteY0" fmla="*/ 0 h 15240"/>
                      <a:gd name="connsiteX1" fmla="*/ 434157 w 8140446"/>
                      <a:gd name="connsiteY1" fmla="*/ 0 h 15240"/>
                      <a:gd name="connsiteX2" fmla="*/ 1193932 w 8140446"/>
                      <a:gd name="connsiteY2" fmla="*/ 0 h 15240"/>
                      <a:gd name="connsiteX3" fmla="*/ 1628089 w 8140446"/>
                      <a:gd name="connsiteY3" fmla="*/ 0 h 15240"/>
                      <a:gd name="connsiteX4" fmla="*/ 2225055 w 8140446"/>
                      <a:gd name="connsiteY4" fmla="*/ 0 h 15240"/>
                      <a:gd name="connsiteX5" fmla="*/ 3066235 w 8140446"/>
                      <a:gd name="connsiteY5" fmla="*/ 0 h 15240"/>
                      <a:gd name="connsiteX6" fmla="*/ 3744605 w 8140446"/>
                      <a:gd name="connsiteY6" fmla="*/ 0 h 15240"/>
                      <a:gd name="connsiteX7" fmla="*/ 4504380 w 8140446"/>
                      <a:gd name="connsiteY7" fmla="*/ 0 h 15240"/>
                      <a:gd name="connsiteX8" fmla="*/ 5101346 w 8140446"/>
                      <a:gd name="connsiteY8" fmla="*/ 0 h 15240"/>
                      <a:gd name="connsiteX9" fmla="*/ 5779717 w 8140446"/>
                      <a:gd name="connsiteY9" fmla="*/ 0 h 15240"/>
                      <a:gd name="connsiteX10" fmla="*/ 6620896 w 8140446"/>
                      <a:gd name="connsiteY10" fmla="*/ 0 h 15240"/>
                      <a:gd name="connsiteX11" fmla="*/ 7136458 w 8140446"/>
                      <a:gd name="connsiteY11" fmla="*/ 0 h 15240"/>
                      <a:gd name="connsiteX12" fmla="*/ 8140446 w 8140446"/>
                      <a:gd name="connsiteY12" fmla="*/ 0 h 15240"/>
                      <a:gd name="connsiteX13" fmla="*/ 8140446 w 8140446"/>
                      <a:gd name="connsiteY13" fmla="*/ 15240 h 15240"/>
                      <a:gd name="connsiteX14" fmla="*/ 7543480 w 8140446"/>
                      <a:gd name="connsiteY14" fmla="*/ 15240 h 15240"/>
                      <a:gd name="connsiteX15" fmla="*/ 7109323 w 8140446"/>
                      <a:gd name="connsiteY15" fmla="*/ 15240 h 15240"/>
                      <a:gd name="connsiteX16" fmla="*/ 6430952 w 8140446"/>
                      <a:gd name="connsiteY16" fmla="*/ 15240 h 15240"/>
                      <a:gd name="connsiteX17" fmla="*/ 5915391 w 8140446"/>
                      <a:gd name="connsiteY17" fmla="*/ 15240 h 15240"/>
                      <a:gd name="connsiteX18" fmla="*/ 5237020 w 8140446"/>
                      <a:gd name="connsiteY18" fmla="*/ 15240 h 15240"/>
                      <a:gd name="connsiteX19" fmla="*/ 4558650 w 8140446"/>
                      <a:gd name="connsiteY19" fmla="*/ 15240 h 15240"/>
                      <a:gd name="connsiteX20" fmla="*/ 3880279 w 8140446"/>
                      <a:gd name="connsiteY20" fmla="*/ 15240 h 15240"/>
                      <a:gd name="connsiteX21" fmla="*/ 3201909 w 8140446"/>
                      <a:gd name="connsiteY21" fmla="*/ 15240 h 15240"/>
                      <a:gd name="connsiteX22" fmla="*/ 2604943 w 8140446"/>
                      <a:gd name="connsiteY22" fmla="*/ 15240 h 15240"/>
                      <a:gd name="connsiteX23" fmla="*/ 1845168 w 8140446"/>
                      <a:gd name="connsiteY23" fmla="*/ 15240 h 15240"/>
                      <a:gd name="connsiteX24" fmla="*/ 1166797 w 8140446"/>
                      <a:gd name="connsiteY24" fmla="*/ 15240 h 15240"/>
                      <a:gd name="connsiteX25" fmla="*/ 0 w 8140446"/>
                      <a:gd name="connsiteY25" fmla="*/ 15240 h 15240"/>
                      <a:gd name="connsiteX26" fmla="*/ 0 w 8140446"/>
                      <a:gd name="connsiteY26" fmla="*/ 0 h 152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8140446" h="15240" fill="none" extrusionOk="0">
                        <a:moveTo>
                          <a:pt x="0" y="0"/>
                        </a:moveTo>
                        <a:cubicBezTo>
                          <a:pt x="94920" y="9103"/>
                          <a:pt x="287892" y="-4966"/>
                          <a:pt x="434157" y="0"/>
                        </a:cubicBezTo>
                        <a:cubicBezTo>
                          <a:pt x="580422" y="4966"/>
                          <a:pt x="943595" y="-14182"/>
                          <a:pt x="1193932" y="0"/>
                        </a:cubicBezTo>
                        <a:cubicBezTo>
                          <a:pt x="1444270" y="14182"/>
                          <a:pt x="1472129" y="5523"/>
                          <a:pt x="1628089" y="0"/>
                        </a:cubicBezTo>
                        <a:cubicBezTo>
                          <a:pt x="1784049" y="-5523"/>
                          <a:pt x="1962419" y="-17322"/>
                          <a:pt x="2225055" y="0"/>
                        </a:cubicBezTo>
                        <a:cubicBezTo>
                          <a:pt x="2487691" y="17322"/>
                          <a:pt x="2700681" y="1311"/>
                          <a:pt x="3066235" y="0"/>
                        </a:cubicBezTo>
                        <a:cubicBezTo>
                          <a:pt x="3431789" y="-1311"/>
                          <a:pt x="3405662" y="25081"/>
                          <a:pt x="3744605" y="0"/>
                        </a:cubicBezTo>
                        <a:cubicBezTo>
                          <a:pt x="4083548" y="-25081"/>
                          <a:pt x="4265111" y="-11945"/>
                          <a:pt x="4504380" y="0"/>
                        </a:cubicBezTo>
                        <a:cubicBezTo>
                          <a:pt x="4743649" y="11945"/>
                          <a:pt x="4860394" y="-2832"/>
                          <a:pt x="5101346" y="0"/>
                        </a:cubicBezTo>
                        <a:cubicBezTo>
                          <a:pt x="5342298" y="2832"/>
                          <a:pt x="5456387" y="23676"/>
                          <a:pt x="5779717" y="0"/>
                        </a:cubicBezTo>
                        <a:cubicBezTo>
                          <a:pt x="6103047" y="-23676"/>
                          <a:pt x="6270379" y="-37291"/>
                          <a:pt x="6620896" y="0"/>
                        </a:cubicBezTo>
                        <a:cubicBezTo>
                          <a:pt x="6971413" y="37291"/>
                          <a:pt x="6989068" y="24674"/>
                          <a:pt x="7136458" y="0"/>
                        </a:cubicBezTo>
                        <a:cubicBezTo>
                          <a:pt x="7283848" y="-24674"/>
                          <a:pt x="7752532" y="-22436"/>
                          <a:pt x="8140446" y="0"/>
                        </a:cubicBezTo>
                        <a:cubicBezTo>
                          <a:pt x="8139857" y="7250"/>
                          <a:pt x="8140386" y="9063"/>
                          <a:pt x="8140446" y="15240"/>
                        </a:cubicBezTo>
                        <a:cubicBezTo>
                          <a:pt x="7906329" y="-6091"/>
                          <a:pt x="7681180" y="24417"/>
                          <a:pt x="7543480" y="15240"/>
                        </a:cubicBezTo>
                        <a:cubicBezTo>
                          <a:pt x="7405780" y="6063"/>
                          <a:pt x="7216607" y="612"/>
                          <a:pt x="7109323" y="15240"/>
                        </a:cubicBezTo>
                        <a:cubicBezTo>
                          <a:pt x="7002039" y="29868"/>
                          <a:pt x="6576231" y="39644"/>
                          <a:pt x="6430952" y="15240"/>
                        </a:cubicBezTo>
                        <a:cubicBezTo>
                          <a:pt x="6285673" y="-9164"/>
                          <a:pt x="6138840" y="31473"/>
                          <a:pt x="5915391" y="15240"/>
                        </a:cubicBezTo>
                        <a:cubicBezTo>
                          <a:pt x="5691942" y="-993"/>
                          <a:pt x="5459460" y="48618"/>
                          <a:pt x="5237020" y="15240"/>
                        </a:cubicBezTo>
                        <a:cubicBezTo>
                          <a:pt x="5014580" y="-18138"/>
                          <a:pt x="4747677" y="37401"/>
                          <a:pt x="4558650" y="15240"/>
                        </a:cubicBezTo>
                        <a:cubicBezTo>
                          <a:pt x="4369623" y="-6921"/>
                          <a:pt x="4146061" y="9520"/>
                          <a:pt x="3880279" y="15240"/>
                        </a:cubicBezTo>
                        <a:cubicBezTo>
                          <a:pt x="3614497" y="20960"/>
                          <a:pt x="3473808" y="-15956"/>
                          <a:pt x="3201909" y="15240"/>
                        </a:cubicBezTo>
                        <a:cubicBezTo>
                          <a:pt x="2930010" y="46436"/>
                          <a:pt x="2728175" y="-6478"/>
                          <a:pt x="2604943" y="15240"/>
                        </a:cubicBezTo>
                        <a:cubicBezTo>
                          <a:pt x="2481711" y="36958"/>
                          <a:pt x="2004334" y="23904"/>
                          <a:pt x="1845168" y="15240"/>
                        </a:cubicBezTo>
                        <a:cubicBezTo>
                          <a:pt x="1686003" y="6576"/>
                          <a:pt x="1375070" y="34532"/>
                          <a:pt x="1166797" y="15240"/>
                        </a:cubicBezTo>
                        <a:cubicBezTo>
                          <a:pt x="958524" y="-4052"/>
                          <a:pt x="342846" y="5832"/>
                          <a:pt x="0" y="15240"/>
                        </a:cubicBezTo>
                        <a:cubicBezTo>
                          <a:pt x="586" y="11652"/>
                          <a:pt x="-523" y="7308"/>
                          <a:pt x="0" y="0"/>
                        </a:cubicBezTo>
                        <a:close/>
                      </a:path>
                      <a:path w="8140446" h="15240" stroke="0" extrusionOk="0">
                        <a:moveTo>
                          <a:pt x="0" y="0"/>
                        </a:moveTo>
                        <a:cubicBezTo>
                          <a:pt x="142435" y="-24533"/>
                          <a:pt x="380026" y="17447"/>
                          <a:pt x="596966" y="0"/>
                        </a:cubicBezTo>
                        <a:cubicBezTo>
                          <a:pt x="813906" y="-17447"/>
                          <a:pt x="830530" y="13462"/>
                          <a:pt x="1031123" y="0"/>
                        </a:cubicBezTo>
                        <a:cubicBezTo>
                          <a:pt x="1231716" y="-13462"/>
                          <a:pt x="1634038" y="0"/>
                          <a:pt x="1872303" y="0"/>
                        </a:cubicBezTo>
                        <a:cubicBezTo>
                          <a:pt x="2110568" y="0"/>
                          <a:pt x="2261934" y="-25727"/>
                          <a:pt x="2469269" y="0"/>
                        </a:cubicBezTo>
                        <a:cubicBezTo>
                          <a:pt x="2676604" y="25727"/>
                          <a:pt x="2790440" y="16284"/>
                          <a:pt x="3066235" y="0"/>
                        </a:cubicBezTo>
                        <a:cubicBezTo>
                          <a:pt x="3342030" y="-16284"/>
                          <a:pt x="3685603" y="41976"/>
                          <a:pt x="3907414" y="0"/>
                        </a:cubicBezTo>
                        <a:cubicBezTo>
                          <a:pt x="4129225" y="-41976"/>
                          <a:pt x="4177416" y="-7598"/>
                          <a:pt x="4422976" y="0"/>
                        </a:cubicBezTo>
                        <a:cubicBezTo>
                          <a:pt x="4668536" y="7598"/>
                          <a:pt x="5023499" y="-28058"/>
                          <a:pt x="5264155" y="0"/>
                        </a:cubicBezTo>
                        <a:cubicBezTo>
                          <a:pt x="5504811" y="28058"/>
                          <a:pt x="5703675" y="13288"/>
                          <a:pt x="6105335" y="0"/>
                        </a:cubicBezTo>
                        <a:cubicBezTo>
                          <a:pt x="6506995" y="-13288"/>
                          <a:pt x="6455516" y="-5124"/>
                          <a:pt x="6783705" y="0"/>
                        </a:cubicBezTo>
                        <a:cubicBezTo>
                          <a:pt x="7111894" y="5124"/>
                          <a:pt x="7512856" y="10604"/>
                          <a:pt x="8140446" y="0"/>
                        </a:cubicBezTo>
                        <a:cubicBezTo>
                          <a:pt x="8140610" y="5600"/>
                          <a:pt x="8140834" y="9716"/>
                          <a:pt x="8140446" y="15240"/>
                        </a:cubicBezTo>
                        <a:cubicBezTo>
                          <a:pt x="7959314" y="297"/>
                          <a:pt x="7870113" y="7389"/>
                          <a:pt x="7706289" y="15240"/>
                        </a:cubicBezTo>
                        <a:cubicBezTo>
                          <a:pt x="7542465" y="23091"/>
                          <a:pt x="7157940" y="14434"/>
                          <a:pt x="6865109" y="15240"/>
                        </a:cubicBezTo>
                        <a:cubicBezTo>
                          <a:pt x="6572278" y="16046"/>
                          <a:pt x="6524256" y="35003"/>
                          <a:pt x="6349548" y="15240"/>
                        </a:cubicBezTo>
                        <a:cubicBezTo>
                          <a:pt x="6174840" y="-4523"/>
                          <a:pt x="5951624" y="-2874"/>
                          <a:pt x="5671177" y="15240"/>
                        </a:cubicBezTo>
                        <a:cubicBezTo>
                          <a:pt x="5390730" y="33354"/>
                          <a:pt x="5222992" y="57010"/>
                          <a:pt x="4829998" y="15240"/>
                        </a:cubicBezTo>
                        <a:cubicBezTo>
                          <a:pt x="4437004" y="-26530"/>
                          <a:pt x="4344181" y="36039"/>
                          <a:pt x="4151627" y="15240"/>
                        </a:cubicBezTo>
                        <a:cubicBezTo>
                          <a:pt x="3959073" y="-5559"/>
                          <a:pt x="3886970" y="29827"/>
                          <a:pt x="3717470" y="15240"/>
                        </a:cubicBezTo>
                        <a:cubicBezTo>
                          <a:pt x="3547970" y="653"/>
                          <a:pt x="3451521" y="28824"/>
                          <a:pt x="3201909" y="15240"/>
                        </a:cubicBezTo>
                        <a:cubicBezTo>
                          <a:pt x="2952297" y="1656"/>
                          <a:pt x="2543413" y="2981"/>
                          <a:pt x="2360729" y="15240"/>
                        </a:cubicBezTo>
                        <a:cubicBezTo>
                          <a:pt x="2178045" y="27499"/>
                          <a:pt x="1906056" y="22799"/>
                          <a:pt x="1682359" y="15240"/>
                        </a:cubicBezTo>
                        <a:cubicBezTo>
                          <a:pt x="1458662" y="7682"/>
                          <a:pt x="1330405" y="4998"/>
                          <a:pt x="1166797" y="15240"/>
                        </a:cubicBezTo>
                        <a:cubicBezTo>
                          <a:pt x="1003189" y="25482"/>
                          <a:pt x="278098" y="16485"/>
                          <a:pt x="0" y="15240"/>
                        </a:cubicBezTo>
                        <a:cubicBezTo>
                          <a:pt x="-78" y="8523"/>
                          <a:pt x="411" y="330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040" y="1458770"/>
            <a:ext cx="8747760" cy="4195270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Bookman Old Style"/>
                <a:cs typeface="Bookman Old Style"/>
              </a:rPr>
              <a:t>F-1 students may be enrolled in two SEVIS approved institutions. </a:t>
            </a:r>
          </a:p>
          <a:p>
            <a:r>
              <a:rPr lang="en-US" sz="2000" dirty="0">
                <a:latin typeface="Bookman Old Style"/>
                <a:cs typeface="Bookman Old Style"/>
              </a:rPr>
              <a:t>Combined enrollment must equal full-time. </a:t>
            </a:r>
          </a:p>
          <a:p>
            <a:r>
              <a:rPr lang="en-US" sz="2000" dirty="0">
                <a:latin typeface="Bookman Old Style"/>
                <a:cs typeface="Bookman Old Style"/>
              </a:rPr>
              <a:t>Apply for Concurrent Enrollment approval with ISSS:</a:t>
            </a:r>
          </a:p>
          <a:p>
            <a:pPr lvl="1"/>
            <a:r>
              <a:rPr lang="en-US" sz="1800" dirty="0">
                <a:latin typeface="Bookman Old Style"/>
                <a:cs typeface="Bookman Old Style"/>
              </a:rPr>
              <a:t>An academic advisor completes the </a:t>
            </a:r>
            <a:r>
              <a:rPr lang="en-US" sz="1800" b="1" u="sng" dirty="0">
                <a:latin typeface="Bookman Old Style"/>
                <a:cs typeface="Bookman Old Style"/>
              </a:rPr>
              <a:t>Concurrent Enrollment Form</a:t>
            </a:r>
            <a:endParaRPr lang="en-US" sz="1800" dirty="0">
              <a:latin typeface="Bookman Old Style"/>
              <a:cs typeface="Bookman Old Style"/>
            </a:endParaRPr>
          </a:p>
          <a:p>
            <a:pPr lvl="1"/>
            <a:r>
              <a:rPr lang="en-US" sz="1800" dirty="0">
                <a:latin typeface="Bookman Old Style"/>
                <a:cs typeface="Bookman Old Style"/>
              </a:rPr>
              <a:t>A concurrent transcript must be submitted at the end of the semester</a:t>
            </a:r>
            <a:endParaRPr lang="en-US" sz="1800" b="1" dirty="0">
              <a:latin typeface="Bookman Old Style"/>
              <a:cs typeface="Bookman Old Style"/>
            </a:endParaRPr>
          </a:p>
          <a:p>
            <a:pPr marL="57150" indent="0">
              <a:buNone/>
            </a:pPr>
            <a:endParaRPr lang="en-US" sz="2000" b="1" dirty="0">
              <a:latin typeface="Bookman Old Style"/>
              <a:cs typeface="Bookman Old Style"/>
            </a:endParaRPr>
          </a:p>
          <a:p>
            <a:pPr marL="57150" indent="0">
              <a:buNone/>
            </a:pPr>
            <a:endParaRPr lang="en-US" sz="2000" b="1" dirty="0">
              <a:latin typeface="Bookman Old Style"/>
              <a:cs typeface="Bookman Old Style"/>
            </a:endParaRPr>
          </a:p>
          <a:p>
            <a:pPr marL="57150" indent="0">
              <a:buNone/>
            </a:pPr>
            <a:endParaRPr lang="en-US" sz="2000" b="1" dirty="0">
              <a:latin typeface="Bookman Old Style"/>
              <a:cs typeface="Bookman Old Style"/>
            </a:endParaRPr>
          </a:p>
          <a:p>
            <a:pPr marL="57150" indent="0">
              <a:buNone/>
            </a:pPr>
            <a:endParaRPr lang="en-US" sz="2000" b="1" dirty="0">
              <a:latin typeface="Bookman Old Style"/>
              <a:cs typeface="Bookman Old Style"/>
            </a:endParaRPr>
          </a:p>
          <a:p>
            <a:pPr marL="57150" indent="0">
              <a:buNone/>
            </a:pPr>
            <a:r>
              <a:rPr lang="en-US" sz="2000" b="1" dirty="0">
                <a:latin typeface="Bookman Old Style"/>
                <a:cs typeface="Bookman Old Style"/>
              </a:rPr>
              <a:t>NOTE: </a:t>
            </a:r>
            <a:r>
              <a:rPr lang="en-US" sz="2000" dirty="0">
                <a:latin typeface="Bookman Old Style"/>
                <a:cs typeface="Bookman Old Style"/>
              </a:rPr>
              <a:t>Dropping a Texas State or concurrent course that results in less than full-time enrollment is a SEVIS termination action.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031922C-5F87-4C97-B116-10E820B70B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6783588"/>
              </p:ext>
            </p:extLst>
          </p:nvPr>
        </p:nvGraphicFramePr>
        <p:xfrm>
          <a:off x="2286000" y="3276942"/>
          <a:ext cx="4257040" cy="13153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83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66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920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4818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Texas State University 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Austin Community College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165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Grad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 hours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 hours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165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Undergrad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 hours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 hours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84DF55BE-B4AB-4BA1-BDE1-E9F7FB3F11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5715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203" y="142241"/>
            <a:ext cx="4711278" cy="1564640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Bookman Old Style"/>
                <a:cs typeface="Bookman Old Style"/>
              </a:rPr>
              <a:t>Distance Learning Courses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202" y="1531159"/>
            <a:ext cx="5102518" cy="404160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sz="2000" dirty="0">
                <a:latin typeface="Bookman Old Style"/>
                <a:cs typeface="Bookman Old Style"/>
              </a:rPr>
              <a:t>Only </a:t>
            </a:r>
            <a:r>
              <a:rPr lang="en-US" sz="2000" b="1" dirty="0">
                <a:latin typeface="Bookman Old Style"/>
                <a:cs typeface="Bookman Old Style"/>
              </a:rPr>
              <a:t>one </a:t>
            </a:r>
            <a:r>
              <a:rPr lang="en-US" sz="2000" dirty="0">
                <a:latin typeface="Bookman Old Style"/>
                <a:cs typeface="Bookman Old Style"/>
              </a:rPr>
              <a:t>distance learning course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2000" dirty="0">
                <a:latin typeface="Bookman Old Style"/>
                <a:cs typeface="Bookman Old Style"/>
              </a:rPr>
              <a:t>per semester may count towards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2000" dirty="0">
                <a:latin typeface="Bookman Old Style"/>
                <a:cs typeface="Bookman Old Style"/>
              </a:rPr>
              <a:t>the full-time requirement.</a:t>
            </a:r>
          </a:p>
          <a:p>
            <a:pPr marL="0" indent="0" algn="ctr">
              <a:lnSpc>
                <a:spcPct val="90000"/>
              </a:lnSpc>
              <a:buNone/>
            </a:pPr>
            <a:endParaRPr lang="en-US" sz="2000" dirty="0">
              <a:latin typeface="Bookman Old Style"/>
              <a:cs typeface="Bookman Old Style"/>
            </a:endParaRPr>
          </a:p>
          <a:p>
            <a:pPr>
              <a:lnSpc>
                <a:spcPct val="90000"/>
              </a:lnSpc>
            </a:pPr>
            <a:r>
              <a:rPr lang="en-US" sz="1800" dirty="0">
                <a:latin typeface="Bookman Old Style"/>
                <a:cs typeface="Bookman Old Style"/>
              </a:rPr>
              <a:t>Courses conducted 100% online or through Correspondence. </a:t>
            </a:r>
          </a:p>
          <a:p>
            <a:pPr>
              <a:lnSpc>
                <a:spcPct val="90000"/>
              </a:lnSpc>
            </a:pPr>
            <a:r>
              <a:rPr lang="en-US" sz="1800" dirty="0">
                <a:latin typeface="Bookman Old Style"/>
                <a:cs typeface="Bookman Old Style"/>
              </a:rPr>
              <a:t>Does not require physical attendance for classes, examination, or other purposes integral to completion of the class.</a:t>
            </a:r>
          </a:p>
          <a:p>
            <a:pPr marL="0" indent="0">
              <a:lnSpc>
                <a:spcPct val="90000"/>
              </a:lnSpc>
              <a:buNone/>
            </a:pPr>
            <a:endParaRPr lang="en-US" sz="1800" dirty="0">
              <a:latin typeface="Bookman Old Style"/>
              <a:cs typeface="Bookman Old Style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1800" dirty="0">
                <a:latin typeface="Bookman Old Style"/>
                <a:cs typeface="Bookman Old Style"/>
              </a:rPr>
              <a:t>Students unsure if a course is distance learning should check the syllabus, ask an academic advisor or professor. </a:t>
            </a:r>
          </a:p>
        </p:txBody>
      </p:sp>
      <p:pic>
        <p:nvPicPr>
          <p:cNvPr id="4" name="Picture 3" descr="Person typing on laptop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5390643" y="222598"/>
            <a:ext cx="3608155" cy="2029587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6836727"/>
              </p:ext>
            </p:extLst>
          </p:nvPr>
        </p:nvGraphicFramePr>
        <p:xfrm>
          <a:off x="5390639" y="2501402"/>
          <a:ext cx="3608155" cy="25485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85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90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05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52667"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99998" marR="99998" marT="49998" marB="49998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Online</a:t>
                      </a:r>
                    </a:p>
                  </a:txBody>
                  <a:tcPr marL="99998" marR="99998" marT="49998" marB="49998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Face-to-Face</a:t>
                      </a:r>
                    </a:p>
                  </a:txBody>
                  <a:tcPr marL="99998" marR="99998" marT="49998" marB="49998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7941">
                <a:tc>
                  <a:txBody>
                    <a:bodyPr/>
                    <a:lstStyle/>
                    <a:p>
                      <a:r>
                        <a:rPr lang="en-US" sz="2000" dirty="0"/>
                        <a:t>Grad</a:t>
                      </a:r>
                    </a:p>
                  </a:txBody>
                  <a:tcPr marL="99998" marR="99998" marT="49998" marB="49998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 hours</a:t>
                      </a:r>
                    </a:p>
                  </a:txBody>
                  <a:tcPr marL="99998" marR="99998" marT="49998" marB="49998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6 hours</a:t>
                      </a:r>
                    </a:p>
                  </a:txBody>
                  <a:tcPr marL="99998" marR="99998" marT="49998" marB="4999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7941">
                <a:tc>
                  <a:txBody>
                    <a:bodyPr/>
                    <a:lstStyle/>
                    <a:p>
                      <a:r>
                        <a:rPr lang="en-US" sz="2000" dirty="0"/>
                        <a:t>Undergrad</a:t>
                      </a:r>
                    </a:p>
                  </a:txBody>
                  <a:tcPr marL="99998" marR="99998" marT="49998" marB="49998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 hours</a:t>
                      </a:r>
                    </a:p>
                  </a:txBody>
                  <a:tcPr marL="99998" marR="99998" marT="49998" marB="49998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9 hours</a:t>
                      </a:r>
                    </a:p>
                  </a:txBody>
                  <a:tcPr marL="99998" marR="99998" marT="49998" marB="4999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5715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1285" y="0"/>
            <a:ext cx="4501582" cy="1246187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Bookman Old Style"/>
                <a:cs typeface="Bookman Old Style"/>
              </a:rPr>
              <a:t>Employment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" y="1117600"/>
            <a:ext cx="8412480" cy="4516913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1800" b="1" u="sng" dirty="0">
                <a:latin typeface="Bookman Old Style"/>
                <a:cs typeface="Bookman Old Style"/>
              </a:rPr>
              <a:t>On-campus Employment</a:t>
            </a:r>
          </a:p>
          <a:p>
            <a:pPr>
              <a:lnSpc>
                <a:spcPct val="90000"/>
              </a:lnSpc>
            </a:pPr>
            <a:r>
              <a:rPr lang="en-US" sz="1800" dirty="0">
                <a:latin typeface="Bookman Old Style"/>
                <a:cs typeface="Bookman Old Style"/>
              </a:rPr>
              <a:t>Pre-authorized by DHS</a:t>
            </a:r>
          </a:p>
          <a:p>
            <a:pPr>
              <a:lnSpc>
                <a:spcPct val="90000"/>
              </a:lnSpc>
            </a:pPr>
            <a:r>
              <a:rPr lang="en-US" sz="1800" dirty="0">
                <a:latin typeface="Bookman Old Style"/>
                <a:cs typeface="Bookman Old Style"/>
              </a:rPr>
              <a:t>No additional authorization from ISSS</a:t>
            </a:r>
          </a:p>
          <a:p>
            <a:pPr>
              <a:lnSpc>
                <a:spcPct val="90000"/>
              </a:lnSpc>
            </a:pPr>
            <a:r>
              <a:rPr lang="en-US" sz="1800" dirty="0">
                <a:latin typeface="Bookman Old Style"/>
                <a:cs typeface="Bookman Old Style"/>
              </a:rPr>
              <a:t>May work on campus only</a:t>
            </a:r>
          </a:p>
          <a:p>
            <a:pPr>
              <a:lnSpc>
                <a:spcPct val="90000"/>
              </a:lnSpc>
            </a:pPr>
            <a:r>
              <a:rPr lang="en-US" sz="1800" dirty="0">
                <a:latin typeface="Bookman Old Style"/>
                <a:cs typeface="Bookman Old Style"/>
              </a:rPr>
              <a:t>Only </a:t>
            </a:r>
            <a:r>
              <a:rPr lang="en-US" sz="1800" b="1" u="sng" dirty="0">
                <a:latin typeface="Bookman Old Style"/>
                <a:cs typeface="Bookman Old Style"/>
              </a:rPr>
              <a:t>20 hours a week</a:t>
            </a:r>
            <a:r>
              <a:rPr lang="en-US" sz="1800" dirty="0">
                <a:latin typeface="Bookman Old Style"/>
                <a:cs typeface="Bookman Old Style"/>
              </a:rPr>
              <a:t> while school is in session</a:t>
            </a:r>
          </a:p>
          <a:p>
            <a:pPr>
              <a:lnSpc>
                <a:spcPct val="90000"/>
              </a:lnSpc>
            </a:pPr>
            <a:r>
              <a:rPr lang="en-US" sz="1800" dirty="0">
                <a:latin typeface="Bookman Old Style"/>
                <a:cs typeface="Bookman Old Style"/>
              </a:rPr>
              <a:t>May work full-time during annual school breaks</a:t>
            </a:r>
            <a:endParaRPr lang="en-US" sz="1800" b="1" u="sng" dirty="0">
              <a:latin typeface="Bookman Old Style"/>
              <a:cs typeface="Bookman Old Style"/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1300" dirty="0">
              <a:latin typeface="Bookman Old Style"/>
              <a:cs typeface="Bookman Old Style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1800" b="1" u="sng" dirty="0">
                <a:latin typeface="Bookman Old Style"/>
                <a:cs typeface="Bookman Old Style"/>
              </a:rPr>
              <a:t>Off-campus Employment</a:t>
            </a:r>
          </a:p>
          <a:p>
            <a:pPr>
              <a:lnSpc>
                <a:spcPct val="90000"/>
              </a:lnSpc>
            </a:pPr>
            <a:r>
              <a:rPr lang="en-US" sz="1800" dirty="0">
                <a:latin typeface="Bookman Old Style"/>
                <a:cs typeface="Bookman Old Style"/>
              </a:rPr>
              <a:t>Required authorization from ISSS or DHS</a:t>
            </a:r>
          </a:p>
          <a:p>
            <a:pPr>
              <a:lnSpc>
                <a:spcPct val="90000"/>
              </a:lnSpc>
            </a:pPr>
            <a:r>
              <a:rPr lang="en-US" sz="1800" dirty="0">
                <a:latin typeface="Bookman Old Style"/>
                <a:cs typeface="Bookman Old Style"/>
              </a:rPr>
              <a:t>Enroll one full academic year before eligible</a:t>
            </a:r>
          </a:p>
          <a:p>
            <a:pPr lvl="1">
              <a:lnSpc>
                <a:spcPct val="90000"/>
              </a:lnSpc>
            </a:pPr>
            <a:r>
              <a:rPr lang="en-US" sz="1800" dirty="0">
                <a:latin typeface="Bookman Old Style"/>
                <a:cs typeface="Bookman Old Style"/>
              </a:rPr>
              <a:t>Exception: If the degree requires immediate off-campus work. </a:t>
            </a:r>
          </a:p>
          <a:p>
            <a:pPr>
              <a:lnSpc>
                <a:spcPct val="90000"/>
              </a:lnSpc>
            </a:pPr>
            <a:r>
              <a:rPr lang="en-US" sz="1800" dirty="0">
                <a:latin typeface="Bookman Old Style"/>
                <a:cs typeface="Bookman Old Style"/>
              </a:rPr>
              <a:t>Work must be related to major</a:t>
            </a:r>
          </a:p>
          <a:p>
            <a:pPr>
              <a:lnSpc>
                <a:spcPct val="90000"/>
              </a:lnSpc>
            </a:pPr>
            <a:r>
              <a:rPr lang="en-US" sz="1800" dirty="0">
                <a:latin typeface="Bookman Old Style"/>
                <a:cs typeface="Bookman Old Style"/>
              </a:rPr>
              <a:t>May be authorized to work full-time or part-time</a:t>
            </a:r>
          </a:p>
          <a:p>
            <a:pPr>
              <a:lnSpc>
                <a:spcPct val="90000"/>
              </a:lnSpc>
            </a:pPr>
            <a:r>
              <a:rPr lang="en-US" sz="1800" dirty="0">
                <a:latin typeface="Bookman Old Style"/>
                <a:cs typeface="Bookman Old Style"/>
              </a:rPr>
              <a:t>Apply each semester (CPT) or after graduation (OPT)</a:t>
            </a:r>
          </a:p>
          <a:p>
            <a:pPr>
              <a:lnSpc>
                <a:spcPct val="90000"/>
              </a:lnSpc>
            </a:pPr>
            <a:endParaRPr lang="en-US" sz="1300" dirty="0">
              <a:latin typeface="Bookman Old Style"/>
              <a:cs typeface="Bookman Old Style"/>
            </a:endParaRP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600" dirty="0">
                <a:latin typeface="Bookman Old Style"/>
                <a:cs typeface="Bookman Old Style"/>
                <a:hlinkClick r:id="rId2"/>
              </a:rPr>
              <a:t>https://www.international.txstate.edu/Work-Authorization.html</a:t>
            </a:r>
            <a:r>
              <a:rPr lang="en-US" sz="1600" dirty="0">
                <a:latin typeface="Bookman Old Style"/>
                <a:cs typeface="Bookman Old Style"/>
              </a:rPr>
              <a:t> </a:t>
            </a:r>
          </a:p>
        </p:txBody>
      </p:sp>
      <p:pic>
        <p:nvPicPr>
          <p:cNvPr id="4" name="Picture 3" descr="Group working on graphs"/>
          <p:cNvPicPr/>
          <p:nvPr/>
        </p:nvPicPr>
        <p:blipFill>
          <a:blip r:embed="rId3"/>
          <a:srcRect l="31380" r="31380"/>
          <a:stretch/>
        </p:blipFill>
        <p:spPr bwMode="auto">
          <a:xfrm>
            <a:off x="6299200" y="217169"/>
            <a:ext cx="2503515" cy="3115311"/>
          </a:xfrm>
          <a:prstGeom prst="rect">
            <a:avLst/>
          </a:prstGeom>
          <a:noFill/>
          <a:effectLst/>
        </p:spPr>
      </p:pic>
    </p:spTree>
    <p:extLst>
      <p:ext uri="{BB962C8B-B14F-4D97-AF65-F5344CB8AC3E}">
        <p14:creationId xmlns:p14="http://schemas.microsoft.com/office/powerpoint/2010/main" val="4519405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715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4" y="304270"/>
            <a:ext cx="8140446" cy="110463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600" b="1" dirty="0">
                <a:latin typeface="Bookman Old Style"/>
                <a:cs typeface="Bookman Old Style"/>
              </a:rPr>
              <a:t>Curricular</a:t>
            </a:r>
            <a:r>
              <a:rPr lang="en-US" sz="3300" b="1" dirty="0">
                <a:latin typeface="Bookman Old Style"/>
                <a:cs typeface="Bookman Old Style"/>
              </a:rPr>
              <a:t> Practical Training (CPT)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1777" y="1397810"/>
            <a:ext cx="8140446" cy="15240"/>
          </a:xfrm>
          <a:custGeom>
            <a:avLst/>
            <a:gdLst>
              <a:gd name="connsiteX0" fmla="*/ 0 w 8140446"/>
              <a:gd name="connsiteY0" fmla="*/ 0 h 15240"/>
              <a:gd name="connsiteX1" fmla="*/ 434157 w 8140446"/>
              <a:gd name="connsiteY1" fmla="*/ 0 h 15240"/>
              <a:gd name="connsiteX2" fmla="*/ 1193932 w 8140446"/>
              <a:gd name="connsiteY2" fmla="*/ 0 h 15240"/>
              <a:gd name="connsiteX3" fmla="*/ 1628089 w 8140446"/>
              <a:gd name="connsiteY3" fmla="*/ 0 h 15240"/>
              <a:gd name="connsiteX4" fmla="*/ 2225055 w 8140446"/>
              <a:gd name="connsiteY4" fmla="*/ 0 h 15240"/>
              <a:gd name="connsiteX5" fmla="*/ 3066235 w 8140446"/>
              <a:gd name="connsiteY5" fmla="*/ 0 h 15240"/>
              <a:gd name="connsiteX6" fmla="*/ 3744605 w 8140446"/>
              <a:gd name="connsiteY6" fmla="*/ 0 h 15240"/>
              <a:gd name="connsiteX7" fmla="*/ 4504380 w 8140446"/>
              <a:gd name="connsiteY7" fmla="*/ 0 h 15240"/>
              <a:gd name="connsiteX8" fmla="*/ 5101346 w 8140446"/>
              <a:gd name="connsiteY8" fmla="*/ 0 h 15240"/>
              <a:gd name="connsiteX9" fmla="*/ 5779717 w 8140446"/>
              <a:gd name="connsiteY9" fmla="*/ 0 h 15240"/>
              <a:gd name="connsiteX10" fmla="*/ 6620896 w 8140446"/>
              <a:gd name="connsiteY10" fmla="*/ 0 h 15240"/>
              <a:gd name="connsiteX11" fmla="*/ 7136458 w 8140446"/>
              <a:gd name="connsiteY11" fmla="*/ 0 h 15240"/>
              <a:gd name="connsiteX12" fmla="*/ 8140446 w 8140446"/>
              <a:gd name="connsiteY12" fmla="*/ 0 h 15240"/>
              <a:gd name="connsiteX13" fmla="*/ 8140446 w 8140446"/>
              <a:gd name="connsiteY13" fmla="*/ 15240 h 15240"/>
              <a:gd name="connsiteX14" fmla="*/ 7543480 w 8140446"/>
              <a:gd name="connsiteY14" fmla="*/ 15240 h 15240"/>
              <a:gd name="connsiteX15" fmla="*/ 7109323 w 8140446"/>
              <a:gd name="connsiteY15" fmla="*/ 15240 h 15240"/>
              <a:gd name="connsiteX16" fmla="*/ 6430952 w 8140446"/>
              <a:gd name="connsiteY16" fmla="*/ 15240 h 15240"/>
              <a:gd name="connsiteX17" fmla="*/ 5915391 w 8140446"/>
              <a:gd name="connsiteY17" fmla="*/ 15240 h 15240"/>
              <a:gd name="connsiteX18" fmla="*/ 5237020 w 8140446"/>
              <a:gd name="connsiteY18" fmla="*/ 15240 h 15240"/>
              <a:gd name="connsiteX19" fmla="*/ 4558650 w 8140446"/>
              <a:gd name="connsiteY19" fmla="*/ 15240 h 15240"/>
              <a:gd name="connsiteX20" fmla="*/ 3880279 w 8140446"/>
              <a:gd name="connsiteY20" fmla="*/ 15240 h 15240"/>
              <a:gd name="connsiteX21" fmla="*/ 3201909 w 8140446"/>
              <a:gd name="connsiteY21" fmla="*/ 15240 h 15240"/>
              <a:gd name="connsiteX22" fmla="*/ 2604943 w 8140446"/>
              <a:gd name="connsiteY22" fmla="*/ 15240 h 15240"/>
              <a:gd name="connsiteX23" fmla="*/ 1845168 w 8140446"/>
              <a:gd name="connsiteY23" fmla="*/ 15240 h 15240"/>
              <a:gd name="connsiteX24" fmla="*/ 1166797 w 8140446"/>
              <a:gd name="connsiteY24" fmla="*/ 15240 h 15240"/>
              <a:gd name="connsiteX25" fmla="*/ 0 w 8140446"/>
              <a:gd name="connsiteY25" fmla="*/ 15240 h 15240"/>
              <a:gd name="connsiteX26" fmla="*/ 0 w 8140446"/>
              <a:gd name="connsiteY26" fmla="*/ 0 h 15240"/>
              <a:gd name="connsiteX0" fmla="*/ 0 w 8140446"/>
              <a:gd name="connsiteY0" fmla="*/ 0 h 15240"/>
              <a:gd name="connsiteX1" fmla="*/ 596966 w 8140446"/>
              <a:gd name="connsiteY1" fmla="*/ 0 h 15240"/>
              <a:gd name="connsiteX2" fmla="*/ 1031123 w 8140446"/>
              <a:gd name="connsiteY2" fmla="*/ 0 h 15240"/>
              <a:gd name="connsiteX3" fmla="*/ 1872303 w 8140446"/>
              <a:gd name="connsiteY3" fmla="*/ 0 h 15240"/>
              <a:gd name="connsiteX4" fmla="*/ 2469269 w 8140446"/>
              <a:gd name="connsiteY4" fmla="*/ 0 h 15240"/>
              <a:gd name="connsiteX5" fmla="*/ 3066235 w 8140446"/>
              <a:gd name="connsiteY5" fmla="*/ 0 h 15240"/>
              <a:gd name="connsiteX6" fmla="*/ 3907414 w 8140446"/>
              <a:gd name="connsiteY6" fmla="*/ 0 h 15240"/>
              <a:gd name="connsiteX7" fmla="*/ 4422976 w 8140446"/>
              <a:gd name="connsiteY7" fmla="*/ 0 h 15240"/>
              <a:gd name="connsiteX8" fmla="*/ 5264155 w 8140446"/>
              <a:gd name="connsiteY8" fmla="*/ 0 h 15240"/>
              <a:gd name="connsiteX9" fmla="*/ 6105335 w 8140446"/>
              <a:gd name="connsiteY9" fmla="*/ 0 h 15240"/>
              <a:gd name="connsiteX10" fmla="*/ 6783705 w 8140446"/>
              <a:gd name="connsiteY10" fmla="*/ 0 h 15240"/>
              <a:gd name="connsiteX11" fmla="*/ 8140446 w 8140446"/>
              <a:gd name="connsiteY11" fmla="*/ 0 h 15240"/>
              <a:gd name="connsiteX12" fmla="*/ 8140446 w 8140446"/>
              <a:gd name="connsiteY12" fmla="*/ 15240 h 15240"/>
              <a:gd name="connsiteX13" fmla="*/ 7706289 w 8140446"/>
              <a:gd name="connsiteY13" fmla="*/ 15240 h 15240"/>
              <a:gd name="connsiteX14" fmla="*/ 6865109 w 8140446"/>
              <a:gd name="connsiteY14" fmla="*/ 15240 h 15240"/>
              <a:gd name="connsiteX15" fmla="*/ 6349548 w 8140446"/>
              <a:gd name="connsiteY15" fmla="*/ 15240 h 15240"/>
              <a:gd name="connsiteX16" fmla="*/ 5671177 w 8140446"/>
              <a:gd name="connsiteY16" fmla="*/ 15240 h 15240"/>
              <a:gd name="connsiteX17" fmla="*/ 4829998 w 8140446"/>
              <a:gd name="connsiteY17" fmla="*/ 15240 h 15240"/>
              <a:gd name="connsiteX18" fmla="*/ 4151627 w 8140446"/>
              <a:gd name="connsiteY18" fmla="*/ 15240 h 15240"/>
              <a:gd name="connsiteX19" fmla="*/ 3717470 w 8140446"/>
              <a:gd name="connsiteY19" fmla="*/ 15240 h 15240"/>
              <a:gd name="connsiteX20" fmla="*/ 3201909 w 8140446"/>
              <a:gd name="connsiteY20" fmla="*/ 15240 h 15240"/>
              <a:gd name="connsiteX21" fmla="*/ 2360729 w 8140446"/>
              <a:gd name="connsiteY21" fmla="*/ 15240 h 15240"/>
              <a:gd name="connsiteX22" fmla="*/ 1682359 w 8140446"/>
              <a:gd name="connsiteY22" fmla="*/ 15240 h 15240"/>
              <a:gd name="connsiteX23" fmla="*/ 1166797 w 8140446"/>
              <a:gd name="connsiteY23" fmla="*/ 15240 h 15240"/>
              <a:gd name="connsiteX24" fmla="*/ 0 w 8140446"/>
              <a:gd name="connsiteY24" fmla="*/ 15240 h 15240"/>
              <a:gd name="connsiteX25" fmla="*/ 0 w 8140446"/>
              <a:gd name="connsiteY25" fmla="*/ 0 h 15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8140446" h="15240" fill="none" extrusionOk="0">
                <a:moveTo>
                  <a:pt x="0" y="0"/>
                </a:moveTo>
                <a:cubicBezTo>
                  <a:pt x="87427" y="6231"/>
                  <a:pt x="309612" y="-26324"/>
                  <a:pt x="434157" y="0"/>
                </a:cubicBezTo>
                <a:cubicBezTo>
                  <a:pt x="536972" y="29330"/>
                  <a:pt x="959392" y="28619"/>
                  <a:pt x="1193932" y="0"/>
                </a:cubicBezTo>
                <a:cubicBezTo>
                  <a:pt x="1446097" y="13819"/>
                  <a:pt x="1471680" y="7203"/>
                  <a:pt x="1628089" y="0"/>
                </a:cubicBezTo>
                <a:cubicBezTo>
                  <a:pt x="1817415" y="4047"/>
                  <a:pt x="1949536" y="-59324"/>
                  <a:pt x="2225055" y="0"/>
                </a:cubicBezTo>
                <a:cubicBezTo>
                  <a:pt x="2520490" y="18365"/>
                  <a:pt x="2717469" y="18707"/>
                  <a:pt x="3066235" y="0"/>
                </a:cubicBezTo>
                <a:cubicBezTo>
                  <a:pt x="3437075" y="3751"/>
                  <a:pt x="3408347" y="31644"/>
                  <a:pt x="3744605" y="0"/>
                </a:cubicBezTo>
                <a:cubicBezTo>
                  <a:pt x="4097249" y="-11527"/>
                  <a:pt x="4249699" y="-32555"/>
                  <a:pt x="4504380" y="0"/>
                </a:cubicBezTo>
                <a:cubicBezTo>
                  <a:pt x="4737570" y="17980"/>
                  <a:pt x="4877497" y="1006"/>
                  <a:pt x="5101346" y="0"/>
                </a:cubicBezTo>
                <a:cubicBezTo>
                  <a:pt x="5359305" y="-15330"/>
                  <a:pt x="5447195" y="7257"/>
                  <a:pt x="5779717" y="0"/>
                </a:cubicBezTo>
                <a:cubicBezTo>
                  <a:pt x="6090019" y="-17621"/>
                  <a:pt x="6273151" y="4279"/>
                  <a:pt x="6620896" y="0"/>
                </a:cubicBezTo>
                <a:cubicBezTo>
                  <a:pt x="6968586" y="34056"/>
                  <a:pt x="6990073" y="23587"/>
                  <a:pt x="7136458" y="0"/>
                </a:cubicBezTo>
                <a:cubicBezTo>
                  <a:pt x="7320575" y="20480"/>
                  <a:pt x="7847401" y="-6173"/>
                  <a:pt x="8140446" y="0"/>
                </a:cubicBezTo>
                <a:cubicBezTo>
                  <a:pt x="8139689" y="7312"/>
                  <a:pt x="8140381" y="8881"/>
                  <a:pt x="8140446" y="15240"/>
                </a:cubicBezTo>
                <a:cubicBezTo>
                  <a:pt x="7908069" y="-23684"/>
                  <a:pt x="7683037" y="18929"/>
                  <a:pt x="7543480" y="15240"/>
                </a:cubicBezTo>
                <a:cubicBezTo>
                  <a:pt x="7393752" y="7002"/>
                  <a:pt x="7221032" y="-6277"/>
                  <a:pt x="7109323" y="15240"/>
                </a:cubicBezTo>
                <a:cubicBezTo>
                  <a:pt x="7015297" y="19435"/>
                  <a:pt x="6599332" y="37851"/>
                  <a:pt x="6430952" y="15240"/>
                </a:cubicBezTo>
                <a:cubicBezTo>
                  <a:pt x="6292915" y="-37198"/>
                  <a:pt x="6142305" y="18459"/>
                  <a:pt x="5915391" y="15240"/>
                </a:cubicBezTo>
                <a:cubicBezTo>
                  <a:pt x="5682725" y="44795"/>
                  <a:pt x="5440566" y="28372"/>
                  <a:pt x="5237020" y="15240"/>
                </a:cubicBezTo>
                <a:cubicBezTo>
                  <a:pt x="5046456" y="7529"/>
                  <a:pt x="4706449" y="48928"/>
                  <a:pt x="4558650" y="15240"/>
                </a:cubicBezTo>
                <a:cubicBezTo>
                  <a:pt x="4361396" y="-4035"/>
                  <a:pt x="4145362" y="-25351"/>
                  <a:pt x="3880279" y="15240"/>
                </a:cubicBezTo>
                <a:cubicBezTo>
                  <a:pt x="3610716" y="22363"/>
                  <a:pt x="3472690" y="960"/>
                  <a:pt x="3201909" y="15240"/>
                </a:cubicBezTo>
                <a:cubicBezTo>
                  <a:pt x="2913595" y="32049"/>
                  <a:pt x="2753317" y="-4197"/>
                  <a:pt x="2604943" y="15240"/>
                </a:cubicBezTo>
                <a:cubicBezTo>
                  <a:pt x="2450130" y="33941"/>
                  <a:pt x="1974183" y="37111"/>
                  <a:pt x="1845168" y="15240"/>
                </a:cubicBezTo>
                <a:cubicBezTo>
                  <a:pt x="1677929" y="-2828"/>
                  <a:pt x="1378098" y="-3820"/>
                  <a:pt x="1166797" y="15240"/>
                </a:cubicBezTo>
                <a:cubicBezTo>
                  <a:pt x="921150" y="50229"/>
                  <a:pt x="327457" y="44249"/>
                  <a:pt x="0" y="15240"/>
                </a:cubicBezTo>
                <a:cubicBezTo>
                  <a:pt x="267" y="11729"/>
                  <a:pt x="-314" y="7880"/>
                  <a:pt x="0" y="0"/>
                </a:cubicBezTo>
                <a:close/>
              </a:path>
              <a:path w="8140446" h="15240" stroke="0" extrusionOk="0">
                <a:moveTo>
                  <a:pt x="0" y="0"/>
                </a:moveTo>
                <a:cubicBezTo>
                  <a:pt x="136968" y="-25482"/>
                  <a:pt x="379786" y="11224"/>
                  <a:pt x="596966" y="0"/>
                </a:cubicBezTo>
                <a:cubicBezTo>
                  <a:pt x="815878" y="-21223"/>
                  <a:pt x="832062" y="11868"/>
                  <a:pt x="1031123" y="0"/>
                </a:cubicBezTo>
                <a:cubicBezTo>
                  <a:pt x="1256800" y="-30738"/>
                  <a:pt x="1658090" y="-20345"/>
                  <a:pt x="1872303" y="0"/>
                </a:cubicBezTo>
                <a:cubicBezTo>
                  <a:pt x="2115604" y="28431"/>
                  <a:pt x="2277865" y="-40642"/>
                  <a:pt x="2469269" y="0"/>
                </a:cubicBezTo>
                <a:cubicBezTo>
                  <a:pt x="2679731" y="25919"/>
                  <a:pt x="2788602" y="-6498"/>
                  <a:pt x="3066235" y="0"/>
                </a:cubicBezTo>
                <a:cubicBezTo>
                  <a:pt x="3325663" y="-14487"/>
                  <a:pt x="3706561" y="67517"/>
                  <a:pt x="3907414" y="0"/>
                </a:cubicBezTo>
                <a:cubicBezTo>
                  <a:pt x="4127229" y="-37113"/>
                  <a:pt x="4179037" y="-8167"/>
                  <a:pt x="4422976" y="0"/>
                </a:cubicBezTo>
                <a:cubicBezTo>
                  <a:pt x="4683575" y="-28486"/>
                  <a:pt x="5055803" y="-13799"/>
                  <a:pt x="5264155" y="0"/>
                </a:cubicBezTo>
                <a:cubicBezTo>
                  <a:pt x="5513566" y="14315"/>
                  <a:pt x="5735215" y="2768"/>
                  <a:pt x="6105335" y="0"/>
                </a:cubicBezTo>
                <a:cubicBezTo>
                  <a:pt x="6510913" y="-12587"/>
                  <a:pt x="6456171" y="3247"/>
                  <a:pt x="6783705" y="0"/>
                </a:cubicBezTo>
                <a:cubicBezTo>
                  <a:pt x="7057099" y="-15461"/>
                  <a:pt x="7592067" y="5384"/>
                  <a:pt x="8140446" y="0"/>
                </a:cubicBezTo>
                <a:cubicBezTo>
                  <a:pt x="8140600" y="5185"/>
                  <a:pt x="8140948" y="9633"/>
                  <a:pt x="8140446" y="15240"/>
                </a:cubicBezTo>
                <a:cubicBezTo>
                  <a:pt x="7961834" y="5358"/>
                  <a:pt x="7874097" y="7302"/>
                  <a:pt x="7706289" y="15240"/>
                </a:cubicBezTo>
                <a:cubicBezTo>
                  <a:pt x="7582508" y="-17968"/>
                  <a:pt x="7179551" y="-36159"/>
                  <a:pt x="6865109" y="15240"/>
                </a:cubicBezTo>
                <a:cubicBezTo>
                  <a:pt x="6583382" y="21069"/>
                  <a:pt x="6525821" y="33648"/>
                  <a:pt x="6349548" y="15240"/>
                </a:cubicBezTo>
                <a:cubicBezTo>
                  <a:pt x="6209953" y="7833"/>
                  <a:pt x="5959707" y="-50876"/>
                  <a:pt x="5671177" y="15240"/>
                </a:cubicBezTo>
                <a:cubicBezTo>
                  <a:pt x="5387744" y="26761"/>
                  <a:pt x="5228514" y="98459"/>
                  <a:pt x="4829998" y="15240"/>
                </a:cubicBezTo>
                <a:cubicBezTo>
                  <a:pt x="4415646" y="-31644"/>
                  <a:pt x="4343809" y="25906"/>
                  <a:pt x="4151627" y="15240"/>
                </a:cubicBezTo>
                <a:cubicBezTo>
                  <a:pt x="3950673" y="-12844"/>
                  <a:pt x="3879947" y="38095"/>
                  <a:pt x="3717470" y="15240"/>
                </a:cubicBezTo>
                <a:cubicBezTo>
                  <a:pt x="3558660" y="7062"/>
                  <a:pt x="3468854" y="26327"/>
                  <a:pt x="3201909" y="15240"/>
                </a:cubicBezTo>
                <a:cubicBezTo>
                  <a:pt x="2965673" y="7457"/>
                  <a:pt x="2568327" y="19068"/>
                  <a:pt x="2360729" y="15240"/>
                </a:cubicBezTo>
                <a:cubicBezTo>
                  <a:pt x="2171885" y="46096"/>
                  <a:pt x="1923258" y="12972"/>
                  <a:pt x="1682359" y="15240"/>
                </a:cubicBezTo>
                <a:cubicBezTo>
                  <a:pt x="1430698" y="-5426"/>
                  <a:pt x="1324229" y="-4799"/>
                  <a:pt x="1166797" y="15240"/>
                </a:cubicBezTo>
                <a:cubicBezTo>
                  <a:pt x="1001390" y="38747"/>
                  <a:pt x="324313" y="54916"/>
                  <a:pt x="0" y="15240"/>
                </a:cubicBezTo>
                <a:cubicBezTo>
                  <a:pt x="59" y="7927"/>
                  <a:pt x="701" y="2778"/>
                  <a:pt x="0" y="0"/>
                </a:cubicBezTo>
                <a:close/>
              </a:path>
              <a:path w="8140446" h="15240" fill="none" stroke="0" extrusionOk="0">
                <a:moveTo>
                  <a:pt x="0" y="0"/>
                </a:moveTo>
                <a:cubicBezTo>
                  <a:pt x="69532" y="-6557"/>
                  <a:pt x="264219" y="3919"/>
                  <a:pt x="434157" y="0"/>
                </a:cubicBezTo>
                <a:cubicBezTo>
                  <a:pt x="600013" y="9090"/>
                  <a:pt x="921449" y="-13478"/>
                  <a:pt x="1193932" y="0"/>
                </a:cubicBezTo>
                <a:cubicBezTo>
                  <a:pt x="1443592" y="14844"/>
                  <a:pt x="1471188" y="10722"/>
                  <a:pt x="1628089" y="0"/>
                </a:cubicBezTo>
                <a:cubicBezTo>
                  <a:pt x="1750006" y="-24149"/>
                  <a:pt x="1967480" y="-14904"/>
                  <a:pt x="2225055" y="0"/>
                </a:cubicBezTo>
                <a:cubicBezTo>
                  <a:pt x="2503918" y="19247"/>
                  <a:pt x="2709263" y="-16351"/>
                  <a:pt x="3066235" y="0"/>
                </a:cubicBezTo>
                <a:cubicBezTo>
                  <a:pt x="3429723" y="-1627"/>
                  <a:pt x="3399401" y="30976"/>
                  <a:pt x="3744605" y="0"/>
                </a:cubicBezTo>
                <a:cubicBezTo>
                  <a:pt x="4081920" y="-40602"/>
                  <a:pt x="4258272" y="-2441"/>
                  <a:pt x="4504380" y="0"/>
                </a:cubicBezTo>
                <a:cubicBezTo>
                  <a:pt x="4760039" y="21121"/>
                  <a:pt x="4866555" y="-1351"/>
                  <a:pt x="5101346" y="0"/>
                </a:cubicBezTo>
                <a:cubicBezTo>
                  <a:pt x="5336279" y="1859"/>
                  <a:pt x="5465100" y="30801"/>
                  <a:pt x="5779717" y="0"/>
                </a:cubicBezTo>
                <a:cubicBezTo>
                  <a:pt x="6117018" y="-2879"/>
                  <a:pt x="6273497" y="-5002"/>
                  <a:pt x="6620896" y="0"/>
                </a:cubicBezTo>
                <a:cubicBezTo>
                  <a:pt x="6972306" y="38666"/>
                  <a:pt x="6992056" y="28334"/>
                  <a:pt x="7136458" y="0"/>
                </a:cubicBezTo>
                <a:cubicBezTo>
                  <a:pt x="7325567" y="-61201"/>
                  <a:pt x="7766555" y="-88399"/>
                  <a:pt x="8140446" y="0"/>
                </a:cubicBezTo>
                <a:cubicBezTo>
                  <a:pt x="8139471" y="7313"/>
                  <a:pt x="8140040" y="8824"/>
                  <a:pt x="8140446" y="15240"/>
                </a:cubicBezTo>
                <a:cubicBezTo>
                  <a:pt x="7892673" y="-7060"/>
                  <a:pt x="7668025" y="-2398"/>
                  <a:pt x="7543480" y="15240"/>
                </a:cubicBezTo>
                <a:cubicBezTo>
                  <a:pt x="7406710" y="-6515"/>
                  <a:pt x="7207646" y="5845"/>
                  <a:pt x="7109323" y="15240"/>
                </a:cubicBezTo>
                <a:cubicBezTo>
                  <a:pt x="6993037" y="45963"/>
                  <a:pt x="6598723" y="56357"/>
                  <a:pt x="6430952" y="15240"/>
                </a:cubicBezTo>
                <a:cubicBezTo>
                  <a:pt x="6284771" y="12267"/>
                  <a:pt x="6162730" y="17302"/>
                  <a:pt x="5915391" y="15240"/>
                </a:cubicBezTo>
                <a:cubicBezTo>
                  <a:pt x="5684668" y="10555"/>
                  <a:pt x="5422852" y="50570"/>
                  <a:pt x="5237020" y="15240"/>
                </a:cubicBezTo>
                <a:cubicBezTo>
                  <a:pt x="5035482" y="23248"/>
                  <a:pt x="4719808" y="52097"/>
                  <a:pt x="4558650" y="15240"/>
                </a:cubicBezTo>
                <a:cubicBezTo>
                  <a:pt x="4375169" y="-38635"/>
                  <a:pt x="4137553" y="9038"/>
                  <a:pt x="3880279" y="15240"/>
                </a:cubicBezTo>
                <a:cubicBezTo>
                  <a:pt x="3624533" y="29600"/>
                  <a:pt x="3467387" y="3432"/>
                  <a:pt x="3201909" y="15240"/>
                </a:cubicBezTo>
                <a:cubicBezTo>
                  <a:pt x="2918126" y="70294"/>
                  <a:pt x="2717830" y="-20204"/>
                  <a:pt x="2604943" y="15240"/>
                </a:cubicBezTo>
                <a:cubicBezTo>
                  <a:pt x="2496133" y="41477"/>
                  <a:pt x="2003915" y="15206"/>
                  <a:pt x="1845168" y="15240"/>
                </a:cubicBezTo>
                <a:cubicBezTo>
                  <a:pt x="1694518" y="11941"/>
                  <a:pt x="1344959" y="41140"/>
                  <a:pt x="1166797" y="15240"/>
                </a:cubicBezTo>
                <a:cubicBezTo>
                  <a:pt x="935925" y="66403"/>
                  <a:pt x="319712" y="-67020"/>
                  <a:pt x="0" y="15240"/>
                </a:cubicBezTo>
                <a:cubicBezTo>
                  <a:pt x="1270" y="11138"/>
                  <a:pt x="-176" y="670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8140446"/>
                      <a:gd name="connsiteY0" fmla="*/ 0 h 15240"/>
                      <a:gd name="connsiteX1" fmla="*/ 434157 w 8140446"/>
                      <a:gd name="connsiteY1" fmla="*/ 0 h 15240"/>
                      <a:gd name="connsiteX2" fmla="*/ 1193932 w 8140446"/>
                      <a:gd name="connsiteY2" fmla="*/ 0 h 15240"/>
                      <a:gd name="connsiteX3" fmla="*/ 1628089 w 8140446"/>
                      <a:gd name="connsiteY3" fmla="*/ 0 h 15240"/>
                      <a:gd name="connsiteX4" fmla="*/ 2225055 w 8140446"/>
                      <a:gd name="connsiteY4" fmla="*/ 0 h 15240"/>
                      <a:gd name="connsiteX5" fmla="*/ 3066235 w 8140446"/>
                      <a:gd name="connsiteY5" fmla="*/ 0 h 15240"/>
                      <a:gd name="connsiteX6" fmla="*/ 3744605 w 8140446"/>
                      <a:gd name="connsiteY6" fmla="*/ 0 h 15240"/>
                      <a:gd name="connsiteX7" fmla="*/ 4504380 w 8140446"/>
                      <a:gd name="connsiteY7" fmla="*/ 0 h 15240"/>
                      <a:gd name="connsiteX8" fmla="*/ 5101346 w 8140446"/>
                      <a:gd name="connsiteY8" fmla="*/ 0 h 15240"/>
                      <a:gd name="connsiteX9" fmla="*/ 5779717 w 8140446"/>
                      <a:gd name="connsiteY9" fmla="*/ 0 h 15240"/>
                      <a:gd name="connsiteX10" fmla="*/ 6620896 w 8140446"/>
                      <a:gd name="connsiteY10" fmla="*/ 0 h 15240"/>
                      <a:gd name="connsiteX11" fmla="*/ 7136458 w 8140446"/>
                      <a:gd name="connsiteY11" fmla="*/ 0 h 15240"/>
                      <a:gd name="connsiteX12" fmla="*/ 8140446 w 8140446"/>
                      <a:gd name="connsiteY12" fmla="*/ 0 h 15240"/>
                      <a:gd name="connsiteX13" fmla="*/ 8140446 w 8140446"/>
                      <a:gd name="connsiteY13" fmla="*/ 15240 h 15240"/>
                      <a:gd name="connsiteX14" fmla="*/ 7543480 w 8140446"/>
                      <a:gd name="connsiteY14" fmla="*/ 15240 h 15240"/>
                      <a:gd name="connsiteX15" fmla="*/ 7109323 w 8140446"/>
                      <a:gd name="connsiteY15" fmla="*/ 15240 h 15240"/>
                      <a:gd name="connsiteX16" fmla="*/ 6430952 w 8140446"/>
                      <a:gd name="connsiteY16" fmla="*/ 15240 h 15240"/>
                      <a:gd name="connsiteX17" fmla="*/ 5915391 w 8140446"/>
                      <a:gd name="connsiteY17" fmla="*/ 15240 h 15240"/>
                      <a:gd name="connsiteX18" fmla="*/ 5237020 w 8140446"/>
                      <a:gd name="connsiteY18" fmla="*/ 15240 h 15240"/>
                      <a:gd name="connsiteX19" fmla="*/ 4558650 w 8140446"/>
                      <a:gd name="connsiteY19" fmla="*/ 15240 h 15240"/>
                      <a:gd name="connsiteX20" fmla="*/ 3880279 w 8140446"/>
                      <a:gd name="connsiteY20" fmla="*/ 15240 h 15240"/>
                      <a:gd name="connsiteX21" fmla="*/ 3201909 w 8140446"/>
                      <a:gd name="connsiteY21" fmla="*/ 15240 h 15240"/>
                      <a:gd name="connsiteX22" fmla="*/ 2604943 w 8140446"/>
                      <a:gd name="connsiteY22" fmla="*/ 15240 h 15240"/>
                      <a:gd name="connsiteX23" fmla="*/ 1845168 w 8140446"/>
                      <a:gd name="connsiteY23" fmla="*/ 15240 h 15240"/>
                      <a:gd name="connsiteX24" fmla="*/ 1166797 w 8140446"/>
                      <a:gd name="connsiteY24" fmla="*/ 15240 h 15240"/>
                      <a:gd name="connsiteX25" fmla="*/ 0 w 8140446"/>
                      <a:gd name="connsiteY25" fmla="*/ 15240 h 15240"/>
                      <a:gd name="connsiteX26" fmla="*/ 0 w 8140446"/>
                      <a:gd name="connsiteY26" fmla="*/ 0 h 152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8140446" h="15240" fill="none" extrusionOk="0">
                        <a:moveTo>
                          <a:pt x="0" y="0"/>
                        </a:moveTo>
                        <a:cubicBezTo>
                          <a:pt x="94920" y="9103"/>
                          <a:pt x="287892" y="-4966"/>
                          <a:pt x="434157" y="0"/>
                        </a:cubicBezTo>
                        <a:cubicBezTo>
                          <a:pt x="580422" y="4966"/>
                          <a:pt x="943595" y="-14182"/>
                          <a:pt x="1193932" y="0"/>
                        </a:cubicBezTo>
                        <a:cubicBezTo>
                          <a:pt x="1444270" y="14182"/>
                          <a:pt x="1472129" y="5523"/>
                          <a:pt x="1628089" y="0"/>
                        </a:cubicBezTo>
                        <a:cubicBezTo>
                          <a:pt x="1784049" y="-5523"/>
                          <a:pt x="1962419" y="-17322"/>
                          <a:pt x="2225055" y="0"/>
                        </a:cubicBezTo>
                        <a:cubicBezTo>
                          <a:pt x="2487691" y="17322"/>
                          <a:pt x="2700681" y="1311"/>
                          <a:pt x="3066235" y="0"/>
                        </a:cubicBezTo>
                        <a:cubicBezTo>
                          <a:pt x="3431789" y="-1311"/>
                          <a:pt x="3405662" y="25081"/>
                          <a:pt x="3744605" y="0"/>
                        </a:cubicBezTo>
                        <a:cubicBezTo>
                          <a:pt x="4083548" y="-25081"/>
                          <a:pt x="4265111" y="-11945"/>
                          <a:pt x="4504380" y="0"/>
                        </a:cubicBezTo>
                        <a:cubicBezTo>
                          <a:pt x="4743649" y="11945"/>
                          <a:pt x="4860394" y="-2832"/>
                          <a:pt x="5101346" y="0"/>
                        </a:cubicBezTo>
                        <a:cubicBezTo>
                          <a:pt x="5342298" y="2832"/>
                          <a:pt x="5456387" y="23676"/>
                          <a:pt x="5779717" y="0"/>
                        </a:cubicBezTo>
                        <a:cubicBezTo>
                          <a:pt x="6103047" y="-23676"/>
                          <a:pt x="6270379" y="-37291"/>
                          <a:pt x="6620896" y="0"/>
                        </a:cubicBezTo>
                        <a:cubicBezTo>
                          <a:pt x="6971413" y="37291"/>
                          <a:pt x="6989068" y="24674"/>
                          <a:pt x="7136458" y="0"/>
                        </a:cubicBezTo>
                        <a:cubicBezTo>
                          <a:pt x="7283848" y="-24674"/>
                          <a:pt x="7752532" y="-22436"/>
                          <a:pt x="8140446" y="0"/>
                        </a:cubicBezTo>
                        <a:cubicBezTo>
                          <a:pt x="8139857" y="7250"/>
                          <a:pt x="8140386" y="9063"/>
                          <a:pt x="8140446" y="15240"/>
                        </a:cubicBezTo>
                        <a:cubicBezTo>
                          <a:pt x="7906329" y="-6091"/>
                          <a:pt x="7681180" y="24417"/>
                          <a:pt x="7543480" y="15240"/>
                        </a:cubicBezTo>
                        <a:cubicBezTo>
                          <a:pt x="7405780" y="6063"/>
                          <a:pt x="7216607" y="612"/>
                          <a:pt x="7109323" y="15240"/>
                        </a:cubicBezTo>
                        <a:cubicBezTo>
                          <a:pt x="7002039" y="29868"/>
                          <a:pt x="6576231" y="39644"/>
                          <a:pt x="6430952" y="15240"/>
                        </a:cubicBezTo>
                        <a:cubicBezTo>
                          <a:pt x="6285673" y="-9164"/>
                          <a:pt x="6138840" y="31473"/>
                          <a:pt x="5915391" y="15240"/>
                        </a:cubicBezTo>
                        <a:cubicBezTo>
                          <a:pt x="5691942" y="-993"/>
                          <a:pt x="5459460" y="48618"/>
                          <a:pt x="5237020" y="15240"/>
                        </a:cubicBezTo>
                        <a:cubicBezTo>
                          <a:pt x="5014580" y="-18138"/>
                          <a:pt x="4747677" y="37401"/>
                          <a:pt x="4558650" y="15240"/>
                        </a:cubicBezTo>
                        <a:cubicBezTo>
                          <a:pt x="4369623" y="-6921"/>
                          <a:pt x="4146061" y="9520"/>
                          <a:pt x="3880279" y="15240"/>
                        </a:cubicBezTo>
                        <a:cubicBezTo>
                          <a:pt x="3614497" y="20960"/>
                          <a:pt x="3473808" y="-15956"/>
                          <a:pt x="3201909" y="15240"/>
                        </a:cubicBezTo>
                        <a:cubicBezTo>
                          <a:pt x="2930010" y="46436"/>
                          <a:pt x="2728175" y="-6478"/>
                          <a:pt x="2604943" y="15240"/>
                        </a:cubicBezTo>
                        <a:cubicBezTo>
                          <a:pt x="2481711" y="36958"/>
                          <a:pt x="2004334" y="23904"/>
                          <a:pt x="1845168" y="15240"/>
                        </a:cubicBezTo>
                        <a:cubicBezTo>
                          <a:pt x="1686003" y="6576"/>
                          <a:pt x="1375070" y="34532"/>
                          <a:pt x="1166797" y="15240"/>
                        </a:cubicBezTo>
                        <a:cubicBezTo>
                          <a:pt x="958524" y="-4052"/>
                          <a:pt x="342846" y="5832"/>
                          <a:pt x="0" y="15240"/>
                        </a:cubicBezTo>
                        <a:cubicBezTo>
                          <a:pt x="586" y="11652"/>
                          <a:pt x="-523" y="7308"/>
                          <a:pt x="0" y="0"/>
                        </a:cubicBezTo>
                        <a:close/>
                      </a:path>
                      <a:path w="8140446" h="15240" stroke="0" extrusionOk="0">
                        <a:moveTo>
                          <a:pt x="0" y="0"/>
                        </a:moveTo>
                        <a:cubicBezTo>
                          <a:pt x="142435" y="-24533"/>
                          <a:pt x="380026" y="17447"/>
                          <a:pt x="596966" y="0"/>
                        </a:cubicBezTo>
                        <a:cubicBezTo>
                          <a:pt x="813906" y="-17447"/>
                          <a:pt x="830530" y="13462"/>
                          <a:pt x="1031123" y="0"/>
                        </a:cubicBezTo>
                        <a:cubicBezTo>
                          <a:pt x="1231716" y="-13462"/>
                          <a:pt x="1634038" y="0"/>
                          <a:pt x="1872303" y="0"/>
                        </a:cubicBezTo>
                        <a:cubicBezTo>
                          <a:pt x="2110568" y="0"/>
                          <a:pt x="2261934" y="-25727"/>
                          <a:pt x="2469269" y="0"/>
                        </a:cubicBezTo>
                        <a:cubicBezTo>
                          <a:pt x="2676604" y="25727"/>
                          <a:pt x="2790440" y="16284"/>
                          <a:pt x="3066235" y="0"/>
                        </a:cubicBezTo>
                        <a:cubicBezTo>
                          <a:pt x="3342030" y="-16284"/>
                          <a:pt x="3685603" y="41976"/>
                          <a:pt x="3907414" y="0"/>
                        </a:cubicBezTo>
                        <a:cubicBezTo>
                          <a:pt x="4129225" y="-41976"/>
                          <a:pt x="4177416" y="-7598"/>
                          <a:pt x="4422976" y="0"/>
                        </a:cubicBezTo>
                        <a:cubicBezTo>
                          <a:pt x="4668536" y="7598"/>
                          <a:pt x="5023499" y="-28058"/>
                          <a:pt x="5264155" y="0"/>
                        </a:cubicBezTo>
                        <a:cubicBezTo>
                          <a:pt x="5504811" y="28058"/>
                          <a:pt x="5703675" y="13288"/>
                          <a:pt x="6105335" y="0"/>
                        </a:cubicBezTo>
                        <a:cubicBezTo>
                          <a:pt x="6506995" y="-13288"/>
                          <a:pt x="6455516" y="-5124"/>
                          <a:pt x="6783705" y="0"/>
                        </a:cubicBezTo>
                        <a:cubicBezTo>
                          <a:pt x="7111894" y="5124"/>
                          <a:pt x="7512856" y="10604"/>
                          <a:pt x="8140446" y="0"/>
                        </a:cubicBezTo>
                        <a:cubicBezTo>
                          <a:pt x="8140610" y="5600"/>
                          <a:pt x="8140834" y="9716"/>
                          <a:pt x="8140446" y="15240"/>
                        </a:cubicBezTo>
                        <a:cubicBezTo>
                          <a:pt x="7959314" y="297"/>
                          <a:pt x="7870113" y="7389"/>
                          <a:pt x="7706289" y="15240"/>
                        </a:cubicBezTo>
                        <a:cubicBezTo>
                          <a:pt x="7542465" y="23091"/>
                          <a:pt x="7157940" y="14434"/>
                          <a:pt x="6865109" y="15240"/>
                        </a:cubicBezTo>
                        <a:cubicBezTo>
                          <a:pt x="6572278" y="16046"/>
                          <a:pt x="6524256" y="35003"/>
                          <a:pt x="6349548" y="15240"/>
                        </a:cubicBezTo>
                        <a:cubicBezTo>
                          <a:pt x="6174840" y="-4523"/>
                          <a:pt x="5951624" y="-2874"/>
                          <a:pt x="5671177" y="15240"/>
                        </a:cubicBezTo>
                        <a:cubicBezTo>
                          <a:pt x="5390730" y="33354"/>
                          <a:pt x="5222992" y="57010"/>
                          <a:pt x="4829998" y="15240"/>
                        </a:cubicBezTo>
                        <a:cubicBezTo>
                          <a:pt x="4437004" y="-26530"/>
                          <a:pt x="4344181" y="36039"/>
                          <a:pt x="4151627" y="15240"/>
                        </a:cubicBezTo>
                        <a:cubicBezTo>
                          <a:pt x="3959073" y="-5559"/>
                          <a:pt x="3886970" y="29827"/>
                          <a:pt x="3717470" y="15240"/>
                        </a:cubicBezTo>
                        <a:cubicBezTo>
                          <a:pt x="3547970" y="653"/>
                          <a:pt x="3451521" y="28824"/>
                          <a:pt x="3201909" y="15240"/>
                        </a:cubicBezTo>
                        <a:cubicBezTo>
                          <a:pt x="2952297" y="1656"/>
                          <a:pt x="2543413" y="2981"/>
                          <a:pt x="2360729" y="15240"/>
                        </a:cubicBezTo>
                        <a:cubicBezTo>
                          <a:pt x="2178045" y="27499"/>
                          <a:pt x="1906056" y="22799"/>
                          <a:pt x="1682359" y="15240"/>
                        </a:cubicBezTo>
                        <a:cubicBezTo>
                          <a:pt x="1458662" y="7682"/>
                          <a:pt x="1330405" y="4998"/>
                          <a:pt x="1166797" y="15240"/>
                        </a:cubicBezTo>
                        <a:cubicBezTo>
                          <a:pt x="1003189" y="25482"/>
                          <a:pt x="278098" y="16485"/>
                          <a:pt x="0" y="15240"/>
                        </a:cubicBezTo>
                        <a:cubicBezTo>
                          <a:pt x="-78" y="8523"/>
                          <a:pt x="411" y="330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080" y="1493520"/>
            <a:ext cx="8890000" cy="4104640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en-US" sz="1800" b="1" dirty="0">
                <a:latin typeface="Bookman Old Style"/>
                <a:cs typeface="Bookman Old Style"/>
              </a:rPr>
              <a:t>What is CPT? </a:t>
            </a:r>
            <a:r>
              <a:rPr lang="en-US" sz="1800" dirty="0">
                <a:latin typeface="Bookman Old Style"/>
                <a:cs typeface="Bookman Old Style"/>
              </a:rPr>
              <a:t>Training that is an </a:t>
            </a:r>
            <a:r>
              <a:rPr lang="en-US" sz="1800" u="sng" dirty="0">
                <a:latin typeface="Bookman Old Style" panose="02050604050505020204" pitchFamily="18" charset="0"/>
              </a:rPr>
              <a:t>integral part</a:t>
            </a:r>
            <a:r>
              <a:rPr lang="en-US" sz="1800" dirty="0">
                <a:latin typeface="Bookman Old Style" panose="02050604050505020204" pitchFamily="18" charset="0"/>
              </a:rPr>
              <a:t> of an established curriculum and directly related to the student's major area of study.</a:t>
            </a:r>
          </a:p>
          <a:p>
            <a:pPr marL="0" lvl="0" indent="0">
              <a:buNone/>
            </a:pPr>
            <a:endParaRPr lang="en-US" sz="1200" dirty="0">
              <a:latin typeface="Bookman Old Style" panose="02050604050505020204" pitchFamily="18" charset="0"/>
            </a:endParaRPr>
          </a:p>
          <a:p>
            <a:pPr>
              <a:lnSpc>
                <a:spcPct val="90000"/>
              </a:lnSpc>
            </a:pPr>
            <a:r>
              <a:rPr lang="en-US" sz="1800" b="1" dirty="0">
                <a:latin typeface="Bookman Old Style"/>
                <a:cs typeface="Bookman Old Style"/>
              </a:rPr>
              <a:t>When to apply: </a:t>
            </a:r>
            <a:r>
              <a:rPr lang="en-US" sz="1800" dirty="0">
                <a:latin typeface="Bookman Old Style"/>
                <a:cs typeface="Bookman Old Style"/>
              </a:rPr>
              <a:t>before the start of the semester and </a:t>
            </a:r>
            <a:r>
              <a:rPr lang="en-US" sz="1800" u="sng" dirty="0">
                <a:latin typeface="Bookman Old Style"/>
                <a:cs typeface="Bookman Old Style"/>
              </a:rPr>
              <a:t>before</a:t>
            </a:r>
            <a:r>
              <a:rPr lang="en-US" sz="1800" dirty="0">
                <a:latin typeface="Bookman Old Style"/>
                <a:cs typeface="Bookman Old Style"/>
              </a:rPr>
              <a:t> working</a:t>
            </a:r>
          </a:p>
          <a:p>
            <a:pPr>
              <a:lnSpc>
                <a:spcPct val="90000"/>
              </a:lnSpc>
            </a:pPr>
            <a:r>
              <a:rPr lang="en-US" sz="1800" b="1" dirty="0">
                <a:latin typeface="Bookman Old Style"/>
                <a:cs typeface="Bookman Old Style"/>
              </a:rPr>
              <a:t>How to apply:</a:t>
            </a:r>
            <a:r>
              <a:rPr lang="en-US" sz="1800" dirty="0">
                <a:latin typeface="Bookman Old Style"/>
                <a:cs typeface="Bookman Old Style"/>
              </a:rPr>
              <a:t> Submit online request to ISSS for a DSO’s CPT authorization in SEVIS </a:t>
            </a:r>
          </a:p>
          <a:p>
            <a:pPr>
              <a:lnSpc>
                <a:spcPct val="90000"/>
              </a:lnSpc>
            </a:pPr>
            <a:r>
              <a:rPr lang="en-US" sz="1800" b="1" dirty="0">
                <a:latin typeface="Bookman Old Style"/>
                <a:cs typeface="Bookman Old Style"/>
              </a:rPr>
              <a:t>Duration: </a:t>
            </a:r>
            <a:r>
              <a:rPr lang="en-US" sz="1800" dirty="0">
                <a:latin typeface="Bookman Old Style"/>
                <a:cs typeface="Bookman Old Style"/>
              </a:rPr>
              <a:t>1 semester (must reapply each semester)</a:t>
            </a:r>
          </a:p>
          <a:p>
            <a:pPr>
              <a:lnSpc>
                <a:spcPct val="90000"/>
              </a:lnSpc>
            </a:pPr>
            <a:r>
              <a:rPr lang="en-US" sz="1800" b="1" dirty="0">
                <a:latin typeface="Bookman Old Style"/>
                <a:cs typeface="Bookman Old Style"/>
              </a:rPr>
              <a:t>Condition: </a:t>
            </a:r>
            <a:r>
              <a:rPr lang="en-US" sz="1800" dirty="0">
                <a:latin typeface="Bookman Old Style"/>
                <a:cs typeface="Bookman Old Style"/>
              </a:rPr>
              <a:t>Employment must be directly related to your major </a:t>
            </a:r>
          </a:p>
          <a:p>
            <a:pPr lvl="1">
              <a:lnSpc>
                <a:spcPct val="90000"/>
              </a:lnSpc>
            </a:pPr>
            <a:r>
              <a:rPr lang="en-US" sz="1600" dirty="0">
                <a:latin typeface="Bookman Old Style"/>
                <a:cs typeface="Bookman Old Style"/>
              </a:rPr>
              <a:t>Must be enrolled in a course that requires off-campus work (i.e. internship, practicum, directed project, student teaching)</a:t>
            </a:r>
          </a:p>
          <a:p>
            <a:pPr>
              <a:lnSpc>
                <a:spcPct val="90000"/>
              </a:lnSpc>
            </a:pPr>
            <a:r>
              <a:rPr lang="en-US" sz="1800" b="1" dirty="0">
                <a:latin typeface="Bookman Old Style"/>
                <a:cs typeface="Bookman Old Style"/>
              </a:rPr>
              <a:t>Hours:</a:t>
            </a:r>
            <a:r>
              <a:rPr lang="en-US" sz="1800" dirty="0">
                <a:latin typeface="Bookman Old Style"/>
                <a:cs typeface="Bookman Old Style"/>
              </a:rPr>
              <a:t> Part time (less than 20 hours) or full-time (20 or more hours) per week</a:t>
            </a:r>
          </a:p>
          <a:p>
            <a:pPr>
              <a:lnSpc>
                <a:spcPct val="90000"/>
              </a:lnSpc>
            </a:pPr>
            <a:r>
              <a:rPr lang="en-US" sz="1800" b="1" dirty="0">
                <a:latin typeface="Bookman Old Style"/>
                <a:cs typeface="Bookman Old Style"/>
              </a:rPr>
              <a:t>Processing time: </a:t>
            </a:r>
            <a:r>
              <a:rPr lang="en-US" sz="1800" dirty="0">
                <a:latin typeface="Bookman Old Style"/>
                <a:cs typeface="Bookman Old Style"/>
              </a:rPr>
              <a:t>ISSS may take up to 5-10 business days</a:t>
            </a:r>
          </a:p>
          <a:p>
            <a:pPr>
              <a:lnSpc>
                <a:spcPct val="90000"/>
              </a:lnSpc>
            </a:pPr>
            <a:endParaRPr lang="en-US" sz="1200" dirty="0">
              <a:latin typeface="Bookman Old Style"/>
              <a:cs typeface="Bookman Old Style"/>
            </a:endParaRP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600" dirty="0">
                <a:latin typeface="Bookman Old Style"/>
                <a:cs typeface="Bookman Old Style"/>
                <a:hlinkClick r:id="rId2"/>
              </a:rPr>
              <a:t>https://www.international.txstate.edu/Work-Authorization/cpt.html</a:t>
            </a:r>
            <a:r>
              <a:rPr lang="en-US" sz="1600" dirty="0">
                <a:latin typeface="Bookman Old Style"/>
                <a:cs typeface="Bookman Old Style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470852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715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7507" y="281612"/>
            <a:ext cx="7886700" cy="110463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300" b="1" dirty="0">
                <a:latin typeface="Bookman Old Style"/>
                <a:cs typeface="Bookman Old Style"/>
              </a:rPr>
              <a:t>Optional Practical Training (OPT)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1777" y="1397810"/>
            <a:ext cx="8140446" cy="15240"/>
          </a:xfrm>
          <a:custGeom>
            <a:avLst/>
            <a:gdLst>
              <a:gd name="connsiteX0" fmla="*/ 0 w 8140446"/>
              <a:gd name="connsiteY0" fmla="*/ 0 h 15240"/>
              <a:gd name="connsiteX1" fmla="*/ 434157 w 8140446"/>
              <a:gd name="connsiteY1" fmla="*/ 0 h 15240"/>
              <a:gd name="connsiteX2" fmla="*/ 1193932 w 8140446"/>
              <a:gd name="connsiteY2" fmla="*/ 0 h 15240"/>
              <a:gd name="connsiteX3" fmla="*/ 1628089 w 8140446"/>
              <a:gd name="connsiteY3" fmla="*/ 0 h 15240"/>
              <a:gd name="connsiteX4" fmla="*/ 2225055 w 8140446"/>
              <a:gd name="connsiteY4" fmla="*/ 0 h 15240"/>
              <a:gd name="connsiteX5" fmla="*/ 3066235 w 8140446"/>
              <a:gd name="connsiteY5" fmla="*/ 0 h 15240"/>
              <a:gd name="connsiteX6" fmla="*/ 3744605 w 8140446"/>
              <a:gd name="connsiteY6" fmla="*/ 0 h 15240"/>
              <a:gd name="connsiteX7" fmla="*/ 4504380 w 8140446"/>
              <a:gd name="connsiteY7" fmla="*/ 0 h 15240"/>
              <a:gd name="connsiteX8" fmla="*/ 5101346 w 8140446"/>
              <a:gd name="connsiteY8" fmla="*/ 0 h 15240"/>
              <a:gd name="connsiteX9" fmla="*/ 5779717 w 8140446"/>
              <a:gd name="connsiteY9" fmla="*/ 0 h 15240"/>
              <a:gd name="connsiteX10" fmla="*/ 6620896 w 8140446"/>
              <a:gd name="connsiteY10" fmla="*/ 0 h 15240"/>
              <a:gd name="connsiteX11" fmla="*/ 7136458 w 8140446"/>
              <a:gd name="connsiteY11" fmla="*/ 0 h 15240"/>
              <a:gd name="connsiteX12" fmla="*/ 8140446 w 8140446"/>
              <a:gd name="connsiteY12" fmla="*/ 0 h 15240"/>
              <a:gd name="connsiteX13" fmla="*/ 8140446 w 8140446"/>
              <a:gd name="connsiteY13" fmla="*/ 15240 h 15240"/>
              <a:gd name="connsiteX14" fmla="*/ 7543480 w 8140446"/>
              <a:gd name="connsiteY14" fmla="*/ 15240 h 15240"/>
              <a:gd name="connsiteX15" fmla="*/ 7109323 w 8140446"/>
              <a:gd name="connsiteY15" fmla="*/ 15240 h 15240"/>
              <a:gd name="connsiteX16" fmla="*/ 6430952 w 8140446"/>
              <a:gd name="connsiteY16" fmla="*/ 15240 h 15240"/>
              <a:gd name="connsiteX17" fmla="*/ 5915391 w 8140446"/>
              <a:gd name="connsiteY17" fmla="*/ 15240 h 15240"/>
              <a:gd name="connsiteX18" fmla="*/ 5237020 w 8140446"/>
              <a:gd name="connsiteY18" fmla="*/ 15240 h 15240"/>
              <a:gd name="connsiteX19" fmla="*/ 4558650 w 8140446"/>
              <a:gd name="connsiteY19" fmla="*/ 15240 h 15240"/>
              <a:gd name="connsiteX20" fmla="*/ 3880279 w 8140446"/>
              <a:gd name="connsiteY20" fmla="*/ 15240 h 15240"/>
              <a:gd name="connsiteX21" fmla="*/ 3201909 w 8140446"/>
              <a:gd name="connsiteY21" fmla="*/ 15240 h 15240"/>
              <a:gd name="connsiteX22" fmla="*/ 2604943 w 8140446"/>
              <a:gd name="connsiteY22" fmla="*/ 15240 h 15240"/>
              <a:gd name="connsiteX23" fmla="*/ 1845168 w 8140446"/>
              <a:gd name="connsiteY23" fmla="*/ 15240 h 15240"/>
              <a:gd name="connsiteX24" fmla="*/ 1166797 w 8140446"/>
              <a:gd name="connsiteY24" fmla="*/ 15240 h 15240"/>
              <a:gd name="connsiteX25" fmla="*/ 0 w 8140446"/>
              <a:gd name="connsiteY25" fmla="*/ 15240 h 15240"/>
              <a:gd name="connsiteX26" fmla="*/ 0 w 8140446"/>
              <a:gd name="connsiteY26" fmla="*/ 0 h 15240"/>
              <a:gd name="connsiteX0" fmla="*/ 0 w 8140446"/>
              <a:gd name="connsiteY0" fmla="*/ 0 h 15240"/>
              <a:gd name="connsiteX1" fmla="*/ 596966 w 8140446"/>
              <a:gd name="connsiteY1" fmla="*/ 0 h 15240"/>
              <a:gd name="connsiteX2" fmla="*/ 1031123 w 8140446"/>
              <a:gd name="connsiteY2" fmla="*/ 0 h 15240"/>
              <a:gd name="connsiteX3" fmla="*/ 1872303 w 8140446"/>
              <a:gd name="connsiteY3" fmla="*/ 0 h 15240"/>
              <a:gd name="connsiteX4" fmla="*/ 2469269 w 8140446"/>
              <a:gd name="connsiteY4" fmla="*/ 0 h 15240"/>
              <a:gd name="connsiteX5" fmla="*/ 3066235 w 8140446"/>
              <a:gd name="connsiteY5" fmla="*/ 0 h 15240"/>
              <a:gd name="connsiteX6" fmla="*/ 3907414 w 8140446"/>
              <a:gd name="connsiteY6" fmla="*/ 0 h 15240"/>
              <a:gd name="connsiteX7" fmla="*/ 4422976 w 8140446"/>
              <a:gd name="connsiteY7" fmla="*/ 0 h 15240"/>
              <a:gd name="connsiteX8" fmla="*/ 5264155 w 8140446"/>
              <a:gd name="connsiteY8" fmla="*/ 0 h 15240"/>
              <a:gd name="connsiteX9" fmla="*/ 6105335 w 8140446"/>
              <a:gd name="connsiteY9" fmla="*/ 0 h 15240"/>
              <a:gd name="connsiteX10" fmla="*/ 6783705 w 8140446"/>
              <a:gd name="connsiteY10" fmla="*/ 0 h 15240"/>
              <a:gd name="connsiteX11" fmla="*/ 8140446 w 8140446"/>
              <a:gd name="connsiteY11" fmla="*/ 0 h 15240"/>
              <a:gd name="connsiteX12" fmla="*/ 8140446 w 8140446"/>
              <a:gd name="connsiteY12" fmla="*/ 15240 h 15240"/>
              <a:gd name="connsiteX13" fmla="*/ 7706289 w 8140446"/>
              <a:gd name="connsiteY13" fmla="*/ 15240 h 15240"/>
              <a:gd name="connsiteX14" fmla="*/ 6865109 w 8140446"/>
              <a:gd name="connsiteY14" fmla="*/ 15240 h 15240"/>
              <a:gd name="connsiteX15" fmla="*/ 6349548 w 8140446"/>
              <a:gd name="connsiteY15" fmla="*/ 15240 h 15240"/>
              <a:gd name="connsiteX16" fmla="*/ 5671177 w 8140446"/>
              <a:gd name="connsiteY16" fmla="*/ 15240 h 15240"/>
              <a:gd name="connsiteX17" fmla="*/ 4829998 w 8140446"/>
              <a:gd name="connsiteY17" fmla="*/ 15240 h 15240"/>
              <a:gd name="connsiteX18" fmla="*/ 4151627 w 8140446"/>
              <a:gd name="connsiteY18" fmla="*/ 15240 h 15240"/>
              <a:gd name="connsiteX19" fmla="*/ 3717470 w 8140446"/>
              <a:gd name="connsiteY19" fmla="*/ 15240 h 15240"/>
              <a:gd name="connsiteX20" fmla="*/ 3201909 w 8140446"/>
              <a:gd name="connsiteY20" fmla="*/ 15240 h 15240"/>
              <a:gd name="connsiteX21" fmla="*/ 2360729 w 8140446"/>
              <a:gd name="connsiteY21" fmla="*/ 15240 h 15240"/>
              <a:gd name="connsiteX22" fmla="*/ 1682359 w 8140446"/>
              <a:gd name="connsiteY22" fmla="*/ 15240 h 15240"/>
              <a:gd name="connsiteX23" fmla="*/ 1166797 w 8140446"/>
              <a:gd name="connsiteY23" fmla="*/ 15240 h 15240"/>
              <a:gd name="connsiteX24" fmla="*/ 0 w 8140446"/>
              <a:gd name="connsiteY24" fmla="*/ 15240 h 15240"/>
              <a:gd name="connsiteX25" fmla="*/ 0 w 8140446"/>
              <a:gd name="connsiteY25" fmla="*/ 0 h 15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8140446" h="15240" fill="none" extrusionOk="0">
                <a:moveTo>
                  <a:pt x="0" y="0"/>
                </a:moveTo>
                <a:cubicBezTo>
                  <a:pt x="87427" y="6231"/>
                  <a:pt x="309612" y="-26324"/>
                  <a:pt x="434157" y="0"/>
                </a:cubicBezTo>
                <a:cubicBezTo>
                  <a:pt x="536972" y="29330"/>
                  <a:pt x="959392" y="28619"/>
                  <a:pt x="1193932" y="0"/>
                </a:cubicBezTo>
                <a:cubicBezTo>
                  <a:pt x="1446097" y="13819"/>
                  <a:pt x="1471680" y="7203"/>
                  <a:pt x="1628089" y="0"/>
                </a:cubicBezTo>
                <a:cubicBezTo>
                  <a:pt x="1817415" y="4047"/>
                  <a:pt x="1949536" y="-59324"/>
                  <a:pt x="2225055" y="0"/>
                </a:cubicBezTo>
                <a:cubicBezTo>
                  <a:pt x="2520490" y="18365"/>
                  <a:pt x="2717469" y="18707"/>
                  <a:pt x="3066235" y="0"/>
                </a:cubicBezTo>
                <a:cubicBezTo>
                  <a:pt x="3437075" y="3751"/>
                  <a:pt x="3408347" y="31644"/>
                  <a:pt x="3744605" y="0"/>
                </a:cubicBezTo>
                <a:cubicBezTo>
                  <a:pt x="4097249" y="-11527"/>
                  <a:pt x="4249699" y="-32555"/>
                  <a:pt x="4504380" y="0"/>
                </a:cubicBezTo>
                <a:cubicBezTo>
                  <a:pt x="4737570" y="17980"/>
                  <a:pt x="4877497" y="1006"/>
                  <a:pt x="5101346" y="0"/>
                </a:cubicBezTo>
                <a:cubicBezTo>
                  <a:pt x="5359305" y="-15330"/>
                  <a:pt x="5447195" y="7257"/>
                  <a:pt x="5779717" y="0"/>
                </a:cubicBezTo>
                <a:cubicBezTo>
                  <a:pt x="6090019" y="-17621"/>
                  <a:pt x="6273151" y="4279"/>
                  <a:pt x="6620896" y="0"/>
                </a:cubicBezTo>
                <a:cubicBezTo>
                  <a:pt x="6968586" y="34056"/>
                  <a:pt x="6990073" y="23587"/>
                  <a:pt x="7136458" y="0"/>
                </a:cubicBezTo>
                <a:cubicBezTo>
                  <a:pt x="7320575" y="20480"/>
                  <a:pt x="7847401" y="-6173"/>
                  <a:pt x="8140446" y="0"/>
                </a:cubicBezTo>
                <a:cubicBezTo>
                  <a:pt x="8139689" y="7312"/>
                  <a:pt x="8140381" y="8881"/>
                  <a:pt x="8140446" y="15240"/>
                </a:cubicBezTo>
                <a:cubicBezTo>
                  <a:pt x="7908069" y="-23684"/>
                  <a:pt x="7683037" y="18929"/>
                  <a:pt x="7543480" y="15240"/>
                </a:cubicBezTo>
                <a:cubicBezTo>
                  <a:pt x="7393752" y="7002"/>
                  <a:pt x="7221032" y="-6277"/>
                  <a:pt x="7109323" y="15240"/>
                </a:cubicBezTo>
                <a:cubicBezTo>
                  <a:pt x="7015297" y="19435"/>
                  <a:pt x="6599332" y="37851"/>
                  <a:pt x="6430952" y="15240"/>
                </a:cubicBezTo>
                <a:cubicBezTo>
                  <a:pt x="6292915" y="-37198"/>
                  <a:pt x="6142305" y="18459"/>
                  <a:pt x="5915391" y="15240"/>
                </a:cubicBezTo>
                <a:cubicBezTo>
                  <a:pt x="5682725" y="44795"/>
                  <a:pt x="5440566" y="28372"/>
                  <a:pt x="5237020" y="15240"/>
                </a:cubicBezTo>
                <a:cubicBezTo>
                  <a:pt x="5046456" y="7529"/>
                  <a:pt x="4706449" y="48928"/>
                  <a:pt x="4558650" y="15240"/>
                </a:cubicBezTo>
                <a:cubicBezTo>
                  <a:pt x="4361396" y="-4035"/>
                  <a:pt x="4145362" y="-25351"/>
                  <a:pt x="3880279" y="15240"/>
                </a:cubicBezTo>
                <a:cubicBezTo>
                  <a:pt x="3610716" y="22363"/>
                  <a:pt x="3472690" y="960"/>
                  <a:pt x="3201909" y="15240"/>
                </a:cubicBezTo>
                <a:cubicBezTo>
                  <a:pt x="2913595" y="32049"/>
                  <a:pt x="2753317" y="-4197"/>
                  <a:pt x="2604943" y="15240"/>
                </a:cubicBezTo>
                <a:cubicBezTo>
                  <a:pt x="2450130" y="33941"/>
                  <a:pt x="1974183" y="37111"/>
                  <a:pt x="1845168" y="15240"/>
                </a:cubicBezTo>
                <a:cubicBezTo>
                  <a:pt x="1677929" y="-2828"/>
                  <a:pt x="1378098" y="-3820"/>
                  <a:pt x="1166797" y="15240"/>
                </a:cubicBezTo>
                <a:cubicBezTo>
                  <a:pt x="921150" y="50229"/>
                  <a:pt x="327457" y="44249"/>
                  <a:pt x="0" y="15240"/>
                </a:cubicBezTo>
                <a:cubicBezTo>
                  <a:pt x="267" y="11729"/>
                  <a:pt x="-314" y="7880"/>
                  <a:pt x="0" y="0"/>
                </a:cubicBezTo>
                <a:close/>
              </a:path>
              <a:path w="8140446" h="15240" stroke="0" extrusionOk="0">
                <a:moveTo>
                  <a:pt x="0" y="0"/>
                </a:moveTo>
                <a:cubicBezTo>
                  <a:pt x="136968" y="-25482"/>
                  <a:pt x="379786" y="11224"/>
                  <a:pt x="596966" y="0"/>
                </a:cubicBezTo>
                <a:cubicBezTo>
                  <a:pt x="815878" y="-21223"/>
                  <a:pt x="832062" y="11868"/>
                  <a:pt x="1031123" y="0"/>
                </a:cubicBezTo>
                <a:cubicBezTo>
                  <a:pt x="1256800" y="-30738"/>
                  <a:pt x="1658090" y="-20345"/>
                  <a:pt x="1872303" y="0"/>
                </a:cubicBezTo>
                <a:cubicBezTo>
                  <a:pt x="2115604" y="28431"/>
                  <a:pt x="2277865" y="-40642"/>
                  <a:pt x="2469269" y="0"/>
                </a:cubicBezTo>
                <a:cubicBezTo>
                  <a:pt x="2679731" y="25919"/>
                  <a:pt x="2788602" y="-6498"/>
                  <a:pt x="3066235" y="0"/>
                </a:cubicBezTo>
                <a:cubicBezTo>
                  <a:pt x="3325663" y="-14487"/>
                  <a:pt x="3706561" y="67517"/>
                  <a:pt x="3907414" y="0"/>
                </a:cubicBezTo>
                <a:cubicBezTo>
                  <a:pt x="4127229" y="-37113"/>
                  <a:pt x="4179037" y="-8167"/>
                  <a:pt x="4422976" y="0"/>
                </a:cubicBezTo>
                <a:cubicBezTo>
                  <a:pt x="4683575" y="-28486"/>
                  <a:pt x="5055803" y="-13799"/>
                  <a:pt x="5264155" y="0"/>
                </a:cubicBezTo>
                <a:cubicBezTo>
                  <a:pt x="5513566" y="14315"/>
                  <a:pt x="5735215" y="2768"/>
                  <a:pt x="6105335" y="0"/>
                </a:cubicBezTo>
                <a:cubicBezTo>
                  <a:pt x="6510913" y="-12587"/>
                  <a:pt x="6456171" y="3247"/>
                  <a:pt x="6783705" y="0"/>
                </a:cubicBezTo>
                <a:cubicBezTo>
                  <a:pt x="7057099" y="-15461"/>
                  <a:pt x="7592067" y="5384"/>
                  <a:pt x="8140446" y="0"/>
                </a:cubicBezTo>
                <a:cubicBezTo>
                  <a:pt x="8140600" y="5185"/>
                  <a:pt x="8140948" y="9633"/>
                  <a:pt x="8140446" y="15240"/>
                </a:cubicBezTo>
                <a:cubicBezTo>
                  <a:pt x="7961834" y="5358"/>
                  <a:pt x="7874097" y="7302"/>
                  <a:pt x="7706289" y="15240"/>
                </a:cubicBezTo>
                <a:cubicBezTo>
                  <a:pt x="7582508" y="-17968"/>
                  <a:pt x="7179551" y="-36159"/>
                  <a:pt x="6865109" y="15240"/>
                </a:cubicBezTo>
                <a:cubicBezTo>
                  <a:pt x="6583382" y="21069"/>
                  <a:pt x="6525821" y="33648"/>
                  <a:pt x="6349548" y="15240"/>
                </a:cubicBezTo>
                <a:cubicBezTo>
                  <a:pt x="6209953" y="7833"/>
                  <a:pt x="5959707" y="-50876"/>
                  <a:pt x="5671177" y="15240"/>
                </a:cubicBezTo>
                <a:cubicBezTo>
                  <a:pt x="5387744" y="26761"/>
                  <a:pt x="5228514" y="98459"/>
                  <a:pt x="4829998" y="15240"/>
                </a:cubicBezTo>
                <a:cubicBezTo>
                  <a:pt x="4415646" y="-31644"/>
                  <a:pt x="4343809" y="25906"/>
                  <a:pt x="4151627" y="15240"/>
                </a:cubicBezTo>
                <a:cubicBezTo>
                  <a:pt x="3950673" y="-12844"/>
                  <a:pt x="3879947" y="38095"/>
                  <a:pt x="3717470" y="15240"/>
                </a:cubicBezTo>
                <a:cubicBezTo>
                  <a:pt x="3558660" y="7062"/>
                  <a:pt x="3468854" y="26327"/>
                  <a:pt x="3201909" y="15240"/>
                </a:cubicBezTo>
                <a:cubicBezTo>
                  <a:pt x="2965673" y="7457"/>
                  <a:pt x="2568327" y="19068"/>
                  <a:pt x="2360729" y="15240"/>
                </a:cubicBezTo>
                <a:cubicBezTo>
                  <a:pt x="2171885" y="46096"/>
                  <a:pt x="1923258" y="12972"/>
                  <a:pt x="1682359" y="15240"/>
                </a:cubicBezTo>
                <a:cubicBezTo>
                  <a:pt x="1430698" y="-5426"/>
                  <a:pt x="1324229" y="-4799"/>
                  <a:pt x="1166797" y="15240"/>
                </a:cubicBezTo>
                <a:cubicBezTo>
                  <a:pt x="1001390" y="38747"/>
                  <a:pt x="324313" y="54916"/>
                  <a:pt x="0" y="15240"/>
                </a:cubicBezTo>
                <a:cubicBezTo>
                  <a:pt x="59" y="7927"/>
                  <a:pt x="701" y="2778"/>
                  <a:pt x="0" y="0"/>
                </a:cubicBezTo>
                <a:close/>
              </a:path>
              <a:path w="8140446" h="15240" fill="none" stroke="0" extrusionOk="0">
                <a:moveTo>
                  <a:pt x="0" y="0"/>
                </a:moveTo>
                <a:cubicBezTo>
                  <a:pt x="69532" y="-6557"/>
                  <a:pt x="264219" y="3919"/>
                  <a:pt x="434157" y="0"/>
                </a:cubicBezTo>
                <a:cubicBezTo>
                  <a:pt x="600013" y="9090"/>
                  <a:pt x="921449" y="-13478"/>
                  <a:pt x="1193932" y="0"/>
                </a:cubicBezTo>
                <a:cubicBezTo>
                  <a:pt x="1443592" y="14844"/>
                  <a:pt x="1471188" y="10722"/>
                  <a:pt x="1628089" y="0"/>
                </a:cubicBezTo>
                <a:cubicBezTo>
                  <a:pt x="1750006" y="-24149"/>
                  <a:pt x="1967480" y="-14904"/>
                  <a:pt x="2225055" y="0"/>
                </a:cubicBezTo>
                <a:cubicBezTo>
                  <a:pt x="2503918" y="19247"/>
                  <a:pt x="2709263" y="-16351"/>
                  <a:pt x="3066235" y="0"/>
                </a:cubicBezTo>
                <a:cubicBezTo>
                  <a:pt x="3429723" y="-1627"/>
                  <a:pt x="3399401" y="30976"/>
                  <a:pt x="3744605" y="0"/>
                </a:cubicBezTo>
                <a:cubicBezTo>
                  <a:pt x="4081920" y="-40602"/>
                  <a:pt x="4258272" y="-2441"/>
                  <a:pt x="4504380" y="0"/>
                </a:cubicBezTo>
                <a:cubicBezTo>
                  <a:pt x="4760039" y="21121"/>
                  <a:pt x="4866555" y="-1351"/>
                  <a:pt x="5101346" y="0"/>
                </a:cubicBezTo>
                <a:cubicBezTo>
                  <a:pt x="5336279" y="1859"/>
                  <a:pt x="5465100" y="30801"/>
                  <a:pt x="5779717" y="0"/>
                </a:cubicBezTo>
                <a:cubicBezTo>
                  <a:pt x="6117018" y="-2879"/>
                  <a:pt x="6273497" y="-5002"/>
                  <a:pt x="6620896" y="0"/>
                </a:cubicBezTo>
                <a:cubicBezTo>
                  <a:pt x="6972306" y="38666"/>
                  <a:pt x="6992056" y="28334"/>
                  <a:pt x="7136458" y="0"/>
                </a:cubicBezTo>
                <a:cubicBezTo>
                  <a:pt x="7325567" y="-61201"/>
                  <a:pt x="7766555" y="-88399"/>
                  <a:pt x="8140446" y="0"/>
                </a:cubicBezTo>
                <a:cubicBezTo>
                  <a:pt x="8139471" y="7313"/>
                  <a:pt x="8140040" y="8824"/>
                  <a:pt x="8140446" y="15240"/>
                </a:cubicBezTo>
                <a:cubicBezTo>
                  <a:pt x="7892673" y="-7060"/>
                  <a:pt x="7668025" y="-2398"/>
                  <a:pt x="7543480" y="15240"/>
                </a:cubicBezTo>
                <a:cubicBezTo>
                  <a:pt x="7406710" y="-6515"/>
                  <a:pt x="7207646" y="5845"/>
                  <a:pt x="7109323" y="15240"/>
                </a:cubicBezTo>
                <a:cubicBezTo>
                  <a:pt x="6993037" y="45963"/>
                  <a:pt x="6598723" y="56357"/>
                  <a:pt x="6430952" y="15240"/>
                </a:cubicBezTo>
                <a:cubicBezTo>
                  <a:pt x="6284771" y="12267"/>
                  <a:pt x="6162730" y="17302"/>
                  <a:pt x="5915391" y="15240"/>
                </a:cubicBezTo>
                <a:cubicBezTo>
                  <a:pt x="5684668" y="10555"/>
                  <a:pt x="5422852" y="50570"/>
                  <a:pt x="5237020" y="15240"/>
                </a:cubicBezTo>
                <a:cubicBezTo>
                  <a:pt x="5035482" y="23248"/>
                  <a:pt x="4719808" y="52097"/>
                  <a:pt x="4558650" y="15240"/>
                </a:cubicBezTo>
                <a:cubicBezTo>
                  <a:pt x="4375169" y="-38635"/>
                  <a:pt x="4137553" y="9038"/>
                  <a:pt x="3880279" y="15240"/>
                </a:cubicBezTo>
                <a:cubicBezTo>
                  <a:pt x="3624533" y="29600"/>
                  <a:pt x="3467387" y="3432"/>
                  <a:pt x="3201909" y="15240"/>
                </a:cubicBezTo>
                <a:cubicBezTo>
                  <a:pt x="2918126" y="70294"/>
                  <a:pt x="2717830" y="-20204"/>
                  <a:pt x="2604943" y="15240"/>
                </a:cubicBezTo>
                <a:cubicBezTo>
                  <a:pt x="2496133" y="41477"/>
                  <a:pt x="2003915" y="15206"/>
                  <a:pt x="1845168" y="15240"/>
                </a:cubicBezTo>
                <a:cubicBezTo>
                  <a:pt x="1694518" y="11941"/>
                  <a:pt x="1344959" y="41140"/>
                  <a:pt x="1166797" y="15240"/>
                </a:cubicBezTo>
                <a:cubicBezTo>
                  <a:pt x="935925" y="66403"/>
                  <a:pt x="319712" y="-67020"/>
                  <a:pt x="0" y="15240"/>
                </a:cubicBezTo>
                <a:cubicBezTo>
                  <a:pt x="1270" y="11138"/>
                  <a:pt x="-176" y="670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8140446"/>
                      <a:gd name="connsiteY0" fmla="*/ 0 h 15240"/>
                      <a:gd name="connsiteX1" fmla="*/ 434157 w 8140446"/>
                      <a:gd name="connsiteY1" fmla="*/ 0 h 15240"/>
                      <a:gd name="connsiteX2" fmla="*/ 1193932 w 8140446"/>
                      <a:gd name="connsiteY2" fmla="*/ 0 h 15240"/>
                      <a:gd name="connsiteX3" fmla="*/ 1628089 w 8140446"/>
                      <a:gd name="connsiteY3" fmla="*/ 0 h 15240"/>
                      <a:gd name="connsiteX4" fmla="*/ 2225055 w 8140446"/>
                      <a:gd name="connsiteY4" fmla="*/ 0 h 15240"/>
                      <a:gd name="connsiteX5" fmla="*/ 3066235 w 8140446"/>
                      <a:gd name="connsiteY5" fmla="*/ 0 h 15240"/>
                      <a:gd name="connsiteX6" fmla="*/ 3744605 w 8140446"/>
                      <a:gd name="connsiteY6" fmla="*/ 0 h 15240"/>
                      <a:gd name="connsiteX7" fmla="*/ 4504380 w 8140446"/>
                      <a:gd name="connsiteY7" fmla="*/ 0 h 15240"/>
                      <a:gd name="connsiteX8" fmla="*/ 5101346 w 8140446"/>
                      <a:gd name="connsiteY8" fmla="*/ 0 h 15240"/>
                      <a:gd name="connsiteX9" fmla="*/ 5779717 w 8140446"/>
                      <a:gd name="connsiteY9" fmla="*/ 0 h 15240"/>
                      <a:gd name="connsiteX10" fmla="*/ 6620896 w 8140446"/>
                      <a:gd name="connsiteY10" fmla="*/ 0 h 15240"/>
                      <a:gd name="connsiteX11" fmla="*/ 7136458 w 8140446"/>
                      <a:gd name="connsiteY11" fmla="*/ 0 h 15240"/>
                      <a:gd name="connsiteX12" fmla="*/ 8140446 w 8140446"/>
                      <a:gd name="connsiteY12" fmla="*/ 0 h 15240"/>
                      <a:gd name="connsiteX13" fmla="*/ 8140446 w 8140446"/>
                      <a:gd name="connsiteY13" fmla="*/ 15240 h 15240"/>
                      <a:gd name="connsiteX14" fmla="*/ 7543480 w 8140446"/>
                      <a:gd name="connsiteY14" fmla="*/ 15240 h 15240"/>
                      <a:gd name="connsiteX15" fmla="*/ 7109323 w 8140446"/>
                      <a:gd name="connsiteY15" fmla="*/ 15240 h 15240"/>
                      <a:gd name="connsiteX16" fmla="*/ 6430952 w 8140446"/>
                      <a:gd name="connsiteY16" fmla="*/ 15240 h 15240"/>
                      <a:gd name="connsiteX17" fmla="*/ 5915391 w 8140446"/>
                      <a:gd name="connsiteY17" fmla="*/ 15240 h 15240"/>
                      <a:gd name="connsiteX18" fmla="*/ 5237020 w 8140446"/>
                      <a:gd name="connsiteY18" fmla="*/ 15240 h 15240"/>
                      <a:gd name="connsiteX19" fmla="*/ 4558650 w 8140446"/>
                      <a:gd name="connsiteY19" fmla="*/ 15240 h 15240"/>
                      <a:gd name="connsiteX20" fmla="*/ 3880279 w 8140446"/>
                      <a:gd name="connsiteY20" fmla="*/ 15240 h 15240"/>
                      <a:gd name="connsiteX21" fmla="*/ 3201909 w 8140446"/>
                      <a:gd name="connsiteY21" fmla="*/ 15240 h 15240"/>
                      <a:gd name="connsiteX22" fmla="*/ 2604943 w 8140446"/>
                      <a:gd name="connsiteY22" fmla="*/ 15240 h 15240"/>
                      <a:gd name="connsiteX23" fmla="*/ 1845168 w 8140446"/>
                      <a:gd name="connsiteY23" fmla="*/ 15240 h 15240"/>
                      <a:gd name="connsiteX24" fmla="*/ 1166797 w 8140446"/>
                      <a:gd name="connsiteY24" fmla="*/ 15240 h 15240"/>
                      <a:gd name="connsiteX25" fmla="*/ 0 w 8140446"/>
                      <a:gd name="connsiteY25" fmla="*/ 15240 h 15240"/>
                      <a:gd name="connsiteX26" fmla="*/ 0 w 8140446"/>
                      <a:gd name="connsiteY26" fmla="*/ 0 h 152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8140446" h="15240" fill="none" extrusionOk="0">
                        <a:moveTo>
                          <a:pt x="0" y="0"/>
                        </a:moveTo>
                        <a:cubicBezTo>
                          <a:pt x="94920" y="9103"/>
                          <a:pt x="287892" y="-4966"/>
                          <a:pt x="434157" y="0"/>
                        </a:cubicBezTo>
                        <a:cubicBezTo>
                          <a:pt x="580422" y="4966"/>
                          <a:pt x="943595" y="-14182"/>
                          <a:pt x="1193932" y="0"/>
                        </a:cubicBezTo>
                        <a:cubicBezTo>
                          <a:pt x="1444270" y="14182"/>
                          <a:pt x="1472129" y="5523"/>
                          <a:pt x="1628089" y="0"/>
                        </a:cubicBezTo>
                        <a:cubicBezTo>
                          <a:pt x="1784049" y="-5523"/>
                          <a:pt x="1962419" y="-17322"/>
                          <a:pt x="2225055" y="0"/>
                        </a:cubicBezTo>
                        <a:cubicBezTo>
                          <a:pt x="2487691" y="17322"/>
                          <a:pt x="2700681" y="1311"/>
                          <a:pt x="3066235" y="0"/>
                        </a:cubicBezTo>
                        <a:cubicBezTo>
                          <a:pt x="3431789" y="-1311"/>
                          <a:pt x="3405662" y="25081"/>
                          <a:pt x="3744605" y="0"/>
                        </a:cubicBezTo>
                        <a:cubicBezTo>
                          <a:pt x="4083548" y="-25081"/>
                          <a:pt x="4265111" y="-11945"/>
                          <a:pt x="4504380" y="0"/>
                        </a:cubicBezTo>
                        <a:cubicBezTo>
                          <a:pt x="4743649" y="11945"/>
                          <a:pt x="4860394" y="-2832"/>
                          <a:pt x="5101346" y="0"/>
                        </a:cubicBezTo>
                        <a:cubicBezTo>
                          <a:pt x="5342298" y="2832"/>
                          <a:pt x="5456387" y="23676"/>
                          <a:pt x="5779717" y="0"/>
                        </a:cubicBezTo>
                        <a:cubicBezTo>
                          <a:pt x="6103047" y="-23676"/>
                          <a:pt x="6270379" y="-37291"/>
                          <a:pt x="6620896" y="0"/>
                        </a:cubicBezTo>
                        <a:cubicBezTo>
                          <a:pt x="6971413" y="37291"/>
                          <a:pt x="6989068" y="24674"/>
                          <a:pt x="7136458" y="0"/>
                        </a:cubicBezTo>
                        <a:cubicBezTo>
                          <a:pt x="7283848" y="-24674"/>
                          <a:pt x="7752532" y="-22436"/>
                          <a:pt x="8140446" y="0"/>
                        </a:cubicBezTo>
                        <a:cubicBezTo>
                          <a:pt x="8139857" y="7250"/>
                          <a:pt x="8140386" y="9063"/>
                          <a:pt x="8140446" y="15240"/>
                        </a:cubicBezTo>
                        <a:cubicBezTo>
                          <a:pt x="7906329" y="-6091"/>
                          <a:pt x="7681180" y="24417"/>
                          <a:pt x="7543480" y="15240"/>
                        </a:cubicBezTo>
                        <a:cubicBezTo>
                          <a:pt x="7405780" y="6063"/>
                          <a:pt x="7216607" y="612"/>
                          <a:pt x="7109323" y="15240"/>
                        </a:cubicBezTo>
                        <a:cubicBezTo>
                          <a:pt x="7002039" y="29868"/>
                          <a:pt x="6576231" y="39644"/>
                          <a:pt x="6430952" y="15240"/>
                        </a:cubicBezTo>
                        <a:cubicBezTo>
                          <a:pt x="6285673" y="-9164"/>
                          <a:pt x="6138840" y="31473"/>
                          <a:pt x="5915391" y="15240"/>
                        </a:cubicBezTo>
                        <a:cubicBezTo>
                          <a:pt x="5691942" y="-993"/>
                          <a:pt x="5459460" y="48618"/>
                          <a:pt x="5237020" y="15240"/>
                        </a:cubicBezTo>
                        <a:cubicBezTo>
                          <a:pt x="5014580" y="-18138"/>
                          <a:pt x="4747677" y="37401"/>
                          <a:pt x="4558650" y="15240"/>
                        </a:cubicBezTo>
                        <a:cubicBezTo>
                          <a:pt x="4369623" y="-6921"/>
                          <a:pt x="4146061" y="9520"/>
                          <a:pt x="3880279" y="15240"/>
                        </a:cubicBezTo>
                        <a:cubicBezTo>
                          <a:pt x="3614497" y="20960"/>
                          <a:pt x="3473808" y="-15956"/>
                          <a:pt x="3201909" y="15240"/>
                        </a:cubicBezTo>
                        <a:cubicBezTo>
                          <a:pt x="2930010" y="46436"/>
                          <a:pt x="2728175" y="-6478"/>
                          <a:pt x="2604943" y="15240"/>
                        </a:cubicBezTo>
                        <a:cubicBezTo>
                          <a:pt x="2481711" y="36958"/>
                          <a:pt x="2004334" y="23904"/>
                          <a:pt x="1845168" y="15240"/>
                        </a:cubicBezTo>
                        <a:cubicBezTo>
                          <a:pt x="1686003" y="6576"/>
                          <a:pt x="1375070" y="34532"/>
                          <a:pt x="1166797" y="15240"/>
                        </a:cubicBezTo>
                        <a:cubicBezTo>
                          <a:pt x="958524" y="-4052"/>
                          <a:pt x="342846" y="5832"/>
                          <a:pt x="0" y="15240"/>
                        </a:cubicBezTo>
                        <a:cubicBezTo>
                          <a:pt x="586" y="11652"/>
                          <a:pt x="-523" y="7308"/>
                          <a:pt x="0" y="0"/>
                        </a:cubicBezTo>
                        <a:close/>
                      </a:path>
                      <a:path w="8140446" h="15240" stroke="0" extrusionOk="0">
                        <a:moveTo>
                          <a:pt x="0" y="0"/>
                        </a:moveTo>
                        <a:cubicBezTo>
                          <a:pt x="142435" y="-24533"/>
                          <a:pt x="380026" y="17447"/>
                          <a:pt x="596966" y="0"/>
                        </a:cubicBezTo>
                        <a:cubicBezTo>
                          <a:pt x="813906" y="-17447"/>
                          <a:pt x="830530" y="13462"/>
                          <a:pt x="1031123" y="0"/>
                        </a:cubicBezTo>
                        <a:cubicBezTo>
                          <a:pt x="1231716" y="-13462"/>
                          <a:pt x="1634038" y="0"/>
                          <a:pt x="1872303" y="0"/>
                        </a:cubicBezTo>
                        <a:cubicBezTo>
                          <a:pt x="2110568" y="0"/>
                          <a:pt x="2261934" y="-25727"/>
                          <a:pt x="2469269" y="0"/>
                        </a:cubicBezTo>
                        <a:cubicBezTo>
                          <a:pt x="2676604" y="25727"/>
                          <a:pt x="2790440" y="16284"/>
                          <a:pt x="3066235" y="0"/>
                        </a:cubicBezTo>
                        <a:cubicBezTo>
                          <a:pt x="3342030" y="-16284"/>
                          <a:pt x="3685603" y="41976"/>
                          <a:pt x="3907414" y="0"/>
                        </a:cubicBezTo>
                        <a:cubicBezTo>
                          <a:pt x="4129225" y="-41976"/>
                          <a:pt x="4177416" y="-7598"/>
                          <a:pt x="4422976" y="0"/>
                        </a:cubicBezTo>
                        <a:cubicBezTo>
                          <a:pt x="4668536" y="7598"/>
                          <a:pt x="5023499" y="-28058"/>
                          <a:pt x="5264155" y="0"/>
                        </a:cubicBezTo>
                        <a:cubicBezTo>
                          <a:pt x="5504811" y="28058"/>
                          <a:pt x="5703675" y="13288"/>
                          <a:pt x="6105335" y="0"/>
                        </a:cubicBezTo>
                        <a:cubicBezTo>
                          <a:pt x="6506995" y="-13288"/>
                          <a:pt x="6455516" y="-5124"/>
                          <a:pt x="6783705" y="0"/>
                        </a:cubicBezTo>
                        <a:cubicBezTo>
                          <a:pt x="7111894" y="5124"/>
                          <a:pt x="7512856" y="10604"/>
                          <a:pt x="8140446" y="0"/>
                        </a:cubicBezTo>
                        <a:cubicBezTo>
                          <a:pt x="8140610" y="5600"/>
                          <a:pt x="8140834" y="9716"/>
                          <a:pt x="8140446" y="15240"/>
                        </a:cubicBezTo>
                        <a:cubicBezTo>
                          <a:pt x="7959314" y="297"/>
                          <a:pt x="7870113" y="7389"/>
                          <a:pt x="7706289" y="15240"/>
                        </a:cubicBezTo>
                        <a:cubicBezTo>
                          <a:pt x="7542465" y="23091"/>
                          <a:pt x="7157940" y="14434"/>
                          <a:pt x="6865109" y="15240"/>
                        </a:cubicBezTo>
                        <a:cubicBezTo>
                          <a:pt x="6572278" y="16046"/>
                          <a:pt x="6524256" y="35003"/>
                          <a:pt x="6349548" y="15240"/>
                        </a:cubicBezTo>
                        <a:cubicBezTo>
                          <a:pt x="6174840" y="-4523"/>
                          <a:pt x="5951624" y="-2874"/>
                          <a:pt x="5671177" y="15240"/>
                        </a:cubicBezTo>
                        <a:cubicBezTo>
                          <a:pt x="5390730" y="33354"/>
                          <a:pt x="5222992" y="57010"/>
                          <a:pt x="4829998" y="15240"/>
                        </a:cubicBezTo>
                        <a:cubicBezTo>
                          <a:pt x="4437004" y="-26530"/>
                          <a:pt x="4344181" y="36039"/>
                          <a:pt x="4151627" y="15240"/>
                        </a:cubicBezTo>
                        <a:cubicBezTo>
                          <a:pt x="3959073" y="-5559"/>
                          <a:pt x="3886970" y="29827"/>
                          <a:pt x="3717470" y="15240"/>
                        </a:cubicBezTo>
                        <a:cubicBezTo>
                          <a:pt x="3547970" y="653"/>
                          <a:pt x="3451521" y="28824"/>
                          <a:pt x="3201909" y="15240"/>
                        </a:cubicBezTo>
                        <a:cubicBezTo>
                          <a:pt x="2952297" y="1656"/>
                          <a:pt x="2543413" y="2981"/>
                          <a:pt x="2360729" y="15240"/>
                        </a:cubicBezTo>
                        <a:cubicBezTo>
                          <a:pt x="2178045" y="27499"/>
                          <a:pt x="1906056" y="22799"/>
                          <a:pt x="1682359" y="15240"/>
                        </a:cubicBezTo>
                        <a:cubicBezTo>
                          <a:pt x="1458662" y="7682"/>
                          <a:pt x="1330405" y="4998"/>
                          <a:pt x="1166797" y="15240"/>
                        </a:cubicBezTo>
                        <a:cubicBezTo>
                          <a:pt x="1003189" y="25482"/>
                          <a:pt x="278098" y="16485"/>
                          <a:pt x="0" y="15240"/>
                        </a:cubicBezTo>
                        <a:cubicBezTo>
                          <a:pt x="-78" y="8523"/>
                          <a:pt x="411" y="330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" y="1607820"/>
            <a:ext cx="8869680" cy="3954780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1800" b="1" dirty="0">
                <a:latin typeface="Bookman Old Style"/>
                <a:cs typeface="Bookman Old Style"/>
              </a:rPr>
              <a:t>What is OPT? </a:t>
            </a:r>
            <a:r>
              <a:rPr lang="en-US" sz="1800" dirty="0">
                <a:latin typeface="Bookman Old Style"/>
                <a:cs typeface="Bookman Old Style"/>
              </a:rPr>
              <a:t>12-months of temporary work authorization granted by DHS.</a:t>
            </a:r>
          </a:p>
          <a:p>
            <a:pPr>
              <a:lnSpc>
                <a:spcPct val="90000"/>
              </a:lnSpc>
            </a:pPr>
            <a:endParaRPr lang="en-US" sz="1400" b="1" dirty="0">
              <a:latin typeface="Bookman Old Style"/>
              <a:cs typeface="Bookman Old Style"/>
            </a:endParaRPr>
          </a:p>
          <a:p>
            <a:pPr>
              <a:lnSpc>
                <a:spcPct val="90000"/>
              </a:lnSpc>
            </a:pPr>
            <a:r>
              <a:rPr lang="en-US" sz="1800" b="1" dirty="0">
                <a:latin typeface="Bookman Old Style"/>
                <a:cs typeface="Bookman Old Style"/>
              </a:rPr>
              <a:t>When to apply: </a:t>
            </a:r>
            <a:r>
              <a:rPr lang="en-US" sz="1800" dirty="0">
                <a:latin typeface="Bookman Old Style"/>
                <a:cs typeface="Bookman Old Style"/>
              </a:rPr>
              <a:t>90 days before graduation</a:t>
            </a:r>
          </a:p>
          <a:p>
            <a:pPr>
              <a:lnSpc>
                <a:spcPct val="90000"/>
              </a:lnSpc>
            </a:pPr>
            <a:r>
              <a:rPr lang="en-US" sz="1800" b="1" dirty="0">
                <a:latin typeface="Bookman Old Style"/>
                <a:cs typeface="Bookman Old Style"/>
              </a:rPr>
              <a:t>How to apply:</a:t>
            </a:r>
            <a:r>
              <a:rPr lang="en-US" sz="1800" dirty="0">
                <a:latin typeface="Bookman Old Style"/>
                <a:cs typeface="Bookman Old Style"/>
              </a:rPr>
              <a:t> </a:t>
            </a:r>
          </a:p>
          <a:p>
            <a:pPr lvl="1">
              <a:lnSpc>
                <a:spcPct val="90000"/>
              </a:lnSpc>
            </a:pPr>
            <a:r>
              <a:rPr lang="en-US" sz="1800" dirty="0">
                <a:latin typeface="Bookman Old Style"/>
                <a:cs typeface="Bookman Old Style"/>
              </a:rPr>
              <a:t>1) Submit request to ISSS for a DSO’s OPT recommendation in SEVIS</a:t>
            </a:r>
          </a:p>
          <a:p>
            <a:pPr lvl="1">
              <a:lnSpc>
                <a:spcPct val="90000"/>
              </a:lnSpc>
            </a:pPr>
            <a:r>
              <a:rPr lang="en-US" sz="1800" dirty="0">
                <a:latin typeface="Bookman Old Style"/>
                <a:cs typeface="Bookman Old Style"/>
              </a:rPr>
              <a:t>2) Submit required documents and fees to USCIS</a:t>
            </a:r>
          </a:p>
          <a:p>
            <a:pPr>
              <a:lnSpc>
                <a:spcPct val="90000"/>
              </a:lnSpc>
            </a:pPr>
            <a:r>
              <a:rPr lang="en-US" sz="1800" b="1" dirty="0">
                <a:latin typeface="Bookman Old Style"/>
                <a:cs typeface="Bookman Old Style"/>
              </a:rPr>
              <a:t>Duration: </a:t>
            </a:r>
            <a:r>
              <a:rPr lang="en-US" sz="1800" dirty="0">
                <a:latin typeface="Bookman Old Style"/>
                <a:cs typeface="Bookman Old Style"/>
              </a:rPr>
              <a:t>12 months </a:t>
            </a:r>
          </a:p>
          <a:p>
            <a:pPr lvl="1">
              <a:lnSpc>
                <a:spcPct val="90000"/>
              </a:lnSpc>
            </a:pPr>
            <a:r>
              <a:rPr lang="en-US" sz="1800" dirty="0">
                <a:latin typeface="Bookman Old Style"/>
                <a:cs typeface="Bookman Old Style"/>
              </a:rPr>
              <a:t>Can be extended for an additional 24-months if STEM-degree eligible. </a:t>
            </a:r>
          </a:p>
          <a:p>
            <a:pPr>
              <a:lnSpc>
                <a:spcPct val="90000"/>
              </a:lnSpc>
            </a:pPr>
            <a:r>
              <a:rPr lang="en-US" sz="1800" b="1" dirty="0">
                <a:latin typeface="Bookman Old Style"/>
                <a:cs typeface="Bookman Old Style"/>
              </a:rPr>
              <a:t>Condition: </a:t>
            </a:r>
            <a:r>
              <a:rPr lang="en-US" sz="1800" dirty="0">
                <a:latin typeface="Bookman Old Style"/>
                <a:cs typeface="Bookman Old Style"/>
              </a:rPr>
              <a:t>Employment must be directly related to your major </a:t>
            </a:r>
          </a:p>
          <a:p>
            <a:pPr>
              <a:lnSpc>
                <a:spcPct val="90000"/>
              </a:lnSpc>
            </a:pPr>
            <a:r>
              <a:rPr lang="en-US" sz="1800" b="1" dirty="0">
                <a:latin typeface="Bookman Old Style"/>
                <a:cs typeface="Bookman Old Style"/>
              </a:rPr>
              <a:t>Hours:</a:t>
            </a:r>
            <a:r>
              <a:rPr lang="en-US" sz="1800" dirty="0">
                <a:latin typeface="Bookman Old Style"/>
                <a:cs typeface="Bookman Old Style"/>
              </a:rPr>
              <a:t> 20 or more hours per week</a:t>
            </a:r>
          </a:p>
          <a:p>
            <a:pPr>
              <a:lnSpc>
                <a:spcPct val="90000"/>
              </a:lnSpc>
            </a:pPr>
            <a:r>
              <a:rPr lang="en-US" sz="1800" b="1" dirty="0">
                <a:latin typeface="Bookman Old Style"/>
                <a:cs typeface="Bookman Old Style"/>
              </a:rPr>
              <a:t>Processing time: </a:t>
            </a:r>
            <a:r>
              <a:rPr lang="en-US" sz="1800" dirty="0">
                <a:latin typeface="Bookman Old Style"/>
                <a:cs typeface="Bookman Old Style"/>
              </a:rPr>
              <a:t>USCIS may take up to 5 months or more </a:t>
            </a:r>
          </a:p>
          <a:p>
            <a:pPr>
              <a:lnSpc>
                <a:spcPct val="90000"/>
              </a:lnSpc>
            </a:pPr>
            <a:endParaRPr lang="en-US" sz="1400" dirty="0">
              <a:latin typeface="Bookman Old Style"/>
              <a:cs typeface="Bookman Old Style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1800" dirty="0">
                <a:latin typeface="Bookman Old Style"/>
                <a:cs typeface="Bookman Old Style"/>
              </a:rPr>
              <a:t>ISSS hosts </a:t>
            </a:r>
            <a:r>
              <a:rPr lang="en-US" sz="1800" b="1" dirty="0">
                <a:latin typeface="Bookman Old Style"/>
                <a:cs typeface="Bookman Old Style"/>
              </a:rPr>
              <a:t>OPT workshops </a:t>
            </a:r>
            <a:r>
              <a:rPr lang="en-US" sz="1800" dirty="0">
                <a:latin typeface="Bookman Old Style"/>
                <a:cs typeface="Bookman Old Style"/>
              </a:rPr>
              <a:t>each semester. </a:t>
            </a:r>
          </a:p>
          <a:p>
            <a:pPr marL="0" indent="0">
              <a:lnSpc>
                <a:spcPct val="90000"/>
              </a:lnSpc>
              <a:buNone/>
            </a:pPr>
            <a:endParaRPr lang="en-US" sz="1400" dirty="0">
              <a:latin typeface="Bookman Old Style"/>
              <a:cs typeface="Bookman Old Style"/>
            </a:endParaRP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700" dirty="0">
                <a:latin typeface="Bookman Old Style"/>
                <a:cs typeface="Bookman Old Style"/>
                <a:hlinkClick r:id="rId2"/>
              </a:rPr>
              <a:t>https://www.international.txstate.edu/Work-Authorization/opt.html</a:t>
            </a:r>
            <a:endParaRPr lang="en-US" sz="1800" dirty="0">
              <a:latin typeface="Bookman Old Style"/>
              <a:cs typeface="Bookman Old Style"/>
            </a:endParaRPr>
          </a:p>
        </p:txBody>
      </p:sp>
    </p:spTree>
    <p:extLst>
      <p:ext uri="{BB962C8B-B14F-4D97-AF65-F5344CB8AC3E}">
        <p14:creationId xmlns:p14="http://schemas.microsoft.com/office/powerpoint/2010/main" val="8275266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47942995-B07F-4636-9A06-C6A104B26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571447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2487493"/>
            <a:ext cx="548639" cy="561217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23252" y="0"/>
            <a:ext cx="1120748" cy="5715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64357" y="326571"/>
            <a:ext cx="4507025" cy="50142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BF81F98-8C4B-48AA-87EA-ACB675AB55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2771" y="326040"/>
            <a:ext cx="5139483" cy="50623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5ADF588-9D95-4D68-A859-5C22A0A2B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89" y="388835"/>
            <a:ext cx="4639940" cy="381685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 b="1" dirty="0"/>
              <a:t>You Are Welcome Here</a:t>
            </a:r>
          </a:p>
        </p:txBody>
      </p:sp>
    </p:spTree>
    <p:extLst>
      <p:ext uri="{BB962C8B-B14F-4D97-AF65-F5344CB8AC3E}">
        <p14:creationId xmlns:p14="http://schemas.microsoft.com/office/powerpoint/2010/main" val="36231952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715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369" y="198782"/>
            <a:ext cx="8263890" cy="1195346"/>
          </a:xfrm>
        </p:spPr>
        <p:txBody>
          <a:bodyPr anchor="b">
            <a:normAutofit/>
          </a:bodyPr>
          <a:lstStyle/>
          <a:p>
            <a:r>
              <a:rPr lang="en-US" sz="4300" b="1" dirty="0">
                <a:latin typeface="Bookman Old Style"/>
                <a:cs typeface="Bookman Old Style"/>
              </a:rPr>
              <a:t>SEVIS Transfer</a:t>
            </a:r>
          </a:p>
        </p:txBody>
      </p:sp>
      <p:sp>
        <p:nvSpPr>
          <p:cNvPr id="22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9369" y="1401286"/>
            <a:ext cx="8229600" cy="15240"/>
          </a:xfrm>
          <a:custGeom>
            <a:avLst/>
            <a:gdLst>
              <a:gd name="connsiteX0" fmla="*/ 0 w 8229600"/>
              <a:gd name="connsiteY0" fmla="*/ 0 h 15240"/>
              <a:gd name="connsiteX1" fmla="*/ 521208 w 8229600"/>
              <a:gd name="connsiteY1" fmla="*/ 0 h 15240"/>
              <a:gd name="connsiteX2" fmla="*/ 1371600 w 8229600"/>
              <a:gd name="connsiteY2" fmla="*/ 0 h 15240"/>
              <a:gd name="connsiteX3" fmla="*/ 2221992 w 8229600"/>
              <a:gd name="connsiteY3" fmla="*/ 0 h 15240"/>
              <a:gd name="connsiteX4" fmla="*/ 3072384 w 8229600"/>
              <a:gd name="connsiteY4" fmla="*/ 0 h 15240"/>
              <a:gd name="connsiteX5" fmla="*/ 3511296 w 8229600"/>
              <a:gd name="connsiteY5" fmla="*/ 0 h 15240"/>
              <a:gd name="connsiteX6" fmla="*/ 4114800 w 8229600"/>
              <a:gd name="connsiteY6" fmla="*/ 0 h 15240"/>
              <a:gd name="connsiteX7" fmla="*/ 4553712 w 8229600"/>
              <a:gd name="connsiteY7" fmla="*/ 0 h 15240"/>
              <a:gd name="connsiteX8" fmla="*/ 5239512 w 8229600"/>
              <a:gd name="connsiteY8" fmla="*/ 0 h 15240"/>
              <a:gd name="connsiteX9" fmla="*/ 5843016 w 8229600"/>
              <a:gd name="connsiteY9" fmla="*/ 0 h 15240"/>
              <a:gd name="connsiteX10" fmla="*/ 6611112 w 8229600"/>
              <a:gd name="connsiteY10" fmla="*/ 0 h 15240"/>
              <a:gd name="connsiteX11" fmla="*/ 7461504 w 8229600"/>
              <a:gd name="connsiteY11" fmla="*/ 0 h 15240"/>
              <a:gd name="connsiteX12" fmla="*/ 8229600 w 8229600"/>
              <a:gd name="connsiteY12" fmla="*/ 0 h 15240"/>
              <a:gd name="connsiteX13" fmla="*/ 8229600 w 8229600"/>
              <a:gd name="connsiteY13" fmla="*/ 15240 h 15240"/>
              <a:gd name="connsiteX14" fmla="*/ 7461504 w 8229600"/>
              <a:gd name="connsiteY14" fmla="*/ 15240 h 15240"/>
              <a:gd name="connsiteX15" fmla="*/ 6940296 w 8229600"/>
              <a:gd name="connsiteY15" fmla="*/ 15240 h 15240"/>
              <a:gd name="connsiteX16" fmla="*/ 6419088 w 8229600"/>
              <a:gd name="connsiteY16" fmla="*/ 15240 h 15240"/>
              <a:gd name="connsiteX17" fmla="*/ 5650992 w 8229600"/>
              <a:gd name="connsiteY17" fmla="*/ 15240 h 15240"/>
              <a:gd name="connsiteX18" fmla="*/ 5129784 w 8229600"/>
              <a:gd name="connsiteY18" fmla="*/ 15240 h 15240"/>
              <a:gd name="connsiteX19" fmla="*/ 4690872 w 8229600"/>
              <a:gd name="connsiteY19" fmla="*/ 15240 h 15240"/>
              <a:gd name="connsiteX20" fmla="*/ 4087368 w 8229600"/>
              <a:gd name="connsiteY20" fmla="*/ 15240 h 15240"/>
              <a:gd name="connsiteX21" fmla="*/ 3401568 w 8229600"/>
              <a:gd name="connsiteY21" fmla="*/ 15240 h 15240"/>
              <a:gd name="connsiteX22" fmla="*/ 2798064 w 8229600"/>
              <a:gd name="connsiteY22" fmla="*/ 15240 h 15240"/>
              <a:gd name="connsiteX23" fmla="*/ 2276856 w 8229600"/>
              <a:gd name="connsiteY23" fmla="*/ 15240 h 15240"/>
              <a:gd name="connsiteX24" fmla="*/ 1426464 w 8229600"/>
              <a:gd name="connsiteY24" fmla="*/ 15240 h 15240"/>
              <a:gd name="connsiteX25" fmla="*/ 740664 w 8229600"/>
              <a:gd name="connsiteY25" fmla="*/ 15240 h 15240"/>
              <a:gd name="connsiteX26" fmla="*/ 0 w 8229600"/>
              <a:gd name="connsiteY26" fmla="*/ 15240 h 15240"/>
              <a:gd name="connsiteX27" fmla="*/ 0 w 8229600"/>
              <a:gd name="connsiteY27" fmla="*/ 0 h 15240"/>
              <a:gd name="connsiteX0" fmla="*/ 0 w 8229600"/>
              <a:gd name="connsiteY0" fmla="*/ 0 h 15240"/>
              <a:gd name="connsiteX1" fmla="*/ 521208 w 8229600"/>
              <a:gd name="connsiteY1" fmla="*/ 0 h 15240"/>
              <a:gd name="connsiteX2" fmla="*/ 960120 w 8229600"/>
              <a:gd name="connsiteY2" fmla="*/ 0 h 15240"/>
              <a:gd name="connsiteX3" fmla="*/ 1481328 w 8229600"/>
              <a:gd name="connsiteY3" fmla="*/ 0 h 15240"/>
              <a:gd name="connsiteX4" fmla="*/ 2167128 w 8229600"/>
              <a:gd name="connsiteY4" fmla="*/ 0 h 15240"/>
              <a:gd name="connsiteX5" fmla="*/ 2935224 w 8229600"/>
              <a:gd name="connsiteY5" fmla="*/ 0 h 15240"/>
              <a:gd name="connsiteX6" fmla="*/ 3785616 w 8229600"/>
              <a:gd name="connsiteY6" fmla="*/ 0 h 15240"/>
              <a:gd name="connsiteX7" fmla="*/ 4636008 w 8229600"/>
              <a:gd name="connsiteY7" fmla="*/ 0 h 15240"/>
              <a:gd name="connsiteX8" fmla="*/ 5239512 w 8229600"/>
              <a:gd name="connsiteY8" fmla="*/ 0 h 15240"/>
              <a:gd name="connsiteX9" fmla="*/ 6007608 w 8229600"/>
              <a:gd name="connsiteY9" fmla="*/ 0 h 15240"/>
              <a:gd name="connsiteX10" fmla="*/ 6693408 w 8229600"/>
              <a:gd name="connsiteY10" fmla="*/ 0 h 15240"/>
              <a:gd name="connsiteX11" fmla="*/ 7296912 w 8229600"/>
              <a:gd name="connsiteY11" fmla="*/ 0 h 15240"/>
              <a:gd name="connsiteX12" fmla="*/ 8229600 w 8229600"/>
              <a:gd name="connsiteY12" fmla="*/ 0 h 15240"/>
              <a:gd name="connsiteX13" fmla="*/ 8229600 w 8229600"/>
              <a:gd name="connsiteY13" fmla="*/ 15240 h 15240"/>
              <a:gd name="connsiteX14" fmla="*/ 7626096 w 8229600"/>
              <a:gd name="connsiteY14" fmla="*/ 15240 h 15240"/>
              <a:gd name="connsiteX15" fmla="*/ 7022592 w 8229600"/>
              <a:gd name="connsiteY15" fmla="*/ 15240 h 15240"/>
              <a:gd name="connsiteX16" fmla="*/ 6172200 w 8229600"/>
              <a:gd name="connsiteY16" fmla="*/ 15240 h 15240"/>
              <a:gd name="connsiteX17" fmla="*/ 5650992 w 8229600"/>
              <a:gd name="connsiteY17" fmla="*/ 15240 h 15240"/>
              <a:gd name="connsiteX18" fmla="*/ 4882896 w 8229600"/>
              <a:gd name="connsiteY18" fmla="*/ 15240 h 15240"/>
              <a:gd name="connsiteX19" fmla="*/ 4443984 w 8229600"/>
              <a:gd name="connsiteY19" fmla="*/ 15240 h 15240"/>
              <a:gd name="connsiteX20" fmla="*/ 3758184 w 8229600"/>
              <a:gd name="connsiteY20" fmla="*/ 15240 h 15240"/>
              <a:gd name="connsiteX21" fmla="*/ 3236976 w 8229600"/>
              <a:gd name="connsiteY21" fmla="*/ 15240 h 15240"/>
              <a:gd name="connsiteX22" fmla="*/ 2386584 w 8229600"/>
              <a:gd name="connsiteY22" fmla="*/ 15240 h 15240"/>
              <a:gd name="connsiteX23" fmla="*/ 1947672 w 8229600"/>
              <a:gd name="connsiteY23" fmla="*/ 15240 h 15240"/>
              <a:gd name="connsiteX24" fmla="*/ 1261872 w 8229600"/>
              <a:gd name="connsiteY24" fmla="*/ 15240 h 15240"/>
              <a:gd name="connsiteX25" fmla="*/ 822960 w 8229600"/>
              <a:gd name="connsiteY25" fmla="*/ 15240 h 15240"/>
              <a:gd name="connsiteX26" fmla="*/ 0 w 8229600"/>
              <a:gd name="connsiteY26" fmla="*/ 15240 h 15240"/>
              <a:gd name="connsiteX27" fmla="*/ 0 w 8229600"/>
              <a:gd name="connsiteY27" fmla="*/ 0 h 15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229600" h="15240" fill="none" extrusionOk="0">
                <a:moveTo>
                  <a:pt x="0" y="0"/>
                </a:moveTo>
                <a:cubicBezTo>
                  <a:pt x="215278" y="6969"/>
                  <a:pt x="340572" y="21894"/>
                  <a:pt x="521208" y="0"/>
                </a:cubicBezTo>
                <a:cubicBezTo>
                  <a:pt x="745939" y="29643"/>
                  <a:pt x="1127486" y="-40512"/>
                  <a:pt x="1371600" y="0"/>
                </a:cubicBezTo>
                <a:cubicBezTo>
                  <a:pt x="1567490" y="28416"/>
                  <a:pt x="1945702" y="13075"/>
                  <a:pt x="2221992" y="0"/>
                </a:cubicBezTo>
                <a:cubicBezTo>
                  <a:pt x="2446218" y="-17340"/>
                  <a:pt x="2853686" y="-7924"/>
                  <a:pt x="3072384" y="0"/>
                </a:cubicBezTo>
                <a:cubicBezTo>
                  <a:pt x="3286960" y="20656"/>
                  <a:pt x="3324417" y="20174"/>
                  <a:pt x="3511296" y="0"/>
                </a:cubicBezTo>
                <a:cubicBezTo>
                  <a:pt x="3710690" y="-39182"/>
                  <a:pt x="3945457" y="-64074"/>
                  <a:pt x="4114800" y="0"/>
                </a:cubicBezTo>
                <a:cubicBezTo>
                  <a:pt x="4336079" y="28138"/>
                  <a:pt x="4420759" y="12117"/>
                  <a:pt x="4553712" y="0"/>
                </a:cubicBezTo>
                <a:cubicBezTo>
                  <a:pt x="4688252" y="-2224"/>
                  <a:pt x="5047430" y="19664"/>
                  <a:pt x="5239512" y="0"/>
                </a:cubicBezTo>
                <a:cubicBezTo>
                  <a:pt x="5424392" y="-49610"/>
                  <a:pt x="5708717" y="13540"/>
                  <a:pt x="5843016" y="0"/>
                </a:cubicBezTo>
                <a:cubicBezTo>
                  <a:pt x="6005788" y="32949"/>
                  <a:pt x="6198255" y="37080"/>
                  <a:pt x="6611112" y="0"/>
                </a:cubicBezTo>
                <a:cubicBezTo>
                  <a:pt x="6954152" y="635"/>
                  <a:pt x="7244390" y="18057"/>
                  <a:pt x="7461504" y="0"/>
                </a:cubicBezTo>
                <a:cubicBezTo>
                  <a:pt x="7693790" y="9882"/>
                  <a:pt x="7984486" y="17646"/>
                  <a:pt x="8229600" y="0"/>
                </a:cubicBezTo>
                <a:cubicBezTo>
                  <a:pt x="8229506" y="6004"/>
                  <a:pt x="8230178" y="10753"/>
                  <a:pt x="8229600" y="15240"/>
                </a:cubicBezTo>
                <a:cubicBezTo>
                  <a:pt x="7945777" y="16897"/>
                  <a:pt x="7812308" y="-11559"/>
                  <a:pt x="7461504" y="15240"/>
                </a:cubicBezTo>
                <a:cubicBezTo>
                  <a:pt x="7129391" y="50137"/>
                  <a:pt x="7087333" y="38858"/>
                  <a:pt x="6940296" y="15240"/>
                </a:cubicBezTo>
                <a:cubicBezTo>
                  <a:pt x="6810862" y="-26068"/>
                  <a:pt x="6701312" y="16313"/>
                  <a:pt x="6419088" y="15240"/>
                </a:cubicBezTo>
                <a:cubicBezTo>
                  <a:pt x="6152777" y="15807"/>
                  <a:pt x="5868611" y="45754"/>
                  <a:pt x="5650992" y="15240"/>
                </a:cubicBezTo>
                <a:cubicBezTo>
                  <a:pt x="5439747" y="12202"/>
                  <a:pt x="5334901" y="-4092"/>
                  <a:pt x="5129784" y="15240"/>
                </a:cubicBezTo>
                <a:cubicBezTo>
                  <a:pt x="4955906" y="37410"/>
                  <a:pt x="4793216" y="30840"/>
                  <a:pt x="4690872" y="15240"/>
                </a:cubicBezTo>
                <a:cubicBezTo>
                  <a:pt x="4552374" y="28039"/>
                  <a:pt x="4318742" y="3200"/>
                  <a:pt x="4087368" y="15240"/>
                </a:cubicBezTo>
                <a:cubicBezTo>
                  <a:pt x="3849418" y="29577"/>
                  <a:pt x="3751577" y="26640"/>
                  <a:pt x="3401568" y="15240"/>
                </a:cubicBezTo>
                <a:cubicBezTo>
                  <a:pt x="3067953" y="17361"/>
                  <a:pt x="3012425" y="23831"/>
                  <a:pt x="2798064" y="15240"/>
                </a:cubicBezTo>
                <a:cubicBezTo>
                  <a:pt x="2565154" y="13472"/>
                  <a:pt x="2426719" y="-34842"/>
                  <a:pt x="2276856" y="15240"/>
                </a:cubicBezTo>
                <a:cubicBezTo>
                  <a:pt x="2090980" y="1334"/>
                  <a:pt x="1702030" y="-11228"/>
                  <a:pt x="1426464" y="15240"/>
                </a:cubicBezTo>
                <a:cubicBezTo>
                  <a:pt x="1104481" y="66595"/>
                  <a:pt x="985013" y="-10738"/>
                  <a:pt x="740664" y="15240"/>
                </a:cubicBezTo>
                <a:cubicBezTo>
                  <a:pt x="507391" y="38595"/>
                  <a:pt x="191740" y="-14702"/>
                  <a:pt x="0" y="15240"/>
                </a:cubicBezTo>
                <a:cubicBezTo>
                  <a:pt x="740" y="10929"/>
                  <a:pt x="-27" y="6612"/>
                  <a:pt x="0" y="0"/>
                </a:cubicBezTo>
                <a:close/>
              </a:path>
              <a:path w="8229600" h="15240" stroke="0" extrusionOk="0">
                <a:moveTo>
                  <a:pt x="0" y="0"/>
                </a:moveTo>
                <a:cubicBezTo>
                  <a:pt x="270709" y="-27213"/>
                  <a:pt x="397128" y="23656"/>
                  <a:pt x="521208" y="0"/>
                </a:cubicBezTo>
                <a:cubicBezTo>
                  <a:pt x="631319" y="-5947"/>
                  <a:pt x="842157" y="28261"/>
                  <a:pt x="960120" y="0"/>
                </a:cubicBezTo>
                <a:cubicBezTo>
                  <a:pt x="1077930" y="6549"/>
                  <a:pt x="1318669" y="-15893"/>
                  <a:pt x="1481328" y="0"/>
                </a:cubicBezTo>
                <a:cubicBezTo>
                  <a:pt x="1659104" y="-21090"/>
                  <a:pt x="1870243" y="69945"/>
                  <a:pt x="2167128" y="0"/>
                </a:cubicBezTo>
                <a:cubicBezTo>
                  <a:pt x="2460684" y="-5519"/>
                  <a:pt x="2753885" y="-62993"/>
                  <a:pt x="2935224" y="0"/>
                </a:cubicBezTo>
                <a:cubicBezTo>
                  <a:pt x="3115119" y="56580"/>
                  <a:pt x="3535280" y="40687"/>
                  <a:pt x="3785616" y="0"/>
                </a:cubicBezTo>
                <a:cubicBezTo>
                  <a:pt x="4057881" y="25645"/>
                  <a:pt x="4308335" y="-2666"/>
                  <a:pt x="4636008" y="0"/>
                </a:cubicBezTo>
                <a:cubicBezTo>
                  <a:pt x="4987152" y="19805"/>
                  <a:pt x="5025979" y="14149"/>
                  <a:pt x="5239512" y="0"/>
                </a:cubicBezTo>
                <a:cubicBezTo>
                  <a:pt x="5437586" y="211"/>
                  <a:pt x="5752721" y="5618"/>
                  <a:pt x="6007608" y="0"/>
                </a:cubicBezTo>
                <a:cubicBezTo>
                  <a:pt x="6280137" y="-5132"/>
                  <a:pt x="6386079" y="-21510"/>
                  <a:pt x="6693408" y="0"/>
                </a:cubicBezTo>
                <a:cubicBezTo>
                  <a:pt x="6986580" y="4991"/>
                  <a:pt x="7015252" y="-18088"/>
                  <a:pt x="7296912" y="0"/>
                </a:cubicBezTo>
                <a:cubicBezTo>
                  <a:pt x="7569796" y="10390"/>
                  <a:pt x="7895472" y="71473"/>
                  <a:pt x="8229600" y="0"/>
                </a:cubicBezTo>
                <a:cubicBezTo>
                  <a:pt x="8229395" y="7437"/>
                  <a:pt x="8230555" y="12369"/>
                  <a:pt x="8229600" y="15240"/>
                </a:cubicBezTo>
                <a:cubicBezTo>
                  <a:pt x="8094333" y="-8300"/>
                  <a:pt x="7850928" y="34400"/>
                  <a:pt x="7626096" y="15240"/>
                </a:cubicBezTo>
                <a:cubicBezTo>
                  <a:pt x="7448378" y="-3617"/>
                  <a:pt x="7315174" y="-4892"/>
                  <a:pt x="7022592" y="15240"/>
                </a:cubicBezTo>
                <a:cubicBezTo>
                  <a:pt x="6686163" y="47451"/>
                  <a:pt x="6352629" y="20462"/>
                  <a:pt x="6172200" y="15240"/>
                </a:cubicBezTo>
                <a:cubicBezTo>
                  <a:pt x="6015590" y="39297"/>
                  <a:pt x="5770309" y="18230"/>
                  <a:pt x="5650992" y="15240"/>
                </a:cubicBezTo>
                <a:cubicBezTo>
                  <a:pt x="5483975" y="9044"/>
                  <a:pt x="5165324" y="65900"/>
                  <a:pt x="4882896" y="15240"/>
                </a:cubicBezTo>
                <a:cubicBezTo>
                  <a:pt x="4568934" y="4005"/>
                  <a:pt x="4556334" y="24628"/>
                  <a:pt x="4443984" y="15240"/>
                </a:cubicBezTo>
                <a:cubicBezTo>
                  <a:pt x="4320775" y="7528"/>
                  <a:pt x="4034988" y="-6538"/>
                  <a:pt x="3758184" y="15240"/>
                </a:cubicBezTo>
                <a:cubicBezTo>
                  <a:pt x="3445155" y="-4046"/>
                  <a:pt x="3367892" y="10776"/>
                  <a:pt x="3236976" y="15240"/>
                </a:cubicBezTo>
                <a:cubicBezTo>
                  <a:pt x="3093796" y="23360"/>
                  <a:pt x="2635824" y="21084"/>
                  <a:pt x="2386584" y="15240"/>
                </a:cubicBezTo>
                <a:cubicBezTo>
                  <a:pt x="2139815" y="-6345"/>
                  <a:pt x="2105958" y="22897"/>
                  <a:pt x="1947672" y="15240"/>
                </a:cubicBezTo>
                <a:cubicBezTo>
                  <a:pt x="1801011" y="-22959"/>
                  <a:pt x="1533636" y="11598"/>
                  <a:pt x="1261872" y="15240"/>
                </a:cubicBezTo>
                <a:cubicBezTo>
                  <a:pt x="989528" y="29179"/>
                  <a:pt x="1025848" y="11637"/>
                  <a:pt x="822960" y="15240"/>
                </a:cubicBezTo>
                <a:cubicBezTo>
                  <a:pt x="653456" y="17908"/>
                  <a:pt x="304027" y="4953"/>
                  <a:pt x="0" y="15240"/>
                </a:cubicBezTo>
                <a:cubicBezTo>
                  <a:pt x="-39" y="9900"/>
                  <a:pt x="-1243" y="4422"/>
                  <a:pt x="0" y="0"/>
                </a:cubicBezTo>
                <a:close/>
              </a:path>
              <a:path w="8229600" h="15240" fill="none" stroke="0" extrusionOk="0">
                <a:moveTo>
                  <a:pt x="0" y="0"/>
                </a:moveTo>
                <a:cubicBezTo>
                  <a:pt x="205130" y="6064"/>
                  <a:pt x="324007" y="6684"/>
                  <a:pt x="521208" y="0"/>
                </a:cubicBezTo>
                <a:cubicBezTo>
                  <a:pt x="695888" y="-14632"/>
                  <a:pt x="1101879" y="6017"/>
                  <a:pt x="1371600" y="0"/>
                </a:cubicBezTo>
                <a:cubicBezTo>
                  <a:pt x="1622968" y="4691"/>
                  <a:pt x="1936552" y="-7433"/>
                  <a:pt x="2221992" y="0"/>
                </a:cubicBezTo>
                <a:cubicBezTo>
                  <a:pt x="2498663" y="51226"/>
                  <a:pt x="2885875" y="-8757"/>
                  <a:pt x="3072384" y="0"/>
                </a:cubicBezTo>
                <a:cubicBezTo>
                  <a:pt x="3288944" y="24235"/>
                  <a:pt x="3331110" y="5443"/>
                  <a:pt x="3511296" y="0"/>
                </a:cubicBezTo>
                <a:cubicBezTo>
                  <a:pt x="3687973" y="-19690"/>
                  <a:pt x="3901025" y="-20092"/>
                  <a:pt x="4114800" y="0"/>
                </a:cubicBezTo>
                <a:cubicBezTo>
                  <a:pt x="4336102" y="32988"/>
                  <a:pt x="4416982" y="-5831"/>
                  <a:pt x="4553712" y="0"/>
                </a:cubicBezTo>
                <a:cubicBezTo>
                  <a:pt x="4674310" y="-5056"/>
                  <a:pt x="5080160" y="-12181"/>
                  <a:pt x="5239512" y="0"/>
                </a:cubicBezTo>
                <a:cubicBezTo>
                  <a:pt x="5419031" y="-38513"/>
                  <a:pt x="5691629" y="2226"/>
                  <a:pt x="5843016" y="0"/>
                </a:cubicBezTo>
                <a:cubicBezTo>
                  <a:pt x="5978317" y="-40553"/>
                  <a:pt x="6314754" y="9782"/>
                  <a:pt x="6611112" y="0"/>
                </a:cubicBezTo>
                <a:cubicBezTo>
                  <a:pt x="6973004" y="-17646"/>
                  <a:pt x="7175490" y="18489"/>
                  <a:pt x="7461504" y="0"/>
                </a:cubicBezTo>
                <a:cubicBezTo>
                  <a:pt x="7746737" y="-34159"/>
                  <a:pt x="7962178" y="39853"/>
                  <a:pt x="8229600" y="0"/>
                </a:cubicBezTo>
                <a:cubicBezTo>
                  <a:pt x="8229155" y="6078"/>
                  <a:pt x="8229989" y="11896"/>
                  <a:pt x="8229600" y="15240"/>
                </a:cubicBezTo>
                <a:cubicBezTo>
                  <a:pt x="7944174" y="-32152"/>
                  <a:pt x="7795646" y="-37453"/>
                  <a:pt x="7461504" y="15240"/>
                </a:cubicBezTo>
                <a:cubicBezTo>
                  <a:pt x="7129776" y="48039"/>
                  <a:pt x="7082769" y="28398"/>
                  <a:pt x="6940296" y="15240"/>
                </a:cubicBezTo>
                <a:cubicBezTo>
                  <a:pt x="6799665" y="-18923"/>
                  <a:pt x="6652769" y="28735"/>
                  <a:pt x="6419088" y="15240"/>
                </a:cubicBezTo>
                <a:cubicBezTo>
                  <a:pt x="6143970" y="49227"/>
                  <a:pt x="5863165" y="-19579"/>
                  <a:pt x="5650992" y="15240"/>
                </a:cubicBezTo>
                <a:cubicBezTo>
                  <a:pt x="5419172" y="37558"/>
                  <a:pt x="5309448" y="-3453"/>
                  <a:pt x="5129784" y="15240"/>
                </a:cubicBezTo>
                <a:cubicBezTo>
                  <a:pt x="4947928" y="22975"/>
                  <a:pt x="4795021" y="2812"/>
                  <a:pt x="4690872" y="15240"/>
                </a:cubicBezTo>
                <a:cubicBezTo>
                  <a:pt x="4564358" y="-12627"/>
                  <a:pt x="4295485" y="-28328"/>
                  <a:pt x="4087368" y="15240"/>
                </a:cubicBezTo>
                <a:cubicBezTo>
                  <a:pt x="3871704" y="37358"/>
                  <a:pt x="3732927" y="-13946"/>
                  <a:pt x="3401568" y="15240"/>
                </a:cubicBezTo>
                <a:cubicBezTo>
                  <a:pt x="3075889" y="16612"/>
                  <a:pt x="3025898" y="41352"/>
                  <a:pt x="2798064" y="15240"/>
                </a:cubicBezTo>
                <a:cubicBezTo>
                  <a:pt x="2581856" y="-23917"/>
                  <a:pt x="2428311" y="-7948"/>
                  <a:pt x="2276856" y="15240"/>
                </a:cubicBezTo>
                <a:cubicBezTo>
                  <a:pt x="2098246" y="50235"/>
                  <a:pt x="1737531" y="52911"/>
                  <a:pt x="1426464" y="15240"/>
                </a:cubicBezTo>
                <a:cubicBezTo>
                  <a:pt x="1104708" y="23441"/>
                  <a:pt x="1006595" y="12880"/>
                  <a:pt x="740664" y="15240"/>
                </a:cubicBezTo>
                <a:cubicBezTo>
                  <a:pt x="480378" y="30036"/>
                  <a:pt x="202592" y="-15405"/>
                  <a:pt x="0" y="15240"/>
                </a:cubicBezTo>
                <a:cubicBezTo>
                  <a:pt x="316" y="10586"/>
                  <a:pt x="593" y="7371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custGeom>
                    <a:avLst/>
                    <a:gdLst>
                      <a:gd name="connsiteX0" fmla="*/ 0 w 8229600"/>
                      <a:gd name="connsiteY0" fmla="*/ 0 h 15240"/>
                      <a:gd name="connsiteX1" fmla="*/ 521208 w 8229600"/>
                      <a:gd name="connsiteY1" fmla="*/ 0 h 15240"/>
                      <a:gd name="connsiteX2" fmla="*/ 1371600 w 8229600"/>
                      <a:gd name="connsiteY2" fmla="*/ 0 h 15240"/>
                      <a:gd name="connsiteX3" fmla="*/ 2221992 w 8229600"/>
                      <a:gd name="connsiteY3" fmla="*/ 0 h 15240"/>
                      <a:gd name="connsiteX4" fmla="*/ 3072384 w 8229600"/>
                      <a:gd name="connsiteY4" fmla="*/ 0 h 15240"/>
                      <a:gd name="connsiteX5" fmla="*/ 3511296 w 8229600"/>
                      <a:gd name="connsiteY5" fmla="*/ 0 h 15240"/>
                      <a:gd name="connsiteX6" fmla="*/ 4114800 w 8229600"/>
                      <a:gd name="connsiteY6" fmla="*/ 0 h 15240"/>
                      <a:gd name="connsiteX7" fmla="*/ 4553712 w 8229600"/>
                      <a:gd name="connsiteY7" fmla="*/ 0 h 15240"/>
                      <a:gd name="connsiteX8" fmla="*/ 5239512 w 8229600"/>
                      <a:gd name="connsiteY8" fmla="*/ 0 h 15240"/>
                      <a:gd name="connsiteX9" fmla="*/ 5843016 w 8229600"/>
                      <a:gd name="connsiteY9" fmla="*/ 0 h 15240"/>
                      <a:gd name="connsiteX10" fmla="*/ 6611112 w 8229600"/>
                      <a:gd name="connsiteY10" fmla="*/ 0 h 15240"/>
                      <a:gd name="connsiteX11" fmla="*/ 7461504 w 8229600"/>
                      <a:gd name="connsiteY11" fmla="*/ 0 h 15240"/>
                      <a:gd name="connsiteX12" fmla="*/ 8229600 w 8229600"/>
                      <a:gd name="connsiteY12" fmla="*/ 0 h 15240"/>
                      <a:gd name="connsiteX13" fmla="*/ 8229600 w 8229600"/>
                      <a:gd name="connsiteY13" fmla="*/ 15240 h 15240"/>
                      <a:gd name="connsiteX14" fmla="*/ 7461504 w 8229600"/>
                      <a:gd name="connsiteY14" fmla="*/ 15240 h 15240"/>
                      <a:gd name="connsiteX15" fmla="*/ 6940296 w 8229600"/>
                      <a:gd name="connsiteY15" fmla="*/ 15240 h 15240"/>
                      <a:gd name="connsiteX16" fmla="*/ 6419088 w 8229600"/>
                      <a:gd name="connsiteY16" fmla="*/ 15240 h 15240"/>
                      <a:gd name="connsiteX17" fmla="*/ 5650992 w 8229600"/>
                      <a:gd name="connsiteY17" fmla="*/ 15240 h 15240"/>
                      <a:gd name="connsiteX18" fmla="*/ 5129784 w 8229600"/>
                      <a:gd name="connsiteY18" fmla="*/ 15240 h 15240"/>
                      <a:gd name="connsiteX19" fmla="*/ 4690872 w 8229600"/>
                      <a:gd name="connsiteY19" fmla="*/ 15240 h 15240"/>
                      <a:gd name="connsiteX20" fmla="*/ 4087368 w 8229600"/>
                      <a:gd name="connsiteY20" fmla="*/ 15240 h 15240"/>
                      <a:gd name="connsiteX21" fmla="*/ 3401568 w 8229600"/>
                      <a:gd name="connsiteY21" fmla="*/ 15240 h 15240"/>
                      <a:gd name="connsiteX22" fmla="*/ 2798064 w 8229600"/>
                      <a:gd name="connsiteY22" fmla="*/ 15240 h 15240"/>
                      <a:gd name="connsiteX23" fmla="*/ 2276856 w 8229600"/>
                      <a:gd name="connsiteY23" fmla="*/ 15240 h 15240"/>
                      <a:gd name="connsiteX24" fmla="*/ 1426464 w 8229600"/>
                      <a:gd name="connsiteY24" fmla="*/ 15240 h 15240"/>
                      <a:gd name="connsiteX25" fmla="*/ 740664 w 8229600"/>
                      <a:gd name="connsiteY25" fmla="*/ 15240 h 15240"/>
                      <a:gd name="connsiteX26" fmla="*/ 0 w 8229600"/>
                      <a:gd name="connsiteY26" fmla="*/ 15240 h 15240"/>
                      <a:gd name="connsiteX27" fmla="*/ 0 w 8229600"/>
                      <a:gd name="connsiteY27" fmla="*/ 0 h 152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</a:cxnLst>
                    <a:rect l="l" t="t" r="r" b="b"/>
                    <a:pathLst>
                      <a:path w="8229600" h="15240" fill="none" extrusionOk="0">
                        <a:moveTo>
                          <a:pt x="0" y="0"/>
                        </a:moveTo>
                        <a:cubicBezTo>
                          <a:pt x="227594" y="-4267"/>
                          <a:pt x="329693" y="13251"/>
                          <a:pt x="521208" y="0"/>
                        </a:cubicBezTo>
                        <a:cubicBezTo>
                          <a:pt x="712723" y="-13251"/>
                          <a:pt x="1137373" y="-13618"/>
                          <a:pt x="1371600" y="0"/>
                        </a:cubicBezTo>
                        <a:cubicBezTo>
                          <a:pt x="1605827" y="13618"/>
                          <a:pt x="1975382" y="-27374"/>
                          <a:pt x="2221992" y="0"/>
                        </a:cubicBezTo>
                        <a:cubicBezTo>
                          <a:pt x="2468602" y="27374"/>
                          <a:pt x="2863316" y="-20517"/>
                          <a:pt x="3072384" y="0"/>
                        </a:cubicBezTo>
                        <a:cubicBezTo>
                          <a:pt x="3281452" y="20517"/>
                          <a:pt x="3331438" y="10793"/>
                          <a:pt x="3511296" y="0"/>
                        </a:cubicBezTo>
                        <a:cubicBezTo>
                          <a:pt x="3691154" y="-10793"/>
                          <a:pt x="3906405" y="-29737"/>
                          <a:pt x="4114800" y="0"/>
                        </a:cubicBezTo>
                        <a:cubicBezTo>
                          <a:pt x="4323195" y="29737"/>
                          <a:pt x="4428852" y="-2234"/>
                          <a:pt x="4553712" y="0"/>
                        </a:cubicBezTo>
                        <a:cubicBezTo>
                          <a:pt x="4678572" y="2234"/>
                          <a:pt x="5065629" y="29368"/>
                          <a:pt x="5239512" y="0"/>
                        </a:cubicBezTo>
                        <a:cubicBezTo>
                          <a:pt x="5413395" y="-29368"/>
                          <a:pt x="5703888" y="11839"/>
                          <a:pt x="5843016" y="0"/>
                        </a:cubicBezTo>
                        <a:cubicBezTo>
                          <a:pt x="5982144" y="-11839"/>
                          <a:pt x="6260765" y="24719"/>
                          <a:pt x="6611112" y="0"/>
                        </a:cubicBezTo>
                        <a:cubicBezTo>
                          <a:pt x="6961459" y="-24719"/>
                          <a:pt x="7228293" y="32959"/>
                          <a:pt x="7461504" y="0"/>
                        </a:cubicBezTo>
                        <a:cubicBezTo>
                          <a:pt x="7694715" y="-32959"/>
                          <a:pt x="7990029" y="-3422"/>
                          <a:pt x="8229600" y="0"/>
                        </a:cubicBezTo>
                        <a:cubicBezTo>
                          <a:pt x="8229702" y="5926"/>
                          <a:pt x="8229599" y="10880"/>
                          <a:pt x="8229600" y="15240"/>
                        </a:cubicBezTo>
                        <a:cubicBezTo>
                          <a:pt x="7940706" y="-12341"/>
                          <a:pt x="7792584" y="-19057"/>
                          <a:pt x="7461504" y="15240"/>
                        </a:cubicBezTo>
                        <a:cubicBezTo>
                          <a:pt x="7130424" y="49537"/>
                          <a:pt x="7080072" y="40797"/>
                          <a:pt x="6940296" y="15240"/>
                        </a:cubicBezTo>
                        <a:cubicBezTo>
                          <a:pt x="6800520" y="-10317"/>
                          <a:pt x="6672872" y="23623"/>
                          <a:pt x="6419088" y="15240"/>
                        </a:cubicBezTo>
                        <a:cubicBezTo>
                          <a:pt x="6165304" y="6857"/>
                          <a:pt x="5869721" y="1939"/>
                          <a:pt x="5650992" y="15240"/>
                        </a:cubicBezTo>
                        <a:cubicBezTo>
                          <a:pt x="5432263" y="28541"/>
                          <a:pt x="5308310" y="-25"/>
                          <a:pt x="5129784" y="15240"/>
                        </a:cubicBezTo>
                        <a:cubicBezTo>
                          <a:pt x="4951258" y="30505"/>
                          <a:pt x="4799696" y="12309"/>
                          <a:pt x="4690872" y="15240"/>
                        </a:cubicBezTo>
                        <a:cubicBezTo>
                          <a:pt x="4582048" y="18171"/>
                          <a:pt x="4311124" y="-10884"/>
                          <a:pt x="4087368" y="15240"/>
                        </a:cubicBezTo>
                        <a:cubicBezTo>
                          <a:pt x="3863612" y="41364"/>
                          <a:pt x="3730288" y="10326"/>
                          <a:pt x="3401568" y="15240"/>
                        </a:cubicBezTo>
                        <a:cubicBezTo>
                          <a:pt x="3072848" y="20154"/>
                          <a:pt x="3020684" y="29377"/>
                          <a:pt x="2798064" y="15240"/>
                        </a:cubicBezTo>
                        <a:cubicBezTo>
                          <a:pt x="2575444" y="1103"/>
                          <a:pt x="2440915" y="-10400"/>
                          <a:pt x="2276856" y="15240"/>
                        </a:cubicBezTo>
                        <a:cubicBezTo>
                          <a:pt x="2112797" y="40880"/>
                          <a:pt x="1726502" y="-12608"/>
                          <a:pt x="1426464" y="15240"/>
                        </a:cubicBezTo>
                        <a:cubicBezTo>
                          <a:pt x="1126426" y="43088"/>
                          <a:pt x="992925" y="17968"/>
                          <a:pt x="740664" y="15240"/>
                        </a:cubicBezTo>
                        <a:cubicBezTo>
                          <a:pt x="488403" y="12512"/>
                          <a:pt x="195650" y="-19109"/>
                          <a:pt x="0" y="15240"/>
                        </a:cubicBezTo>
                        <a:cubicBezTo>
                          <a:pt x="196" y="10554"/>
                          <a:pt x="-108" y="6802"/>
                          <a:pt x="0" y="0"/>
                        </a:cubicBezTo>
                        <a:close/>
                      </a:path>
                      <a:path w="8229600" h="15240" stroke="0" extrusionOk="0">
                        <a:moveTo>
                          <a:pt x="0" y="0"/>
                        </a:moveTo>
                        <a:cubicBezTo>
                          <a:pt x="259263" y="-9445"/>
                          <a:pt x="404731" y="4427"/>
                          <a:pt x="521208" y="0"/>
                        </a:cubicBezTo>
                        <a:cubicBezTo>
                          <a:pt x="637685" y="-4427"/>
                          <a:pt x="839187" y="564"/>
                          <a:pt x="960120" y="0"/>
                        </a:cubicBezTo>
                        <a:cubicBezTo>
                          <a:pt x="1081053" y="-564"/>
                          <a:pt x="1313469" y="-16481"/>
                          <a:pt x="1481328" y="0"/>
                        </a:cubicBezTo>
                        <a:cubicBezTo>
                          <a:pt x="1649187" y="16481"/>
                          <a:pt x="1885247" y="26161"/>
                          <a:pt x="2167128" y="0"/>
                        </a:cubicBezTo>
                        <a:cubicBezTo>
                          <a:pt x="2449009" y="-26161"/>
                          <a:pt x="2761875" y="-22202"/>
                          <a:pt x="2935224" y="0"/>
                        </a:cubicBezTo>
                        <a:cubicBezTo>
                          <a:pt x="3108573" y="22202"/>
                          <a:pt x="3540687" y="-2863"/>
                          <a:pt x="3785616" y="0"/>
                        </a:cubicBezTo>
                        <a:cubicBezTo>
                          <a:pt x="4030545" y="2863"/>
                          <a:pt x="4280774" y="-12442"/>
                          <a:pt x="4636008" y="0"/>
                        </a:cubicBezTo>
                        <a:cubicBezTo>
                          <a:pt x="4991242" y="12442"/>
                          <a:pt x="5025483" y="16914"/>
                          <a:pt x="5239512" y="0"/>
                        </a:cubicBezTo>
                        <a:cubicBezTo>
                          <a:pt x="5453541" y="-16914"/>
                          <a:pt x="5754008" y="16592"/>
                          <a:pt x="6007608" y="0"/>
                        </a:cubicBezTo>
                        <a:cubicBezTo>
                          <a:pt x="6261208" y="-16592"/>
                          <a:pt x="6407957" y="-11909"/>
                          <a:pt x="6693408" y="0"/>
                        </a:cubicBezTo>
                        <a:cubicBezTo>
                          <a:pt x="6978859" y="11909"/>
                          <a:pt x="7015437" y="-20890"/>
                          <a:pt x="7296912" y="0"/>
                        </a:cubicBezTo>
                        <a:cubicBezTo>
                          <a:pt x="7578387" y="20890"/>
                          <a:pt x="7859622" y="46406"/>
                          <a:pt x="8229600" y="0"/>
                        </a:cubicBezTo>
                        <a:cubicBezTo>
                          <a:pt x="8229441" y="7255"/>
                          <a:pt x="8230094" y="11744"/>
                          <a:pt x="8229600" y="15240"/>
                        </a:cubicBezTo>
                        <a:cubicBezTo>
                          <a:pt x="8075287" y="32006"/>
                          <a:pt x="7821366" y="18802"/>
                          <a:pt x="7626096" y="15240"/>
                        </a:cubicBezTo>
                        <a:cubicBezTo>
                          <a:pt x="7430826" y="11678"/>
                          <a:pt x="7320004" y="-12717"/>
                          <a:pt x="7022592" y="15240"/>
                        </a:cubicBezTo>
                        <a:cubicBezTo>
                          <a:pt x="6725180" y="43197"/>
                          <a:pt x="6348804" y="-17073"/>
                          <a:pt x="6172200" y="15240"/>
                        </a:cubicBezTo>
                        <a:cubicBezTo>
                          <a:pt x="5995596" y="47553"/>
                          <a:pt x="5788102" y="19842"/>
                          <a:pt x="5650992" y="15240"/>
                        </a:cubicBezTo>
                        <a:cubicBezTo>
                          <a:pt x="5513882" y="10638"/>
                          <a:pt x="5198399" y="26073"/>
                          <a:pt x="4882896" y="15240"/>
                        </a:cubicBezTo>
                        <a:cubicBezTo>
                          <a:pt x="4567393" y="4407"/>
                          <a:pt x="4557008" y="23917"/>
                          <a:pt x="4443984" y="15240"/>
                        </a:cubicBezTo>
                        <a:cubicBezTo>
                          <a:pt x="4330960" y="6563"/>
                          <a:pt x="4061674" y="25843"/>
                          <a:pt x="3758184" y="15240"/>
                        </a:cubicBezTo>
                        <a:cubicBezTo>
                          <a:pt x="3454694" y="4637"/>
                          <a:pt x="3380392" y="16071"/>
                          <a:pt x="3236976" y="15240"/>
                        </a:cubicBezTo>
                        <a:cubicBezTo>
                          <a:pt x="3093560" y="14409"/>
                          <a:pt x="2632116" y="34559"/>
                          <a:pt x="2386584" y="15240"/>
                        </a:cubicBezTo>
                        <a:cubicBezTo>
                          <a:pt x="2141052" y="-4079"/>
                          <a:pt x="2110884" y="25729"/>
                          <a:pt x="1947672" y="15240"/>
                        </a:cubicBezTo>
                        <a:cubicBezTo>
                          <a:pt x="1784460" y="4751"/>
                          <a:pt x="1535467" y="-2587"/>
                          <a:pt x="1261872" y="15240"/>
                        </a:cubicBezTo>
                        <a:cubicBezTo>
                          <a:pt x="988277" y="33067"/>
                          <a:pt x="1021096" y="7327"/>
                          <a:pt x="822960" y="15240"/>
                        </a:cubicBezTo>
                        <a:cubicBezTo>
                          <a:pt x="624824" y="23153"/>
                          <a:pt x="298309" y="-1765"/>
                          <a:pt x="0" y="15240"/>
                        </a:cubicBezTo>
                        <a:cubicBezTo>
                          <a:pt x="-481" y="10386"/>
                          <a:pt x="-605" y="468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9643" y="1530364"/>
            <a:ext cx="6422437" cy="4047476"/>
          </a:xfrm>
        </p:spPr>
        <p:txBody>
          <a:bodyPr anchor="t">
            <a:normAutofit lnSpcReduction="1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000" dirty="0">
                <a:latin typeface="Bookman Old Style"/>
                <a:cs typeface="Bookman Old Style"/>
              </a:rPr>
              <a:t>ISSS will transfer your SEVIS record to the new institution. 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latin typeface="Bookman Old Style"/>
                <a:cs typeface="Bookman Old Style"/>
              </a:rPr>
              <a:t>You must obtain a </a:t>
            </a:r>
            <a:r>
              <a:rPr lang="en-US" sz="2000" b="1" u="sng" dirty="0">
                <a:latin typeface="Bookman Old Style"/>
                <a:cs typeface="Bookman Old Style"/>
              </a:rPr>
              <a:t>new I-20</a:t>
            </a:r>
            <a:r>
              <a:rPr lang="en-US" sz="2000" b="1" dirty="0">
                <a:latin typeface="Bookman Old Style"/>
                <a:cs typeface="Bookman Old Style"/>
              </a:rPr>
              <a:t> </a:t>
            </a:r>
            <a:r>
              <a:rPr lang="en-US" sz="2000" dirty="0">
                <a:latin typeface="Bookman Old Style"/>
                <a:cs typeface="Bookman Old Style"/>
              </a:rPr>
              <a:t>from the new institution. 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latin typeface="Bookman Old Style"/>
                <a:cs typeface="Bookman Old Style"/>
              </a:rPr>
              <a:t>Transferring keeps the SEVIS record active and avoids the need to pay the I-901 SEVIS fee again. 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latin typeface="Bookman Old Style"/>
                <a:cs typeface="Bookman Old Style"/>
              </a:rPr>
              <a:t>Upon graduation, the SEVIS record must be transferred within </a:t>
            </a:r>
            <a:r>
              <a:rPr lang="en-US" sz="2000" b="1" u="sng" dirty="0">
                <a:latin typeface="Bookman Old Style"/>
                <a:cs typeface="Bookman Old Style"/>
              </a:rPr>
              <a:t>60 days</a:t>
            </a:r>
            <a:r>
              <a:rPr lang="en-US" sz="2000" dirty="0">
                <a:latin typeface="Bookman Old Style"/>
                <a:cs typeface="Bookman Old Style"/>
              </a:rPr>
              <a:t> otherwise the record will auto-complete.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latin typeface="Bookman Old Style"/>
                <a:cs typeface="Bookman Old Style"/>
              </a:rPr>
              <a:t>Must begin classes at the new institution within </a:t>
            </a:r>
            <a:r>
              <a:rPr lang="en-US" sz="2000" b="1" u="sng" dirty="0">
                <a:latin typeface="Bookman Old Style"/>
                <a:cs typeface="Bookman Old Style"/>
              </a:rPr>
              <a:t>5 months or the next available term</a:t>
            </a:r>
            <a:r>
              <a:rPr lang="en-US" sz="2000" b="1" dirty="0">
                <a:latin typeface="Bookman Old Style"/>
                <a:cs typeface="Bookman Old Style"/>
              </a:rPr>
              <a:t> </a:t>
            </a:r>
            <a:r>
              <a:rPr lang="en-US" sz="2000" dirty="0">
                <a:latin typeface="Bookman Old Style"/>
                <a:cs typeface="Bookman Old Style"/>
              </a:rPr>
              <a:t> which ever is earlier.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800" dirty="0">
                <a:latin typeface="Bookman Old Style"/>
                <a:cs typeface="Bookman Old Style"/>
                <a:hlinkClick r:id="rId2"/>
              </a:rPr>
              <a:t>http://www.international.txstate.edu/current/TransferOut.html</a:t>
            </a:r>
            <a:endParaRPr lang="en-US" sz="1800" dirty="0">
              <a:latin typeface="Bookman Old Style"/>
              <a:cs typeface="Bookman Old Style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rcRect l="10527" r="2887" b="-2"/>
          <a:stretch/>
        </p:blipFill>
        <p:spPr>
          <a:xfrm rot="21600000">
            <a:off x="121920" y="2090748"/>
            <a:ext cx="2355803" cy="2720804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E06A2-D1BD-4D77-97A6-FAED5E505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135" y="137488"/>
            <a:ext cx="8742556" cy="1056844"/>
          </a:xfrm>
        </p:spPr>
        <p:txBody>
          <a:bodyPr>
            <a:noAutofit/>
          </a:bodyPr>
          <a:lstStyle/>
          <a:p>
            <a:r>
              <a:rPr lang="en-US" sz="3600" b="1" dirty="0">
                <a:latin typeface="Bookman Old Style" panose="02050604050505020204" pitchFamily="18" charset="0"/>
              </a:rPr>
              <a:t>Scams and Frauds </a:t>
            </a:r>
            <a:br>
              <a:rPr lang="en-US" sz="3600" b="1" dirty="0">
                <a:latin typeface="Bookman Old Style" panose="02050604050505020204" pitchFamily="18" charset="0"/>
              </a:rPr>
            </a:br>
            <a:r>
              <a:rPr lang="en-US" sz="36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~BE VIGILANT~</a:t>
            </a:r>
            <a:endParaRPr lang="en-US" sz="3600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4EC171-8131-45A1-BDC6-A3F63D69AA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643" y="1270000"/>
            <a:ext cx="8913541" cy="4320478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b="1" u="sng" dirty="0">
                <a:solidFill>
                  <a:srgbClr val="FF0000"/>
                </a:solidFill>
                <a:latin typeface="Bookman Old Style" panose="02050604050505020204" pitchFamily="18" charset="0"/>
              </a:rPr>
              <a:t>The U.S. government and law enforcement agencies</a:t>
            </a:r>
            <a:r>
              <a:rPr lang="en-US" u="sng" dirty="0">
                <a:solidFill>
                  <a:srgbClr val="FF0000"/>
                </a:solidFill>
                <a:latin typeface="Bookman Old Style" panose="02050604050505020204" pitchFamily="18" charset="0"/>
              </a:rPr>
              <a:t> </a:t>
            </a:r>
            <a:r>
              <a:rPr lang="en-US" b="1" u="sng" dirty="0">
                <a:solidFill>
                  <a:srgbClr val="FF0000"/>
                </a:solidFill>
                <a:latin typeface="Bookman Old Style" panose="02050604050505020204" pitchFamily="18" charset="0"/>
              </a:rPr>
              <a:t>will never</a:t>
            </a:r>
            <a:r>
              <a:rPr lang="en-US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:</a:t>
            </a:r>
            <a:endParaRPr lang="en-US" dirty="0">
              <a:solidFill>
                <a:srgbClr val="FF0000"/>
              </a:solidFill>
              <a:latin typeface="Bookman Old Style" panose="02050604050505020204" pitchFamily="18" charset="0"/>
            </a:endParaRPr>
          </a:p>
          <a:p>
            <a:r>
              <a:rPr lang="en-US" b="1" dirty="0">
                <a:latin typeface="Bookman Old Style" panose="02050604050505020204" pitchFamily="18" charset="0"/>
              </a:rPr>
              <a:t>Call, email, text, or use social media to demand immediate payment for fees, debts, or taxes</a:t>
            </a:r>
            <a:r>
              <a:rPr lang="en-US" dirty="0">
                <a:latin typeface="Bookman Old Style" panose="02050604050505020204" pitchFamily="18" charset="0"/>
              </a:rPr>
              <a:t>. </a:t>
            </a:r>
          </a:p>
          <a:p>
            <a:pPr lvl="1"/>
            <a:r>
              <a:rPr lang="en-US" dirty="0">
                <a:latin typeface="Bookman Old Style" panose="02050604050505020204" pitchFamily="18" charset="0"/>
              </a:rPr>
              <a:t>Though intimidating, remember that these callers are trying to scam you and they are not real threats!</a:t>
            </a:r>
          </a:p>
          <a:p>
            <a:r>
              <a:rPr lang="en-US" b="1" dirty="0">
                <a:latin typeface="Bookman Old Style" panose="02050604050505020204" pitchFamily="18" charset="0"/>
              </a:rPr>
              <a:t>Demand payment without an appeal or evidence of money owed. </a:t>
            </a:r>
            <a:endParaRPr lang="en-US" dirty="0">
              <a:latin typeface="Bookman Old Style" panose="02050604050505020204" pitchFamily="18" charset="0"/>
            </a:endParaRPr>
          </a:p>
          <a:p>
            <a:r>
              <a:rPr lang="en-US" b="1" dirty="0">
                <a:latin typeface="Bookman Old Style" panose="02050604050505020204" pitchFamily="18" charset="0"/>
              </a:rPr>
              <a:t>Require you to use a specific payment method. </a:t>
            </a:r>
          </a:p>
          <a:p>
            <a:pPr lvl="1"/>
            <a:r>
              <a:rPr lang="en-US" dirty="0">
                <a:latin typeface="Bookman Old Style" panose="02050604050505020204" pitchFamily="18" charset="0"/>
              </a:rPr>
              <a:t>Example prepaid debit card or gift cards: </a:t>
            </a:r>
            <a:r>
              <a:rPr lang="en-US" dirty="0">
                <a:latin typeface="Bookman Old Style" panose="02050604050505020204" pitchFamily="18" charset="0"/>
                <a:hlinkClick r:id="rId2"/>
              </a:rPr>
              <a:t>iTunes Gift Card Scam</a:t>
            </a:r>
            <a:r>
              <a:rPr lang="en-US" dirty="0">
                <a:latin typeface="Bookman Old Style" panose="02050604050505020204" pitchFamily="18" charset="0"/>
              </a:rPr>
              <a:t>.</a:t>
            </a:r>
          </a:p>
          <a:p>
            <a:r>
              <a:rPr lang="en-US" b="1" dirty="0">
                <a:latin typeface="Bookman Old Style" panose="02050604050505020204" pitchFamily="18" charset="0"/>
              </a:rPr>
              <a:t>Ask for confidential, personal, or banking information over the phone.</a:t>
            </a:r>
          </a:p>
          <a:p>
            <a:r>
              <a:rPr lang="en-US" b="1" dirty="0">
                <a:latin typeface="Bookman Old Style" panose="02050604050505020204" pitchFamily="18" charset="0"/>
              </a:rPr>
              <a:t>Threaten to arrest, detain, or deport you over the phone. </a:t>
            </a:r>
          </a:p>
          <a:p>
            <a:endParaRPr lang="en-US" dirty="0"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r>
              <a:rPr lang="en-US" dirty="0">
                <a:latin typeface="Bookman Old Style" panose="02050604050505020204" pitchFamily="18" charset="0"/>
              </a:rPr>
              <a:t>Review the ISSS Scams and Fraud site for more examples. </a:t>
            </a:r>
          </a:p>
          <a:p>
            <a:pPr marL="0" indent="0" algn="ctr">
              <a:buNone/>
            </a:pPr>
            <a:r>
              <a:rPr lang="en-US" dirty="0">
                <a:latin typeface="Bookman Old Style" panose="02050604050505020204" pitchFamily="18" charset="0"/>
                <a:hlinkClick r:id="rId3"/>
              </a:rPr>
              <a:t>http://www.international.txstate.edu/help/scamsandfraud.html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144452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F046B-F109-4BC8-BCDF-0FF9358EF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28865"/>
            <a:ext cx="8403021" cy="119791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Bookman Old Style" panose="02050604050505020204" pitchFamily="18" charset="0"/>
              </a:rPr>
              <a:t>Completion of Course of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BC3129-D1A4-4F6E-9E4D-6DF310E383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1800" u="sng" dirty="0">
                <a:solidFill>
                  <a:srgbClr val="0563C1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hlinkClick r:id="rId2"/>
              </a:rPr>
              <a:t>8 CFR 214.2(f)(6)(iii)(C)</a:t>
            </a:r>
            <a:r>
              <a:rPr lang="en-US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Completion of course of study</a:t>
            </a:r>
            <a:r>
              <a:rPr lang="en-US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</a:t>
            </a:r>
          </a:p>
          <a:p>
            <a:endParaRPr lang="en-US" sz="1800" dirty="0">
              <a:latin typeface="Bookman Old Style" panose="02050604050505020204" pitchFamily="18" charset="0"/>
              <a:ea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The DSO may authorize a reduced course load in the student's final term, semester, or session if fewer courses are needed to complete the course of study. </a:t>
            </a:r>
          </a:p>
          <a:p>
            <a:endParaRPr lang="en-US" sz="1800" dirty="0">
              <a:highlight>
                <a:srgbClr val="FFFF00"/>
              </a:highlight>
              <a:latin typeface="Bookman Old Style" panose="02050604050505020204" pitchFamily="18" charset="0"/>
              <a:ea typeface="Times New Roman" panose="02020603050405020304" pitchFamily="18" charset="0"/>
            </a:endParaRPr>
          </a:p>
          <a:p>
            <a:r>
              <a:rPr lang="en-US" sz="1800" b="1" dirty="0">
                <a:effectLst/>
                <a:highlight>
                  <a:srgbClr val="FFFF00"/>
                </a:highlight>
                <a:latin typeface="Bookman Old Style" panose="02050604050505020204" pitchFamily="18" charset="0"/>
                <a:ea typeface="Times New Roman" panose="02020603050405020304" pitchFamily="18" charset="0"/>
              </a:rPr>
              <a:t>If the student is not required to take any additional courses to satisfy the requirements for completion</a:t>
            </a:r>
            <a:r>
              <a:rPr lang="en-US" sz="1800" dirty="0">
                <a:effectLst/>
                <a:highlight>
                  <a:srgbClr val="FFFF00"/>
                </a:highlight>
                <a:latin typeface="Bookman Old Style" panose="02050604050505020204" pitchFamily="18" charset="0"/>
                <a:ea typeface="Times New Roman" panose="02020603050405020304" pitchFamily="18" charset="0"/>
              </a:rPr>
              <a:t>, but continues to be enrolled for administrative purposes, </a:t>
            </a:r>
            <a:r>
              <a:rPr lang="en-US" sz="1800" b="1" dirty="0">
                <a:effectLst/>
                <a:highlight>
                  <a:srgbClr val="FFFF00"/>
                </a:highlight>
                <a:latin typeface="Bookman Old Style" panose="02050604050505020204" pitchFamily="18" charset="0"/>
                <a:ea typeface="Times New Roman" panose="02020603050405020304" pitchFamily="18" charset="0"/>
              </a:rPr>
              <a:t>the student is considered to have completed the course of study and must take action to maintain status</a:t>
            </a:r>
            <a:r>
              <a:rPr lang="en-US" sz="1800" dirty="0">
                <a:effectLst/>
                <a:highlight>
                  <a:srgbClr val="FFFF00"/>
                </a:highlight>
                <a:latin typeface="Bookman Old Style" panose="02050604050505020204" pitchFamily="18" charset="0"/>
                <a:ea typeface="Times New Roman" panose="02020603050405020304" pitchFamily="18" charset="0"/>
              </a:rPr>
              <a:t>. Such action may include application for change of status or departure from the U.S.</a:t>
            </a:r>
            <a:endParaRPr lang="en-US" sz="1800" dirty="0">
              <a:effectLst/>
              <a:latin typeface="Bookman Old Style" panose="020506040505050202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7347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715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0161" y="807735"/>
            <a:ext cx="5512054" cy="883910"/>
          </a:xfrm>
        </p:spPr>
        <p:txBody>
          <a:bodyPr anchor="b">
            <a:normAutofit/>
          </a:bodyPr>
          <a:lstStyle/>
          <a:p>
            <a:r>
              <a:rPr lang="en-US" sz="4300" b="1" dirty="0">
                <a:latin typeface="Bookman Old Style"/>
                <a:cs typeface="Bookman Old Style"/>
              </a:rPr>
              <a:t>After Graduation</a:t>
            </a:r>
          </a:p>
        </p:txBody>
      </p:sp>
      <p:pic>
        <p:nvPicPr>
          <p:cNvPr id="4" name="Picture 3" descr="Graduates tossing caps into the air"/>
          <p:cNvPicPr/>
          <p:nvPr/>
        </p:nvPicPr>
        <p:blipFill rotWithShape="1">
          <a:blip r:embed="rId2"/>
          <a:srcRect l="25902" r="38598" b="-2"/>
          <a:stretch/>
        </p:blipFill>
        <p:spPr bwMode="auto">
          <a:xfrm>
            <a:off x="20" y="10"/>
            <a:ext cx="3039386" cy="5714990"/>
          </a:xfrm>
          <a:custGeom>
            <a:avLst/>
            <a:gdLst/>
            <a:ahLst/>
            <a:cxnLst/>
            <a:rect l="l" t="t" r="r" b="b"/>
            <a:pathLst>
              <a:path w="4052542" h="6858000">
                <a:moveTo>
                  <a:pt x="0" y="0"/>
                </a:moveTo>
                <a:lnTo>
                  <a:pt x="4020923" y="0"/>
                </a:lnTo>
                <a:lnTo>
                  <a:pt x="4022656" y="14697"/>
                </a:lnTo>
                <a:cubicBezTo>
                  <a:pt x="4037606" y="98462"/>
                  <a:pt x="4035072" y="183369"/>
                  <a:pt x="4039126" y="267642"/>
                </a:cubicBezTo>
                <a:cubicBezTo>
                  <a:pt x="4043941" y="370699"/>
                  <a:pt x="4037860" y="474136"/>
                  <a:pt x="4035579" y="577446"/>
                </a:cubicBezTo>
                <a:cubicBezTo>
                  <a:pt x="4033805" y="665399"/>
                  <a:pt x="4025063" y="753226"/>
                  <a:pt x="4027724" y="841306"/>
                </a:cubicBezTo>
                <a:cubicBezTo>
                  <a:pt x="4027914" y="844352"/>
                  <a:pt x="4027914" y="847398"/>
                  <a:pt x="4027724" y="850444"/>
                </a:cubicBezTo>
                <a:cubicBezTo>
                  <a:pt x="4019615" y="947281"/>
                  <a:pt x="4019615" y="1044626"/>
                  <a:pt x="4027724" y="1141464"/>
                </a:cubicBezTo>
                <a:cubicBezTo>
                  <a:pt x="4030296" y="1181772"/>
                  <a:pt x="4029574" y="1222221"/>
                  <a:pt x="4025570" y="1262415"/>
                </a:cubicBezTo>
                <a:cubicBezTo>
                  <a:pt x="4021769" y="1313563"/>
                  <a:pt x="4009606" y="1365472"/>
                  <a:pt x="4018348" y="1416238"/>
                </a:cubicBezTo>
                <a:cubicBezTo>
                  <a:pt x="4024037" y="1458058"/>
                  <a:pt x="4027166" y="1500194"/>
                  <a:pt x="4027724" y="1542394"/>
                </a:cubicBezTo>
                <a:cubicBezTo>
                  <a:pt x="4032158" y="1636820"/>
                  <a:pt x="4027977" y="1731753"/>
                  <a:pt x="4026330" y="1826433"/>
                </a:cubicBezTo>
                <a:cubicBezTo>
                  <a:pt x="4024556" y="1936724"/>
                  <a:pt x="4027344" y="2047015"/>
                  <a:pt x="4018475" y="2157432"/>
                </a:cubicBezTo>
                <a:cubicBezTo>
                  <a:pt x="4013597" y="2246629"/>
                  <a:pt x="4013597" y="2336029"/>
                  <a:pt x="4018475" y="2425226"/>
                </a:cubicBezTo>
                <a:cubicBezTo>
                  <a:pt x="4020882" y="2506961"/>
                  <a:pt x="4033172" y="2587934"/>
                  <a:pt x="4031145" y="2670557"/>
                </a:cubicBezTo>
                <a:cubicBezTo>
                  <a:pt x="4028737" y="2766886"/>
                  <a:pt x="4017335" y="2862962"/>
                  <a:pt x="4020882" y="2959546"/>
                </a:cubicBezTo>
                <a:cubicBezTo>
                  <a:pt x="4022529" y="3005617"/>
                  <a:pt x="4022656" y="3051688"/>
                  <a:pt x="4023543" y="3097758"/>
                </a:cubicBezTo>
                <a:cubicBezTo>
                  <a:pt x="4024683" y="3153221"/>
                  <a:pt x="4034692" y="3208556"/>
                  <a:pt x="4029117" y="3263892"/>
                </a:cubicBezTo>
                <a:cubicBezTo>
                  <a:pt x="4019869" y="3356161"/>
                  <a:pt x="3995923" y="3446906"/>
                  <a:pt x="4010873" y="3541459"/>
                </a:cubicBezTo>
                <a:cubicBezTo>
                  <a:pt x="4019108" y="3593495"/>
                  <a:pt x="4028357" y="3645658"/>
                  <a:pt x="4033172" y="3698201"/>
                </a:cubicBezTo>
                <a:cubicBezTo>
                  <a:pt x="4037353" y="3745160"/>
                  <a:pt x="4047868" y="3792881"/>
                  <a:pt x="4039886" y="3839586"/>
                </a:cubicBezTo>
                <a:cubicBezTo>
                  <a:pt x="4033045" y="3879565"/>
                  <a:pt x="4036592" y="3919544"/>
                  <a:pt x="4031271" y="3959523"/>
                </a:cubicBezTo>
                <a:cubicBezTo>
                  <a:pt x="4024303" y="4011939"/>
                  <a:pt x="4020629" y="4065244"/>
                  <a:pt x="4015308" y="4118042"/>
                </a:cubicBezTo>
                <a:cubicBezTo>
                  <a:pt x="4010620" y="4165889"/>
                  <a:pt x="4006946" y="4213610"/>
                  <a:pt x="4019615" y="4258539"/>
                </a:cubicBezTo>
                <a:cubicBezTo>
                  <a:pt x="4050656" y="4371622"/>
                  <a:pt x="4033679" y="4484070"/>
                  <a:pt x="4022023" y="4596391"/>
                </a:cubicBezTo>
                <a:cubicBezTo>
                  <a:pt x="4016321" y="4650965"/>
                  <a:pt x="4007959" y="4708712"/>
                  <a:pt x="4020629" y="4758718"/>
                </a:cubicBezTo>
                <a:cubicBezTo>
                  <a:pt x="4043941" y="4847432"/>
                  <a:pt x="4025697" y="4931705"/>
                  <a:pt x="4015561" y="5016866"/>
                </a:cubicBezTo>
                <a:cubicBezTo>
                  <a:pt x="4003335" y="5100174"/>
                  <a:pt x="4005096" y="5184929"/>
                  <a:pt x="4020756" y="5267654"/>
                </a:cubicBezTo>
                <a:cubicBezTo>
                  <a:pt x="4033172" y="5326035"/>
                  <a:pt x="4033172" y="5385432"/>
                  <a:pt x="4034692" y="5444194"/>
                </a:cubicBezTo>
                <a:cubicBezTo>
                  <a:pt x="4035579" y="5481001"/>
                  <a:pt x="4022023" y="5518441"/>
                  <a:pt x="4013027" y="5555120"/>
                </a:cubicBezTo>
                <a:cubicBezTo>
                  <a:pt x="3996937" y="5621371"/>
                  <a:pt x="3991109" y="5688636"/>
                  <a:pt x="4013027" y="5753237"/>
                </a:cubicBezTo>
                <a:cubicBezTo>
                  <a:pt x="4043561" y="5842713"/>
                  <a:pt x="4061045" y="5932189"/>
                  <a:pt x="4048375" y="6026870"/>
                </a:cubicBezTo>
                <a:cubicBezTo>
                  <a:pt x="4041027" y="6085251"/>
                  <a:pt x="4039380" y="6144902"/>
                  <a:pt x="4028357" y="6202522"/>
                </a:cubicBezTo>
                <a:cubicBezTo>
                  <a:pt x="4010240" y="6298091"/>
                  <a:pt x="4016701" y="6393024"/>
                  <a:pt x="4031145" y="6487196"/>
                </a:cubicBezTo>
                <a:cubicBezTo>
                  <a:pt x="4041293" y="6565885"/>
                  <a:pt x="4042395" y="6645474"/>
                  <a:pt x="4034439" y="6724403"/>
                </a:cubicBezTo>
                <a:lnTo>
                  <a:pt x="4025206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</p:pic>
      <p:sp>
        <p:nvSpPr>
          <p:cNvPr id="30" name="sketchy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90722" y="1996440"/>
            <a:ext cx="3182691" cy="15240"/>
          </a:xfrm>
          <a:custGeom>
            <a:avLst/>
            <a:gdLst>
              <a:gd name="connsiteX0" fmla="*/ 0 w 3182691"/>
              <a:gd name="connsiteY0" fmla="*/ 0 h 15240"/>
              <a:gd name="connsiteX1" fmla="*/ 636538 w 3182691"/>
              <a:gd name="connsiteY1" fmla="*/ 0 h 15240"/>
              <a:gd name="connsiteX2" fmla="*/ 1273076 w 3182691"/>
              <a:gd name="connsiteY2" fmla="*/ 0 h 15240"/>
              <a:gd name="connsiteX3" fmla="*/ 1909615 w 3182691"/>
              <a:gd name="connsiteY3" fmla="*/ 0 h 15240"/>
              <a:gd name="connsiteX4" fmla="*/ 2482499 w 3182691"/>
              <a:gd name="connsiteY4" fmla="*/ 0 h 15240"/>
              <a:gd name="connsiteX5" fmla="*/ 3182691 w 3182691"/>
              <a:gd name="connsiteY5" fmla="*/ 0 h 15240"/>
              <a:gd name="connsiteX6" fmla="*/ 3182691 w 3182691"/>
              <a:gd name="connsiteY6" fmla="*/ 15240 h 15240"/>
              <a:gd name="connsiteX7" fmla="*/ 2609807 w 3182691"/>
              <a:gd name="connsiteY7" fmla="*/ 15240 h 15240"/>
              <a:gd name="connsiteX8" fmla="*/ 2068749 w 3182691"/>
              <a:gd name="connsiteY8" fmla="*/ 15240 h 15240"/>
              <a:gd name="connsiteX9" fmla="*/ 1432211 w 3182691"/>
              <a:gd name="connsiteY9" fmla="*/ 15240 h 15240"/>
              <a:gd name="connsiteX10" fmla="*/ 859327 w 3182691"/>
              <a:gd name="connsiteY10" fmla="*/ 15240 h 15240"/>
              <a:gd name="connsiteX11" fmla="*/ 0 w 3182691"/>
              <a:gd name="connsiteY11" fmla="*/ 15240 h 15240"/>
              <a:gd name="connsiteX12" fmla="*/ 0 w 3182691"/>
              <a:gd name="connsiteY12" fmla="*/ 0 h 15240"/>
              <a:gd name="connsiteX0" fmla="*/ 0 w 3182691"/>
              <a:gd name="connsiteY0" fmla="*/ 0 h 15240"/>
              <a:gd name="connsiteX1" fmla="*/ 572884 w 3182691"/>
              <a:gd name="connsiteY1" fmla="*/ 0 h 15240"/>
              <a:gd name="connsiteX2" fmla="*/ 1113942 w 3182691"/>
              <a:gd name="connsiteY2" fmla="*/ 0 h 15240"/>
              <a:gd name="connsiteX3" fmla="*/ 1686826 w 3182691"/>
              <a:gd name="connsiteY3" fmla="*/ 0 h 15240"/>
              <a:gd name="connsiteX4" fmla="*/ 2323364 w 3182691"/>
              <a:gd name="connsiteY4" fmla="*/ 0 h 15240"/>
              <a:gd name="connsiteX5" fmla="*/ 3182691 w 3182691"/>
              <a:gd name="connsiteY5" fmla="*/ 0 h 15240"/>
              <a:gd name="connsiteX6" fmla="*/ 3182691 w 3182691"/>
              <a:gd name="connsiteY6" fmla="*/ 15240 h 15240"/>
              <a:gd name="connsiteX7" fmla="*/ 2546153 w 3182691"/>
              <a:gd name="connsiteY7" fmla="*/ 15240 h 15240"/>
              <a:gd name="connsiteX8" fmla="*/ 1845961 w 3182691"/>
              <a:gd name="connsiteY8" fmla="*/ 15240 h 15240"/>
              <a:gd name="connsiteX9" fmla="*/ 1304903 w 3182691"/>
              <a:gd name="connsiteY9" fmla="*/ 15240 h 15240"/>
              <a:gd name="connsiteX10" fmla="*/ 604711 w 3182691"/>
              <a:gd name="connsiteY10" fmla="*/ 15240 h 15240"/>
              <a:gd name="connsiteX11" fmla="*/ 0 w 3182691"/>
              <a:gd name="connsiteY11" fmla="*/ 15240 h 15240"/>
              <a:gd name="connsiteX12" fmla="*/ 0 w 3182691"/>
              <a:gd name="connsiteY12" fmla="*/ 0 h 15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82691" h="15240" fill="none" extrusionOk="0">
                <a:moveTo>
                  <a:pt x="0" y="0"/>
                </a:moveTo>
                <a:cubicBezTo>
                  <a:pt x="225870" y="33585"/>
                  <a:pt x="418138" y="17639"/>
                  <a:pt x="636538" y="0"/>
                </a:cubicBezTo>
                <a:cubicBezTo>
                  <a:pt x="866402" y="-9774"/>
                  <a:pt x="1016900" y="-17532"/>
                  <a:pt x="1273076" y="0"/>
                </a:cubicBezTo>
                <a:cubicBezTo>
                  <a:pt x="1519343" y="-34410"/>
                  <a:pt x="1705438" y="-53754"/>
                  <a:pt x="1909615" y="0"/>
                </a:cubicBezTo>
                <a:cubicBezTo>
                  <a:pt x="2120433" y="2855"/>
                  <a:pt x="2209200" y="-17463"/>
                  <a:pt x="2482499" y="0"/>
                </a:cubicBezTo>
                <a:cubicBezTo>
                  <a:pt x="2733571" y="54170"/>
                  <a:pt x="2997997" y="-48885"/>
                  <a:pt x="3182691" y="0"/>
                </a:cubicBezTo>
                <a:cubicBezTo>
                  <a:pt x="3182641" y="7322"/>
                  <a:pt x="3182637" y="8120"/>
                  <a:pt x="3182691" y="15240"/>
                </a:cubicBezTo>
                <a:cubicBezTo>
                  <a:pt x="2941063" y="121"/>
                  <a:pt x="2872422" y="13146"/>
                  <a:pt x="2609807" y="15240"/>
                </a:cubicBezTo>
                <a:cubicBezTo>
                  <a:pt x="2341801" y="6984"/>
                  <a:pt x="2328606" y="25784"/>
                  <a:pt x="2068749" y="15240"/>
                </a:cubicBezTo>
                <a:cubicBezTo>
                  <a:pt x="1813820" y="-1927"/>
                  <a:pt x="1714804" y="34557"/>
                  <a:pt x="1432211" y="15240"/>
                </a:cubicBezTo>
                <a:cubicBezTo>
                  <a:pt x="1164810" y="-30054"/>
                  <a:pt x="993140" y="24527"/>
                  <a:pt x="859327" y="15240"/>
                </a:cubicBezTo>
                <a:cubicBezTo>
                  <a:pt x="750703" y="-28022"/>
                  <a:pt x="236193" y="35683"/>
                  <a:pt x="0" y="15240"/>
                </a:cubicBezTo>
                <a:cubicBezTo>
                  <a:pt x="37" y="8363"/>
                  <a:pt x="-201" y="6012"/>
                  <a:pt x="0" y="0"/>
                </a:cubicBezTo>
                <a:close/>
              </a:path>
              <a:path w="3182691" h="15240" stroke="0" extrusionOk="0">
                <a:moveTo>
                  <a:pt x="0" y="0"/>
                </a:moveTo>
                <a:cubicBezTo>
                  <a:pt x="243084" y="-23531"/>
                  <a:pt x="399010" y="-30989"/>
                  <a:pt x="572884" y="0"/>
                </a:cubicBezTo>
                <a:cubicBezTo>
                  <a:pt x="745196" y="46048"/>
                  <a:pt x="956262" y="22379"/>
                  <a:pt x="1113942" y="0"/>
                </a:cubicBezTo>
                <a:cubicBezTo>
                  <a:pt x="1345494" y="6575"/>
                  <a:pt x="1537971" y="57434"/>
                  <a:pt x="1686826" y="0"/>
                </a:cubicBezTo>
                <a:cubicBezTo>
                  <a:pt x="1847487" y="-5870"/>
                  <a:pt x="2194651" y="-1232"/>
                  <a:pt x="2323364" y="0"/>
                </a:cubicBezTo>
                <a:cubicBezTo>
                  <a:pt x="2488731" y="36406"/>
                  <a:pt x="2902092" y="-40336"/>
                  <a:pt x="3182691" y="0"/>
                </a:cubicBezTo>
                <a:cubicBezTo>
                  <a:pt x="3182193" y="6133"/>
                  <a:pt x="3181877" y="9986"/>
                  <a:pt x="3182691" y="15240"/>
                </a:cubicBezTo>
                <a:cubicBezTo>
                  <a:pt x="3012562" y="-40868"/>
                  <a:pt x="2765408" y="32570"/>
                  <a:pt x="2546153" y="15240"/>
                </a:cubicBezTo>
                <a:cubicBezTo>
                  <a:pt x="2331952" y="10830"/>
                  <a:pt x="2142129" y="16757"/>
                  <a:pt x="1845961" y="15240"/>
                </a:cubicBezTo>
                <a:cubicBezTo>
                  <a:pt x="1537526" y="28946"/>
                  <a:pt x="1468653" y="-9223"/>
                  <a:pt x="1304903" y="15240"/>
                </a:cubicBezTo>
                <a:cubicBezTo>
                  <a:pt x="1191987" y="23090"/>
                  <a:pt x="927061" y="11578"/>
                  <a:pt x="604711" y="15240"/>
                </a:cubicBezTo>
                <a:cubicBezTo>
                  <a:pt x="273947" y="42529"/>
                  <a:pt x="111622" y="-27602"/>
                  <a:pt x="0" y="15240"/>
                </a:cubicBezTo>
                <a:cubicBezTo>
                  <a:pt x="-454" y="8142"/>
                  <a:pt x="-276" y="6429"/>
                  <a:pt x="0" y="0"/>
                </a:cubicBezTo>
                <a:close/>
              </a:path>
              <a:path w="3182691" h="15240" fill="none" stroke="0" extrusionOk="0">
                <a:moveTo>
                  <a:pt x="0" y="0"/>
                </a:moveTo>
                <a:cubicBezTo>
                  <a:pt x="245832" y="29445"/>
                  <a:pt x="388924" y="-28919"/>
                  <a:pt x="636538" y="0"/>
                </a:cubicBezTo>
                <a:cubicBezTo>
                  <a:pt x="838014" y="3247"/>
                  <a:pt x="1005059" y="8075"/>
                  <a:pt x="1273076" y="0"/>
                </a:cubicBezTo>
                <a:cubicBezTo>
                  <a:pt x="1555121" y="-15110"/>
                  <a:pt x="1674116" y="-4878"/>
                  <a:pt x="1909615" y="0"/>
                </a:cubicBezTo>
                <a:cubicBezTo>
                  <a:pt x="2127874" y="21642"/>
                  <a:pt x="2229467" y="-10228"/>
                  <a:pt x="2482499" y="0"/>
                </a:cubicBezTo>
                <a:cubicBezTo>
                  <a:pt x="2772379" y="28915"/>
                  <a:pt x="3003217" y="-43687"/>
                  <a:pt x="3182691" y="0"/>
                </a:cubicBezTo>
                <a:cubicBezTo>
                  <a:pt x="3182637" y="7188"/>
                  <a:pt x="3182591" y="8216"/>
                  <a:pt x="3182691" y="15240"/>
                </a:cubicBezTo>
                <a:cubicBezTo>
                  <a:pt x="2948637" y="14041"/>
                  <a:pt x="2873728" y="19279"/>
                  <a:pt x="2609807" y="15240"/>
                </a:cubicBezTo>
                <a:cubicBezTo>
                  <a:pt x="2342839" y="8822"/>
                  <a:pt x="2331621" y="27487"/>
                  <a:pt x="2068749" y="15240"/>
                </a:cubicBezTo>
                <a:cubicBezTo>
                  <a:pt x="1813814" y="-10400"/>
                  <a:pt x="1700576" y="33691"/>
                  <a:pt x="1432211" y="15240"/>
                </a:cubicBezTo>
                <a:cubicBezTo>
                  <a:pt x="1148444" y="-30101"/>
                  <a:pt x="987622" y="-645"/>
                  <a:pt x="859327" y="15240"/>
                </a:cubicBezTo>
                <a:cubicBezTo>
                  <a:pt x="743387" y="34374"/>
                  <a:pt x="194182" y="15741"/>
                  <a:pt x="0" y="15240"/>
                </a:cubicBezTo>
                <a:cubicBezTo>
                  <a:pt x="391" y="8284"/>
                  <a:pt x="-533" y="5962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custGeom>
                    <a:avLst/>
                    <a:gdLst>
                      <a:gd name="connsiteX0" fmla="*/ 0 w 3182691"/>
                      <a:gd name="connsiteY0" fmla="*/ 0 h 15240"/>
                      <a:gd name="connsiteX1" fmla="*/ 636538 w 3182691"/>
                      <a:gd name="connsiteY1" fmla="*/ 0 h 15240"/>
                      <a:gd name="connsiteX2" fmla="*/ 1273076 w 3182691"/>
                      <a:gd name="connsiteY2" fmla="*/ 0 h 15240"/>
                      <a:gd name="connsiteX3" fmla="*/ 1909615 w 3182691"/>
                      <a:gd name="connsiteY3" fmla="*/ 0 h 15240"/>
                      <a:gd name="connsiteX4" fmla="*/ 2482499 w 3182691"/>
                      <a:gd name="connsiteY4" fmla="*/ 0 h 15240"/>
                      <a:gd name="connsiteX5" fmla="*/ 3182691 w 3182691"/>
                      <a:gd name="connsiteY5" fmla="*/ 0 h 15240"/>
                      <a:gd name="connsiteX6" fmla="*/ 3182691 w 3182691"/>
                      <a:gd name="connsiteY6" fmla="*/ 15240 h 15240"/>
                      <a:gd name="connsiteX7" fmla="*/ 2609807 w 3182691"/>
                      <a:gd name="connsiteY7" fmla="*/ 15240 h 15240"/>
                      <a:gd name="connsiteX8" fmla="*/ 2068749 w 3182691"/>
                      <a:gd name="connsiteY8" fmla="*/ 15240 h 15240"/>
                      <a:gd name="connsiteX9" fmla="*/ 1432211 w 3182691"/>
                      <a:gd name="connsiteY9" fmla="*/ 15240 h 15240"/>
                      <a:gd name="connsiteX10" fmla="*/ 859327 w 3182691"/>
                      <a:gd name="connsiteY10" fmla="*/ 15240 h 15240"/>
                      <a:gd name="connsiteX11" fmla="*/ 0 w 3182691"/>
                      <a:gd name="connsiteY11" fmla="*/ 15240 h 15240"/>
                      <a:gd name="connsiteX12" fmla="*/ 0 w 3182691"/>
                      <a:gd name="connsiteY12" fmla="*/ 0 h 152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3182691" h="15240" fill="none" extrusionOk="0">
                        <a:moveTo>
                          <a:pt x="0" y="0"/>
                        </a:moveTo>
                        <a:cubicBezTo>
                          <a:pt x="253588" y="25878"/>
                          <a:pt x="409323" y="-5359"/>
                          <a:pt x="636538" y="0"/>
                        </a:cubicBezTo>
                        <a:cubicBezTo>
                          <a:pt x="863753" y="5359"/>
                          <a:pt x="1013406" y="3458"/>
                          <a:pt x="1273076" y="0"/>
                        </a:cubicBezTo>
                        <a:cubicBezTo>
                          <a:pt x="1532746" y="-3458"/>
                          <a:pt x="1697408" y="-16840"/>
                          <a:pt x="1909615" y="0"/>
                        </a:cubicBezTo>
                        <a:cubicBezTo>
                          <a:pt x="2121822" y="16840"/>
                          <a:pt x="2213494" y="-18555"/>
                          <a:pt x="2482499" y="0"/>
                        </a:cubicBezTo>
                        <a:cubicBezTo>
                          <a:pt x="2751504" y="18555"/>
                          <a:pt x="3004132" y="-28750"/>
                          <a:pt x="3182691" y="0"/>
                        </a:cubicBezTo>
                        <a:cubicBezTo>
                          <a:pt x="3182676" y="7298"/>
                          <a:pt x="3182626" y="8153"/>
                          <a:pt x="3182691" y="15240"/>
                        </a:cubicBezTo>
                        <a:cubicBezTo>
                          <a:pt x="2947041" y="13639"/>
                          <a:pt x="2875741" y="19889"/>
                          <a:pt x="2609807" y="15240"/>
                        </a:cubicBezTo>
                        <a:cubicBezTo>
                          <a:pt x="2343873" y="10591"/>
                          <a:pt x="2331203" y="28681"/>
                          <a:pt x="2068749" y="15240"/>
                        </a:cubicBezTo>
                        <a:cubicBezTo>
                          <a:pt x="1806295" y="1799"/>
                          <a:pt x="1713773" y="44040"/>
                          <a:pt x="1432211" y="15240"/>
                        </a:cubicBezTo>
                        <a:cubicBezTo>
                          <a:pt x="1150649" y="-13560"/>
                          <a:pt x="982765" y="699"/>
                          <a:pt x="859327" y="15240"/>
                        </a:cubicBezTo>
                        <a:cubicBezTo>
                          <a:pt x="735889" y="29781"/>
                          <a:pt x="254183" y="32183"/>
                          <a:pt x="0" y="15240"/>
                        </a:cubicBezTo>
                        <a:cubicBezTo>
                          <a:pt x="151" y="8290"/>
                          <a:pt x="-277" y="5563"/>
                          <a:pt x="0" y="0"/>
                        </a:cubicBezTo>
                        <a:close/>
                      </a:path>
                      <a:path w="3182691" h="15240" stroke="0" extrusionOk="0">
                        <a:moveTo>
                          <a:pt x="0" y="0"/>
                        </a:moveTo>
                        <a:cubicBezTo>
                          <a:pt x="247695" y="-19360"/>
                          <a:pt x="392581" y="-28596"/>
                          <a:pt x="572884" y="0"/>
                        </a:cubicBezTo>
                        <a:cubicBezTo>
                          <a:pt x="753187" y="28596"/>
                          <a:pt x="922042" y="4121"/>
                          <a:pt x="1113942" y="0"/>
                        </a:cubicBezTo>
                        <a:cubicBezTo>
                          <a:pt x="1305842" y="-4121"/>
                          <a:pt x="1501806" y="28092"/>
                          <a:pt x="1686826" y="0"/>
                        </a:cubicBezTo>
                        <a:cubicBezTo>
                          <a:pt x="1871846" y="-28092"/>
                          <a:pt x="2170181" y="-20672"/>
                          <a:pt x="2323364" y="0"/>
                        </a:cubicBezTo>
                        <a:cubicBezTo>
                          <a:pt x="2476547" y="20672"/>
                          <a:pt x="2919163" y="6097"/>
                          <a:pt x="3182691" y="0"/>
                        </a:cubicBezTo>
                        <a:cubicBezTo>
                          <a:pt x="3182811" y="5894"/>
                          <a:pt x="3182138" y="9630"/>
                          <a:pt x="3182691" y="15240"/>
                        </a:cubicBezTo>
                        <a:cubicBezTo>
                          <a:pt x="3026064" y="-13897"/>
                          <a:pt x="2775005" y="20019"/>
                          <a:pt x="2546153" y="15240"/>
                        </a:cubicBezTo>
                        <a:cubicBezTo>
                          <a:pt x="2317301" y="10461"/>
                          <a:pt x="2164351" y="-12932"/>
                          <a:pt x="1845961" y="15240"/>
                        </a:cubicBezTo>
                        <a:cubicBezTo>
                          <a:pt x="1527571" y="43412"/>
                          <a:pt x="1455006" y="2776"/>
                          <a:pt x="1304903" y="15240"/>
                        </a:cubicBezTo>
                        <a:cubicBezTo>
                          <a:pt x="1154800" y="27704"/>
                          <a:pt x="942107" y="-15104"/>
                          <a:pt x="604711" y="15240"/>
                        </a:cubicBezTo>
                        <a:cubicBezTo>
                          <a:pt x="267315" y="45584"/>
                          <a:pt x="141927" y="-11443"/>
                          <a:pt x="0" y="15240"/>
                        </a:cubicBezTo>
                        <a:cubicBezTo>
                          <a:pt x="-628" y="8463"/>
                          <a:pt x="-538" y="633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49600" y="2143760"/>
            <a:ext cx="5862320" cy="346456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000" dirty="0">
                <a:latin typeface="Bookman Old Style"/>
                <a:cs typeface="Bookman Old Style"/>
              </a:rPr>
              <a:t>Students have a </a:t>
            </a:r>
            <a:r>
              <a:rPr lang="en-US" sz="2000" b="1" u="sng" dirty="0">
                <a:latin typeface="Bookman Old Style"/>
                <a:cs typeface="Bookman Old Style"/>
              </a:rPr>
              <a:t>60-day Grace Period</a:t>
            </a:r>
            <a:r>
              <a:rPr lang="en-US" sz="2000" b="1" dirty="0">
                <a:latin typeface="Bookman Old Style"/>
                <a:cs typeface="Bookman Old Style"/>
              </a:rPr>
              <a:t> </a:t>
            </a:r>
            <a:r>
              <a:rPr lang="en-US" sz="2000" dirty="0">
                <a:latin typeface="Bookman Old Style"/>
                <a:cs typeface="Bookman Old Style"/>
              </a:rPr>
              <a:t>to do one of the following:</a:t>
            </a:r>
          </a:p>
          <a:p>
            <a:pPr marL="571500" indent="-514350">
              <a:buFont typeface="+mj-lt"/>
              <a:buAutoNum type="arabicPeriod"/>
            </a:pPr>
            <a:r>
              <a:rPr lang="en-US" sz="2000" dirty="0">
                <a:latin typeface="Bookman Old Style" panose="02050604050505020204" pitchFamily="18" charset="0"/>
                <a:cs typeface="Bookman Old Style"/>
              </a:rPr>
              <a:t>Apply for </a:t>
            </a:r>
            <a:r>
              <a:rPr lang="en-US" sz="2000" dirty="0">
                <a:latin typeface="Bookman Old Style" panose="02050604050505020204" pitchFamily="18" charset="0"/>
                <a:cs typeface="Bookman Old Style"/>
                <a:hlinkClick r:id="rId3"/>
              </a:rPr>
              <a:t>Optional Practical Training (OPT)</a:t>
            </a:r>
            <a:r>
              <a:rPr lang="en-US" sz="2000" dirty="0">
                <a:latin typeface="Bookman Old Style" panose="02050604050505020204" pitchFamily="18" charset="0"/>
                <a:cs typeface="Bookman Old Style"/>
              </a:rPr>
              <a:t>. </a:t>
            </a:r>
          </a:p>
          <a:p>
            <a:pPr marL="571500" indent="-514350">
              <a:buFont typeface="+mj-lt"/>
              <a:buAutoNum type="arabicPeriod"/>
            </a:pPr>
            <a:r>
              <a:rPr lang="en-US" sz="2000" dirty="0">
                <a:latin typeface="Bookman Old Style" panose="02050604050505020204" pitchFamily="18" charset="0"/>
                <a:cs typeface="Bookman Old Style"/>
              </a:rPr>
              <a:t>Depart the US, send departure itinerary to </a:t>
            </a:r>
            <a:r>
              <a:rPr lang="en-US" sz="2000" dirty="0">
                <a:latin typeface="Bookman Old Style" panose="02050604050505020204" pitchFamily="18" charset="0"/>
                <a:cs typeface="Bookman Old Style"/>
                <a:hlinkClick r:id="rId4"/>
              </a:rPr>
              <a:t>international@txstate.edu</a:t>
            </a:r>
            <a:r>
              <a:rPr lang="en-US" sz="2000" dirty="0">
                <a:latin typeface="Bookman Old Style" panose="02050604050505020204" pitchFamily="18" charset="0"/>
                <a:cs typeface="Bookman Old Style"/>
              </a:rPr>
              <a:t> </a:t>
            </a:r>
          </a:p>
          <a:p>
            <a:pPr marL="571500" indent="-514350">
              <a:buFont typeface="+mj-lt"/>
              <a:buAutoNum type="arabicPeriod"/>
            </a:pPr>
            <a:r>
              <a:rPr lang="en-US" sz="2000" dirty="0">
                <a:latin typeface="Bookman Old Style" panose="02050604050505020204" pitchFamily="18" charset="0"/>
                <a:cs typeface="Bookman Old Style"/>
              </a:rPr>
              <a:t>Apply for a change or adjustment of status.</a:t>
            </a:r>
          </a:p>
          <a:p>
            <a:pPr marL="571500" indent="-514350">
              <a:buFont typeface="+mj-lt"/>
              <a:buAutoNum type="arabicPeriod"/>
            </a:pPr>
            <a:r>
              <a:rPr lang="en-US" sz="2000" dirty="0">
                <a:latin typeface="Bookman Old Style" panose="02050604050505020204" pitchFamily="18" charset="0"/>
                <a:cs typeface="Bookman Old Style"/>
              </a:rPr>
              <a:t>Request a </a:t>
            </a:r>
            <a:r>
              <a:rPr lang="en-US" sz="2000" dirty="0">
                <a:latin typeface="Bookman Old Style" panose="02050604050505020204" pitchFamily="18" charset="0"/>
                <a:cs typeface="Bookman Old Style"/>
                <a:hlinkClick r:id="rId5"/>
              </a:rPr>
              <a:t>SEVIS Transfer</a:t>
            </a:r>
            <a:r>
              <a:rPr lang="en-US" sz="2000" dirty="0">
                <a:latin typeface="Bookman Old Style" panose="02050604050505020204" pitchFamily="18" charset="0"/>
                <a:cs typeface="Bookman Old Style"/>
              </a:rPr>
              <a:t> to begin a new degree at a different institution.</a:t>
            </a:r>
          </a:p>
          <a:p>
            <a:pPr marL="571500" indent="-514350">
              <a:buFont typeface="+mj-lt"/>
              <a:buAutoNum type="arabicPeriod"/>
            </a:pPr>
            <a:r>
              <a:rPr lang="en-US" sz="2000" dirty="0">
                <a:latin typeface="Bookman Old Style" panose="02050604050505020204" pitchFamily="18" charset="0"/>
                <a:cs typeface="Bookman Old Style"/>
              </a:rPr>
              <a:t>Request a </a:t>
            </a:r>
            <a:r>
              <a:rPr lang="en-US" sz="2000" dirty="0">
                <a:latin typeface="Bookman Old Style" panose="02050604050505020204" pitchFamily="18" charset="0"/>
                <a:cs typeface="Bookman Old Style"/>
                <a:hlinkClick r:id="rId6"/>
              </a:rPr>
              <a:t>Change of Level I-20</a:t>
            </a:r>
            <a:r>
              <a:rPr lang="en-US" sz="2000" dirty="0">
                <a:latin typeface="Bookman Old Style" panose="02050604050505020204" pitchFamily="18" charset="0"/>
                <a:cs typeface="Bookman Old Style"/>
              </a:rPr>
              <a:t> to begin a new degree at Texas State.</a:t>
            </a:r>
          </a:p>
        </p:txBody>
      </p:sp>
    </p:spTree>
    <p:extLst>
      <p:ext uri="{BB962C8B-B14F-4D97-AF65-F5344CB8AC3E}">
        <p14:creationId xmlns:p14="http://schemas.microsoft.com/office/powerpoint/2010/main" val="11115840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4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5715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464162"/>
            <a:ext cx="7886700" cy="944744"/>
          </a:xfrm>
        </p:spPr>
        <p:txBody>
          <a:bodyPr>
            <a:normAutofit/>
          </a:bodyPr>
          <a:lstStyle/>
          <a:p>
            <a:r>
              <a:rPr lang="en-US" sz="4100" dirty="0">
                <a:latin typeface="Bookman Old Style" panose="02050604050505020204" pitchFamily="18" charset="0"/>
              </a:rPr>
              <a:t>Summary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E655FFC-E433-49B4-8DC1-EC93CF20D3F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27746317"/>
              </p:ext>
            </p:extLst>
          </p:nvPr>
        </p:nvGraphicFramePr>
        <p:xfrm>
          <a:off x="91440" y="652780"/>
          <a:ext cx="8849361" cy="4409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050910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194" y="747714"/>
            <a:ext cx="8229600" cy="3771636"/>
          </a:xfrm>
        </p:spPr>
        <p:txBody>
          <a:bodyPr/>
          <a:lstStyle/>
          <a:p>
            <a:pPr marL="0" indent="0" algn="ctr">
              <a:buNone/>
            </a:pPr>
            <a:r>
              <a:rPr lang="en-US" sz="4000" dirty="0">
                <a:latin typeface="Bookman Old Style" panose="02050604050505020204" pitchFamily="18" charset="0"/>
              </a:rPr>
              <a:t>Thank you and welcome!</a:t>
            </a:r>
            <a:endParaRPr lang="en-US" sz="3600" dirty="0"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endParaRPr lang="en-US" sz="3600" dirty="0">
              <a:latin typeface="Bookman Old Style" panose="020506040505050202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EE8"/>
              </a:clrFrom>
              <a:clrTo>
                <a:srgbClr val="FFFEE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24471" y="1849759"/>
            <a:ext cx="5595045" cy="298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6451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4880" y="54041"/>
            <a:ext cx="6674779" cy="63175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600" b="1" dirty="0">
                <a:latin typeface="Bookman Old Style"/>
                <a:cs typeface="Bookman Old Style"/>
              </a:rPr>
              <a:t>Immigration Terms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0000" y="685800"/>
            <a:ext cx="6502400" cy="4975159"/>
          </a:xfrm>
        </p:spPr>
        <p:txBody>
          <a:bodyPr>
            <a:normAutofit fontScale="92500"/>
          </a:bodyPr>
          <a:lstStyle/>
          <a:p>
            <a:pPr>
              <a:lnSpc>
                <a:spcPct val="90000"/>
              </a:lnSpc>
            </a:pPr>
            <a:r>
              <a:rPr lang="en-US" sz="2000" b="1" dirty="0">
                <a:latin typeface="Bookman Old Style"/>
                <a:cs typeface="Bookman Old Style"/>
              </a:rPr>
              <a:t>(P)DSO </a:t>
            </a:r>
            <a:r>
              <a:rPr lang="en-US" sz="2000" dirty="0">
                <a:latin typeface="Bookman Old Style"/>
                <a:cs typeface="Bookman Old Style"/>
              </a:rPr>
              <a:t>– (Principal) Designated School Official </a:t>
            </a:r>
          </a:p>
          <a:p>
            <a:pPr>
              <a:lnSpc>
                <a:spcPct val="90000"/>
              </a:lnSpc>
            </a:pPr>
            <a:r>
              <a:rPr lang="en-US" sz="2000" b="1" dirty="0">
                <a:latin typeface="Bookman Old Style"/>
                <a:cs typeface="Bookman Old Style"/>
              </a:rPr>
              <a:t>DOS </a:t>
            </a:r>
            <a:r>
              <a:rPr lang="en-US" sz="2000" dirty="0">
                <a:latin typeface="Bookman Old Style"/>
                <a:cs typeface="Bookman Old Style"/>
              </a:rPr>
              <a:t>–</a:t>
            </a:r>
            <a:r>
              <a:rPr lang="en-US" sz="2000" b="1" dirty="0">
                <a:latin typeface="Bookman Old Style"/>
                <a:cs typeface="Bookman Old Style"/>
              </a:rPr>
              <a:t> </a:t>
            </a:r>
            <a:r>
              <a:rPr lang="en-US" sz="2000" dirty="0">
                <a:latin typeface="Bookman Old Style"/>
                <a:cs typeface="Bookman Old Style"/>
              </a:rPr>
              <a:t>Department of State</a:t>
            </a:r>
          </a:p>
          <a:p>
            <a:pPr>
              <a:lnSpc>
                <a:spcPct val="90000"/>
              </a:lnSpc>
            </a:pPr>
            <a:r>
              <a:rPr lang="en-US" sz="2000" b="1" dirty="0">
                <a:latin typeface="Bookman Old Style"/>
                <a:cs typeface="Bookman Old Style"/>
              </a:rPr>
              <a:t>DHS </a:t>
            </a:r>
            <a:r>
              <a:rPr lang="en-US" sz="2000" dirty="0">
                <a:latin typeface="Bookman Old Style"/>
                <a:cs typeface="Bookman Old Style"/>
              </a:rPr>
              <a:t>–</a:t>
            </a:r>
            <a:r>
              <a:rPr lang="en-US" sz="2000" b="1" dirty="0">
                <a:latin typeface="Bookman Old Style"/>
                <a:cs typeface="Bookman Old Style"/>
              </a:rPr>
              <a:t> </a:t>
            </a:r>
            <a:r>
              <a:rPr lang="en-US" sz="2000" dirty="0">
                <a:latin typeface="Bookman Old Style"/>
                <a:cs typeface="Bookman Old Style"/>
              </a:rPr>
              <a:t>Department of Homeland Security</a:t>
            </a:r>
          </a:p>
          <a:p>
            <a:pPr lvl="1">
              <a:lnSpc>
                <a:spcPct val="90000"/>
              </a:lnSpc>
              <a:buFont typeface="Courier New" panose="02070309020205020404" pitchFamily="49" charset="0"/>
              <a:buChar char="o"/>
            </a:pPr>
            <a:r>
              <a:rPr lang="en-US" sz="2000" b="1" dirty="0">
                <a:latin typeface="Bookman Old Style"/>
                <a:cs typeface="Bookman Old Style"/>
              </a:rPr>
              <a:t>ICE </a:t>
            </a:r>
            <a:r>
              <a:rPr lang="en-US" sz="2000" dirty="0">
                <a:latin typeface="Bookman Old Style"/>
                <a:cs typeface="Bookman Old Style"/>
              </a:rPr>
              <a:t>–</a:t>
            </a:r>
            <a:r>
              <a:rPr lang="en-US" sz="2000" b="1" dirty="0">
                <a:latin typeface="Bookman Old Style"/>
                <a:cs typeface="Bookman Old Style"/>
              </a:rPr>
              <a:t> </a:t>
            </a:r>
            <a:r>
              <a:rPr lang="en-US" sz="2000" dirty="0">
                <a:latin typeface="Bookman Old Style"/>
                <a:cs typeface="Bookman Old Style"/>
              </a:rPr>
              <a:t>Immigration and Customs Enforcement</a:t>
            </a:r>
          </a:p>
          <a:p>
            <a:pPr lvl="2">
              <a:lnSpc>
                <a:spcPct val="90000"/>
              </a:lnSpc>
              <a:buFont typeface="Courier New" panose="02070309020205020404" pitchFamily="49" charset="0"/>
              <a:buChar char="o"/>
            </a:pPr>
            <a:r>
              <a:rPr lang="en-US" sz="1800" b="1" dirty="0">
                <a:latin typeface="Bookman Old Style"/>
                <a:cs typeface="Bookman Old Style"/>
              </a:rPr>
              <a:t>SEVP </a:t>
            </a:r>
            <a:r>
              <a:rPr lang="en-US" sz="1800" dirty="0">
                <a:latin typeface="Bookman Old Style"/>
                <a:cs typeface="Bookman Old Style"/>
              </a:rPr>
              <a:t>–</a:t>
            </a:r>
            <a:r>
              <a:rPr lang="en-US" sz="1800" b="1" dirty="0">
                <a:latin typeface="Bookman Old Style"/>
                <a:cs typeface="Bookman Old Style"/>
              </a:rPr>
              <a:t> </a:t>
            </a:r>
            <a:r>
              <a:rPr lang="en-US" sz="1800" dirty="0">
                <a:latin typeface="Bookman Old Style"/>
                <a:cs typeface="Bookman Old Style"/>
              </a:rPr>
              <a:t>Student and Exchange Visitor Program</a:t>
            </a:r>
          </a:p>
          <a:p>
            <a:pPr lvl="3">
              <a:lnSpc>
                <a:spcPct val="90000"/>
              </a:lnSpc>
              <a:buFont typeface="Courier New" panose="02070309020205020404" pitchFamily="49" charset="0"/>
              <a:buChar char="o"/>
            </a:pPr>
            <a:r>
              <a:rPr lang="en-US" sz="1400" b="1" dirty="0">
                <a:latin typeface="Bookman Old Style"/>
                <a:cs typeface="Bookman Old Style"/>
              </a:rPr>
              <a:t>SEVIS </a:t>
            </a:r>
            <a:r>
              <a:rPr lang="en-US" sz="1400" dirty="0">
                <a:latin typeface="Bookman Old Style"/>
                <a:cs typeface="Bookman Old Style"/>
              </a:rPr>
              <a:t>–</a:t>
            </a:r>
            <a:r>
              <a:rPr lang="en-US" sz="1400" b="1" dirty="0">
                <a:latin typeface="Bookman Old Style"/>
                <a:cs typeface="Bookman Old Style"/>
              </a:rPr>
              <a:t> </a:t>
            </a:r>
            <a:r>
              <a:rPr lang="en-US" sz="1400" dirty="0">
                <a:latin typeface="Bookman Old Style"/>
                <a:cs typeface="Bookman Old Style"/>
              </a:rPr>
              <a:t>Student and Exchange Visitor Information System </a:t>
            </a:r>
          </a:p>
          <a:p>
            <a:pPr lvl="1">
              <a:lnSpc>
                <a:spcPct val="90000"/>
              </a:lnSpc>
              <a:buFont typeface="Courier New" panose="02070309020205020404" pitchFamily="49" charset="0"/>
              <a:buChar char="o"/>
            </a:pPr>
            <a:r>
              <a:rPr lang="en-US" sz="2000" b="1" dirty="0">
                <a:latin typeface="Bookman Old Style"/>
                <a:cs typeface="Bookman Old Style"/>
              </a:rPr>
              <a:t>CBP </a:t>
            </a:r>
            <a:r>
              <a:rPr lang="en-US" sz="2000" dirty="0">
                <a:latin typeface="Bookman Old Style"/>
                <a:cs typeface="Bookman Old Style"/>
              </a:rPr>
              <a:t>–</a:t>
            </a:r>
            <a:r>
              <a:rPr lang="en-US" sz="2000" b="1" dirty="0">
                <a:latin typeface="Bookman Old Style"/>
                <a:cs typeface="Bookman Old Style"/>
              </a:rPr>
              <a:t> </a:t>
            </a:r>
            <a:r>
              <a:rPr lang="en-US" sz="2000" dirty="0">
                <a:latin typeface="Bookman Old Style"/>
                <a:cs typeface="Bookman Old Style"/>
              </a:rPr>
              <a:t>U.S. Customs and Border Protection </a:t>
            </a:r>
          </a:p>
          <a:p>
            <a:pPr lvl="2">
              <a:lnSpc>
                <a:spcPct val="90000"/>
              </a:lnSpc>
              <a:buFont typeface="Courier New" panose="02070309020205020404" pitchFamily="49" charset="0"/>
              <a:buChar char="o"/>
            </a:pPr>
            <a:r>
              <a:rPr lang="en-US" sz="1800" b="1" dirty="0">
                <a:latin typeface="Bookman Old Style"/>
                <a:cs typeface="Bookman Old Style"/>
              </a:rPr>
              <a:t>POE</a:t>
            </a:r>
            <a:r>
              <a:rPr lang="en-US" sz="1800" dirty="0">
                <a:latin typeface="Bookman Old Style"/>
                <a:cs typeface="Bookman Old Style"/>
              </a:rPr>
              <a:t> – Port of Entry</a:t>
            </a:r>
          </a:p>
          <a:p>
            <a:pPr lvl="2">
              <a:lnSpc>
                <a:spcPct val="90000"/>
              </a:lnSpc>
              <a:buFont typeface="Courier New" panose="02070309020205020404" pitchFamily="49" charset="0"/>
              <a:buChar char="o"/>
            </a:pPr>
            <a:r>
              <a:rPr lang="en-US" sz="1800" b="1" dirty="0">
                <a:latin typeface="Bookman Old Style"/>
                <a:cs typeface="Bookman Old Style"/>
              </a:rPr>
              <a:t>D/S</a:t>
            </a:r>
            <a:r>
              <a:rPr lang="en-US" sz="1800" dirty="0">
                <a:latin typeface="Bookman Old Style"/>
                <a:cs typeface="Bookman Old Style"/>
              </a:rPr>
              <a:t> – Duration of Stay</a:t>
            </a:r>
          </a:p>
          <a:p>
            <a:pPr lvl="2">
              <a:lnSpc>
                <a:spcPct val="90000"/>
              </a:lnSpc>
              <a:buFont typeface="Courier New" panose="02070309020205020404" pitchFamily="49" charset="0"/>
              <a:buChar char="o"/>
            </a:pPr>
            <a:r>
              <a:rPr lang="en-US" sz="1800" b="1" dirty="0">
                <a:latin typeface="Bookman Old Style"/>
                <a:cs typeface="Bookman Old Style"/>
              </a:rPr>
              <a:t>COA</a:t>
            </a:r>
            <a:r>
              <a:rPr lang="en-US" sz="1800" dirty="0">
                <a:latin typeface="Bookman Old Style"/>
                <a:cs typeface="Bookman Old Style"/>
              </a:rPr>
              <a:t> – Class of Admission </a:t>
            </a:r>
          </a:p>
          <a:p>
            <a:pPr lvl="1">
              <a:lnSpc>
                <a:spcPct val="90000"/>
              </a:lnSpc>
              <a:buFont typeface="Courier New" panose="02070309020205020404" pitchFamily="49" charset="0"/>
              <a:buChar char="o"/>
            </a:pPr>
            <a:r>
              <a:rPr lang="en-US" sz="2000" b="1" dirty="0">
                <a:latin typeface="Bookman Old Style"/>
                <a:cs typeface="Bookman Old Style"/>
              </a:rPr>
              <a:t>USCIS </a:t>
            </a:r>
            <a:r>
              <a:rPr lang="en-US" sz="2000" dirty="0">
                <a:latin typeface="Bookman Old Style"/>
                <a:cs typeface="Bookman Old Style"/>
              </a:rPr>
              <a:t>–</a:t>
            </a:r>
            <a:r>
              <a:rPr lang="en-US" sz="2000" b="1" dirty="0">
                <a:latin typeface="Bookman Old Style"/>
                <a:cs typeface="Bookman Old Style"/>
              </a:rPr>
              <a:t> </a:t>
            </a:r>
            <a:r>
              <a:rPr lang="en-US" sz="2000" dirty="0">
                <a:latin typeface="Bookman Old Style"/>
                <a:cs typeface="Bookman Old Style"/>
              </a:rPr>
              <a:t>U.S. Citizenship and Immigration Services</a:t>
            </a:r>
          </a:p>
          <a:p>
            <a:pPr lvl="2">
              <a:lnSpc>
                <a:spcPct val="90000"/>
              </a:lnSpc>
              <a:buFont typeface="Courier New" panose="02070309020205020404" pitchFamily="49" charset="0"/>
              <a:buChar char="o"/>
            </a:pPr>
            <a:r>
              <a:rPr lang="en-US" sz="1800" b="1" dirty="0">
                <a:latin typeface="Bookman Old Style"/>
                <a:cs typeface="Bookman Old Style"/>
              </a:rPr>
              <a:t>COS</a:t>
            </a:r>
            <a:r>
              <a:rPr lang="en-US" sz="1800" dirty="0">
                <a:latin typeface="Bookman Old Style"/>
                <a:cs typeface="Bookman Old Style"/>
              </a:rPr>
              <a:t> – Change of Status	</a:t>
            </a:r>
          </a:p>
          <a:p>
            <a:pPr lvl="2">
              <a:lnSpc>
                <a:spcPct val="90000"/>
              </a:lnSpc>
              <a:buFont typeface="Courier New" panose="02070309020205020404" pitchFamily="49" charset="0"/>
              <a:buChar char="o"/>
            </a:pPr>
            <a:r>
              <a:rPr lang="en-US" sz="1800" b="1" dirty="0">
                <a:latin typeface="Bookman Old Style"/>
                <a:cs typeface="Bookman Old Style"/>
              </a:rPr>
              <a:t>AOS</a:t>
            </a:r>
            <a:r>
              <a:rPr lang="en-US" sz="1800" dirty="0">
                <a:latin typeface="Bookman Old Style"/>
                <a:cs typeface="Bookman Old Style"/>
              </a:rPr>
              <a:t> – Adjustment of Status</a:t>
            </a:r>
          </a:p>
          <a:p>
            <a:pPr lvl="1">
              <a:lnSpc>
                <a:spcPct val="90000"/>
              </a:lnSpc>
              <a:buFont typeface="Courier New" panose="02070309020205020404" pitchFamily="49" charset="0"/>
              <a:buChar char="o"/>
            </a:pPr>
            <a:r>
              <a:rPr lang="en-US" sz="2000" b="1" dirty="0">
                <a:latin typeface="Bookman Old Style"/>
                <a:cs typeface="Bookman Old Style"/>
              </a:rPr>
              <a:t>Study in the States – </a:t>
            </a:r>
            <a:r>
              <a:rPr lang="en-US" sz="2000" dirty="0">
                <a:latin typeface="Bookman Old Style"/>
                <a:cs typeface="Bookman Old Style"/>
              </a:rPr>
              <a:t>information hub for international students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0888" r="32610" b="-2"/>
          <a:stretch/>
        </p:blipFill>
        <p:spPr>
          <a:xfrm>
            <a:off x="21" y="0"/>
            <a:ext cx="2539979" cy="57150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5823459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B1595A09-E336-4D1B-9B3A-06A2287A5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715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ADF588-9D95-4D68-A859-5C22A0A2B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099" y="3981448"/>
            <a:ext cx="2662203" cy="1437495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3200" b="1" dirty="0">
                <a:latin typeface="Bookman Old Style" panose="02050604050505020204" pitchFamily="18" charset="0"/>
              </a:rPr>
              <a:t>DSO</a:t>
            </a:r>
            <a:br>
              <a:rPr lang="en-US" sz="3200" b="1" dirty="0">
                <a:latin typeface="Bookman Old Style" panose="02050604050505020204" pitchFamily="18" charset="0"/>
              </a:rPr>
            </a:br>
            <a:r>
              <a:rPr lang="en-US" sz="3200" b="1" dirty="0">
                <a:latin typeface="Bookman Old Style" panose="02050604050505020204" pitchFamily="18" charset="0"/>
              </a:rPr>
              <a:t>Designated School Official</a:t>
            </a:r>
          </a:p>
        </p:txBody>
      </p:sp>
      <p:pic>
        <p:nvPicPr>
          <p:cNvPr id="8" name="Picture 7" descr="A picture containing tree, grass, outdoor, park&#10;&#10;Description automatically generated">
            <a:extLst>
              <a:ext uri="{FF2B5EF4-FFF2-40B4-BE49-F238E27FC236}">
                <a16:creationId xmlns:a16="http://schemas.microsoft.com/office/drawing/2014/main" id="{4568D713-BADE-4067-9894-675B97491E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479" b="32622"/>
          <a:stretch/>
        </p:blipFill>
        <p:spPr>
          <a:xfrm>
            <a:off x="20" y="10"/>
            <a:ext cx="9143980" cy="3798681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</p:spPr>
      </p:pic>
      <p:sp>
        <p:nvSpPr>
          <p:cNvPr id="30" name="sketch line">
            <a:extLst>
              <a:ext uri="{FF2B5EF4-FFF2-40B4-BE49-F238E27FC236}">
                <a16:creationId xmlns:a16="http://schemas.microsoft.com/office/drawing/2014/main" id="{3540989C-C7B8-473B-BF87-6F2DA6A90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688829" y="4557600"/>
            <a:ext cx="1143000" cy="13716"/>
          </a:xfrm>
          <a:custGeom>
            <a:avLst/>
            <a:gdLst>
              <a:gd name="connsiteX0" fmla="*/ 0 w 1143000"/>
              <a:gd name="connsiteY0" fmla="*/ 0 h 13716"/>
              <a:gd name="connsiteX1" fmla="*/ 571500 w 1143000"/>
              <a:gd name="connsiteY1" fmla="*/ 0 h 13716"/>
              <a:gd name="connsiteX2" fmla="*/ 1143000 w 1143000"/>
              <a:gd name="connsiteY2" fmla="*/ 0 h 13716"/>
              <a:gd name="connsiteX3" fmla="*/ 1143000 w 1143000"/>
              <a:gd name="connsiteY3" fmla="*/ 13716 h 13716"/>
              <a:gd name="connsiteX4" fmla="*/ 594360 w 1143000"/>
              <a:gd name="connsiteY4" fmla="*/ 13716 h 13716"/>
              <a:gd name="connsiteX5" fmla="*/ 0 w 1143000"/>
              <a:gd name="connsiteY5" fmla="*/ 13716 h 13716"/>
              <a:gd name="connsiteX6" fmla="*/ 0 w 1143000"/>
              <a:gd name="connsiteY6" fmla="*/ 0 h 13716"/>
              <a:gd name="connsiteX0" fmla="*/ 0 w 1143000"/>
              <a:gd name="connsiteY0" fmla="*/ 0 h 13716"/>
              <a:gd name="connsiteX1" fmla="*/ 537210 w 1143000"/>
              <a:gd name="connsiteY1" fmla="*/ 0 h 13716"/>
              <a:gd name="connsiteX2" fmla="*/ 1143000 w 1143000"/>
              <a:gd name="connsiteY2" fmla="*/ 0 h 13716"/>
              <a:gd name="connsiteX3" fmla="*/ 1143000 w 1143000"/>
              <a:gd name="connsiteY3" fmla="*/ 13716 h 13716"/>
              <a:gd name="connsiteX4" fmla="*/ 594360 w 1143000"/>
              <a:gd name="connsiteY4" fmla="*/ 13716 h 13716"/>
              <a:gd name="connsiteX5" fmla="*/ 0 w 1143000"/>
              <a:gd name="connsiteY5" fmla="*/ 13716 h 13716"/>
              <a:gd name="connsiteX6" fmla="*/ 0 w 1143000"/>
              <a:gd name="connsiteY6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43000" h="13716" fill="none" extrusionOk="0">
                <a:moveTo>
                  <a:pt x="0" y="0"/>
                </a:moveTo>
                <a:cubicBezTo>
                  <a:pt x="170978" y="-5023"/>
                  <a:pt x="283085" y="-1709"/>
                  <a:pt x="571500" y="0"/>
                </a:cubicBezTo>
                <a:cubicBezTo>
                  <a:pt x="851331" y="-10883"/>
                  <a:pt x="929777" y="35688"/>
                  <a:pt x="1143000" y="0"/>
                </a:cubicBezTo>
                <a:cubicBezTo>
                  <a:pt x="1142396" y="3142"/>
                  <a:pt x="1143220" y="8880"/>
                  <a:pt x="1143000" y="13716"/>
                </a:cubicBezTo>
                <a:cubicBezTo>
                  <a:pt x="999909" y="50255"/>
                  <a:pt x="797389" y="28347"/>
                  <a:pt x="594360" y="13716"/>
                </a:cubicBezTo>
                <a:cubicBezTo>
                  <a:pt x="395827" y="-11864"/>
                  <a:pt x="207567" y="51486"/>
                  <a:pt x="0" y="13716"/>
                </a:cubicBezTo>
                <a:cubicBezTo>
                  <a:pt x="310" y="7052"/>
                  <a:pt x="119" y="6101"/>
                  <a:pt x="0" y="0"/>
                </a:cubicBezTo>
                <a:close/>
              </a:path>
              <a:path w="1143000" h="13716" stroke="0" extrusionOk="0">
                <a:moveTo>
                  <a:pt x="0" y="0"/>
                </a:moveTo>
                <a:cubicBezTo>
                  <a:pt x="95120" y="-23411"/>
                  <a:pt x="303033" y="-18293"/>
                  <a:pt x="537210" y="0"/>
                </a:cubicBezTo>
                <a:cubicBezTo>
                  <a:pt x="803927" y="-12823"/>
                  <a:pt x="959588" y="51667"/>
                  <a:pt x="1143000" y="0"/>
                </a:cubicBezTo>
                <a:cubicBezTo>
                  <a:pt x="1143676" y="6444"/>
                  <a:pt x="1143282" y="10524"/>
                  <a:pt x="1143000" y="13716"/>
                </a:cubicBezTo>
                <a:cubicBezTo>
                  <a:pt x="895518" y="-5216"/>
                  <a:pt x="712351" y="59672"/>
                  <a:pt x="594360" y="13716"/>
                </a:cubicBezTo>
                <a:cubicBezTo>
                  <a:pt x="479312" y="-33446"/>
                  <a:pt x="135196" y="24622"/>
                  <a:pt x="0" y="13716"/>
                </a:cubicBezTo>
                <a:cubicBezTo>
                  <a:pt x="708" y="8775"/>
                  <a:pt x="205" y="3193"/>
                  <a:pt x="0" y="0"/>
                </a:cubicBezTo>
                <a:close/>
              </a:path>
              <a:path w="1143000" h="13716" fill="none" stroke="0" extrusionOk="0">
                <a:moveTo>
                  <a:pt x="0" y="0"/>
                </a:moveTo>
                <a:cubicBezTo>
                  <a:pt x="182177" y="-33993"/>
                  <a:pt x="275506" y="-14198"/>
                  <a:pt x="571500" y="0"/>
                </a:cubicBezTo>
                <a:cubicBezTo>
                  <a:pt x="846818" y="-11746"/>
                  <a:pt x="961066" y="18284"/>
                  <a:pt x="1143000" y="0"/>
                </a:cubicBezTo>
                <a:cubicBezTo>
                  <a:pt x="1142506" y="3035"/>
                  <a:pt x="1142990" y="7528"/>
                  <a:pt x="1143000" y="13716"/>
                </a:cubicBezTo>
                <a:cubicBezTo>
                  <a:pt x="987240" y="25417"/>
                  <a:pt x="761915" y="-818"/>
                  <a:pt x="594360" y="13716"/>
                </a:cubicBezTo>
                <a:cubicBezTo>
                  <a:pt x="406963" y="-8582"/>
                  <a:pt x="208476" y="3486"/>
                  <a:pt x="0" y="13716"/>
                </a:cubicBezTo>
                <a:cubicBezTo>
                  <a:pt x="190" y="7214"/>
                  <a:pt x="-13" y="597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615697673">
                  <a:custGeom>
                    <a:avLst/>
                    <a:gdLst>
                      <a:gd name="connsiteX0" fmla="*/ 0 w 1143000"/>
                      <a:gd name="connsiteY0" fmla="*/ 0 h 13716"/>
                      <a:gd name="connsiteX1" fmla="*/ 571500 w 1143000"/>
                      <a:gd name="connsiteY1" fmla="*/ 0 h 13716"/>
                      <a:gd name="connsiteX2" fmla="*/ 1143000 w 1143000"/>
                      <a:gd name="connsiteY2" fmla="*/ 0 h 13716"/>
                      <a:gd name="connsiteX3" fmla="*/ 1143000 w 1143000"/>
                      <a:gd name="connsiteY3" fmla="*/ 13716 h 13716"/>
                      <a:gd name="connsiteX4" fmla="*/ 594360 w 1143000"/>
                      <a:gd name="connsiteY4" fmla="*/ 13716 h 13716"/>
                      <a:gd name="connsiteX5" fmla="*/ 0 w 1143000"/>
                      <a:gd name="connsiteY5" fmla="*/ 13716 h 13716"/>
                      <a:gd name="connsiteX6" fmla="*/ 0 w 1143000"/>
                      <a:gd name="connsiteY6" fmla="*/ 0 h 13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43000" h="13716" fill="none" extrusionOk="0">
                        <a:moveTo>
                          <a:pt x="0" y="0"/>
                        </a:moveTo>
                        <a:cubicBezTo>
                          <a:pt x="188668" y="-8380"/>
                          <a:pt x="295366" y="-8484"/>
                          <a:pt x="571500" y="0"/>
                        </a:cubicBezTo>
                        <a:cubicBezTo>
                          <a:pt x="847634" y="8484"/>
                          <a:pt x="949127" y="23841"/>
                          <a:pt x="1143000" y="0"/>
                        </a:cubicBezTo>
                        <a:cubicBezTo>
                          <a:pt x="1142527" y="2892"/>
                          <a:pt x="1142629" y="8681"/>
                          <a:pt x="1143000" y="13716"/>
                        </a:cubicBezTo>
                        <a:cubicBezTo>
                          <a:pt x="1003966" y="27378"/>
                          <a:pt x="797751" y="33856"/>
                          <a:pt x="594360" y="13716"/>
                        </a:cubicBezTo>
                        <a:cubicBezTo>
                          <a:pt x="390969" y="-6424"/>
                          <a:pt x="230118" y="32705"/>
                          <a:pt x="0" y="13716"/>
                        </a:cubicBezTo>
                        <a:cubicBezTo>
                          <a:pt x="227" y="7219"/>
                          <a:pt x="197" y="5990"/>
                          <a:pt x="0" y="0"/>
                        </a:cubicBezTo>
                        <a:close/>
                      </a:path>
                      <a:path w="1143000" h="13716" stroke="0" extrusionOk="0">
                        <a:moveTo>
                          <a:pt x="0" y="0"/>
                        </a:moveTo>
                        <a:cubicBezTo>
                          <a:pt x="113217" y="2762"/>
                          <a:pt x="287792" y="-12523"/>
                          <a:pt x="537210" y="0"/>
                        </a:cubicBezTo>
                        <a:cubicBezTo>
                          <a:pt x="786628" y="12523"/>
                          <a:pt x="953214" y="14737"/>
                          <a:pt x="1143000" y="0"/>
                        </a:cubicBezTo>
                        <a:cubicBezTo>
                          <a:pt x="1143628" y="6235"/>
                          <a:pt x="1142659" y="10206"/>
                          <a:pt x="1143000" y="13716"/>
                        </a:cubicBezTo>
                        <a:cubicBezTo>
                          <a:pt x="873988" y="-11467"/>
                          <a:pt x="730397" y="32849"/>
                          <a:pt x="594360" y="13716"/>
                        </a:cubicBezTo>
                        <a:cubicBezTo>
                          <a:pt x="458323" y="-5417"/>
                          <a:pt x="153813" y="7096"/>
                          <a:pt x="0" y="13716"/>
                        </a:cubicBezTo>
                        <a:cubicBezTo>
                          <a:pt x="596" y="8712"/>
                          <a:pt x="320" y="342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71C477-3C46-424E-80F5-F6FFDD54C7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5459" y="3992196"/>
            <a:ext cx="5551223" cy="143749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 dirty="0">
                <a:latin typeface="Bookman Old Style" panose="02050604050505020204" pitchFamily="18" charset="0"/>
              </a:rPr>
              <a:t>Responsible for creating the Form I-20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latin typeface="Bookman Old Style" panose="02050604050505020204" pitchFamily="18" charset="0"/>
              </a:rPr>
              <a:t>Maintain F-1 student records in SEVIS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latin typeface="Bookman Old Style" panose="02050604050505020204" pitchFamily="18" charset="0"/>
              </a:rPr>
              <a:t>Advise F-1 students on academic, personal, immigration-related issues. </a:t>
            </a:r>
          </a:p>
        </p:txBody>
      </p:sp>
    </p:spTree>
    <p:extLst>
      <p:ext uri="{BB962C8B-B14F-4D97-AF65-F5344CB8AC3E}">
        <p14:creationId xmlns:p14="http://schemas.microsoft.com/office/powerpoint/2010/main" val="33052875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715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04270"/>
            <a:ext cx="7886700" cy="110463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300" b="1" dirty="0">
                <a:latin typeface="Bookman Old Style"/>
                <a:cs typeface="Bookman Old Style"/>
              </a:rPr>
              <a:t>Being an F-1 Student in the U.S.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1777" y="1397810"/>
            <a:ext cx="8140446" cy="15240"/>
          </a:xfrm>
          <a:custGeom>
            <a:avLst/>
            <a:gdLst>
              <a:gd name="connsiteX0" fmla="*/ 0 w 8140446"/>
              <a:gd name="connsiteY0" fmla="*/ 0 h 15240"/>
              <a:gd name="connsiteX1" fmla="*/ 434157 w 8140446"/>
              <a:gd name="connsiteY1" fmla="*/ 0 h 15240"/>
              <a:gd name="connsiteX2" fmla="*/ 1193932 w 8140446"/>
              <a:gd name="connsiteY2" fmla="*/ 0 h 15240"/>
              <a:gd name="connsiteX3" fmla="*/ 1628089 w 8140446"/>
              <a:gd name="connsiteY3" fmla="*/ 0 h 15240"/>
              <a:gd name="connsiteX4" fmla="*/ 2225055 w 8140446"/>
              <a:gd name="connsiteY4" fmla="*/ 0 h 15240"/>
              <a:gd name="connsiteX5" fmla="*/ 3066235 w 8140446"/>
              <a:gd name="connsiteY5" fmla="*/ 0 h 15240"/>
              <a:gd name="connsiteX6" fmla="*/ 3744605 w 8140446"/>
              <a:gd name="connsiteY6" fmla="*/ 0 h 15240"/>
              <a:gd name="connsiteX7" fmla="*/ 4504380 w 8140446"/>
              <a:gd name="connsiteY7" fmla="*/ 0 h 15240"/>
              <a:gd name="connsiteX8" fmla="*/ 5101346 w 8140446"/>
              <a:gd name="connsiteY8" fmla="*/ 0 h 15240"/>
              <a:gd name="connsiteX9" fmla="*/ 5779717 w 8140446"/>
              <a:gd name="connsiteY9" fmla="*/ 0 h 15240"/>
              <a:gd name="connsiteX10" fmla="*/ 6620896 w 8140446"/>
              <a:gd name="connsiteY10" fmla="*/ 0 h 15240"/>
              <a:gd name="connsiteX11" fmla="*/ 7136458 w 8140446"/>
              <a:gd name="connsiteY11" fmla="*/ 0 h 15240"/>
              <a:gd name="connsiteX12" fmla="*/ 8140446 w 8140446"/>
              <a:gd name="connsiteY12" fmla="*/ 0 h 15240"/>
              <a:gd name="connsiteX13" fmla="*/ 8140446 w 8140446"/>
              <a:gd name="connsiteY13" fmla="*/ 15240 h 15240"/>
              <a:gd name="connsiteX14" fmla="*/ 7543480 w 8140446"/>
              <a:gd name="connsiteY14" fmla="*/ 15240 h 15240"/>
              <a:gd name="connsiteX15" fmla="*/ 7109323 w 8140446"/>
              <a:gd name="connsiteY15" fmla="*/ 15240 h 15240"/>
              <a:gd name="connsiteX16" fmla="*/ 6430952 w 8140446"/>
              <a:gd name="connsiteY16" fmla="*/ 15240 h 15240"/>
              <a:gd name="connsiteX17" fmla="*/ 5915391 w 8140446"/>
              <a:gd name="connsiteY17" fmla="*/ 15240 h 15240"/>
              <a:gd name="connsiteX18" fmla="*/ 5237020 w 8140446"/>
              <a:gd name="connsiteY18" fmla="*/ 15240 h 15240"/>
              <a:gd name="connsiteX19" fmla="*/ 4558650 w 8140446"/>
              <a:gd name="connsiteY19" fmla="*/ 15240 h 15240"/>
              <a:gd name="connsiteX20" fmla="*/ 3880279 w 8140446"/>
              <a:gd name="connsiteY20" fmla="*/ 15240 h 15240"/>
              <a:gd name="connsiteX21" fmla="*/ 3201909 w 8140446"/>
              <a:gd name="connsiteY21" fmla="*/ 15240 h 15240"/>
              <a:gd name="connsiteX22" fmla="*/ 2604943 w 8140446"/>
              <a:gd name="connsiteY22" fmla="*/ 15240 h 15240"/>
              <a:gd name="connsiteX23" fmla="*/ 1845168 w 8140446"/>
              <a:gd name="connsiteY23" fmla="*/ 15240 h 15240"/>
              <a:gd name="connsiteX24" fmla="*/ 1166797 w 8140446"/>
              <a:gd name="connsiteY24" fmla="*/ 15240 h 15240"/>
              <a:gd name="connsiteX25" fmla="*/ 0 w 8140446"/>
              <a:gd name="connsiteY25" fmla="*/ 15240 h 15240"/>
              <a:gd name="connsiteX26" fmla="*/ 0 w 8140446"/>
              <a:gd name="connsiteY26" fmla="*/ 0 h 15240"/>
              <a:gd name="connsiteX0" fmla="*/ 0 w 8140446"/>
              <a:gd name="connsiteY0" fmla="*/ 0 h 15240"/>
              <a:gd name="connsiteX1" fmla="*/ 596966 w 8140446"/>
              <a:gd name="connsiteY1" fmla="*/ 0 h 15240"/>
              <a:gd name="connsiteX2" fmla="*/ 1031123 w 8140446"/>
              <a:gd name="connsiteY2" fmla="*/ 0 h 15240"/>
              <a:gd name="connsiteX3" fmla="*/ 1872303 w 8140446"/>
              <a:gd name="connsiteY3" fmla="*/ 0 h 15240"/>
              <a:gd name="connsiteX4" fmla="*/ 2469269 w 8140446"/>
              <a:gd name="connsiteY4" fmla="*/ 0 h 15240"/>
              <a:gd name="connsiteX5" fmla="*/ 3066235 w 8140446"/>
              <a:gd name="connsiteY5" fmla="*/ 0 h 15240"/>
              <a:gd name="connsiteX6" fmla="*/ 3907414 w 8140446"/>
              <a:gd name="connsiteY6" fmla="*/ 0 h 15240"/>
              <a:gd name="connsiteX7" fmla="*/ 4422976 w 8140446"/>
              <a:gd name="connsiteY7" fmla="*/ 0 h 15240"/>
              <a:gd name="connsiteX8" fmla="*/ 5264155 w 8140446"/>
              <a:gd name="connsiteY8" fmla="*/ 0 h 15240"/>
              <a:gd name="connsiteX9" fmla="*/ 6105335 w 8140446"/>
              <a:gd name="connsiteY9" fmla="*/ 0 h 15240"/>
              <a:gd name="connsiteX10" fmla="*/ 6783705 w 8140446"/>
              <a:gd name="connsiteY10" fmla="*/ 0 h 15240"/>
              <a:gd name="connsiteX11" fmla="*/ 8140446 w 8140446"/>
              <a:gd name="connsiteY11" fmla="*/ 0 h 15240"/>
              <a:gd name="connsiteX12" fmla="*/ 8140446 w 8140446"/>
              <a:gd name="connsiteY12" fmla="*/ 15240 h 15240"/>
              <a:gd name="connsiteX13" fmla="*/ 7706289 w 8140446"/>
              <a:gd name="connsiteY13" fmla="*/ 15240 h 15240"/>
              <a:gd name="connsiteX14" fmla="*/ 6865109 w 8140446"/>
              <a:gd name="connsiteY14" fmla="*/ 15240 h 15240"/>
              <a:gd name="connsiteX15" fmla="*/ 6349548 w 8140446"/>
              <a:gd name="connsiteY15" fmla="*/ 15240 h 15240"/>
              <a:gd name="connsiteX16" fmla="*/ 5671177 w 8140446"/>
              <a:gd name="connsiteY16" fmla="*/ 15240 h 15240"/>
              <a:gd name="connsiteX17" fmla="*/ 4829998 w 8140446"/>
              <a:gd name="connsiteY17" fmla="*/ 15240 h 15240"/>
              <a:gd name="connsiteX18" fmla="*/ 4151627 w 8140446"/>
              <a:gd name="connsiteY18" fmla="*/ 15240 h 15240"/>
              <a:gd name="connsiteX19" fmla="*/ 3717470 w 8140446"/>
              <a:gd name="connsiteY19" fmla="*/ 15240 h 15240"/>
              <a:gd name="connsiteX20" fmla="*/ 3201909 w 8140446"/>
              <a:gd name="connsiteY20" fmla="*/ 15240 h 15240"/>
              <a:gd name="connsiteX21" fmla="*/ 2360729 w 8140446"/>
              <a:gd name="connsiteY21" fmla="*/ 15240 h 15240"/>
              <a:gd name="connsiteX22" fmla="*/ 1682359 w 8140446"/>
              <a:gd name="connsiteY22" fmla="*/ 15240 h 15240"/>
              <a:gd name="connsiteX23" fmla="*/ 1166797 w 8140446"/>
              <a:gd name="connsiteY23" fmla="*/ 15240 h 15240"/>
              <a:gd name="connsiteX24" fmla="*/ 0 w 8140446"/>
              <a:gd name="connsiteY24" fmla="*/ 15240 h 15240"/>
              <a:gd name="connsiteX25" fmla="*/ 0 w 8140446"/>
              <a:gd name="connsiteY25" fmla="*/ 0 h 15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8140446" h="15240" fill="none" extrusionOk="0">
                <a:moveTo>
                  <a:pt x="0" y="0"/>
                </a:moveTo>
                <a:cubicBezTo>
                  <a:pt x="87427" y="6231"/>
                  <a:pt x="309612" y="-26324"/>
                  <a:pt x="434157" y="0"/>
                </a:cubicBezTo>
                <a:cubicBezTo>
                  <a:pt x="536972" y="29330"/>
                  <a:pt x="959392" y="28619"/>
                  <a:pt x="1193932" y="0"/>
                </a:cubicBezTo>
                <a:cubicBezTo>
                  <a:pt x="1446097" y="13819"/>
                  <a:pt x="1471680" y="7203"/>
                  <a:pt x="1628089" y="0"/>
                </a:cubicBezTo>
                <a:cubicBezTo>
                  <a:pt x="1817415" y="4047"/>
                  <a:pt x="1949536" y="-59324"/>
                  <a:pt x="2225055" y="0"/>
                </a:cubicBezTo>
                <a:cubicBezTo>
                  <a:pt x="2520490" y="18365"/>
                  <a:pt x="2717469" y="18707"/>
                  <a:pt x="3066235" y="0"/>
                </a:cubicBezTo>
                <a:cubicBezTo>
                  <a:pt x="3437075" y="3751"/>
                  <a:pt x="3408347" y="31644"/>
                  <a:pt x="3744605" y="0"/>
                </a:cubicBezTo>
                <a:cubicBezTo>
                  <a:pt x="4097249" y="-11527"/>
                  <a:pt x="4249699" y="-32555"/>
                  <a:pt x="4504380" y="0"/>
                </a:cubicBezTo>
                <a:cubicBezTo>
                  <a:pt x="4737570" y="17980"/>
                  <a:pt x="4877497" y="1006"/>
                  <a:pt x="5101346" y="0"/>
                </a:cubicBezTo>
                <a:cubicBezTo>
                  <a:pt x="5359305" y="-15330"/>
                  <a:pt x="5447195" y="7257"/>
                  <a:pt x="5779717" y="0"/>
                </a:cubicBezTo>
                <a:cubicBezTo>
                  <a:pt x="6090019" y="-17621"/>
                  <a:pt x="6273151" y="4279"/>
                  <a:pt x="6620896" y="0"/>
                </a:cubicBezTo>
                <a:cubicBezTo>
                  <a:pt x="6968586" y="34056"/>
                  <a:pt x="6990073" y="23587"/>
                  <a:pt x="7136458" y="0"/>
                </a:cubicBezTo>
                <a:cubicBezTo>
                  <a:pt x="7320575" y="20480"/>
                  <a:pt x="7847401" y="-6173"/>
                  <a:pt x="8140446" y="0"/>
                </a:cubicBezTo>
                <a:cubicBezTo>
                  <a:pt x="8139689" y="7312"/>
                  <a:pt x="8140381" y="8881"/>
                  <a:pt x="8140446" y="15240"/>
                </a:cubicBezTo>
                <a:cubicBezTo>
                  <a:pt x="7908069" y="-23684"/>
                  <a:pt x="7683037" y="18929"/>
                  <a:pt x="7543480" y="15240"/>
                </a:cubicBezTo>
                <a:cubicBezTo>
                  <a:pt x="7393752" y="7002"/>
                  <a:pt x="7221032" y="-6277"/>
                  <a:pt x="7109323" y="15240"/>
                </a:cubicBezTo>
                <a:cubicBezTo>
                  <a:pt x="7015297" y="19435"/>
                  <a:pt x="6599332" y="37851"/>
                  <a:pt x="6430952" y="15240"/>
                </a:cubicBezTo>
                <a:cubicBezTo>
                  <a:pt x="6292915" y="-37198"/>
                  <a:pt x="6142305" y="18459"/>
                  <a:pt x="5915391" y="15240"/>
                </a:cubicBezTo>
                <a:cubicBezTo>
                  <a:pt x="5682725" y="44795"/>
                  <a:pt x="5440566" y="28372"/>
                  <a:pt x="5237020" y="15240"/>
                </a:cubicBezTo>
                <a:cubicBezTo>
                  <a:pt x="5046456" y="7529"/>
                  <a:pt x="4706449" y="48928"/>
                  <a:pt x="4558650" y="15240"/>
                </a:cubicBezTo>
                <a:cubicBezTo>
                  <a:pt x="4361396" y="-4035"/>
                  <a:pt x="4145362" y="-25351"/>
                  <a:pt x="3880279" y="15240"/>
                </a:cubicBezTo>
                <a:cubicBezTo>
                  <a:pt x="3610716" y="22363"/>
                  <a:pt x="3472690" y="960"/>
                  <a:pt x="3201909" y="15240"/>
                </a:cubicBezTo>
                <a:cubicBezTo>
                  <a:pt x="2913595" y="32049"/>
                  <a:pt x="2753317" y="-4197"/>
                  <a:pt x="2604943" y="15240"/>
                </a:cubicBezTo>
                <a:cubicBezTo>
                  <a:pt x="2450130" y="33941"/>
                  <a:pt x="1974183" y="37111"/>
                  <a:pt x="1845168" y="15240"/>
                </a:cubicBezTo>
                <a:cubicBezTo>
                  <a:pt x="1677929" y="-2828"/>
                  <a:pt x="1378098" y="-3820"/>
                  <a:pt x="1166797" y="15240"/>
                </a:cubicBezTo>
                <a:cubicBezTo>
                  <a:pt x="921150" y="50229"/>
                  <a:pt x="327457" y="44249"/>
                  <a:pt x="0" y="15240"/>
                </a:cubicBezTo>
                <a:cubicBezTo>
                  <a:pt x="267" y="11729"/>
                  <a:pt x="-314" y="7880"/>
                  <a:pt x="0" y="0"/>
                </a:cubicBezTo>
                <a:close/>
              </a:path>
              <a:path w="8140446" h="15240" stroke="0" extrusionOk="0">
                <a:moveTo>
                  <a:pt x="0" y="0"/>
                </a:moveTo>
                <a:cubicBezTo>
                  <a:pt x="136968" y="-25482"/>
                  <a:pt x="379786" y="11224"/>
                  <a:pt x="596966" y="0"/>
                </a:cubicBezTo>
                <a:cubicBezTo>
                  <a:pt x="815878" y="-21223"/>
                  <a:pt x="832062" y="11868"/>
                  <a:pt x="1031123" y="0"/>
                </a:cubicBezTo>
                <a:cubicBezTo>
                  <a:pt x="1256800" y="-30738"/>
                  <a:pt x="1658090" y="-20345"/>
                  <a:pt x="1872303" y="0"/>
                </a:cubicBezTo>
                <a:cubicBezTo>
                  <a:pt x="2115604" y="28431"/>
                  <a:pt x="2277865" y="-40642"/>
                  <a:pt x="2469269" y="0"/>
                </a:cubicBezTo>
                <a:cubicBezTo>
                  <a:pt x="2679731" y="25919"/>
                  <a:pt x="2788602" y="-6498"/>
                  <a:pt x="3066235" y="0"/>
                </a:cubicBezTo>
                <a:cubicBezTo>
                  <a:pt x="3325663" y="-14487"/>
                  <a:pt x="3706561" y="67517"/>
                  <a:pt x="3907414" y="0"/>
                </a:cubicBezTo>
                <a:cubicBezTo>
                  <a:pt x="4127229" y="-37113"/>
                  <a:pt x="4179037" y="-8167"/>
                  <a:pt x="4422976" y="0"/>
                </a:cubicBezTo>
                <a:cubicBezTo>
                  <a:pt x="4683575" y="-28486"/>
                  <a:pt x="5055803" y="-13799"/>
                  <a:pt x="5264155" y="0"/>
                </a:cubicBezTo>
                <a:cubicBezTo>
                  <a:pt x="5513566" y="14315"/>
                  <a:pt x="5735215" y="2768"/>
                  <a:pt x="6105335" y="0"/>
                </a:cubicBezTo>
                <a:cubicBezTo>
                  <a:pt x="6510913" y="-12587"/>
                  <a:pt x="6456171" y="3247"/>
                  <a:pt x="6783705" y="0"/>
                </a:cubicBezTo>
                <a:cubicBezTo>
                  <a:pt x="7057099" y="-15461"/>
                  <a:pt x="7592067" y="5384"/>
                  <a:pt x="8140446" y="0"/>
                </a:cubicBezTo>
                <a:cubicBezTo>
                  <a:pt x="8140600" y="5185"/>
                  <a:pt x="8140948" y="9633"/>
                  <a:pt x="8140446" y="15240"/>
                </a:cubicBezTo>
                <a:cubicBezTo>
                  <a:pt x="7961834" y="5358"/>
                  <a:pt x="7874097" y="7302"/>
                  <a:pt x="7706289" y="15240"/>
                </a:cubicBezTo>
                <a:cubicBezTo>
                  <a:pt x="7582508" y="-17968"/>
                  <a:pt x="7179551" y="-36159"/>
                  <a:pt x="6865109" y="15240"/>
                </a:cubicBezTo>
                <a:cubicBezTo>
                  <a:pt x="6583382" y="21069"/>
                  <a:pt x="6525821" y="33648"/>
                  <a:pt x="6349548" y="15240"/>
                </a:cubicBezTo>
                <a:cubicBezTo>
                  <a:pt x="6209953" y="7833"/>
                  <a:pt x="5959707" y="-50876"/>
                  <a:pt x="5671177" y="15240"/>
                </a:cubicBezTo>
                <a:cubicBezTo>
                  <a:pt x="5387744" y="26761"/>
                  <a:pt x="5228514" y="98459"/>
                  <a:pt x="4829998" y="15240"/>
                </a:cubicBezTo>
                <a:cubicBezTo>
                  <a:pt x="4415646" y="-31644"/>
                  <a:pt x="4343809" y="25906"/>
                  <a:pt x="4151627" y="15240"/>
                </a:cubicBezTo>
                <a:cubicBezTo>
                  <a:pt x="3950673" y="-12844"/>
                  <a:pt x="3879947" y="38095"/>
                  <a:pt x="3717470" y="15240"/>
                </a:cubicBezTo>
                <a:cubicBezTo>
                  <a:pt x="3558660" y="7062"/>
                  <a:pt x="3468854" y="26327"/>
                  <a:pt x="3201909" y="15240"/>
                </a:cubicBezTo>
                <a:cubicBezTo>
                  <a:pt x="2965673" y="7457"/>
                  <a:pt x="2568327" y="19068"/>
                  <a:pt x="2360729" y="15240"/>
                </a:cubicBezTo>
                <a:cubicBezTo>
                  <a:pt x="2171885" y="46096"/>
                  <a:pt x="1923258" y="12972"/>
                  <a:pt x="1682359" y="15240"/>
                </a:cubicBezTo>
                <a:cubicBezTo>
                  <a:pt x="1430698" y="-5426"/>
                  <a:pt x="1324229" y="-4799"/>
                  <a:pt x="1166797" y="15240"/>
                </a:cubicBezTo>
                <a:cubicBezTo>
                  <a:pt x="1001390" y="38747"/>
                  <a:pt x="324313" y="54916"/>
                  <a:pt x="0" y="15240"/>
                </a:cubicBezTo>
                <a:cubicBezTo>
                  <a:pt x="59" y="7927"/>
                  <a:pt x="701" y="2778"/>
                  <a:pt x="0" y="0"/>
                </a:cubicBezTo>
                <a:close/>
              </a:path>
              <a:path w="8140446" h="15240" fill="none" stroke="0" extrusionOk="0">
                <a:moveTo>
                  <a:pt x="0" y="0"/>
                </a:moveTo>
                <a:cubicBezTo>
                  <a:pt x="69532" y="-6557"/>
                  <a:pt x="264219" y="3919"/>
                  <a:pt x="434157" y="0"/>
                </a:cubicBezTo>
                <a:cubicBezTo>
                  <a:pt x="600013" y="9090"/>
                  <a:pt x="921449" y="-13478"/>
                  <a:pt x="1193932" y="0"/>
                </a:cubicBezTo>
                <a:cubicBezTo>
                  <a:pt x="1443592" y="14844"/>
                  <a:pt x="1471188" y="10722"/>
                  <a:pt x="1628089" y="0"/>
                </a:cubicBezTo>
                <a:cubicBezTo>
                  <a:pt x="1750006" y="-24149"/>
                  <a:pt x="1967480" y="-14904"/>
                  <a:pt x="2225055" y="0"/>
                </a:cubicBezTo>
                <a:cubicBezTo>
                  <a:pt x="2503918" y="19247"/>
                  <a:pt x="2709263" y="-16351"/>
                  <a:pt x="3066235" y="0"/>
                </a:cubicBezTo>
                <a:cubicBezTo>
                  <a:pt x="3429723" y="-1627"/>
                  <a:pt x="3399401" y="30976"/>
                  <a:pt x="3744605" y="0"/>
                </a:cubicBezTo>
                <a:cubicBezTo>
                  <a:pt x="4081920" y="-40602"/>
                  <a:pt x="4258272" y="-2441"/>
                  <a:pt x="4504380" y="0"/>
                </a:cubicBezTo>
                <a:cubicBezTo>
                  <a:pt x="4760039" y="21121"/>
                  <a:pt x="4866555" y="-1351"/>
                  <a:pt x="5101346" y="0"/>
                </a:cubicBezTo>
                <a:cubicBezTo>
                  <a:pt x="5336279" y="1859"/>
                  <a:pt x="5465100" y="30801"/>
                  <a:pt x="5779717" y="0"/>
                </a:cubicBezTo>
                <a:cubicBezTo>
                  <a:pt x="6117018" y="-2879"/>
                  <a:pt x="6273497" y="-5002"/>
                  <a:pt x="6620896" y="0"/>
                </a:cubicBezTo>
                <a:cubicBezTo>
                  <a:pt x="6972306" y="38666"/>
                  <a:pt x="6992056" y="28334"/>
                  <a:pt x="7136458" y="0"/>
                </a:cubicBezTo>
                <a:cubicBezTo>
                  <a:pt x="7325567" y="-61201"/>
                  <a:pt x="7766555" y="-88399"/>
                  <a:pt x="8140446" y="0"/>
                </a:cubicBezTo>
                <a:cubicBezTo>
                  <a:pt x="8139471" y="7313"/>
                  <a:pt x="8140040" y="8824"/>
                  <a:pt x="8140446" y="15240"/>
                </a:cubicBezTo>
                <a:cubicBezTo>
                  <a:pt x="7892673" y="-7060"/>
                  <a:pt x="7668025" y="-2398"/>
                  <a:pt x="7543480" y="15240"/>
                </a:cubicBezTo>
                <a:cubicBezTo>
                  <a:pt x="7406710" y="-6515"/>
                  <a:pt x="7207646" y="5845"/>
                  <a:pt x="7109323" y="15240"/>
                </a:cubicBezTo>
                <a:cubicBezTo>
                  <a:pt x="6993037" y="45963"/>
                  <a:pt x="6598723" y="56357"/>
                  <a:pt x="6430952" y="15240"/>
                </a:cubicBezTo>
                <a:cubicBezTo>
                  <a:pt x="6284771" y="12267"/>
                  <a:pt x="6162730" y="17302"/>
                  <a:pt x="5915391" y="15240"/>
                </a:cubicBezTo>
                <a:cubicBezTo>
                  <a:pt x="5684668" y="10555"/>
                  <a:pt x="5422852" y="50570"/>
                  <a:pt x="5237020" y="15240"/>
                </a:cubicBezTo>
                <a:cubicBezTo>
                  <a:pt x="5035482" y="23248"/>
                  <a:pt x="4719808" y="52097"/>
                  <a:pt x="4558650" y="15240"/>
                </a:cubicBezTo>
                <a:cubicBezTo>
                  <a:pt x="4375169" y="-38635"/>
                  <a:pt x="4137553" y="9038"/>
                  <a:pt x="3880279" y="15240"/>
                </a:cubicBezTo>
                <a:cubicBezTo>
                  <a:pt x="3624533" y="29600"/>
                  <a:pt x="3467387" y="3432"/>
                  <a:pt x="3201909" y="15240"/>
                </a:cubicBezTo>
                <a:cubicBezTo>
                  <a:pt x="2918126" y="70294"/>
                  <a:pt x="2717830" y="-20204"/>
                  <a:pt x="2604943" y="15240"/>
                </a:cubicBezTo>
                <a:cubicBezTo>
                  <a:pt x="2496133" y="41477"/>
                  <a:pt x="2003915" y="15206"/>
                  <a:pt x="1845168" y="15240"/>
                </a:cubicBezTo>
                <a:cubicBezTo>
                  <a:pt x="1694518" y="11941"/>
                  <a:pt x="1344959" y="41140"/>
                  <a:pt x="1166797" y="15240"/>
                </a:cubicBezTo>
                <a:cubicBezTo>
                  <a:pt x="935925" y="66403"/>
                  <a:pt x="319712" y="-67020"/>
                  <a:pt x="0" y="15240"/>
                </a:cubicBezTo>
                <a:cubicBezTo>
                  <a:pt x="1270" y="11138"/>
                  <a:pt x="-176" y="670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8140446"/>
                      <a:gd name="connsiteY0" fmla="*/ 0 h 15240"/>
                      <a:gd name="connsiteX1" fmla="*/ 434157 w 8140446"/>
                      <a:gd name="connsiteY1" fmla="*/ 0 h 15240"/>
                      <a:gd name="connsiteX2" fmla="*/ 1193932 w 8140446"/>
                      <a:gd name="connsiteY2" fmla="*/ 0 h 15240"/>
                      <a:gd name="connsiteX3" fmla="*/ 1628089 w 8140446"/>
                      <a:gd name="connsiteY3" fmla="*/ 0 h 15240"/>
                      <a:gd name="connsiteX4" fmla="*/ 2225055 w 8140446"/>
                      <a:gd name="connsiteY4" fmla="*/ 0 h 15240"/>
                      <a:gd name="connsiteX5" fmla="*/ 3066235 w 8140446"/>
                      <a:gd name="connsiteY5" fmla="*/ 0 h 15240"/>
                      <a:gd name="connsiteX6" fmla="*/ 3744605 w 8140446"/>
                      <a:gd name="connsiteY6" fmla="*/ 0 h 15240"/>
                      <a:gd name="connsiteX7" fmla="*/ 4504380 w 8140446"/>
                      <a:gd name="connsiteY7" fmla="*/ 0 h 15240"/>
                      <a:gd name="connsiteX8" fmla="*/ 5101346 w 8140446"/>
                      <a:gd name="connsiteY8" fmla="*/ 0 h 15240"/>
                      <a:gd name="connsiteX9" fmla="*/ 5779717 w 8140446"/>
                      <a:gd name="connsiteY9" fmla="*/ 0 h 15240"/>
                      <a:gd name="connsiteX10" fmla="*/ 6620896 w 8140446"/>
                      <a:gd name="connsiteY10" fmla="*/ 0 h 15240"/>
                      <a:gd name="connsiteX11" fmla="*/ 7136458 w 8140446"/>
                      <a:gd name="connsiteY11" fmla="*/ 0 h 15240"/>
                      <a:gd name="connsiteX12" fmla="*/ 8140446 w 8140446"/>
                      <a:gd name="connsiteY12" fmla="*/ 0 h 15240"/>
                      <a:gd name="connsiteX13" fmla="*/ 8140446 w 8140446"/>
                      <a:gd name="connsiteY13" fmla="*/ 15240 h 15240"/>
                      <a:gd name="connsiteX14" fmla="*/ 7543480 w 8140446"/>
                      <a:gd name="connsiteY14" fmla="*/ 15240 h 15240"/>
                      <a:gd name="connsiteX15" fmla="*/ 7109323 w 8140446"/>
                      <a:gd name="connsiteY15" fmla="*/ 15240 h 15240"/>
                      <a:gd name="connsiteX16" fmla="*/ 6430952 w 8140446"/>
                      <a:gd name="connsiteY16" fmla="*/ 15240 h 15240"/>
                      <a:gd name="connsiteX17" fmla="*/ 5915391 w 8140446"/>
                      <a:gd name="connsiteY17" fmla="*/ 15240 h 15240"/>
                      <a:gd name="connsiteX18" fmla="*/ 5237020 w 8140446"/>
                      <a:gd name="connsiteY18" fmla="*/ 15240 h 15240"/>
                      <a:gd name="connsiteX19" fmla="*/ 4558650 w 8140446"/>
                      <a:gd name="connsiteY19" fmla="*/ 15240 h 15240"/>
                      <a:gd name="connsiteX20" fmla="*/ 3880279 w 8140446"/>
                      <a:gd name="connsiteY20" fmla="*/ 15240 h 15240"/>
                      <a:gd name="connsiteX21" fmla="*/ 3201909 w 8140446"/>
                      <a:gd name="connsiteY21" fmla="*/ 15240 h 15240"/>
                      <a:gd name="connsiteX22" fmla="*/ 2604943 w 8140446"/>
                      <a:gd name="connsiteY22" fmla="*/ 15240 h 15240"/>
                      <a:gd name="connsiteX23" fmla="*/ 1845168 w 8140446"/>
                      <a:gd name="connsiteY23" fmla="*/ 15240 h 15240"/>
                      <a:gd name="connsiteX24" fmla="*/ 1166797 w 8140446"/>
                      <a:gd name="connsiteY24" fmla="*/ 15240 h 15240"/>
                      <a:gd name="connsiteX25" fmla="*/ 0 w 8140446"/>
                      <a:gd name="connsiteY25" fmla="*/ 15240 h 15240"/>
                      <a:gd name="connsiteX26" fmla="*/ 0 w 8140446"/>
                      <a:gd name="connsiteY26" fmla="*/ 0 h 152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8140446" h="15240" fill="none" extrusionOk="0">
                        <a:moveTo>
                          <a:pt x="0" y="0"/>
                        </a:moveTo>
                        <a:cubicBezTo>
                          <a:pt x="94920" y="9103"/>
                          <a:pt x="287892" y="-4966"/>
                          <a:pt x="434157" y="0"/>
                        </a:cubicBezTo>
                        <a:cubicBezTo>
                          <a:pt x="580422" y="4966"/>
                          <a:pt x="943595" y="-14182"/>
                          <a:pt x="1193932" y="0"/>
                        </a:cubicBezTo>
                        <a:cubicBezTo>
                          <a:pt x="1444270" y="14182"/>
                          <a:pt x="1472129" y="5523"/>
                          <a:pt x="1628089" y="0"/>
                        </a:cubicBezTo>
                        <a:cubicBezTo>
                          <a:pt x="1784049" y="-5523"/>
                          <a:pt x="1962419" y="-17322"/>
                          <a:pt x="2225055" y="0"/>
                        </a:cubicBezTo>
                        <a:cubicBezTo>
                          <a:pt x="2487691" y="17322"/>
                          <a:pt x="2700681" y="1311"/>
                          <a:pt x="3066235" y="0"/>
                        </a:cubicBezTo>
                        <a:cubicBezTo>
                          <a:pt x="3431789" y="-1311"/>
                          <a:pt x="3405662" y="25081"/>
                          <a:pt x="3744605" y="0"/>
                        </a:cubicBezTo>
                        <a:cubicBezTo>
                          <a:pt x="4083548" y="-25081"/>
                          <a:pt x="4265111" y="-11945"/>
                          <a:pt x="4504380" y="0"/>
                        </a:cubicBezTo>
                        <a:cubicBezTo>
                          <a:pt x="4743649" y="11945"/>
                          <a:pt x="4860394" y="-2832"/>
                          <a:pt x="5101346" y="0"/>
                        </a:cubicBezTo>
                        <a:cubicBezTo>
                          <a:pt x="5342298" y="2832"/>
                          <a:pt x="5456387" y="23676"/>
                          <a:pt x="5779717" y="0"/>
                        </a:cubicBezTo>
                        <a:cubicBezTo>
                          <a:pt x="6103047" y="-23676"/>
                          <a:pt x="6270379" y="-37291"/>
                          <a:pt x="6620896" y="0"/>
                        </a:cubicBezTo>
                        <a:cubicBezTo>
                          <a:pt x="6971413" y="37291"/>
                          <a:pt x="6989068" y="24674"/>
                          <a:pt x="7136458" y="0"/>
                        </a:cubicBezTo>
                        <a:cubicBezTo>
                          <a:pt x="7283848" y="-24674"/>
                          <a:pt x="7752532" y="-22436"/>
                          <a:pt x="8140446" y="0"/>
                        </a:cubicBezTo>
                        <a:cubicBezTo>
                          <a:pt x="8139857" y="7250"/>
                          <a:pt x="8140386" y="9063"/>
                          <a:pt x="8140446" y="15240"/>
                        </a:cubicBezTo>
                        <a:cubicBezTo>
                          <a:pt x="7906329" y="-6091"/>
                          <a:pt x="7681180" y="24417"/>
                          <a:pt x="7543480" y="15240"/>
                        </a:cubicBezTo>
                        <a:cubicBezTo>
                          <a:pt x="7405780" y="6063"/>
                          <a:pt x="7216607" y="612"/>
                          <a:pt x="7109323" y="15240"/>
                        </a:cubicBezTo>
                        <a:cubicBezTo>
                          <a:pt x="7002039" y="29868"/>
                          <a:pt x="6576231" y="39644"/>
                          <a:pt x="6430952" y="15240"/>
                        </a:cubicBezTo>
                        <a:cubicBezTo>
                          <a:pt x="6285673" y="-9164"/>
                          <a:pt x="6138840" y="31473"/>
                          <a:pt x="5915391" y="15240"/>
                        </a:cubicBezTo>
                        <a:cubicBezTo>
                          <a:pt x="5691942" y="-993"/>
                          <a:pt x="5459460" y="48618"/>
                          <a:pt x="5237020" y="15240"/>
                        </a:cubicBezTo>
                        <a:cubicBezTo>
                          <a:pt x="5014580" y="-18138"/>
                          <a:pt x="4747677" y="37401"/>
                          <a:pt x="4558650" y="15240"/>
                        </a:cubicBezTo>
                        <a:cubicBezTo>
                          <a:pt x="4369623" y="-6921"/>
                          <a:pt x="4146061" y="9520"/>
                          <a:pt x="3880279" y="15240"/>
                        </a:cubicBezTo>
                        <a:cubicBezTo>
                          <a:pt x="3614497" y="20960"/>
                          <a:pt x="3473808" y="-15956"/>
                          <a:pt x="3201909" y="15240"/>
                        </a:cubicBezTo>
                        <a:cubicBezTo>
                          <a:pt x="2930010" y="46436"/>
                          <a:pt x="2728175" y="-6478"/>
                          <a:pt x="2604943" y="15240"/>
                        </a:cubicBezTo>
                        <a:cubicBezTo>
                          <a:pt x="2481711" y="36958"/>
                          <a:pt x="2004334" y="23904"/>
                          <a:pt x="1845168" y="15240"/>
                        </a:cubicBezTo>
                        <a:cubicBezTo>
                          <a:pt x="1686003" y="6576"/>
                          <a:pt x="1375070" y="34532"/>
                          <a:pt x="1166797" y="15240"/>
                        </a:cubicBezTo>
                        <a:cubicBezTo>
                          <a:pt x="958524" y="-4052"/>
                          <a:pt x="342846" y="5832"/>
                          <a:pt x="0" y="15240"/>
                        </a:cubicBezTo>
                        <a:cubicBezTo>
                          <a:pt x="586" y="11652"/>
                          <a:pt x="-523" y="7308"/>
                          <a:pt x="0" y="0"/>
                        </a:cubicBezTo>
                        <a:close/>
                      </a:path>
                      <a:path w="8140446" h="15240" stroke="0" extrusionOk="0">
                        <a:moveTo>
                          <a:pt x="0" y="0"/>
                        </a:moveTo>
                        <a:cubicBezTo>
                          <a:pt x="142435" y="-24533"/>
                          <a:pt x="380026" y="17447"/>
                          <a:pt x="596966" y="0"/>
                        </a:cubicBezTo>
                        <a:cubicBezTo>
                          <a:pt x="813906" y="-17447"/>
                          <a:pt x="830530" y="13462"/>
                          <a:pt x="1031123" y="0"/>
                        </a:cubicBezTo>
                        <a:cubicBezTo>
                          <a:pt x="1231716" y="-13462"/>
                          <a:pt x="1634038" y="0"/>
                          <a:pt x="1872303" y="0"/>
                        </a:cubicBezTo>
                        <a:cubicBezTo>
                          <a:pt x="2110568" y="0"/>
                          <a:pt x="2261934" y="-25727"/>
                          <a:pt x="2469269" y="0"/>
                        </a:cubicBezTo>
                        <a:cubicBezTo>
                          <a:pt x="2676604" y="25727"/>
                          <a:pt x="2790440" y="16284"/>
                          <a:pt x="3066235" y="0"/>
                        </a:cubicBezTo>
                        <a:cubicBezTo>
                          <a:pt x="3342030" y="-16284"/>
                          <a:pt x="3685603" y="41976"/>
                          <a:pt x="3907414" y="0"/>
                        </a:cubicBezTo>
                        <a:cubicBezTo>
                          <a:pt x="4129225" y="-41976"/>
                          <a:pt x="4177416" y="-7598"/>
                          <a:pt x="4422976" y="0"/>
                        </a:cubicBezTo>
                        <a:cubicBezTo>
                          <a:pt x="4668536" y="7598"/>
                          <a:pt x="5023499" y="-28058"/>
                          <a:pt x="5264155" y="0"/>
                        </a:cubicBezTo>
                        <a:cubicBezTo>
                          <a:pt x="5504811" y="28058"/>
                          <a:pt x="5703675" y="13288"/>
                          <a:pt x="6105335" y="0"/>
                        </a:cubicBezTo>
                        <a:cubicBezTo>
                          <a:pt x="6506995" y="-13288"/>
                          <a:pt x="6455516" y="-5124"/>
                          <a:pt x="6783705" y="0"/>
                        </a:cubicBezTo>
                        <a:cubicBezTo>
                          <a:pt x="7111894" y="5124"/>
                          <a:pt x="7512856" y="10604"/>
                          <a:pt x="8140446" y="0"/>
                        </a:cubicBezTo>
                        <a:cubicBezTo>
                          <a:pt x="8140610" y="5600"/>
                          <a:pt x="8140834" y="9716"/>
                          <a:pt x="8140446" y="15240"/>
                        </a:cubicBezTo>
                        <a:cubicBezTo>
                          <a:pt x="7959314" y="297"/>
                          <a:pt x="7870113" y="7389"/>
                          <a:pt x="7706289" y="15240"/>
                        </a:cubicBezTo>
                        <a:cubicBezTo>
                          <a:pt x="7542465" y="23091"/>
                          <a:pt x="7157940" y="14434"/>
                          <a:pt x="6865109" y="15240"/>
                        </a:cubicBezTo>
                        <a:cubicBezTo>
                          <a:pt x="6572278" y="16046"/>
                          <a:pt x="6524256" y="35003"/>
                          <a:pt x="6349548" y="15240"/>
                        </a:cubicBezTo>
                        <a:cubicBezTo>
                          <a:pt x="6174840" y="-4523"/>
                          <a:pt x="5951624" y="-2874"/>
                          <a:pt x="5671177" y="15240"/>
                        </a:cubicBezTo>
                        <a:cubicBezTo>
                          <a:pt x="5390730" y="33354"/>
                          <a:pt x="5222992" y="57010"/>
                          <a:pt x="4829998" y="15240"/>
                        </a:cubicBezTo>
                        <a:cubicBezTo>
                          <a:pt x="4437004" y="-26530"/>
                          <a:pt x="4344181" y="36039"/>
                          <a:pt x="4151627" y="15240"/>
                        </a:cubicBezTo>
                        <a:cubicBezTo>
                          <a:pt x="3959073" y="-5559"/>
                          <a:pt x="3886970" y="29827"/>
                          <a:pt x="3717470" y="15240"/>
                        </a:cubicBezTo>
                        <a:cubicBezTo>
                          <a:pt x="3547970" y="653"/>
                          <a:pt x="3451521" y="28824"/>
                          <a:pt x="3201909" y="15240"/>
                        </a:cubicBezTo>
                        <a:cubicBezTo>
                          <a:pt x="2952297" y="1656"/>
                          <a:pt x="2543413" y="2981"/>
                          <a:pt x="2360729" y="15240"/>
                        </a:cubicBezTo>
                        <a:cubicBezTo>
                          <a:pt x="2178045" y="27499"/>
                          <a:pt x="1906056" y="22799"/>
                          <a:pt x="1682359" y="15240"/>
                        </a:cubicBezTo>
                        <a:cubicBezTo>
                          <a:pt x="1458662" y="7682"/>
                          <a:pt x="1330405" y="4998"/>
                          <a:pt x="1166797" y="15240"/>
                        </a:cubicBezTo>
                        <a:cubicBezTo>
                          <a:pt x="1003189" y="25482"/>
                          <a:pt x="278098" y="16485"/>
                          <a:pt x="0" y="15240"/>
                        </a:cubicBezTo>
                        <a:cubicBezTo>
                          <a:pt x="-78" y="8523"/>
                          <a:pt x="411" y="330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4904" y="1607820"/>
            <a:ext cx="8439312" cy="381787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en-US" sz="1800" dirty="0">
                <a:latin typeface="Bookman Old Style" panose="02050604050505020204" pitchFamily="18" charset="0"/>
                <a:cs typeface="Bookman Old Style"/>
              </a:rPr>
              <a:t>F-1 students </a:t>
            </a:r>
            <a:r>
              <a:rPr lang="en-US" sz="1800" u="sng" dirty="0">
                <a:latin typeface="Bookman Old Style" panose="02050604050505020204" pitchFamily="18" charset="0"/>
                <a:cs typeface="Bookman Old Style"/>
              </a:rPr>
              <a:t>MUST</a:t>
            </a:r>
            <a:r>
              <a:rPr lang="en-US" sz="1800" dirty="0">
                <a:latin typeface="Bookman Old Style" panose="02050604050505020204" pitchFamily="18" charset="0"/>
                <a:cs typeface="Bookman Old Style"/>
              </a:rPr>
              <a:t> follow specific regulations.</a:t>
            </a:r>
          </a:p>
          <a:p>
            <a:pPr>
              <a:lnSpc>
                <a:spcPct val="90000"/>
              </a:lnSpc>
            </a:pPr>
            <a:endParaRPr lang="en-US" sz="1800" dirty="0">
              <a:latin typeface="Bookman Old Style" panose="02050604050505020204" pitchFamily="18" charset="0"/>
              <a:cs typeface="Bookman Old Style"/>
            </a:endParaRPr>
          </a:p>
          <a:p>
            <a:pPr>
              <a:lnSpc>
                <a:spcPct val="90000"/>
              </a:lnSpc>
            </a:pPr>
            <a:r>
              <a:rPr lang="en-US" sz="1800" dirty="0">
                <a:latin typeface="Bookman Old Style" panose="02050604050505020204" pitchFamily="18" charset="0"/>
                <a:cs typeface="Bookman Old Style"/>
              </a:rPr>
              <a:t>F-1 student status is classified as a </a:t>
            </a:r>
            <a:r>
              <a:rPr lang="en-US" sz="1800" b="1" dirty="0">
                <a:latin typeface="Bookman Old Style" panose="02050604050505020204" pitchFamily="18" charset="0"/>
                <a:cs typeface="Bookman Old Style"/>
              </a:rPr>
              <a:t>non-immigrant status</a:t>
            </a:r>
            <a:r>
              <a:rPr lang="en-US" sz="1800" dirty="0">
                <a:latin typeface="Bookman Old Style" panose="02050604050505020204" pitchFamily="18" charset="0"/>
                <a:cs typeface="Bookman Old Style"/>
              </a:rPr>
              <a:t>, which means you do not have intent to immigrate into the U.S. </a:t>
            </a:r>
          </a:p>
          <a:p>
            <a:pPr>
              <a:lnSpc>
                <a:spcPct val="90000"/>
              </a:lnSpc>
            </a:pPr>
            <a:endParaRPr lang="en-US" sz="1800" dirty="0">
              <a:latin typeface="Bookman Old Style" panose="02050604050505020204" pitchFamily="18" charset="0"/>
              <a:cs typeface="Bookman Old Style"/>
            </a:endParaRPr>
          </a:p>
          <a:p>
            <a:pPr>
              <a:lnSpc>
                <a:spcPct val="90000"/>
              </a:lnSpc>
            </a:pPr>
            <a:r>
              <a:rPr lang="en-US" sz="1800" dirty="0">
                <a:latin typeface="Bookman Old Style" panose="02050604050505020204" pitchFamily="18" charset="0"/>
                <a:cs typeface="Bookman Old Style"/>
              </a:rPr>
              <a:t>Your F-1 student status is for studying in the U.S. but does have certain privileges such as work authorization. </a:t>
            </a:r>
          </a:p>
          <a:p>
            <a:pPr>
              <a:lnSpc>
                <a:spcPct val="90000"/>
              </a:lnSpc>
            </a:pPr>
            <a:endParaRPr lang="en-US" sz="1800" dirty="0">
              <a:latin typeface="Bookman Old Style" panose="02050604050505020204" pitchFamily="18" charset="0"/>
              <a:cs typeface="Bookman Old Style"/>
            </a:endParaRPr>
          </a:p>
          <a:p>
            <a:pPr>
              <a:lnSpc>
                <a:spcPct val="90000"/>
              </a:lnSpc>
            </a:pPr>
            <a:r>
              <a:rPr lang="en-US" sz="1800" dirty="0">
                <a:latin typeface="Bookman Old Style" panose="02050604050505020204" pitchFamily="18" charset="0"/>
                <a:cs typeface="Bookman Old Style"/>
              </a:rPr>
              <a:t>You are required to submit the following documents to ISSS:</a:t>
            </a:r>
          </a:p>
          <a:p>
            <a:pPr lvl="1">
              <a:lnSpc>
                <a:spcPct val="90000"/>
              </a:lnSpc>
            </a:pPr>
            <a:r>
              <a:rPr lang="en-US" sz="1800" b="1" dirty="0">
                <a:latin typeface="Bookman Old Style" panose="02050604050505020204" pitchFamily="18" charset="0"/>
                <a:cs typeface="Bookman Old Style"/>
              </a:rPr>
              <a:t>Signed I-20 </a:t>
            </a:r>
          </a:p>
          <a:p>
            <a:pPr lvl="1">
              <a:lnSpc>
                <a:spcPct val="90000"/>
              </a:lnSpc>
            </a:pPr>
            <a:r>
              <a:rPr lang="en-US" sz="1800" b="1" dirty="0">
                <a:latin typeface="Bookman Old Style" panose="02050604050505020204" pitchFamily="18" charset="0"/>
                <a:cs typeface="Bookman Old Style"/>
              </a:rPr>
              <a:t>Passport</a:t>
            </a:r>
          </a:p>
          <a:p>
            <a:pPr lvl="1">
              <a:lnSpc>
                <a:spcPct val="90000"/>
              </a:lnSpc>
            </a:pPr>
            <a:r>
              <a:rPr lang="en-US" sz="1800" b="1" dirty="0">
                <a:latin typeface="Bookman Old Style" panose="02050604050505020204" pitchFamily="18" charset="0"/>
                <a:cs typeface="Bookman Old Style"/>
              </a:rPr>
              <a:t>Visa </a:t>
            </a:r>
          </a:p>
          <a:p>
            <a:pPr lvl="1">
              <a:lnSpc>
                <a:spcPct val="90000"/>
              </a:lnSpc>
            </a:pPr>
            <a:r>
              <a:rPr lang="en-US" sz="1800" b="1" dirty="0">
                <a:latin typeface="Bookman Old Style" panose="02050604050505020204" pitchFamily="18" charset="0"/>
                <a:cs typeface="Bookman Old Style"/>
              </a:rPr>
              <a:t>I-94 (</a:t>
            </a:r>
            <a:r>
              <a:rPr lang="en-US" sz="1800" b="1" dirty="0">
                <a:latin typeface="Bookman Old Style" panose="02050604050505020204" pitchFamily="18" charset="0"/>
                <a:cs typeface="Bookman Old Style"/>
                <a:hlinkClick r:id="rId2"/>
              </a:rPr>
              <a:t>https://i94.cbp.dhs.gov/I94/#/recent-search</a:t>
            </a:r>
            <a:r>
              <a:rPr lang="en-US" sz="1800" b="1" dirty="0">
                <a:latin typeface="Bookman Old Style" panose="02050604050505020204" pitchFamily="18" charset="0"/>
                <a:cs typeface="Bookman Old Style"/>
              </a:rPr>
              <a:t>)</a:t>
            </a:r>
          </a:p>
          <a:p>
            <a:pPr lvl="1">
              <a:lnSpc>
                <a:spcPct val="90000"/>
              </a:lnSpc>
            </a:pPr>
            <a:r>
              <a:rPr lang="en-US" sz="1800" b="1" dirty="0">
                <a:latin typeface="Bookman Old Style" panose="02050604050505020204" pitchFamily="18" charset="0"/>
                <a:cs typeface="Bookman Old Style"/>
              </a:rPr>
              <a:t>I-901</a:t>
            </a:r>
          </a:p>
          <a:p>
            <a:pPr lvl="1">
              <a:lnSpc>
                <a:spcPct val="90000"/>
              </a:lnSpc>
            </a:pPr>
            <a:r>
              <a:rPr lang="en-US" sz="1800" b="1" dirty="0">
                <a:latin typeface="Bookman Old Style" panose="02050604050505020204" pitchFamily="18" charset="0"/>
                <a:cs typeface="Bookman Old Style"/>
              </a:rPr>
              <a:t>Emergency Contact and Address Form</a:t>
            </a:r>
          </a:p>
          <a:p>
            <a:pPr lvl="1">
              <a:lnSpc>
                <a:spcPct val="90000"/>
              </a:lnSpc>
            </a:pPr>
            <a:r>
              <a:rPr lang="en-US" sz="1800" b="1" dirty="0">
                <a:latin typeface="Bookman Old Style" panose="02050604050505020204" pitchFamily="18" charset="0"/>
                <a:cs typeface="Bookman Old Style"/>
              </a:rPr>
              <a:t>Important F-1 Status Requirements Form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934" y="74949"/>
            <a:ext cx="8895251" cy="1001901"/>
          </a:xfrm>
        </p:spPr>
        <p:txBody>
          <a:bodyPr>
            <a:noAutofit/>
          </a:bodyPr>
          <a:lstStyle/>
          <a:p>
            <a:r>
              <a:rPr lang="en-US" sz="2000" b="1" dirty="0">
                <a:latin typeface="Bookman Old Style"/>
                <a:cs typeface="Bookman Old Style"/>
              </a:rPr>
              <a:t>Form I-20: Certificate of Eligibility for </a:t>
            </a:r>
            <a:br>
              <a:rPr lang="en-US" sz="2000" b="1" dirty="0">
                <a:latin typeface="Bookman Old Style"/>
                <a:cs typeface="Bookman Old Style"/>
              </a:rPr>
            </a:br>
            <a:r>
              <a:rPr lang="en-US" sz="2000" b="1" dirty="0">
                <a:latin typeface="Bookman Old Style"/>
                <a:cs typeface="Bookman Old Style"/>
              </a:rPr>
              <a:t>Nonimmigrant Student Status</a:t>
            </a:r>
            <a:br>
              <a:rPr lang="en-US" sz="1600" b="1" dirty="0">
                <a:latin typeface="Bookman Old Style"/>
                <a:cs typeface="Bookman Old Style"/>
              </a:rPr>
            </a:br>
            <a:r>
              <a:rPr lang="en-US" sz="1600" i="1" dirty="0">
                <a:latin typeface="Bookman Old Style"/>
                <a:cs typeface="Bookman Old Style"/>
              </a:rPr>
              <a:t>The I-20 must always reflect accurate personal and academic information.</a:t>
            </a:r>
            <a:endParaRPr lang="en-US" sz="1800" i="1" u="sng" dirty="0">
              <a:latin typeface="Bookman Old Style"/>
              <a:cs typeface="Bookman Old Styl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99535" y="1174287"/>
            <a:ext cx="5847028" cy="4019804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1800" b="1" u="sng" dirty="0">
                <a:latin typeface="Bookman Old Style"/>
                <a:cs typeface="Bookman Old Style"/>
              </a:rPr>
              <a:t>Start Date</a:t>
            </a:r>
            <a:r>
              <a:rPr lang="en-US" sz="1800" b="1" dirty="0">
                <a:latin typeface="Bookman Old Style"/>
                <a:cs typeface="Bookman Old Style"/>
              </a:rPr>
              <a:t> </a:t>
            </a:r>
            <a:r>
              <a:rPr lang="en-US" sz="1800" dirty="0">
                <a:latin typeface="Bookman Old Style"/>
                <a:cs typeface="Bookman Old Style"/>
              </a:rPr>
              <a:t>– First day of class </a:t>
            </a:r>
          </a:p>
          <a:p>
            <a:pPr lvl="1">
              <a:lnSpc>
                <a:spcPct val="80000"/>
              </a:lnSpc>
            </a:pPr>
            <a:r>
              <a:rPr lang="en-US" sz="1400" dirty="0">
                <a:solidFill>
                  <a:srgbClr val="000000"/>
                </a:solidFill>
                <a:latin typeface="Bookman Old Style"/>
                <a:cs typeface="Bookman Old Style"/>
              </a:rPr>
              <a:t>May enter the US 30 days prior to the start date.</a:t>
            </a:r>
          </a:p>
          <a:p>
            <a:pPr>
              <a:lnSpc>
                <a:spcPct val="80000"/>
              </a:lnSpc>
            </a:pPr>
            <a:endParaRPr lang="en-US" sz="1050" b="1" u="sng" dirty="0">
              <a:solidFill>
                <a:srgbClr val="000000"/>
              </a:solidFill>
              <a:latin typeface="Bookman Old Style"/>
              <a:cs typeface="Bookman Old Style"/>
            </a:endParaRPr>
          </a:p>
          <a:p>
            <a:pPr>
              <a:lnSpc>
                <a:spcPct val="80000"/>
              </a:lnSpc>
            </a:pPr>
            <a:r>
              <a:rPr lang="en-US" sz="1800" b="1" u="sng" dirty="0">
                <a:solidFill>
                  <a:srgbClr val="000000"/>
                </a:solidFill>
                <a:latin typeface="Bookman Old Style"/>
                <a:cs typeface="Bookman Old Style"/>
              </a:rPr>
              <a:t>End Date</a:t>
            </a:r>
            <a:r>
              <a:rPr lang="en-US" sz="1800" dirty="0">
                <a:solidFill>
                  <a:srgbClr val="000000"/>
                </a:solidFill>
                <a:latin typeface="Bookman Old Style"/>
                <a:cs typeface="Bookman Old Style"/>
              </a:rPr>
              <a:t> – Expected date program completion </a:t>
            </a:r>
          </a:p>
          <a:p>
            <a:pPr lvl="1">
              <a:lnSpc>
                <a:spcPct val="80000"/>
              </a:lnSpc>
            </a:pPr>
            <a:r>
              <a:rPr lang="en-US" sz="1400" dirty="0">
                <a:latin typeface="Bookman Old Style"/>
                <a:cs typeface="Bookman Old Style"/>
              </a:rPr>
              <a:t>An </a:t>
            </a:r>
            <a:r>
              <a:rPr lang="en-US" sz="1400" b="1" i="1" dirty="0">
                <a:latin typeface="Bookman Old Style"/>
                <a:cs typeface="Bookman Old Style"/>
              </a:rPr>
              <a:t>I-20 Program Extension </a:t>
            </a:r>
            <a:r>
              <a:rPr lang="en-US" sz="1400" dirty="0">
                <a:latin typeface="Bookman Old Style"/>
                <a:cs typeface="Bookman Old Style"/>
              </a:rPr>
              <a:t>must be requested </a:t>
            </a:r>
            <a:r>
              <a:rPr lang="en-US" sz="1400" b="1" u="sng" dirty="0">
                <a:latin typeface="Bookman Old Style"/>
                <a:cs typeface="Bookman Old Style"/>
              </a:rPr>
              <a:t>before</a:t>
            </a:r>
            <a:r>
              <a:rPr lang="en-US" sz="1400" dirty="0">
                <a:latin typeface="Bookman Old Style"/>
                <a:cs typeface="Bookman Old Style"/>
              </a:rPr>
              <a:t> the end date. </a:t>
            </a:r>
            <a:endParaRPr lang="en-US" sz="1400" u="sng" dirty="0">
              <a:latin typeface="Bookman Old Style"/>
              <a:cs typeface="Bookman Old Style"/>
            </a:endParaRPr>
          </a:p>
          <a:p>
            <a:pPr>
              <a:lnSpc>
                <a:spcPct val="80000"/>
              </a:lnSpc>
            </a:pPr>
            <a:r>
              <a:rPr lang="en-US" sz="1800" b="1" u="sng" dirty="0">
                <a:latin typeface="Bookman Old Style"/>
                <a:cs typeface="Bookman Old Style"/>
              </a:rPr>
              <a:t>Change of Major</a:t>
            </a:r>
            <a:r>
              <a:rPr lang="en-US" sz="1800" dirty="0">
                <a:latin typeface="Bookman Old Style"/>
                <a:cs typeface="Bookman Old Style"/>
              </a:rPr>
              <a:t> – Receive a new I-20 when changing major.</a:t>
            </a:r>
          </a:p>
          <a:p>
            <a:pPr>
              <a:lnSpc>
                <a:spcPct val="110000"/>
              </a:lnSpc>
            </a:pPr>
            <a:r>
              <a:rPr lang="en-US" sz="1800" b="1" u="sng" dirty="0">
                <a:latin typeface="Bookman Old Style"/>
                <a:cs typeface="Bookman Old Style"/>
              </a:rPr>
              <a:t>Change of Degree Level</a:t>
            </a:r>
            <a:r>
              <a:rPr lang="en-US" sz="1800" b="1" dirty="0">
                <a:latin typeface="Bookman Old Style"/>
                <a:cs typeface="Bookman Old Style"/>
              </a:rPr>
              <a:t> </a:t>
            </a:r>
            <a:r>
              <a:rPr lang="en-US" sz="1800" dirty="0">
                <a:latin typeface="Bookman Old Style"/>
                <a:cs typeface="Bookman Old Style"/>
              </a:rPr>
              <a:t>– Receive a new I-20 before new program start date or international travel. </a:t>
            </a:r>
          </a:p>
          <a:p>
            <a:pPr>
              <a:lnSpc>
                <a:spcPct val="110000"/>
              </a:lnSpc>
            </a:pPr>
            <a:r>
              <a:rPr lang="en-US" sz="1800" b="1" u="sng" dirty="0">
                <a:latin typeface="Bookman Old Style"/>
                <a:cs typeface="Bookman Old Style"/>
              </a:rPr>
              <a:t>Travel Signature</a:t>
            </a:r>
            <a:r>
              <a:rPr lang="en-US" sz="1800" b="1" dirty="0">
                <a:latin typeface="Bookman Old Style"/>
                <a:cs typeface="Bookman Old Style"/>
              </a:rPr>
              <a:t> </a:t>
            </a:r>
            <a:r>
              <a:rPr lang="en-US" sz="1800" dirty="0">
                <a:latin typeface="Bookman Old Style"/>
                <a:cs typeface="Bookman Old Style"/>
              </a:rPr>
              <a:t>– a DSO’s endorsement certifying reentry eligibility is required prior to international travel. </a:t>
            </a:r>
          </a:p>
          <a:p>
            <a:pPr lvl="1">
              <a:lnSpc>
                <a:spcPct val="110000"/>
              </a:lnSpc>
            </a:pPr>
            <a:r>
              <a:rPr lang="en-US" sz="1400" dirty="0">
                <a:latin typeface="Bookman Old Style"/>
                <a:cs typeface="Bookman Old Style"/>
              </a:rPr>
              <a:t>Should be requested every semester traveling abroad.</a:t>
            </a:r>
            <a:endParaRPr lang="en-US" sz="1800" dirty="0">
              <a:latin typeface="Bookman Old Style"/>
              <a:cs typeface="Bookman Old Style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540" y="5301496"/>
            <a:ext cx="90840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Bookman Old Style"/>
                <a:cs typeface="Bookman Old Style"/>
              </a:rPr>
              <a:t>Treat your I-20 like a passport, </a:t>
            </a:r>
            <a:r>
              <a:rPr lang="en-US" sz="1600" b="1" u="sng" dirty="0">
                <a:solidFill>
                  <a:srgbClr val="FF0000"/>
                </a:solidFill>
                <a:latin typeface="Bookman Old Style"/>
                <a:cs typeface="Bookman Old Style"/>
              </a:rPr>
              <a:t>do not</a:t>
            </a:r>
            <a:r>
              <a:rPr lang="en-US" sz="1600" b="1" dirty="0">
                <a:solidFill>
                  <a:srgbClr val="FF0000"/>
                </a:solidFill>
                <a:latin typeface="Bookman Old Style"/>
                <a:cs typeface="Bookman Old Style"/>
              </a:rPr>
              <a:t> damage or lose, and k</a:t>
            </a:r>
            <a:r>
              <a:rPr lang="en-US" sz="16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eep all copies of I-20s.</a:t>
            </a:r>
          </a:p>
        </p:txBody>
      </p:sp>
      <p:pic>
        <p:nvPicPr>
          <p:cNvPr id="1026" name="Picture 2" descr="Image result for i-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0" y="1174286"/>
            <a:ext cx="3099888" cy="4019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alphaModFix amt="75000"/>
          </a:blip>
          <a:stretch>
            <a:fillRect/>
          </a:stretch>
        </p:blipFill>
        <p:spPr>
          <a:xfrm>
            <a:off x="6735281" y="3777811"/>
            <a:ext cx="1837794" cy="121891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alphaModFix amt="6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5247" y="3115741"/>
            <a:ext cx="1314189" cy="13930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255" y="0"/>
            <a:ext cx="8830655" cy="671480"/>
          </a:xfrm>
          <a:ln>
            <a:noFill/>
            <a:prstDash val="solid"/>
          </a:ln>
        </p:spPr>
        <p:txBody>
          <a:bodyPr>
            <a:normAutofit/>
          </a:bodyPr>
          <a:lstStyle/>
          <a:p>
            <a:r>
              <a:rPr lang="en-US" sz="2800" b="1" dirty="0">
                <a:latin typeface="Bookman Old Style"/>
                <a:cs typeface="Bookman Old Style"/>
              </a:rPr>
              <a:t>Additional Immigration Documents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68255" y="624840"/>
            <a:ext cx="2734965" cy="530352"/>
          </a:xfrm>
          <a:ln w="3175" cmpd="sng">
            <a:solidFill>
              <a:schemeClr val="tx1"/>
            </a:solidFill>
          </a:ln>
        </p:spPr>
        <p:txBody>
          <a:bodyPr>
            <a:normAutofit fontScale="77500" lnSpcReduction="20000"/>
          </a:bodyPr>
          <a:lstStyle/>
          <a:p>
            <a:pPr algn="ctr"/>
            <a:r>
              <a:rPr lang="en-US" dirty="0">
                <a:latin typeface="Bookman Old Style"/>
                <a:cs typeface="Bookman Old Style"/>
              </a:rPr>
              <a:t>Passport </a:t>
            </a:r>
          </a:p>
          <a:p>
            <a:pPr algn="ctr"/>
            <a:r>
              <a:rPr lang="en-US" sz="1600" dirty="0">
                <a:latin typeface="Bookman Old Style"/>
                <a:cs typeface="Bookman Old Style"/>
              </a:rPr>
              <a:t>(identity) </a:t>
            </a:r>
            <a:endParaRPr lang="en-US" sz="2000" dirty="0">
              <a:latin typeface="Bookman Old Style"/>
              <a:cs typeface="Bookman Old Styl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168255" y="1155194"/>
            <a:ext cx="2734965" cy="3658497"/>
          </a:xfrm>
          <a:ln>
            <a:solidFill>
              <a:schemeClr val="tx1"/>
            </a:solidFill>
            <a:prstDash val="solid"/>
          </a:ln>
        </p:spPr>
        <p:txBody>
          <a:bodyPr>
            <a:normAutofit fontScale="32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4900" b="1" i="1" dirty="0">
                <a:latin typeface="Bookman Old Style"/>
                <a:cs typeface="Bookman Old Style"/>
              </a:rPr>
              <a:t>Six-Month Rule</a:t>
            </a:r>
            <a:r>
              <a:rPr lang="en-US" sz="4900" dirty="0">
                <a:latin typeface="Bookman Old Style"/>
                <a:cs typeface="Bookman Old Style"/>
              </a:rPr>
              <a:t> </a:t>
            </a:r>
            <a:r>
              <a:rPr lang="en-US" sz="4300" dirty="0">
                <a:latin typeface="Bookman Old Style"/>
                <a:cs typeface="Bookman Old Style"/>
              </a:rPr>
              <a:t>– F-1 students are required to be in possession of passports that are valid for 6 months beyond their intended stay.</a:t>
            </a:r>
            <a:endParaRPr lang="en-US" sz="4900" dirty="0">
              <a:latin typeface="Bookman Old Style"/>
              <a:cs typeface="Bookman Old Style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4900" b="1" i="1" dirty="0">
                <a:latin typeface="Bookman Old Style"/>
                <a:cs typeface="Bookman Old Style"/>
              </a:rPr>
              <a:t>Renewal </a:t>
            </a:r>
            <a:r>
              <a:rPr lang="en-US" sz="4300" i="1" dirty="0">
                <a:latin typeface="Bookman Old Style"/>
                <a:cs typeface="Bookman Old Style"/>
              </a:rPr>
              <a:t>–</a:t>
            </a:r>
            <a:r>
              <a:rPr lang="en-US" sz="4300" b="1" i="1" dirty="0">
                <a:latin typeface="Bookman Old Style"/>
                <a:cs typeface="Bookman Old Style"/>
              </a:rPr>
              <a:t> </a:t>
            </a:r>
            <a:r>
              <a:rPr lang="en-US" sz="4300" dirty="0">
                <a:latin typeface="Bookman Old Style"/>
                <a:cs typeface="Bookman Old Style"/>
              </a:rPr>
              <a:t>Contact local embassy or regional consulate for instructions.</a:t>
            </a:r>
          </a:p>
          <a:p>
            <a:pPr marL="0" indent="0">
              <a:buNone/>
            </a:pPr>
            <a:endParaRPr lang="en-US" dirty="0">
              <a:latin typeface="Bookman Old Style"/>
              <a:cs typeface="Bookman Old Style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25140" y="624840"/>
            <a:ext cx="3021688" cy="530352"/>
          </a:xfrm>
          <a:ln>
            <a:solidFill>
              <a:schemeClr val="tx1"/>
            </a:solidFill>
            <a:prstDash val="solid"/>
          </a:ln>
        </p:spPr>
        <p:txBody>
          <a:bodyPr>
            <a:noAutofit/>
          </a:bodyPr>
          <a:lstStyle/>
          <a:p>
            <a:endParaRPr lang="en-US" dirty="0">
              <a:latin typeface="Bookman Old Style"/>
              <a:cs typeface="Bookman Old Style"/>
            </a:endParaRPr>
          </a:p>
          <a:p>
            <a:endParaRPr lang="en-US" dirty="0">
              <a:latin typeface="Bookman Old Style"/>
              <a:cs typeface="Bookman Old Style"/>
            </a:endParaRPr>
          </a:p>
          <a:p>
            <a:endParaRPr lang="en-US" dirty="0">
              <a:latin typeface="Bookman Old Style"/>
              <a:cs typeface="Bookman Old Style"/>
            </a:endParaRPr>
          </a:p>
          <a:p>
            <a:endParaRPr lang="en-US" dirty="0">
              <a:latin typeface="Bookman Old Style"/>
              <a:cs typeface="Bookman Old Style"/>
            </a:endParaRPr>
          </a:p>
          <a:p>
            <a:endParaRPr lang="en-US" dirty="0">
              <a:latin typeface="Bookman Old Style"/>
              <a:cs typeface="Bookman Old Style"/>
            </a:endParaRPr>
          </a:p>
          <a:p>
            <a:pPr algn="ctr">
              <a:lnSpc>
                <a:spcPct val="80000"/>
              </a:lnSpc>
            </a:pPr>
            <a:endParaRPr lang="en-US" dirty="0">
              <a:latin typeface="Bookman Old Style"/>
              <a:cs typeface="Bookman Old Style"/>
            </a:endParaRPr>
          </a:p>
          <a:p>
            <a:pPr algn="ctr">
              <a:lnSpc>
                <a:spcPct val="80000"/>
              </a:lnSpc>
            </a:pPr>
            <a:r>
              <a:rPr lang="en-US" dirty="0">
                <a:latin typeface="Bookman Old Style"/>
                <a:cs typeface="Bookman Old Style"/>
              </a:rPr>
              <a:t>I-94 </a:t>
            </a:r>
          </a:p>
          <a:p>
            <a:pPr algn="ctr">
              <a:lnSpc>
                <a:spcPct val="80000"/>
              </a:lnSpc>
            </a:pPr>
            <a:r>
              <a:rPr lang="en-US" sz="1100" dirty="0">
                <a:latin typeface="Bookman Old Style"/>
                <a:cs typeface="Bookman Old Style"/>
              </a:rPr>
              <a:t>(Admission &amp; Departure Record)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29777" y="1155193"/>
            <a:ext cx="3017052" cy="3637919"/>
          </a:xfrm>
          <a:ln>
            <a:solidFill>
              <a:schemeClr val="tx1"/>
            </a:solidFill>
            <a:prstDash val="solid"/>
          </a:ln>
        </p:spPr>
        <p:txBody>
          <a:bodyPr>
            <a:normAutofit fontScale="32500" lnSpcReduction="20000"/>
          </a:bodyPr>
          <a:lstStyle/>
          <a:p>
            <a:pPr marL="57150" indent="0">
              <a:lnSpc>
                <a:spcPct val="110000"/>
              </a:lnSpc>
              <a:buNone/>
            </a:pPr>
            <a:r>
              <a:rPr lang="en-US" sz="4900" b="1" i="1" dirty="0">
                <a:latin typeface="Bookman Old Style"/>
                <a:cs typeface="Bookman Old Style"/>
              </a:rPr>
              <a:t>Electronic I-94 </a:t>
            </a:r>
            <a:r>
              <a:rPr lang="en-US" sz="4900" dirty="0">
                <a:latin typeface="Bookman Old Style"/>
                <a:cs typeface="Bookman Old Style"/>
              </a:rPr>
              <a:t>- </a:t>
            </a:r>
            <a:r>
              <a:rPr lang="en-US" sz="4300" dirty="0">
                <a:latin typeface="Bookman Old Style"/>
                <a:cs typeface="Bookman Old Style"/>
              </a:rPr>
              <a:t>Access from the CBP website </a:t>
            </a:r>
            <a:r>
              <a:rPr lang="en-US" sz="4300" u="sng" dirty="0">
                <a:latin typeface="Bookman Old Style"/>
                <a:cs typeface="Bookman Old Style"/>
                <a:hlinkClick r:id="rId5"/>
              </a:rPr>
              <a:t>https://i94.cbp.dhs.gov/I94</a:t>
            </a:r>
            <a:r>
              <a:rPr lang="en-US" sz="4300" dirty="0">
                <a:latin typeface="Bookman Old Style"/>
                <a:cs typeface="Bookman Old Style"/>
              </a:rPr>
              <a:t>.  </a:t>
            </a:r>
          </a:p>
          <a:p>
            <a:pPr marL="57150" indent="0">
              <a:lnSpc>
                <a:spcPct val="110000"/>
              </a:lnSpc>
              <a:buNone/>
            </a:pPr>
            <a:r>
              <a:rPr lang="en-US" sz="4900" b="1" i="1" dirty="0">
                <a:latin typeface="Bookman Old Style"/>
                <a:cs typeface="Bookman Old Style"/>
              </a:rPr>
              <a:t>Duration of Status (D/S) </a:t>
            </a:r>
            <a:r>
              <a:rPr lang="en-US" sz="4300" i="1" dirty="0">
                <a:latin typeface="Bookman Old Style"/>
                <a:cs typeface="Bookman Old Style"/>
              </a:rPr>
              <a:t>–</a:t>
            </a:r>
            <a:r>
              <a:rPr lang="en-US" sz="4900" b="1" i="1" dirty="0">
                <a:latin typeface="Bookman Old Style"/>
                <a:cs typeface="Bookman Old Style"/>
              </a:rPr>
              <a:t> </a:t>
            </a:r>
            <a:r>
              <a:rPr lang="en-US" sz="4000" dirty="0">
                <a:latin typeface="Bookman Old Style"/>
                <a:cs typeface="Bookman Old Style"/>
              </a:rPr>
              <a:t>F-1 students may remain in the US as long as the I-20 is valid. If your I-94 has an error, contact ISSS.</a:t>
            </a:r>
          </a:p>
          <a:p>
            <a:pPr marL="57150" indent="0">
              <a:lnSpc>
                <a:spcPct val="110000"/>
              </a:lnSpc>
              <a:buNone/>
            </a:pPr>
            <a:r>
              <a:rPr lang="en-US" sz="4900" b="1" i="1" dirty="0">
                <a:latin typeface="Bookman Old Style"/>
                <a:cs typeface="Bookman Old Style"/>
              </a:rPr>
              <a:t>Class of Admission = F1</a:t>
            </a:r>
          </a:p>
          <a:p>
            <a:pPr marL="57150" indent="0">
              <a:lnSpc>
                <a:spcPct val="110000"/>
              </a:lnSpc>
              <a:buNone/>
            </a:pPr>
            <a:r>
              <a:rPr lang="en-US" sz="4300" dirty="0">
                <a:latin typeface="Bookman Old Style"/>
                <a:cs typeface="Bookman Old Style"/>
              </a:rPr>
              <a:t>If not F1, contact ISSS. </a:t>
            </a:r>
            <a:endParaRPr lang="en-US" sz="2300" dirty="0">
              <a:latin typeface="Bookman Old Style"/>
              <a:cs typeface="Bookman Old Style"/>
            </a:endParaRPr>
          </a:p>
          <a:p>
            <a:pPr marL="400050"/>
            <a:endParaRPr lang="en-US" sz="2300" dirty="0">
              <a:latin typeface="Bookman Old Style"/>
              <a:cs typeface="Bookman Old Style"/>
            </a:endParaRPr>
          </a:p>
          <a:p>
            <a:pPr marL="400050"/>
            <a:endParaRPr lang="en-US" sz="2300" dirty="0">
              <a:latin typeface="Bookman Old Style"/>
              <a:cs typeface="Bookman Old Style"/>
            </a:endParaRPr>
          </a:p>
          <a:p>
            <a:pPr marL="400050"/>
            <a:endParaRPr lang="en-US" sz="2300" dirty="0">
              <a:latin typeface="Bookman Old Style"/>
              <a:cs typeface="Bookman Old Style"/>
            </a:endParaRPr>
          </a:p>
          <a:p>
            <a:pPr marL="57150" indent="0">
              <a:buNone/>
            </a:pPr>
            <a:r>
              <a:rPr lang="en-US" sz="2300" dirty="0">
                <a:latin typeface="Bookman Old Style"/>
                <a:cs typeface="Bookman Old Style"/>
              </a:rPr>
              <a:t> </a:t>
            </a:r>
          </a:p>
          <a:p>
            <a:pPr marL="0" indent="0">
              <a:buNone/>
            </a:pPr>
            <a:endParaRPr lang="en-US" dirty="0">
              <a:latin typeface="Bookman Old Style"/>
              <a:cs typeface="Bookman Old Style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95635" y="1202935"/>
            <a:ext cx="2926080" cy="3591176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dirty="0">
                <a:latin typeface="Bookman Old Style" panose="02050604050505020204" pitchFamily="18" charset="0"/>
                <a:cs typeface="American Typewriter"/>
              </a:rPr>
              <a:t>A visa grants an F-1 student eligibility to apply for entry into the US at a POE. </a:t>
            </a:r>
          </a:p>
          <a:p>
            <a:pPr>
              <a:lnSpc>
                <a:spcPct val="80000"/>
              </a:lnSpc>
            </a:pPr>
            <a:endParaRPr lang="en-US" sz="700" dirty="0">
              <a:latin typeface="Bookman Old Style" panose="02050604050505020204" pitchFamily="18" charset="0"/>
              <a:cs typeface="American Typewriter"/>
            </a:endParaRP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Bookman Old Style" panose="02050604050505020204" pitchFamily="18" charset="0"/>
                <a:cs typeface="American Typewriter"/>
              </a:rPr>
              <a:t>F-1 students are permitted to remain in the US with an expired visa</a:t>
            </a:r>
            <a:r>
              <a:rPr lang="en-US" sz="1400" b="1" dirty="0">
                <a:latin typeface="Bookman Old Style" panose="02050604050505020204" pitchFamily="18" charset="0"/>
                <a:cs typeface="American Typewriter"/>
              </a:rPr>
              <a:t>. </a:t>
            </a:r>
          </a:p>
          <a:p>
            <a:pPr>
              <a:lnSpc>
                <a:spcPct val="80000"/>
              </a:lnSpc>
            </a:pPr>
            <a:endParaRPr lang="en-US" sz="700" dirty="0">
              <a:latin typeface="Bookman Old Style" panose="02050604050505020204" pitchFamily="18" charset="0"/>
              <a:cs typeface="American Typewriter"/>
            </a:endParaRPr>
          </a:p>
          <a:p>
            <a:pPr marL="285750" indent="-285750">
              <a:lnSpc>
                <a:spcPct val="80000"/>
              </a:lnSpc>
              <a:buFont typeface="Arial"/>
              <a:buChar char="•"/>
            </a:pPr>
            <a:r>
              <a:rPr lang="en-US" sz="1400" dirty="0">
                <a:latin typeface="Bookman Old Style" panose="02050604050505020204" pitchFamily="18" charset="0"/>
                <a:cs typeface="American Typewriter"/>
              </a:rPr>
              <a:t>Students are encouraged to maintain a valid visa in case of emergency international travel.</a:t>
            </a:r>
            <a:endParaRPr lang="en-US" sz="1200" dirty="0">
              <a:latin typeface="Bookman Old Style" panose="02050604050505020204" pitchFamily="18" charset="0"/>
              <a:cs typeface="American Typewriter"/>
            </a:endParaRPr>
          </a:p>
          <a:p>
            <a:pPr marL="285750" indent="-285750">
              <a:lnSpc>
                <a:spcPct val="80000"/>
              </a:lnSpc>
              <a:buFont typeface="Arial"/>
              <a:buChar char="•"/>
            </a:pPr>
            <a:endParaRPr lang="en-US" sz="1200" dirty="0">
              <a:latin typeface="Bookman Old Style" panose="02050604050505020204" pitchFamily="18" charset="0"/>
              <a:cs typeface="American Typewriter"/>
            </a:endParaRPr>
          </a:p>
          <a:p>
            <a:pPr marL="285750" indent="-285750">
              <a:lnSpc>
                <a:spcPct val="80000"/>
              </a:lnSpc>
              <a:buFont typeface="Arial"/>
              <a:buChar char="•"/>
            </a:pPr>
            <a:endParaRPr lang="en-US" sz="1200" dirty="0">
              <a:latin typeface="Bookman Old Style" panose="02050604050505020204" pitchFamily="18" charset="0"/>
              <a:cs typeface="American Typewriter"/>
            </a:endParaRPr>
          </a:p>
          <a:p>
            <a:pPr marL="285750" indent="-285750">
              <a:lnSpc>
                <a:spcPct val="80000"/>
              </a:lnSpc>
              <a:buFont typeface="Arial"/>
              <a:buChar char="•"/>
            </a:pPr>
            <a:endParaRPr lang="en-US" sz="1200" dirty="0">
              <a:latin typeface="Bookman Old Style" panose="02050604050505020204" pitchFamily="18" charset="0"/>
              <a:cs typeface="American Typewriter"/>
            </a:endParaRPr>
          </a:p>
          <a:p>
            <a:pPr marL="285750" indent="-285750">
              <a:lnSpc>
                <a:spcPct val="80000"/>
              </a:lnSpc>
              <a:buFont typeface="Arial"/>
              <a:buChar char="•"/>
            </a:pPr>
            <a:endParaRPr lang="en-US" sz="1200" dirty="0">
              <a:latin typeface="Bookman Old Style" panose="02050604050505020204" pitchFamily="18" charset="0"/>
              <a:cs typeface="American Typewriter"/>
            </a:endParaRPr>
          </a:p>
          <a:p>
            <a:pPr marL="285750" indent="-285750">
              <a:lnSpc>
                <a:spcPct val="80000"/>
              </a:lnSpc>
              <a:buFont typeface="Arial"/>
              <a:buChar char="•"/>
            </a:pPr>
            <a:endParaRPr lang="en-US" sz="1200" dirty="0">
              <a:latin typeface="Bookman Old Style" panose="02050604050505020204" pitchFamily="18" charset="0"/>
              <a:cs typeface="American Typewriter"/>
            </a:endParaRPr>
          </a:p>
          <a:p>
            <a:pPr>
              <a:lnSpc>
                <a:spcPct val="80000"/>
              </a:lnSpc>
            </a:pPr>
            <a:endParaRPr lang="en-US" sz="1200" dirty="0">
              <a:latin typeface="Bookman Old Style" panose="02050604050505020204" pitchFamily="18" charset="0"/>
              <a:cs typeface="American Typewriter"/>
            </a:endParaRPr>
          </a:p>
          <a:p>
            <a:pPr lvl="1">
              <a:lnSpc>
                <a:spcPct val="80000"/>
              </a:lnSpc>
            </a:pPr>
            <a:endParaRPr lang="en-US" sz="800" dirty="0"/>
          </a:p>
          <a:p>
            <a:pPr lvl="1">
              <a:lnSpc>
                <a:spcPct val="80000"/>
              </a:lnSpc>
            </a:pPr>
            <a:endParaRPr lang="en-US" sz="800" dirty="0"/>
          </a:p>
          <a:p>
            <a:pPr lvl="1">
              <a:lnSpc>
                <a:spcPct val="80000"/>
              </a:lnSpc>
            </a:pPr>
            <a:endParaRPr lang="en-US" sz="800" dirty="0"/>
          </a:p>
          <a:p>
            <a:pPr lvl="1">
              <a:lnSpc>
                <a:spcPct val="80000"/>
              </a:lnSpc>
            </a:pPr>
            <a:endParaRPr lang="en-US" sz="800" dirty="0"/>
          </a:p>
        </p:txBody>
      </p:sp>
      <p:sp>
        <p:nvSpPr>
          <p:cNvPr id="10" name="TextBox 9"/>
          <p:cNvSpPr txBox="1"/>
          <p:nvPr/>
        </p:nvSpPr>
        <p:spPr>
          <a:xfrm>
            <a:off x="6191138" y="615268"/>
            <a:ext cx="2926080" cy="584775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Bookman Old Style" panose="02050604050505020204" pitchFamily="18" charset="0"/>
                <a:cs typeface="American Typewriter"/>
              </a:rPr>
              <a:t>VISA </a:t>
            </a:r>
          </a:p>
          <a:p>
            <a:pPr algn="ctr"/>
            <a:r>
              <a:rPr lang="en-US" sz="1200" b="1" dirty="0">
                <a:latin typeface="Bookman Old Style" panose="02050604050505020204" pitchFamily="18" charset="0"/>
                <a:cs typeface="American Typewriter"/>
              </a:rPr>
              <a:t>(entry permit)</a:t>
            </a:r>
          </a:p>
        </p:txBody>
      </p:sp>
      <p:pic>
        <p:nvPicPr>
          <p:cNvPr id="16" name="Picture 15" descr="http://keithcraft.org/wp-content/uploads/2015/02/KijdLzeiq.jpe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4219" y="1093081"/>
            <a:ext cx="574691" cy="249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4197EF08-6922-4B03-BDB1-1CD0AF4A38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20492" y="4042409"/>
            <a:ext cx="2004234" cy="1242168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2CA7223-FE5D-4173-AD8A-E88B250AA6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72539" y="3333067"/>
            <a:ext cx="2005672" cy="2332297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D221717-F576-4FBA-ADD3-68913DDCB07F}"/>
              </a:ext>
            </a:extLst>
          </p:cNvPr>
          <p:cNvCxnSpPr>
            <a:cxnSpLocks/>
          </p:cNvCxnSpPr>
          <p:nvPr/>
        </p:nvCxnSpPr>
        <p:spPr>
          <a:xfrm flipH="1">
            <a:off x="4220492" y="4042409"/>
            <a:ext cx="2012915" cy="124216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05FCF03-A7A2-439A-A4F3-3F06EF7A53FC}"/>
              </a:ext>
            </a:extLst>
          </p:cNvPr>
          <p:cNvCxnSpPr>
            <a:cxnSpLocks/>
          </p:cNvCxnSpPr>
          <p:nvPr/>
        </p:nvCxnSpPr>
        <p:spPr>
          <a:xfrm>
            <a:off x="4227735" y="4042409"/>
            <a:ext cx="2005672" cy="1234416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715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369" y="198782"/>
            <a:ext cx="8263890" cy="1195346"/>
          </a:xfrm>
        </p:spPr>
        <p:txBody>
          <a:bodyPr anchor="b">
            <a:normAutofit/>
          </a:bodyPr>
          <a:lstStyle/>
          <a:p>
            <a:r>
              <a:rPr lang="en-US" sz="4300" b="1" dirty="0">
                <a:latin typeface="Bookman Old Style"/>
                <a:cs typeface="Bookman Old Style"/>
              </a:rPr>
              <a:t>Update Address</a:t>
            </a:r>
          </a:p>
        </p:txBody>
      </p:sp>
      <p:sp>
        <p:nvSpPr>
          <p:cNvPr id="25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9369" y="1401286"/>
            <a:ext cx="8229600" cy="15240"/>
          </a:xfrm>
          <a:custGeom>
            <a:avLst/>
            <a:gdLst>
              <a:gd name="connsiteX0" fmla="*/ 0 w 8229600"/>
              <a:gd name="connsiteY0" fmla="*/ 0 h 15240"/>
              <a:gd name="connsiteX1" fmla="*/ 521208 w 8229600"/>
              <a:gd name="connsiteY1" fmla="*/ 0 h 15240"/>
              <a:gd name="connsiteX2" fmla="*/ 1371600 w 8229600"/>
              <a:gd name="connsiteY2" fmla="*/ 0 h 15240"/>
              <a:gd name="connsiteX3" fmla="*/ 2221992 w 8229600"/>
              <a:gd name="connsiteY3" fmla="*/ 0 h 15240"/>
              <a:gd name="connsiteX4" fmla="*/ 3072384 w 8229600"/>
              <a:gd name="connsiteY4" fmla="*/ 0 h 15240"/>
              <a:gd name="connsiteX5" fmla="*/ 3511296 w 8229600"/>
              <a:gd name="connsiteY5" fmla="*/ 0 h 15240"/>
              <a:gd name="connsiteX6" fmla="*/ 4114800 w 8229600"/>
              <a:gd name="connsiteY6" fmla="*/ 0 h 15240"/>
              <a:gd name="connsiteX7" fmla="*/ 4553712 w 8229600"/>
              <a:gd name="connsiteY7" fmla="*/ 0 h 15240"/>
              <a:gd name="connsiteX8" fmla="*/ 5239512 w 8229600"/>
              <a:gd name="connsiteY8" fmla="*/ 0 h 15240"/>
              <a:gd name="connsiteX9" fmla="*/ 5843016 w 8229600"/>
              <a:gd name="connsiteY9" fmla="*/ 0 h 15240"/>
              <a:gd name="connsiteX10" fmla="*/ 6611112 w 8229600"/>
              <a:gd name="connsiteY10" fmla="*/ 0 h 15240"/>
              <a:gd name="connsiteX11" fmla="*/ 7461504 w 8229600"/>
              <a:gd name="connsiteY11" fmla="*/ 0 h 15240"/>
              <a:gd name="connsiteX12" fmla="*/ 8229600 w 8229600"/>
              <a:gd name="connsiteY12" fmla="*/ 0 h 15240"/>
              <a:gd name="connsiteX13" fmla="*/ 8229600 w 8229600"/>
              <a:gd name="connsiteY13" fmla="*/ 15240 h 15240"/>
              <a:gd name="connsiteX14" fmla="*/ 7461504 w 8229600"/>
              <a:gd name="connsiteY14" fmla="*/ 15240 h 15240"/>
              <a:gd name="connsiteX15" fmla="*/ 6940296 w 8229600"/>
              <a:gd name="connsiteY15" fmla="*/ 15240 h 15240"/>
              <a:gd name="connsiteX16" fmla="*/ 6419088 w 8229600"/>
              <a:gd name="connsiteY16" fmla="*/ 15240 h 15240"/>
              <a:gd name="connsiteX17" fmla="*/ 5650992 w 8229600"/>
              <a:gd name="connsiteY17" fmla="*/ 15240 h 15240"/>
              <a:gd name="connsiteX18" fmla="*/ 5129784 w 8229600"/>
              <a:gd name="connsiteY18" fmla="*/ 15240 h 15240"/>
              <a:gd name="connsiteX19" fmla="*/ 4690872 w 8229600"/>
              <a:gd name="connsiteY19" fmla="*/ 15240 h 15240"/>
              <a:gd name="connsiteX20" fmla="*/ 4087368 w 8229600"/>
              <a:gd name="connsiteY20" fmla="*/ 15240 h 15240"/>
              <a:gd name="connsiteX21" fmla="*/ 3401568 w 8229600"/>
              <a:gd name="connsiteY21" fmla="*/ 15240 h 15240"/>
              <a:gd name="connsiteX22" fmla="*/ 2798064 w 8229600"/>
              <a:gd name="connsiteY22" fmla="*/ 15240 h 15240"/>
              <a:gd name="connsiteX23" fmla="*/ 2276856 w 8229600"/>
              <a:gd name="connsiteY23" fmla="*/ 15240 h 15240"/>
              <a:gd name="connsiteX24" fmla="*/ 1426464 w 8229600"/>
              <a:gd name="connsiteY24" fmla="*/ 15240 h 15240"/>
              <a:gd name="connsiteX25" fmla="*/ 740664 w 8229600"/>
              <a:gd name="connsiteY25" fmla="*/ 15240 h 15240"/>
              <a:gd name="connsiteX26" fmla="*/ 0 w 8229600"/>
              <a:gd name="connsiteY26" fmla="*/ 15240 h 15240"/>
              <a:gd name="connsiteX27" fmla="*/ 0 w 8229600"/>
              <a:gd name="connsiteY27" fmla="*/ 0 h 15240"/>
              <a:gd name="connsiteX0" fmla="*/ 0 w 8229600"/>
              <a:gd name="connsiteY0" fmla="*/ 0 h 15240"/>
              <a:gd name="connsiteX1" fmla="*/ 521208 w 8229600"/>
              <a:gd name="connsiteY1" fmla="*/ 0 h 15240"/>
              <a:gd name="connsiteX2" fmla="*/ 960120 w 8229600"/>
              <a:gd name="connsiteY2" fmla="*/ 0 h 15240"/>
              <a:gd name="connsiteX3" fmla="*/ 1481328 w 8229600"/>
              <a:gd name="connsiteY3" fmla="*/ 0 h 15240"/>
              <a:gd name="connsiteX4" fmla="*/ 2167128 w 8229600"/>
              <a:gd name="connsiteY4" fmla="*/ 0 h 15240"/>
              <a:gd name="connsiteX5" fmla="*/ 2935224 w 8229600"/>
              <a:gd name="connsiteY5" fmla="*/ 0 h 15240"/>
              <a:gd name="connsiteX6" fmla="*/ 3785616 w 8229600"/>
              <a:gd name="connsiteY6" fmla="*/ 0 h 15240"/>
              <a:gd name="connsiteX7" fmla="*/ 4636008 w 8229600"/>
              <a:gd name="connsiteY7" fmla="*/ 0 h 15240"/>
              <a:gd name="connsiteX8" fmla="*/ 5239512 w 8229600"/>
              <a:gd name="connsiteY8" fmla="*/ 0 h 15240"/>
              <a:gd name="connsiteX9" fmla="*/ 6007608 w 8229600"/>
              <a:gd name="connsiteY9" fmla="*/ 0 h 15240"/>
              <a:gd name="connsiteX10" fmla="*/ 6693408 w 8229600"/>
              <a:gd name="connsiteY10" fmla="*/ 0 h 15240"/>
              <a:gd name="connsiteX11" fmla="*/ 7296912 w 8229600"/>
              <a:gd name="connsiteY11" fmla="*/ 0 h 15240"/>
              <a:gd name="connsiteX12" fmla="*/ 8229600 w 8229600"/>
              <a:gd name="connsiteY12" fmla="*/ 0 h 15240"/>
              <a:gd name="connsiteX13" fmla="*/ 8229600 w 8229600"/>
              <a:gd name="connsiteY13" fmla="*/ 15240 h 15240"/>
              <a:gd name="connsiteX14" fmla="*/ 7626096 w 8229600"/>
              <a:gd name="connsiteY14" fmla="*/ 15240 h 15240"/>
              <a:gd name="connsiteX15" fmla="*/ 7022592 w 8229600"/>
              <a:gd name="connsiteY15" fmla="*/ 15240 h 15240"/>
              <a:gd name="connsiteX16" fmla="*/ 6172200 w 8229600"/>
              <a:gd name="connsiteY16" fmla="*/ 15240 h 15240"/>
              <a:gd name="connsiteX17" fmla="*/ 5650992 w 8229600"/>
              <a:gd name="connsiteY17" fmla="*/ 15240 h 15240"/>
              <a:gd name="connsiteX18" fmla="*/ 4882896 w 8229600"/>
              <a:gd name="connsiteY18" fmla="*/ 15240 h 15240"/>
              <a:gd name="connsiteX19" fmla="*/ 4443984 w 8229600"/>
              <a:gd name="connsiteY19" fmla="*/ 15240 h 15240"/>
              <a:gd name="connsiteX20" fmla="*/ 3758184 w 8229600"/>
              <a:gd name="connsiteY20" fmla="*/ 15240 h 15240"/>
              <a:gd name="connsiteX21" fmla="*/ 3236976 w 8229600"/>
              <a:gd name="connsiteY21" fmla="*/ 15240 h 15240"/>
              <a:gd name="connsiteX22" fmla="*/ 2386584 w 8229600"/>
              <a:gd name="connsiteY22" fmla="*/ 15240 h 15240"/>
              <a:gd name="connsiteX23" fmla="*/ 1947672 w 8229600"/>
              <a:gd name="connsiteY23" fmla="*/ 15240 h 15240"/>
              <a:gd name="connsiteX24" fmla="*/ 1261872 w 8229600"/>
              <a:gd name="connsiteY24" fmla="*/ 15240 h 15240"/>
              <a:gd name="connsiteX25" fmla="*/ 822960 w 8229600"/>
              <a:gd name="connsiteY25" fmla="*/ 15240 h 15240"/>
              <a:gd name="connsiteX26" fmla="*/ 0 w 8229600"/>
              <a:gd name="connsiteY26" fmla="*/ 15240 h 15240"/>
              <a:gd name="connsiteX27" fmla="*/ 0 w 8229600"/>
              <a:gd name="connsiteY27" fmla="*/ 0 h 15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229600" h="15240" fill="none" extrusionOk="0">
                <a:moveTo>
                  <a:pt x="0" y="0"/>
                </a:moveTo>
                <a:cubicBezTo>
                  <a:pt x="215278" y="6969"/>
                  <a:pt x="340572" y="21894"/>
                  <a:pt x="521208" y="0"/>
                </a:cubicBezTo>
                <a:cubicBezTo>
                  <a:pt x="745939" y="29643"/>
                  <a:pt x="1127486" y="-40512"/>
                  <a:pt x="1371600" y="0"/>
                </a:cubicBezTo>
                <a:cubicBezTo>
                  <a:pt x="1567490" y="28416"/>
                  <a:pt x="1945702" y="13075"/>
                  <a:pt x="2221992" y="0"/>
                </a:cubicBezTo>
                <a:cubicBezTo>
                  <a:pt x="2446218" y="-17340"/>
                  <a:pt x="2853686" y="-7924"/>
                  <a:pt x="3072384" y="0"/>
                </a:cubicBezTo>
                <a:cubicBezTo>
                  <a:pt x="3286960" y="20656"/>
                  <a:pt x="3324417" y="20174"/>
                  <a:pt x="3511296" y="0"/>
                </a:cubicBezTo>
                <a:cubicBezTo>
                  <a:pt x="3710690" y="-39182"/>
                  <a:pt x="3945457" y="-64074"/>
                  <a:pt x="4114800" y="0"/>
                </a:cubicBezTo>
                <a:cubicBezTo>
                  <a:pt x="4336079" y="28138"/>
                  <a:pt x="4420759" y="12117"/>
                  <a:pt x="4553712" y="0"/>
                </a:cubicBezTo>
                <a:cubicBezTo>
                  <a:pt x="4688252" y="-2224"/>
                  <a:pt x="5047430" y="19664"/>
                  <a:pt x="5239512" y="0"/>
                </a:cubicBezTo>
                <a:cubicBezTo>
                  <a:pt x="5424392" y="-49610"/>
                  <a:pt x="5708717" y="13540"/>
                  <a:pt x="5843016" y="0"/>
                </a:cubicBezTo>
                <a:cubicBezTo>
                  <a:pt x="6005788" y="32949"/>
                  <a:pt x="6198255" y="37080"/>
                  <a:pt x="6611112" y="0"/>
                </a:cubicBezTo>
                <a:cubicBezTo>
                  <a:pt x="6954152" y="635"/>
                  <a:pt x="7244390" y="18057"/>
                  <a:pt x="7461504" y="0"/>
                </a:cubicBezTo>
                <a:cubicBezTo>
                  <a:pt x="7693790" y="9882"/>
                  <a:pt x="7984486" y="17646"/>
                  <a:pt x="8229600" y="0"/>
                </a:cubicBezTo>
                <a:cubicBezTo>
                  <a:pt x="8229506" y="6004"/>
                  <a:pt x="8230178" y="10753"/>
                  <a:pt x="8229600" y="15240"/>
                </a:cubicBezTo>
                <a:cubicBezTo>
                  <a:pt x="7945777" y="16897"/>
                  <a:pt x="7812308" y="-11559"/>
                  <a:pt x="7461504" y="15240"/>
                </a:cubicBezTo>
                <a:cubicBezTo>
                  <a:pt x="7129391" y="50137"/>
                  <a:pt x="7087333" y="38858"/>
                  <a:pt x="6940296" y="15240"/>
                </a:cubicBezTo>
                <a:cubicBezTo>
                  <a:pt x="6810862" y="-26068"/>
                  <a:pt x="6701312" y="16313"/>
                  <a:pt x="6419088" y="15240"/>
                </a:cubicBezTo>
                <a:cubicBezTo>
                  <a:pt x="6152777" y="15807"/>
                  <a:pt x="5868611" y="45754"/>
                  <a:pt x="5650992" y="15240"/>
                </a:cubicBezTo>
                <a:cubicBezTo>
                  <a:pt x="5439747" y="12202"/>
                  <a:pt x="5334901" y="-4092"/>
                  <a:pt x="5129784" y="15240"/>
                </a:cubicBezTo>
                <a:cubicBezTo>
                  <a:pt x="4955906" y="37410"/>
                  <a:pt x="4793216" y="30840"/>
                  <a:pt x="4690872" y="15240"/>
                </a:cubicBezTo>
                <a:cubicBezTo>
                  <a:pt x="4552374" y="28039"/>
                  <a:pt x="4318742" y="3200"/>
                  <a:pt x="4087368" y="15240"/>
                </a:cubicBezTo>
                <a:cubicBezTo>
                  <a:pt x="3849418" y="29577"/>
                  <a:pt x="3751577" y="26640"/>
                  <a:pt x="3401568" y="15240"/>
                </a:cubicBezTo>
                <a:cubicBezTo>
                  <a:pt x="3067953" y="17361"/>
                  <a:pt x="3012425" y="23831"/>
                  <a:pt x="2798064" y="15240"/>
                </a:cubicBezTo>
                <a:cubicBezTo>
                  <a:pt x="2565154" y="13472"/>
                  <a:pt x="2426719" y="-34842"/>
                  <a:pt x="2276856" y="15240"/>
                </a:cubicBezTo>
                <a:cubicBezTo>
                  <a:pt x="2090980" y="1334"/>
                  <a:pt x="1702030" y="-11228"/>
                  <a:pt x="1426464" y="15240"/>
                </a:cubicBezTo>
                <a:cubicBezTo>
                  <a:pt x="1104481" y="66595"/>
                  <a:pt x="985013" y="-10738"/>
                  <a:pt x="740664" y="15240"/>
                </a:cubicBezTo>
                <a:cubicBezTo>
                  <a:pt x="507391" y="38595"/>
                  <a:pt x="191740" y="-14702"/>
                  <a:pt x="0" y="15240"/>
                </a:cubicBezTo>
                <a:cubicBezTo>
                  <a:pt x="740" y="10929"/>
                  <a:pt x="-27" y="6612"/>
                  <a:pt x="0" y="0"/>
                </a:cubicBezTo>
                <a:close/>
              </a:path>
              <a:path w="8229600" h="15240" stroke="0" extrusionOk="0">
                <a:moveTo>
                  <a:pt x="0" y="0"/>
                </a:moveTo>
                <a:cubicBezTo>
                  <a:pt x="270709" y="-27213"/>
                  <a:pt x="397128" y="23656"/>
                  <a:pt x="521208" y="0"/>
                </a:cubicBezTo>
                <a:cubicBezTo>
                  <a:pt x="631319" y="-5947"/>
                  <a:pt x="842157" y="28261"/>
                  <a:pt x="960120" y="0"/>
                </a:cubicBezTo>
                <a:cubicBezTo>
                  <a:pt x="1077930" y="6549"/>
                  <a:pt x="1318669" y="-15893"/>
                  <a:pt x="1481328" y="0"/>
                </a:cubicBezTo>
                <a:cubicBezTo>
                  <a:pt x="1659104" y="-21090"/>
                  <a:pt x="1870243" y="69945"/>
                  <a:pt x="2167128" y="0"/>
                </a:cubicBezTo>
                <a:cubicBezTo>
                  <a:pt x="2460684" y="-5519"/>
                  <a:pt x="2753885" y="-62993"/>
                  <a:pt x="2935224" y="0"/>
                </a:cubicBezTo>
                <a:cubicBezTo>
                  <a:pt x="3115119" y="56580"/>
                  <a:pt x="3535280" y="40687"/>
                  <a:pt x="3785616" y="0"/>
                </a:cubicBezTo>
                <a:cubicBezTo>
                  <a:pt x="4057881" y="25645"/>
                  <a:pt x="4308335" y="-2666"/>
                  <a:pt x="4636008" y="0"/>
                </a:cubicBezTo>
                <a:cubicBezTo>
                  <a:pt x="4987152" y="19805"/>
                  <a:pt x="5025979" y="14149"/>
                  <a:pt x="5239512" y="0"/>
                </a:cubicBezTo>
                <a:cubicBezTo>
                  <a:pt x="5437586" y="211"/>
                  <a:pt x="5752721" y="5618"/>
                  <a:pt x="6007608" y="0"/>
                </a:cubicBezTo>
                <a:cubicBezTo>
                  <a:pt x="6280137" y="-5132"/>
                  <a:pt x="6386079" y="-21510"/>
                  <a:pt x="6693408" y="0"/>
                </a:cubicBezTo>
                <a:cubicBezTo>
                  <a:pt x="6986580" y="4991"/>
                  <a:pt x="7015252" y="-18088"/>
                  <a:pt x="7296912" y="0"/>
                </a:cubicBezTo>
                <a:cubicBezTo>
                  <a:pt x="7569796" y="10390"/>
                  <a:pt x="7895472" y="71473"/>
                  <a:pt x="8229600" y="0"/>
                </a:cubicBezTo>
                <a:cubicBezTo>
                  <a:pt x="8229395" y="7437"/>
                  <a:pt x="8230555" y="12369"/>
                  <a:pt x="8229600" y="15240"/>
                </a:cubicBezTo>
                <a:cubicBezTo>
                  <a:pt x="8094333" y="-8300"/>
                  <a:pt x="7850928" y="34400"/>
                  <a:pt x="7626096" y="15240"/>
                </a:cubicBezTo>
                <a:cubicBezTo>
                  <a:pt x="7448378" y="-3617"/>
                  <a:pt x="7315174" y="-4892"/>
                  <a:pt x="7022592" y="15240"/>
                </a:cubicBezTo>
                <a:cubicBezTo>
                  <a:pt x="6686163" y="47451"/>
                  <a:pt x="6352629" y="20462"/>
                  <a:pt x="6172200" y="15240"/>
                </a:cubicBezTo>
                <a:cubicBezTo>
                  <a:pt x="6015590" y="39297"/>
                  <a:pt x="5770309" y="18230"/>
                  <a:pt x="5650992" y="15240"/>
                </a:cubicBezTo>
                <a:cubicBezTo>
                  <a:pt x="5483975" y="9044"/>
                  <a:pt x="5165324" y="65900"/>
                  <a:pt x="4882896" y="15240"/>
                </a:cubicBezTo>
                <a:cubicBezTo>
                  <a:pt x="4568934" y="4005"/>
                  <a:pt x="4556334" y="24628"/>
                  <a:pt x="4443984" y="15240"/>
                </a:cubicBezTo>
                <a:cubicBezTo>
                  <a:pt x="4320775" y="7528"/>
                  <a:pt x="4034988" y="-6538"/>
                  <a:pt x="3758184" y="15240"/>
                </a:cubicBezTo>
                <a:cubicBezTo>
                  <a:pt x="3445155" y="-4046"/>
                  <a:pt x="3367892" y="10776"/>
                  <a:pt x="3236976" y="15240"/>
                </a:cubicBezTo>
                <a:cubicBezTo>
                  <a:pt x="3093796" y="23360"/>
                  <a:pt x="2635824" y="21084"/>
                  <a:pt x="2386584" y="15240"/>
                </a:cubicBezTo>
                <a:cubicBezTo>
                  <a:pt x="2139815" y="-6345"/>
                  <a:pt x="2105958" y="22897"/>
                  <a:pt x="1947672" y="15240"/>
                </a:cubicBezTo>
                <a:cubicBezTo>
                  <a:pt x="1801011" y="-22959"/>
                  <a:pt x="1533636" y="11598"/>
                  <a:pt x="1261872" y="15240"/>
                </a:cubicBezTo>
                <a:cubicBezTo>
                  <a:pt x="989528" y="29179"/>
                  <a:pt x="1025848" y="11637"/>
                  <a:pt x="822960" y="15240"/>
                </a:cubicBezTo>
                <a:cubicBezTo>
                  <a:pt x="653456" y="17908"/>
                  <a:pt x="304027" y="4953"/>
                  <a:pt x="0" y="15240"/>
                </a:cubicBezTo>
                <a:cubicBezTo>
                  <a:pt x="-39" y="9900"/>
                  <a:pt x="-1243" y="4422"/>
                  <a:pt x="0" y="0"/>
                </a:cubicBezTo>
                <a:close/>
              </a:path>
              <a:path w="8229600" h="15240" fill="none" stroke="0" extrusionOk="0">
                <a:moveTo>
                  <a:pt x="0" y="0"/>
                </a:moveTo>
                <a:cubicBezTo>
                  <a:pt x="205130" y="6064"/>
                  <a:pt x="324007" y="6684"/>
                  <a:pt x="521208" y="0"/>
                </a:cubicBezTo>
                <a:cubicBezTo>
                  <a:pt x="695888" y="-14632"/>
                  <a:pt x="1101879" y="6017"/>
                  <a:pt x="1371600" y="0"/>
                </a:cubicBezTo>
                <a:cubicBezTo>
                  <a:pt x="1622968" y="4691"/>
                  <a:pt x="1936552" y="-7433"/>
                  <a:pt x="2221992" y="0"/>
                </a:cubicBezTo>
                <a:cubicBezTo>
                  <a:pt x="2498663" y="51226"/>
                  <a:pt x="2885875" y="-8757"/>
                  <a:pt x="3072384" y="0"/>
                </a:cubicBezTo>
                <a:cubicBezTo>
                  <a:pt x="3288944" y="24235"/>
                  <a:pt x="3331110" y="5443"/>
                  <a:pt x="3511296" y="0"/>
                </a:cubicBezTo>
                <a:cubicBezTo>
                  <a:pt x="3687973" y="-19690"/>
                  <a:pt x="3901025" y="-20092"/>
                  <a:pt x="4114800" y="0"/>
                </a:cubicBezTo>
                <a:cubicBezTo>
                  <a:pt x="4336102" y="32988"/>
                  <a:pt x="4416982" y="-5831"/>
                  <a:pt x="4553712" y="0"/>
                </a:cubicBezTo>
                <a:cubicBezTo>
                  <a:pt x="4674310" y="-5056"/>
                  <a:pt x="5080160" y="-12181"/>
                  <a:pt x="5239512" y="0"/>
                </a:cubicBezTo>
                <a:cubicBezTo>
                  <a:pt x="5419031" y="-38513"/>
                  <a:pt x="5691629" y="2226"/>
                  <a:pt x="5843016" y="0"/>
                </a:cubicBezTo>
                <a:cubicBezTo>
                  <a:pt x="5978317" y="-40553"/>
                  <a:pt x="6314754" y="9782"/>
                  <a:pt x="6611112" y="0"/>
                </a:cubicBezTo>
                <a:cubicBezTo>
                  <a:pt x="6973004" y="-17646"/>
                  <a:pt x="7175490" y="18489"/>
                  <a:pt x="7461504" y="0"/>
                </a:cubicBezTo>
                <a:cubicBezTo>
                  <a:pt x="7746737" y="-34159"/>
                  <a:pt x="7962178" y="39853"/>
                  <a:pt x="8229600" y="0"/>
                </a:cubicBezTo>
                <a:cubicBezTo>
                  <a:pt x="8229155" y="6078"/>
                  <a:pt x="8229989" y="11896"/>
                  <a:pt x="8229600" y="15240"/>
                </a:cubicBezTo>
                <a:cubicBezTo>
                  <a:pt x="7944174" y="-32152"/>
                  <a:pt x="7795646" y="-37453"/>
                  <a:pt x="7461504" y="15240"/>
                </a:cubicBezTo>
                <a:cubicBezTo>
                  <a:pt x="7129776" y="48039"/>
                  <a:pt x="7082769" y="28398"/>
                  <a:pt x="6940296" y="15240"/>
                </a:cubicBezTo>
                <a:cubicBezTo>
                  <a:pt x="6799665" y="-18923"/>
                  <a:pt x="6652769" y="28735"/>
                  <a:pt x="6419088" y="15240"/>
                </a:cubicBezTo>
                <a:cubicBezTo>
                  <a:pt x="6143970" y="49227"/>
                  <a:pt x="5863165" y="-19579"/>
                  <a:pt x="5650992" y="15240"/>
                </a:cubicBezTo>
                <a:cubicBezTo>
                  <a:pt x="5419172" y="37558"/>
                  <a:pt x="5309448" y="-3453"/>
                  <a:pt x="5129784" y="15240"/>
                </a:cubicBezTo>
                <a:cubicBezTo>
                  <a:pt x="4947928" y="22975"/>
                  <a:pt x="4795021" y="2812"/>
                  <a:pt x="4690872" y="15240"/>
                </a:cubicBezTo>
                <a:cubicBezTo>
                  <a:pt x="4564358" y="-12627"/>
                  <a:pt x="4295485" y="-28328"/>
                  <a:pt x="4087368" y="15240"/>
                </a:cubicBezTo>
                <a:cubicBezTo>
                  <a:pt x="3871704" y="37358"/>
                  <a:pt x="3732927" y="-13946"/>
                  <a:pt x="3401568" y="15240"/>
                </a:cubicBezTo>
                <a:cubicBezTo>
                  <a:pt x="3075889" y="16612"/>
                  <a:pt x="3025898" y="41352"/>
                  <a:pt x="2798064" y="15240"/>
                </a:cubicBezTo>
                <a:cubicBezTo>
                  <a:pt x="2581856" y="-23917"/>
                  <a:pt x="2428311" y="-7948"/>
                  <a:pt x="2276856" y="15240"/>
                </a:cubicBezTo>
                <a:cubicBezTo>
                  <a:pt x="2098246" y="50235"/>
                  <a:pt x="1737531" y="52911"/>
                  <a:pt x="1426464" y="15240"/>
                </a:cubicBezTo>
                <a:cubicBezTo>
                  <a:pt x="1104708" y="23441"/>
                  <a:pt x="1006595" y="12880"/>
                  <a:pt x="740664" y="15240"/>
                </a:cubicBezTo>
                <a:cubicBezTo>
                  <a:pt x="480378" y="30036"/>
                  <a:pt x="202592" y="-15405"/>
                  <a:pt x="0" y="15240"/>
                </a:cubicBezTo>
                <a:cubicBezTo>
                  <a:pt x="316" y="10586"/>
                  <a:pt x="593" y="7371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custGeom>
                    <a:avLst/>
                    <a:gdLst>
                      <a:gd name="connsiteX0" fmla="*/ 0 w 8229600"/>
                      <a:gd name="connsiteY0" fmla="*/ 0 h 15240"/>
                      <a:gd name="connsiteX1" fmla="*/ 521208 w 8229600"/>
                      <a:gd name="connsiteY1" fmla="*/ 0 h 15240"/>
                      <a:gd name="connsiteX2" fmla="*/ 1371600 w 8229600"/>
                      <a:gd name="connsiteY2" fmla="*/ 0 h 15240"/>
                      <a:gd name="connsiteX3" fmla="*/ 2221992 w 8229600"/>
                      <a:gd name="connsiteY3" fmla="*/ 0 h 15240"/>
                      <a:gd name="connsiteX4" fmla="*/ 3072384 w 8229600"/>
                      <a:gd name="connsiteY4" fmla="*/ 0 h 15240"/>
                      <a:gd name="connsiteX5" fmla="*/ 3511296 w 8229600"/>
                      <a:gd name="connsiteY5" fmla="*/ 0 h 15240"/>
                      <a:gd name="connsiteX6" fmla="*/ 4114800 w 8229600"/>
                      <a:gd name="connsiteY6" fmla="*/ 0 h 15240"/>
                      <a:gd name="connsiteX7" fmla="*/ 4553712 w 8229600"/>
                      <a:gd name="connsiteY7" fmla="*/ 0 h 15240"/>
                      <a:gd name="connsiteX8" fmla="*/ 5239512 w 8229600"/>
                      <a:gd name="connsiteY8" fmla="*/ 0 h 15240"/>
                      <a:gd name="connsiteX9" fmla="*/ 5843016 w 8229600"/>
                      <a:gd name="connsiteY9" fmla="*/ 0 h 15240"/>
                      <a:gd name="connsiteX10" fmla="*/ 6611112 w 8229600"/>
                      <a:gd name="connsiteY10" fmla="*/ 0 h 15240"/>
                      <a:gd name="connsiteX11" fmla="*/ 7461504 w 8229600"/>
                      <a:gd name="connsiteY11" fmla="*/ 0 h 15240"/>
                      <a:gd name="connsiteX12" fmla="*/ 8229600 w 8229600"/>
                      <a:gd name="connsiteY12" fmla="*/ 0 h 15240"/>
                      <a:gd name="connsiteX13" fmla="*/ 8229600 w 8229600"/>
                      <a:gd name="connsiteY13" fmla="*/ 15240 h 15240"/>
                      <a:gd name="connsiteX14" fmla="*/ 7461504 w 8229600"/>
                      <a:gd name="connsiteY14" fmla="*/ 15240 h 15240"/>
                      <a:gd name="connsiteX15" fmla="*/ 6940296 w 8229600"/>
                      <a:gd name="connsiteY15" fmla="*/ 15240 h 15240"/>
                      <a:gd name="connsiteX16" fmla="*/ 6419088 w 8229600"/>
                      <a:gd name="connsiteY16" fmla="*/ 15240 h 15240"/>
                      <a:gd name="connsiteX17" fmla="*/ 5650992 w 8229600"/>
                      <a:gd name="connsiteY17" fmla="*/ 15240 h 15240"/>
                      <a:gd name="connsiteX18" fmla="*/ 5129784 w 8229600"/>
                      <a:gd name="connsiteY18" fmla="*/ 15240 h 15240"/>
                      <a:gd name="connsiteX19" fmla="*/ 4690872 w 8229600"/>
                      <a:gd name="connsiteY19" fmla="*/ 15240 h 15240"/>
                      <a:gd name="connsiteX20" fmla="*/ 4087368 w 8229600"/>
                      <a:gd name="connsiteY20" fmla="*/ 15240 h 15240"/>
                      <a:gd name="connsiteX21" fmla="*/ 3401568 w 8229600"/>
                      <a:gd name="connsiteY21" fmla="*/ 15240 h 15240"/>
                      <a:gd name="connsiteX22" fmla="*/ 2798064 w 8229600"/>
                      <a:gd name="connsiteY22" fmla="*/ 15240 h 15240"/>
                      <a:gd name="connsiteX23" fmla="*/ 2276856 w 8229600"/>
                      <a:gd name="connsiteY23" fmla="*/ 15240 h 15240"/>
                      <a:gd name="connsiteX24" fmla="*/ 1426464 w 8229600"/>
                      <a:gd name="connsiteY24" fmla="*/ 15240 h 15240"/>
                      <a:gd name="connsiteX25" fmla="*/ 740664 w 8229600"/>
                      <a:gd name="connsiteY25" fmla="*/ 15240 h 15240"/>
                      <a:gd name="connsiteX26" fmla="*/ 0 w 8229600"/>
                      <a:gd name="connsiteY26" fmla="*/ 15240 h 15240"/>
                      <a:gd name="connsiteX27" fmla="*/ 0 w 8229600"/>
                      <a:gd name="connsiteY27" fmla="*/ 0 h 152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</a:cxnLst>
                    <a:rect l="l" t="t" r="r" b="b"/>
                    <a:pathLst>
                      <a:path w="8229600" h="15240" fill="none" extrusionOk="0">
                        <a:moveTo>
                          <a:pt x="0" y="0"/>
                        </a:moveTo>
                        <a:cubicBezTo>
                          <a:pt x="227594" y="-4267"/>
                          <a:pt x="329693" y="13251"/>
                          <a:pt x="521208" y="0"/>
                        </a:cubicBezTo>
                        <a:cubicBezTo>
                          <a:pt x="712723" y="-13251"/>
                          <a:pt x="1137373" y="-13618"/>
                          <a:pt x="1371600" y="0"/>
                        </a:cubicBezTo>
                        <a:cubicBezTo>
                          <a:pt x="1605827" y="13618"/>
                          <a:pt x="1975382" y="-27374"/>
                          <a:pt x="2221992" y="0"/>
                        </a:cubicBezTo>
                        <a:cubicBezTo>
                          <a:pt x="2468602" y="27374"/>
                          <a:pt x="2863316" y="-20517"/>
                          <a:pt x="3072384" y="0"/>
                        </a:cubicBezTo>
                        <a:cubicBezTo>
                          <a:pt x="3281452" y="20517"/>
                          <a:pt x="3331438" y="10793"/>
                          <a:pt x="3511296" y="0"/>
                        </a:cubicBezTo>
                        <a:cubicBezTo>
                          <a:pt x="3691154" y="-10793"/>
                          <a:pt x="3906405" y="-29737"/>
                          <a:pt x="4114800" y="0"/>
                        </a:cubicBezTo>
                        <a:cubicBezTo>
                          <a:pt x="4323195" y="29737"/>
                          <a:pt x="4428852" y="-2234"/>
                          <a:pt x="4553712" y="0"/>
                        </a:cubicBezTo>
                        <a:cubicBezTo>
                          <a:pt x="4678572" y="2234"/>
                          <a:pt x="5065629" y="29368"/>
                          <a:pt x="5239512" y="0"/>
                        </a:cubicBezTo>
                        <a:cubicBezTo>
                          <a:pt x="5413395" y="-29368"/>
                          <a:pt x="5703888" y="11839"/>
                          <a:pt x="5843016" y="0"/>
                        </a:cubicBezTo>
                        <a:cubicBezTo>
                          <a:pt x="5982144" y="-11839"/>
                          <a:pt x="6260765" y="24719"/>
                          <a:pt x="6611112" y="0"/>
                        </a:cubicBezTo>
                        <a:cubicBezTo>
                          <a:pt x="6961459" y="-24719"/>
                          <a:pt x="7228293" y="32959"/>
                          <a:pt x="7461504" y="0"/>
                        </a:cubicBezTo>
                        <a:cubicBezTo>
                          <a:pt x="7694715" y="-32959"/>
                          <a:pt x="7990029" y="-3422"/>
                          <a:pt x="8229600" y="0"/>
                        </a:cubicBezTo>
                        <a:cubicBezTo>
                          <a:pt x="8229702" y="5926"/>
                          <a:pt x="8229599" y="10880"/>
                          <a:pt x="8229600" y="15240"/>
                        </a:cubicBezTo>
                        <a:cubicBezTo>
                          <a:pt x="7940706" y="-12341"/>
                          <a:pt x="7792584" y="-19057"/>
                          <a:pt x="7461504" y="15240"/>
                        </a:cubicBezTo>
                        <a:cubicBezTo>
                          <a:pt x="7130424" y="49537"/>
                          <a:pt x="7080072" y="40797"/>
                          <a:pt x="6940296" y="15240"/>
                        </a:cubicBezTo>
                        <a:cubicBezTo>
                          <a:pt x="6800520" y="-10317"/>
                          <a:pt x="6672872" y="23623"/>
                          <a:pt x="6419088" y="15240"/>
                        </a:cubicBezTo>
                        <a:cubicBezTo>
                          <a:pt x="6165304" y="6857"/>
                          <a:pt x="5869721" y="1939"/>
                          <a:pt x="5650992" y="15240"/>
                        </a:cubicBezTo>
                        <a:cubicBezTo>
                          <a:pt x="5432263" y="28541"/>
                          <a:pt x="5308310" y="-25"/>
                          <a:pt x="5129784" y="15240"/>
                        </a:cubicBezTo>
                        <a:cubicBezTo>
                          <a:pt x="4951258" y="30505"/>
                          <a:pt x="4799696" y="12309"/>
                          <a:pt x="4690872" y="15240"/>
                        </a:cubicBezTo>
                        <a:cubicBezTo>
                          <a:pt x="4582048" y="18171"/>
                          <a:pt x="4311124" y="-10884"/>
                          <a:pt x="4087368" y="15240"/>
                        </a:cubicBezTo>
                        <a:cubicBezTo>
                          <a:pt x="3863612" y="41364"/>
                          <a:pt x="3730288" y="10326"/>
                          <a:pt x="3401568" y="15240"/>
                        </a:cubicBezTo>
                        <a:cubicBezTo>
                          <a:pt x="3072848" y="20154"/>
                          <a:pt x="3020684" y="29377"/>
                          <a:pt x="2798064" y="15240"/>
                        </a:cubicBezTo>
                        <a:cubicBezTo>
                          <a:pt x="2575444" y="1103"/>
                          <a:pt x="2440915" y="-10400"/>
                          <a:pt x="2276856" y="15240"/>
                        </a:cubicBezTo>
                        <a:cubicBezTo>
                          <a:pt x="2112797" y="40880"/>
                          <a:pt x="1726502" y="-12608"/>
                          <a:pt x="1426464" y="15240"/>
                        </a:cubicBezTo>
                        <a:cubicBezTo>
                          <a:pt x="1126426" y="43088"/>
                          <a:pt x="992925" y="17968"/>
                          <a:pt x="740664" y="15240"/>
                        </a:cubicBezTo>
                        <a:cubicBezTo>
                          <a:pt x="488403" y="12512"/>
                          <a:pt x="195650" y="-19109"/>
                          <a:pt x="0" y="15240"/>
                        </a:cubicBezTo>
                        <a:cubicBezTo>
                          <a:pt x="196" y="10554"/>
                          <a:pt x="-108" y="6802"/>
                          <a:pt x="0" y="0"/>
                        </a:cubicBezTo>
                        <a:close/>
                      </a:path>
                      <a:path w="8229600" h="15240" stroke="0" extrusionOk="0">
                        <a:moveTo>
                          <a:pt x="0" y="0"/>
                        </a:moveTo>
                        <a:cubicBezTo>
                          <a:pt x="259263" y="-9445"/>
                          <a:pt x="404731" y="4427"/>
                          <a:pt x="521208" y="0"/>
                        </a:cubicBezTo>
                        <a:cubicBezTo>
                          <a:pt x="637685" y="-4427"/>
                          <a:pt x="839187" y="564"/>
                          <a:pt x="960120" y="0"/>
                        </a:cubicBezTo>
                        <a:cubicBezTo>
                          <a:pt x="1081053" y="-564"/>
                          <a:pt x="1313469" y="-16481"/>
                          <a:pt x="1481328" y="0"/>
                        </a:cubicBezTo>
                        <a:cubicBezTo>
                          <a:pt x="1649187" y="16481"/>
                          <a:pt x="1885247" y="26161"/>
                          <a:pt x="2167128" y="0"/>
                        </a:cubicBezTo>
                        <a:cubicBezTo>
                          <a:pt x="2449009" y="-26161"/>
                          <a:pt x="2761875" y="-22202"/>
                          <a:pt x="2935224" y="0"/>
                        </a:cubicBezTo>
                        <a:cubicBezTo>
                          <a:pt x="3108573" y="22202"/>
                          <a:pt x="3540687" y="-2863"/>
                          <a:pt x="3785616" y="0"/>
                        </a:cubicBezTo>
                        <a:cubicBezTo>
                          <a:pt x="4030545" y="2863"/>
                          <a:pt x="4280774" y="-12442"/>
                          <a:pt x="4636008" y="0"/>
                        </a:cubicBezTo>
                        <a:cubicBezTo>
                          <a:pt x="4991242" y="12442"/>
                          <a:pt x="5025483" y="16914"/>
                          <a:pt x="5239512" y="0"/>
                        </a:cubicBezTo>
                        <a:cubicBezTo>
                          <a:pt x="5453541" y="-16914"/>
                          <a:pt x="5754008" y="16592"/>
                          <a:pt x="6007608" y="0"/>
                        </a:cubicBezTo>
                        <a:cubicBezTo>
                          <a:pt x="6261208" y="-16592"/>
                          <a:pt x="6407957" y="-11909"/>
                          <a:pt x="6693408" y="0"/>
                        </a:cubicBezTo>
                        <a:cubicBezTo>
                          <a:pt x="6978859" y="11909"/>
                          <a:pt x="7015437" y="-20890"/>
                          <a:pt x="7296912" y="0"/>
                        </a:cubicBezTo>
                        <a:cubicBezTo>
                          <a:pt x="7578387" y="20890"/>
                          <a:pt x="7859622" y="46406"/>
                          <a:pt x="8229600" y="0"/>
                        </a:cubicBezTo>
                        <a:cubicBezTo>
                          <a:pt x="8229441" y="7255"/>
                          <a:pt x="8230094" y="11744"/>
                          <a:pt x="8229600" y="15240"/>
                        </a:cubicBezTo>
                        <a:cubicBezTo>
                          <a:pt x="8075287" y="32006"/>
                          <a:pt x="7821366" y="18802"/>
                          <a:pt x="7626096" y="15240"/>
                        </a:cubicBezTo>
                        <a:cubicBezTo>
                          <a:pt x="7430826" y="11678"/>
                          <a:pt x="7320004" y="-12717"/>
                          <a:pt x="7022592" y="15240"/>
                        </a:cubicBezTo>
                        <a:cubicBezTo>
                          <a:pt x="6725180" y="43197"/>
                          <a:pt x="6348804" y="-17073"/>
                          <a:pt x="6172200" y="15240"/>
                        </a:cubicBezTo>
                        <a:cubicBezTo>
                          <a:pt x="5995596" y="47553"/>
                          <a:pt x="5788102" y="19842"/>
                          <a:pt x="5650992" y="15240"/>
                        </a:cubicBezTo>
                        <a:cubicBezTo>
                          <a:pt x="5513882" y="10638"/>
                          <a:pt x="5198399" y="26073"/>
                          <a:pt x="4882896" y="15240"/>
                        </a:cubicBezTo>
                        <a:cubicBezTo>
                          <a:pt x="4567393" y="4407"/>
                          <a:pt x="4557008" y="23917"/>
                          <a:pt x="4443984" y="15240"/>
                        </a:cubicBezTo>
                        <a:cubicBezTo>
                          <a:pt x="4330960" y="6563"/>
                          <a:pt x="4061674" y="25843"/>
                          <a:pt x="3758184" y="15240"/>
                        </a:cubicBezTo>
                        <a:cubicBezTo>
                          <a:pt x="3454694" y="4637"/>
                          <a:pt x="3380392" y="16071"/>
                          <a:pt x="3236976" y="15240"/>
                        </a:cubicBezTo>
                        <a:cubicBezTo>
                          <a:pt x="3093560" y="14409"/>
                          <a:pt x="2632116" y="34559"/>
                          <a:pt x="2386584" y="15240"/>
                        </a:cubicBezTo>
                        <a:cubicBezTo>
                          <a:pt x="2141052" y="-4079"/>
                          <a:pt x="2110884" y="25729"/>
                          <a:pt x="1947672" y="15240"/>
                        </a:cubicBezTo>
                        <a:cubicBezTo>
                          <a:pt x="1784460" y="4751"/>
                          <a:pt x="1535467" y="-2587"/>
                          <a:pt x="1261872" y="15240"/>
                        </a:cubicBezTo>
                        <a:cubicBezTo>
                          <a:pt x="988277" y="33067"/>
                          <a:pt x="1021096" y="7327"/>
                          <a:pt x="822960" y="15240"/>
                        </a:cubicBezTo>
                        <a:cubicBezTo>
                          <a:pt x="624824" y="23153"/>
                          <a:pt x="298309" y="-1765"/>
                          <a:pt x="0" y="15240"/>
                        </a:cubicBezTo>
                        <a:cubicBezTo>
                          <a:pt x="-481" y="10386"/>
                          <a:pt x="-605" y="468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1" y="1726096"/>
            <a:ext cx="5002852" cy="374440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1700" b="1" dirty="0">
                <a:latin typeface="Bookman Old Style"/>
                <a:cs typeface="Bookman Old Style"/>
              </a:rPr>
              <a:t>IMPORTANT! </a:t>
            </a:r>
          </a:p>
          <a:p>
            <a:r>
              <a:rPr lang="en-US" sz="1700" dirty="0">
                <a:latin typeface="Bookman Old Style"/>
                <a:cs typeface="Bookman Old Style"/>
              </a:rPr>
              <a:t>F-1 students are required to report any </a:t>
            </a:r>
            <a:r>
              <a:rPr lang="en-US" sz="1700" b="1" dirty="0">
                <a:latin typeface="Bookman Old Style"/>
                <a:cs typeface="Bookman Old Style"/>
              </a:rPr>
              <a:t>change of contact information and address</a:t>
            </a:r>
            <a:r>
              <a:rPr lang="en-US" sz="1700" dirty="0">
                <a:latin typeface="Bookman Old Style"/>
                <a:cs typeface="Bookman Old Style"/>
              </a:rPr>
              <a:t> to ISSS within </a:t>
            </a:r>
            <a:r>
              <a:rPr lang="en-US" sz="1700" b="1" u="sng" dirty="0">
                <a:latin typeface="Bookman Old Style"/>
                <a:cs typeface="Bookman Old Style"/>
              </a:rPr>
              <a:t>10 days</a:t>
            </a:r>
            <a:r>
              <a:rPr lang="en-US" sz="1700" b="1" dirty="0">
                <a:latin typeface="Bookman Old Style"/>
                <a:cs typeface="Bookman Old Style"/>
              </a:rPr>
              <a:t> </a:t>
            </a:r>
            <a:r>
              <a:rPr lang="en-US" sz="1700" dirty="0">
                <a:latin typeface="Bookman Old Style"/>
                <a:cs typeface="Bookman Old Style"/>
              </a:rPr>
              <a:t>of the change.</a:t>
            </a:r>
          </a:p>
          <a:p>
            <a:pPr lvl="1"/>
            <a:r>
              <a:rPr lang="en-US" sz="1700" dirty="0">
                <a:latin typeface="Bookman Old Style"/>
                <a:cs typeface="Bookman Old Style"/>
              </a:rPr>
              <a:t>The </a:t>
            </a:r>
            <a:r>
              <a:rPr lang="en-US" sz="1700" b="1" dirty="0">
                <a:latin typeface="Bookman Old Style"/>
                <a:cs typeface="Bookman Old Style"/>
              </a:rPr>
              <a:t>local address and phone number </a:t>
            </a:r>
            <a:r>
              <a:rPr lang="en-US" sz="1700" dirty="0">
                <a:latin typeface="Bookman Old Style"/>
                <a:cs typeface="Bookman Old Style"/>
              </a:rPr>
              <a:t>are reported to SEVIS to activate an F-1’s record.</a:t>
            </a:r>
          </a:p>
          <a:p>
            <a:pPr lvl="1"/>
            <a:r>
              <a:rPr lang="en-US" sz="1700" dirty="0">
                <a:latin typeface="Bookman Old Style"/>
                <a:cs typeface="Bookman Old Style"/>
              </a:rPr>
              <a:t>DHS at all times wants to know how and where to contact F-1 students. </a:t>
            </a:r>
          </a:p>
          <a:p>
            <a:r>
              <a:rPr lang="en-US" sz="2100" dirty="0">
                <a:latin typeface="Bookman Old Style"/>
                <a:cs typeface="Bookman Old Style"/>
              </a:rPr>
              <a:t>Update address using the ISSS </a:t>
            </a:r>
            <a:r>
              <a:rPr lang="en-US" sz="2100" dirty="0">
                <a:latin typeface="Bookman Old Style"/>
                <a:cs typeface="Bookman Old Style"/>
                <a:hlinkClick r:id="rId2"/>
              </a:rPr>
              <a:t>Online Address Portal</a:t>
            </a:r>
            <a:r>
              <a:rPr lang="en-US" sz="2100" dirty="0">
                <a:latin typeface="Bookman Old Style"/>
                <a:cs typeface="Bookman Old Style"/>
              </a:rPr>
              <a:t>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4894498-FF93-4742-98B1-CB58930F72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7945" y="2274890"/>
            <a:ext cx="3220472" cy="1938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0728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4072" y="524390"/>
            <a:ext cx="4939868" cy="1071800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100" b="1" dirty="0">
                <a:latin typeface="Bookman Old Style"/>
                <a:cs typeface="Bookman Old Style"/>
              </a:rPr>
              <a:t>Full-Time Enrollment Requirement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2960" y="1929005"/>
            <a:ext cx="5598159" cy="3669150"/>
          </a:xfrm>
        </p:spPr>
        <p:txBody>
          <a:bodyPr>
            <a:normAutofit lnSpcReduction="10000"/>
          </a:bodyPr>
          <a:lstStyle/>
          <a:p>
            <a:r>
              <a:rPr lang="en-US" sz="2000" dirty="0">
                <a:latin typeface="Bookman Old Style"/>
                <a:cs typeface="Bookman Old Style"/>
              </a:rPr>
              <a:t>Full-time required every Fall and Spring semester.</a:t>
            </a:r>
          </a:p>
          <a:p>
            <a:pPr lvl="1"/>
            <a:r>
              <a:rPr lang="en-US" sz="1800" b="1" dirty="0">
                <a:latin typeface="Bookman Old Style"/>
                <a:cs typeface="Bookman Old Style"/>
              </a:rPr>
              <a:t>12 hours for Undergraduate</a:t>
            </a:r>
          </a:p>
          <a:p>
            <a:pPr lvl="1"/>
            <a:r>
              <a:rPr lang="en-US" sz="1800" b="1" dirty="0">
                <a:latin typeface="Bookman Old Style"/>
                <a:cs typeface="Bookman Old Style"/>
              </a:rPr>
              <a:t>9 hours for Graduate/Doctoral</a:t>
            </a:r>
          </a:p>
          <a:p>
            <a:r>
              <a:rPr lang="en-US" sz="2000" dirty="0">
                <a:latin typeface="Bookman Old Style"/>
                <a:cs typeface="Bookman Old Style"/>
              </a:rPr>
              <a:t>ISSS registers enrollment to ICE through SEVIS.</a:t>
            </a:r>
          </a:p>
          <a:p>
            <a:r>
              <a:rPr lang="en-US" sz="2000" dirty="0">
                <a:latin typeface="Bookman Old Style"/>
                <a:cs typeface="Bookman Old Style"/>
              </a:rPr>
              <a:t>Failure to enroll full-time at any time in the semester results in a SEVIS termination. </a:t>
            </a:r>
          </a:p>
          <a:p>
            <a:r>
              <a:rPr lang="en-US" sz="2000" dirty="0">
                <a:latin typeface="Bookman Old Style"/>
                <a:cs typeface="Bookman Old Style"/>
              </a:rPr>
              <a:t>Only students who </a:t>
            </a:r>
            <a:r>
              <a:rPr lang="en-US" sz="2000" b="1" u="sng" dirty="0">
                <a:latin typeface="Bookman Old Style"/>
                <a:cs typeface="Bookman Old Style"/>
              </a:rPr>
              <a:t>begin in summer</a:t>
            </a:r>
            <a:r>
              <a:rPr lang="en-US" sz="2000" b="1" dirty="0">
                <a:latin typeface="Bookman Old Style"/>
                <a:cs typeface="Bookman Old Style"/>
              </a:rPr>
              <a:t> </a:t>
            </a:r>
            <a:r>
              <a:rPr lang="en-US" sz="2000" dirty="0">
                <a:latin typeface="Bookman Old Style"/>
                <a:cs typeface="Bookman Old Style"/>
              </a:rPr>
              <a:t>are required to enroll full-time in summer.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C6BBF3-016B-46E9-B157-158A215704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2360" r="12360"/>
          <a:stretch/>
        </p:blipFill>
        <p:spPr>
          <a:xfrm>
            <a:off x="21" y="10"/>
            <a:ext cx="3220700" cy="5714990"/>
          </a:xfrm>
          <a:prstGeom prst="rect">
            <a:avLst/>
          </a:prstGeom>
          <a:effectLst/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10700" y="1762597"/>
            <a:ext cx="4732020" cy="0"/>
          </a:xfrm>
          <a:prstGeom prst="line">
            <a:avLst/>
          </a:prstGeom>
          <a:ln w="19050">
            <a:solidFill>
              <a:srgbClr val="CA5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Inkwell.thmx</Template>
  <TotalTime>31487</TotalTime>
  <Words>2015</Words>
  <Application>Microsoft Office PowerPoint</Application>
  <PresentationFormat>On-screen Show (16:10)</PresentationFormat>
  <Paragraphs>258</Paragraphs>
  <Slides>25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Bookman Old Style</vt:lpstr>
      <vt:lpstr>Calibri</vt:lpstr>
      <vt:lpstr>Courier New</vt:lpstr>
      <vt:lpstr>Office Theme</vt:lpstr>
      <vt:lpstr>Maintaining your  F-1 Visa Status </vt:lpstr>
      <vt:lpstr>You Are Welcome Here</vt:lpstr>
      <vt:lpstr>Immigration Terms</vt:lpstr>
      <vt:lpstr>DSO Designated School Official</vt:lpstr>
      <vt:lpstr>Being an F-1 Student in the U.S.</vt:lpstr>
      <vt:lpstr>Form I-20: Certificate of Eligibility for  Nonimmigrant Student Status The I-20 must always reflect accurate personal and academic information.</vt:lpstr>
      <vt:lpstr>Additional Immigration Documents</vt:lpstr>
      <vt:lpstr>Update Address</vt:lpstr>
      <vt:lpstr>Full-Time Enrollment Requirement</vt:lpstr>
      <vt:lpstr>Reduced Course Load (RCL)</vt:lpstr>
      <vt:lpstr>Academic RCL </vt:lpstr>
      <vt:lpstr>Medical RCL </vt:lpstr>
      <vt:lpstr>Final Semester RCL  (Completion of Course of Study)</vt:lpstr>
      <vt:lpstr>Financial Difficulty</vt:lpstr>
      <vt:lpstr>Concurrent Enrollment</vt:lpstr>
      <vt:lpstr>Distance Learning Courses</vt:lpstr>
      <vt:lpstr>Employment</vt:lpstr>
      <vt:lpstr>Curricular Practical Training (CPT)</vt:lpstr>
      <vt:lpstr>Optional Practical Training (OPT)</vt:lpstr>
      <vt:lpstr>SEVIS Transfer</vt:lpstr>
      <vt:lpstr>Scams and Frauds  ~BE VIGILANT~</vt:lpstr>
      <vt:lpstr>Completion of Course of Study</vt:lpstr>
      <vt:lpstr>After Graduation</vt:lpstr>
      <vt:lpstr>Summary</vt:lpstr>
      <vt:lpstr>PowerPoint Presentation</vt:lpstr>
    </vt:vector>
  </TitlesOfParts>
  <Company>Texas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Maintaining your F-1 Visa Status</dc:title>
  <dc:creator>Julie Rodriguez</dc:creator>
  <cp:lastModifiedBy>Jonathan W Tyner</cp:lastModifiedBy>
  <cp:revision>191</cp:revision>
  <dcterms:created xsi:type="dcterms:W3CDTF">2015-05-04T01:05:39Z</dcterms:created>
  <dcterms:modified xsi:type="dcterms:W3CDTF">2022-01-11T16:36:49Z</dcterms:modified>
</cp:coreProperties>
</file>