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85" r:id="rId1"/>
  </p:sldMasterIdLst>
  <p:notesMasterIdLst>
    <p:notesMasterId r:id="rId33"/>
  </p:notesMasterIdLst>
  <p:handoutMasterIdLst>
    <p:handoutMasterId r:id="rId34"/>
  </p:handoutMasterIdLst>
  <p:sldIdLst>
    <p:sldId id="256" r:id="rId2"/>
    <p:sldId id="303" r:id="rId3"/>
    <p:sldId id="257" r:id="rId4"/>
    <p:sldId id="272" r:id="rId5"/>
    <p:sldId id="271" r:id="rId6"/>
    <p:sldId id="296" r:id="rId7"/>
    <p:sldId id="308" r:id="rId8"/>
    <p:sldId id="294" r:id="rId9"/>
    <p:sldId id="273" r:id="rId10"/>
    <p:sldId id="275" r:id="rId11"/>
    <p:sldId id="293" r:id="rId12"/>
    <p:sldId id="280" r:id="rId13"/>
    <p:sldId id="313" r:id="rId14"/>
    <p:sldId id="314" r:id="rId15"/>
    <p:sldId id="298" r:id="rId16"/>
    <p:sldId id="316" r:id="rId17"/>
    <p:sldId id="317" r:id="rId18"/>
    <p:sldId id="318" r:id="rId19"/>
    <p:sldId id="319" r:id="rId20"/>
    <p:sldId id="320" r:id="rId21"/>
    <p:sldId id="321" r:id="rId22"/>
    <p:sldId id="322" r:id="rId23"/>
    <p:sldId id="323" r:id="rId24"/>
    <p:sldId id="287" r:id="rId25"/>
    <p:sldId id="325" r:id="rId26"/>
    <p:sldId id="326" r:id="rId27"/>
    <p:sldId id="327" r:id="rId28"/>
    <p:sldId id="328" r:id="rId29"/>
    <p:sldId id="329" r:id="rId30"/>
    <p:sldId id="330" r:id="rId31"/>
    <p:sldId id="331" r:id="rId3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8DCD"/>
    <a:srgbClr val="0070C0"/>
    <a:srgbClr val="FFCC99"/>
    <a:srgbClr val="CCECFF"/>
    <a:srgbClr val="CCCCFF"/>
    <a:srgbClr val="FFCCFF"/>
    <a:srgbClr val="501214"/>
    <a:srgbClr val="501215"/>
    <a:srgbClr val="B49800"/>
    <a:srgbClr val="B498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6" autoAdjust="0"/>
    <p:restoredTop sz="94674" autoAdjust="0"/>
  </p:normalViewPr>
  <p:slideViewPr>
    <p:cSldViewPr>
      <p:cViewPr varScale="1">
        <p:scale>
          <a:sx n="81" d="100"/>
          <a:sy n="81" d="100"/>
        </p:scale>
        <p:origin x="2021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4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hyperlink" Target="http://www.lbjsc.txstate.edu/involvement/saca.html" TargetMode="External"/><Relationship Id="rId21" Type="http://schemas.openxmlformats.org/officeDocument/2006/relationships/image" Target="../media/image21.svg"/><Relationship Id="rId7" Type="http://schemas.openxmlformats.org/officeDocument/2006/relationships/hyperlink" Target="https://txstatepresents.universitytickets.com/" TargetMode="External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hyperlink" Target="https://www.lbjsc.txstate.edu/soc/join/search-orgs.html" TargetMode="Externa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hyperlink" Target="https://www.international.txstate.edu/help/Studentorganization.html" TargetMode="External"/><Relationship Id="rId6" Type="http://schemas.openxmlformats.org/officeDocument/2006/relationships/hyperlink" Target="https://www.thewittliffcollections.txstate.edu/" TargetMode="External"/><Relationship Id="rId11" Type="http://schemas.openxmlformats.org/officeDocument/2006/relationships/image" Target="../media/image11.svg"/><Relationship Id="rId5" Type="http://schemas.openxmlformats.org/officeDocument/2006/relationships/hyperlink" Target="https://events.txstate.edu/equity-and-inclusion" TargetMode="External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hyperlink" Target="https://events.txstate.edu/" TargetMode="External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6.png"/><Relationship Id="rId18" Type="http://schemas.openxmlformats.org/officeDocument/2006/relationships/hyperlink" Target="https://www.thewittliffcollections.txstate.edu/" TargetMode="External"/><Relationship Id="rId3" Type="http://schemas.openxmlformats.org/officeDocument/2006/relationships/hyperlink" Target="https://www.international.txstate.edu/help/Studentorganization.html" TargetMode="External"/><Relationship Id="rId21" Type="http://schemas.openxmlformats.org/officeDocument/2006/relationships/hyperlink" Target="https://txstatepresents.universitytickets.com/" TargetMode="External"/><Relationship Id="rId7" Type="http://schemas.openxmlformats.org/officeDocument/2006/relationships/image" Target="../media/image12.png"/><Relationship Id="rId12" Type="http://schemas.openxmlformats.org/officeDocument/2006/relationships/hyperlink" Target="https://events.txstate.edu/" TargetMode="External"/><Relationship Id="rId17" Type="http://schemas.openxmlformats.org/officeDocument/2006/relationships/image" Target="../media/image19.svg"/><Relationship Id="rId2" Type="http://schemas.openxmlformats.org/officeDocument/2006/relationships/image" Target="../media/image9.svg"/><Relationship Id="rId16" Type="http://schemas.openxmlformats.org/officeDocument/2006/relationships/image" Target="../media/image18.png"/><Relationship Id="rId20" Type="http://schemas.openxmlformats.org/officeDocument/2006/relationships/image" Target="../media/image21.svg"/><Relationship Id="rId1" Type="http://schemas.openxmlformats.org/officeDocument/2006/relationships/image" Target="../media/image8.png"/><Relationship Id="rId6" Type="http://schemas.openxmlformats.org/officeDocument/2006/relationships/hyperlink" Target="https://www.lbjsc.txstate.edu/soc/join/search-orgs.html" TargetMode="External"/><Relationship Id="rId11" Type="http://schemas.openxmlformats.org/officeDocument/2006/relationships/image" Target="../media/image15.svg"/><Relationship Id="rId5" Type="http://schemas.openxmlformats.org/officeDocument/2006/relationships/image" Target="../media/image11.svg"/><Relationship Id="rId15" Type="http://schemas.openxmlformats.org/officeDocument/2006/relationships/hyperlink" Target="https://events.txstate.edu/equity-and-inclusion" TargetMode="External"/><Relationship Id="rId10" Type="http://schemas.openxmlformats.org/officeDocument/2006/relationships/image" Target="../media/image14.png"/><Relationship Id="rId19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hyperlink" Target="http://www.lbjsc.txstate.edu/involvement/saca.html" TargetMode="External"/><Relationship Id="rId1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6D3566-1984-4F2E-8EF7-DDE9A9C586EB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BBEADD-64D7-499B-851D-95D740C68B62}">
      <dgm:prSet phldrT="[Text]" custT="1"/>
      <dgm:spPr/>
      <dgm:t>
        <a:bodyPr/>
        <a:lstStyle/>
        <a:p>
          <a:r>
            <a:rPr lang="en-US" sz="2000" b="1" dirty="0"/>
            <a:t>Honeymoon/ Euphoria</a:t>
          </a:r>
        </a:p>
      </dgm:t>
    </dgm:pt>
    <dgm:pt modelId="{52B589A8-AA29-49A8-BE34-E15F2A78AA86}" type="parTrans" cxnId="{5129C204-A40B-4D74-94D5-DAF5AC5B1F70}">
      <dgm:prSet/>
      <dgm:spPr/>
      <dgm:t>
        <a:bodyPr/>
        <a:lstStyle/>
        <a:p>
          <a:endParaRPr lang="en-US"/>
        </a:p>
      </dgm:t>
    </dgm:pt>
    <dgm:pt modelId="{B14176B3-B1CA-49E1-A379-259ABF7310CB}" type="sibTrans" cxnId="{5129C204-A40B-4D74-94D5-DAF5AC5B1F70}">
      <dgm:prSet/>
      <dgm:spPr/>
      <dgm:t>
        <a:bodyPr/>
        <a:lstStyle/>
        <a:p>
          <a:endParaRPr lang="en-US"/>
        </a:p>
      </dgm:t>
    </dgm:pt>
    <dgm:pt modelId="{C26FF6F7-A2E1-4F2F-9DEB-1B3B400150DE}">
      <dgm:prSet phldrT="[Text]" custT="1"/>
      <dgm:spPr/>
      <dgm:t>
        <a:bodyPr/>
        <a:lstStyle/>
        <a:p>
          <a:r>
            <a:rPr lang="en-US" sz="2000" b="1" dirty="0">
              <a:solidFill>
                <a:srgbClr val="FF0000"/>
              </a:solidFill>
            </a:rPr>
            <a:t>Culture Shock</a:t>
          </a:r>
          <a:endParaRPr lang="en-US" sz="2000" dirty="0">
            <a:solidFill>
              <a:srgbClr val="FF0000"/>
            </a:solidFill>
          </a:endParaRPr>
        </a:p>
      </dgm:t>
    </dgm:pt>
    <dgm:pt modelId="{46B91788-6277-4A60-9612-1FAD84D445C6}" type="parTrans" cxnId="{91877CA8-41C1-40E3-9318-017C211AA978}">
      <dgm:prSet/>
      <dgm:spPr/>
      <dgm:t>
        <a:bodyPr/>
        <a:lstStyle/>
        <a:p>
          <a:endParaRPr lang="en-US"/>
        </a:p>
      </dgm:t>
    </dgm:pt>
    <dgm:pt modelId="{12FE8E53-6997-4D51-BF25-D246D66651EA}" type="sibTrans" cxnId="{91877CA8-41C1-40E3-9318-017C211AA978}">
      <dgm:prSet/>
      <dgm:spPr/>
      <dgm:t>
        <a:bodyPr/>
        <a:lstStyle/>
        <a:p>
          <a:endParaRPr lang="en-US"/>
        </a:p>
      </dgm:t>
    </dgm:pt>
    <dgm:pt modelId="{6E0F4B6A-B6C3-43CF-835F-590271B15B05}">
      <dgm:prSet phldrT="[Text]" custT="1"/>
      <dgm:spPr/>
      <dgm:t>
        <a:bodyPr/>
        <a:lstStyle/>
        <a:p>
          <a:r>
            <a:rPr lang="en-US" sz="2000" b="1" dirty="0"/>
            <a:t>Graduate Adjustment</a:t>
          </a:r>
        </a:p>
      </dgm:t>
    </dgm:pt>
    <dgm:pt modelId="{D44640FB-C5E8-4907-B842-3E0838DFDC40}" type="parTrans" cxnId="{AC5632F4-54E6-4072-A8A6-1C100A1C7A4F}">
      <dgm:prSet/>
      <dgm:spPr/>
      <dgm:t>
        <a:bodyPr/>
        <a:lstStyle/>
        <a:p>
          <a:endParaRPr lang="en-US"/>
        </a:p>
      </dgm:t>
    </dgm:pt>
    <dgm:pt modelId="{E9D8F1D9-944D-43DD-97F2-4C5E3A3FEA44}" type="sibTrans" cxnId="{AC5632F4-54E6-4072-A8A6-1C100A1C7A4F}">
      <dgm:prSet/>
      <dgm:spPr/>
      <dgm:t>
        <a:bodyPr/>
        <a:lstStyle/>
        <a:p>
          <a:endParaRPr lang="en-US"/>
        </a:p>
      </dgm:t>
    </dgm:pt>
    <dgm:pt modelId="{B1719613-97C6-4B67-B770-AEB4833B41E1}">
      <dgm:prSet phldrT="[Text]" custT="1"/>
      <dgm:spPr/>
      <dgm:t>
        <a:bodyPr/>
        <a:lstStyle/>
        <a:p>
          <a:r>
            <a:rPr lang="en-US" sz="2000" b="1" dirty="0"/>
            <a:t>Feeling at Home</a:t>
          </a:r>
        </a:p>
      </dgm:t>
    </dgm:pt>
    <dgm:pt modelId="{23970CB6-26C7-4B8F-9787-3643F1EA9F77}" type="parTrans" cxnId="{C206EF1D-230A-4B29-B6B9-FB37AEC05ED9}">
      <dgm:prSet/>
      <dgm:spPr/>
      <dgm:t>
        <a:bodyPr/>
        <a:lstStyle/>
        <a:p>
          <a:endParaRPr lang="en-US"/>
        </a:p>
      </dgm:t>
    </dgm:pt>
    <dgm:pt modelId="{D0C65E87-44F8-4847-A585-514D1611F2B3}" type="sibTrans" cxnId="{C206EF1D-230A-4B29-B6B9-FB37AEC05ED9}">
      <dgm:prSet/>
      <dgm:spPr/>
      <dgm:t>
        <a:bodyPr/>
        <a:lstStyle/>
        <a:p>
          <a:endParaRPr lang="en-US"/>
        </a:p>
      </dgm:t>
    </dgm:pt>
    <dgm:pt modelId="{F5293603-7E0B-486D-9D32-418CCBD468AD}">
      <dgm:prSet phldrT="[Text]" custT="1"/>
      <dgm:spPr/>
      <dgm:t>
        <a:bodyPr/>
        <a:lstStyle/>
        <a:p>
          <a:r>
            <a:rPr lang="en-US" sz="2000" b="1" dirty="0"/>
            <a:t>Pre-arrival Anxiety</a:t>
          </a:r>
        </a:p>
      </dgm:t>
    </dgm:pt>
    <dgm:pt modelId="{5422371A-5F43-4546-B2DE-3804621D63A2}" type="parTrans" cxnId="{D10F6C2D-EE1A-4C47-924E-02CB3DA703D6}">
      <dgm:prSet/>
      <dgm:spPr/>
      <dgm:t>
        <a:bodyPr/>
        <a:lstStyle/>
        <a:p>
          <a:endParaRPr lang="en-US"/>
        </a:p>
      </dgm:t>
    </dgm:pt>
    <dgm:pt modelId="{95C3D299-4846-4D14-A135-5AB690CDEA83}" type="sibTrans" cxnId="{D10F6C2D-EE1A-4C47-924E-02CB3DA703D6}">
      <dgm:prSet/>
      <dgm:spPr/>
      <dgm:t>
        <a:bodyPr/>
        <a:lstStyle/>
        <a:p>
          <a:endParaRPr lang="en-US"/>
        </a:p>
      </dgm:t>
    </dgm:pt>
    <dgm:pt modelId="{AF39CCBC-C0C6-4760-9078-DA88F2F679BC}" type="pres">
      <dgm:prSet presAssocID="{016D3566-1984-4F2E-8EF7-DDE9A9C586EB}" presName="arrowDiagram" presStyleCnt="0">
        <dgm:presLayoutVars>
          <dgm:chMax val="5"/>
          <dgm:dir/>
          <dgm:resizeHandles val="exact"/>
        </dgm:presLayoutVars>
      </dgm:prSet>
      <dgm:spPr/>
    </dgm:pt>
    <dgm:pt modelId="{5A027463-B454-4C7D-A3EB-C5A44B417B1A}" type="pres">
      <dgm:prSet presAssocID="{016D3566-1984-4F2E-8EF7-DDE9A9C586EB}" presName="arrow" presStyleLbl="bgShp" presStyleIdx="0" presStyleCnt="1" custLinFactNeighborX="-90"/>
      <dgm:spPr>
        <a:solidFill>
          <a:srgbClr val="FFCC99"/>
        </a:solidFill>
      </dgm:spPr>
    </dgm:pt>
    <dgm:pt modelId="{E42CE8D2-435A-451E-A1E5-3659D1B444E8}" type="pres">
      <dgm:prSet presAssocID="{016D3566-1984-4F2E-8EF7-DDE9A9C586EB}" presName="arrowDiagram5" presStyleCnt="0"/>
      <dgm:spPr/>
    </dgm:pt>
    <dgm:pt modelId="{1A0FFAF9-A825-418D-8F61-C767C2ACC0FC}" type="pres">
      <dgm:prSet presAssocID="{F5293603-7E0B-486D-9D32-418CCBD468AD}" presName="bullet5a" presStyleLbl="node1" presStyleIdx="0" presStyleCnt="5"/>
      <dgm:spPr>
        <a:solidFill>
          <a:srgbClr val="C00000"/>
        </a:solidFill>
      </dgm:spPr>
    </dgm:pt>
    <dgm:pt modelId="{06A1309E-BB2B-4445-B9FA-61B2DF9554A9}" type="pres">
      <dgm:prSet presAssocID="{F5293603-7E0B-486D-9D32-418CCBD468AD}" presName="textBox5a" presStyleLbl="revTx" presStyleIdx="0" presStyleCnt="5" custScaleX="130747" custLinFactNeighborX="17736" custLinFactNeighborY="2461">
        <dgm:presLayoutVars>
          <dgm:bulletEnabled val="1"/>
        </dgm:presLayoutVars>
      </dgm:prSet>
      <dgm:spPr/>
    </dgm:pt>
    <dgm:pt modelId="{8B3546AA-9437-492A-ADE9-F18AAE73BFB6}" type="pres">
      <dgm:prSet presAssocID="{36BBEADD-64D7-499B-851D-95D740C68B62}" presName="bullet5b" presStyleLbl="node1" presStyleIdx="1" presStyleCnt="5"/>
      <dgm:spPr>
        <a:solidFill>
          <a:srgbClr val="C00000"/>
        </a:solidFill>
      </dgm:spPr>
    </dgm:pt>
    <dgm:pt modelId="{818B395B-1DCB-405F-B464-D4452D4E8CAA}" type="pres">
      <dgm:prSet presAssocID="{36BBEADD-64D7-499B-851D-95D740C68B62}" presName="textBox5b" presStyleLbl="revTx" presStyleIdx="1" presStyleCnt="5" custScaleX="146787" custLinFactNeighborX="27022" custLinFactNeighborY="1978">
        <dgm:presLayoutVars>
          <dgm:bulletEnabled val="1"/>
        </dgm:presLayoutVars>
      </dgm:prSet>
      <dgm:spPr/>
    </dgm:pt>
    <dgm:pt modelId="{EED92690-ADF0-4EE3-B5A7-4AA424A0B414}" type="pres">
      <dgm:prSet presAssocID="{C26FF6F7-A2E1-4F2F-9DEB-1B3B400150DE}" presName="bullet5c" presStyleLbl="node1" presStyleIdx="2" presStyleCnt="5"/>
      <dgm:spPr>
        <a:solidFill>
          <a:srgbClr val="C00000"/>
        </a:solidFill>
      </dgm:spPr>
    </dgm:pt>
    <dgm:pt modelId="{72DF9206-E243-47CA-BB1C-5E1CF0C40112}" type="pres">
      <dgm:prSet presAssocID="{C26FF6F7-A2E1-4F2F-9DEB-1B3B400150DE}" presName="textBox5c" presStyleLbl="revTx" presStyleIdx="2" presStyleCnt="5" custScaleX="120295" custLinFactNeighborX="13215" custLinFactNeighborY="-4855">
        <dgm:presLayoutVars>
          <dgm:bulletEnabled val="1"/>
        </dgm:presLayoutVars>
      </dgm:prSet>
      <dgm:spPr/>
    </dgm:pt>
    <dgm:pt modelId="{D0425ACE-E99C-4A42-8D95-65EED0F0BAE7}" type="pres">
      <dgm:prSet presAssocID="{6E0F4B6A-B6C3-43CF-835F-590271B15B05}" presName="bullet5d" presStyleLbl="node1" presStyleIdx="3" presStyleCnt="5" custLinFactNeighborY="-4637"/>
      <dgm:spPr>
        <a:solidFill>
          <a:srgbClr val="C00000"/>
        </a:solidFill>
      </dgm:spPr>
    </dgm:pt>
    <dgm:pt modelId="{96219D96-9266-4CB9-B015-A65DBCDE195E}" type="pres">
      <dgm:prSet presAssocID="{6E0F4B6A-B6C3-43CF-835F-590271B15B05}" presName="textBox5d" presStyleLbl="revTx" presStyleIdx="3" presStyleCnt="5" custScaleX="126254" custLinFactNeighborX="15210" custLinFactNeighborY="1386">
        <dgm:presLayoutVars>
          <dgm:bulletEnabled val="1"/>
        </dgm:presLayoutVars>
      </dgm:prSet>
      <dgm:spPr/>
    </dgm:pt>
    <dgm:pt modelId="{A80F4BA9-0B00-4D18-AF68-CA27BCEC84AF}" type="pres">
      <dgm:prSet presAssocID="{B1719613-97C6-4B67-B770-AEB4833B41E1}" presName="bullet5e" presStyleLbl="node1" presStyleIdx="4" presStyleCnt="5" custLinFactNeighborX="14022"/>
      <dgm:spPr>
        <a:solidFill>
          <a:srgbClr val="C00000"/>
        </a:solidFill>
      </dgm:spPr>
    </dgm:pt>
    <dgm:pt modelId="{1644DF86-E1B4-4CA2-9DF5-E547D29D2602}" type="pres">
      <dgm:prSet presAssocID="{B1719613-97C6-4B67-B770-AEB4833B41E1}" presName="textBox5e" presStyleLbl="revTx" presStyleIdx="4" presStyleCnt="5" custScaleY="28085" custLinFactNeighborX="8557" custLinFactNeighborY="-40286">
        <dgm:presLayoutVars>
          <dgm:bulletEnabled val="1"/>
        </dgm:presLayoutVars>
      </dgm:prSet>
      <dgm:spPr/>
    </dgm:pt>
  </dgm:ptLst>
  <dgm:cxnLst>
    <dgm:cxn modelId="{5129C204-A40B-4D74-94D5-DAF5AC5B1F70}" srcId="{016D3566-1984-4F2E-8EF7-DDE9A9C586EB}" destId="{36BBEADD-64D7-499B-851D-95D740C68B62}" srcOrd="1" destOrd="0" parTransId="{52B589A8-AA29-49A8-BE34-E15F2A78AA86}" sibTransId="{B14176B3-B1CA-49E1-A379-259ABF7310CB}"/>
    <dgm:cxn modelId="{260E3916-5CE5-4C3C-9DE2-C8CB17437596}" type="presOf" srcId="{B1719613-97C6-4B67-B770-AEB4833B41E1}" destId="{1644DF86-E1B4-4CA2-9DF5-E547D29D2602}" srcOrd="0" destOrd="0" presId="urn:microsoft.com/office/officeart/2005/8/layout/arrow2"/>
    <dgm:cxn modelId="{C206EF1D-230A-4B29-B6B9-FB37AEC05ED9}" srcId="{016D3566-1984-4F2E-8EF7-DDE9A9C586EB}" destId="{B1719613-97C6-4B67-B770-AEB4833B41E1}" srcOrd="4" destOrd="0" parTransId="{23970CB6-26C7-4B8F-9787-3643F1EA9F77}" sibTransId="{D0C65E87-44F8-4847-A585-514D1611F2B3}"/>
    <dgm:cxn modelId="{EF4D5324-C323-4806-A608-269FD07ADBFF}" type="presOf" srcId="{C26FF6F7-A2E1-4F2F-9DEB-1B3B400150DE}" destId="{72DF9206-E243-47CA-BB1C-5E1CF0C40112}" srcOrd="0" destOrd="0" presId="urn:microsoft.com/office/officeart/2005/8/layout/arrow2"/>
    <dgm:cxn modelId="{D10F6C2D-EE1A-4C47-924E-02CB3DA703D6}" srcId="{016D3566-1984-4F2E-8EF7-DDE9A9C586EB}" destId="{F5293603-7E0B-486D-9D32-418CCBD468AD}" srcOrd="0" destOrd="0" parTransId="{5422371A-5F43-4546-B2DE-3804621D63A2}" sibTransId="{95C3D299-4846-4D14-A135-5AB690CDEA83}"/>
    <dgm:cxn modelId="{113F4D93-0E72-4FB7-94D5-899155D41614}" type="presOf" srcId="{36BBEADD-64D7-499B-851D-95D740C68B62}" destId="{818B395B-1DCB-405F-B464-D4452D4E8CAA}" srcOrd="0" destOrd="0" presId="urn:microsoft.com/office/officeart/2005/8/layout/arrow2"/>
    <dgm:cxn modelId="{6491CB96-AA36-4141-A877-E0FD30398E63}" type="presOf" srcId="{016D3566-1984-4F2E-8EF7-DDE9A9C586EB}" destId="{AF39CCBC-C0C6-4760-9078-DA88F2F679BC}" srcOrd="0" destOrd="0" presId="urn:microsoft.com/office/officeart/2005/8/layout/arrow2"/>
    <dgm:cxn modelId="{91877CA8-41C1-40E3-9318-017C211AA978}" srcId="{016D3566-1984-4F2E-8EF7-DDE9A9C586EB}" destId="{C26FF6F7-A2E1-4F2F-9DEB-1B3B400150DE}" srcOrd="2" destOrd="0" parTransId="{46B91788-6277-4A60-9612-1FAD84D445C6}" sibTransId="{12FE8E53-6997-4D51-BF25-D246D66651EA}"/>
    <dgm:cxn modelId="{EA19ECC2-2DAA-4571-9BBE-792EA863DB04}" type="presOf" srcId="{6E0F4B6A-B6C3-43CF-835F-590271B15B05}" destId="{96219D96-9266-4CB9-B015-A65DBCDE195E}" srcOrd="0" destOrd="0" presId="urn:microsoft.com/office/officeart/2005/8/layout/arrow2"/>
    <dgm:cxn modelId="{22BDBCCC-1779-4005-8EB8-FB4C0839FA47}" type="presOf" srcId="{F5293603-7E0B-486D-9D32-418CCBD468AD}" destId="{06A1309E-BB2B-4445-B9FA-61B2DF9554A9}" srcOrd="0" destOrd="0" presId="urn:microsoft.com/office/officeart/2005/8/layout/arrow2"/>
    <dgm:cxn modelId="{AC5632F4-54E6-4072-A8A6-1C100A1C7A4F}" srcId="{016D3566-1984-4F2E-8EF7-DDE9A9C586EB}" destId="{6E0F4B6A-B6C3-43CF-835F-590271B15B05}" srcOrd="3" destOrd="0" parTransId="{D44640FB-C5E8-4907-B842-3E0838DFDC40}" sibTransId="{E9D8F1D9-944D-43DD-97F2-4C5E3A3FEA44}"/>
    <dgm:cxn modelId="{263BA675-7F5F-4BDE-86D6-F9A52B31712E}" type="presParOf" srcId="{AF39CCBC-C0C6-4760-9078-DA88F2F679BC}" destId="{5A027463-B454-4C7D-A3EB-C5A44B417B1A}" srcOrd="0" destOrd="0" presId="urn:microsoft.com/office/officeart/2005/8/layout/arrow2"/>
    <dgm:cxn modelId="{3073650A-9525-4D44-B420-58818E657149}" type="presParOf" srcId="{AF39CCBC-C0C6-4760-9078-DA88F2F679BC}" destId="{E42CE8D2-435A-451E-A1E5-3659D1B444E8}" srcOrd="1" destOrd="0" presId="urn:microsoft.com/office/officeart/2005/8/layout/arrow2"/>
    <dgm:cxn modelId="{9A5EF09E-8ABD-48F8-8277-2B77AA325845}" type="presParOf" srcId="{E42CE8D2-435A-451E-A1E5-3659D1B444E8}" destId="{1A0FFAF9-A825-418D-8F61-C767C2ACC0FC}" srcOrd="0" destOrd="0" presId="urn:microsoft.com/office/officeart/2005/8/layout/arrow2"/>
    <dgm:cxn modelId="{ABE8AFBE-8F2D-4367-8975-C13228873751}" type="presParOf" srcId="{E42CE8D2-435A-451E-A1E5-3659D1B444E8}" destId="{06A1309E-BB2B-4445-B9FA-61B2DF9554A9}" srcOrd="1" destOrd="0" presId="urn:microsoft.com/office/officeart/2005/8/layout/arrow2"/>
    <dgm:cxn modelId="{444E969F-551B-4CDE-A62D-4A768F5D5B64}" type="presParOf" srcId="{E42CE8D2-435A-451E-A1E5-3659D1B444E8}" destId="{8B3546AA-9437-492A-ADE9-F18AAE73BFB6}" srcOrd="2" destOrd="0" presId="urn:microsoft.com/office/officeart/2005/8/layout/arrow2"/>
    <dgm:cxn modelId="{189346DA-0244-44B6-B857-09C62EF508B0}" type="presParOf" srcId="{E42CE8D2-435A-451E-A1E5-3659D1B444E8}" destId="{818B395B-1DCB-405F-B464-D4452D4E8CAA}" srcOrd="3" destOrd="0" presId="urn:microsoft.com/office/officeart/2005/8/layout/arrow2"/>
    <dgm:cxn modelId="{00D2C290-C5F8-433A-990B-93BF0FB693CB}" type="presParOf" srcId="{E42CE8D2-435A-451E-A1E5-3659D1B444E8}" destId="{EED92690-ADF0-4EE3-B5A7-4AA424A0B414}" srcOrd="4" destOrd="0" presId="urn:microsoft.com/office/officeart/2005/8/layout/arrow2"/>
    <dgm:cxn modelId="{2C399AA3-A043-4CA8-AF97-91BFEE367275}" type="presParOf" srcId="{E42CE8D2-435A-451E-A1E5-3659D1B444E8}" destId="{72DF9206-E243-47CA-BB1C-5E1CF0C40112}" srcOrd="5" destOrd="0" presId="urn:microsoft.com/office/officeart/2005/8/layout/arrow2"/>
    <dgm:cxn modelId="{58D99511-DBDC-4D9A-9AD1-C4387CE30025}" type="presParOf" srcId="{E42CE8D2-435A-451E-A1E5-3659D1B444E8}" destId="{D0425ACE-E99C-4A42-8D95-65EED0F0BAE7}" srcOrd="6" destOrd="0" presId="urn:microsoft.com/office/officeart/2005/8/layout/arrow2"/>
    <dgm:cxn modelId="{EBF960AF-2DE1-4627-85F7-0D7D81400311}" type="presParOf" srcId="{E42CE8D2-435A-451E-A1E5-3659D1B444E8}" destId="{96219D96-9266-4CB9-B015-A65DBCDE195E}" srcOrd="7" destOrd="0" presId="urn:microsoft.com/office/officeart/2005/8/layout/arrow2"/>
    <dgm:cxn modelId="{893155F1-DE4C-4FFB-9481-412809B6D628}" type="presParOf" srcId="{E42CE8D2-435A-451E-A1E5-3659D1B444E8}" destId="{A80F4BA9-0B00-4D18-AF68-CA27BCEC84AF}" srcOrd="8" destOrd="0" presId="urn:microsoft.com/office/officeart/2005/8/layout/arrow2"/>
    <dgm:cxn modelId="{F9C90D75-0442-4A04-AB06-78FD2125C545}" type="presParOf" srcId="{E42CE8D2-435A-451E-A1E5-3659D1B444E8}" destId="{1644DF86-E1B4-4CA2-9DF5-E547D29D2602}" srcOrd="9" destOrd="0" presId="urn:microsoft.com/office/officeart/2005/8/layout/arrow2"/>
  </dgm:cxnLst>
  <dgm:bg/>
  <dgm:whole>
    <a:ln>
      <a:solidFill>
        <a:schemeClr val="tx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7DC238-D392-419F-9EA8-26C5D962DC7B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C6651C20-B447-40C0-996C-FE97458BCFAA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400" b="1" dirty="0"/>
            <a:t>Join an </a:t>
          </a:r>
          <a:r>
            <a:rPr lang="en-US" sz="1400" dirty="0">
              <a:hlinkClick xmlns:r="http://schemas.openxmlformats.org/officeDocument/2006/relationships" r:id="rId1"/>
            </a:rPr>
            <a:t>Internationally Minded Student Organization</a:t>
          </a:r>
          <a:endParaRPr lang="en-US" sz="1400" dirty="0"/>
        </a:p>
      </dgm:t>
    </dgm:pt>
    <dgm:pt modelId="{EE0C1562-52A2-46D2-851D-27D2363399EB}" type="parTrans" cxnId="{8D36385A-2866-4C40-81E8-1B0CC304A226}">
      <dgm:prSet/>
      <dgm:spPr/>
      <dgm:t>
        <a:bodyPr/>
        <a:lstStyle/>
        <a:p>
          <a:endParaRPr lang="en-US"/>
        </a:p>
      </dgm:t>
    </dgm:pt>
    <dgm:pt modelId="{79B693AE-DD9B-4886-AB8E-FA9344571DC3}" type="sibTrans" cxnId="{8D36385A-2866-4C40-81E8-1B0CC304A226}">
      <dgm:prSet/>
      <dgm:spPr/>
      <dgm:t>
        <a:bodyPr/>
        <a:lstStyle/>
        <a:p>
          <a:endParaRPr lang="en-US"/>
        </a:p>
      </dgm:t>
    </dgm:pt>
    <dgm:pt modelId="{656B59FA-61DF-47B9-A838-DAAAFE71863B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400" b="1" dirty="0"/>
            <a:t>View hundreds of other student organization: </a:t>
          </a:r>
          <a:r>
            <a:rPr lang="en-US" sz="1400" dirty="0">
              <a:hlinkClick xmlns:r="http://schemas.openxmlformats.org/officeDocument/2006/relationships" r:id="rId2"/>
            </a:rPr>
            <a:t>https://www.lbjsc.txstate.edu/soc/join/search-orgs.html</a:t>
          </a:r>
          <a:endParaRPr lang="en-US" sz="1400" dirty="0"/>
        </a:p>
      </dgm:t>
    </dgm:pt>
    <dgm:pt modelId="{685D2835-F050-47DD-B7B3-1B2DF80F4B2C}" type="parTrans" cxnId="{1BB1D770-F7C8-4074-BE39-54468EEB6F4F}">
      <dgm:prSet/>
      <dgm:spPr/>
      <dgm:t>
        <a:bodyPr/>
        <a:lstStyle/>
        <a:p>
          <a:endParaRPr lang="en-US"/>
        </a:p>
      </dgm:t>
    </dgm:pt>
    <dgm:pt modelId="{FB6E2B1A-7B89-401E-9ED8-06A38890CF79}" type="sibTrans" cxnId="{1BB1D770-F7C8-4074-BE39-54468EEB6F4F}">
      <dgm:prSet/>
      <dgm:spPr/>
      <dgm:t>
        <a:bodyPr/>
        <a:lstStyle/>
        <a:p>
          <a:endParaRPr lang="en-US"/>
        </a:p>
      </dgm:t>
    </dgm:pt>
    <dgm:pt modelId="{479DEF4E-7A8F-4775-BC54-A6B66FB10A7A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400" b="1" dirty="0"/>
            <a:t>Join free on-campus events sponsored by the Student Association for Campus Activities (SACA): </a:t>
          </a:r>
          <a:r>
            <a:rPr lang="en-US" sz="1400" dirty="0">
              <a:hlinkClick xmlns:r="http://schemas.openxmlformats.org/officeDocument/2006/relationships" r:id="rId3"/>
            </a:rPr>
            <a:t>http://www.lbjsc.txstate.edu/involvement/saca.html</a:t>
          </a:r>
          <a:r>
            <a:rPr lang="en-US" sz="1400" dirty="0"/>
            <a:t> </a:t>
          </a:r>
        </a:p>
      </dgm:t>
    </dgm:pt>
    <dgm:pt modelId="{1D031B51-BDC7-4167-9629-2A6183B725CD}" type="parTrans" cxnId="{98F9AEB5-550F-4E92-8EAC-84FC9C3D1963}">
      <dgm:prSet/>
      <dgm:spPr/>
      <dgm:t>
        <a:bodyPr/>
        <a:lstStyle/>
        <a:p>
          <a:endParaRPr lang="en-US"/>
        </a:p>
      </dgm:t>
    </dgm:pt>
    <dgm:pt modelId="{EAAC312B-F7C5-4945-ACB6-E411D5C75599}" type="sibTrans" cxnId="{98F9AEB5-550F-4E92-8EAC-84FC9C3D1963}">
      <dgm:prSet/>
      <dgm:spPr/>
      <dgm:t>
        <a:bodyPr/>
        <a:lstStyle/>
        <a:p>
          <a:endParaRPr lang="en-US"/>
        </a:p>
      </dgm:t>
    </dgm:pt>
    <dgm:pt modelId="{A875DAB4-78E1-4583-B7FD-6FDB9C3324A0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400" b="1"/>
            <a:t>View the Texas State University Calendar: </a:t>
          </a:r>
          <a:r>
            <a:rPr lang="en-US" sz="1400">
              <a:hlinkClick xmlns:r="http://schemas.openxmlformats.org/officeDocument/2006/relationships" r:id="rId4"/>
            </a:rPr>
            <a:t>https://events.txstate.edu/</a:t>
          </a:r>
          <a:r>
            <a:rPr lang="en-US" sz="1400"/>
            <a:t> </a:t>
          </a:r>
        </a:p>
      </dgm:t>
    </dgm:pt>
    <dgm:pt modelId="{7C3A24FD-9FC9-4CDF-B779-049461567882}" type="parTrans" cxnId="{C4919CDF-DD1E-443F-9337-310F288AA056}">
      <dgm:prSet/>
      <dgm:spPr/>
      <dgm:t>
        <a:bodyPr/>
        <a:lstStyle/>
        <a:p>
          <a:endParaRPr lang="en-US"/>
        </a:p>
      </dgm:t>
    </dgm:pt>
    <dgm:pt modelId="{6C58C539-B9C8-46A3-B6FD-22986A64D239}" type="sibTrans" cxnId="{C4919CDF-DD1E-443F-9337-310F288AA056}">
      <dgm:prSet/>
      <dgm:spPr/>
      <dgm:t>
        <a:bodyPr/>
        <a:lstStyle/>
        <a:p>
          <a:endParaRPr lang="en-US"/>
        </a:p>
      </dgm:t>
    </dgm:pt>
    <dgm:pt modelId="{596AA783-6CEF-4688-B04E-3CA994952327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400" b="1"/>
            <a:t>View the Texas State Diversity Calendar: </a:t>
          </a:r>
          <a:r>
            <a:rPr lang="en-US" sz="1400">
              <a:hlinkClick xmlns:r="http://schemas.openxmlformats.org/officeDocument/2006/relationships" r:id="rId5"/>
            </a:rPr>
            <a:t>https://events.txstate.edu/equity-and-inclusion</a:t>
          </a:r>
          <a:r>
            <a:rPr lang="en-US" sz="1400"/>
            <a:t> </a:t>
          </a:r>
        </a:p>
      </dgm:t>
    </dgm:pt>
    <dgm:pt modelId="{0C600048-BFB5-4C2C-8AC1-BF6FDA9AE6C8}" type="parTrans" cxnId="{208E19D4-0640-4C7A-BA31-70450BE526D1}">
      <dgm:prSet/>
      <dgm:spPr/>
      <dgm:t>
        <a:bodyPr/>
        <a:lstStyle/>
        <a:p>
          <a:endParaRPr lang="en-US"/>
        </a:p>
      </dgm:t>
    </dgm:pt>
    <dgm:pt modelId="{F56E05DF-3F0B-48C2-A6D1-18CD1E38B442}" type="sibTrans" cxnId="{208E19D4-0640-4C7A-BA31-70450BE526D1}">
      <dgm:prSet/>
      <dgm:spPr/>
      <dgm:t>
        <a:bodyPr/>
        <a:lstStyle/>
        <a:p>
          <a:endParaRPr lang="en-US"/>
        </a:p>
      </dgm:t>
    </dgm:pt>
    <dgm:pt modelId="{886DB685-3AB3-4031-8DFE-888989FE08FB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400" b="1" dirty="0"/>
            <a:t>Visit the </a:t>
          </a:r>
          <a:r>
            <a:rPr lang="en-US" sz="1400" b="1" dirty="0" err="1"/>
            <a:t>Wittliff</a:t>
          </a:r>
          <a:r>
            <a:rPr lang="en-US" sz="1400" b="1" dirty="0"/>
            <a:t> Collections at the Texas State Alkek Library</a:t>
          </a:r>
          <a:r>
            <a:rPr lang="en-US" sz="1400" dirty="0"/>
            <a:t>: </a:t>
          </a:r>
          <a:r>
            <a:rPr lang="en-US" sz="1400" dirty="0">
              <a:hlinkClick xmlns:r="http://schemas.openxmlformats.org/officeDocument/2006/relationships" r:id="rId6"/>
            </a:rPr>
            <a:t>https://www.thewittliffcollections.txstate.edu/</a:t>
          </a:r>
          <a:endParaRPr lang="en-US" sz="1400" dirty="0"/>
        </a:p>
      </dgm:t>
    </dgm:pt>
    <dgm:pt modelId="{CFAC7283-FE2E-4801-8D09-E8DA16FF6BAC}" type="parTrans" cxnId="{4E4CF3C8-5995-410B-AAE5-EAD6D8119828}">
      <dgm:prSet/>
      <dgm:spPr/>
      <dgm:t>
        <a:bodyPr/>
        <a:lstStyle/>
        <a:p>
          <a:endParaRPr lang="en-US"/>
        </a:p>
      </dgm:t>
    </dgm:pt>
    <dgm:pt modelId="{5A282702-EF7A-43D2-8D6A-DF222C5E7680}" type="sibTrans" cxnId="{4E4CF3C8-5995-410B-AAE5-EAD6D8119828}">
      <dgm:prSet/>
      <dgm:spPr/>
      <dgm:t>
        <a:bodyPr/>
        <a:lstStyle/>
        <a:p>
          <a:endParaRPr lang="en-US"/>
        </a:p>
      </dgm:t>
    </dgm:pt>
    <dgm:pt modelId="{60E5BBA4-AE3C-40AB-A7EA-319BF5FB1993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400" b="1" dirty="0"/>
            <a:t>Watch a Theater, dance, or musical performance by Texas State Students and Staff</a:t>
          </a:r>
          <a:r>
            <a:rPr lang="en-US" sz="1400" dirty="0"/>
            <a:t>: </a:t>
          </a:r>
          <a:r>
            <a:rPr lang="en-US" sz="1400" dirty="0">
              <a:hlinkClick xmlns:r="http://schemas.openxmlformats.org/officeDocument/2006/relationships" r:id="rId7"/>
            </a:rPr>
            <a:t>https://txstatepresents.universitytickets.com/</a:t>
          </a:r>
          <a:r>
            <a:rPr lang="en-US" sz="1400" dirty="0"/>
            <a:t> </a:t>
          </a:r>
        </a:p>
      </dgm:t>
    </dgm:pt>
    <dgm:pt modelId="{DA402CA0-35FC-47C3-97B2-355120B73256}" type="parTrans" cxnId="{70647C5C-EDE5-4EE6-A764-504204D05F8B}">
      <dgm:prSet/>
      <dgm:spPr/>
      <dgm:t>
        <a:bodyPr/>
        <a:lstStyle/>
        <a:p>
          <a:endParaRPr lang="en-US"/>
        </a:p>
      </dgm:t>
    </dgm:pt>
    <dgm:pt modelId="{5E114942-6A10-46CF-BC8E-5C9475D25764}" type="sibTrans" cxnId="{70647C5C-EDE5-4EE6-A764-504204D05F8B}">
      <dgm:prSet/>
      <dgm:spPr/>
      <dgm:t>
        <a:bodyPr/>
        <a:lstStyle/>
        <a:p>
          <a:endParaRPr lang="en-US"/>
        </a:p>
      </dgm:t>
    </dgm:pt>
    <dgm:pt modelId="{B750D8EB-5824-43A7-85E7-1B90C56A0F28}" type="pres">
      <dgm:prSet presAssocID="{147DC238-D392-419F-9EA8-26C5D962DC7B}" presName="root" presStyleCnt="0">
        <dgm:presLayoutVars>
          <dgm:dir/>
          <dgm:resizeHandles val="exact"/>
        </dgm:presLayoutVars>
      </dgm:prSet>
      <dgm:spPr/>
    </dgm:pt>
    <dgm:pt modelId="{77469C94-44FB-4E4C-96FE-24427FF1E1EA}" type="pres">
      <dgm:prSet presAssocID="{C6651C20-B447-40C0-996C-FE97458BCFAA}" presName="compNode" presStyleCnt="0"/>
      <dgm:spPr/>
    </dgm:pt>
    <dgm:pt modelId="{E52C5815-15A6-4EF3-8953-47D99B8C6CB2}" type="pres">
      <dgm:prSet presAssocID="{C6651C20-B447-40C0-996C-FE97458BCFAA}" presName="iconBgRect" presStyleLbl="bgShp" presStyleIdx="0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0E02AC58-7A1A-477B-B9B5-5966DEC7342E}" type="pres">
      <dgm:prSet presAssocID="{C6651C20-B447-40C0-996C-FE97458BCFAA}" presName="iconRect" presStyleLbl="node1" presStyleIdx="0" presStyleCnt="7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5009B063-EBCF-41E4-9025-5913E7A292E7}" type="pres">
      <dgm:prSet presAssocID="{C6651C20-B447-40C0-996C-FE97458BCFAA}" presName="spaceRect" presStyleCnt="0"/>
      <dgm:spPr/>
    </dgm:pt>
    <dgm:pt modelId="{90D20B9E-2917-46C3-9277-8E938D3D42F8}" type="pres">
      <dgm:prSet presAssocID="{C6651C20-B447-40C0-996C-FE97458BCFAA}" presName="textRect" presStyleLbl="revTx" presStyleIdx="0" presStyleCnt="7">
        <dgm:presLayoutVars>
          <dgm:chMax val="1"/>
          <dgm:chPref val="1"/>
        </dgm:presLayoutVars>
      </dgm:prSet>
      <dgm:spPr/>
    </dgm:pt>
    <dgm:pt modelId="{2249D510-5B65-467E-810C-C7AC594700EE}" type="pres">
      <dgm:prSet presAssocID="{79B693AE-DD9B-4886-AB8E-FA9344571DC3}" presName="sibTrans" presStyleCnt="0"/>
      <dgm:spPr/>
    </dgm:pt>
    <dgm:pt modelId="{62393458-7FDE-4EFB-8962-A656F3263AEA}" type="pres">
      <dgm:prSet presAssocID="{656B59FA-61DF-47B9-A838-DAAAFE71863B}" presName="compNode" presStyleCnt="0"/>
      <dgm:spPr/>
    </dgm:pt>
    <dgm:pt modelId="{E578E935-E1E6-409F-9966-BE34F1DBFB2C}" type="pres">
      <dgm:prSet presAssocID="{656B59FA-61DF-47B9-A838-DAAAFE71863B}" presName="iconBgRect" presStyleLbl="bgShp" presStyleIdx="1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07B09D0F-91D9-49A7-ADE7-EE75D02D3F97}" type="pres">
      <dgm:prSet presAssocID="{656B59FA-61DF-47B9-A838-DAAAFE71863B}" presName="iconRect" presStyleLbl="node1" presStyleIdx="1" presStyleCnt="7"/>
      <dgm:spPr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6B395C47-86EB-4B29-AE2A-B0FB6A4B4DBA}" type="pres">
      <dgm:prSet presAssocID="{656B59FA-61DF-47B9-A838-DAAAFE71863B}" presName="spaceRect" presStyleCnt="0"/>
      <dgm:spPr/>
    </dgm:pt>
    <dgm:pt modelId="{180BB55E-7BA3-4E91-8771-50229B5D1F02}" type="pres">
      <dgm:prSet presAssocID="{656B59FA-61DF-47B9-A838-DAAAFE71863B}" presName="textRect" presStyleLbl="revTx" presStyleIdx="1" presStyleCnt="7">
        <dgm:presLayoutVars>
          <dgm:chMax val="1"/>
          <dgm:chPref val="1"/>
        </dgm:presLayoutVars>
      </dgm:prSet>
      <dgm:spPr/>
    </dgm:pt>
    <dgm:pt modelId="{B64B81C2-90E0-4433-9CF9-FF99A51065B0}" type="pres">
      <dgm:prSet presAssocID="{FB6E2B1A-7B89-401E-9ED8-06A38890CF79}" presName="sibTrans" presStyleCnt="0"/>
      <dgm:spPr/>
    </dgm:pt>
    <dgm:pt modelId="{BA58523B-5584-4A67-8FFC-24E377115478}" type="pres">
      <dgm:prSet presAssocID="{479DEF4E-7A8F-4775-BC54-A6B66FB10A7A}" presName="compNode" presStyleCnt="0"/>
      <dgm:spPr/>
    </dgm:pt>
    <dgm:pt modelId="{1E25EA23-CB3B-4C97-B6A7-2FA321DDA99F}" type="pres">
      <dgm:prSet presAssocID="{479DEF4E-7A8F-4775-BC54-A6B66FB10A7A}" presName="iconBgRect" presStyleLbl="bgShp" presStyleIdx="2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56A29E70-6EDA-4C46-AE94-AFF74834A9C2}" type="pres">
      <dgm:prSet presAssocID="{479DEF4E-7A8F-4775-BC54-A6B66FB10A7A}" presName="iconRect" presStyleLbl="node1" presStyleIdx="2" presStyleCnt="7"/>
      <dgm:spPr>
        <a:blipFill>
          <a:blip xmlns:r="http://schemas.openxmlformats.org/officeDocument/2006/relationships"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rama"/>
        </a:ext>
      </dgm:extLst>
    </dgm:pt>
    <dgm:pt modelId="{62606B2E-7DB4-4D99-A078-831B34D5BE45}" type="pres">
      <dgm:prSet presAssocID="{479DEF4E-7A8F-4775-BC54-A6B66FB10A7A}" presName="spaceRect" presStyleCnt="0"/>
      <dgm:spPr/>
    </dgm:pt>
    <dgm:pt modelId="{549A1816-F323-4D9E-A24B-DDDAB56B154B}" type="pres">
      <dgm:prSet presAssocID="{479DEF4E-7A8F-4775-BC54-A6B66FB10A7A}" presName="textRect" presStyleLbl="revTx" presStyleIdx="2" presStyleCnt="7">
        <dgm:presLayoutVars>
          <dgm:chMax val="1"/>
          <dgm:chPref val="1"/>
        </dgm:presLayoutVars>
      </dgm:prSet>
      <dgm:spPr/>
    </dgm:pt>
    <dgm:pt modelId="{FEA959F0-6C47-4302-A3F8-0FADE801819F}" type="pres">
      <dgm:prSet presAssocID="{EAAC312B-F7C5-4945-ACB6-E411D5C75599}" presName="sibTrans" presStyleCnt="0"/>
      <dgm:spPr/>
    </dgm:pt>
    <dgm:pt modelId="{B16B7A3B-D0ED-49F2-82A7-61F65161F130}" type="pres">
      <dgm:prSet presAssocID="{A875DAB4-78E1-4583-B7FD-6FDB9C3324A0}" presName="compNode" presStyleCnt="0"/>
      <dgm:spPr/>
    </dgm:pt>
    <dgm:pt modelId="{52259399-32BD-4B89-9CF3-1F6DA18636E0}" type="pres">
      <dgm:prSet presAssocID="{A875DAB4-78E1-4583-B7FD-6FDB9C3324A0}" presName="iconBgRect" presStyleLbl="bgShp" presStyleIdx="3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42F3D15A-C0AB-441F-914B-64EE73253B4B}" type="pres">
      <dgm:prSet presAssocID="{A875DAB4-78E1-4583-B7FD-6FDB9C3324A0}" presName="iconRect" presStyleLbl="node1" presStyleIdx="3" presStyleCnt="7"/>
      <dgm:spPr>
        <a:blipFill>
          <a:blip xmlns:r="http://schemas.openxmlformats.org/officeDocument/2006/relationships"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FBD5B3FA-221D-4A0B-AA61-82D0244C3F20}" type="pres">
      <dgm:prSet presAssocID="{A875DAB4-78E1-4583-B7FD-6FDB9C3324A0}" presName="spaceRect" presStyleCnt="0"/>
      <dgm:spPr/>
    </dgm:pt>
    <dgm:pt modelId="{B5DF639F-23DB-436B-8D9F-89A950193143}" type="pres">
      <dgm:prSet presAssocID="{A875DAB4-78E1-4583-B7FD-6FDB9C3324A0}" presName="textRect" presStyleLbl="revTx" presStyleIdx="3" presStyleCnt="7">
        <dgm:presLayoutVars>
          <dgm:chMax val="1"/>
          <dgm:chPref val="1"/>
        </dgm:presLayoutVars>
      </dgm:prSet>
      <dgm:spPr/>
    </dgm:pt>
    <dgm:pt modelId="{8BCC3E8F-0BFE-46DD-90EE-999A70F4CFD2}" type="pres">
      <dgm:prSet presAssocID="{6C58C539-B9C8-46A3-B6FD-22986A64D239}" presName="sibTrans" presStyleCnt="0"/>
      <dgm:spPr/>
    </dgm:pt>
    <dgm:pt modelId="{B2929E54-5682-4926-A667-E025229211AA}" type="pres">
      <dgm:prSet presAssocID="{596AA783-6CEF-4688-B04E-3CA994952327}" presName="compNode" presStyleCnt="0"/>
      <dgm:spPr/>
    </dgm:pt>
    <dgm:pt modelId="{6D41B643-3623-47A3-94D3-C09724C10552}" type="pres">
      <dgm:prSet presAssocID="{596AA783-6CEF-4688-B04E-3CA994952327}" presName="iconBgRect" presStyleLbl="bgShp" presStyleIdx="4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9FBD6F26-6123-40D4-BA0F-EF848027710E}" type="pres">
      <dgm:prSet presAssocID="{596AA783-6CEF-4688-B04E-3CA994952327}" presName="iconRect" presStyleLbl="node1" presStyleIdx="4" presStyleCnt="7"/>
      <dgm:spPr>
        <a:blipFill>
          <a:blip xmlns:r="http://schemas.openxmlformats.org/officeDocument/2006/relationships"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thly calendar"/>
        </a:ext>
      </dgm:extLst>
    </dgm:pt>
    <dgm:pt modelId="{4BB37240-894B-4A5D-B44B-3E940A2027A2}" type="pres">
      <dgm:prSet presAssocID="{596AA783-6CEF-4688-B04E-3CA994952327}" presName="spaceRect" presStyleCnt="0"/>
      <dgm:spPr/>
    </dgm:pt>
    <dgm:pt modelId="{540DF3E2-4ABB-490D-B83F-362C97999690}" type="pres">
      <dgm:prSet presAssocID="{596AA783-6CEF-4688-B04E-3CA994952327}" presName="textRect" presStyleLbl="revTx" presStyleIdx="4" presStyleCnt="7">
        <dgm:presLayoutVars>
          <dgm:chMax val="1"/>
          <dgm:chPref val="1"/>
        </dgm:presLayoutVars>
      </dgm:prSet>
      <dgm:spPr/>
    </dgm:pt>
    <dgm:pt modelId="{9F670BF4-E8E1-49F7-B37A-B432B5BE153F}" type="pres">
      <dgm:prSet presAssocID="{F56E05DF-3F0B-48C2-A6D1-18CD1E38B442}" presName="sibTrans" presStyleCnt="0"/>
      <dgm:spPr/>
    </dgm:pt>
    <dgm:pt modelId="{CF7269E8-4627-4D14-A736-8698C2EB633E}" type="pres">
      <dgm:prSet presAssocID="{886DB685-3AB3-4031-8DFE-888989FE08FB}" presName="compNode" presStyleCnt="0"/>
      <dgm:spPr/>
    </dgm:pt>
    <dgm:pt modelId="{01125201-EF24-41B8-AB75-66DB2DC36607}" type="pres">
      <dgm:prSet presAssocID="{886DB685-3AB3-4031-8DFE-888989FE08FB}" presName="iconBgRect" presStyleLbl="bgShp" presStyleIdx="5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54BCEEFC-AC53-4E42-963C-B5E5B6A04B70}" type="pres">
      <dgm:prSet presAssocID="{886DB685-3AB3-4031-8DFE-888989FE08FB}" presName="iconRect" presStyleLbl="node1" presStyleIdx="5" presStyleCnt="7"/>
      <dgm:spPr>
        <a:blipFill rotWithShape="1">
          <a:blip xmlns:r="http://schemas.openxmlformats.org/officeDocument/2006/relationships"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 on Shelf"/>
        </a:ext>
      </dgm:extLst>
    </dgm:pt>
    <dgm:pt modelId="{8A9FFF6F-A333-4C1A-8B2A-10A924F6A107}" type="pres">
      <dgm:prSet presAssocID="{886DB685-3AB3-4031-8DFE-888989FE08FB}" presName="spaceRect" presStyleCnt="0"/>
      <dgm:spPr/>
    </dgm:pt>
    <dgm:pt modelId="{21BFD5DF-14A3-40D8-AD6C-8D519B62C22E}" type="pres">
      <dgm:prSet presAssocID="{886DB685-3AB3-4031-8DFE-888989FE08FB}" presName="textRect" presStyleLbl="revTx" presStyleIdx="5" presStyleCnt="7">
        <dgm:presLayoutVars>
          <dgm:chMax val="1"/>
          <dgm:chPref val="1"/>
        </dgm:presLayoutVars>
      </dgm:prSet>
      <dgm:spPr/>
    </dgm:pt>
    <dgm:pt modelId="{9FD5ABBD-2F8A-4E54-8EA2-AAC8B7D2F282}" type="pres">
      <dgm:prSet presAssocID="{5A282702-EF7A-43D2-8D6A-DF222C5E7680}" presName="sibTrans" presStyleCnt="0"/>
      <dgm:spPr/>
    </dgm:pt>
    <dgm:pt modelId="{A7BC602A-2E97-439F-91B0-C0D427C205A0}" type="pres">
      <dgm:prSet presAssocID="{60E5BBA4-AE3C-40AB-A7EA-319BF5FB1993}" presName="compNode" presStyleCnt="0"/>
      <dgm:spPr/>
    </dgm:pt>
    <dgm:pt modelId="{DE44135C-83FD-4008-8DE8-3D50FB7FE2C2}" type="pres">
      <dgm:prSet presAssocID="{60E5BBA4-AE3C-40AB-A7EA-319BF5FB1993}" presName="iconBgRect" presStyleLbl="bgShp" presStyleIdx="6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7FFD6C27-09AA-451B-A2BB-4585BF305770}" type="pres">
      <dgm:prSet presAssocID="{60E5BBA4-AE3C-40AB-A7EA-319BF5FB1993}" presName="iconRect" presStyleLbl="node1" presStyleIdx="6" presStyleCnt="7"/>
      <dgm:spPr>
        <a:blipFill>
          <a:blip xmlns:r="http://schemas.openxmlformats.org/officeDocument/2006/relationships"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rformance Curtains"/>
        </a:ext>
      </dgm:extLst>
    </dgm:pt>
    <dgm:pt modelId="{2F9BE0CF-291E-449A-A2E6-C33493D69733}" type="pres">
      <dgm:prSet presAssocID="{60E5BBA4-AE3C-40AB-A7EA-319BF5FB1993}" presName="spaceRect" presStyleCnt="0"/>
      <dgm:spPr/>
    </dgm:pt>
    <dgm:pt modelId="{5BCA68BD-5720-41A6-9007-F95943D510EE}" type="pres">
      <dgm:prSet presAssocID="{60E5BBA4-AE3C-40AB-A7EA-319BF5FB1993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4B478B0B-6092-439A-971C-51BB08870D29}" type="presOf" srcId="{C6651C20-B447-40C0-996C-FE97458BCFAA}" destId="{90D20B9E-2917-46C3-9277-8E938D3D42F8}" srcOrd="0" destOrd="0" presId="urn:microsoft.com/office/officeart/2018/5/layout/IconLeafLabelList"/>
    <dgm:cxn modelId="{87BDFB0C-90EA-4F1E-8DAE-59E817260E47}" type="presOf" srcId="{147DC238-D392-419F-9EA8-26C5D962DC7B}" destId="{B750D8EB-5824-43A7-85E7-1B90C56A0F28}" srcOrd="0" destOrd="0" presId="urn:microsoft.com/office/officeart/2018/5/layout/IconLeafLabelList"/>
    <dgm:cxn modelId="{00C4E91A-4ECC-4818-8415-4F0685D005D4}" type="presOf" srcId="{A875DAB4-78E1-4583-B7FD-6FDB9C3324A0}" destId="{B5DF639F-23DB-436B-8D9F-89A950193143}" srcOrd="0" destOrd="0" presId="urn:microsoft.com/office/officeart/2018/5/layout/IconLeafLabelList"/>
    <dgm:cxn modelId="{3376EA23-C6F1-43CB-81E3-4874FB93E7AF}" type="presOf" srcId="{596AA783-6CEF-4688-B04E-3CA994952327}" destId="{540DF3E2-4ABB-490D-B83F-362C97999690}" srcOrd="0" destOrd="0" presId="urn:microsoft.com/office/officeart/2018/5/layout/IconLeafLabelList"/>
    <dgm:cxn modelId="{70647C5C-EDE5-4EE6-A764-504204D05F8B}" srcId="{147DC238-D392-419F-9EA8-26C5D962DC7B}" destId="{60E5BBA4-AE3C-40AB-A7EA-319BF5FB1993}" srcOrd="6" destOrd="0" parTransId="{DA402CA0-35FC-47C3-97B2-355120B73256}" sibTransId="{5E114942-6A10-46CF-BC8E-5C9475D25764}"/>
    <dgm:cxn modelId="{1BB1D770-F7C8-4074-BE39-54468EEB6F4F}" srcId="{147DC238-D392-419F-9EA8-26C5D962DC7B}" destId="{656B59FA-61DF-47B9-A838-DAAAFE71863B}" srcOrd="1" destOrd="0" parTransId="{685D2835-F050-47DD-B7B3-1B2DF80F4B2C}" sibTransId="{FB6E2B1A-7B89-401E-9ED8-06A38890CF79}"/>
    <dgm:cxn modelId="{8D36385A-2866-4C40-81E8-1B0CC304A226}" srcId="{147DC238-D392-419F-9EA8-26C5D962DC7B}" destId="{C6651C20-B447-40C0-996C-FE97458BCFAA}" srcOrd="0" destOrd="0" parTransId="{EE0C1562-52A2-46D2-851D-27D2363399EB}" sibTransId="{79B693AE-DD9B-4886-AB8E-FA9344571DC3}"/>
    <dgm:cxn modelId="{4AF94189-B312-4AF7-A2CE-EEF679C97551}" type="presOf" srcId="{479DEF4E-7A8F-4775-BC54-A6B66FB10A7A}" destId="{549A1816-F323-4D9E-A24B-DDDAB56B154B}" srcOrd="0" destOrd="0" presId="urn:microsoft.com/office/officeart/2018/5/layout/IconLeafLabelList"/>
    <dgm:cxn modelId="{9635539A-7E27-4D31-9CE9-60CBC75FC88B}" type="presOf" srcId="{886DB685-3AB3-4031-8DFE-888989FE08FB}" destId="{21BFD5DF-14A3-40D8-AD6C-8D519B62C22E}" srcOrd="0" destOrd="0" presId="urn:microsoft.com/office/officeart/2018/5/layout/IconLeafLabelList"/>
    <dgm:cxn modelId="{75AD4A9E-ED62-476D-9D4A-645E7BCA18ED}" type="presOf" srcId="{60E5BBA4-AE3C-40AB-A7EA-319BF5FB1993}" destId="{5BCA68BD-5720-41A6-9007-F95943D510EE}" srcOrd="0" destOrd="0" presId="urn:microsoft.com/office/officeart/2018/5/layout/IconLeafLabelList"/>
    <dgm:cxn modelId="{71D8D5AF-13C8-4967-A46A-0EFEE37A6584}" type="presOf" srcId="{656B59FA-61DF-47B9-A838-DAAAFE71863B}" destId="{180BB55E-7BA3-4E91-8771-50229B5D1F02}" srcOrd="0" destOrd="0" presId="urn:microsoft.com/office/officeart/2018/5/layout/IconLeafLabelList"/>
    <dgm:cxn modelId="{98F9AEB5-550F-4E92-8EAC-84FC9C3D1963}" srcId="{147DC238-D392-419F-9EA8-26C5D962DC7B}" destId="{479DEF4E-7A8F-4775-BC54-A6B66FB10A7A}" srcOrd="2" destOrd="0" parTransId="{1D031B51-BDC7-4167-9629-2A6183B725CD}" sibTransId="{EAAC312B-F7C5-4945-ACB6-E411D5C75599}"/>
    <dgm:cxn modelId="{4E4CF3C8-5995-410B-AAE5-EAD6D8119828}" srcId="{147DC238-D392-419F-9EA8-26C5D962DC7B}" destId="{886DB685-3AB3-4031-8DFE-888989FE08FB}" srcOrd="5" destOrd="0" parTransId="{CFAC7283-FE2E-4801-8D09-E8DA16FF6BAC}" sibTransId="{5A282702-EF7A-43D2-8D6A-DF222C5E7680}"/>
    <dgm:cxn modelId="{208E19D4-0640-4C7A-BA31-70450BE526D1}" srcId="{147DC238-D392-419F-9EA8-26C5D962DC7B}" destId="{596AA783-6CEF-4688-B04E-3CA994952327}" srcOrd="4" destOrd="0" parTransId="{0C600048-BFB5-4C2C-8AC1-BF6FDA9AE6C8}" sibTransId="{F56E05DF-3F0B-48C2-A6D1-18CD1E38B442}"/>
    <dgm:cxn modelId="{C4919CDF-DD1E-443F-9337-310F288AA056}" srcId="{147DC238-D392-419F-9EA8-26C5D962DC7B}" destId="{A875DAB4-78E1-4583-B7FD-6FDB9C3324A0}" srcOrd="3" destOrd="0" parTransId="{7C3A24FD-9FC9-4CDF-B779-049461567882}" sibTransId="{6C58C539-B9C8-46A3-B6FD-22986A64D239}"/>
    <dgm:cxn modelId="{A1A42EA0-4EDF-4DE7-B150-730B5D6ECBE9}" type="presParOf" srcId="{B750D8EB-5824-43A7-85E7-1B90C56A0F28}" destId="{77469C94-44FB-4E4C-96FE-24427FF1E1EA}" srcOrd="0" destOrd="0" presId="urn:microsoft.com/office/officeart/2018/5/layout/IconLeafLabelList"/>
    <dgm:cxn modelId="{F7A2FDCE-ED25-4ADF-9284-3289CFF89DA7}" type="presParOf" srcId="{77469C94-44FB-4E4C-96FE-24427FF1E1EA}" destId="{E52C5815-15A6-4EF3-8953-47D99B8C6CB2}" srcOrd="0" destOrd="0" presId="urn:microsoft.com/office/officeart/2018/5/layout/IconLeafLabelList"/>
    <dgm:cxn modelId="{3BE91C17-350E-4D53-A955-D96DDEC234DC}" type="presParOf" srcId="{77469C94-44FB-4E4C-96FE-24427FF1E1EA}" destId="{0E02AC58-7A1A-477B-B9B5-5966DEC7342E}" srcOrd="1" destOrd="0" presId="urn:microsoft.com/office/officeart/2018/5/layout/IconLeafLabelList"/>
    <dgm:cxn modelId="{51B0CB37-2203-43F1-95A3-3704043F36F4}" type="presParOf" srcId="{77469C94-44FB-4E4C-96FE-24427FF1E1EA}" destId="{5009B063-EBCF-41E4-9025-5913E7A292E7}" srcOrd="2" destOrd="0" presId="urn:microsoft.com/office/officeart/2018/5/layout/IconLeafLabelList"/>
    <dgm:cxn modelId="{B6478CF1-B797-412F-85C1-AA2FAFF1D8A5}" type="presParOf" srcId="{77469C94-44FB-4E4C-96FE-24427FF1E1EA}" destId="{90D20B9E-2917-46C3-9277-8E938D3D42F8}" srcOrd="3" destOrd="0" presId="urn:microsoft.com/office/officeart/2018/5/layout/IconLeafLabelList"/>
    <dgm:cxn modelId="{B4900228-B664-42B8-AB13-8976FDEC3E2C}" type="presParOf" srcId="{B750D8EB-5824-43A7-85E7-1B90C56A0F28}" destId="{2249D510-5B65-467E-810C-C7AC594700EE}" srcOrd="1" destOrd="0" presId="urn:microsoft.com/office/officeart/2018/5/layout/IconLeafLabelList"/>
    <dgm:cxn modelId="{4FE984F0-FF87-47DF-A3F6-C41BA7097C58}" type="presParOf" srcId="{B750D8EB-5824-43A7-85E7-1B90C56A0F28}" destId="{62393458-7FDE-4EFB-8962-A656F3263AEA}" srcOrd="2" destOrd="0" presId="urn:microsoft.com/office/officeart/2018/5/layout/IconLeafLabelList"/>
    <dgm:cxn modelId="{3957AF65-4422-4358-A0AF-6EDDBF86BC7D}" type="presParOf" srcId="{62393458-7FDE-4EFB-8962-A656F3263AEA}" destId="{E578E935-E1E6-409F-9966-BE34F1DBFB2C}" srcOrd="0" destOrd="0" presId="urn:microsoft.com/office/officeart/2018/5/layout/IconLeafLabelList"/>
    <dgm:cxn modelId="{8F1D57B7-E58F-4EE7-995A-EFD64CB84463}" type="presParOf" srcId="{62393458-7FDE-4EFB-8962-A656F3263AEA}" destId="{07B09D0F-91D9-49A7-ADE7-EE75D02D3F97}" srcOrd="1" destOrd="0" presId="urn:microsoft.com/office/officeart/2018/5/layout/IconLeafLabelList"/>
    <dgm:cxn modelId="{D932D1A6-F41E-439E-A2B4-DEE15F066206}" type="presParOf" srcId="{62393458-7FDE-4EFB-8962-A656F3263AEA}" destId="{6B395C47-86EB-4B29-AE2A-B0FB6A4B4DBA}" srcOrd="2" destOrd="0" presId="urn:microsoft.com/office/officeart/2018/5/layout/IconLeafLabelList"/>
    <dgm:cxn modelId="{D530FA21-FC9F-4FC8-87F1-315792E12133}" type="presParOf" srcId="{62393458-7FDE-4EFB-8962-A656F3263AEA}" destId="{180BB55E-7BA3-4E91-8771-50229B5D1F02}" srcOrd="3" destOrd="0" presId="urn:microsoft.com/office/officeart/2018/5/layout/IconLeafLabelList"/>
    <dgm:cxn modelId="{1B18920C-17D3-422B-96B9-065CD353FE87}" type="presParOf" srcId="{B750D8EB-5824-43A7-85E7-1B90C56A0F28}" destId="{B64B81C2-90E0-4433-9CF9-FF99A51065B0}" srcOrd="3" destOrd="0" presId="urn:microsoft.com/office/officeart/2018/5/layout/IconLeafLabelList"/>
    <dgm:cxn modelId="{7D37F049-AB38-4D23-8FFB-F1B83D2FDF02}" type="presParOf" srcId="{B750D8EB-5824-43A7-85E7-1B90C56A0F28}" destId="{BA58523B-5584-4A67-8FFC-24E377115478}" srcOrd="4" destOrd="0" presId="urn:microsoft.com/office/officeart/2018/5/layout/IconLeafLabelList"/>
    <dgm:cxn modelId="{1AD05CEE-B19C-4B20-80D7-3FD090884838}" type="presParOf" srcId="{BA58523B-5584-4A67-8FFC-24E377115478}" destId="{1E25EA23-CB3B-4C97-B6A7-2FA321DDA99F}" srcOrd="0" destOrd="0" presId="urn:microsoft.com/office/officeart/2018/5/layout/IconLeafLabelList"/>
    <dgm:cxn modelId="{5B46EF78-B1B8-4B12-B867-6D52FF76B5F8}" type="presParOf" srcId="{BA58523B-5584-4A67-8FFC-24E377115478}" destId="{56A29E70-6EDA-4C46-AE94-AFF74834A9C2}" srcOrd="1" destOrd="0" presId="urn:microsoft.com/office/officeart/2018/5/layout/IconLeafLabelList"/>
    <dgm:cxn modelId="{E25C0337-6CDC-4AEF-9725-7C2020456EC4}" type="presParOf" srcId="{BA58523B-5584-4A67-8FFC-24E377115478}" destId="{62606B2E-7DB4-4D99-A078-831B34D5BE45}" srcOrd="2" destOrd="0" presId="urn:microsoft.com/office/officeart/2018/5/layout/IconLeafLabelList"/>
    <dgm:cxn modelId="{A9C7E418-65AF-4A56-B82D-F2E4F25C7945}" type="presParOf" srcId="{BA58523B-5584-4A67-8FFC-24E377115478}" destId="{549A1816-F323-4D9E-A24B-DDDAB56B154B}" srcOrd="3" destOrd="0" presId="urn:microsoft.com/office/officeart/2018/5/layout/IconLeafLabelList"/>
    <dgm:cxn modelId="{1E0BB0FB-78A9-47AA-ACEE-19B066609D0B}" type="presParOf" srcId="{B750D8EB-5824-43A7-85E7-1B90C56A0F28}" destId="{FEA959F0-6C47-4302-A3F8-0FADE801819F}" srcOrd="5" destOrd="0" presId="urn:microsoft.com/office/officeart/2018/5/layout/IconLeafLabelList"/>
    <dgm:cxn modelId="{973FECF6-37FA-4F1F-86F6-57DEF56DF70E}" type="presParOf" srcId="{B750D8EB-5824-43A7-85E7-1B90C56A0F28}" destId="{B16B7A3B-D0ED-49F2-82A7-61F65161F130}" srcOrd="6" destOrd="0" presId="urn:microsoft.com/office/officeart/2018/5/layout/IconLeafLabelList"/>
    <dgm:cxn modelId="{47A65CF4-2B59-402D-B08A-B723C211A898}" type="presParOf" srcId="{B16B7A3B-D0ED-49F2-82A7-61F65161F130}" destId="{52259399-32BD-4B89-9CF3-1F6DA18636E0}" srcOrd="0" destOrd="0" presId="urn:microsoft.com/office/officeart/2018/5/layout/IconLeafLabelList"/>
    <dgm:cxn modelId="{B9000D3D-D290-4E07-BD7A-6FA2B17779DB}" type="presParOf" srcId="{B16B7A3B-D0ED-49F2-82A7-61F65161F130}" destId="{42F3D15A-C0AB-441F-914B-64EE73253B4B}" srcOrd="1" destOrd="0" presId="urn:microsoft.com/office/officeart/2018/5/layout/IconLeafLabelList"/>
    <dgm:cxn modelId="{2E7C25EC-202C-495E-A2E9-54D91F3CE80A}" type="presParOf" srcId="{B16B7A3B-D0ED-49F2-82A7-61F65161F130}" destId="{FBD5B3FA-221D-4A0B-AA61-82D0244C3F20}" srcOrd="2" destOrd="0" presId="urn:microsoft.com/office/officeart/2018/5/layout/IconLeafLabelList"/>
    <dgm:cxn modelId="{FF4A8920-5C8A-494F-8A45-B81C7FBB8AD5}" type="presParOf" srcId="{B16B7A3B-D0ED-49F2-82A7-61F65161F130}" destId="{B5DF639F-23DB-436B-8D9F-89A950193143}" srcOrd="3" destOrd="0" presId="urn:microsoft.com/office/officeart/2018/5/layout/IconLeafLabelList"/>
    <dgm:cxn modelId="{1142E885-25D2-4871-A354-B730373B965F}" type="presParOf" srcId="{B750D8EB-5824-43A7-85E7-1B90C56A0F28}" destId="{8BCC3E8F-0BFE-46DD-90EE-999A70F4CFD2}" srcOrd="7" destOrd="0" presId="urn:microsoft.com/office/officeart/2018/5/layout/IconLeafLabelList"/>
    <dgm:cxn modelId="{146A900C-CFB4-429B-9F53-88E53876A2B9}" type="presParOf" srcId="{B750D8EB-5824-43A7-85E7-1B90C56A0F28}" destId="{B2929E54-5682-4926-A667-E025229211AA}" srcOrd="8" destOrd="0" presId="urn:microsoft.com/office/officeart/2018/5/layout/IconLeafLabelList"/>
    <dgm:cxn modelId="{E7FFF1E7-27F8-44E8-B53C-9EA88DD0F4BC}" type="presParOf" srcId="{B2929E54-5682-4926-A667-E025229211AA}" destId="{6D41B643-3623-47A3-94D3-C09724C10552}" srcOrd="0" destOrd="0" presId="urn:microsoft.com/office/officeart/2018/5/layout/IconLeafLabelList"/>
    <dgm:cxn modelId="{A552CEA9-CB9A-4CBE-BD0E-11193E36E7AF}" type="presParOf" srcId="{B2929E54-5682-4926-A667-E025229211AA}" destId="{9FBD6F26-6123-40D4-BA0F-EF848027710E}" srcOrd="1" destOrd="0" presId="urn:microsoft.com/office/officeart/2018/5/layout/IconLeafLabelList"/>
    <dgm:cxn modelId="{2C5B07A7-C364-4AC1-9456-BCD990E18E18}" type="presParOf" srcId="{B2929E54-5682-4926-A667-E025229211AA}" destId="{4BB37240-894B-4A5D-B44B-3E940A2027A2}" srcOrd="2" destOrd="0" presId="urn:microsoft.com/office/officeart/2018/5/layout/IconLeafLabelList"/>
    <dgm:cxn modelId="{13ABD7B9-FC93-4774-BEAF-3AAFDD2F0FBF}" type="presParOf" srcId="{B2929E54-5682-4926-A667-E025229211AA}" destId="{540DF3E2-4ABB-490D-B83F-362C97999690}" srcOrd="3" destOrd="0" presId="urn:microsoft.com/office/officeart/2018/5/layout/IconLeafLabelList"/>
    <dgm:cxn modelId="{A50277EA-7D56-4382-8F28-4407F83D0F00}" type="presParOf" srcId="{B750D8EB-5824-43A7-85E7-1B90C56A0F28}" destId="{9F670BF4-E8E1-49F7-B37A-B432B5BE153F}" srcOrd="9" destOrd="0" presId="urn:microsoft.com/office/officeart/2018/5/layout/IconLeafLabelList"/>
    <dgm:cxn modelId="{931BE83F-17ED-4607-8D00-62C96DCC5943}" type="presParOf" srcId="{B750D8EB-5824-43A7-85E7-1B90C56A0F28}" destId="{CF7269E8-4627-4D14-A736-8698C2EB633E}" srcOrd="10" destOrd="0" presId="urn:microsoft.com/office/officeart/2018/5/layout/IconLeafLabelList"/>
    <dgm:cxn modelId="{FEB51C9B-0BDF-40BB-B879-E887C1CD2071}" type="presParOf" srcId="{CF7269E8-4627-4D14-A736-8698C2EB633E}" destId="{01125201-EF24-41B8-AB75-66DB2DC36607}" srcOrd="0" destOrd="0" presId="urn:microsoft.com/office/officeart/2018/5/layout/IconLeafLabelList"/>
    <dgm:cxn modelId="{A4CF6032-936A-4F50-9D67-ECCE6CAFE9E1}" type="presParOf" srcId="{CF7269E8-4627-4D14-A736-8698C2EB633E}" destId="{54BCEEFC-AC53-4E42-963C-B5E5B6A04B70}" srcOrd="1" destOrd="0" presId="urn:microsoft.com/office/officeart/2018/5/layout/IconLeafLabelList"/>
    <dgm:cxn modelId="{2A6CE1C8-56CC-4DE5-9761-1D1F06C0B719}" type="presParOf" srcId="{CF7269E8-4627-4D14-A736-8698C2EB633E}" destId="{8A9FFF6F-A333-4C1A-8B2A-10A924F6A107}" srcOrd="2" destOrd="0" presId="urn:microsoft.com/office/officeart/2018/5/layout/IconLeafLabelList"/>
    <dgm:cxn modelId="{B62B85C3-64B0-4719-9B80-9890FBF90446}" type="presParOf" srcId="{CF7269E8-4627-4D14-A736-8698C2EB633E}" destId="{21BFD5DF-14A3-40D8-AD6C-8D519B62C22E}" srcOrd="3" destOrd="0" presId="urn:microsoft.com/office/officeart/2018/5/layout/IconLeafLabelList"/>
    <dgm:cxn modelId="{A13D4D90-DAD4-4C19-989B-5A5D3B28808B}" type="presParOf" srcId="{B750D8EB-5824-43A7-85E7-1B90C56A0F28}" destId="{9FD5ABBD-2F8A-4E54-8EA2-AAC8B7D2F282}" srcOrd="11" destOrd="0" presId="urn:microsoft.com/office/officeart/2018/5/layout/IconLeafLabelList"/>
    <dgm:cxn modelId="{46546676-0A92-4575-A202-27F70224D8D5}" type="presParOf" srcId="{B750D8EB-5824-43A7-85E7-1B90C56A0F28}" destId="{A7BC602A-2E97-439F-91B0-C0D427C205A0}" srcOrd="12" destOrd="0" presId="urn:microsoft.com/office/officeart/2018/5/layout/IconLeafLabelList"/>
    <dgm:cxn modelId="{530DF328-91DF-48E6-91E7-A06BE8037B24}" type="presParOf" srcId="{A7BC602A-2E97-439F-91B0-C0D427C205A0}" destId="{DE44135C-83FD-4008-8DE8-3D50FB7FE2C2}" srcOrd="0" destOrd="0" presId="urn:microsoft.com/office/officeart/2018/5/layout/IconLeafLabelList"/>
    <dgm:cxn modelId="{424C0866-EEBB-410F-A5F1-9B5B060AB5E0}" type="presParOf" srcId="{A7BC602A-2E97-439F-91B0-C0D427C205A0}" destId="{7FFD6C27-09AA-451B-A2BB-4585BF305770}" srcOrd="1" destOrd="0" presId="urn:microsoft.com/office/officeart/2018/5/layout/IconLeafLabelList"/>
    <dgm:cxn modelId="{354D6934-2B6F-4FF6-984C-6E965A17CF11}" type="presParOf" srcId="{A7BC602A-2E97-439F-91B0-C0D427C205A0}" destId="{2F9BE0CF-291E-449A-A2E6-C33493D69733}" srcOrd="2" destOrd="0" presId="urn:microsoft.com/office/officeart/2018/5/layout/IconLeafLabelList"/>
    <dgm:cxn modelId="{8BA8B0C5-CE29-4A24-A601-1806527E257F}" type="presParOf" srcId="{A7BC602A-2E97-439F-91B0-C0D427C205A0}" destId="{5BCA68BD-5720-41A6-9007-F95943D510EE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027463-B454-4C7D-A3EB-C5A44B417B1A}">
      <dsp:nvSpPr>
        <dsp:cNvPr id="0" name=""/>
        <dsp:cNvSpPr/>
      </dsp:nvSpPr>
      <dsp:spPr>
        <a:xfrm>
          <a:off x="968886" y="0"/>
          <a:ext cx="7193280" cy="4495800"/>
        </a:xfrm>
        <a:prstGeom prst="swooshArrow">
          <a:avLst>
            <a:gd name="adj1" fmla="val 25000"/>
            <a:gd name="adj2" fmla="val 25000"/>
          </a:avLst>
        </a:prstGeom>
        <a:solidFill>
          <a:srgbClr val="FFCC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0FFAF9-A825-418D-8F61-C767C2ACC0FC}">
      <dsp:nvSpPr>
        <dsp:cNvPr id="0" name=""/>
        <dsp:cNvSpPr/>
      </dsp:nvSpPr>
      <dsp:spPr>
        <a:xfrm>
          <a:off x="1683898" y="3343076"/>
          <a:ext cx="165445" cy="165445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A1309E-BB2B-4445-B9FA-61B2DF9554A9}">
      <dsp:nvSpPr>
        <dsp:cNvPr id="0" name=""/>
        <dsp:cNvSpPr/>
      </dsp:nvSpPr>
      <dsp:spPr>
        <a:xfrm>
          <a:off x="1788883" y="3425799"/>
          <a:ext cx="1232054" cy="10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66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Pre-arrival Anxiety</a:t>
          </a:r>
        </a:p>
      </dsp:txBody>
      <dsp:txXfrm>
        <a:off x="1788883" y="3425799"/>
        <a:ext cx="1232054" cy="1070000"/>
      </dsp:txXfrm>
    </dsp:sp>
    <dsp:sp modelId="{8B3546AA-9437-492A-ADE9-F18AAE73BFB6}">
      <dsp:nvSpPr>
        <dsp:cNvPr id="0" name=""/>
        <dsp:cNvSpPr/>
      </dsp:nvSpPr>
      <dsp:spPr>
        <a:xfrm>
          <a:off x="2579461" y="2482580"/>
          <a:ext cx="258958" cy="258958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8B395B-1DCB-405F-B464-D4452D4E8CAA}">
      <dsp:nvSpPr>
        <dsp:cNvPr id="0" name=""/>
        <dsp:cNvSpPr/>
      </dsp:nvSpPr>
      <dsp:spPr>
        <a:xfrm>
          <a:off x="2752267" y="2612059"/>
          <a:ext cx="1752760" cy="18837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217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Honeymoon/ Euphoria</a:t>
          </a:r>
        </a:p>
      </dsp:txBody>
      <dsp:txXfrm>
        <a:off x="2752267" y="2612059"/>
        <a:ext cx="1752760" cy="1883740"/>
      </dsp:txXfrm>
    </dsp:sp>
    <dsp:sp modelId="{EED92690-ADF0-4EE3-B5A7-4AA424A0B414}">
      <dsp:nvSpPr>
        <dsp:cNvPr id="0" name=""/>
        <dsp:cNvSpPr/>
      </dsp:nvSpPr>
      <dsp:spPr>
        <a:xfrm>
          <a:off x="3730386" y="1796521"/>
          <a:ext cx="345277" cy="345277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DF9206-E243-47CA-BB1C-5E1CF0C40112}">
      <dsp:nvSpPr>
        <dsp:cNvPr id="0" name=""/>
        <dsp:cNvSpPr/>
      </dsp:nvSpPr>
      <dsp:spPr>
        <a:xfrm>
          <a:off x="3945611" y="1846492"/>
          <a:ext cx="1670059" cy="2526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955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0000"/>
              </a:solidFill>
            </a:rPr>
            <a:t>Culture Shock</a:t>
          </a:r>
          <a:endParaRPr lang="en-US" sz="2000" kern="1200" dirty="0">
            <a:solidFill>
              <a:srgbClr val="FF0000"/>
            </a:solidFill>
          </a:endParaRPr>
        </a:p>
      </dsp:txBody>
      <dsp:txXfrm>
        <a:off x="3945611" y="1846492"/>
        <a:ext cx="1670059" cy="2526639"/>
      </dsp:txXfrm>
    </dsp:sp>
    <dsp:sp modelId="{D0425ACE-E99C-4A42-8D95-65EED0F0BAE7}">
      <dsp:nvSpPr>
        <dsp:cNvPr id="0" name=""/>
        <dsp:cNvSpPr/>
      </dsp:nvSpPr>
      <dsp:spPr>
        <a:xfrm>
          <a:off x="5068336" y="1239942"/>
          <a:ext cx="445983" cy="445983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219D96-9266-4CB9-B015-A65DBCDE195E}">
      <dsp:nvSpPr>
        <dsp:cNvPr id="0" name=""/>
        <dsp:cNvSpPr/>
      </dsp:nvSpPr>
      <dsp:spPr>
        <a:xfrm>
          <a:off x="5321295" y="1483613"/>
          <a:ext cx="1816360" cy="3012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6317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Graduate Adjustment</a:t>
          </a:r>
        </a:p>
      </dsp:txBody>
      <dsp:txXfrm>
        <a:off x="5321295" y="1483613"/>
        <a:ext cx="1816360" cy="3012186"/>
      </dsp:txXfrm>
    </dsp:sp>
    <dsp:sp modelId="{A80F4BA9-0B00-4D18-AF68-CA27BCEC84AF}">
      <dsp:nvSpPr>
        <dsp:cNvPr id="0" name=""/>
        <dsp:cNvSpPr/>
      </dsp:nvSpPr>
      <dsp:spPr>
        <a:xfrm>
          <a:off x="6525532" y="902756"/>
          <a:ext cx="568269" cy="568269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44DF86-E1B4-4CA2-9DF5-E547D29D2602}">
      <dsp:nvSpPr>
        <dsp:cNvPr id="0" name=""/>
        <dsp:cNvSpPr/>
      </dsp:nvSpPr>
      <dsp:spPr>
        <a:xfrm>
          <a:off x="6853089" y="1043665"/>
          <a:ext cx="1438656" cy="929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1114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Feeling at Home</a:t>
          </a:r>
        </a:p>
      </dsp:txBody>
      <dsp:txXfrm>
        <a:off x="6853089" y="1043665"/>
        <a:ext cx="1438656" cy="9293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2C5815-15A6-4EF3-8953-47D99B8C6CB2}">
      <dsp:nvSpPr>
        <dsp:cNvPr id="0" name=""/>
        <dsp:cNvSpPr/>
      </dsp:nvSpPr>
      <dsp:spPr>
        <a:xfrm>
          <a:off x="290660" y="1138985"/>
          <a:ext cx="894269" cy="894269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02AC58-7A1A-477B-B9B5-5966DEC7342E}">
      <dsp:nvSpPr>
        <dsp:cNvPr id="0" name=""/>
        <dsp:cNvSpPr/>
      </dsp:nvSpPr>
      <dsp:spPr>
        <a:xfrm>
          <a:off x="481242" y="1329567"/>
          <a:ext cx="513105" cy="51310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D20B9E-2917-46C3-9277-8E938D3D42F8}">
      <dsp:nvSpPr>
        <dsp:cNvPr id="0" name=""/>
        <dsp:cNvSpPr/>
      </dsp:nvSpPr>
      <dsp:spPr>
        <a:xfrm>
          <a:off x="4787" y="2311797"/>
          <a:ext cx="1466015" cy="1608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dirty="0"/>
            <a:t>Join an </a:t>
          </a:r>
          <a:r>
            <a:rPr lang="en-US" sz="1400" kern="1200" dirty="0">
              <a:hlinkClick xmlns:r="http://schemas.openxmlformats.org/officeDocument/2006/relationships" r:id="rId3"/>
            </a:rPr>
            <a:t>Internationally Minded Student Organization</a:t>
          </a:r>
          <a:endParaRPr lang="en-US" sz="1400" kern="1200" dirty="0"/>
        </a:p>
      </dsp:txBody>
      <dsp:txXfrm>
        <a:off x="4787" y="2311797"/>
        <a:ext cx="1466015" cy="1608035"/>
      </dsp:txXfrm>
    </dsp:sp>
    <dsp:sp modelId="{E578E935-E1E6-409F-9966-BE34F1DBFB2C}">
      <dsp:nvSpPr>
        <dsp:cNvPr id="0" name=""/>
        <dsp:cNvSpPr/>
      </dsp:nvSpPr>
      <dsp:spPr>
        <a:xfrm>
          <a:off x="2013228" y="1138985"/>
          <a:ext cx="894269" cy="894269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B09D0F-91D9-49A7-ADE7-EE75D02D3F97}">
      <dsp:nvSpPr>
        <dsp:cNvPr id="0" name=""/>
        <dsp:cNvSpPr/>
      </dsp:nvSpPr>
      <dsp:spPr>
        <a:xfrm>
          <a:off x="2203810" y="1329567"/>
          <a:ext cx="513105" cy="51310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0BB55E-7BA3-4E91-8771-50229B5D1F02}">
      <dsp:nvSpPr>
        <dsp:cNvPr id="0" name=""/>
        <dsp:cNvSpPr/>
      </dsp:nvSpPr>
      <dsp:spPr>
        <a:xfrm>
          <a:off x="1727355" y="2311797"/>
          <a:ext cx="1466015" cy="1608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dirty="0"/>
            <a:t>View hundreds of other student organization: </a:t>
          </a:r>
          <a:r>
            <a:rPr lang="en-US" sz="1400" kern="1200" dirty="0">
              <a:hlinkClick xmlns:r="http://schemas.openxmlformats.org/officeDocument/2006/relationships" r:id="rId6"/>
            </a:rPr>
            <a:t>https://www.lbjsc.txstate.edu/soc/join/search-orgs.html</a:t>
          </a:r>
          <a:endParaRPr lang="en-US" sz="1400" kern="1200" dirty="0"/>
        </a:p>
      </dsp:txBody>
      <dsp:txXfrm>
        <a:off x="1727355" y="2311797"/>
        <a:ext cx="1466015" cy="1608035"/>
      </dsp:txXfrm>
    </dsp:sp>
    <dsp:sp modelId="{1E25EA23-CB3B-4C97-B6A7-2FA321DDA99F}">
      <dsp:nvSpPr>
        <dsp:cNvPr id="0" name=""/>
        <dsp:cNvSpPr/>
      </dsp:nvSpPr>
      <dsp:spPr>
        <a:xfrm>
          <a:off x="3735796" y="1138985"/>
          <a:ext cx="894269" cy="894269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A29E70-6EDA-4C46-AE94-AFF74834A9C2}">
      <dsp:nvSpPr>
        <dsp:cNvPr id="0" name=""/>
        <dsp:cNvSpPr/>
      </dsp:nvSpPr>
      <dsp:spPr>
        <a:xfrm>
          <a:off x="3926378" y="1329567"/>
          <a:ext cx="513105" cy="51310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9A1816-F323-4D9E-A24B-DDDAB56B154B}">
      <dsp:nvSpPr>
        <dsp:cNvPr id="0" name=""/>
        <dsp:cNvSpPr/>
      </dsp:nvSpPr>
      <dsp:spPr>
        <a:xfrm>
          <a:off x="3449923" y="2311797"/>
          <a:ext cx="1466015" cy="1608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dirty="0"/>
            <a:t>Join free on-campus events sponsored by the Student Association for Campus Activities (SACA): </a:t>
          </a:r>
          <a:r>
            <a:rPr lang="en-US" sz="1400" kern="1200" dirty="0">
              <a:hlinkClick xmlns:r="http://schemas.openxmlformats.org/officeDocument/2006/relationships" r:id="rId9"/>
            </a:rPr>
            <a:t>http://www.lbjsc.txstate.edu/involvement/saca.html</a:t>
          </a:r>
          <a:r>
            <a:rPr lang="en-US" sz="1400" kern="1200" dirty="0"/>
            <a:t> </a:t>
          </a:r>
        </a:p>
      </dsp:txBody>
      <dsp:txXfrm>
        <a:off x="3449923" y="2311797"/>
        <a:ext cx="1466015" cy="1608035"/>
      </dsp:txXfrm>
    </dsp:sp>
    <dsp:sp modelId="{52259399-32BD-4B89-9CF3-1F6DA18636E0}">
      <dsp:nvSpPr>
        <dsp:cNvPr id="0" name=""/>
        <dsp:cNvSpPr/>
      </dsp:nvSpPr>
      <dsp:spPr>
        <a:xfrm>
          <a:off x="5458365" y="1138985"/>
          <a:ext cx="894269" cy="894269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F3D15A-C0AB-441F-914B-64EE73253B4B}">
      <dsp:nvSpPr>
        <dsp:cNvPr id="0" name=""/>
        <dsp:cNvSpPr/>
      </dsp:nvSpPr>
      <dsp:spPr>
        <a:xfrm>
          <a:off x="5648947" y="1329567"/>
          <a:ext cx="513105" cy="513105"/>
        </a:xfrm>
        <a:prstGeom prst="rect">
          <a:avLst/>
        </a:prstGeom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DF639F-23DB-436B-8D9F-89A950193143}">
      <dsp:nvSpPr>
        <dsp:cNvPr id="0" name=""/>
        <dsp:cNvSpPr/>
      </dsp:nvSpPr>
      <dsp:spPr>
        <a:xfrm>
          <a:off x="5172492" y="2311797"/>
          <a:ext cx="1466015" cy="1608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/>
            <a:t>View the Texas State University Calendar: </a:t>
          </a:r>
          <a:r>
            <a:rPr lang="en-US" sz="1400" kern="1200">
              <a:hlinkClick xmlns:r="http://schemas.openxmlformats.org/officeDocument/2006/relationships" r:id="rId12"/>
            </a:rPr>
            <a:t>https://events.txstate.edu/</a:t>
          </a:r>
          <a:r>
            <a:rPr lang="en-US" sz="1400" kern="1200"/>
            <a:t> </a:t>
          </a:r>
        </a:p>
      </dsp:txBody>
      <dsp:txXfrm>
        <a:off x="5172492" y="2311797"/>
        <a:ext cx="1466015" cy="1608035"/>
      </dsp:txXfrm>
    </dsp:sp>
    <dsp:sp modelId="{6D41B643-3623-47A3-94D3-C09724C10552}">
      <dsp:nvSpPr>
        <dsp:cNvPr id="0" name=""/>
        <dsp:cNvSpPr/>
      </dsp:nvSpPr>
      <dsp:spPr>
        <a:xfrm>
          <a:off x="7180933" y="1138985"/>
          <a:ext cx="894269" cy="894269"/>
        </a:xfrm>
        <a:prstGeom prst="round2DiagRect">
          <a:avLst>
            <a:gd name="adj1" fmla="val 29727"/>
            <a:gd name="adj2" fmla="val 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BD6F26-6123-40D4-BA0F-EF848027710E}">
      <dsp:nvSpPr>
        <dsp:cNvPr id="0" name=""/>
        <dsp:cNvSpPr/>
      </dsp:nvSpPr>
      <dsp:spPr>
        <a:xfrm>
          <a:off x="7371515" y="1329567"/>
          <a:ext cx="513105" cy="513105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0DF3E2-4ABB-490D-B83F-362C97999690}">
      <dsp:nvSpPr>
        <dsp:cNvPr id="0" name=""/>
        <dsp:cNvSpPr/>
      </dsp:nvSpPr>
      <dsp:spPr>
        <a:xfrm>
          <a:off x="6895060" y="2311797"/>
          <a:ext cx="1466015" cy="1608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/>
            <a:t>View the Texas State Diversity Calendar: </a:t>
          </a:r>
          <a:r>
            <a:rPr lang="en-US" sz="1400" kern="1200">
              <a:hlinkClick xmlns:r="http://schemas.openxmlformats.org/officeDocument/2006/relationships" r:id="rId15"/>
            </a:rPr>
            <a:t>https://events.txstate.edu/equity-and-inclusion</a:t>
          </a:r>
          <a:r>
            <a:rPr lang="en-US" sz="1400" kern="1200"/>
            <a:t> </a:t>
          </a:r>
        </a:p>
      </dsp:txBody>
      <dsp:txXfrm>
        <a:off x="6895060" y="2311797"/>
        <a:ext cx="1466015" cy="1608035"/>
      </dsp:txXfrm>
    </dsp:sp>
    <dsp:sp modelId="{01125201-EF24-41B8-AB75-66DB2DC36607}">
      <dsp:nvSpPr>
        <dsp:cNvPr id="0" name=""/>
        <dsp:cNvSpPr/>
      </dsp:nvSpPr>
      <dsp:spPr>
        <a:xfrm>
          <a:off x="8903501" y="1138985"/>
          <a:ext cx="894269" cy="894269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BCEEFC-AC53-4E42-963C-B5E5B6A04B70}">
      <dsp:nvSpPr>
        <dsp:cNvPr id="0" name=""/>
        <dsp:cNvSpPr/>
      </dsp:nvSpPr>
      <dsp:spPr>
        <a:xfrm>
          <a:off x="9094083" y="1329567"/>
          <a:ext cx="513105" cy="513105"/>
        </a:xfrm>
        <a:prstGeom prst="rect">
          <a:avLst/>
        </a:prstGeom>
        <a:blipFill rotWithShape="1">
          <a:blip xmlns:r="http://schemas.openxmlformats.org/officeDocument/2006/relationships"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BFD5DF-14A3-40D8-AD6C-8D519B62C22E}">
      <dsp:nvSpPr>
        <dsp:cNvPr id="0" name=""/>
        <dsp:cNvSpPr/>
      </dsp:nvSpPr>
      <dsp:spPr>
        <a:xfrm>
          <a:off x="8617628" y="2311797"/>
          <a:ext cx="1466015" cy="1608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dirty="0"/>
            <a:t>Visit the </a:t>
          </a:r>
          <a:r>
            <a:rPr lang="en-US" sz="1400" b="1" kern="1200" dirty="0" err="1"/>
            <a:t>Wittliff</a:t>
          </a:r>
          <a:r>
            <a:rPr lang="en-US" sz="1400" b="1" kern="1200" dirty="0"/>
            <a:t> Collections at the Texas State Alkek Library</a:t>
          </a:r>
          <a:r>
            <a:rPr lang="en-US" sz="1400" kern="1200" dirty="0"/>
            <a:t>: </a:t>
          </a:r>
          <a:r>
            <a:rPr lang="en-US" sz="1400" kern="1200" dirty="0">
              <a:hlinkClick xmlns:r="http://schemas.openxmlformats.org/officeDocument/2006/relationships" r:id="rId18"/>
            </a:rPr>
            <a:t>https://www.thewittliffcollections.txstate.edu/</a:t>
          </a:r>
          <a:endParaRPr lang="en-US" sz="1400" kern="1200" dirty="0"/>
        </a:p>
      </dsp:txBody>
      <dsp:txXfrm>
        <a:off x="8617628" y="2311797"/>
        <a:ext cx="1466015" cy="1608035"/>
      </dsp:txXfrm>
    </dsp:sp>
    <dsp:sp modelId="{DE44135C-83FD-4008-8DE8-3D50FB7FE2C2}">
      <dsp:nvSpPr>
        <dsp:cNvPr id="0" name=""/>
        <dsp:cNvSpPr/>
      </dsp:nvSpPr>
      <dsp:spPr>
        <a:xfrm>
          <a:off x="10626070" y="1138985"/>
          <a:ext cx="894269" cy="894269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FD6C27-09AA-451B-A2BB-4585BF305770}">
      <dsp:nvSpPr>
        <dsp:cNvPr id="0" name=""/>
        <dsp:cNvSpPr/>
      </dsp:nvSpPr>
      <dsp:spPr>
        <a:xfrm>
          <a:off x="10816652" y="1329567"/>
          <a:ext cx="513105" cy="513105"/>
        </a:xfrm>
        <a:prstGeom prst="rect">
          <a:avLst/>
        </a:prstGeom>
        <a:blipFill>
          <a:blip xmlns:r="http://schemas.openxmlformats.org/officeDocument/2006/relationships"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CA68BD-5720-41A6-9007-F95943D510EE}">
      <dsp:nvSpPr>
        <dsp:cNvPr id="0" name=""/>
        <dsp:cNvSpPr/>
      </dsp:nvSpPr>
      <dsp:spPr>
        <a:xfrm>
          <a:off x="10340197" y="2311797"/>
          <a:ext cx="1466015" cy="1608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dirty="0"/>
            <a:t>Watch a Theater, dance, or musical performance by Texas State Students and Staff</a:t>
          </a:r>
          <a:r>
            <a:rPr lang="en-US" sz="1400" kern="1200" dirty="0"/>
            <a:t>: </a:t>
          </a:r>
          <a:r>
            <a:rPr lang="en-US" sz="1400" kern="1200" dirty="0">
              <a:hlinkClick xmlns:r="http://schemas.openxmlformats.org/officeDocument/2006/relationships" r:id="rId21"/>
            </a:rPr>
            <a:t>https://txstatepresents.universitytickets.com/</a:t>
          </a:r>
          <a:r>
            <a:rPr lang="en-US" sz="1400" kern="1200" dirty="0"/>
            <a:t> </a:t>
          </a:r>
        </a:p>
      </dsp:txBody>
      <dsp:txXfrm>
        <a:off x="10340197" y="2311797"/>
        <a:ext cx="1466015" cy="16080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ACF7AF2-85DF-1F41-88E0-6C3377FE32F7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A78C892-A888-CD44-ABFF-D6A436DC1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7109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BEFD72E-21C8-064E-8F9F-DAF3C83C29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7560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5A4471F-A8BB-AD45-9C8A-C3BA537C43C3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78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cs typeface="Times New Roman" panose="02020603050405020304" pitchFamily="18" charset="0"/>
              </a:rPr>
              <a:t> (Student’s story in apartment parking lot)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EFD72E-21C8-064E-8F9F-DAF3C83C299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430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EFD72E-21C8-064E-8F9F-DAF3C83C299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437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66D8D-63D5-44C0-B0CF-6E59A1A48E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D5A15D-E09A-45BB-9BE8-1B47BE7EA0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28C724-1E3A-4795-906C-F267E33DB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2EF4-FEBD-4111-9386-0FCC53E4576F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F4836-F998-47C9-9584-D789C1CCF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579180-E6C2-49C7-9BF9-7E90916D5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D7845E-1761-42D1-9D14-29F40CB4A5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77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6A13B-3C2C-43FF-812F-B8670A9D8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D2B0B9-5E83-4C1C-9F35-07B6375190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17633-287E-4ACF-AC9A-3492643FF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2EF4-FEBD-4111-9386-0FCC53E4576F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62ECB-BAAD-46FC-A4F2-5C778298E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467A0-D4AE-4828-BC70-DDD6964B5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81666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7638E3-E0E7-426E-A89F-F5DB475645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4478F-5499-407D-9B91-5A1B20C4F4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3E849-706D-4C9B-ACCB-E7DC91D93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2EF4-FEBD-4111-9386-0FCC53E4576F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1D597-CA8B-4BC8-9CEF-2ECA66E0B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95C082-72A4-4C46-B220-AA807D5F1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534844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336800" y="1981200"/>
            <a:ext cx="4368800" cy="4114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7112000" y="1981200"/>
            <a:ext cx="4368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336800" y="609600"/>
            <a:ext cx="91440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0914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336800" y="609600"/>
            <a:ext cx="91440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336800" y="1981200"/>
            <a:ext cx="9144000" cy="41148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822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336800" y="609600"/>
            <a:ext cx="91440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0950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336800" y="609600"/>
            <a:ext cx="91440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8804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336800" y="609600"/>
            <a:ext cx="91440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336800" y="1981200"/>
            <a:ext cx="4368800" cy="4114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7112000" y="1981200"/>
            <a:ext cx="4368800" cy="41148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233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A488A-0693-4082-9B2C-C1584C29B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3B01B-03D8-47CD-B18D-20B3A35F0B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EC244-FF3F-46F8-B227-DC5828AAB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2EF4-FEBD-4111-9386-0FCC53E4576F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690EC-341D-406F-806D-8A435514C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CB37B-48CB-4203-99AF-D2468EF6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181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44D78-B704-462F-B7C5-3D5A8843F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559D13-8292-445F-B124-F9445727D4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74D9D-D689-433F-801F-E36431AFF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2EF4-FEBD-4111-9386-0FCC53E4576F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06A04-97BC-4BDD-AD1E-C7CA1F6F3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041A5-BA14-4D09-A90F-56858F923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339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F7758-4791-4D18-9027-84C237030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3EF21-8D68-41EF-8B6F-4752FAD238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50E7AA-84AE-46C9-BF18-E15312ADD7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8C0540-1E35-4D87-8D61-06723C70E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2EF4-FEBD-4111-9386-0FCC53E4576F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BECD71-FE5D-418F-96CB-14085B938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068C32-7A9F-4921-85B2-525214255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326314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AA4D6-2927-4456-8364-A0C5EF835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8ABDE-2704-4CBD-8D22-BD5D98E3CB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CCD098-1234-4491-852F-690B805AAA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90BF66-DAF2-4277-AFC1-91AFF6FCBD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A07580-C6A9-48F3-BC28-5D5B6F910D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580DA5-2F4C-42EA-BC1D-963000726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2EF4-FEBD-4111-9386-0FCC53E4576F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27601E-D246-4FDA-9BA3-BF2D0A186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8B1909-086F-4821-9346-0C9E6610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902861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AA9AB-263E-428E-A529-5D9D0F590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31B943-C018-405B-A3A0-165899E88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2EF4-FEBD-4111-9386-0FCC53E4576F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7E74F5-89A5-420C-BDD9-2D36587F9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63733F-99B1-42DE-8088-FDC6FFA75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18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E37977-F241-496F-8B8B-5F4374DC9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2EF4-FEBD-4111-9386-0FCC53E4576F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34E254-F23D-4CD7-A409-B5C9788E5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414A44-E333-47C4-8BE7-016343DBB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604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83BF1-8FF2-4C8B-85E8-BFD1C5A14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32FAB-0D42-468B-ABDA-80C93D261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B50674-4782-44D3-8907-96D757A3F8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05C3D9-83C0-4578-BAA7-CFF83D685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2EF4-FEBD-4111-9386-0FCC53E4576F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1C50DA-FE14-497D-BC86-10A2EE66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B63D9B-8A2B-4AE4-97A2-6138418BF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345640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A8E89-A591-4CE9-B426-6D4C8F7CD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B8F0FC-E417-46C2-9C4C-D6D5BB3533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BF753-FC15-4CDF-97CC-EB2A267477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4C27C7-C88D-4DF3-856F-C28454331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2EF4-FEBD-4111-9386-0FCC53E4576F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0BC81E-20F0-44CB-89DF-B440BB81D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B9410E-13BD-466E-813D-375ACA4C3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204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69E286-2A45-43CE-B0F2-883865C07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DE672F-4026-4719-8DD1-B21153B0A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FA5A3-E2A3-473E-A140-0F84044AF7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F2EF4-FEBD-4111-9386-0FCC53E4576F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2CE0B-D951-4B9E-A5F4-EC699A1831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B3558-E667-42CF-BAF1-74BDCC4F96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FA7D8-35C9-C54B-B306-E9537D7350C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694136-8957-4B39-A614-8E7CF6CBBF00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076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62" r:id="rId13"/>
    <p:sldLayoutId id="2147483661" r:id="rId14"/>
    <p:sldLayoutId id="2147483665" r:id="rId15"/>
    <p:sldLayoutId id="2147483667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bs.txstate.edu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naid.txstate.edu/scholarships.html" TargetMode="External"/><Relationship Id="rId2" Type="http://schemas.openxmlformats.org/officeDocument/2006/relationships/hyperlink" Target="http://www.international.txstate.edu/Financial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payroll@txstate.edu" TargetMode="External"/><Relationship Id="rId2" Type="http://schemas.openxmlformats.org/officeDocument/2006/relationships/hyperlink" Target="http://www.careerservices.txstate.edu/students.html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tsweb.txstate.edu/" TargetMode="External"/><Relationship Id="rId2" Type="http://schemas.openxmlformats.org/officeDocument/2006/relationships/hyperlink" Target="https://tim.txstate.edu/onlinetoolkit/Login?ProceedIdVet=Tru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anvas.txstate.edu/" TargetMode="External"/><Relationship Id="rId5" Type="http://schemas.openxmlformats.org/officeDocument/2006/relationships/hyperlink" Target="https://tracs.txstate.edu/" TargetMode="External"/><Relationship Id="rId4" Type="http://schemas.openxmlformats.org/officeDocument/2006/relationships/hyperlink" Target="https://portal.office.com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mycatalog.txstate.edu/" TargetMode="External"/><Relationship Id="rId2" Type="http://schemas.openxmlformats.org/officeDocument/2006/relationships/hyperlink" Target="https://www.txstate.edu/honorcodecouncil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olicies.txstate.edu/university-policies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ternational.txstate.edu/help/Academic-Integrity.html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mobile.txstate.edu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lbjsc.txstate.edu/About/Brochure.html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xstate.edu/internationalminds/internationalengagement/Global-Bobcats.html" TargetMode="External"/><Relationship Id="rId2" Type="http://schemas.openxmlformats.org/officeDocument/2006/relationships/hyperlink" Target="https://www.studentsuccess.txstate.edu/programs/bobcatbond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dineoncampus.com/txstat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lice.txstate.edu/campus-safety/sign-up-for-txstate-alerts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hyperlink" Target="https://www.txstate.edu/oei/title-IX.html" TargetMode="External"/><Relationship Id="rId4" Type="http://schemas.openxmlformats.org/officeDocument/2006/relationships/hyperlink" Target="http://www.police.txstate.edu/campus-safety/bobcat-guardian.html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http://www.parking.txstate.edu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idecarts.com/" TargetMode="External"/><Relationship Id="rId7" Type="http://schemas.openxmlformats.org/officeDocument/2006/relationships/image" Target="../media/image32.jpeg"/><Relationship Id="rId2" Type="http://schemas.openxmlformats.org/officeDocument/2006/relationships/hyperlink" Target="http://www.shuttle.txstate.ed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ernational.txstate.edu/prospective/afterapplying/transportation.html" TargetMode="External"/><Relationship Id="rId2" Type="http://schemas.openxmlformats.org/officeDocument/2006/relationships/hyperlink" Target="https://www.zipcar.com/universities/texas-state-university-san-marco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ransportation.txstate.edu/alternative.html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bikecave.transportation.txstate.edu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mpusrecreation.txstate.edu/outdoor/atp.html" TargetMode="External"/><Relationship Id="rId2" Type="http://schemas.openxmlformats.org/officeDocument/2006/relationships/hyperlink" Target="https://www.campusrecreation.txstate.edu/outdoor/sewell-park.html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hyperlink" Target="http://www.ci.san-marcos.tx.us/" TargetMode="External"/><Relationship Id="rId4" Type="http://schemas.openxmlformats.org/officeDocument/2006/relationships/hyperlink" Target="http://www.smgreenbelt.org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www.campusrecreation.txstate.edu/Aquatics-and-Safety/Swim-Lessons.html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intlhealth@txstate.edu" TargetMode="External"/><Relationship Id="rId2" Type="http://schemas.openxmlformats.org/officeDocument/2006/relationships/hyperlink" Target="mailto:international@txstate.edu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i20request@txstate.edu" TargetMode="External"/><Relationship Id="rId4" Type="http://schemas.openxmlformats.org/officeDocument/2006/relationships/hyperlink" Target="mailto:intlevents@txstate.edu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304800"/>
            <a:ext cx="9144000" cy="919163"/>
          </a:xfrm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Welcome International Students!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4D19FD-8628-4B0E-8319-F3A4569A7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2718" y="441324"/>
            <a:ext cx="9144000" cy="1143000"/>
          </a:xfrm>
        </p:spPr>
        <p:txBody>
          <a:bodyPr/>
          <a:lstStyle/>
          <a:p>
            <a:r>
              <a:rPr lang="en-US" dirty="0"/>
              <a:t>Pay Your Tuition Bill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7796ED-190A-45A0-9598-71AA87D66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2718" y="1594681"/>
            <a:ext cx="9144000" cy="4114800"/>
          </a:xfrm>
        </p:spPr>
        <p:txBody>
          <a:bodyPr/>
          <a:lstStyle/>
          <a:p>
            <a:pPr indent="-283464">
              <a:spcBef>
                <a:spcPts val="800"/>
              </a:spcBef>
            </a:pPr>
            <a:r>
              <a:rPr lang="en-US" sz="2000" dirty="0">
                <a:cs typeface="Times New Roman" panose="02020603050405020304" pitchFamily="18" charset="0"/>
              </a:rPr>
              <a:t>You can only pay your tuition bill </a:t>
            </a:r>
            <a:r>
              <a:rPr lang="en-US" sz="2000" b="1" dirty="0">
                <a:cs typeface="Times New Roman" panose="02020603050405020304" pitchFamily="18" charset="0"/>
              </a:rPr>
              <a:t>after you have registered for courses </a:t>
            </a:r>
            <a:r>
              <a:rPr lang="en-US" sz="2000" dirty="0">
                <a:cs typeface="Times New Roman" panose="02020603050405020304" pitchFamily="18" charset="0"/>
              </a:rPr>
              <a:t>at Texas State (after meeting with an Academic Advisor or Faculty Advisor). </a:t>
            </a:r>
          </a:p>
          <a:p>
            <a:pPr marL="59436" indent="0">
              <a:spcBef>
                <a:spcPts val="800"/>
              </a:spcBef>
              <a:buNone/>
            </a:pPr>
            <a:r>
              <a:rPr lang="en-US" sz="1200" dirty="0">
                <a:cs typeface="Times New Roman" panose="02020603050405020304" pitchFamily="18" charset="0"/>
              </a:rPr>
              <a:t> </a:t>
            </a:r>
          </a:p>
          <a:p>
            <a:pPr indent="-283464">
              <a:spcBef>
                <a:spcPts val="800"/>
              </a:spcBef>
            </a:pPr>
            <a:r>
              <a:rPr lang="en-US" sz="2000" dirty="0">
                <a:cs typeface="Times New Roman" panose="02020603050405020304" pitchFamily="18" charset="0"/>
              </a:rPr>
              <a:t>Login to the </a:t>
            </a:r>
            <a:r>
              <a:rPr lang="en-US" sz="2000" b="1" dirty="0">
                <a:cs typeface="Times New Roman" panose="02020603050405020304" pitchFamily="18" charset="0"/>
              </a:rPr>
              <a:t>Student Business Services website (SBS) </a:t>
            </a:r>
            <a:r>
              <a:rPr lang="en-US" sz="2000" dirty="0">
                <a:cs typeface="Times New Roman" panose="02020603050405020304" pitchFamily="18" charset="0"/>
              </a:rPr>
              <a:t>or visit the SBS office in J.C. Kellam Building (JCK).  </a:t>
            </a:r>
          </a:p>
          <a:p>
            <a:pPr indent="-283464">
              <a:spcBef>
                <a:spcPts val="800"/>
              </a:spcBef>
            </a:pPr>
            <a:endParaRPr lang="en-US" sz="1200" dirty="0">
              <a:cs typeface="Times New Roman" panose="02020603050405020304" pitchFamily="18" charset="0"/>
            </a:endParaRPr>
          </a:p>
          <a:p>
            <a:pPr indent="-283464">
              <a:spcBef>
                <a:spcPts val="800"/>
              </a:spcBef>
            </a:pPr>
            <a:r>
              <a:rPr lang="en-US" sz="2000" b="1" dirty="0">
                <a:cs typeface="Times New Roman" panose="02020603050405020304" pitchFamily="18" charset="0"/>
              </a:rPr>
              <a:t>Student Business Services website</a:t>
            </a:r>
            <a:r>
              <a:rPr lang="en-US" sz="2000" dirty="0">
                <a:cs typeface="Times New Roman" panose="02020603050405020304" pitchFamily="18" charset="0"/>
              </a:rPr>
              <a:t>: </a:t>
            </a:r>
            <a:r>
              <a:rPr lang="en-US" sz="2000" dirty="0">
                <a:solidFill>
                  <a:srgbClr val="0070C0"/>
                </a:solidFill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http://www.sbs.txstate.edu/</a:t>
            </a:r>
            <a:endParaRPr lang="en-US" sz="2000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indent="-283464">
              <a:spcBef>
                <a:spcPts val="800"/>
              </a:spcBef>
            </a:pPr>
            <a:endParaRPr lang="en-US" sz="1200" dirty="0">
              <a:cs typeface="Times New Roman" panose="02020603050405020304" pitchFamily="18" charset="0"/>
            </a:endParaRPr>
          </a:p>
          <a:p>
            <a:pPr indent="-283464">
              <a:spcBef>
                <a:spcPts val="800"/>
              </a:spcBef>
            </a:pPr>
            <a:r>
              <a:rPr 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Tuition payment due, Thursday, January 16</a:t>
            </a:r>
            <a:r>
              <a:rPr lang="en-US" sz="2000" b="1" baseline="30000" dirty="0">
                <a:solidFill>
                  <a:srgbClr val="FF0000"/>
                </a:solidFill>
                <a:cs typeface="Times New Roman" panose="02020603050405020304" pitchFamily="18" charset="0"/>
              </a:rPr>
              <a:t>th</a:t>
            </a:r>
            <a:r>
              <a:rPr 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by 5 PM </a:t>
            </a:r>
          </a:p>
          <a:p>
            <a:pPr indent="-283464">
              <a:spcBef>
                <a:spcPts val="800"/>
              </a:spcBef>
            </a:pPr>
            <a:endParaRPr lang="en-US" sz="1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indent="-283464">
              <a:spcBef>
                <a:spcPts val="800"/>
              </a:spcBef>
              <a:buNone/>
            </a:pPr>
            <a:r>
              <a:rPr lang="en-US" sz="1800" b="1" dirty="0">
                <a:cs typeface="Times New Roman" panose="02020603050405020304" pitchFamily="18" charset="0"/>
              </a:rPr>
              <a:t>Note: </a:t>
            </a:r>
            <a:r>
              <a:rPr lang="en-US" sz="1800" dirty="0">
                <a:cs typeface="Times New Roman" panose="02020603050405020304" pitchFamily="18" charset="0"/>
              </a:rPr>
              <a:t>ISSS cannot assist with paying tuition or viewing your bill.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44B326-6706-4438-AAC6-85363369E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809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038F34-CBA2-41D1-BD2F-2B7EF476F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800" y="130777"/>
            <a:ext cx="9144000" cy="1143000"/>
          </a:xfrm>
        </p:spPr>
        <p:txBody>
          <a:bodyPr/>
          <a:lstStyle/>
          <a:p>
            <a:r>
              <a:rPr lang="en-US" dirty="0"/>
              <a:t>Scholarships at Texas State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AD2F53A-260A-4927-9DC4-CC5ADA861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6800" y="1143000"/>
            <a:ext cx="9144000" cy="411480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sz="1800" dirty="0">
                <a:cs typeface="Times New Roman" panose="02020603050405020304" pitchFamily="18" charset="0"/>
              </a:rPr>
              <a:t>Texas State has many competitive scholarships, refer to your Department or College for major specific scholarships. 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cs typeface="Times New Roman" panose="02020603050405020304" pitchFamily="18" charset="0"/>
              </a:rPr>
              <a:t>Find more information regarding scholarships on ISSS website: </a:t>
            </a:r>
            <a:r>
              <a:rPr lang="en-US" sz="1800" dirty="0">
                <a:solidFill>
                  <a:srgbClr val="0070C0"/>
                </a:solidFill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http://www.international.txstate.edu/Financial.html</a:t>
            </a:r>
            <a:r>
              <a:rPr lang="en-US" sz="1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cs typeface="Times New Roman" panose="02020603050405020304" pitchFamily="18" charset="0"/>
              </a:rPr>
              <a:t>Check the Financial Aid and Scholarships website: </a:t>
            </a:r>
            <a:r>
              <a:rPr lang="en-US" sz="1800" dirty="0">
                <a:solidFill>
                  <a:srgbClr val="0070C0"/>
                </a:solidFill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http://www.finaid.txstate.edu/scholarships.html</a:t>
            </a:r>
            <a:r>
              <a:rPr lang="en-US" sz="1800" dirty="0">
                <a:solidFill>
                  <a:srgbClr val="0070C0"/>
                </a:solidFill>
                <a:cs typeface="Times New Roman" panose="02020603050405020304" pitchFamily="18" charset="0"/>
              </a:rPr>
              <a:t>   </a:t>
            </a:r>
          </a:p>
          <a:p>
            <a:pPr lvl="1">
              <a:spcAft>
                <a:spcPts val="600"/>
              </a:spcAft>
            </a:pPr>
            <a:r>
              <a:rPr lang="en-US" sz="1800" b="1" dirty="0">
                <a:cs typeface="Times New Roman" panose="02020603050405020304" pitchFamily="18" charset="0"/>
              </a:rPr>
              <a:t>Tuition Assistance for Mexican Students (TAMS) </a:t>
            </a:r>
          </a:p>
          <a:p>
            <a:pPr lvl="1">
              <a:spcAft>
                <a:spcPts val="600"/>
              </a:spcAft>
            </a:pPr>
            <a:r>
              <a:rPr lang="en-US" sz="1800" dirty="0">
                <a:cs typeface="Times New Roman" panose="02020603050405020304" pitchFamily="18" charset="0"/>
              </a:rPr>
              <a:t>The </a:t>
            </a:r>
            <a:r>
              <a:rPr lang="en-US" sz="1800" b="1" dirty="0">
                <a:cs typeface="Times New Roman" panose="02020603050405020304" pitchFamily="18" charset="0"/>
              </a:rPr>
              <a:t>Good Neighbor Scholarship </a:t>
            </a:r>
            <a:r>
              <a:rPr lang="en-US" sz="1800" dirty="0">
                <a:cs typeface="Times New Roman" panose="02020603050405020304" pitchFamily="18" charset="0"/>
              </a:rPr>
              <a:t>is available to students from the following countries: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C064AA-CC50-4209-86A5-5BBF8F4A4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0D0986-5B87-455E-ABE2-07E076E05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4267200"/>
            <a:ext cx="7459190" cy="229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97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D45503-D24D-4954-97E5-375BCA9DD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800" y="323295"/>
            <a:ext cx="9144000" cy="1143000"/>
          </a:xfrm>
        </p:spPr>
        <p:txBody>
          <a:bodyPr/>
          <a:lstStyle/>
          <a:p>
            <a:r>
              <a:rPr lang="en-US" dirty="0"/>
              <a:t>On-Campus Employment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1BA6BD6-6465-40A0-8FC7-FFD2145CF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0" y="1447800"/>
            <a:ext cx="9550400" cy="47244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sz="1800" dirty="0">
                <a:cs typeface="Times New Roman" panose="02020603050405020304" pitchFamily="18" charset="0"/>
              </a:rPr>
              <a:t>The first step in finding an on-campus job is to create an account on </a:t>
            </a:r>
            <a:r>
              <a:rPr lang="en-US" sz="1800" b="1" dirty="0">
                <a:cs typeface="Times New Roman" panose="02020603050405020304" pitchFamily="18" charset="0"/>
              </a:rPr>
              <a:t>Jobs4Cats (Handshake)</a:t>
            </a:r>
            <a:r>
              <a:rPr lang="en-US" sz="1800" dirty="0">
                <a:cs typeface="Times New Roman" panose="02020603050405020304" pitchFamily="18" charset="0"/>
              </a:rPr>
              <a:t>,</a:t>
            </a:r>
            <a:r>
              <a:rPr lang="en-US" sz="1800" b="1" dirty="0">
                <a:cs typeface="Times New Roman" panose="02020603050405020304" pitchFamily="18" charset="0"/>
              </a:rPr>
              <a:t> </a:t>
            </a:r>
            <a:r>
              <a:rPr lang="en-US" sz="1800" dirty="0">
                <a:cs typeface="Times New Roman" panose="02020603050405020304" pitchFamily="18" charset="0"/>
              </a:rPr>
              <a:t>which lists all available jobs on campus.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endParaRPr lang="en-US" sz="1800" dirty="0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sz="1800" dirty="0">
                <a:cs typeface="Times New Roman" panose="02020603050405020304" pitchFamily="18" charset="0"/>
              </a:rPr>
              <a:t>Register on </a:t>
            </a:r>
            <a:r>
              <a:rPr lang="en-US" sz="1800" b="1" dirty="0">
                <a:cs typeface="Times New Roman" panose="02020603050405020304" pitchFamily="18" charset="0"/>
              </a:rPr>
              <a:t>Jobs4Cats (Handshake) </a:t>
            </a:r>
            <a:r>
              <a:rPr lang="en-US" sz="1800" dirty="0">
                <a:cs typeface="Times New Roman" panose="02020603050405020304" pitchFamily="18" charset="0"/>
              </a:rPr>
              <a:t>by visiting: </a:t>
            </a:r>
            <a:r>
              <a:rPr lang="en-US" sz="1800" u="sng" dirty="0">
                <a:solidFill>
                  <a:srgbClr val="0070C0"/>
                </a:solidFill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http://www.careerservices.txstate.edu/students.html</a:t>
            </a:r>
            <a:endParaRPr lang="en-US" sz="1800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sz="1800" dirty="0">
                <a:cs typeface="Times New Roman" panose="02020603050405020304" pitchFamily="18" charset="0"/>
              </a:rPr>
              <a:t>Most job openings require you to submit your application, resume and class schedule.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sz="1800" dirty="0">
                <a:cs typeface="Times New Roman" panose="02020603050405020304" pitchFamily="18" charset="0"/>
              </a:rPr>
              <a:t>Apply for regular wage-jobs not work-study jobs.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endParaRPr lang="en-US" sz="1800" dirty="0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sz="1800" b="1" dirty="0">
                <a:solidFill>
                  <a:srgbClr val="FF0000"/>
                </a:solidFill>
                <a:cs typeface="Times New Roman" panose="02020603050405020304" pitchFamily="18" charset="0"/>
              </a:rPr>
              <a:t>IMPORTANT: Once you have been offered a job, apply for a Social Security Number, and make sure you visit the </a:t>
            </a:r>
            <a:r>
              <a:rPr lang="en-US" sz="18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Payroll and Tax Compliance Office </a:t>
            </a:r>
            <a:r>
              <a:rPr lang="en-US" sz="1800" b="1" dirty="0">
                <a:solidFill>
                  <a:srgbClr val="FF0000"/>
                </a:solidFill>
                <a:cs typeface="Times New Roman" panose="02020603050405020304" pitchFamily="18" charset="0"/>
              </a:rPr>
              <a:t>to complete your W-4 to get on the university payroll. (JCK 582, </a:t>
            </a:r>
            <a:r>
              <a:rPr lang="en-US" sz="1800" b="1" dirty="0">
                <a:solidFill>
                  <a:srgbClr val="FF0000"/>
                </a:solidFill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payroll@txstate.edu</a:t>
            </a:r>
            <a:r>
              <a:rPr lang="en-US" sz="1800" b="1" dirty="0">
                <a:solidFill>
                  <a:srgbClr val="FF0000"/>
                </a:solidFill>
                <a:cs typeface="Times New Roman" panose="02020603050405020304" pitchFamily="18" charset="0"/>
              </a:rPr>
              <a:t>) 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endParaRPr lang="en-US" sz="1800" dirty="0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sz="1800" b="1" dirty="0">
                <a:cs typeface="Times New Roman" panose="02020603050405020304" pitchFamily="18" charset="0"/>
              </a:rPr>
              <a:t>Note:</a:t>
            </a:r>
            <a:r>
              <a:rPr lang="en-US" sz="1800" dirty="0">
                <a:cs typeface="Times New Roman" panose="02020603050405020304" pitchFamily="18" charset="0"/>
              </a:rPr>
              <a:t> Graduate students are not eligible to apply for Graduate Assistantships unless they are “full” or “regular” admits.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6676EB-7DA3-4B37-AC43-5B01D6AD8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26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EB4A267-6B85-46B6-A4CF-667D41D87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0"/>
            <a:ext cx="9144000" cy="1143000"/>
          </a:xfrm>
        </p:spPr>
        <p:txBody>
          <a:bodyPr/>
          <a:lstStyle/>
          <a:p>
            <a:pPr algn="ctr"/>
            <a:r>
              <a:rPr lang="en-US" b="1" dirty="0"/>
              <a:t>University Terms You Should Know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CA244D-EBFC-48F7-A08F-D4F7BF589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42999"/>
            <a:ext cx="9982200" cy="5578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/>
              <a:t>NetID: (abc123) – </a:t>
            </a:r>
            <a:r>
              <a:rPr lang="en-US" sz="2000" dirty="0"/>
              <a:t>Activate NetID: </a:t>
            </a:r>
            <a:r>
              <a:rPr lang="en-US" sz="1800" dirty="0">
                <a:hlinkClick r:id="rId2"/>
              </a:rPr>
              <a:t>https://tim.txstate.edu/onlinetoolkit/Login?ProceedIdVet=True</a:t>
            </a:r>
            <a:r>
              <a:rPr lang="en-US" sz="1800" dirty="0"/>
              <a:t> </a:t>
            </a:r>
          </a:p>
          <a:p>
            <a:r>
              <a:rPr lang="en-US" sz="1800" dirty="0"/>
              <a:t>Login to </a:t>
            </a:r>
            <a:r>
              <a:rPr lang="en-US" sz="1800" dirty="0" err="1"/>
              <a:t>BobcatMail</a:t>
            </a:r>
            <a:r>
              <a:rPr lang="en-US" sz="1800" dirty="0"/>
              <a:t>, on-campus computers/printing, access Texas State service websites. </a:t>
            </a:r>
          </a:p>
          <a:p>
            <a:pPr marL="0" indent="0">
              <a:buNone/>
            </a:pPr>
            <a:r>
              <a:rPr lang="en-US" sz="2000" b="1" dirty="0"/>
              <a:t>TEXAS STATE ID: (A0…)</a:t>
            </a:r>
          </a:p>
          <a:p>
            <a:r>
              <a:rPr lang="en-US" sz="1800" dirty="0"/>
              <a:t>Sign up for an event, sending an email to your professor etc.</a:t>
            </a:r>
          </a:p>
          <a:p>
            <a:pPr marL="0" indent="0">
              <a:buNone/>
            </a:pPr>
            <a:r>
              <a:rPr lang="en-US" sz="2000" b="1" dirty="0"/>
              <a:t>CATSWEB</a:t>
            </a:r>
            <a:r>
              <a:rPr lang="en-US" sz="2000" dirty="0"/>
              <a:t> - </a:t>
            </a:r>
            <a:r>
              <a:rPr lang="en-US" sz="2000" dirty="0">
                <a:hlinkClick r:id="rId3"/>
              </a:rPr>
              <a:t>https://www.catsweb.txstate.edu/</a:t>
            </a:r>
            <a:r>
              <a:rPr lang="en-US" sz="2000" dirty="0"/>
              <a:t> </a:t>
            </a:r>
          </a:p>
          <a:p>
            <a:r>
              <a:rPr lang="en-US" sz="1800" dirty="0"/>
              <a:t>Register for class, degree audit, view/pay tuition bill, financial aid, update address, check holds, and view transcript. </a:t>
            </a:r>
          </a:p>
          <a:p>
            <a:pPr marL="0" indent="0">
              <a:buNone/>
            </a:pPr>
            <a:r>
              <a:rPr lang="en-US" sz="2000" b="1" dirty="0"/>
              <a:t>BOBCAT MAIL </a:t>
            </a:r>
            <a:r>
              <a:rPr lang="en-US" sz="2000" dirty="0"/>
              <a:t>- </a:t>
            </a:r>
            <a:r>
              <a:rPr lang="en-US" sz="2000" dirty="0">
                <a:hlinkClick r:id="rId4"/>
              </a:rPr>
              <a:t>https://portal.office.com/</a:t>
            </a:r>
            <a:r>
              <a:rPr lang="en-US" sz="2000" dirty="0"/>
              <a:t> </a:t>
            </a:r>
          </a:p>
          <a:p>
            <a:r>
              <a:rPr lang="en-US" sz="1800" dirty="0"/>
              <a:t>Texas State University email service. </a:t>
            </a:r>
          </a:p>
          <a:p>
            <a:pPr marL="0" indent="0">
              <a:buNone/>
            </a:pPr>
            <a:r>
              <a:rPr lang="en-US" sz="2000" b="1" dirty="0"/>
              <a:t>TRACS/CANVAS </a:t>
            </a:r>
          </a:p>
          <a:p>
            <a:pPr marL="0" indent="0">
              <a:buNone/>
            </a:pPr>
            <a:r>
              <a:rPr lang="en-US" sz="2000" dirty="0">
                <a:hlinkClick r:id="rId5"/>
              </a:rPr>
              <a:t>https://tracs.txstate.edu/</a:t>
            </a:r>
            <a:r>
              <a:rPr lang="en-US" sz="2000" dirty="0"/>
              <a:t> (soon to be deactivated)  </a:t>
            </a:r>
          </a:p>
          <a:p>
            <a:pPr marL="0" indent="0">
              <a:buNone/>
            </a:pPr>
            <a:r>
              <a:rPr lang="en-US" sz="2000" dirty="0">
                <a:hlinkClick r:id="rId6"/>
              </a:rPr>
              <a:t>https://canvas.txstate.edu/</a:t>
            </a:r>
            <a:r>
              <a:rPr lang="en-US" sz="2000" dirty="0"/>
              <a:t> (replaces TRACS)</a:t>
            </a:r>
          </a:p>
          <a:p>
            <a:r>
              <a:rPr lang="en-US" sz="1800" dirty="0"/>
              <a:t>Post syllabus, make announcements, submit final grades, certify class rosters, administer assignments and tests.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EE4079-9A89-4AB7-B6C1-BE0AABC26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862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1BB180-F1C2-4B7C-98E7-90372BB14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800" y="95885"/>
            <a:ext cx="9144000" cy="1143000"/>
          </a:xfrm>
        </p:spPr>
        <p:txBody>
          <a:bodyPr/>
          <a:lstStyle/>
          <a:p>
            <a:pPr algn="ctr"/>
            <a:r>
              <a:rPr lang="en-US" b="1" dirty="0"/>
              <a:t>University Terms You Should Know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D7BB3F-5852-4F32-AD87-3BBB7DE00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400" y="1238885"/>
            <a:ext cx="9550400" cy="53000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hlinkClick r:id="rId2"/>
              </a:rPr>
              <a:t>Texas State Honor Code</a:t>
            </a:r>
            <a:endParaRPr lang="en-US" sz="2000" b="1" dirty="0"/>
          </a:p>
          <a:p>
            <a:r>
              <a:rPr lang="en-US" sz="2000" dirty="0"/>
              <a:t>Conscientious, Respectful, and Honest (Plagiarism)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Academic Probation</a:t>
            </a:r>
          </a:p>
          <a:p>
            <a:r>
              <a:rPr lang="en-US" sz="2000" dirty="0"/>
              <a:t>Texas State GPA below 3.0 for Grads, 2.0 for Undergrads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Academic Suspension</a:t>
            </a:r>
          </a:p>
          <a:p>
            <a:r>
              <a:rPr lang="en-US" sz="2000" dirty="0"/>
              <a:t>Texas State GPA below 3.0 for Grads, 2.0 for Undergrads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000" dirty="0"/>
              <a:t>Review the </a:t>
            </a:r>
            <a:r>
              <a:rPr lang="en-US" sz="2000" b="1" dirty="0">
                <a:hlinkClick r:id="rId3"/>
              </a:rPr>
              <a:t>Texas State Catalog</a:t>
            </a:r>
            <a:r>
              <a:rPr lang="en-US" sz="2000" dirty="0"/>
              <a:t> for more academic policies. </a:t>
            </a:r>
          </a:p>
          <a:p>
            <a:pPr marL="0" indent="0">
              <a:buNone/>
            </a:pPr>
            <a:r>
              <a:rPr lang="en-US" sz="2000" dirty="0"/>
              <a:t>Review the </a:t>
            </a:r>
            <a:r>
              <a:rPr lang="en-US" sz="2000" b="1" dirty="0">
                <a:hlinkClick r:id="rId4"/>
              </a:rPr>
              <a:t>Texas State University Policy and Procedure Statements (UPPS)</a:t>
            </a:r>
            <a:r>
              <a:rPr lang="en-US" sz="2000" dirty="0"/>
              <a:t> for more university policies.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666F2E-5A01-492A-BF70-5C1D4ABAA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35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5C72B2-C5E1-4F44-8C33-257623CCE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800" y="419100"/>
            <a:ext cx="9144000" cy="1143000"/>
          </a:xfrm>
        </p:spPr>
        <p:txBody>
          <a:bodyPr/>
          <a:lstStyle/>
          <a:p>
            <a:r>
              <a:rPr lang="en-US" dirty="0"/>
              <a:t>Academic Expectations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26E87F8-4D69-4EE3-AA52-EB36DFC92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6800" y="1556921"/>
            <a:ext cx="9144000" cy="4114800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The </a:t>
            </a:r>
            <a:r>
              <a:rPr lang="en-US" sz="2000" b="1" dirty="0"/>
              <a:t>course syllabus </a:t>
            </a:r>
            <a:r>
              <a:rPr lang="en-US" sz="2000" dirty="0"/>
              <a:t>is a contract between the student and the instructor. Students are expected to be familiar with the syllabus. </a:t>
            </a:r>
          </a:p>
          <a:p>
            <a:endParaRPr lang="en-US" sz="2000" dirty="0"/>
          </a:p>
          <a:p>
            <a:r>
              <a:rPr lang="en-US" sz="2000" dirty="0"/>
              <a:t>Instructors hold </a:t>
            </a:r>
            <a:r>
              <a:rPr lang="en-US" sz="2000" b="1" dirty="0"/>
              <a:t>office hours </a:t>
            </a:r>
            <a:r>
              <a:rPr lang="en-US" sz="2000" dirty="0"/>
              <a:t>each week and students are encouraged to take advantage and visit with instructors during this time to ask questions or receive clarification on the course.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Students are </a:t>
            </a:r>
            <a:r>
              <a:rPr lang="en-US" sz="2000" b="1" dirty="0"/>
              <a:t>encouraged to engage in meaningful and critical dialogs </a:t>
            </a:r>
            <a:r>
              <a:rPr lang="en-US" sz="2000" dirty="0"/>
              <a:t>with professors and classmates. 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b="1" dirty="0"/>
              <a:t>Academic dishonesty </a:t>
            </a:r>
            <a:r>
              <a:rPr lang="en-US" sz="2000" dirty="0"/>
              <a:t>such as plagiarism and cheating will be penalized. </a:t>
            </a:r>
          </a:p>
          <a:p>
            <a:pPr lvl="1"/>
            <a:r>
              <a:rPr lang="en-US" sz="1800" dirty="0"/>
              <a:t>To learn more about academic integrity, please click the link below: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https://www.international.txstate.edu/help/Academic-Integrity.html</a:t>
            </a:r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0F77AD-1CCA-4C96-9153-FFFA7D627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531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4FD7C2-AD30-48D3-B962-E4CCB8DB5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06045"/>
            <a:ext cx="10058400" cy="149415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cs typeface="Times New Roman" panose="02020603050405020304" pitchFamily="18" charset="0"/>
              </a:rPr>
              <a:t>Communication Tips for Interacting with Domestic Faculty, Staff, and Students</a:t>
            </a:r>
            <a:endParaRPr lang="en-US" b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F918BD-D245-4B05-9D91-533579D70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0100" y="1854762"/>
            <a:ext cx="9677400" cy="4351338"/>
          </a:xfrm>
        </p:spPr>
        <p:txBody>
          <a:bodyPr/>
          <a:lstStyle/>
          <a:p>
            <a:r>
              <a:rPr lang="en-US" sz="2400" dirty="0"/>
              <a:t>In the United States, both respect and personal opinions are highly valued.</a:t>
            </a:r>
          </a:p>
          <a:p>
            <a:r>
              <a:rPr lang="en-US" sz="2400" dirty="0"/>
              <a:t>Do not be hesitant to voice your opinion or share your perspective.</a:t>
            </a:r>
          </a:p>
          <a:p>
            <a:r>
              <a:rPr lang="en-US" sz="2400" dirty="0"/>
              <a:t>Ask a lot of questions. You are here to learn. </a:t>
            </a:r>
          </a:p>
          <a:p>
            <a:r>
              <a:rPr lang="en-US" sz="2400" dirty="0"/>
              <a:t>Be honest and respectful to fellow members of the Texas State community. </a:t>
            </a:r>
          </a:p>
          <a:p>
            <a:r>
              <a:rPr lang="en-US" sz="2400" b="1" dirty="0"/>
              <a:t>Professional courtesy response time – </a:t>
            </a:r>
            <a:r>
              <a:rPr lang="en-US" sz="2400" dirty="0"/>
              <a:t>Allow at least 2 business days before following up with someone via email. Sending a follow up email can be viewed as rude.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3BD1E5-FAFB-4BF9-B79D-D3E9B15DD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238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6D44FF-3216-4B08-B67B-D1A6158B5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146685"/>
            <a:ext cx="9398000" cy="2743199"/>
          </a:xfrm>
        </p:spPr>
        <p:txBody>
          <a:bodyPr>
            <a:normAutofit/>
          </a:bodyPr>
          <a:lstStyle/>
          <a:p>
            <a:pPr algn="ctr"/>
            <a:r>
              <a:rPr lang="en-US" sz="4900" b="1" dirty="0"/>
              <a:t>Download the TXST Mobile</a:t>
            </a:r>
            <a:br>
              <a:rPr lang="en-US" dirty="0"/>
            </a:br>
            <a:br>
              <a:rPr lang="en-US" sz="2400" b="0" dirty="0"/>
            </a:br>
            <a:r>
              <a:rPr lang="en-US" dirty="0">
                <a:hlinkClick r:id="rId2"/>
              </a:rPr>
              <a:t>http://www.mobile.txstate.edu/</a:t>
            </a:r>
            <a:r>
              <a:rPr lang="en-US" dirty="0"/>
              <a:t> </a:t>
            </a:r>
            <a:br>
              <a:rPr lang="en-US" dirty="0"/>
            </a:br>
            <a:endParaRPr lang="en-US" b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17AD00-0FE9-4777-B653-CF26CA4A1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17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0B9F1-C9B0-4F6A-B53B-6A159028B1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514601"/>
            <a:ext cx="8971280" cy="3132952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9D8BBFA0-9C8A-4B02-9DC6-C025278DC39B}"/>
              </a:ext>
            </a:extLst>
          </p:cNvPr>
          <p:cNvSpPr txBox="1">
            <a:spLocks/>
          </p:cNvSpPr>
          <p:nvPr/>
        </p:nvSpPr>
        <p:spPr>
          <a:xfrm>
            <a:off x="5334000" y="5647553"/>
            <a:ext cx="6527800" cy="10739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00" b="1" i="1" dirty="0"/>
              <a:t>Access to university news, updates, Shuttle Bus schedules, academic calendar, campus map, and more!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37767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4A15000-09CD-4730-B85F-C61CD9C42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9573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LBJ Student Center Resources</a:t>
            </a:r>
            <a:b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hlinkClick r:id="rId2"/>
              </a:rPr>
              <a:t>https://www.lbjsc.txstate.edu/About/Brochure.html</a:t>
            </a:r>
            <a: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B6D33263-C3B9-4D8A-BFA1-30D8F56F5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195739"/>
            <a:ext cx="12039600" cy="556886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9952B0-3A2E-434E-AB1F-746DA730A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7CFA7D8-35C9-C54B-B306-E9537D7350C6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655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9AA755-C78B-4711-BD22-0EEB807D3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pPr algn="ctr"/>
            <a:r>
              <a:rPr lang="en-US" b="1" dirty="0"/>
              <a:t>Campus Events and Student Involvement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DD1E87-8FBA-4ABF-9BBE-96FD3BD9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3254" y="6356350"/>
            <a:ext cx="247749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7CFA7D8-35C9-C54B-B306-E9537D7350C6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19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6" name="Content Placeholder 1">
            <a:extLst>
              <a:ext uri="{FF2B5EF4-FFF2-40B4-BE49-F238E27FC236}">
                <a16:creationId xmlns:a16="http://schemas.microsoft.com/office/drawing/2014/main" id="{B857DB9A-B032-490C-A9A8-6094A482094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86249" y="1297888"/>
          <a:ext cx="11811000" cy="50588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44876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61757-BEEE-4B06-925F-DA63736E9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152400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cs typeface="Times New Roman" panose="02020603050405020304" pitchFamily="18" charset="0"/>
              </a:rPr>
              <a:t>International Student and Scholar Services (ISSS) Staff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F1E7B8-904E-43C8-847A-BB43E8DD4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210B-82E4-D740-A1D4-408CB6227599}" type="slidenum">
              <a:rPr lang="en-US" smtClean="0"/>
              <a:t>2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B022D57-C9CF-4EF5-81C1-1B87891770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1865017"/>
              </p:ext>
            </p:extLst>
          </p:nvPr>
        </p:nvGraphicFramePr>
        <p:xfrm>
          <a:off x="2667000" y="1997074"/>
          <a:ext cx="8965816" cy="43459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82908">
                  <a:extLst>
                    <a:ext uri="{9D8B030D-6E8A-4147-A177-3AD203B41FA5}">
                      <a16:colId xmlns:a16="http://schemas.microsoft.com/office/drawing/2014/main" val="714139786"/>
                    </a:ext>
                  </a:extLst>
                </a:gridCol>
                <a:gridCol w="4482908">
                  <a:extLst>
                    <a:ext uri="{9D8B030D-6E8A-4147-A177-3AD203B41FA5}">
                      <a16:colId xmlns:a16="http://schemas.microsoft.com/office/drawing/2014/main" val="1124172182"/>
                    </a:ext>
                  </a:extLst>
                </a:gridCol>
              </a:tblGrid>
              <a:tr h="11021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Associate Director, PDSO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Coordinator, DSO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DengXian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International Student Advisor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0773955"/>
                  </a:ext>
                </a:extLst>
              </a:tr>
              <a:tr h="11021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Engagement Specialist, DSO,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International Student Advisor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Administrative Assistant II, DSO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174582"/>
                  </a:ext>
                </a:extLst>
              </a:tr>
              <a:tr h="7648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DengXian"/>
                          <a:cs typeface="Times New Roman" panose="02020603050405020304" pitchFamily="18" charset="0"/>
                        </a:rPr>
                        <a:t>Graduate Assistant</a:t>
                      </a:r>
                      <a:endParaRPr lang="en-US" sz="1800" b="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Student Worker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5945879"/>
                  </a:ext>
                </a:extLst>
              </a:tr>
              <a:tr h="6883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Student Worker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Student Worker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7285136"/>
                  </a:ext>
                </a:extLst>
              </a:tr>
              <a:tr h="6883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Student Worker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Student Worker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246035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3735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9AA755-C78B-4711-BD22-0EEB807D3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800" y="152400"/>
            <a:ext cx="9144000" cy="95885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Mentoring and Conversation Programs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A9BB29-00B4-4480-A355-91D5ED5AE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0" y="1360251"/>
            <a:ext cx="4267200" cy="548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cs typeface="Times New Roman" panose="02020603050405020304" pitchFamily="18" charset="0"/>
              </a:rPr>
              <a:t>Request a Mentor in the </a:t>
            </a:r>
            <a:r>
              <a:rPr lang="en-US" sz="2200" b="1" dirty="0">
                <a:cs typeface="Times New Roman" panose="02020603050405020304" pitchFamily="18" charset="0"/>
              </a:rPr>
              <a:t>Bobcat Bond Mentoring Program</a:t>
            </a:r>
            <a:r>
              <a:rPr lang="en-US" sz="2200" dirty="0"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0070C0"/>
                </a:solidFill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https://www.studentsuccess.txstate.edu/programs/bobcatbond.html</a:t>
            </a:r>
            <a:endParaRPr lang="en-US" sz="2200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200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DD1E87-8FBA-4ABF-9BBE-96FD3BD9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20</a:t>
            </a:fld>
            <a:endParaRPr lang="en-US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6DFED625-4B66-4D98-AD93-10A77334E5AD}"/>
              </a:ext>
            </a:extLst>
          </p:cNvPr>
          <p:cNvSpPr txBox="1">
            <a:spLocks/>
          </p:cNvSpPr>
          <p:nvPr/>
        </p:nvSpPr>
        <p:spPr>
          <a:xfrm>
            <a:off x="7543800" y="1360251"/>
            <a:ext cx="4114800" cy="548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>
                <a:cs typeface="Times New Roman" panose="02020603050405020304" pitchFamily="18" charset="0"/>
              </a:rPr>
              <a:t>Participate in the </a:t>
            </a:r>
            <a:r>
              <a:rPr lang="en-US" sz="2200" b="1" dirty="0">
                <a:cs typeface="Times New Roman" panose="02020603050405020304" pitchFamily="18" charset="0"/>
              </a:rPr>
              <a:t>Global Bobcats Conversation Partner Program:  </a:t>
            </a:r>
            <a:r>
              <a:rPr lang="en-US" sz="2200" dirty="0">
                <a:solidFill>
                  <a:srgbClr val="0070C0"/>
                </a:solidFill>
                <a:cs typeface="Times New Roman" panose="02020603050405020304" pitchFamily="18" charset="0"/>
                <a:hlinkClick r:id="rId3"/>
              </a:rPr>
              <a:t>https://www.txstate.edu/internationalminds/internationalengagement/Global-Bobcats.html</a:t>
            </a:r>
            <a:r>
              <a:rPr 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</a:p>
          <a:p>
            <a:endParaRPr lang="en-US" sz="2200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E3172A60-D7E7-477B-BFD8-E2AFD9A63F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4637" y="3112851"/>
            <a:ext cx="3593522" cy="1905000"/>
          </a:xfrm>
          <a:prstGeom prst="rect">
            <a:avLst/>
          </a:prstGeom>
        </p:spPr>
      </p:pic>
      <p:pic>
        <p:nvPicPr>
          <p:cNvPr id="14" name="Picture 1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DFE07EA0-97B6-495A-913E-D063A9EFD4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9570" y="3189051"/>
            <a:ext cx="3903259" cy="204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14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2FB990-FBF5-4C36-BA03-13BC8E8DB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2324" y="129455"/>
            <a:ext cx="10043476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Dining On Campus</a:t>
            </a:r>
            <a:br>
              <a:rPr lang="en-US" b="1" dirty="0"/>
            </a:br>
            <a:r>
              <a:rPr lang="en-US" sz="2700" b="1" dirty="0">
                <a:hlinkClick r:id="rId2"/>
              </a:rPr>
              <a:t>https://dineoncampus.com/txstate</a:t>
            </a:r>
            <a:r>
              <a:rPr lang="en-US" sz="2700" b="1" dirty="0"/>
              <a:t> </a:t>
            </a:r>
            <a:endParaRPr lang="en-US" b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FBB1F28-4CB3-4CE6-9BF0-930AD727F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4044" y="1524001"/>
            <a:ext cx="9538356" cy="15240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Several on-campus food court, buffet dining, café, and food market options</a:t>
            </a:r>
          </a:p>
          <a:p>
            <a:r>
              <a:rPr lang="en-US" dirty="0"/>
              <a:t>Purchase on-campus meal plans</a:t>
            </a:r>
          </a:p>
          <a:p>
            <a:r>
              <a:rPr lang="en-US" dirty="0"/>
              <a:t>View different campus dining location menus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6A4DB8-53FA-4E28-9C8F-A1CC34E13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E0110A-36AD-4DAB-B84C-915485303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0" y="4337817"/>
            <a:ext cx="3200400" cy="24012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34D650-6A16-437A-99E0-59A473A0B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257" y="4114800"/>
            <a:ext cx="3337876" cy="25043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84BA57-7049-4843-AB04-360F143508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5941" y="3165779"/>
            <a:ext cx="3201651" cy="240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0573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D98351-820D-406C-8849-6D7D9E275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112794"/>
            <a:ext cx="9995718" cy="1189608"/>
          </a:xfrm>
        </p:spPr>
        <p:txBody>
          <a:bodyPr/>
          <a:lstStyle/>
          <a:p>
            <a:pPr algn="ctr"/>
            <a:r>
              <a:rPr lang="en-US" b="1" dirty="0"/>
              <a:t>Safety in the United States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8FFD20-B403-4A87-800D-3607A4144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599" y="1219199"/>
            <a:ext cx="9843319" cy="5502275"/>
          </a:xfrm>
        </p:spPr>
        <p:txBody>
          <a:bodyPr>
            <a:normAutofit lnSpcReduction="10000"/>
          </a:bodyPr>
          <a:lstStyle/>
          <a:p>
            <a:r>
              <a:rPr lang="en-US" sz="2400" b="1" i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911</a:t>
            </a:r>
            <a:r>
              <a:rPr lang="en-US" sz="2000" b="1" dirty="0">
                <a:cs typeface="Times New Roman" panose="02020603050405020304" pitchFamily="18" charset="0"/>
              </a:rPr>
              <a:t> is for emergencies only. </a:t>
            </a:r>
          </a:p>
          <a:p>
            <a:endParaRPr lang="en-US" sz="2000" b="1" dirty="0">
              <a:cs typeface="Times New Roman" panose="02020603050405020304" pitchFamily="18" charset="0"/>
            </a:endParaRPr>
          </a:p>
          <a:p>
            <a:r>
              <a:rPr lang="en-US" sz="2000" dirty="0">
                <a:cs typeface="Times New Roman" panose="02020603050405020304" pitchFamily="18" charset="0"/>
              </a:rPr>
              <a:t>Save local police contacts for non-emergency situations:</a:t>
            </a:r>
          </a:p>
          <a:p>
            <a:pPr lvl="1"/>
            <a:r>
              <a:rPr lang="en-US" sz="2000" b="1" dirty="0">
                <a:cs typeface="Times New Roman" panose="02020603050405020304" pitchFamily="18" charset="0"/>
              </a:rPr>
              <a:t>University Police</a:t>
            </a:r>
            <a:r>
              <a:rPr lang="en-US" sz="2000" dirty="0">
                <a:cs typeface="Times New Roman" panose="02020603050405020304" pitchFamily="18" charset="0"/>
              </a:rPr>
              <a:t>: 512-245-8336 </a:t>
            </a:r>
          </a:p>
          <a:p>
            <a:pPr lvl="1"/>
            <a:r>
              <a:rPr lang="en-US" sz="2000" b="1" dirty="0">
                <a:cs typeface="Times New Roman" panose="02020603050405020304" pitchFamily="18" charset="0"/>
              </a:rPr>
              <a:t>Non-emergency TXST UPD</a:t>
            </a:r>
            <a:r>
              <a:rPr lang="en-US" sz="2000" dirty="0">
                <a:cs typeface="Times New Roman" panose="02020603050405020304" pitchFamily="18" charset="0"/>
              </a:rPr>
              <a:t>:</a:t>
            </a:r>
            <a:r>
              <a:rPr lang="en-US" sz="2000" b="1" dirty="0">
                <a:cs typeface="Times New Roman" panose="02020603050405020304" pitchFamily="18" charset="0"/>
              </a:rPr>
              <a:t> </a:t>
            </a:r>
            <a:r>
              <a:rPr lang="en-US" sz="2000" dirty="0">
                <a:cs typeface="Times New Roman" panose="02020603050405020304" pitchFamily="18" charset="0"/>
              </a:rPr>
              <a:t>512-245-2805</a:t>
            </a:r>
          </a:p>
          <a:p>
            <a:pPr lvl="1"/>
            <a:r>
              <a:rPr lang="en-US" sz="2000" b="1" dirty="0">
                <a:cs typeface="Times New Roman" panose="02020603050405020304" pitchFamily="18" charset="0"/>
              </a:rPr>
              <a:t>Safety Escort</a:t>
            </a:r>
            <a:r>
              <a:rPr lang="en-US" sz="2000" dirty="0">
                <a:cs typeface="Times New Roman" panose="02020603050405020304" pitchFamily="18" charset="0"/>
              </a:rPr>
              <a:t>:</a:t>
            </a:r>
            <a:r>
              <a:rPr lang="en-US" sz="2000" b="1" dirty="0">
                <a:cs typeface="Times New Roman" panose="02020603050405020304" pitchFamily="18" charset="0"/>
              </a:rPr>
              <a:t> </a:t>
            </a:r>
            <a:r>
              <a:rPr lang="en-US" sz="2000" dirty="0">
                <a:cs typeface="Times New Roman" panose="02020603050405020304" pitchFamily="18" charset="0"/>
              </a:rPr>
              <a:t>512-245-SAFE (512-245-7233)</a:t>
            </a:r>
          </a:p>
          <a:p>
            <a:pPr marL="457200" lvl="1" indent="0">
              <a:buNone/>
            </a:pPr>
            <a:endParaRPr lang="en-US" sz="2000" dirty="0">
              <a:cs typeface="Times New Roman" panose="02020603050405020304" pitchFamily="18" charset="0"/>
            </a:endParaRPr>
          </a:p>
          <a:p>
            <a:r>
              <a:rPr lang="en-US" sz="2000" b="1" dirty="0">
                <a:cs typeface="Times New Roman" panose="02020603050405020304" pitchFamily="18" charset="0"/>
              </a:rPr>
              <a:t>Sign up for TXST Alerts: </a:t>
            </a:r>
            <a:r>
              <a:rPr lang="en-US" sz="20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https://www.police.txstate.edu/campus-safety/sign-up-for-txstate-alerts.htm</a:t>
            </a:r>
            <a:r>
              <a:rPr lang="en-US" sz="2000" dirty="0">
                <a:solidFill>
                  <a:srgbClr val="338DC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</a:t>
            </a:r>
            <a:endParaRPr lang="en-US" sz="2000" dirty="0">
              <a:solidFill>
                <a:srgbClr val="338DCD"/>
              </a:solidFill>
              <a:cs typeface="Times New Roman" panose="02020603050405020304" pitchFamily="18" charset="0"/>
            </a:endParaRPr>
          </a:p>
          <a:p>
            <a:r>
              <a:rPr lang="en-US" sz="2000" b="1" dirty="0">
                <a:cs typeface="Times New Roman" panose="02020603050405020304" pitchFamily="18" charset="0"/>
              </a:rPr>
              <a:t>Bobcat Guardian App: </a:t>
            </a:r>
            <a:r>
              <a:rPr lang="en-US" sz="2000" dirty="0">
                <a:solidFill>
                  <a:srgbClr val="0070C0"/>
                </a:solidFill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http://www.police.txstate.edu/campus-safety/bobcat-guardian.html</a:t>
            </a:r>
            <a:r>
              <a:rPr lang="en-US" sz="2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>
                <a:cs typeface="Times New Roman" panose="02020603050405020304" pitchFamily="18" charset="0"/>
              </a:rPr>
              <a:t>(App will appear as Rave Guardian until you register)</a:t>
            </a:r>
          </a:p>
          <a:p>
            <a:r>
              <a:rPr lang="en-US" sz="2000" b="1" dirty="0">
                <a:cs typeface="Times New Roman" panose="02020603050405020304" pitchFamily="18" charset="0"/>
              </a:rPr>
              <a:t>Title IX </a:t>
            </a:r>
            <a:r>
              <a:rPr lang="en-US" sz="2000" dirty="0">
                <a:cs typeface="Times New Roman" panose="02020603050405020304" pitchFamily="18" charset="0"/>
              </a:rPr>
              <a:t>– “protects all Texas State students, faculty, staff, and visitors from discrimination on the basis of gender, sex, gender identity or expression, and sexual orientation.” </a:t>
            </a:r>
          </a:p>
          <a:p>
            <a:pPr lvl="1"/>
            <a:r>
              <a:rPr lang="en-US" sz="1600" dirty="0">
                <a:cs typeface="Times New Roman" panose="02020603050405020304" pitchFamily="18" charset="0"/>
              </a:rPr>
              <a:t>Report all violations of Title IX to the Office of Equity and Inclusion: </a:t>
            </a:r>
            <a:r>
              <a:rPr lang="en-US" sz="1600" dirty="0">
                <a:cs typeface="Times New Roman" panose="02020603050405020304" pitchFamily="18" charset="0"/>
                <a:hlinkClick r:id="rId5"/>
              </a:rPr>
              <a:t>https://www.txstate.edu/oei/title-IX.html</a:t>
            </a:r>
            <a:r>
              <a:rPr lang="en-US" sz="1600" dirty="0">
                <a:cs typeface="Times New Roman" panose="02020603050405020304" pitchFamily="18" charset="0"/>
              </a:rPr>
              <a:t>. </a:t>
            </a:r>
          </a:p>
          <a:p>
            <a:r>
              <a:rPr lang="en-US" sz="2000" dirty="0">
                <a:cs typeface="Times New Roman" panose="02020603050405020304" pitchFamily="18" charset="0"/>
              </a:rPr>
              <a:t>Personal Space – </a:t>
            </a:r>
            <a:r>
              <a:rPr lang="en-US" sz="2000" b="1" u="sng" dirty="0">
                <a:cs typeface="Times New Roman" panose="02020603050405020304" pitchFamily="18" charset="0"/>
              </a:rPr>
              <a:t>No one</a:t>
            </a:r>
            <a:r>
              <a:rPr lang="en-US" sz="2000" b="1" dirty="0">
                <a:cs typeface="Times New Roman" panose="02020603050405020304" pitchFamily="18" charset="0"/>
              </a:rPr>
              <a:t> </a:t>
            </a:r>
            <a:r>
              <a:rPr lang="en-US" sz="2000" dirty="0">
                <a:cs typeface="Times New Roman" panose="02020603050405020304" pitchFamily="18" charset="0"/>
              </a:rPr>
              <a:t>has the right to touch or grab you. </a:t>
            </a:r>
            <a:endParaRPr lang="en-US" sz="1600" dirty="0"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F16F41-C14A-40AF-A073-77A1B5652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34327384-8D43-46A9-807E-7D1173CB5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1439" y="1301616"/>
            <a:ext cx="3518719" cy="1981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9328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5BB496-225C-4669-8133-96C54EE82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800" y="442119"/>
            <a:ext cx="9144000" cy="1143000"/>
          </a:xfrm>
        </p:spPr>
        <p:txBody>
          <a:bodyPr/>
          <a:lstStyle/>
          <a:p>
            <a:pPr algn="ctr"/>
            <a:r>
              <a:rPr lang="en-US" b="1" dirty="0"/>
              <a:t>Alcohol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0C94983-1239-4E84-BA09-7130B6DB8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6800" y="1676400"/>
            <a:ext cx="9144000" cy="4114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</a:rPr>
              <a:t>Legal drinking age in the United States is 21 years old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</a:rPr>
              <a:t>Being a part of underage drinking is a crime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Driving with an opened bottle of alcohol is illegal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Do not leave your drink unattended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Do not drink something you did not see being made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Drink responsibly 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E05D46-C0B0-42DF-9696-E3A1A84A1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23</a:t>
            </a:fld>
            <a:endParaRPr lang="en-US"/>
          </a:p>
        </p:txBody>
      </p:sp>
      <p:pic>
        <p:nvPicPr>
          <p:cNvPr id="1026" name="Picture 2" descr="Image result for alcohol drinking age US 21">
            <a:extLst>
              <a:ext uri="{FF2B5EF4-FFF2-40B4-BE49-F238E27FC236}">
                <a16:creationId xmlns:a16="http://schemas.microsoft.com/office/drawing/2014/main" id="{B99E7FE0-3517-42EC-B222-9C4678D9D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3429000"/>
            <a:ext cx="2484438" cy="248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6016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65E053-0860-4589-8B50-9348690F6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800" y="479859"/>
            <a:ext cx="9144000" cy="1143000"/>
          </a:xfrm>
        </p:spPr>
        <p:txBody>
          <a:bodyPr/>
          <a:lstStyle/>
          <a:p>
            <a:r>
              <a:rPr lang="en-US" dirty="0"/>
              <a:t>Parking Services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405AA4-757D-4749-B7A6-8251243FB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6800" y="1629786"/>
            <a:ext cx="9144000" cy="4114800"/>
          </a:xfrm>
        </p:spPr>
        <p:txBody>
          <a:bodyPr/>
          <a:lstStyle/>
          <a:p>
            <a:r>
              <a:rPr lang="en-US" sz="2000" dirty="0"/>
              <a:t>Purchase a </a:t>
            </a:r>
            <a:r>
              <a:rPr lang="en-US" sz="2000" b="1" dirty="0"/>
              <a:t>parking permit </a:t>
            </a:r>
            <a:r>
              <a:rPr lang="en-US" sz="2000" dirty="0"/>
              <a:t>or pay a </a:t>
            </a:r>
            <a:r>
              <a:rPr lang="en-US" sz="2000" b="1" dirty="0"/>
              <a:t>parking ticket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Website: </a:t>
            </a:r>
            <a:r>
              <a:rPr lang="en-US" sz="20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http://www.parking.txstate.edu/ </a:t>
            </a:r>
            <a:endParaRPr lang="en-US" sz="2000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0B0520-7E0D-443C-8AA1-210EB2448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7E19B5-3259-435B-B67C-1504320B3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700" y="3276600"/>
            <a:ext cx="4229100" cy="299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594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578EF3-EB9A-4E2C-983A-953F5582A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18052"/>
            <a:ext cx="9144000" cy="1143000"/>
          </a:xfrm>
        </p:spPr>
        <p:txBody>
          <a:bodyPr/>
          <a:lstStyle/>
          <a:p>
            <a:pPr algn="ctr"/>
            <a:r>
              <a:rPr lang="en-US" b="1" dirty="0"/>
              <a:t>Bus Systems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E7AF24-616B-41E8-ABAB-DD3163665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3100" y="2133598"/>
            <a:ext cx="9144000" cy="4661172"/>
          </a:xfrm>
        </p:spPr>
        <p:txBody>
          <a:bodyPr/>
          <a:lstStyle/>
          <a:p>
            <a:r>
              <a:rPr lang="en-US" sz="2000" b="1" dirty="0"/>
              <a:t>Bobcat Shuttle </a:t>
            </a:r>
          </a:p>
          <a:p>
            <a:pPr lvl="1"/>
            <a:r>
              <a:rPr lang="en-US" sz="1800" dirty="0"/>
              <a:t>Commute within campus and to nearby off-campus apartments</a:t>
            </a:r>
          </a:p>
          <a:p>
            <a:pPr lvl="1"/>
            <a:r>
              <a:rPr lang="en-US" sz="1800" dirty="0"/>
              <a:t>Maps are located throughout campus at major bus hubs. You can also check online at </a:t>
            </a:r>
            <a:r>
              <a:rPr lang="en-US" sz="1800" u="sng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http://www.shuttle.txstate.edu</a:t>
            </a:r>
            <a:r>
              <a:rPr lang="en-US" sz="1800" dirty="0"/>
              <a:t>.</a:t>
            </a:r>
          </a:p>
          <a:p>
            <a:pPr lvl="1"/>
            <a:r>
              <a:rPr lang="en-US" sz="1800" dirty="0"/>
              <a:t>Closed when school is not in session</a:t>
            </a:r>
            <a:endParaRPr lang="en-US" dirty="0"/>
          </a:p>
          <a:p>
            <a:endParaRPr lang="en-US" sz="2000" b="1" dirty="0"/>
          </a:p>
          <a:p>
            <a:endParaRPr lang="en-US" sz="2000" b="1" dirty="0"/>
          </a:p>
          <a:p>
            <a:r>
              <a:rPr lang="en-US" sz="2000" b="1" dirty="0"/>
              <a:t>CARTS/CAT City Bus</a:t>
            </a:r>
          </a:p>
          <a:p>
            <a:pPr lvl="1"/>
            <a:r>
              <a:rPr lang="en-US" sz="1800" dirty="0"/>
              <a:t>Free for TXST Students (must show Student ID) in San Marcos</a:t>
            </a:r>
          </a:p>
          <a:p>
            <a:pPr lvl="1"/>
            <a:r>
              <a:rPr lang="en-US" sz="1800" dirty="0"/>
              <a:t>Available Route to Social Security Number (SSN) Office</a:t>
            </a:r>
          </a:p>
          <a:p>
            <a:pPr lvl="1"/>
            <a:r>
              <a:rPr lang="en-US" sz="1800" dirty="0"/>
              <a:t>Austin Route (Interurban Coach)</a:t>
            </a:r>
          </a:p>
          <a:p>
            <a:pPr lvl="1"/>
            <a:r>
              <a:rPr lang="en-US" sz="1800" dirty="0"/>
              <a:t>Website: </a:t>
            </a:r>
            <a:r>
              <a:rPr lang="en-US" sz="18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http://www.ridecarts.com/</a:t>
            </a:r>
            <a:endParaRPr lang="en-US" sz="1800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DCF05B-3971-4364-8276-7A24628B4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2" descr="http://www.ttmg.org/photos/tlogan/Texasstate_Eldorado_701.jpg">
            <a:extLst>
              <a:ext uri="{FF2B5EF4-FFF2-40B4-BE49-F238E27FC236}">
                <a16:creationId xmlns:a16="http://schemas.microsoft.com/office/drawing/2014/main" id="{2BB6BC42-3ED6-408F-A20F-F6843270D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C9992"/>
              </a:clrFrom>
              <a:clrTo>
                <a:srgbClr val="9C999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21" y1="27027" x2="9221" y2="27027"/>
                        <a14:foregroundMark x1="96311" y1="83784" x2="96311" y2="83784"/>
                        <a14:foregroundMark x1="87295" y1="88176" x2="87295" y2="88176"/>
                        <a14:foregroundMark x1="78689" y1="88176" x2="78689" y2="88176"/>
                        <a14:foregroundMark x1="85246" y1="87162" x2="87295" y2="87162"/>
                        <a14:foregroundMark x1="69672" y1="91216" x2="69672" y2="91216"/>
                        <a14:foregroundMark x1="11680" y1="66554" x2="11680" y2="66554"/>
                        <a14:foregroundMark x1="7377" y1="27027" x2="7377" y2="27027"/>
                        <a14:foregroundMark x1="72951" y1="89189" x2="72951" y2="89189"/>
                        <a14:foregroundMark x1="68443" y1="91892" x2="68443" y2="91892"/>
                        <a14:foregroundMark x1="74180" y1="92905" x2="74180" y2="92905"/>
                        <a14:foregroundMark x1="71721" y1="95270" x2="71721" y2="95270"/>
                        <a14:foregroundMark x1="68033" y1="96959" x2="68033" y2="96959"/>
                        <a14:foregroundMark x1="60246" y1="92568" x2="60246" y2="92568"/>
                        <a14:foregroundMark x1="76639" y1="92905" x2="76639" y2="92905"/>
                        <a14:foregroundMark x1="95082" y1="48986" x2="95082" y2="48986"/>
                        <a14:foregroundMark x1="97336" y1="67230" x2="97336" y2="67230"/>
                        <a14:backgroundMark x1="97541" y1="34459" x2="97541" y2="34459"/>
                        <a14:backgroundMark x1="97541" y1="44257" x2="97541" y2="44257"/>
                        <a14:backgroundMark x1="98361" y1="63514" x2="98361" y2="63514"/>
                        <a14:backgroundMark x1="78689" y1="96622" x2="78689" y2="96622"/>
                        <a14:backgroundMark x1="63320" y1="97297" x2="63320" y2="97297"/>
                        <a14:backgroundMark x1="66598" y1="97297" x2="66598" y2="97297"/>
                        <a14:backgroundMark x1="70287" y1="96622" x2="70287" y2="96622"/>
                        <a14:backgroundMark x1="73361" y1="96284" x2="73361" y2="96284"/>
                        <a14:backgroundMark x1="77869" y1="94595" x2="77869" y2="94595"/>
                        <a14:backgroundMark x1="80533" y1="92568" x2="80533" y2="92568"/>
                        <a14:backgroundMark x1="83197" y1="91892" x2="83197" y2="91892"/>
                        <a14:backgroundMark x1="84836" y1="91892" x2="84836" y2="91892"/>
                        <a14:backgroundMark x1="87090" y1="91554" x2="87090" y2="91554"/>
                        <a14:backgroundMark x1="89549" y1="90878" x2="89549" y2="90878"/>
                        <a14:backgroundMark x1="92418" y1="90541" x2="92418" y2="90541"/>
                        <a14:backgroundMark x1="97131" y1="50676" x2="97131" y2="50676"/>
                        <a14:backgroundMark x1="95287" y1="35811" x2="95287" y2="35811"/>
                        <a14:backgroundMark x1="97336" y1="41554" x2="97336" y2="41554"/>
                        <a14:backgroundMark x1="98156" y1="60811" x2="98156" y2="60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3532" y="990600"/>
            <a:ext cx="3172411" cy="1752598"/>
          </a:xfrm>
          <a:prstGeom prst="rect">
            <a:avLst/>
          </a:prstGeom>
          <a:noFill/>
        </p:spPr>
      </p:pic>
      <p:pic>
        <p:nvPicPr>
          <p:cNvPr id="6" name="Picture 2" descr="C:\Users\ed1131\Desktop\logo.png">
            <a:extLst>
              <a:ext uri="{FF2B5EF4-FFF2-40B4-BE49-F238E27FC236}">
                <a16:creationId xmlns:a16="http://schemas.microsoft.com/office/drawing/2014/main" id="{430C9D1E-E74C-4763-8503-5522C56BC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3886200"/>
            <a:ext cx="2057400" cy="46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UNICIPAL BUS | Capital Area Rural Transportation System">
            <a:extLst>
              <a:ext uri="{FF2B5EF4-FFF2-40B4-BE49-F238E27FC236}">
                <a16:creationId xmlns:a16="http://schemas.microsoft.com/office/drawing/2014/main" id="{9FB924CD-81F1-46A2-BEEC-BDB9E46BF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528" y="4352827"/>
            <a:ext cx="3349908" cy="230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1275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1DAA1E-1772-4674-BF94-6310FFA56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300" y="154708"/>
            <a:ext cx="9144000" cy="1143000"/>
          </a:xfrm>
        </p:spPr>
        <p:txBody>
          <a:bodyPr/>
          <a:lstStyle/>
          <a:p>
            <a:pPr algn="ctr"/>
            <a:r>
              <a:rPr lang="en-US" b="1" dirty="0">
                <a:cs typeface="Times New Roman" panose="02020603050405020304" pitchFamily="18" charset="0"/>
              </a:rPr>
              <a:t>Alternative Transportation</a:t>
            </a:r>
            <a:endParaRPr lang="en-US" b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C51589-CBC5-4E3B-B8F5-3AEEE1D8B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0" y="1219200"/>
            <a:ext cx="9677400" cy="5137150"/>
          </a:xfrm>
        </p:spPr>
        <p:txBody>
          <a:bodyPr>
            <a:normAutofit/>
          </a:bodyPr>
          <a:lstStyle/>
          <a:p>
            <a:pPr lvl="0"/>
            <a:r>
              <a:rPr lang="en-US" sz="1800" b="1" dirty="0"/>
              <a:t>Amtrak Trains </a:t>
            </a:r>
            <a:r>
              <a:rPr lang="en-US" sz="1800" dirty="0"/>
              <a:t>–</a:t>
            </a:r>
            <a:r>
              <a:rPr lang="en-US" sz="1800" b="1" dirty="0"/>
              <a:t> </a:t>
            </a:r>
            <a:r>
              <a:rPr lang="en-US" sz="1800" dirty="0"/>
              <a:t>travels daily between Chicago and San Antonio traveling through major cities like Austin and Dallas</a:t>
            </a:r>
          </a:p>
          <a:p>
            <a:pPr lvl="0"/>
            <a:r>
              <a:rPr lang="en-US" sz="1800" b="1" dirty="0"/>
              <a:t>Greyhound Bus </a:t>
            </a:r>
            <a:r>
              <a:rPr lang="en-US" sz="1800" dirty="0"/>
              <a:t>–</a:t>
            </a:r>
            <a:r>
              <a:rPr lang="en-US" sz="1800" b="1" dirty="0"/>
              <a:t> </a:t>
            </a:r>
            <a:r>
              <a:rPr lang="en-US" sz="1800" dirty="0"/>
              <a:t>travel service to cities around the country</a:t>
            </a:r>
          </a:p>
          <a:p>
            <a:pPr lvl="0"/>
            <a:r>
              <a:rPr lang="en-US" sz="1800" b="1" dirty="0"/>
              <a:t>Kerrville Bus Company</a:t>
            </a:r>
            <a:r>
              <a:rPr lang="en-US" sz="1800" dirty="0"/>
              <a:t> – weekend and holiday transportation from San Marcos to Waco, Dallas, and Houston.</a:t>
            </a:r>
          </a:p>
          <a:p>
            <a:pPr lvl="0"/>
            <a:r>
              <a:rPr lang="en-US" sz="1800" b="1" dirty="0"/>
              <a:t>Megabus</a:t>
            </a:r>
            <a:r>
              <a:rPr lang="en-US" sz="1800" dirty="0"/>
              <a:t> – travel service to cities around the country</a:t>
            </a:r>
          </a:p>
          <a:p>
            <a:pPr>
              <a:spcBef>
                <a:spcPts val="600"/>
              </a:spcBef>
            </a:pPr>
            <a:r>
              <a:rPr lang="en-US" sz="1800" b="1" dirty="0"/>
              <a:t>Taxi and Rideshare </a:t>
            </a:r>
            <a:r>
              <a:rPr lang="en-US" sz="1800" dirty="0"/>
              <a:t>–</a:t>
            </a:r>
            <a:r>
              <a:rPr lang="en-US" sz="1800" b="1" dirty="0"/>
              <a:t> </a:t>
            </a:r>
            <a:r>
              <a:rPr lang="en-US" sz="1800" dirty="0"/>
              <a:t>Uber or Lyft</a:t>
            </a:r>
          </a:p>
          <a:p>
            <a:pPr>
              <a:spcBef>
                <a:spcPts val="600"/>
              </a:spcBef>
            </a:pPr>
            <a:endParaRPr lang="en-US" sz="1800" b="1" dirty="0"/>
          </a:p>
          <a:p>
            <a:pPr>
              <a:spcBef>
                <a:spcPts val="600"/>
              </a:spcBef>
            </a:pPr>
            <a:r>
              <a:rPr lang="en-US" sz="1800" b="1" dirty="0"/>
              <a:t>Cars </a:t>
            </a:r>
          </a:p>
          <a:p>
            <a:pPr lvl="1"/>
            <a:r>
              <a:rPr lang="en-US" sz="1800" b="1" dirty="0"/>
              <a:t>Zip Cars </a:t>
            </a:r>
            <a:r>
              <a:rPr lang="en-US" sz="1800" dirty="0"/>
              <a:t>–</a:t>
            </a:r>
            <a:r>
              <a:rPr lang="en-US" sz="1800" b="1" dirty="0"/>
              <a:t> </a:t>
            </a:r>
            <a:r>
              <a:rPr lang="en-US" sz="1800" dirty="0"/>
              <a:t>(</a:t>
            </a:r>
            <a:r>
              <a:rPr lang="en-US" sz="18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https://www.zipcar.com/universities/texas-state-university-san-marcos</a:t>
            </a:r>
            <a:r>
              <a:rPr lang="en-US" sz="1800" dirty="0"/>
              <a:t>) </a:t>
            </a:r>
          </a:p>
          <a:p>
            <a:pPr lvl="1"/>
            <a:r>
              <a:rPr lang="en-US" sz="1800" b="1" dirty="0"/>
              <a:t>Buying a car </a:t>
            </a:r>
            <a:r>
              <a:rPr lang="en-US" sz="1800" dirty="0"/>
              <a:t>– Driver’s license, car insurance, parking permit to park on-campus (</a:t>
            </a:r>
            <a:r>
              <a:rPr lang="en-US" sz="18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http://www.international.txstate.edu/prospective/afterapplying/transportation.html</a:t>
            </a:r>
            <a:r>
              <a:rPr lang="en-US" sz="1800" dirty="0"/>
              <a:t>)</a:t>
            </a:r>
          </a:p>
          <a:p>
            <a:pPr marL="457200" lvl="1" indent="0">
              <a:buNone/>
            </a:pPr>
            <a:endParaRPr lang="en-US" sz="1800" dirty="0"/>
          </a:p>
          <a:p>
            <a:pPr marL="57150" indent="0">
              <a:buNone/>
            </a:pPr>
            <a:r>
              <a:rPr lang="en-US" sz="1800" dirty="0"/>
              <a:t>For more information on alternative transportation: </a:t>
            </a:r>
            <a:r>
              <a:rPr lang="en-US" sz="18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https://www.transportation.txstate.edu/alternative.html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9624FE-871B-4B46-B1C2-C03D87ECD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4974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0B5062-D1A5-481C-B5F0-3C8A8F2DA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800" y="142334"/>
            <a:ext cx="9144000" cy="1143000"/>
          </a:xfrm>
        </p:spPr>
        <p:txBody>
          <a:bodyPr/>
          <a:lstStyle/>
          <a:p>
            <a:pPr algn="ctr"/>
            <a:r>
              <a:rPr lang="en-US" b="1" dirty="0"/>
              <a:t>Bicycles and the Texas State Bike Cave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3DCD3D-F33F-408C-892C-509691940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279" y="3851166"/>
            <a:ext cx="5952542" cy="2864500"/>
          </a:xfrm>
        </p:spPr>
        <p:txBody>
          <a:bodyPr>
            <a:normAutofit/>
          </a:bodyPr>
          <a:lstStyle/>
          <a:p>
            <a:r>
              <a:rPr lang="en-US" sz="2000" b="1" dirty="0"/>
              <a:t>Tips: </a:t>
            </a:r>
            <a:r>
              <a:rPr lang="en-US" sz="2000" dirty="0"/>
              <a:t>Buy a helmet, a bike lock, and front and rear lights.</a:t>
            </a:r>
          </a:p>
          <a:p>
            <a:r>
              <a:rPr lang="en-US" sz="2000" b="1" dirty="0"/>
              <a:t>Bicycle Laws: </a:t>
            </a:r>
            <a:r>
              <a:rPr lang="en-US" sz="2000" dirty="0"/>
              <a:t>Bicycles are subject to the same laws as cars. Bicycle riders must obey street signs and maintain safe riding practices. </a:t>
            </a:r>
            <a:r>
              <a:rPr lang="en-US" sz="2000" b="1" dirty="0"/>
              <a:t>In downtown San Marcos, bicycles must have front and rear lights to operate after dark.  </a:t>
            </a:r>
          </a:p>
          <a:p>
            <a:r>
              <a:rPr lang="en-US" sz="2000" dirty="0"/>
              <a:t>Website: </a:t>
            </a:r>
            <a:r>
              <a:rPr lang="en-US" sz="20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http://bikecave.transportation.txstate.edu/</a:t>
            </a:r>
            <a:r>
              <a:rPr lang="en-US" sz="2000" dirty="0">
                <a:solidFill>
                  <a:srgbClr val="0070C0"/>
                </a:solidFill>
              </a:rPr>
              <a:t>    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AAE1DD-F924-422D-87EA-728395919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 descr="A picture containing text, bed, laying&#10;&#10;Description automatically generated">
            <a:extLst>
              <a:ext uri="{FF2B5EF4-FFF2-40B4-BE49-F238E27FC236}">
                <a16:creationId xmlns:a16="http://schemas.microsoft.com/office/drawing/2014/main" id="{2E53C279-C92F-48DE-95C2-4D762AF03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599" y="3781817"/>
            <a:ext cx="3941679" cy="2627786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60A124D3-E30E-448F-8199-BE15737C38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8599" y="1066801"/>
            <a:ext cx="9909222" cy="251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766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D6F792-F984-4085-8D46-B79811B87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6800" y="1295400"/>
            <a:ext cx="4368800" cy="519747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900" b="1" dirty="0"/>
              <a:t>The San Marcos River</a:t>
            </a:r>
          </a:p>
          <a:p>
            <a:r>
              <a:rPr lang="en-US" dirty="0"/>
              <a:t>Year-round temperature: 72F</a:t>
            </a:r>
            <a:r>
              <a:rPr lang="en-US" b="1" dirty="0">
                <a:cs typeface="Times New Roman" panose="02020603050405020304" pitchFamily="18" charset="0"/>
              </a:rPr>
              <a:t> (</a:t>
            </a:r>
            <a:r>
              <a:rPr lang="en-US" dirty="0"/>
              <a:t>22C)</a:t>
            </a:r>
          </a:p>
          <a:p>
            <a:r>
              <a:rPr lang="en-US" dirty="0"/>
              <a:t>Popular recreational area, and is frequented for tubing, canoeing, swimming etc. </a:t>
            </a:r>
          </a:p>
          <a:p>
            <a:r>
              <a:rPr lang="en-US" dirty="0"/>
              <a:t>Rents Kayak, Canoe, Tubes</a:t>
            </a:r>
          </a:p>
          <a:p>
            <a:r>
              <a:rPr lang="en-US" dirty="0"/>
              <a:t>Home for endangered species</a:t>
            </a:r>
          </a:p>
          <a:p>
            <a:r>
              <a:rPr lang="en-US" dirty="0"/>
              <a:t>Glass Bottom Boat Tours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900" b="1" dirty="0"/>
              <a:t>Sewell Park </a:t>
            </a:r>
          </a:p>
          <a:p>
            <a:r>
              <a:rPr lang="en-US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https://www.campusrecreation.txstate.edu/outdoor/sewell-park.html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2900" b="1" dirty="0"/>
              <a:t>Adventure Trip Program </a:t>
            </a:r>
          </a:p>
          <a:p>
            <a:r>
              <a:rPr lang="en-US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https://www.campusrecreation.txstate.edu/outdoor/atp.html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D57D09-8851-4E01-9C80-760141C4BC4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112000" y="1295400"/>
            <a:ext cx="4368800" cy="5197476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sz="2000" b="1" dirty="0">
                <a:cs typeface="Times New Roman" panose="02020603050405020304" pitchFamily="18" charset="0"/>
              </a:rPr>
              <a:t>Greenspaces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Natural Areas for Walking/Hiking/ Biking (</a:t>
            </a:r>
            <a:r>
              <a:rPr lang="en-US" sz="2000" dirty="0">
                <a:solidFill>
                  <a:srgbClr val="0070C0"/>
                </a:solidFill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http://www.smgreenbelt.org</a:t>
            </a:r>
            <a:r>
              <a:rPr lang="en-US" sz="2000" dirty="0">
                <a:cs typeface="Times New Roman" panose="02020603050405020304" pitchFamily="18" charset="0"/>
              </a:rPr>
              <a:t>)</a:t>
            </a:r>
            <a:endParaRPr lang="en-US" b="1" dirty="0"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sz="2000" b="1" dirty="0">
                <a:cs typeface="Times New Roman" panose="02020603050405020304" pitchFamily="18" charset="0"/>
              </a:rPr>
              <a:t>City Activities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000" dirty="0">
                <a:cs typeface="Times New Roman" panose="02020603050405020304" pitchFamily="18" charset="0"/>
              </a:rPr>
              <a:t>(</a:t>
            </a:r>
            <a:r>
              <a:rPr lang="en-US" sz="2000" dirty="0">
                <a:solidFill>
                  <a:srgbClr val="0070C0"/>
                </a:solidFill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http://www.ci.san-marcos.tx.us</a:t>
            </a:r>
            <a:r>
              <a:rPr lang="en-US" sz="2000" dirty="0"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2938CE-B8CA-409D-B484-D59F686293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28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13446E8-B147-48C8-A664-31DCCAC82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800" y="22860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The Great Outdoors of San Marcos</a:t>
            </a:r>
          </a:p>
        </p:txBody>
      </p:sp>
      <p:pic>
        <p:nvPicPr>
          <p:cNvPr id="2052" name="Picture 4" descr="Image result for san marcos river">
            <a:extLst>
              <a:ext uri="{FF2B5EF4-FFF2-40B4-BE49-F238E27FC236}">
                <a16:creationId xmlns:a16="http://schemas.microsoft.com/office/drawing/2014/main" id="{FEECCE1D-1EC2-44C7-9CE4-187AD64C2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745" y="3429000"/>
            <a:ext cx="4193309" cy="278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9098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7420500-BF3B-4180-92D8-1C725F90A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59754"/>
            <a:ext cx="9144000" cy="1143000"/>
          </a:xfrm>
        </p:spPr>
        <p:txBody>
          <a:bodyPr/>
          <a:lstStyle/>
          <a:p>
            <a:pPr algn="ctr"/>
            <a:r>
              <a:rPr lang="en-US" b="1" dirty="0"/>
              <a:t>Water Safety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C21935-87F3-41B1-AD29-164784E2E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57400" y="1202753"/>
            <a:ext cx="9753600" cy="3064447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Kayaking, tubing, and swimming at the San Marcos river are common activities in San Marcos. However, a day at the river or the pool can become dangerous without proper water safety precautions in place.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* Warning *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If you do not know how to swim, please consider taking swimming classes before entering the river or the pool. </a:t>
            </a:r>
          </a:p>
          <a:p>
            <a:r>
              <a:rPr lang="en-US" sz="2000" dirty="0">
                <a:solidFill>
                  <a:schemeClr val="tx1"/>
                </a:solidFill>
              </a:rPr>
              <a:t>The Department of Campus Recreation provides a variety of swim lessons for children and adults. Review: </a:t>
            </a:r>
            <a:r>
              <a:rPr lang="en-US" sz="20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https://www.campusrecreation.txstate.edu/Aquatics-and-Safety/Swim-Lessons.html</a:t>
            </a:r>
            <a:r>
              <a:rPr lang="en-US" sz="2000" dirty="0">
                <a:solidFill>
                  <a:srgbClr val="0070C0"/>
                </a:solidFill>
              </a:rPr>
              <a:t>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B13B7-AAB5-42B9-B458-C74DC82EE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29</a:t>
            </a:fld>
            <a:endParaRPr lang="en-US" dirty="0"/>
          </a:p>
        </p:txBody>
      </p:sp>
      <p:pic>
        <p:nvPicPr>
          <p:cNvPr id="1026" name="Picture 2" descr="Image result for san marcos river">
            <a:extLst>
              <a:ext uri="{FF2B5EF4-FFF2-40B4-BE49-F238E27FC236}">
                <a16:creationId xmlns:a16="http://schemas.microsoft.com/office/drawing/2014/main" id="{C2F199AF-4BB5-4EAA-B837-1234A298E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199" y="4389473"/>
            <a:ext cx="3506725" cy="233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an marcos river">
            <a:extLst>
              <a:ext uri="{FF2B5EF4-FFF2-40B4-BE49-F238E27FC236}">
                <a16:creationId xmlns:a16="http://schemas.microsoft.com/office/drawing/2014/main" id="{858456D2-BB7D-467B-BAAF-F95CBF6B5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389474"/>
            <a:ext cx="3493195" cy="233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368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C603221-7BB2-4A5A-B756-34BE18ADE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5678" y="1447800"/>
            <a:ext cx="4368800" cy="4572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 u="sng" dirty="0"/>
              <a:t>Front Desk Staffs</a:t>
            </a:r>
          </a:p>
          <a:p>
            <a:r>
              <a:rPr lang="en-US" sz="1800" dirty="0"/>
              <a:t>Provide general information on immigration rules and procedures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1800" dirty="0"/>
              <a:t>Assist students to navigate campus and community resources 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1800" dirty="0"/>
              <a:t>Answer general questions via in person, phone calls and emails 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1800" dirty="0"/>
              <a:t>Process requests of letters for Social Security Number (SSN) and Proof of Enrollment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1800" dirty="0"/>
              <a:t>Coordinate requests for DSO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D6C852-07BE-4BF8-B81D-FAE1F678BD6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120878" y="1447800"/>
            <a:ext cx="4368800" cy="4572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 u="sng" dirty="0"/>
              <a:t>DSOs</a:t>
            </a:r>
          </a:p>
          <a:p>
            <a:r>
              <a:rPr lang="en-US" sz="1800" dirty="0"/>
              <a:t>Maintain international student records in SEVIS.</a:t>
            </a:r>
          </a:p>
          <a:p>
            <a:endParaRPr lang="en-US" sz="1200" dirty="0"/>
          </a:p>
          <a:p>
            <a:r>
              <a:rPr lang="en-US" sz="1800" dirty="0"/>
              <a:t>Advise immigration issues concerning F-1 and J-1 visa status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1800" dirty="0"/>
              <a:t>Process I-20s, RCL, Travel Signatures, CPT and OPT</a:t>
            </a:r>
          </a:p>
          <a:p>
            <a:endParaRPr lang="en-US" sz="1200" dirty="0"/>
          </a:p>
          <a:p>
            <a:r>
              <a:rPr lang="en-US" sz="1800" dirty="0"/>
              <a:t>Conduct workshops for new international student check-in and OPT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1800" dirty="0"/>
              <a:t>Assist the university to maintain compliance with federal regulations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678" y="295564"/>
            <a:ext cx="9144000" cy="1143000"/>
          </a:xfrm>
        </p:spPr>
        <p:txBody>
          <a:bodyPr/>
          <a:lstStyle/>
          <a:p>
            <a:r>
              <a:rPr lang="en-US" dirty="0"/>
              <a:t>ISSS Services</a:t>
            </a:r>
          </a:p>
        </p:txBody>
      </p:sp>
    </p:spTree>
    <p:extLst>
      <p:ext uri="{BB962C8B-B14F-4D97-AF65-F5344CB8AC3E}">
        <p14:creationId xmlns:p14="http://schemas.microsoft.com/office/powerpoint/2010/main" val="25526960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7420500-BF3B-4180-92D8-1C725F90A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59754"/>
            <a:ext cx="9144000" cy="930846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Follow ISSS on social media!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C21935-87F3-41B1-AD29-164784E2E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10200" y="5444862"/>
            <a:ext cx="3048000" cy="434091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Instagram: </a:t>
            </a:r>
            <a:r>
              <a:rPr lang="en-US" sz="2400" b="1" dirty="0">
                <a:solidFill>
                  <a:srgbClr val="FF0000"/>
                </a:solidFill>
              </a:rPr>
              <a:t>@txst_isss</a:t>
            </a:r>
          </a:p>
          <a:p>
            <a:endParaRPr lang="en-US" sz="2800" b="1" dirty="0">
              <a:solidFill>
                <a:srgbClr val="FF0000"/>
              </a:solidFill>
            </a:endParaRPr>
          </a:p>
          <a:p>
            <a:pPr marL="457200" indent="-457200">
              <a:buFontTx/>
              <a:buChar char="-"/>
            </a:pPr>
            <a:endParaRPr lang="en-US" sz="2400" dirty="0">
              <a:solidFill>
                <a:schemeClr val="tx1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B13B7-AAB5-42B9-B458-C74DC82EE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CFA7D8-35C9-C54B-B306-E9537D735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FF98172-1E30-4408-A375-B4FF5D072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900" y="1687954"/>
            <a:ext cx="3276600" cy="3276600"/>
          </a:xfrm>
          <a:prstGeom prst="rect">
            <a:avLst/>
          </a:prstGeom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A9A4A71D-DE11-40C2-B7F1-791FBEDE5074}"/>
              </a:ext>
            </a:extLst>
          </p:cNvPr>
          <p:cNvSpPr txBox="1">
            <a:spLocks/>
          </p:cNvSpPr>
          <p:nvPr/>
        </p:nvSpPr>
        <p:spPr>
          <a:xfrm>
            <a:off x="8991600" y="2907154"/>
            <a:ext cx="27432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Facebook: </a:t>
            </a:r>
            <a:r>
              <a:rPr lang="en-US" b="1" dirty="0">
                <a:solidFill>
                  <a:srgbClr val="FF0000"/>
                </a:solidFill>
              </a:rPr>
              <a:t>/</a:t>
            </a:r>
            <a:r>
              <a:rPr lang="en-US" b="1" dirty="0" err="1">
                <a:solidFill>
                  <a:srgbClr val="FF0000"/>
                </a:solidFill>
              </a:rPr>
              <a:t>txstISSS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sz="2800" b="1" dirty="0">
              <a:solidFill>
                <a:srgbClr val="FF0000"/>
              </a:solidFill>
            </a:endParaRPr>
          </a:p>
          <a:p>
            <a:pPr marL="457200" indent="-457200">
              <a:buFontTx/>
              <a:buChar char="-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67B55262-6C1B-4AB3-9B3C-F9385F173270}"/>
              </a:ext>
            </a:extLst>
          </p:cNvPr>
          <p:cNvSpPr txBox="1">
            <a:spLocks/>
          </p:cNvSpPr>
          <p:nvPr/>
        </p:nvSpPr>
        <p:spPr>
          <a:xfrm>
            <a:off x="2228654" y="2984303"/>
            <a:ext cx="26670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Twitter: </a:t>
            </a:r>
            <a:r>
              <a:rPr lang="en-US" b="1" dirty="0">
                <a:solidFill>
                  <a:srgbClr val="FF0000"/>
                </a:solidFill>
              </a:rPr>
              <a:t>@txst_isss</a:t>
            </a:r>
          </a:p>
          <a:p>
            <a:endParaRPr lang="en-US" sz="2800" b="1" dirty="0">
              <a:solidFill>
                <a:srgbClr val="FF0000"/>
              </a:solidFill>
            </a:endParaRPr>
          </a:p>
          <a:p>
            <a:pPr marL="457200" indent="-457200">
              <a:buFontTx/>
              <a:buChar char="-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3007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1D3EF37-9E37-4EDC-882C-FEA01FE006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381000"/>
            <a:ext cx="10134600" cy="101123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Welcome to Texas State University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7927B-D967-4313-AC4F-E8AE008D5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217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EFAA38-F375-4993-8B34-0F0F841D5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800" y="438365"/>
            <a:ext cx="9144000" cy="1143000"/>
          </a:xfrm>
        </p:spPr>
        <p:txBody>
          <a:bodyPr/>
          <a:lstStyle/>
          <a:p>
            <a:r>
              <a:rPr lang="en-US" dirty="0">
                <a:cs typeface="Times New Roman" panose="02020603050405020304" pitchFamily="18" charset="0"/>
              </a:rPr>
              <a:t>ISSS Contact Information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CAEFFB6-5501-4B4A-B849-8E03CFE84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6800" y="1581365"/>
            <a:ext cx="9144000" cy="4838270"/>
          </a:xfrm>
        </p:spPr>
        <p:txBody>
          <a:bodyPr/>
          <a:lstStyle/>
          <a:p>
            <a:r>
              <a:rPr lang="en-US" sz="2400" b="1" dirty="0"/>
              <a:t>ISSS</a:t>
            </a:r>
            <a:r>
              <a:rPr lang="en-US" sz="2400" dirty="0"/>
              <a:t>: </a:t>
            </a:r>
            <a:r>
              <a:rPr lang="en-US" sz="2400" b="1" u="sng" dirty="0"/>
              <a:t>512-245-7966</a:t>
            </a:r>
            <a:r>
              <a:rPr lang="en-US" sz="2400" dirty="0"/>
              <a:t> (save to your phone) this will help you to recognize when we are trying to reach you</a:t>
            </a:r>
          </a:p>
          <a:p>
            <a:endParaRPr lang="en-US" dirty="0"/>
          </a:p>
          <a:p>
            <a:r>
              <a:rPr lang="en-US" sz="2400" b="1" dirty="0"/>
              <a:t>General inquiries and holiday mailbox</a:t>
            </a:r>
            <a:r>
              <a:rPr lang="en-US" sz="2400" dirty="0"/>
              <a:t>: </a:t>
            </a:r>
            <a:r>
              <a:rPr lang="en-US" sz="2400" dirty="0">
                <a:hlinkClick r:id="rId2"/>
              </a:rPr>
              <a:t>international@txstate.edu</a:t>
            </a:r>
            <a:r>
              <a:rPr lang="en-US" sz="2400" dirty="0"/>
              <a:t>   </a:t>
            </a:r>
          </a:p>
          <a:p>
            <a:endParaRPr lang="en-US" dirty="0"/>
          </a:p>
          <a:p>
            <a:r>
              <a:rPr lang="en-US" sz="2400" b="1" dirty="0"/>
              <a:t>Health insurance questions</a:t>
            </a:r>
            <a:r>
              <a:rPr lang="en-US" sz="2400" dirty="0"/>
              <a:t>: </a:t>
            </a:r>
            <a:r>
              <a:rPr lang="en-US" sz="24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intlhealth@txstate.edu</a:t>
            </a:r>
            <a:endParaRPr lang="en-US" sz="2400" dirty="0">
              <a:solidFill>
                <a:srgbClr val="0070C0"/>
              </a:solidFill>
            </a:endParaRPr>
          </a:p>
          <a:p>
            <a:endParaRPr lang="en-US" dirty="0"/>
          </a:p>
          <a:p>
            <a:r>
              <a:rPr lang="en-US" sz="2400" b="1" dirty="0"/>
              <a:t>Events and programs</a:t>
            </a:r>
            <a:r>
              <a:rPr lang="en-US" sz="2400" dirty="0"/>
              <a:t>: </a:t>
            </a:r>
            <a:r>
              <a:rPr lang="en-US" sz="2400" dirty="0">
                <a:solidFill>
                  <a:schemeClr val="accent2"/>
                </a:solidFill>
                <a:hlinkClick r:id="rId4"/>
              </a:rPr>
              <a:t>intlevents@txstate.edu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</a:p>
          <a:p>
            <a:endParaRPr lang="en-US" dirty="0"/>
          </a:p>
          <a:p>
            <a:r>
              <a:rPr lang="en-US" sz="2400" b="1" dirty="0"/>
              <a:t>Request a new I-20</a:t>
            </a:r>
            <a:r>
              <a:rPr lang="en-US" sz="2400" dirty="0"/>
              <a:t>: </a:t>
            </a:r>
            <a:r>
              <a:rPr lang="en-US" sz="2400" dirty="0">
                <a:solidFill>
                  <a:schemeClr val="accent2"/>
                </a:solidFill>
                <a:hlinkClick r:id="rId5"/>
              </a:rPr>
              <a:t>i20request@txstate.edu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</a:p>
          <a:p>
            <a:endParaRPr lang="en-US" sz="1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5D650C-35C4-445E-B466-43D93D20F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263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4804889-7085-4CC1-91F2-36FF27653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22860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Helpful Information for Your </a:t>
            </a:r>
            <a:br>
              <a:rPr lang="en-US" sz="4000" dirty="0"/>
            </a:br>
            <a:r>
              <a:rPr lang="en-US" sz="4000" dirty="0"/>
              <a:t>SUCCESS!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B8E3A6-A4D0-4CC9-B5C4-8B7C35316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892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F82C1F6-87AF-47EF-80E2-02F912273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800" y="399760"/>
            <a:ext cx="9144000" cy="1143000"/>
          </a:xfrm>
        </p:spPr>
        <p:txBody>
          <a:bodyPr/>
          <a:lstStyle/>
          <a:p>
            <a:r>
              <a:rPr lang="en-US" dirty="0"/>
              <a:t>Culture Shock!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01F6E6-8F5F-467B-9F16-F87A540E0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8" name="Content Placeholder 14">
            <a:extLst>
              <a:ext uri="{FF2B5EF4-FFF2-40B4-BE49-F238E27FC236}">
                <a16:creationId xmlns:a16="http://schemas.microsoft.com/office/drawing/2014/main" id="{79EECC38-D2D8-4AAD-A1F7-AD024B129E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4496865"/>
              </p:ext>
            </p:extLst>
          </p:nvPr>
        </p:nvGraphicFramePr>
        <p:xfrm>
          <a:off x="2336800" y="1542760"/>
          <a:ext cx="91440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24319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0CD3970-FABB-48C9-B675-3EEAACC58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800" y="0"/>
            <a:ext cx="9144000" cy="1143000"/>
          </a:xfrm>
        </p:spPr>
        <p:txBody>
          <a:bodyPr/>
          <a:lstStyle/>
          <a:p>
            <a:r>
              <a:rPr lang="en-US" dirty="0"/>
              <a:t>Strategies to Cope with Culture Shock!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F979AF-696F-4278-9062-E4A94DB42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0" y="990600"/>
            <a:ext cx="9753600" cy="5730875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Learn as much about your new surroundings as possible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Be patient, be open-minded, and be curious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Ask questions and do not assume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Allow yourself to make mistakes and learn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Take care of your physical and mental health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Get involved with the campus and surrounding community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Make friends and allies that can support your growth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Be honest and talk to other faculty, staff, and students about how you feel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Keep in contact with family and friends back home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Identify resources and needs for any accompanying dependents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4C89D6-2DEF-4127-A53D-E38462F16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499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9D9E80C-41C0-4CE9-BFE4-046DB5AF3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1066800"/>
            <a:ext cx="9144000" cy="4419600"/>
          </a:xfrm>
        </p:spPr>
        <p:txBody>
          <a:bodyPr/>
          <a:lstStyle/>
          <a:p>
            <a:r>
              <a:rPr lang="en-US" sz="7200" dirty="0"/>
              <a:t>READ YOUR </a:t>
            </a:r>
            <a:br>
              <a:rPr lang="en-US" sz="7200" dirty="0"/>
            </a:br>
            <a:r>
              <a:rPr lang="en-US" sz="7200" dirty="0"/>
              <a:t>EMAILS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D0343-1FCB-4640-ADBD-7EE24BB28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970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FF25BB-A84E-49EE-A8EC-20558FA64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800" y="76200"/>
            <a:ext cx="9144000" cy="1143000"/>
          </a:xfrm>
        </p:spPr>
        <p:txBody>
          <a:bodyPr/>
          <a:lstStyle/>
          <a:p>
            <a:r>
              <a:rPr lang="en-US" dirty="0"/>
              <a:t>IMPORTANT – Update Your Address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188E192-67C4-472B-9F93-EBE7D5AA4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6800" y="990600"/>
            <a:ext cx="9144000" cy="4224336"/>
          </a:xfrm>
        </p:spPr>
        <p:txBody>
          <a:bodyPr/>
          <a:lstStyle/>
          <a:p>
            <a:r>
              <a:rPr lang="en-US" sz="2000" b="1" dirty="0"/>
              <a:t>ISSS Website</a:t>
            </a:r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r>
              <a:rPr lang="en-US" sz="2000" b="1" dirty="0" err="1"/>
              <a:t>CatsWeb</a:t>
            </a:r>
            <a:endParaRPr lang="en-US" sz="20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A9FEBF-A5F9-4EB9-845E-C4A25BFAD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FA7D8-35C9-C54B-B306-E9537D7350C6}" type="slidenum">
              <a:rPr lang="en-US" smtClean="0"/>
              <a:t>9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3B14A4-EEE1-43FA-86C2-847CC2979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4372" y="3962256"/>
            <a:ext cx="5976428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119DAE27-8D76-4559-B69B-410B9790C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330" y="1496433"/>
            <a:ext cx="7170470" cy="21871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84391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</TotalTime>
  <Words>2213</Words>
  <Application>Microsoft Office PowerPoint</Application>
  <PresentationFormat>Widescreen</PresentationFormat>
  <Paragraphs>276</Paragraphs>
  <Slides>31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Office Theme</vt:lpstr>
      <vt:lpstr>Welcome International Students!</vt:lpstr>
      <vt:lpstr>International Student and Scholar Services (ISSS) Staff</vt:lpstr>
      <vt:lpstr>ISSS Services</vt:lpstr>
      <vt:lpstr>ISSS Contact Information</vt:lpstr>
      <vt:lpstr>Helpful Information for Your  SUCCESS!</vt:lpstr>
      <vt:lpstr>Culture Shock!</vt:lpstr>
      <vt:lpstr>Strategies to Cope with Culture Shock!</vt:lpstr>
      <vt:lpstr>READ YOUR  EMAILS</vt:lpstr>
      <vt:lpstr>IMPORTANT – Update Your Address</vt:lpstr>
      <vt:lpstr>Pay Your Tuition Bill</vt:lpstr>
      <vt:lpstr>Scholarships at Texas State</vt:lpstr>
      <vt:lpstr>On-Campus Employment</vt:lpstr>
      <vt:lpstr>University Terms You Should Know</vt:lpstr>
      <vt:lpstr>University Terms You Should Know</vt:lpstr>
      <vt:lpstr>Academic Expectations</vt:lpstr>
      <vt:lpstr>Communication Tips for Interacting with Domestic Faculty, Staff, and Students</vt:lpstr>
      <vt:lpstr>Download the TXST Mobile  http://www.mobile.txstate.edu/  </vt:lpstr>
      <vt:lpstr>LBJ Student Center Resources https://www.lbjsc.txstate.edu/About/Brochure.html </vt:lpstr>
      <vt:lpstr>Campus Events and Student Involvement</vt:lpstr>
      <vt:lpstr>Mentoring and Conversation Programs</vt:lpstr>
      <vt:lpstr>Dining On Campus https://dineoncampus.com/txstate </vt:lpstr>
      <vt:lpstr>Safety in the United States</vt:lpstr>
      <vt:lpstr>Alcohol</vt:lpstr>
      <vt:lpstr>Parking Services</vt:lpstr>
      <vt:lpstr>Bus Systems</vt:lpstr>
      <vt:lpstr>Alternative Transportation</vt:lpstr>
      <vt:lpstr>Bicycles and the Texas State Bike Cave</vt:lpstr>
      <vt:lpstr>The Great Outdoors of San Marcos</vt:lpstr>
      <vt:lpstr>Water Safety</vt:lpstr>
      <vt:lpstr>Follow ISSS on social media! </vt:lpstr>
      <vt:lpstr>Welcome to Texas State University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International Students!</dc:title>
  <dc:creator>Gonzalez-Garcia, Adriana E</dc:creator>
  <cp:lastModifiedBy>Jonathan W Tyner</cp:lastModifiedBy>
  <cp:revision>16</cp:revision>
  <dcterms:created xsi:type="dcterms:W3CDTF">2020-01-13T14:56:12Z</dcterms:created>
  <dcterms:modified xsi:type="dcterms:W3CDTF">2022-03-26T18:31:29Z</dcterms:modified>
</cp:coreProperties>
</file>