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3"/>
  </p:notesMasterIdLst>
  <p:sldIdLst>
    <p:sldId id="455" r:id="rId2"/>
    <p:sldId id="452" r:id="rId3"/>
    <p:sldId id="453" r:id="rId4"/>
    <p:sldId id="437" r:id="rId5"/>
    <p:sldId id="451" r:id="rId6"/>
    <p:sldId id="436" r:id="rId7"/>
    <p:sldId id="447" r:id="rId8"/>
    <p:sldId id="449" r:id="rId9"/>
    <p:sldId id="454" r:id="rId10"/>
    <p:sldId id="307" r:id="rId11"/>
    <p:sldId id="441" r:id="rId12"/>
  </p:sldIdLst>
  <p:sldSz cx="18288000" cy="13716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FontAwesome" charset="0"/>
      <p:regular r:id="rId20"/>
    </p:embeddedFont>
    <p:embeddedFont>
      <p:font typeface="Nunito Sans" pitchFamily="2" charset="0"/>
      <p:regular r:id="rId21"/>
      <p:bold r:id="rId22"/>
      <p:italic r:id="rId23"/>
      <p:boldItalic r:id="rId24"/>
    </p:embeddedFont>
    <p:embeddedFont>
      <p:font typeface="Nunito Sans SemiBold" pitchFamily="2"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686"/>
    <a:srgbClr val="DA3248"/>
    <a:srgbClr val="83C2DE"/>
    <a:srgbClr val="FF814E"/>
    <a:srgbClr val="8AC7C0"/>
    <a:srgbClr val="64BFEC"/>
    <a:srgbClr val="81C5CF"/>
    <a:srgbClr val="7BC9D3"/>
    <a:srgbClr val="E46C57"/>
    <a:srgbClr val="E2B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6" autoAdjust="0"/>
    <p:restoredTop sz="96283" autoAdjust="0"/>
  </p:normalViewPr>
  <p:slideViewPr>
    <p:cSldViewPr snapToGrid="0">
      <p:cViewPr varScale="1">
        <p:scale>
          <a:sx n="55" d="100"/>
          <a:sy n="55" d="100"/>
        </p:scale>
        <p:origin x="1074"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94904-53C7-FE4A-A4F3-9371B9AA3FA4}" type="datetimeFigureOut">
              <a:rPr lang="en-US" smtClean="0"/>
              <a:t>12/8/2022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3CE2E-3DB2-2543-A1CC-255A6E8F42E8}" type="slidenum">
              <a:rPr lang="en-US" smtClean="0"/>
              <a:t>‹#›</a:t>
            </a:fld>
            <a:endParaRPr lang="en-US"/>
          </a:p>
        </p:txBody>
      </p:sp>
    </p:spTree>
    <p:extLst>
      <p:ext uri="{BB962C8B-B14F-4D97-AF65-F5344CB8AC3E}">
        <p14:creationId xmlns:p14="http://schemas.microsoft.com/office/powerpoint/2010/main" val="208427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2</a:t>
            </a:fld>
            <a:endParaRPr lang="en-US"/>
          </a:p>
        </p:txBody>
      </p:sp>
    </p:spTree>
    <p:extLst>
      <p:ext uri="{BB962C8B-B14F-4D97-AF65-F5344CB8AC3E}">
        <p14:creationId xmlns:p14="http://schemas.microsoft.com/office/powerpoint/2010/main" val="219957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4</a:t>
            </a:fld>
            <a:endParaRPr lang="en-US"/>
          </a:p>
        </p:txBody>
      </p:sp>
    </p:spTree>
    <p:extLst>
      <p:ext uri="{BB962C8B-B14F-4D97-AF65-F5344CB8AC3E}">
        <p14:creationId xmlns:p14="http://schemas.microsoft.com/office/powerpoint/2010/main" val="324175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5</a:t>
            </a:fld>
            <a:endParaRPr lang="en-US"/>
          </a:p>
        </p:txBody>
      </p:sp>
    </p:spTree>
    <p:extLst>
      <p:ext uri="{BB962C8B-B14F-4D97-AF65-F5344CB8AC3E}">
        <p14:creationId xmlns:p14="http://schemas.microsoft.com/office/powerpoint/2010/main" val="129280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DengXian" panose="02010600030101010101" pitchFamily="2" charset="-122"/>
                <a:cs typeface="Times New Roman" panose="02020603050405020304" pitchFamily="18" charset="0"/>
              </a:rPr>
              <a:t>Texas State University has a housing policy that requires new first year students under the age of 20 (by September 1 for fall admission or January 1 for spring admission) with fewer than 30 credit hours to live in on-campus university housing. </a:t>
            </a:r>
            <a:endParaRPr lang="en-US" dirty="0"/>
          </a:p>
        </p:txBody>
      </p:sp>
      <p:sp>
        <p:nvSpPr>
          <p:cNvPr id="4" name="Slide Number Placeholder 3"/>
          <p:cNvSpPr>
            <a:spLocks noGrp="1"/>
          </p:cNvSpPr>
          <p:nvPr>
            <p:ph type="sldNum" sz="quarter" idx="5"/>
          </p:nvPr>
        </p:nvSpPr>
        <p:spPr/>
        <p:txBody>
          <a:bodyPr/>
          <a:lstStyle/>
          <a:p>
            <a:fld id="{D343CE2E-3DB2-2543-A1CC-255A6E8F42E8}" type="slidenum">
              <a:rPr lang="en-US" smtClean="0"/>
              <a:t>6</a:t>
            </a:fld>
            <a:endParaRPr lang="en-US"/>
          </a:p>
        </p:txBody>
      </p:sp>
    </p:spTree>
    <p:extLst>
      <p:ext uri="{BB962C8B-B14F-4D97-AF65-F5344CB8AC3E}">
        <p14:creationId xmlns:p14="http://schemas.microsoft.com/office/powerpoint/2010/main" val="1806586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new student orientation link</a:t>
            </a:r>
          </a:p>
        </p:txBody>
      </p:sp>
      <p:sp>
        <p:nvSpPr>
          <p:cNvPr id="4" name="Slide Number Placeholder 3"/>
          <p:cNvSpPr>
            <a:spLocks noGrp="1"/>
          </p:cNvSpPr>
          <p:nvPr>
            <p:ph type="sldNum" sz="quarter" idx="5"/>
          </p:nvPr>
        </p:nvSpPr>
        <p:spPr/>
        <p:txBody>
          <a:bodyPr/>
          <a:lstStyle/>
          <a:p>
            <a:fld id="{D343CE2E-3DB2-2543-A1CC-255A6E8F42E8}" type="slidenum">
              <a:rPr lang="en-US" smtClean="0"/>
              <a:t>8</a:t>
            </a:fld>
            <a:endParaRPr lang="en-US"/>
          </a:p>
        </p:txBody>
      </p:sp>
    </p:spTree>
    <p:extLst>
      <p:ext uri="{BB962C8B-B14F-4D97-AF65-F5344CB8AC3E}">
        <p14:creationId xmlns:p14="http://schemas.microsoft.com/office/powerpoint/2010/main" val="201122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DengXian" panose="02010600030101010101" pitchFamily="2" charset="-122"/>
                <a:cs typeface="Times New Roman" panose="02020603050405020304" pitchFamily="18" charset="0"/>
              </a:rPr>
              <a:t>Texas State University has a housing policy that requires new first year students under the age of 20 (by September 1 for fall admission or January 1 for spring admission) with fewer than 30 credit hours to live in on-campus university housing. </a:t>
            </a:r>
            <a:endParaRPr lang="en-US" dirty="0"/>
          </a:p>
        </p:txBody>
      </p:sp>
      <p:sp>
        <p:nvSpPr>
          <p:cNvPr id="4" name="Slide Number Placeholder 3"/>
          <p:cNvSpPr>
            <a:spLocks noGrp="1"/>
          </p:cNvSpPr>
          <p:nvPr>
            <p:ph type="sldNum" sz="quarter" idx="5"/>
          </p:nvPr>
        </p:nvSpPr>
        <p:spPr/>
        <p:txBody>
          <a:bodyPr/>
          <a:lstStyle/>
          <a:p>
            <a:fld id="{D343CE2E-3DB2-2543-A1CC-255A6E8F42E8}" type="slidenum">
              <a:rPr lang="en-US" smtClean="0"/>
              <a:t>9</a:t>
            </a:fld>
            <a:endParaRPr lang="en-US"/>
          </a:p>
        </p:txBody>
      </p:sp>
    </p:spTree>
    <p:extLst>
      <p:ext uri="{BB962C8B-B14F-4D97-AF65-F5344CB8AC3E}">
        <p14:creationId xmlns:p14="http://schemas.microsoft.com/office/powerpoint/2010/main" val="2836584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636EF-9B34-784F-B076-08F4E00F1F69}"/>
              </a:ext>
              <a:ext uri="{C183D7F6-B498-43B3-948B-1728B52AA6E4}">
                <adec:decorative xmlns:adec="http://schemas.microsoft.com/office/drawing/2017/decorative" val="1"/>
              </a:ext>
            </a:extLst>
          </p:cNvPr>
          <p:cNvSpPr/>
          <p:nvPr userDrawn="1"/>
        </p:nvSpPr>
        <p:spPr>
          <a:xfrm>
            <a:off x="0" y="-93785"/>
            <a:ext cx="18288000" cy="1380978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4" name="Picture Placeholder 13">
            <a:extLst>
              <a:ext uri="{FF2B5EF4-FFF2-40B4-BE49-F238E27FC236}">
                <a16:creationId xmlns:a16="http://schemas.microsoft.com/office/drawing/2014/main" id="{448CEBF0-C1A7-504A-ABF5-DF36CEF4DA11}"/>
              </a:ext>
            </a:extLst>
          </p:cNvPr>
          <p:cNvSpPr>
            <a:spLocks noGrp="1"/>
          </p:cNvSpPr>
          <p:nvPr>
            <p:ph type="pic" sz="quarter" idx="10"/>
          </p:nvPr>
        </p:nvSpPr>
        <p:spPr>
          <a:xfrm>
            <a:off x="0" y="-93785"/>
            <a:ext cx="9189720" cy="13563600"/>
          </a:xfrm>
          <a:prstGeom prst="rect">
            <a:avLst/>
          </a:prstGeom>
        </p:spPr>
        <p:txBody>
          <a:bodyPr anchor="ctr"/>
          <a:lstStyle>
            <a:lvl1pPr marL="0" indent="0" algn="ctr">
              <a:buNone/>
              <a:defRPr>
                <a:solidFill>
                  <a:schemeClr val="bg1"/>
                </a:solidFill>
              </a:defRPr>
            </a:lvl1pPr>
          </a:lstStyle>
          <a:p>
            <a:r>
              <a:rPr lang="en-US" dirty="0"/>
              <a:t>Click icon to add picture</a:t>
            </a:r>
          </a:p>
        </p:txBody>
      </p:sp>
      <p:pic>
        <p:nvPicPr>
          <p:cNvPr id="10" name="Picture 9">
            <a:extLst>
              <a:ext uri="{FF2B5EF4-FFF2-40B4-BE49-F238E27FC236}">
                <a16:creationId xmlns:a16="http://schemas.microsoft.com/office/drawing/2014/main" id="{53A0E760-EEA4-D344-BD23-C858E7E740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69818"/>
            <a:ext cx="18288000" cy="246185"/>
          </a:xfrm>
          <a:prstGeom prst="rect">
            <a:avLst/>
          </a:prstGeom>
        </p:spPr>
      </p:pic>
      <p:sp>
        <p:nvSpPr>
          <p:cNvPr id="2" name="Title 1"/>
          <p:cNvSpPr>
            <a:spLocks noGrp="1"/>
          </p:cNvSpPr>
          <p:nvPr>
            <p:ph type="title" hasCustomPrompt="1"/>
          </p:nvPr>
        </p:nvSpPr>
        <p:spPr>
          <a:xfrm>
            <a:off x="9717985" y="3820981"/>
            <a:ext cx="7312717" cy="1970419"/>
          </a:xfrm>
          <a:prstGeom prst="rect">
            <a:avLst/>
          </a:prstGeom>
        </p:spPr>
        <p:txBody>
          <a:bodyPr/>
          <a:lstStyle>
            <a:lvl1pPr>
              <a:defRPr sz="4800" spc="600">
                <a:solidFill>
                  <a:schemeClr val="bg1"/>
                </a:solidFill>
                <a:latin typeface="Nunito Sans" pitchFamily="2" charset="77"/>
              </a:defRPr>
            </a:lvl1pPr>
          </a:lstStyle>
          <a:p>
            <a:r>
              <a:rPr lang="en-US" dirty="0"/>
              <a:t>TITLE CARD</a:t>
            </a:r>
          </a:p>
        </p:txBody>
      </p:sp>
      <p:sp>
        <p:nvSpPr>
          <p:cNvPr id="4" name="Text Placeholder 3">
            <a:extLst>
              <a:ext uri="{FF2B5EF4-FFF2-40B4-BE49-F238E27FC236}">
                <a16:creationId xmlns:a16="http://schemas.microsoft.com/office/drawing/2014/main" id="{B69C44B1-DAB3-374E-8714-625353D60CBB}"/>
              </a:ext>
            </a:extLst>
          </p:cNvPr>
          <p:cNvSpPr>
            <a:spLocks noGrp="1"/>
          </p:cNvSpPr>
          <p:nvPr>
            <p:ph type="body" sz="quarter" idx="11" hasCustomPrompt="1"/>
          </p:nvPr>
        </p:nvSpPr>
        <p:spPr>
          <a:xfrm>
            <a:off x="9717983" y="6124673"/>
            <a:ext cx="7310628" cy="1371600"/>
          </a:xfrm>
          <a:prstGeom prst="rect">
            <a:avLst/>
          </a:prstGeom>
        </p:spPr>
        <p:txBody>
          <a:bodyPr/>
          <a:lstStyle>
            <a:lvl1pPr marL="0" indent="0">
              <a:buNone/>
              <a:defRPr sz="4200" b="0" i="0">
                <a:solidFill>
                  <a:schemeClr val="bg1"/>
                </a:solidFill>
                <a:latin typeface="Nunito Sans" pitchFamily="2" charset="77"/>
              </a:defRPr>
            </a:lvl1pPr>
          </a:lstStyle>
          <a:p>
            <a:pPr lvl="0"/>
            <a:r>
              <a:rPr lang="en-US" dirty="0"/>
              <a:t>Second Line</a:t>
            </a:r>
          </a:p>
        </p:txBody>
      </p:sp>
      <p:pic>
        <p:nvPicPr>
          <p:cNvPr id="8" name="Picture 7" descr="Texas State University">
            <a:extLst>
              <a:ext uri="{FF2B5EF4-FFF2-40B4-BE49-F238E27FC236}">
                <a16:creationId xmlns:a16="http://schemas.microsoft.com/office/drawing/2014/main" id="{5E8657D1-2783-1845-BB5B-3DAA5CE6A1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7983" y="10353892"/>
            <a:ext cx="4243387" cy="2057400"/>
          </a:xfrm>
          <a:prstGeom prst="rect">
            <a:avLst/>
          </a:prstGeom>
        </p:spPr>
      </p:pic>
      <p:pic>
        <p:nvPicPr>
          <p:cNvPr id="9" name="Picture 8" descr="Member the Texas State University System">
            <a:extLst>
              <a:ext uri="{FF2B5EF4-FFF2-40B4-BE49-F238E27FC236}">
                <a16:creationId xmlns:a16="http://schemas.microsoft.com/office/drawing/2014/main" id="{F2E3C823-48E0-7542-B222-37105C1DEC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50662" y="12183707"/>
            <a:ext cx="3657600" cy="227585"/>
          </a:xfrm>
          <a:prstGeom prst="rect">
            <a:avLst/>
          </a:prstGeom>
        </p:spPr>
      </p:pic>
    </p:spTree>
    <p:extLst>
      <p:ext uri="{BB962C8B-B14F-4D97-AF65-F5344CB8AC3E}">
        <p14:creationId xmlns:p14="http://schemas.microsoft.com/office/powerpoint/2010/main" val="320866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ull Slide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D8E2A9-2814-E943-A706-B5AB6553D3C8}"/>
              </a:ext>
              <a:ext uri="{C183D7F6-B498-43B3-948B-1728B52AA6E4}">
                <adec:decorative xmlns:adec="http://schemas.microsoft.com/office/drawing/2017/decorative" val="1"/>
              </a:ext>
            </a:extLst>
          </p:cNvPr>
          <p:cNvSpPr/>
          <p:nvPr userDrawn="1"/>
        </p:nvSpPr>
        <p:spPr>
          <a:xfrm>
            <a:off x="-37214" y="-21266"/>
            <a:ext cx="9601200" cy="114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3" name="Picture Placeholder 7">
            <a:extLst>
              <a:ext uri="{FF2B5EF4-FFF2-40B4-BE49-F238E27FC236}">
                <a16:creationId xmlns:a16="http://schemas.microsoft.com/office/drawing/2014/main" id="{009479F9-D1B3-9F46-AD6C-E7844EB98ECC}"/>
              </a:ext>
              <a:ext uri="{C183D7F6-B498-43B3-948B-1728B52AA6E4}">
                <adec:decorative xmlns:adec="http://schemas.microsoft.com/office/drawing/2017/decorative" val="1"/>
              </a:ext>
            </a:extLst>
          </p:cNvPr>
          <p:cNvSpPr>
            <a:spLocks noGrp="1"/>
          </p:cNvSpPr>
          <p:nvPr>
            <p:ph type="pic" sz="quarter" idx="12"/>
          </p:nvPr>
        </p:nvSpPr>
        <p:spPr>
          <a:xfrm>
            <a:off x="0" y="-1"/>
            <a:ext cx="8743950" cy="11430000"/>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tx1"/>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4" name="Rectangle 3">
            <a:extLst>
              <a:ext uri="{FF2B5EF4-FFF2-40B4-BE49-F238E27FC236}">
                <a16:creationId xmlns:a16="http://schemas.microsoft.com/office/drawing/2014/main" id="{A7695E27-6F70-FD4F-81F8-53F4357B6C3D}"/>
              </a:ext>
              <a:ext uri="{C183D7F6-B498-43B3-948B-1728B52AA6E4}">
                <adec:decorative xmlns:adec="http://schemas.microsoft.com/office/drawing/2017/decorative" val="1"/>
              </a:ext>
            </a:extLst>
          </p:cNvPr>
          <p:cNvSpPr/>
          <p:nvPr userDrawn="1"/>
        </p:nvSpPr>
        <p:spPr>
          <a:xfrm>
            <a:off x="8686800" y="-1"/>
            <a:ext cx="9601200" cy="1143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2" name="Title 1">
            <a:extLst>
              <a:ext uri="{FF2B5EF4-FFF2-40B4-BE49-F238E27FC236}">
                <a16:creationId xmlns:a16="http://schemas.microsoft.com/office/drawing/2014/main" id="{A03EA317-11E0-954D-9C36-7C565BD2E4FC}"/>
              </a:ext>
            </a:extLst>
          </p:cNvPr>
          <p:cNvSpPr>
            <a:spLocks noGrp="1"/>
          </p:cNvSpPr>
          <p:nvPr>
            <p:ph type="title" hasCustomPrompt="1"/>
          </p:nvPr>
        </p:nvSpPr>
        <p:spPr>
          <a:xfrm>
            <a:off x="9749017" y="1308805"/>
            <a:ext cx="7886700" cy="914400"/>
          </a:xfrm>
          <a:prstGeom prst="rect">
            <a:avLst/>
          </a:prstGeom>
        </p:spPr>
        <p:txBody>
          <a:bodyPr anchor="ctr"/>
          <a:lstStyle>
            <a:lvl1pPr>
              <a:defRPr>
                <a:solidFill>
                  <a:schemeClr val="tx1"/>
                </a:solidFill>
              </a:defRPr>
            </a:lvl1pPr>
          </a:lstStyle>
          <a:p>
            <a:r>
              <a:rPr lang="en-US" dirty="0"/>
              <a:t>CLICK TO EDIT TITLE</a:t>
            </a:r>
          </a:p>
        </p:txBody>
      </p:sp>
      <p:sp>
        <p:nvSpPr>
          <p:cNvPr id="16" name="Text Placeholder 15">
            <a:extLst>
              <a:ext uri="{FF2B5EF4-FFF2-40B4-BE49-F238E27FC236}">
                <a16:creationId xmlns:a16="http://schemas.microsoft.com/office/drawing/2014/main" id="{8BC55AA7-301E-214D-A0F2-074D8F6F3306}"/>
              </a:ext>
            </a:extLst>
          </p:cNvPr>
          <p:cNvSpPr>
            <a:spLocks noGrp="1"/>
          </p:cNvSpPr>
          <p:nvPr>
            <p:ph type="body" sz="quarter" idx="13" hasCustomPrompt="1"/>
          </p:nvPr>
        </p:nvSpPr>
        <p:spPr>
          <a:xfrm>
            <a:off x="9749017" y="2941542"/>
            <a:ext cx="7681734" cy="5288057"/>
          </a:xfrm>
          <a:prstGeom prst="rect">
            <a:avLst/>
          </a:prstGeom>
        </p:spPr>
        <p:txBody>
          <a:bodyPr/>
          <a:lstStyle>
            <a:lvl1pPr marL="0" indent="0">
              <a:lnSpc>
                <a:spcPct val="150000"/>
              </a:lnSpc>
              <a:buNone/>
              <a:defRPr sz="2800" b="0" i="0">
                <a:solidFill>
                  <a:schemeClr val="tx1"/>
                </a:solidFill>
                <a:latin typeface="Nunito Sans" pitchFamily="2" charset="77"/>
              </a:defRPr>
            </a:lvl1pPr>
            <a:lvl2pPr marL="914377" indent="0">
              <a:lnSpc>
                <a:spcPct val="150000"/>
              </a:lnSpc>
              <a:buNone/>
              <a:defRPr sz="2800" b="0" i="0">
                <a:solidFill>
                  <a:schemeClr val="bg1"/>
                </a:solidFill>
                <a:latin typeface="Nunito Sans" pitchFamily="2" charset="77"/>
              </a:defRPr>
            </a:lvl2pPr>
            <a:lvl3pPr marL="1828754" indent="0">
              <a:lnSpc>
                <a:spcPct val="150000"/>
              </a:lnSpc>
              <a:buNone/>
              <a:defRPr sz="2800" b="0" i="0">
                <a:solidFill>
                  <a:schemeClr val="bg1"/>
                </a:solidFill>
                <a:latin typeface="Nunito Sans" pitchFamily="2" charset="77"/>
              </a:defRPr>
            </a:lvl3pPr>
            <a:lvl4pPr marL="2743131" indent="0">
              <a:lnSpc>
                <a:spcPct val="150000"/>
              </a:lnSpc>
              <a:buNone/>
              <a:defRPr sz="2800" b="0" i="0">
                <a:solidFill>
                  <a:schemeClr val="bg1"/>
                </a:solidFill>
                <a:latin typeface="Nunito Sans" pitchFamily="2" charset="77"/>
              </a:defRPr>
            </a:lvl4pPr>
            <a:lvl5pPr marL="3657509" indent="0">
              <a:lnSpc>
                <a:spcPct val="150000"/>
              </a:lnSpc>
              <a:buNone/>
              <a:defRPr sz="2800" b="0" i="0">
                <a:solidFill>
                  <a:schemeClr val="bg1"/>
                </a:solidFill>
                <a:latin typeface="Nunito Sans" pitchFamily="2" charset="77"/>
              </a:defRPr>
            </a:lvl5pPr>
          </a:lstStyle>
          <a:p>
            <a:pPr>
              <a:lnSpc>
                <a:spcPct val="150000"/>
              </a:lnSpc>
            </a:pPr>
            <a:r>
              <a:rPr lang="en-US" sz="2800" dirty="0">
                <a:solidFill>
                  <a:schemeClr val="bg1"/>
                </a:solidFill>
                <a:latin typeface="Nunito Sans" pitchFamily="2" charset="77"/>
                <a:ea typeface="Open Sans" panose="020B0606030504020204" pitchFamily="34" charset="0"/>
                <a:cs typeface="Open Sans" panose="020B0606030504020204" pitchFamily="34" charset="0"/>
              </a:rPr>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p:txBody>
      </p:sp>
    </p:spTree>
    <p:extLst>
      <p:ext uri="{BB962C8B-B14F-4D97-AF65-F5344CB8AC3E}">
        <p14:creationId xmlns:p14="http://schemas.microsoft.com/office/powerpoint/2010/main" val="8409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ull Slid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DE806D-0AC3-8A49-B547-835CADC23E78}"/>
              </a:ext>
              <a:ext uri="{C183D7F6-B498-43B3-948B-1728B52AA6E4}">
                <adec:decorative xmlns:adec="http://schemas.microsoft.com/office/drawing/2017/decorative" val="1"/>
              </a:ext>
            </a:extLst>
          </p:cNvPr>
          <p:cNvSpPr/>
          <p:nvPr userDrawn="1"/>
        </p:nvSpPr>
        <p:spPr>
          <a:xfrm>
            <a:off x="1" y="0"/>
            <a:ext cx="8906331"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3" name="Picture Placeholder 7">
            <a:extLst>
              <a:ext uri="{FF2B5EF4-FFF2-40B4-BE49-F238E27FC236}">
                <a16:creationId xmlns:a16="http://schemas.microsoft.com/office/drawing/2014/main" id="{009479F9-D1B3-9F46-AD6C-E7844EB98ECC}"/>
              </a:ext>
            </a:extLst>
          </p:cNvPr>
          <p:cNvSpPr>
            <a:spLocks noGrp="1"/>
          </p:cNvSpPr>
          <p:nvPr>
            <p:ph type="pic" sz="quarter" idx="12"/>
          </p:nvPr>
        </p:nvSpPr>
        <p:spPr>
          <a:xfrm>
            <a:off x="0" y="-1"/>
            <a:ext cx="8743950" cy="13716001"/>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tx1">
                    <a:lumMod val="60000"/>
                    <a:lumOff val="40000"/>
                  </a:schemeClr>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4" name="Rectangle 3">
            <a:extLst>
              <a:ext uri="{FF2B5EF4-FFF2-40B4-BE49-F238E27FC236}">
                <a16:creationId xmlns:a16="http://schemas.microsoft.com/office/drawing/2014/main" id="{A7695E27-6F70-FD4F-81F8-53F4357B6C3D}"/>
              </a:ext>
              <a:ext uri="{C183D7F6-B498-43B3-948B-1728B52AA6E4}">
                <adec:decorative xmlns:adec="http://schemas.microsoft.com/office/drawing/2017/decorative" val="1"/>
              </a:ext>
            </a:extLst>
          </p:cNvPr>
          <p:cNvSpPr/>
          <p:nvPr userDrawn="1"/>
        </p:nvSpPr>
        <p:spPr>
          <a:xfrm>
            <a:off x="8686800" y="-1"/>
            <a:ext cx="9601200" cy="13716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pic>
        <p:nvPicPr>
          <p:cNvPr id="6" name="Picture 5">
            <a:extLst>
              <a:ext uri="{FF2B5EF4-FFF2-40B4-BE49-F238E27FC236}">
                <a16:creationId xmlns:a16="http://schemas.microsoft.com/office/drawing/2014/main" id="{421BEA02-3BED-654A-A30C-8FB1EC22B74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088908" y="6817423"/>
            <a:ext cx="13807440" cy="172593"/>
          </a:xfrm>
          <a:prstGeom prst="rect">
            <a:avLst/>
          </a:prstGeom>
        </p:spPr>
      </p:pic>
      <p:pic>
        <p:nvPicPr>
          <p:cNvPr id="7" name="Picture 6">
            <a:extLst>
              <a:ext uri="{FF2B5EF4-FFF2-40B4-BE49-F238E27FC236}">
                <a16:creationId xmlns:a16="http://schemas.microsoft.com/office/drawing/2014/main" id="{A0AB48EA-4A88-8049-9B14-02AB6803C6D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44613" y="12017769"/>
            <a:ext cx="4243388" cy="2057400"/>
          </a:xfrm>
          <a:prstGeom prst="rect">
            <a:avLst/>
          </a:prstGeom>
        </p:spPr>
      </p:pic>
      <p:sp>
        <p:nvSpPr>
          <p:cNvPr id="2" name="Title 1">
            <a:extLst>
              <a:ext uri="{FF2B5EF4-FFF2-40B4-BE49-F238E27FC236}">
                <a16:creationId xmlns:a16="http://schemas.microsoft.com/office/drawing/2014/main" id="{A03EA317-11E0-954D-9C36-7C565BD2E4FC}"/>
              </a:ext>
            </a:extLst>
          </p:cNvPr>
          <p:cNvSpPr>
            <a:spLocks noGrp="1"/>
          </p:cNvSpPr>
          <p:nvPr>
            <p:ph type="title" hasCustomPrompt="1"/>
          </p:nvPr>
        </p:nvSpPr>
        <p:spPr>
          <a:xfrm>
            <a:off x="9749017" y="1308805"/>
            <a:ext cx="7886700" cy="914400"/>
          </a:xfrm>
          <a:prstGeom prst="rect">
            <a:avLst/>
          </a:prstGeom>
        </p:spPr>
        <p:txBody>
          <a:bodyPr anchor="ctr"/>
          <a:lstStyle>
            <a:lvl1pPr>
              <a:defRPr>
                <a:solidFill>
                  <a:schemeClr val="bg1"/>
                </a:solidFill>
              </a:defRPr>
            </a:lvl1pPr>
          </a:lstStyle>
          <a:p>
            <a:r>
              <a:rPr lang="en-US" dirty="0"/>
              <a:t>CLICK TO EDIT TITLE</a:t>
            </a:r>
          </a:p>
        </p:txBody>
      </p:sp>
      <p:sp>
        <p:nvSpPr>
          <p:cNvPr id="16" name="Text Placeholder 15">
            <a:extLst>
              <a:ext uri="{FF2B5EF4-FFF2-40B4-BE49-F238E27FC236}">
                <a16:creationId xmlns:a16="http://schemas.microsoft.com/office/drawing/2014/main" id="{8BC55AA7-301E-214D-A0F2-074D8F6F3306}"/>
              </a:ext>
            </a:extLst>
          </p:cNvPr>
          <p:cNvSpPr>
            <a:spLocks noGrp="1"/>
          </p:cNvSpPr>
          <p:nvPr>
            <p:ph type="body" sz="quarter" idx="13" hasCustomPrompt="1"/>
          </p:nvPr>
        </p:nvSpPr>
        <p:spPr>
          <a:xfrm>
            <a:off x="9749016" y="2941543"/>
            <a:ext cx="7438603" cy="5350050"/>
          </a:xfrm>
          <a:prstGeom prst="rect">
            <a:avLst/>
          </a:prstGeom>
        </p:spPr>
        <p:txBody>
          <a:bodyPr/>
          <a:lstStyle>
            <a:lvl1pPr marL="0" indent="0">
              <a:lnSpc>
                <a:spcPct val="150000"/>
              </a:lnSpc>
              <a:buNone/>
              <a:defRPr sz="2800" b="0" i="0">
                <a:solidFill>
                  <a:schemeClr val="bg1"/>
                </a:solidFill>
                <a:latin typeface="Nunito Sans" pitchFamily="2" charset="77"/>
              </a:defRPr>
            </a:lvl1pPr>
            <a:lvl2pPr marL="914377" indent="0">
              <a:lnSpc>
                <a:spcPct val="150000"/>
              </a:lnSpc>
              <a:buNone/>
              <a:defRPr sz="2800" b="0" i="0">
                <a:solidFill>
                  <a:schemeClr val="bg1"/>
                </a:solidFill>
                <a:latin typeface="Nunito Sans" pitchFamily="2" charset="77"/>
              </a:defRPr>
            </a:lvl2pPr>
            <a:lvl3pPr marL="1828754" indent="0">
              <a:lnSpc>
                <a:spcPct val="150000"/>
              </a:lnSpc>
              <a:buNone/>
              <a:defRPr sz="2800" b="0" i="0">
                <a:solidFill>
                  <a:schemeClr val="bg1"/>
                </a:solidFill>
                <a:latin typeface="Nunito Sans" pitchFamily="2" charset="77"/>
              </a:defRPr>
            </a:lvl3pPr>
            <a:lvl4pPr marL="2743131" indent="0">
              <a:lnSpc>
                <a:spcPct val="150000"/>
              </a:lnSpc>
              <a:buNone/>
              <a:defRPr sz="2800" b="0" i="0">
                <a:solidFill>
                  <a:schemeClr val="bg1"/>
                </a:solidFill>
                <a:latin typeface="Nunito Sans" pitchFamily="2" charset="77"/>
              </a:defRPr>
            </a:lvl4pPr>
            <a:lvl5pPr marL="3657509" indent="0">
              <a:lnSpc>
                <a:spcPct val="150000"/>
              </a:lnSpc>
              <a:buNone/>
              <a:defRPr sz="2800" b="0" i="0">
                <a:solidFill>
                  <a:schemeClr val="bg1"/>
                </a:solidFill>
                <a:latin typeface="Nunito Sans" pitchFamily="2" charset="77"/>
              </a:defRPr>
            </a:lvl5pPr>
          </a:lstStyle>
          <a:p>
            <a:pPr>
              <a:lnSpc>
                <a:spcPct val="150000"/>
              </a:lnSpc>
            </a:pPr>
            <a:r>
              <a:rPr lang="en-US" sz="2800" dirty="0">
                <a:solidFill>
                  <a:schemeClr val="bg1"/>
                </a:solidFill>
                <a:latin typeface="Nunito Sans" pitchFamily="2" charset="77"/>
                <a:ea typeface="Open Sans" panose="020B0606030504020204" pitchFamily="34" charset="0"/>
                <a:cs typeface="Open Sans" panose="020B0606030504020204" pitchFamily="34" charset="0"/>
              </a:rPr>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p:txBody>
      </p:sp>
    </p:spTree>
    <p:extLst>
      <p:ext uri="{BB962C8B-B14F-4D97-AF65-F5344CB8AC3E}">
        <p14:creationId xmlns:p14="http://schemas.microsoft.com/office/powerpoint/2010/main" val="81658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2281156" y="1495027"/>
            <a:ext cx="13725687" cy="1143562"/>
          </a:xfrm>
          <a:prstGeom prst="rect">
            <a:avLst/>
          </a:prstGeom>
        </p:spPr>
        <p:txBody>
          <a:bodyPr anchor="t"/>
          <a:lstStyle/>
          <a:p>
            <a:r>
              <a:rPr lang="en-US" dirty="0"/>
              <a:t>CLICK TO EDIT TITLE</a:t>
            </a:r>
          </a:p>
        </p:txBody>
      </p:sp>
      <p:sp>
        <p:nvSpPr>
          <p:cNvPr id="4" name="Text Placeholder 3">
            <a:extLst>
              <a:ext uri="{FF2B5EF4-FFF2-40B4-BE49-F238E27FC236}">
                <a16:creationId xmlns:a16="http://schemas.microsoft.com/office/drawing/2014/main" id="{1D56CA2A-A7E5-9E45-8686-ED54FCC9555D}"/>
              </a:ext>
            </a:extLst>
          </p:cNvPr>
          <p:cNvSpPr>
            <a:spLocks noGrp="1"/>
          </p:cNvSpPr>
          <p:nvPr>
            <p:ph type="body" sz="quarter" idx="10" hasCustomPrompt="1"/>
          </p:nvPr>
        </p:nvSpPr>
        <p:spPr>
          <a:xfrm>
            <a:off x="2281156" y="3541363"/>
            <a:ext cx="13725687" cy="6633274"/>
          </a:xfrm>
          <a:prstGeom prst="rect">
            <a:avLst/>
          </a:prstGeom>
        </p:spPr>
        <p:txBody>
          <a:bodyPr/>
          <a:lstStyle>
            <a:lvl1pPr marL="0" indent="0" algn="l">
              <a:lnSpc>
                <a:spcPct val="150000"/>
              </a:lnSpc>
              <a:buFont typeface="Arial" panose="020B0604020202020204" pitchFamily="34" charset="0"/>
              <a:buNone/>
              <a:defRPr sz="2400" b="0" i="0">
                <a:ln>
                  <a:noFill/>
                </a:ln>
                <a:solidFill>
                  <a:schemeClr val="accent6"/>
                </a:solidFill>
                <a:latin typeface="Nunito Sans" pitchFamily="2" charset="77"/>
              </a:defRPr>
            </a:lvl1pPr>
            <a:lvl2pPr marL="914377" indent="0">
              <a:buNone/>
              <a:defRPr sz="2800" b="0" i="0">
                <a:solidFill>
                  <a:schemeClr val="tx1">
                    <a:lumMod val="60000"/>
                    <a:lumOff val="40000"/>
                  </a:schemeClr>
                </a:solidFill>
                <a:latin typeface="Nunito Sans" pitchFamily="2" charset="77"/>
              </a:defRPr>
            </a:lvl2pPr>
            <a:lvl3pPr marL="1828754" indent="0">
              <a:buNone/>
              <a:defRPr sz="2800" b="0" i="0">
                <a:solidFill>
                  <a:schemeClr val="tx1">
                    <a:lumMod val="60000"/>
                    <a:lumOff val="40000"/>
                  </a:schemeClr>
                </a:solidFill>
                <a:latin typeface="Nunito Sans" pitchFamily="2" charset="77"/>
              </a:defRPr>
            </a:lvl3pPr>
            <a:lvl4pPr marL="2743131" indent="0">
              <a:buNone/>
              <a:defRPr sz="2800" b="0" i="0">
                <a:solidFill>
                  <a:schemeClr val="tx1">
                    <a:lumMod val="60000"/>
                    <a:lumOff val="40000"/>
                  </a:schemeClr>
                </a:solidFill>
                <a:latin typeface="Nunito Sans" pitchFamily="2" charset="77"/>
              </a:defRPr>
            </a:lvl4pPr>
            <a:lvl5pPr marL="3657509" indent="0">
              <a:buNone/>
              <a:defRPr sz="2800" b="0" i="0">
                <a:solidFill>
                  <a:schemeClr val="tx1">
                    <a:lumMod val="60000"/>
                    <a:lumOff val="40000"/>
                  </a:schemeClr>
                </a:solidFill>
                <a:latin typeface="Nunito Sans" pitchFamily="2" charset="77"/>
              </a:defRPr>
            </a:lvl5pPr>
          </a:lstStyle>
          <a:p>
            <a:r>
              <a:rPr lang="en-US" dirty="0"/>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a:p>
            <a:r>
              <a:rPr lang="en-US" dirty="0"/>
              <a:t>Bobcats are especially skilled at:</a:t>
            </a:r>
          </a:p>
          <a:p>
            <a:pPr marL="457200" indent="-457200">
              <a:buFont typeface="Arial" panose="020B0604020202020204" pitchFamily="34" charset="0"/>
              <a:buChar char="•"/>
            </a:pPr>
            <a:r>
              <a:rPr lang="en-US" dirty="0"/>
              <a:t>pouncing on prey</a:t>
            </a:r>
          </a:p>
          <a:p>
            <a:pPr marL="457200" indent="-457200">
              <a:buFont typeface="Arial" panose="020B0604020202020204" pitchFamily="34" charset="0"/>
              <a:buChar char="•"/>
            </a:pPr>
            <a:r>
              <a:rPr lang="en-US" dirty="0"/>
              <a:t>musical theatre</a:t>
            </a:r>
          </a:p>
          <a:p>
            <a:pPr marL="457200" indent="-457200">
              <a:buFont typeface="Arial" panose="020B0604020202020204" pitchFamily="34" charset="0"/>
              <a:buChar char="•"/>
            </a:pPr>
            <a:r>
              <a:rPr lang="en-US" dirty="0"/>
              <a:t>communication</a:t>
            </a:r>
          </a:p>
          <a:p>
            <a:pPr marL="457200" indent="-457200">
              <a:buFont typeface="Arial" panose="020B0604020202020204" pitchFamily="34" charset="0"/>
              <a:buChar char="•"/>
            </a:pPr>
            <a:r>
              <a:rPr lang="en-US" dirty="0"/>
              <a:t>geography</a:t>
            </a:r>
          </a:p>
        </p:txBody>
      </p:sp>
    </p:spTree>
    <p:extLst>
      <p:ext uri="{BB962C8B-B14F-4D97-AF65-F5344CB8AC3E}">
        <p14:creationId xmlns:p14="http://schemas.microsoft.com/office/powerpoint/2010/main" val="1378397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1148317" y="1137123"/>
            <a:ext cx="8389089" cy="1143562"/>
          </a:xfrm>
          <a:prstGeom prst="rect">
            <a:avLst/>
          </a:prstGeom>
        </p:spPr>
        <p:txBody>
          <a:bodyPr anchor="t">
            <a:normAutofit/>
          </a:bodyPr>
          <a:lstStyle>
            <a:lvl1pPr>
              <a:defRPr sz="3600"/>
            </a:lvl1pPr>
          </a:lstStyle>
          <a:p>
            <a:r>
              <a:rPr lang="en-US" dirty="0"/>
              <a:t>CLICK TO EDIT TITLE</a:t>
            </a:r>
          </a:p>
        </p:txBody>
      </p:sp>
      <p:sp>
        <p:nvSpPr>
          <p:cNvPr id="4" name="Text Placeholder 3">
            <a:extLst>
              <a:ext uri="{FF2B5EF4-FFF2-40B4-BE49-F238E27FC236}">
                <a16:creationId xmlns:a16="http://schemas.microsoft.com/office/drawing/2014/main" id="{1D56CA2A-A7E5-9E45-8686-ED54FCC9555D}"/>
              </a:ext>
            </a:extLst>
          </p:cNvPr>
          <p:cNvSpPr>
            <a:spLocks noGrp="1"/>
          </p:cNvSpPr>
          <p:nvPr>
            <p:ph type="body" sz="quarter" idx="10" hasCustomPrompt="1"/>
          </p:nvPr>
        </p:nvSpPr>
        <p:spPr>
          <a:xfrm>
            <a:off x="1148317" y="2977596"/>
            <a:ext cx="8389089" cy="7772400"/>
          </a:xfrm>
          <a:prstGeom prst="rect">
            <a:avLst/>
          </a:prstGeom>
        </p:spPr>
        <p:txBody>
          <a:bodyPr/>
          <a:lstStyle>
            <a:lvl1pPr marL="0" indent="0" algn="l">
              <a:lnSpc>
                <a:spcPct val="150000"/>
              </a:lnSpc>
              <a:buFont typeface="Arial" panose="020B0604020202020204" pitchFamily="34" charset="0"/>
              <a:buNone/>
              <a:defRPr sz="2400" b="0" i="0">
                <a:ln>
                  <a:noFill/>
                </a:ln>
                <a:solidFill>
                  <a:schemeClr val="accent6"/>
                </a:solidFill>
                <a:latin typeface="Nunito Sans" pitchFamily="2" charset="77"/>
              </a:defRPr>
            </a:lvl1pPr>
            <a:lvl2pPr marL="914377" indent="0">
              <a:buNone/>
              <a:defRPr sz="2800" b="0" i="0">
                <a:solidFill>
                  <a:schemeClr val="tx1">
                    <a:lumMod val="60000"/>
                    <a:lumOff val="40000"/>
                  </a:schemeClr>
                </a:solidFill>
                <a:latin typeface="Nunito Sans" pitchFamily="2" charset="77"/>
              </a:defRPr>
            </a:lvl2pPr>
            <a:lvl3pPr marL="1828754" indent="0">
              <a:buNone/>
              <a:defRPr sz="2800" b="0" i="0">
                <a:solidFill>
                  <a:schemeClr val="tx1">
                    <a:lumMod val="60000"/>
                    <a:lumOff val="40000"/>
                  </a:schemeClr>
                </a:solidFill>
                <a:latin typeface="Nunito Sans" pitchFamily="2" charset="77"/>
              </a:defRPr>
            </a:lvl3pPr>
            <a:lvl4pPr marL="2743131" indent="0">
              <a:buNone/>
              <a:defRPr sz="2800" b="0" i="0">
                <a:solidFill>
                  <a:schemeClr val="tx1">
                    <a:lumMod val="60000"/>
                    <a:lumOff val="40000"/>
                  </a:schemeClr>
                </a:solidFill>
                <a:latin typeface="Nunito Sans" pitchFamily="2" charset="77"/>
              </a:defRPr>
            </a:lvl4pPr>
            <a:lvl5pPr marL="3657509" indent="0">
              <a:buNone/>
              <a:defRPr sz="2800" b="0" i="0">
                <a:solidFill>
                  <a:schemeClr val="tx1">
                    <a:lumMod val="60000"/>
                    <a:lumOff val="40000"/>
                  </a:schemeClr>
                </a:solidFill>
                <a:latin typeface="Nunito Sans" pitchFamily="2" charset="77"/>
              </a:defRPr>
            </a:lvl5pPr>
          </a:lstStyle>
          <a:p>
            <a:r>
              <a:rPr lang="en-US" dirty="0"/>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a:p>
            <a:r>
              <a:rPr lang="en-US" dirty="0"/>
              <a:t>Bobcats are especially skilled at:</a:t>
            </a:r>
          </a:p>
          <a:p>
            <a:pPr marL="457200" indent="-457200">
              <a:buFont typeface="Arial" panose="020B0604020202020204" pitchFamily="34" charset="0"/>
              <a:buChar char="•"/>
            </a:pPr>
            <a:r>
              <a:rPr lang="en-US" dirty="0"/>
              <a:t>pouncing on prey</a:t>
            </a:r>
          </a:p>
          <a:p>
            <a:pPr marL="457200" indent="-457200">
              <a:buFont typeface="Arial" panose="020B0604020202020204" pitchFamily="34" charset="0"/>
              <a:buChar char="•"/>
            </a:pPr>
            <a:r>
              <a:rPr lang="en-US" dirty="0"/>
              <a:t>musical theatre</a:t>
            </a:r>
          </a:p>
          <a:p>
            <a:pPr marL="457200" indent="-457200">
              <a:buFont typeface="Arial" panose="020B0604020202020204" pitchFamily="34" charset="0"/>
              <a:buChar char="•"/>
            </a:pPr>
            <a:r>
              <a:rPr lang="en-US" dirty="0"/>
              <a:t>communication</a:t>
            </a:r>
          </a:p>
          <a:p>
            <a:pPr marL="457200" indent="-457200">
              <a:buFont typeface="Arial" panose="020B0604020202020204" pitchFamily="34" charset="0"/>
              <a:buChar char="•"/>
            </a:pPr>
            <a:r>
              <a:rPr lang="en-US" dirty="0"/>
              <a:t>geography</a:t>
            </a:r>
          </a:p>
        </p:txBody>
      </p:sp>
      <p:sp>
        <p:nvSpPr>
          <p:cNvPr id="5" name="Picture Placeholder 4">
            <a:extLst>
              <a:ext uri="{FF2B5EF4-FFF2-40B4-BE49-F238E27FC236}">
                <a16:creationId xmlns:a16="http://schemas.microsoft.com/office/drawing/2014/main" id="{6761D1C5-F586-4845-BBA0-AD6447E821D3}"/>
              </a:ext>
            </a:extLst>
          </p:cNvPr>
          <p:cNvSpPr>
            <a:spLocks noGrp="1"/>
          </p:cNvSpPr>
          <p:nvPr>
            <p:ph type="pic" sz="quarter" idx="11"/>
          </p:nvPr>
        </p:nvSpPr>
        <p:spPr>
          <a:xfrm>
            <a:off x="10592687" y="2977596"/>
            <a:ext cx="6515100" cy="7772400"/>
          </a:xfrm>
          <a:prstGeom prst="rect">
            <a:avLst/>
          </a:prstGeom>
        </p:spPr>
        <p:txBody>
          <a:bodyPr anchor="ctr"/>
          <a:lstStyle>
            <a:lvl1pPr marL="0" indent="0" algn="ctr">
              <a:buNone/>
              <a:defRPr>
                <a:solidFill>
                  <a:schemeClr val="accent6"/>
                </a:solidFill>
              </a:defRPr>
            </a:lvl1pPr>
          </a:lstStyle>
          <a:p>
            <a:r>
              <a:rPr lang="en-US" dirty="0"/>
              <a:t>Click icon to add picture</a:t>
            </a:r>
          </a:p>
        </p:txBody>
      </p:sp>
    </p:spTree>
    <p:extLst>
      <p:ext uri="{BB962C8B-B14F-4D97-AF65-F5344CB8AC3E}">
        <p14:creationId xmlns:p14="http://schemas.microsoft.com/office/powerpoint/2010/main" val="374433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alle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BC8A-F157-E647-9D9F-D51516F82D99}"/>
              </a:ext>
            </a:extLst>
          </p:cNvPr>
          <p:cNvSpPr>
            <a:spLocks noGrp="1"/>
          </p:cNvSpPr>
          <p:nvPr>
            <p:ph type="title" hasCustomPrompt="1"/>
          </p:nvPr>
        </p:nvSpPr>
        <p:spPr>
          <a:xfrm>
            <a:off x="1246390" y="1371039"/>
            <a:ext cx="13716000" cy="1143562"/>
          </a:xfrm>
          <a:prstGeom prst="rect">
            <a:avLst/>
          </a:prstGeom>
        </p:spPr>
        <p:txBody>
          <a:bodyPr/>
          <a:lstStyle/>
          <a:p>
            <a:r>
              <a:rPr lang="en-US" dirty="0"/>
              <a:t>CLICK TO EDIT TITLE</a:t>
            </a:r>
          </a:p>
        </p:txBody>
      </p:sp>
      <p:sp>
        <p:nvSpPr>
          <p:cNvPr id="8" name="Picture Placeholder 7">
            <a:extLst>
              <a:ext uri="{FF2B5EF4-FFF2-40B4-BE49-F238E27FC236}">
                <a16:creationId xmlns:a16="http://schemas.microsoft.com/office/drawing/2014/main" id="{219D2988-F334-EF41-A2F7-874820BF0917}"/>
              </a:ext>
            </a:extLst>
          </p:cNvPr>
          <p:cNvSpPr>
            <a:spLocks noGrp="1"/>
          </p:cNvSpPr>
          <p:nvPr>
            <p:ph type="pic" sz="quarter" idx="10"/>
          </p:nvPr>
        </p:nvSpPr>
        <p:spPr>
          <a:xfrm>
            <a:off x="1246391" y="2732493"/>
            <a:ext cx="6515099" cy="7771498"/>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9" name="Picture Placeholder 7">
            <a:extLst>
              <a:ext uri="{FF2B5EF4-FFF2-40B4-BE49-F238E27FC236}">
                <a16:creationId xmlns:a16="http://schemas.microsoft.com/office/drawing/2014/main" id="{CC4E20E5-6627-3643-8DB5-EC4915FE2A61}"/>
              </a:ext>
            </a:extLst>
          </p:cNvPr>
          <p:cNvSpPr>
            <a:spLocks noGrp="1"/>
          </p:cNvSpPr>
          <p:nvPr>
            <p:ph type="pic" sz="quarter" idx="11"/>
          </p:nvPr>
        </p:nvSpPr>
        <p:spPr>
          <a:xfrm>
            <a:off x="8053128" y="3222418"/>
            <a:ext cx="2914652" cy="6858000"/>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0" name="Picture Placeholder 7">
            <a:extLst>
              <a:ext uri="{FF2B5EF4-FFF2-40B4-BE49-F238E27FC236}">
                <a16:creationId xmlns:a16="http://schemas.microsoft.com/office/drawing/2014/main" id="{44037A35-B93C-004C-AE9D-9D7376D671D0}"/>
              </a:ext>
            </a:extLst>
          </p:cNvPr>
          <p:cNvSpPr>
            <a:spLocks noGrp="1"/>
          </p:cNvSpPr>
          <p:nvPr>
            <p:ph type="pic" sz="quarter" idx="12"/>
          </p:nvPr>
        </p:nvSpPr>
        <p:spPr>
          <a:xfrm>
            <a:off x="11259418" y="2732494"/>
            <a:ext cx="4114799" cy="3657600"/>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1" name="Picture Placeholder 7">
            <a:extLst>
              <a:ext uri="{FF2B5EF4-FFF2-40B4-BE49-F238E27FC236}">
                <a16:creationId xmlns:a16="http://schemas.microsoft.com/office/drawing/2014/main" id="{84CE56EE-75D7-C24E-8865-5E7CDA29D20C}"/>
              </a:ext>
            </a:extLst>
          </p:cNvPr>
          <p:cNvSpPr>
            <a:spLocks noGrp="1"/>
          </p:cNvSpPr>
          <p:nvPr>
            <p:ph type="pic" sz="quarter" idx="13"/>
          </p:nvPr>
        </p:nvSpPr>
        <p:spPr>
          <a:xfrm>
            <a:off x="11274904" y="6858000"/>
            <a:ext cx="5766707" cy="3657600"/>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Tree>
    <p:extLst>
      <p:ext uri="{BB962C8B-B14F-4D97-AF65-F5344CB8AC3E}">
        <p14:creationId xmlns:p14="http://schemas.microsoft.com/office/powerpoint/2010/main" val="245220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2286000" y="1371039"/>
            <a:ext cx="13716000" cy="1143562"/>
          </a:xfrm>
          <a:prstGeom prst="rect">
            <a:avLst/>
          </a:prstGeom>
        </p:spPr>
        <p:txBody>
          <a:bodyPr anchor="t"/>
          <a:lstStyle/>
          <a:p>
            <a:r>
              <a:rPr lang="en-US" dirty="0"/>
              <a:t>CLICK TO EDIT TITLE</a:t>
            </a:r>
          </a:p>
        </p:txBody>
      </p:sp>
    </p:spTree>
    <p:extLst>
      <p:ext uri="{BB962C8B-B14F-4D97-AF65-F5344CB8AC3E}">
        <p14:creationId xmlns:p14="http://schemas.microsoft.com/office/powerpoint/2010/main" val="376376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E7EE813-791D-4C83-BFD9-EAE8E3556B06}" type="slidenum">
              <a:rPr lang="en-US" smtClean="0"/>
              <a:pPr>
                <a:defRPr/>
              </a:pPr>
              <a:t>‹#›</a:t>
            </a:fld>
            <a:endParaRPr lang="en-US" dirty="0"/>
          </a:p>
        </p:txBody>
      </p:sp>
    </p:spTree>
    <p:extLst>
      <p:ext uri="{BB962C8B-B14F-4D97-AF65-F5344CB8AC3E}">
        <p14:creationId xmlns:p14="http://schemas.microsoft.com/office/powerpoint/2010/main" val="210551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D0C8CE-0FE1-5A4F-BBBA-BB8F498E475B}"/>
              </a:ext>
              <a:ext uri="{C183D7F6-B498-43B3-948B-1728B52AA6E4}">
                <adec:decorative xmlns:adec="http://schemas.microsoft.com/office/drawing/2017/decorative" val="1"/>
              </a:ext>
            </a:extLst>
          </p:cNvPr>
          <p:cNvSpPr/>
          <p:nvPr userDrawn="1"/>
        </p:nvSpPr>
        <p:spPr>
          <a:xfrm>
            <a:off x="0" y="-1"/>
            <a:ext cx="18288000" cy="11980985"/>
          </a:xfrm>
          <a:prstGeom prst="rect">
            <a:avLst/>
          </a:prstGeom>
          <a:solidFill>
            <a:srgbClr val="43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pic>
        <p:nvPicPr>
          <p:cNvPr id="8" name="Picture 7">
            <a:extLst>
              <a:ext uri="{FF2B5EF4-FFF2-40B4-BE49-F238E27FC236}">
                <a16:creationId xmlns:a16="http://schemas.microsoft.com/office/drawing/2014/main" id="{7973459E-942C-B14D-A24F-5DF8DC9F401C}"/>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11434327"/>
            <a:ext cx="18288000" cy="246185"/>
          </a:xfrm>
          <a:prstGeom prst="rect">
            <a:avLst/>
          </a:prstGeom>
        </p:spPr>
      </p:pic>
      <p:pic>
        <p:nvPicPr>
          <p:cNvPr id="9" name="Picture 8">
            <a:extLst>
              <a:ext uri="{FF2B5EF4-FFF2-40B4-BE49-F238E27FC236}">
                <a16:creationId xmlns:a16="http://schemas.microsoft.com/office/drawing/2014/main" id="{B247989E-A8A3-4740-B44F-119F6A39F5D3}"/>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p:blipFill>
        <p:spPr>
          <a:xfrm>
            <a:off x="14535644" y="12104974"/>
            <a:ext cx="3752356" cy="1828800"/>
          </a:xfrm>
          <a:prstGeom prst="rect">
            <a:avLst/>
          </a:prstGeom>
        </p:spPr>
      </p:pic>
      <p:sp>
        <p:nvSpPr>
          <p:cNvPr id="10" name="Title Placeholder 9">
            <a:extLst>
              <a:ext uri="{FF2B5EF4-FFF2-40B4-BE49-F238E27FC236}">
                <a16:creationId xmlns:a16="http://schemas.microsoft.com/office/drawing/2014/main" id="{1D22291D-3C69-A247-810A-93453B70B79F}"/>
              </a:ext>
            </a:extLst>
          </p:cNvPr>
          <p:cNvSpPr>
            <a:spLocks noGrp="1"/>
          </p:cNvSpPr>
          <p:nvPr>
            <p:ph type="title"/>
          </p:nvPr>
        </p:nvSpPr>
        <p:spPr>
          <a:xfrm>
            <a:off x="1257300" y="730250"/>
            <a:ext cx="15773400" cy="26511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0001984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90" r:id="rId6"/>
    <p:sldLayoutId id="2147483692" r:id="rId7"/>
    <p:sldLayoutId id="2147483693" r:id="rId8"/>
  </p:sldLayoutIdLst>
  <p:txStyles>
    <p:titleStyle>
      <a:lvl1pPr algn="l" defTabSz="1828800" rtl="0" eaLnBrk="1" latinLnBrk="0" hangingPunct="1">
        <a:lnSpc>
          <a:spcPct val="90000"/>
        </a:lnSpc>
        <a:spcBef>
          <a:spcPct val="0"/>
        </a:spcBef>
        <a:buNone/>
        <a:defRPr sz="4800" b="0" i="0" kern="1200" spc="600">
          <a:solidFill>
            <a:schemeClr val="bg1"/>
          </a:solidFill>
          <a:latin typeface="Nunito Sans" pitchFamily="2" charset="77"/>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nternational.txst.edu/prospective/afterapplying/travelling.html"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itac.txst.edu/support/netid/activate.htm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registrar.txst.edu/registration.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offcampushousing.txstate.ed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attorney.dos.txst.edu/"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international.txst.edu/prospective/afterapplying/travelling/Transportation-to-Texas-State-University.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sbs.txst.edu/"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international.txst.edu/current/Health-insurance-.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picture containing outdoor, building, sky, tree&#10;&#10;Description automatically generated">
            <a:extLst>
              <a:ext uri="{FF2B5EF4-FFF2-40B4-BE49-F238E27FC236}">
                <a16:creationId xmlns:a16="http://schemas.microsoft.com/office/drawing/2014/main" id="{9199D029-4B4C-3ABF-46F3-FCEA7073F948}"/>
              </a:ext>
            </a:extLst>
          </p:cNvPr>
          <p:cNvPicPr>
            <a:picLocks noGrp="1" noChangeAspect="1"/>
          </p:cNvPicPr>
          <p:nvPr>
            <p:ph type="pic" sz="quarter" idx="10"/>
          </p:nvPr>
        </p:nvPicPr>
        <p:blipFill rotWithShape="1">
          <a:blip r:embed="rId2" cstate="print">
            <a:alphaModFix amt="50000"/>
            <a:extLst>
              <a:ext uri="{28A0092B-C50C-407E-A947-70E740481C1C}">
                <a14:useLocalDpi xmlns:a14="http://schemas.microsoft.com/office/drawing/2010/main" val="0"/>
              </a:ext>
            </a:extLst>
          </a:blip>
          <a:srcRect r="11023"/>
          <a:stretch/>
        </p:blipFill>
        <p:spPr>
          <a:xfrm>
            <a:off x="20" y="10"/>
            <a:ext cx="18283405" cy="13715990"/>
          </a:xfrm>
          <a:prstGeom prst="rect">
            <a:avLst/>
          </a:prstGeom>
        </p:spPr>
      </p:pic>
      <p:sp>
        <p:nvSpPr>
          <p:cNvPr id="3" name="Title 2">
            <a:extLst>
              <a:ext uri="{FF2B5EF4-FFF2-40B4-BE49-F238E27FC236}">
                <a16:creationId xmlns:a16="http://schemas.microsoft.com/office/drawing/2014/main" id="{8126AD9B-DA89-472B-AF18-65FD40600244}"/>
              </a:ext>
            </a:extLst>
          </p:cNvPr>
          <p:cNvSpPr>
            <a:spLocks noGrp="1"/>
          </p:cNvSpPr>
          <p:nvPr>
            <p:ph type="title"/>
          </p:nvPr>
        </p:nvSpPr>
        <p:spPr>
          <a:xfrm>
            <a:off x="2286000" y="2244726"/>
            <a:ext cx="13716000" cy="6126480"/>
          </a:xfrm>
        </p:spPr>
        <p:txBody>
          <a:bodyPr vert="horz" lIns="91440" tIns="45720" rIns="91440" bIns="45720" rtlCol="0" anchor="b">
            <a:normAutofit/>
          </a:bodyPr>
          <a:lstStyle/>
          <a:p>
            <a:pPr algn="ctr" defTabSz="914400"/>
            <a:r>
              <a:rPr lang="en-US" sz="11600">
                <a:solidFill>
                  <a:srgbClr val="FFFFFF"/>
                </a:solidFill>
                <a:latin typeface="+mj-lt"/>
              </a:rPr>
              <a:t>Welcome New International Bobcats!!!</a:t>
            </a:r>
          </a:p>
        </p:txBody>
      </p:sp>
      <p:sp>
        <p:nvSpPr>
          <p:cNvPr id="2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1309" y="8737246"/>
            <a:ext cx="6365383" cy="36576"/>
          </a:xfrm>
          <a:custGeom>
            <a:avLst/>
            <a:gdLst>
              <a:gd name="connsiteX0" fmla="*/ 0 w 6365383"/>
              <a:gd name="connsiteY0" fmla="*/ 0 h 36576"/>
              <a:gd name="connsiteX1" fmla="*/ 636538 w 6365383"/>
              <a:gd name="connsiteY1" fmla="*/ 0 h 36576"/>
              <a:gd name="connsiteX2" fmla="*/ 1336730 w 6365383"/>
              <a:gd name="connsiteY2" fmla="*/ 0 h 36576"/>
              <a:gd name="connsiteX3" fmla="*/ 1909615 w 6365383"/>
              <a:gd name="connsiteY3" fmla="*/ 0 h 36576"/>
              <a:gd name="connsiteX4" fmla="*/ 2418846 w 6365383"/>
              <a:gd name="connsiteY4" fmla="*/ 0 h 36576"/>
              <a:gd name="connsiteX5" fmla="*/ 2928076 w 6365383"/>
              <a:gd name="connsiteY5" fmla="*/ 0 h 36576"/>
              <a:gd name="connsiteX6" fmla="*/ 3373653 w 6365383"/>
              <a:gd name="connsiteY6" fmla="*/ 0 h 36576"/>
              <a:gd name="connsiteX7" fmla="*/ 4137499 w 6365383"/>
              <a:gd name="connsiteY7" fmla="*/ 0 h 36576"/>
              <a:gd name="connsiteX8" fmla="*/ 4901345 w 6365383"/>
              <a:gd name="connsiteY8" fmla="*/ 0 h 36576"/>
              <a:gd name="connsiteX9" fmla="*/ 5665191 w 6365383"/>
              <a:gd name="connsiteY9" fmla="*/ 0 h 36576"/>
              <a:gd name="connsiteX10" fmla="*/ 6365383 w 6365383"/>
              <a:gd name="connsiteY10" fmla="*/ 0 h 36576"/>
              <a:gd name="connsiteX11" fmla="*/ 6365383 w 6365383"/>
              <a:gd name="connsiteY11" fmla="*/ 36576 h 36576"/>
              <a:gd name="connsiteX12" fmla="*/ 5728845 w 6365383"/>
              <a:gd name="connsiteY12" fmla="*/ 36576 h 36576"/>
              <a:gd name="connsiteX13" fmla="*/ 5028653 w 6365383"/>
              <a:gd name="connsiteY13" fmla="*/ 36576 h 36576"/>
              <a:gd name="connsiteX14" fmla="*/ 4583076 w 6365383"/>
              <a:gd name="connsiteY14" fmla="*/ 36576 h 36576"/>
              <a:gd name="connsiteX15" fmla="*/ 4137499 w 6365383"/>
              <a:gd name="connsiteY15" fmla="*/ 36576 h 36576"/>
              <a:gd name="connsiteX16" fmla="*/ 3691922 w 6365383"/>
              <a:gd name="connsiteY16" fmla="*/ 36576 h 36576"/>
              <a:gd name="connsiteX17" fmla="*/ 3182692 w 6365383"/>
              <a:gd name="connsiteY17" fmla="*/ 36576 h 36576"/>
              <a:gd name="connsiteX18" fmla="*/ 2673461 w 6365383"/>
              <a:gd name="connsiteY18" fmla="*/ 36576 h 36576"/>
              <a:gd name="connsiteX19" fmla="*/ 2164230 w 6365383"/>
              <a:gd name="connsiteY19" fmla="*/ 36576 h 36576"/>
              <a:gd name="connsiteX20" fmla="*/ 1655000 w 6365383"/>
              <a:gd name="connsiteY20" fmla="*/ 36576 h 36576"/>
              <a:gd name="connsiteX21" fmla="*/ 1145769 w 6365383"/>
              <a:gd name="connsiteY21" fmla="*/ 36576 h 36576"/>
              <a:gd name="connsiteX22" fmla="*/ 0 w 6365383"/>
              <a:gd name="connsiteY22" fmla="*/ 36576 h 36576"/>
              <a:gd name="connsiteX23" fmla="*/ 0 w 6365383"/>
              <a:gd name="connsiteY23" fmla="*/ 0 h 36576"/>
              <a:gd name="connsiteX0" fmla="*/ 0 w 6365383"/>
              <a:gd name="connsiteY0" fmla="*/ 0 h 36576"/>
              <a:gd name="connsiteX1" fmla="*/ 509231 w 6365383"/>
              <a:gd name="connsiteY1" fmla="*/ 0 h 36576"/>
              <a:gd name="connsiteX2" fmla="*/ 954807 w 6365383"/>
              <a:gd name="connsiteY2" fmla="*/ 0 h 36576"/>
              <a:gd name="connsiteX3" fmla="*/ 1464038 w 6365383"/>
              <a:gd name="connsiteY3" fmla="*/ 0 h 36576"/>
              <a:gd name="connsiteX4" fmla="*/ 2100576 w 6365383"/>
              <a:gd name="connsiteY4" fmla="*/ 0 h 36576"/>
              <a:gd name="connsiteX5" fmla="*/ 2800769 w 6365383"/>
              <a:gd name="connsiteY5" fmla="*/ 0 h 36576"/>
              <a:gd name="connsiteX6" fmla="*/ 3564614 w 6365383"/>
              <a:gd name="connsiteY6" fmla="*/ 0 h 36576"/>
              <a:gd name="connsiteX7" fmla="*/ 4328460 w 6365383"/>
              <a:gd name="connsiteY7" fmla="*/ 0 h 36576"/>
              <a:gd name="connsiteX8" fmla="*/ 4901345 w 6365383"/>
              <a:gd name="connsiteY8" fmla="*/ 0 h 36576"/>
              <a:gd name="connsiteX9" fmla="*/ 5601537 w 6365383"/>
              <a:gd name="connsiteY9" fmla="*/ 0 h 36576"/>
              <a:gd name="connsiteX10" fmla="*/ 6365383 w 6365383"/>
              <a:gd name="connsiteY10" fmla="*/ 0 h 36576"/>
              <a:gd name="connsiteX11" fmla="*/ 6365383 w 6365383"/>
              <a:gd name="connsiteY11" fmla="*/ 36576 h 36576"/>
              <a:gd name="connsiteX12" fmla="*/ 5728845 w 6365383"/>
              <a:gd name="connsiteY12" fmla="*/ 36576 h 36576"/>
              <a:gd name="connsiteX13" fmla="*/ 5028653 w 6365383"/>
              <a:gd name="connsiteY13" fmla="*/ 36576 h 36576"/>
              <a:gd name="connsiteX14" fmla="*/ 4455768 w 6365383"/>
              <a:gd name="connsiteY14" fmla="*/ 36576 h 36576"/>
              <a:gd name="connsiteX15" fmla="*/ 3882884 w 6365383"/>
              <a:gd name="connsiteY15" fmla="*/ 36576 h 36576"/>
              <a:gd name="connsiteX16" fmla="*/ 3119038 w 6365383"/>
              <a:gd name="connsiteY16" fmla="*/ 36576 h 36576"/>
              <a:gd name="connsiteX17" fmla="*/ 2609807 w 6365383"/>
              <a:gd name="connsiteY17" fmla="*/ 36576 h 36576"/>
              <a:gd name="connsiteX18" fmla="*/ 1909615 w 6365383"/>
              <a:gd name="connsiteY18" fmla="*/ 36576 h 36576"/>
              <a:gd name="connsiteX19" fmla="*/ 1464038 w 6365383"/>
              <a:gd name="connsiteY19" fmla="*/ 36576 h 36576"/>
              <a:gd name="connsiteX20" fmla="*/ 827500 w 6365383"/>
              <a:gd name="connsiteY20" fmla="*/ 36576 h 36576"/>
              <a:gd name="connsiteX21" fmla="*/ 0 w 6365383"/>
              <a:gd name="connsiteY21" fmla="*/ 36576 h 36576"/>
              <a:gd name="connsiteX22" fmla="*/ 0 w 6365383"/>
              <a:gd name="connsiteY22"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65383" h="36576" fill="none" extrusionOk="0">
                <a:moveTo>
                  <a:pt x="0" y="0"/>
                </a:moveTo>
                <a:cubicBezTo>
                  <a:pt x="139864" y="-13274"/>
                  <a:pt x="395058" y="31266"/>
                  <a:pt x="636538" y="0"/>
                </a:cubicBezTo>
                <a:cubicBezTo>
                  <a:pt x="865421" y="-30226"/>
                  <a:pt x="1115954" y="-15587"/>
                  <a:pt x="1336730" y="0"/>
                </a:cubicBezTo>
                <a:cubicBezTo>
                  <a:pt x="1576227" y="12258"/>
                  <a:pt x="1653566" y="-20128"/>
                  <a:pt x="1909615" y="0"/>
                </a:cubicBezTo>
                <a:cubicBezTo>
                  <a:pt x="2177382" y="24404"/>
                  <a:pt x="2285551" y="12186"/>
                  <a:pt x="2418846" y="0"/>
                </a:cubicBezTo>
                <a:cubicBezTo>
                  <a:pt x="2528927" y="19082"/>
                  <a:pt x="2738322" y="39620"/>
                  <a:pt x="2928076" y="0"/>
                </a:cubicBezTo>
                <a:cubicBezTo>
                  <a:pt x="3143030" y="-16600"/>
                  <a:pt x="3232468" y="-26735"/>
                  <a:pt x="3373653" y="0"/>
                </a:cubicBezTo>
                <a:cubicBezTo>
                  <a:pt x="3476986" y="29140"/>
                  <a:pt x="3904964" y="20265"/>
                  <a:pt x="4137499" y="0"/>
                </a:cubicBezTo>
                <a:cubicBezTo>
                  <a:pt x="4316057" y="-31678"/>
                  <a:pt x="4603238" y="57986"/>
                  <a:pt x="4901345" y="0"/>
                </a:cubicBezTo>
                <a:cubicBezTo>
                  <a:pt x="5188167" y="-16003"/>
                  <a:pt x="5460162" y="6613"/>
                  <a:pt x="5665191" y="0"/>
                </a:cubicBezTo>
                <a:cubicBezTo>
                  <a:pt x="5858106" y="8373"/>
                  <a:pt x="6057728" y="-36105"/>
                  <a:pt x="6365383" y="0"/>
                </a:cubicBezTo>
                <a:cubicBezTo>
                  <a:pt x="6367381" y="12198"/>
                  <a:pt x="6366244" y="28435"/>
                  <a:pt x="6365383" y="36576"/>
                </a:cubicBezTo>
                <a:cubicBezTo>
                  <a:pt x="6196030" y="37997"/>
                  <a:pt x="5906749" y="45173"/>
                  <a:pt x="5728845" y="36576"/>
                </a:cubicBezTo>
                <a:cubicBezTo>
                  <a:pt x="5554113" y="-5883"/>
                  <a:pt x="5178036" y="35053"/>
                  <a:pt x="5028653" y="36576"/>
                </a:cubicBezTo>
                <a:cubicBezTo>
                  <a:pt x="4891896" y="52939"/>
                  <a:pt x="4746237" y="46928"/>
                  <a:pt x="4583076" y="36576"/>
                </a:cubicBezTo>
                <a:cubicBezTo>
                  <a:pt x="4392571" y="46731"/>
                  <a:pt x="4312475" y="32187"/>
                  <a:pt x="4137499" y="36576"/>
                </a:cubicBezTo>
                <a:cubicBezTo>
                  <a:pt x="3979147" y="39803"/>
                  <a:pt x="3894684" y="37090"/>
                  <a:pt x="3691922" y="36576"/>
                </a:cubicBezTo>
                <a:cubicBezTo>
                  <a:pt x="3470223" y="47756"/>
                  <a:pt x="3364363" y="48289"/>
                  <a:pt x="3182692" y="36576"/>
                </a:cubicBezTo>
                <a:cubicBezTo>
                  <a:pt x="3020741" y="44201"/>
                  <a:pt x="2944258" y="63431"/>
                  <a:pt x="2673461" y="36576"/>
                </a:cubicBezTo>
                <a:cubicBezTo>
                  <a:pt x="2420261" y="20482"/>
                  <a:pt x="2407951" y="55174"/>
                  <a:pt x="2164230" y="36576"/>
                </a:cubicBezTo>
                <a:cubicBezTo>
                  <a:pt x="1925926" y="11753"/>
                  <a:pt x="1852591" y="9184"/>
                  <a:pt x="1655000" y="36576"/>
                </a:cubicBezTo>
                <a:cubicBezTo>
                  <a:pt x="1452031" y="71954"/>
                  <a:pt x="1384098" y="56785"/>
                  <a:pt x="1145769" y="36576"/>
                </a:cubicBezTo>
                <a:cubicBezTo>
                  <a:pt x="918825" y="-949"/>
                  <a:pt x="427875" y="32733"/>
                  <a:pt x="0" y="36576"/>
                </a:cubicBezTo>
                <a:cubicBezTo>
                  <a:pt x="1750" y="25263"/>
                  <a:pt x="-556" y="11063"/>
                  <a:pt x="0" y="0"/>
                </a:cubicBezTo>
                <a:close/>
              </a:path>
              <a:path w="6365383" h="36576" stroke="0" extrusionOk="0">
                <a:moveTo>
                  <a:pt x="0" y="0"/>
                </a:moveTo>
                <a:cubicBezTo>
                  <a:pt x="147179" y="14788"/>
                  <a:pt x="300981" y="1719"/>
                  <a:pt x="509231" y="0"/>
                </a:cubicBezTo>
                <a:cubicBezTo>
                  <a:pt x="711030" y="-3388"/>
                  <a:pt x="798609" y="-8246"/>
                  <a:pt x="954807" y="0"/>
                </a:cubicBezTo>
                <a:cubicBezTo>
                  <a:pt x="1101646" y="4056"/>
                  <a:pt x="1302660" y="11468"/>
                  <a:pt x="1464038" y="0"/>
                </a:cubicBezTo>
                <a:cubicBezTo>
                  <a:pt x="1594934" y="-11865"/>
                  <a:pt x="1936948" y="-38656"/>
                  <a:pt x="2100576" y="0"/>
                </a:cubicBezTo>
                <a:cubicBezTo>
                  <a:pt x="2251317" y="16246"/>
                  <a:pt x="2605202" y="-30006"/>
                  <a:pt x="2800769" y="0"/>
                </a:cubicBezTo>
                <a:cubicBezTo>
                  <a:pt x="2952324" y="59869"/>
                  <a:pt x="3353392" y="-26257"/>
                  <a:pt x="3564614" y="0"/>
                </a:cubicBezTo>
                <a:cubicBezTo>
                  <a:pt x="3785097" y="31132"/>
                  <a:pt x="4148552" y="11516"/>
                  <a:pt x="4328460" y="0"/>
                </a:cubicBezTo>
                <a:cubicBezTo>
                  <a:pt x="4524659" y="26272"/>
                  <a:pt x="4681746" y="-30210"/>
                  <a:pt x="4901345" y="0"/>
                </a:cubicBezTo>
                <a:cubicBezTo>
                  <a:pt x="5139281" y="-5228"/>
                  <a:pt x="5379645" y="48641"/>
                  <a:pt x="5601537" y="0"/>
                </a:cubicBezTo>
                <a:cubicBezTo>
                  <a:pt x="5772798" y="-17826"/>
                  <a:pt x="5986596" y="12703"/>
                  <a:pt x="6365383" y="0"/>
                </a:cubicBezTo>
                <a:cubicBezTo>
                  <a:pt x="6364288" y="13190"/>
                  <a:pt x="6368535" y="24061"/>
                  <a:pt x="6365383" y="36576"/>
                </a:cubicBezTo>
                <a:cubicBezTo>
                  <a:pt x="6203321" y="8174"/>
                  <a:pt x="5868898" y="76370"/>
                  <a:pt x="5728845" y="36576"/>
                </a:cubicBezTo>
                <a:cubicBezTo>
                  <a:pt x="5591780" y="19109"/>
                  <a:pt x="5264572" y="-19465"/>
                  <a:pt x="5028653" y="36576"/>
                </a:cubicBezTo>
                <a:cubicBezTo>
                  <a:pt x="4787665" y="67156"/>
                  <a:pt x="4687933" y="40304"/>
                  <a:pt x="4455768" y="36576"/>
                </a:cubicBezTo>
                <a:cubicBezTo>
                  <a:pt x="4246651" y="54817"/>
                  <a:pt x="4058997" y="33885"/>
                  <a:pt x="3882884" y="36576"/>
                </a:cubicBezTo>
                <a:cubicBezTo>
                  <a:pt x="3727448" y="58326"/>
                  <a:pt x="3285783" y="-37351"/>
                  <a:pt x="3119038" y="36576"/>
                </a:cubicBezTo>
                <a:cubicBezTo>
                  <a:pt x="2953443" y="77518"/>
                  <a:pt x="2785274" y="35971"/>
                  <a:pt x="2609807" y="36576"/>
                </a:cubicBezTo>
                <a:cubicBezTo>
                  <a:pt x="2437623" y="26638"/>
                  <a:pt x="2055549" y="21819"/>
                  <a:pt x="1909615" y="36576"/>
                </a:cubicBezTo>
                <a:cubicBezTo>
                  <a:pt x="1763049" y="40120"/>
                  <a:pt x="1662669" y="51901"/>
                  <a:pt x="1464038" y="36576"/>
                </a:cubicBezTo>
                <a:cubicBezTo>
                  <a:pt x="1260084" y="31370"/>
                  <a:pt x="1109619" y="37625"/>
                  <a:pt x="827500" y="36576"/>
                </a:cubicBezTo>
                <a:cubicBezTo>
                  <a:pt x="569713" y="118989"/>
                  <a:pt x="372632" y="43991"/>
                  <a:pt x="0" y="36576"/>
                </a:cubicBezTo>
                <a:cubicBezTo>
                  <a:pt x="733" y="28378"/>
                  <a:pt x="399" y="11615"/>
                  <a:pt x="0" y="0"/>
                </a:cubicBezTo>
                <a:close/>
              </a:path>
              <a:path w="6365383" h="36576" fill="none" stroke="0" extrusionOk="0">
                <a:moveTo>
                  <a:pt x="0" y="0"/>
                </a:moveTo>
                <a:cubicBezTo>
                  <a:pt x="148114" y="-21488"/>
                  <a:pt x="370663" y="-8727"/>
                  <a:pt x="636538" y="0"/>
                </a:cubicBezTo>
                <a:cubicBezTo>
                  <a:pt x="871556" y="-17330"/>
                  <a:pt x="1052092" y="15989"/>
                  <a:pt x="1336730" y="0"/>
                </a:cubicBezTo>
                <a:cubicBezTo>
                  <a:pt x="1588412" y="2572"/>
                  <a:pt x="1638947" y="-17048"/>
                  <a:pt x="1909615" y="0"/>
                </a:cubicBezTo>
                <a:cubicBezTo>
                  <a:pt x="2172941" y="24803"/>
                  <a:pt x="2282833" y="9071"/>
                  <a:pt x="2418846" y="0"/>
                </a:cubicBezTo>
                <a:cubicBezTo>
                  <a:pt x="2579346" y="3160"/>
                  <a:pt x="2717736" y="1190"/>
                  <a:pt x="2928076" y="0"/>
                </a:cubicBezTo>
                <a:cubicBezTo>
                  <a:pt x="3134890" y="-30280"/>
                  <a:pt x="3231966" y="-8101"/>
                  <a:pt x="3373653" y="0"/>
                </a:cubicBezTo>
                <a:cubicBezTo>
                  <a:pt x="3520675" y="18506"/>
                  <a:pt x="3921804" y="-22426"/>
                  <a:pt x="4137499" y="0"/>
                </a:cubicBezTo>
                <a:cubicBezTo>
                  <a:pt x="4327702" y="-4501"/>
                  <a:pt x="4648089" y="-21054"/>
                  <a:pt x="4901345" y="0"/>
                </a:cubicBezTo>
                <a:cubicBezTo>
                  <a:pt x="5189079" y="-51139"/>
                  <a:pt x="5468836" y="-33950"/>
                  <a:pt x="5665191" y="0"/>
                </a:cubicBezTo>
                <a:cubicBezTo>
                  <a:pt x="5844792" y="63"/>
                  <a:pt x="6072101" y="-28741"/>
                  <a:pt x="6365383" y="0"/>
                </a:cubicBezTo>
                <a:cubicBezTo>
                  <a:pt x="6367195" y="12531"/>
                  <a:pt x="6365043" y="27365"/>
                  <a:pt x="6365383" y="36576"/>
                </a:cubicBezTo>
                <a:cubicBezTo>
                  <a:pt x="6168648" y="53993"/>
                  <a:pt x="5908689" y="66796"/>
                  <a:pt x="5728845" y="36576"/>
                </a:cubicBezTo>
                <a:cubicBezTo>
                  <a:pt x="5514647" y="28494"/>
                  <a:pt x="5183114" y="61585"/>
                  <a:pt x="5028653" y="36576"/>
                </a:cubicBezTo>
                <a:cubicBezTo>
                  <a:pt x="4886167" y="34405"/>
                  <a:pt x="4770301" y="34416"/>
                  <a:pt x="4583076" y="36576"/>
                </a:cubicBezTo>
                <a:cubicBezTo>
                  <a:pt x="4392628" y="20193"/>
                  <a:pt x="4297840" y="37281"/>
                  <a:pt x="4137499" y="36576"/>
                </a:cubicBezTo>
                <a:cubicBezTo>
                  <a:pt x="3979033" y="20976"/>
                  <a:pt x="3882658" y="35829"/>
                  <a:pt x="3691922" y="36576"/>
                </a:cubicBezTo>
                <a:cubicBezTo>
                  <a:pt x="3476522" y="63371"/>
                  <a:pt x="3338609" y="18968"/>
                  <a:pt x="3182692" y="36576"/>
                </a:cubicBezTo>
                <a:cubicBezTo>
                  <a:pt x="3007853" y="27557"/>
                  <a:pt x="2928857" y="35754"/>
                  <a:pt x="2673461" y="36576"/>
                </a:cubicBezTo>
                <a:cubicBezTo>
                  <a:pt x="2424071" y="17058"/>
                  <a:pt x="2403871" y="50594"/>
                  <a:pt x="2164230" y="36576"/>
                </a:cubicBezTo>
                <a:cubicBezTo>
                  <a:pt x="1915627" y="6240"/>
                  <a:pt x="1835137" y="2145"/>
                  <a:pt x="1655000" y="36576"/>
                </a:cubicBezTo>
                <a:cubicBezTo>
                  <a:pt x="1483520" y="53198"/>
                  <a:pt x="1385338" y="39253"/>
                  <a:pt x="1145769" y="36576"/>
                </a:cubicBezTo>
                <a:cubicBezTo>
                  <a:pt x="944537" y="-19094"/>
                  <a:pt x="362674" y="88017"/>
                  <a:pt x="0" y="36576"/>
                </a:cubicBezTo>
                <a:cubicBezTo>
                  <a:pt x="1679" y="21995"/>
                  <a:pt x="-2565" y="10425"/>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custGeom>
                    <a:avLst/>
                    <a:gdLst>
                      <a:gd name="connsiteX0" fmla="*/ 0 w 6365383"/>
                      <a:gd name="connsiteY0" fmla="*/ 0 h 36576"/>
                      <a:gd name="connsiteX1" fmla="*/ 636538 w 6365383"/>
                      <a:gd name="connsiteY1" fmla="*/ 0 h 36576"/>
                      <a:gd name="connsiteX2" fmla="*/ 1336730 w 6365383"/>
                      <a:gd name="connsiteY2" fmla="*/ 0 h 36576"/>
                      <a:gd name="connsiteX3" fmla="*/ 1909615 w 6365383"/>
                      <a:gd name="connsiteY3" fmla="*/ 0 h 36576"/>
                      <a:gd name="connsiteX4" fmla="*/ 2418846 w 6365383"/>
                      <a:gd name="connsiteY4" fmla="*/ 0 h 36576"/>
                      <a:gd name="connsiteX5" fmla="*/ 2928076 w 6365383"/>
                      <a:gd name="connsiteY5" fmla="*/ 0 h 36576"/>
                      <a:gd name="connsiteX6" fmla="*/ 3373653 w 6365383"/>
                      <a:gd name="connsiteY6" fmla="*/ 0 h 36576"/>
                      <a:gd name="connsiteX7" fmla="*/ 4137499 w 6365383"/>
                      <a:gd name="connsiteY7" fmla="*/ 0 h 36576"/>
                      <a:gd name="connsiteX8" fmla="*/ 4901345 w 6365383"/>
                      <a:gd name="connsiteY8" fmla="*/ 0 h 36576"/>
                      <a:gd name="connsiteX9" fmla="*/ 5665191 w 6365383"/>
                      <a:gd name="connsiteY9" fmla="*/ 0 h 36576"/>
                      <a:gd name="connsiteX10" fmla="*/ 6365383 w 6365383"/>
                      <a:gd name="connsiteY10" fmla="*/ 0 h 36576"/>
                      <a:gd name="connsiteX11" fmla="*/ 6365383 w 6365383"/>
                      <a:gd name="connsiteY11" fmla="*/ 36576 h 36576"/>
                      <a:gd name="connsiteX12" fmla="*/ 5728845 w 6365383"/>
                      <a:gd name="connsiteY12" fmla="*/ 36576 h 36576"/>
                      <a:gd name="connsiteX13" fmla="*/ 5028653 w 6365383"/>
                      <a:gd name="connsiteY13" fmla="*/ 36576 h 36576"/>
                      <a:gd name="connsiteX14" fmla="*/ 4583076 w 6365383"/>
                      <a:gd name="connsiteY14" fmla="*/ 36576 h 36576"/>
                      <a:gd name="connsiteX15" fmla="*/ 4137499 w 6365383"/>
                      <a:gd name="connsiteY15" fmla="*/ 36576 h 36576"/>
                      <a:gd name="connsiteX16" fmla="*/ 3691922 w 6365383"/>
                      <a:gd name="connsiteY16" fmla="*/ 36576 h 36576"/>
                      <a:gd name="connsiteX17" fmla="*/ 3182692 w 6365383"/>
                      <a:gd name="connsiteY17" fmla="*/ 36576 h 36576"/>
                      <a:gd name="connsiteX18" fmla="*/ 2673461 w 6365383"/>
                      <a:gd name="connsiteY18" fmla="*/ 36576 h 36576"/>
                      <a:gd name="connsiteX19" fmla="*/ 2164230 w 6365383"/>
                      <a:gd name="connsiteY19" fmla="*/ 36576 h 36576"/>
                      <a:gd name="connsiteX20" fmla="*/ 1655000 w 6365383"/>
                      <a:gd name="connsiteY20" fmla="*/ 36576 h 36576"/>
                      <a:gd name="connsiteX21" fmla="*/ 1145769 w 6365383"/>
                      <a:gd name="connsiteY21" fmla="*/ 36576 h 36576"/>
                      <a:gd name="connsiteX22" fmla="*/ 0 w 6365383"/>
                      <a:gd name="connsiteY22" fmla="*/ 36576 h 36576"/>
                      <a:gd name="connsiteX23" fmla="*/ 0 w 6365383"/>
                      <a:gd name="connsiteY23"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5383" h="36576" fill="none" extrusionOk="0">
                        <a:moveTo>
                          <a:pt x="0" y="0"/>
                        </a:moveTo>
                        <a:cubicBezTo>
                          <a:pt x="164014" y="-28800"/>
                          <a:pt x="392589" y="16597"/>
                          <a:pt x="636538" y="0"/>
                        </a:cubicBezTo>
                        <a:cubicBezTo>
                          <a:pt x="880487" y="-16597"/>
                          <a:pt x="1095224" y="-7871"/>
                          <a:pt x="1336730" y="0"/>
                        </a:cubicBezTo>
                        <a:cubicBezTo>
                          <a:pt x="1578236" y="7871"/>
                          <a:pt x="1649337" y="-22384"/>
                          <a:pt x="1909615" y="0"/>
                        </a:cubicBezTo>
                        <a:cubicBezTo>
                          <a:pt x="2169893" y="22384"/>
                          <a:pt x="2279697" y="7436"/>
                          <a:pt x="2418846" y="0"/>
                        </a:cubicBezTo>
                        <a:cubicBezTo>
                          <a:pt x="2557995" y="-7436"/>
                          <a:pt x="2719158" y="24395"/>
                          <a:pt x="2928076" y="0"/>
                        </a:cubicBezTo>
                        <a:cubicBezTo>
                          <a:pt x="3136994" y="-24395"/>
                          <a:pt x="3236398" y="-16046"/>
                          <a:pt x="3373653" y="0"/>
                        </a:cubicBezTo>
                        <a:cubicBezTo>
                          <a:pt x="3510908" y="16046"/>
                          <a:pt x="3933654" y="-18835"/>
                          <a:pt x="4137499" y="0"/>
                        </a:cubicBezTo>
                        <a:cubicBezTo>
                          <a:pt x="4341344" y="18835"/>
                          <a:pt x="4634949" y="16518"/>
                          <a:pt x="4901345" y="0"/>
                        </a:cubicBezTo>
                        <a:cubicBezTo>
                          <a:pt x="5167741" y="-16518"/>
                          <a:pt x="5482502" y="-23233"/>
                          <a:pt x="5665191" y="0"/>
                        </a:cubicBezTo>
                        <a:cubicBezTo>
                          <a:pt x="5847880" y="23233"/>
                          <a:pt x="6038909" y="-19558"/>
                          <a:pt x="6365383" y="0"/>
                        </a:cubicBezTo>
                        <a:cubicBezTo>
                          <a:pt x="6366774" y="12273"/>
                          <a:pt x="6366606" y="27793"/>
                          <a:pt x="6365383" y="36576"/>
                        </a:cubicBezTo>
                        <a:cubicBezTo>
                          <a:pt x="6160909" y="54172"/>
                          <a:pt x="5918554" y="51467"/>
                          <a:pt x="5728845" y="36576"/>
                        </a:cubicBezTo>
                        <a:cubicBezTo>
                          <a:pt x="5539136" y="21685"/>
                          <a:pt x="5172149" y="32979"/>
                          <a:pt x="5028653" y="36576"/>
                        </a:cubicBezTo>
                        <a:cubicBezTo>
                          <a:pt x="4885157" y="40173"/>
                          <a:pt x="4768966" y="42434"/>
                          <a:pt x="4583076" y="36576"/>
                        </a:cubicBezTo>
                        <a:cubicBezTo>
                          <a:pt x="4397186" y="30718"/>
                          <a:pt x="4295537" y="47868"/>
                          <a:pt x="4137499" y="36576"/>
                        </a:cubicBezTo>
                        <a:cubicBezTo>
                          <a:pt x="3979461" y="25284"/>
                          <a:pt x="3895902" y="32461"/>
                          <a:pt x="3691922" y="36576"/>
                        </a:cubicBezTo>
                        <a:cubicBezTo>
                          <a:pt x="3487942" y="40691"/>
                          <a:pt x="3348597" y="51750"/>
                          <a:pt x="3182692" y="36576"/>
                        </a:cubicBezTo>
                        <a:cubicBezTo>
                          <a:pt x="3016787" y="21403"/>
                          <a:pt x="2922425" y="55131"/>
                          <a:pt x="2673461" y="36576"/>
                        </a:cubicBezTo>
                        <a:cubicBezTo>
                          <a:pt x="2424497" y="18021"/>
                          <a:pt x="2406338" y="55605"/>
                          <a:pt x="2164230" y="36576"/>
                        </a:cubicBezTo>
                        <a:cubicBezTo>
                          <a:pt x="1922122" y="17547"/>
                          <a:pt x="1843534" y="11512"/>
                          <a:pt x="1655000" y="36576"/>
                        </a:cubicBezTo>
                        <a:cubicBezTo>
                          <a:pt x="1466466" y="61641"/>
                          <a:pt x="1384300" y="48802"/>
                          <a:pt x="1145769" y="36576"/>
                        </a:cubicBezTo>
                        <a:cubicBezTo>
                          <a:pt x="907238" y="24350"/>
                          <a:pt x="344177" y="45535"/>
                          <a:pt x="0" y="36576"/>
                        </a:cubicBezTo>
                        <a:cubicBezTo>
                          <a:pt x="1092" y="24286"/>
                          <a:pt x="-170" y="9959"/>
                          <a:pt x="0" y="0"/>
                        </a:cubicBezTo>
                        <a:close/>
                      </a:path>
                      <a:path w="6365383" h="36576" stroke="0" extrusionOk="0">
                        <a:moveTo>
                          <a:pt x="0" y="0"/>
                        </a:moveTo>
                        <a:cubicBezTo>
                          <a:pt x="152654" y="12967"/>
                          <a:pt x="297359" y="-4977"/>
                          <a:pt x="509231" y="0"/>
                        </a:cubicBezTo>
                        <a:cubicBezTo>
                          <a:pt x="721103" y="4977"/>
                          <a:pt x="792740" y="-12744"/>
                          <a:pt x="954807" y="0"/>
                        </a:cubicBezTo>
                        <a:cubicBezTo>
                          <a:pt x="1116874" y="12744"/>
                          <a:pt x="1322429" y="24743"/>
                          <a:pt x="1464038" y="0"/>
                        </a:cubicBezTo>
                        <a:cubicBezTo>
                          <a:pt x="1605647" y="-24743"/>
                          <a:pt x="1947393" y="-20672"/>
                          <a:pt x="2100576" y="0"/>
                        </a:cubicBezTo>
                        <a:cubicBezTo>
                          <a:pt x="2253759" y="20672"/>
                          <a:pt x="2622231" y="-30966"/>
                          <a:pt x="2800769" y="0"/>
                        </a:cubicBezTo>
                        <a:cubicBezTo>
                          <a:pt x="2979307" y="30966"/>
                          <a:pt x="3356872" y="-13631"/>
                          <a:pt x="3564614" y="0"/>
                        </a:cubicBezTo>
                        <a:cubicBezTo>
                          <a:pt x="3772356" y="13631"/>
                          <a:pt x="4163183" y="-4973"/>
                          <a:pt x="4328460" y="0"/>
                        </a:cubicBezTo>
                        <a:cubicBezTo>
                          <a:pt x="4493737" y="4973"/>
                          <a:pt x="4672761" y="-9287"/>
                          <a:pt x="4901345" y="0"/>
                        </a:cubicBezTo>
                        <a:cubicBezTo>
                          <a:pt x="5129930" y="9287"/>
                          <a:pt x="5395146" y="9436"/>
                          <a:pt x="5601537" y="0"/>
                        </a:cubicBezTo>
                        <a:cubicBezTo>
                          <a:pt x="5807928" y="-9436"/>
                          <a:pt x="5983747" y="-13862"/>
                          <a:pt x="6365383" y="0"/>
                        </a:cubicBezTo>
                        <a:cubicBezTo>
                          <a:pt x="6365241" y="11020"/>
                          <a:pt x="6366326" y="23811"/>
                          <a:pt x="6365383" y="36576"/>
                        </a:cubicBezTo>
                        <a:cubicBezTo>
                          <a:pt x="6195306" y="38537"/>
                          <a:pt x="5872535" y="65757"/>
                          <a:pt x="5728845" y="36576"/>
                        </a:cubicBezTo>
                        <a:cubicBezTo>
                          <a:pt x="5585155" y="7395"/>
                          <a:pt x="5272464" y="20823"/>
                          <a:pt x="5028653" y="36576"/>
                        </a:cubicBezTo>
                        <a:cubicBezTo>
                          <a:pt x="4784842" y="52329"/>
                          <a:pt x="4688244" y="37802"/>
                          <a:pt x="4455768" y="36576"/>
                        </a:cubicBezTo>
                        <a:cubicBezTo>
                          <a:pt x="4223293" y="35350"/>
                          <a:pt x="4032880" y="24621"/>
                          <a:pt x="3882884" y="36576"/>
                        </a:cubicBezTo>
                        <a:cubicBezTo>
                          <a:pt x="3732888" y="48531"/>
                          <a:pt x="3278726" y="1974"/>
                          <a:pt x="3119038" y="36576"/>
                        </a:cubicBezTo>
                        <a:cubicBezTo>
                          <a:pt x="2959350" y="71178"/>
                          <a:pt x="2786856" y="49459"/>
                          <a:pt x="2609807" y="36576"/>
                        </a:cubicBezTo>
                        <a:cubicBezTo>
                          <a:pt x="2432758" y="23693"/>
                          <a:pt x="2064373" y="25691"/>
                          <a:pt x="1909615" y="36576"/>
                        </a:cubicBezTo>
                        <a:cubicBezTo>
                          <a:pt x="1754857" y="47461"/>
                          <a:pt x="1663685" y="36518"/>
                          <a:pt x="1464038" y="36576"/>
                        </a:cubicBezTo>
                        <a:cubicBezTo>
                          <a:pt x="1264391" y="36634"/>
                          <a:pt x="1071013" y="10631"/>
                          <a:pt x="827500" y="36576"/>
                        </a:cubicBezTo>
                        <a:cubicBezTo>
                          <a:pt x="583987" y="62521"/>
                          <a:pt x="349818" y="13054"/>
                          <a:pt x="0" y="36576"/>
                        </a:cubicBezTo>
                        <a:cubicBezTo>
                          <a:pt x="341" y="29208"/>
                          <a:pt x="-780" y="1099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
            <a:extLst>
              <a:ext uri="{FF2B5EF4-FFF2-40B4-BE49-F238E27FC236}">
                <a16:creationId xmlns:a16="http://schemas.microsoft.com/office/drawing/2014/main" id="{9A7F6181-0F02-7F12-01E8-04501A02F23A}"/>
              </a:ext>
            </a:extLst>
          </p:cNvPr>
          <p:cNvSpPr txBox="1">
            <a:spLocks/>
          </p:cNvSpPr>
          <p:nvPr/>
        </p:nvSpPr>
        <p:spPr>
          <a:xfrm>
            <a:off x="-45720" y="0"/>
            <a:ext cx="9189720" cy="13563600"/>
          </a:xfrm>
          <a:prstGeom prst="rect">
            <a:avLst/>
          </a:prstGeom>
        </p:spPr>
        <p:txBody>
          <a:bodyPr/>
          <a:lstStyle/>
          <a:p>
            <a:endParaRPr lang="en-US"/>
          </a:p>
        </p:txBody>
      </p:sp>
    </p:spTree>
    <p:extLst>
      <p:ext uri="{BB962C8B-B14F-4D97-AF65-F5344CB8AC3E}">
        <p14:creationId xmlns:p14="http://schemas.microsoft.com/office/powerpoint/2010/main" val="38168946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1DAA-4368-4C08-B698-8E070EF168FD}"/>
              </a:ext>
            </a:extLst>
          </p:cNvPr>
          <p:cNvSpPr>
            <a:spLocks noGrp="1"/>
          </p:cNvSpPr>
          <p:nvPr>
            <p:ph type="title"/>
          </p:nvPr>
        </p:nvSpPr>
        <p:spPr>
          <a:xfrm>
            <a:off x="1371600" y="688232"/>
            <a:ext cx="15544800" cy="4036168"/>
          </a:xfrm>
        </p:spPr>
        <p:txBody>
          <a:bodyPr>
            <a:normAutofit/>
          </a:bodyPr>
          <a:lstStyle/>
          <a:p>
            <a:pPr algn="ctr"/>
            <a:r>
              <a:rPr lang="en-US" sz="8000" b="1" dirty="0">
                <a:solidFill>
                  <a:schemeClr val="accent2"/>
                </a:solidFill>
                <a:latin typeface="CeraPro"/>
              </a:rPr>
              <a:t>F1 Visa Student Document Checklist at US Port of Entry</a:t>
            </a:r>
            <a:br>
              <a:rPr lang="en-US" sz="8000" b="1" dirty="0">
                <a:solidFill>
                  <a:schemeClr val="accent2"/>
                </a:solidFill>
                <a:latin typeface="CeraPro"/>
              </a:rPr>
            </a:br>
            <a:endParaRPr lang="en-US" sz="8000" dirty="0">
              <a:solidFill>
                <a:schemeClr val="accent2"/>
              </a:solidFill>
            </a:endParaRPr>
          </a:p>
        </p:txBody>
      </p:sp>
      <p:sp>
        <p:nvSpPr>
          <p:cNvPr id="3" name="Content Placeholder 2">
            <a:extLst>
              <a:ext uri="{FF2B5EF4-FFF2-40B4-BE49-F238E27FC236}">
                <a16:creationId xmlns:a16="http://schemas.microsoft.com/office/drawing/2014/main" id="{6676B377-BF38-4165-813B-6870099FBDD4}"/>
              </a:ext>
            </a:extLst>
          </p:cNvPr>
          <p:cNvSpPr>
            <a:spLocks noGrp="1"/>
          </p:cNvSpPr>
          <p:nvPr>
            <p:ph idx="1"/>
          </p:nvPr>
        </p:nvSpPr>
        <p:spPr>
          <a:xfrm>
            <a:off x="0" y="2561493"/>
            <a:ext cx="14401800" cy="8839200"/>
          </a:xfrm>
        </p:spPr>
        <p:txBody>
          <a:bodyPr>
            <a:normAutofit fontScale="62500" lnSpcReduction="20000"/>
          </a:bodyPr>
          <a:lstStyle/>
          <a:p>
            <a:pPr marL="0" indent="0">
              <a:buNone/>
            </a:pPr>
            <a:endParaRPr lang="en-US" sz="4800" dirty="0">
              <a:solidFill>
                <a:schemeClr val="bg2">
                  <a:lumMod val="90000"/>
                </a:schemeClr>
              </a:solidFill>
            </a:endParaRPr>
          </a:p>
          <a:p>
            <a:endParaRPr lang="en-US" dirty="0">
              <a:solidFill>
                <a:schemeClr val="bg2">
                  <a:lumMod val="90000"/>
                </a:schemeClr>
              </a:solidFill>
            </a:endParaRPr>
          </a:p>
          <a:p>
            <a:pPr algn="l">
              <a:buFont typeface="Arial" panose="020B0604020202020204" pitchFamily="34" charset="0"/>
              <a:buChar char="•"/>
            </a:pPr>
            <a:r>
              <a:rPr lang="en-US" b="0" i="0" dirty="0">
                <a:solidFill>
                  <a:schemeClr val="bg2">
                    <a:lumMod val="90000"/>
                  </a:schemeClr>
                </a:solidFill>
                <a:effectLst/>
                <a:latin typeface="CeraPro"/>
              </a:rPr>
              <a:t>Valid Passport with expiration date long enough for your studies in the US</a:t>
            </a:r>
          </a:p>
          <a:p>
            <a:pPr algn="l">
              <a:buFont typeface="Arial" panose="020B0604020202020204" pitchFamily="34" charset="0"/>
              <a:buChar char="•"/>
            </a:pPr>
            <a:r>
              <a:rPr lang="en-US" b="0" i="0" dirty="0">
                <a:solidFill>
                  <a:schemeClr val="bg2">
                    <a:lumMod val="90000"/>
                  </a:schemeClr>
                </a:solidFill>
                <a:effectLst/>
                <a:latin typeface="CeraPro"/>
              </a:rPr>
              <a:t>I-20 Signed by DSO</a:t>
            </a:r>
          </a:p>
          <a:p>
            <a:pPr algn="l">
              <a:buFont typeface="Arial" panose="020B0604020202020204" pitchFamily="34" charset="0"/>
              <a:buChar char="•"/>
            </a:pPr>
            <a:r>
              <a:rPr lang="en-US" b="0" i="0" dirty="0">
                <a:solidFill>
                  <a:schemeClr val="bg2">
                    <a:lumMod val="90000"/>
                  </a:schemeClr>
                </a:solidFill>
                <a:effectLst/>
                <a:latin typeface="CeraPro"/>
              </a:rPr>
              <a:t>Admission/Acceptance letters from school</a:t>
            </a:r>
          </a:p>
          <a:p>
            <a:pPr algn="l">
              <a:buFont typeface="Arial" panose="020B0604020202020204" pitchFamily="34" charset="0"/>
              <a:buChar char="•"/>
            </a:pPr>
            <a:r>
              <a:rPr lang="en-US" b="0" i="0" dirty="0">
                <a:solidFill>
                  <a:schemeClr val="bg2">
                    <a:lumMod val="90000"/>
                  </a:schemeClr>
                </a:solidFill>
                <a:effectLst/>
                <a:latin typeface="CeraPro"/>
              </a:rPr>
              <a:t>I-901 SEVIS fee payment receipt</a:t>
            </a:r>
          </a:p>
          <a:p>
            <a:pPr algn="l">
              <a:buFont typeface="Arial" panose="020B0604020202020204" pitchFamily="34" charset="0"/>
              <a:buChar char="•"/>
            </a:pPr>
            <a:r>
              <a:rPr lang="en-US" b="0" i="0" dirty="0">
                <a:solidFill>
                  <a:schemeClr val="bg2">
                    <a:lumMod val="90000"/>
                  </a:schemeClr>
                </a:solidFill>
                <a:effectLst/>
                <a:latin typeface="CeraPro"/>
              </a:rPr>
              <a:t>Document proof for your financial support to cover your education</a:t>
            </a:r>
          </a:p>
          <a:p>
            <a:pPr algn="l">
              <a:buFont typeface="Arial" panose="020B0604020202020204" pitchFamily="34" charset="0"/>
              <a:buChar char="•"/>
            </a:pPr>
            <a:r>
              <a:rPr lang="en-US" b="0" i="0" dirty="0">
                <a:solidFill>
                  <a:schemeClr val="bg2">
                    <a:lumMod val="90000"/>
                  </a:schemeClr>
                </a:solidFill>
                <a:effectLst/>
                <a:latin typeface="CeraPro"/>
              </a:rPr>
              <a:t>Original documents of your undergrad and other education certificates</a:t>
            </a:r>
          </a:p>
          <a:p>
            <a:pPr algn="l">
              <a:buFont typeface="Arial" panose="020B0604020202020204" pitchFamily="34" charset="0"/>
              <a:buChar char="•"/>
            </a:pPr>
            <a:r>
              <a:rPr lang="en-US" b="0" i="0" dirty="0">
                <a:solidFill>
                  <a:schemeClr val="bg2">
                    <a:lumMod val="90000"/>
                  </a:schemeClr>
                </a:solidFill>
                <a:effectLst/>
                <a:latin typeface="CeraPro"/>
              </a:rPr>
              <a:t>Copy of your past transcripts that were sent to school</a:t>
            </a:r>
          </a:p>
          <a:p>
            <a:pPr algn="l">
              <a:buFont typeface="Arial" panose="020B0604020202020204" pitchFamily="34" charset="0"/>
              <a:buChar char="•"/>
            </a:pPr>
            <a:r>
              <a:rPr lang="en-US" b="0" i="0" dirty="0">
                <a:solidFill>
                  <a:schemeClr val="bg2">
                    <a:lumMod val="90000"/>
                  </a:schemeClr>
                </a:solidFill>
                <a:effectLst/>
                <a:latin typeface="CeraPro"/>
              </a:rPr>
              <a:t>Name and contact info of DSO at your school</a:t>
            </a:r>
          </a:p>
          <a:p>
            <a:pPr algn="l">
              <a:buFont typeface="Arial" panose="020B0604020202020204" pitchFamily="34" charset="0"/>
              <a:buChar char="•"/>
            </a:pPr>
            <a:r>
              <a:rPr lang="en-US" b="0" i="0" dirty="0">
                <a:solidFill>
                  <a:schemeClr val="bg2">
                    <a:lumMod val="90000"/>
                  </a:schemeClr>
                </a:solidFill>
                <a:effectLst/>
                <a:latin typeface="CeraPro"/>
              </a:rPr>
              <a:t>Address of where you will stay in the US</a:t>
            </a:r>
          </a:p>
          <a:p>
            <a:pPr algn="l">
              <a:buFont typeface="Arial" panose="020B0604020202020204" pitchFamily="34" charset="0"/>
              <a:buChar char="•"/>
            </a:pPr>
            <a:r>
              <a:rPr lang="en-US" b="0" i="0" dirty="0">
                <a:solidFill>
                  <a:schemeClr val="bg2">
                    <a:lumMod val="90000"/>
                  </a:schemeClr>
                </a:solidFill>
                <a:effectLst/>
                <a:latin typeface="CeraPro"/>
              </a:rPr>
              <a:t>Contact info of seniors or anyone whom you interacted with (optional, but recommended)</a:t>
            </a:r>
          </a:p>
          <a:p>
            <a:pPr algn="l">
              <a:buFont typeface="Arial" panose="020B0604020202020204" pitchFamily="34" charset="0"/>
              <a:buChar char="•"/>
            </a:pPr>
            <a:r>
              <a:rPr lang="en-US" b="0" i="0" dirty="0">
                <a:solidFill>
                  <a:schemeClr val="bg2">
                    <a:lumMod val="90000"/>
                  </a:schemeClr>
                </a:solidFill>
                <a:effectLst/>
                <a:latin typeface="CeraPro"/>
              </a:rPr>
              <a:t>Any other documents like GRE, TOEFL score reports (optional, but recommended)</a:t>
            </a:r>
          </a:p>
          <a:p>
            <a:endParaRPr lang="en-US" dirty="0">
              <a:solidFill>
                <a:schemeClr val="bg2">
                  <a:lumMod val="90000"/>
                </a:schemeClr>
              </a:solidFill>
            </a:endParaRPr>
          </a:p>
        </p:txBody>
      </p:sp>
      <p:sp>
        <p:nvSpPr>
          <p:cNvPr id="4" name="TextBox 3">
            <a:extLst>
              <a:ext uri="{FF2B5EF4-FFF2-40B4-BE49-F238E27FC236}">
                <a16:creationId xmlns:a16="http://schemas.microsoft.com/office/drawing/2014/main" id="{E018070B-D59B-9F17-8531-CE3A43981CCB}"/>
              </a:ext>
            </a:extLst>
          </p:cNvPr>
          <p:cNvSpPr txBox="1"/>
          <p:nvPr/>
        </p:nvSpPr>
        <p:spPr>
          <a:xfrm>
            <a:off x="12660922" y="4853353"/>
            <a:ext cx="5046784" cy="1200329"/>
          </a:xfrm>
          <a:prstGeom prst="rect">
            <a:avLst/>
          </a:prstGeom>
          <a:noFill/>
        </p:spPr>
        <p:txBody>
          <a:bodyPr wrap="square" rtlCol="0">
            <a:spAutoFit/>
          </a:bodyPr>
          <a:lstStyle/>
          <a:p>
            <a:r>
              <a:rPr lang="en-US" sz="3600" dirty="0">
                <a:solidFill>
                  <a:schemeClr val="accent2">
                    <a:lumMod val="40000"/>
                    <a:lumOff val="60000"/>
                  </a:schemeClr>
                </a:solidFill>
              </a:rPr>
              <a:t>For more information go to : </a:t>
            </a:r>
            <a:r>
              <a:rPr lang="en-US" sz="3600" dirty="0">
                <a:solidFill>
                  <a:schemeClr val="accent2">
                    <a:lumMod val="40000"/>
                    <a:lumOff val="60000"/>
                  </a:schemeClr>
                </a:solidFill>
                <a:hlinkClick r:id="rId2"/>
              </a:rPr>
              <a:t>Traveling to the US</a:t>
            </a:r>
            <a:endParaRPr lang="en-US" sz="3600" dirty="0">
              <a:solidFill>
                <a:schemeClr val="accent2">
                  <a:lumMod val="40000"/>
                  <a:lumOff val="60000"/>
                </a:schemeClr>
              </a:solidFill>
            </a:endParaRPr>
          </a:p>
        </p:txBody>
      </p:sp>
    </p:spTree>
    <p:extLst>
      <p:ext uri="{BB962C8B-B14F-4D97-AF65-F5344CB8AC3E}">
        <p14:creationId xmlns:p14="http://schemas.microsoft.com/office/powerpoint/2010/main" val="363086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F5E7C2-BEBD-6D42-A79E-3C18EB59D181}"/>
              </a:ext>
            </a:extLst>
          </p:cNvPr>
          <p:cNvSpPr txBox="1">
            <a:spLocks noGrp="1"/>
          </p:cNvSpPr>
          <p:nvPr>
            <p:ph type="title"/>
          </p:nvPr>
        </p:nvSpPr>
        <p:spPr>
          <a:xfrm>
            <a:off x="1379621" y="1344867"/>
            <a:ext cx="1143523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tr-TR" dirty="0">
                <a:ea typeface="Lato Heavy" panose="020F0502020204030203" pitchFamily="34" charset="0"/>
                <a:cs typeface="Lato Heavy" panose="020F0502020204030203" pitchFamily="34" charset="0"/>
              </a:rPr>
              <a:t>CONTACT US</a:t>
            </a:r>
          </a:p>
        </p:txBody>
      </p:sp>
      <p:sp>
        <p:nvSpPr>
          <p:cNvPr id="27" name="Oval 26">
            <a:extLst>
              <a:ext uri="{FF2B5EF4-FFF2-40B4-BE49-F238E27FC236}">
                <a16:creationId xmlns:a16="http://schemas.microsoft.com/office/drawing/2014/main" id="{836D4D41-0606-CF4D-A4A6-2D09AB2B69F9}"/>
              </a:ext>
              <a:ext uri="{C183D7F6-B498-43B3-948B-1728B52AA6E4}">
                <adec:decorative xmlns:adec="http://schemas.microsoft.com/office/drawing/2017/decorative" val="1"/>
              </a:ext>
            </a:extLst>
          </p:cNvPr>
          <p:cNvSpPr/>
          <p:nvPr/>
        </p:nvSpPr>
        <p:spPr>
          <a:xfrm>
            <a:off x="5897212" y="3344333"/>
            <a:ext cx="1752600" cy="1752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Rectangle 29" descr="phone">
            <a:extLst>
              <a:ext uri="{FF2B5EF4-FFF2-40B4-BE49-F238E27FC236}">
                <a16:creationId xmlns:a16="http://schemas.microsoft.com/office/drawing/2014/main" id="{543B64D4-1C0A-6248-B6D3-AEAC50075ACB}"/>
              </a:ext>
            </a:extLst>
          </p:cNvPr>
          <p:cNvSpPr/>
          <p:nvPr/>
        </p:nvSpPr>
        <p:spPr>
          <a:xfrm>
            <a:off x="6461570" y="3561687"/>
            <a:ext cx="623889" cy="1323439"/>
          </a:xfrm>
          <a:prstGeom prst="rect">
            <a:avLst/>
          </a:prstGeom>
        </p:spPr>
        <p:txBody>
          <a:bodyPr wrap="none">
            <a:spAutoFit/>
          </a:bodyPr>
          <a:lstStyle/>
          <a:p>
            <a:r>
              <a:rPr lang="tr-TR" sz="8000" dirty="0">
                <a:solidFill>
                  <a:schemeClr val="bg1"/>
                </a:solidFill>
                <a:latin typeface="FontAwesome" pitchFamily="2" charset="0"/>
              </a:rPr>
              <a:t></a:t>
            </a:r>
            <a:endParaRPr lang="tr-TR" sz="8000" dirty="0">
              <a:solidFill>
                <a:schemeClr val="bg1"/>
              </a:solidFill>
            </a:endParaRPr>
          </a:p>
        </p:txBody>
      </p:sp>
      <p:sp>
        <p:nvSpPr>
          <p:cNvPr id="33" name="TextBox 32">
            <a:extLst>
              <a:ext uri="{FF2B5EF4-FFF2-40B4-BE49-F238E27FC236}">
                <a16:creationId xmlns:a16="http://schemas.microsoft.com/office/drawing/2014/main" id="{07CC7710-FF0C-714B-86A4-799F84EB3E75}"/>
              </a:ext>
            </a:extLst>
          </p:cNvPr>
          <p:cNvSpPr txBox="1"/>
          <p:nvPr/>
        </p:nvSpPr>
        <p:spPr>
          <a:xfrm>
            <a:off x="8214167" y="3928247"/>
            <a:ext cx="3005951" cy="584775"/>
          </a:xfrm>
          <a:prstGeom prst="rect">
            <a:avLst/>
          </a:prstGeom>
          <a:noFill/>
        </p:spPr>
        <p:txBody>
          <a:bodyPr wrap="none" rtlCol="0">
            <a:spAutoFit/>
          </a:bodyPr>
          <a:lstStyle/>
          <a:p>
            <a:r>
              <a:rPr lang="en-US" sz="3200" b="1" dirty="0">
                <a:solidFill>
                  <a:schemeClr val="accent1"/>
                </a:solidFill>
                <a:latin typeface="Nunito Sans SemiBold" pitchFamily="2" charset="77"/>
                <a:ea typeface="Open Sans Semibold" panose="020B0706030804020204" pitchFamily="34" charset="0"/>
                <a:cs typeface="Open Sans Semibold" panose="020B0706030804020204" pitchFamily="34" charset="0"/>
              </a:rPr>
              <a:t>512-245-7966</a:t>
            </a:r>
            <a:endParaRPr lang="tr-TR" sz="3200" b="1" dirty="0">
              <a:solidFill>
                <a:schemeClr val="accent1"/>
              </a:solidFill>
              <a:latin typeface="Nunito Sans SemiBold" pitchFamily="2" charset="77"/>
              <a:ea typeface="Open Sans Semibold" panose="020B0706030804020204" pitchFamily="34" charset="0"/>
              <a:cs typeface="Open Sans Semibold" panose="020B0706030804020204" pitchFamily="34" charset="0"/>
            </a:endParaRPr>
          </a:p>
        </p:txBody>
      </p:sp>
      <p:sp>
        <p:nvSpPr>
          <p:cNvPr id="28" name="Oval 27">
            <a:extLst>
              <a:ext uri="{FF2B5EF4-FFF2-40B4-BE49-F238E27FC236}">
                <a16:creationId xmlns:a16="http://schemas.microsoft.com/office/drawing/2014/main" id="{258B986E-F4E1-FE48-AC64-B565C1A1CA78}"/>
              </a:ext>
              <a:ext uri="{C183D7F6-B498-43B3-948B-1728B52AA6E4}">
                <adec:decorative xmlns:adec="http://schemas.microsoft.com/office/drawing/2017/decorative" val="1"/>
              </a:ext>
            </a:extLst>
          </p:cNvPr>
          <p:cNvSpPr/>
          <p:nvPr/>
        </p:nvSpPr>
        <p:spPr>
          <a:xfrm>
            <a:off x="5897212" y="5841481"/>
            <a:ext cx="1752600" cy="1752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31" name="Rectangle 30" descr="inbox">
            <a:extLst>
              <a:ext uri="{FF2B5EF4-FFF2-40B4-BE49-F238E27FC236}">
                <a16:creationId xmlns:a16="http://schemas.microsoft.com/office/drawing/2014/main" id="{558D0D44-AEC5-7F40-AB26-D168F88FF72D}"/>
              </a:ext>
            </a:extLst>
          </p:cNvPr>
          <p:cNvSpPr/>
          <p:nvPr/>
        </p:nvSpPr>
        <p:spPr>
          <a:xfrm>
            <a:off x="6351762" y="6209949"/>
            <a:ext cx="843501" cy="1015663"/>
          </a:xfrm>
          <a:prstGeom prst="rect">
            <a:avLst/>
          </a:prstGeom>
        </p:spPr>
        <p:txBody>
          <a:bodyPr wrap="none">
            <a:spAutoFit/>
          </a:bodyPr>
          <a:lstStyle/>
          <a:p>
            <a:r>
              <a:rPr lang="tr-TR" sz="6000" dirty="0">
                <a:solidFill>
                  <a:schemeClr val="bg1"/>
                </a:solidFill>
                <a:latin typeface="FontAwesome" pitchFamily="2" charset="0"/>
              </a:rPr>
              <a:t></a:t>
            </a:r>
            <a:endParaRPr lang="tr-TR" sz="6000" dirty="0">
              <a:solidFill>
                <a:schemeClr val="bg1"/>
              </a:solidFill>
            </a:endParaRPr>
          </a:p>
        </p:txBody>
      </p:sp>
      <p:sp>
        <p:nvSpPr>
          <p:cNvPr id="34" name="TextBox 33">
            <a:extLst>
              <a:ext uri="{FF2B5EF4-FFF2-40B4-BE49-F238E27FC236}">
                <a16:creationId xmlns:a16="http://schemas.microsoft.com/office/drawing/2014/main" id="{CB335252-269B-5B48-BF32-BCB76234C454}"/>
              </a:ext>
            </a:extLst>
          </p:cNvPr>
          <p:cNvSpPr txBox="1"/>
          <p:nvPr/>
        </p:nvSpPr>
        <p:spPr>
          <a:xfrm>
            <a:off x="8214168" y="6425392"/>
            <a:ext cx="5044971" cy="584775"/>
          </a:xfrm>
          <a:prstGeom prst="rect">
            <a:avLst/>
          </a:prstGeom>
          <a:noFill/>
        </p:spPr>
        <p:txBody>
          <a:bodyPr wrap="none" rtlCol="0">
            <a:spAutoFit/>
          </a:bodyPr>
          <a:lstStyle/>
          <a:p>
            <a:r>
              <a:rPr lang="en-US" sz="3200" b="1" dirty="0">
                <a:solidFill>
                  <a:schemeClr val="accent5"/>
                </a:solidFill>
                <a:latin typeface="Nunito Sans SemiBold" pitchFamily="2" charset="77"/>
                <a:ea typeface="Open Sans Semibold" panose="020B0706030804020204" pitchFamily="34" charset="0"/>
                <a:cs typeface="Open Sans Semibold" panose="020B0706030804020204" pitchFamily="34" charset="0"/>
              </a:rPr>
              <a:t>international</a:t>
            </a:r>
            <a:r>
              <a:rPr lang="tr-TR" sz="3200" b="1" dirty="0">
                <a:solidFill>
                  <a:schemeClr val="accent5"/>
                </a:solidFill>
                <a:latin typeface="Nunito Sans SemiBold" pitchFamily="2" charset="77"/>
                <a:ea typeface="Open Sans Semibold" panose="020B0706030804020204" pitchFamily="34" charset="0"/>
                <a:cs typeface="Open Sans Semibold" panose="020B0706030804020204" pitchFamily="34" charset="0"/>
              </a:rPr>
              <a:t>@txstate.edu</a:t>
            </a:r>
          </a:p>
        </p:txBody>
      </p:sp>
      <p:sp>
        <p:nvSpPr>
          <p:cNvPr id="29" name="Oval 28">
            <a:extLst>
              <a:ext uri="{FF2B5EF4-FFF2-40B4-BE49-F238E27FC236}">
                <a16:creationId xmlns:a16="http://schemas.microsoft.com/office/drawing/2014/main" id="{DC5B6B42-AE99-374B-A0C9-5D2868EB1CBB}"/>
              </a:ext>
              <a:ext uri="{C183D7F6-B498-43B3-948B-1728B52AA6E4}">
                <adec:decorative xmlns:adec="http://schemas.microsoft.com/office/drawing/2017/decorative" val="1"/>
              </a:ext>
            </a:extLst>
          </p:cNvPr>
          <p:cNvSpPr/>
          <p:nvPr/>
        </p:nvSpPr>
        <p:spPr>
          <a:xfrm>
            <a:off x="5897212" y="8338627"/>
            <a:ext cx="1752600" cy="1752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Rectangle 31" descr="GPS arrow">
            <a:extLst>
              <a:ext uri="{FF2B5EF4-FFF2-40B4-BE49-F238E27FC236}">
                <a16:creationId xmlns:a16="http://schemas.microsoft.com/office/drawing/2014/main" id="{45348426-7B09-B94E-9C4B-ECE9EE418A08}"/>
              </a:ext>
            </a:extLst>
          </p:cNvPr>
          <p:cNvSpPr/>
          <p:nvPr/>
        </p:nvSpPr>
        <p:spPr>
          <a:xfrm>
            <a:off x="6334559" y="8718823"/>
            <a:ext cx="788999" cy="1015663"/>
          </a:xfrm>
          <a:prstGeom prst="rect">
            <a:avLst/>
          </a:prstGeom>
        </p:spPr>
        <p:txBody>
          <a:bodyPr wrap="none">
            <a:spAutoFit/>
          </a:bodyPr>
          <a:lstStyle/>
          <a:p>
            <a:r>
              <a:rPr lang="tr-TR" sz="6000" dirty="0">
                <a:solidFill>
                  <a:schemeClr val="bg1"/>
                </a:solidFill>
                <a:latin typeface="FontAwesome" pitchFamily="2" charset="0"/>
              </a:rPr>
              <a:t></a:t>
            </a:r>
            <a:endParaRPr lang="tr-TR" sz="6000" dirty="0">
              <a:solidFill>
                <a:schemeClr val="bg1"/>
              </a:solidFill>
            </a:endParaRPr>
          </a:p>
        </p:txBody>
      </p:sp>
      <p:sp>
        <p:nvSpPr>
          <p:cNvPr id="35" name="TextBox 34">
            <a:extLst>
              <a:ext uri="{FF2B5EF4-FFF2-40B4-BE49-F238E27FC236}">
                <a16:creationId xmlns:a16="http://schemas.microsoft.com/office/drawing/2014/main" id="{1A7430AC-CA9B-D945-9943-3918C244C5DC}"/>
              </a:ext>
            </a:extLst>
          </p:cNvPr>
          <p:cNvSpPr txBox="1"/>
          <p:nvPr/>
        </p:nvSpPr>
        <p:spPr>
          <a:xfrm>
            <a:off x="8214169" y="8287936"/>
            <a:ext cx="5383299" cy="1231106"/>
          </a:xfrm>
          <a:prstGeom prst="rect">
            <a:avLst/>
          </a:prstGeom>
          <a:noFill/>
        </p:spPr>
        <p:txBody>
          <a:bodyPr wrap="square" rtlCol="0">
            <a:spAutoFit/>
          </a:bodyPr>
          <a:lstStyle/>
          <a:p>
            <a:pPr>
              <a:spcAft>
                <a:spcPts val="1200"/>
              </a:spcAft>
            </a:pPr>
            <a:r>
              <a:rPr lang="en-US"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Thornton House</a:t>
            </a:r>
          </a:p>
          <a:p>
            <a:pPr>
              <a:spcAft>
                <a:spcPts val="1200"/>
              </a:spcAft>
            </a:pPr>
            <a:r>
              <a:rPr lang="en-US"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2</a:t>
            </a:r>
            <a:r>
              <a:rPr lang="en-US" sz="3200" b="1" baseline="30000"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nd</a:t>
            </a:r>
            <a:r>
              <a:rPr lang="en-US"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Floor</a:t>
            </a:r>
            <a:endPar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87832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83EE24-4DAE-E46B-6F0A-9431EFEEA7A5}"/>
              </a:ext>
            </a:extLst>
          </p:cNvPr>
          <p:cNvPicPr>
            <a:picLocks noChangeAspect="1"/>
          </p:cNvPicPr>
          <p:nvPr/>
        </p:nvPicPr>
        <p:blipFill rotWithShape="1">
          <a:blip r:embed="rId3"/>
          <a:srcRect l="6223" r="11486" b="-1"/>
          <a:stretch/>
        </p:blipFill>
        <p:spPr>
          <a:xfrm>
            <a:off x="20" y="10"/>
            <a:ext cx="10514824" cy="13715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4" name="Freeform: Shape 13">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67890" y="-2"/>
            <a:ext cx="9720110" cy="13716004"/>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15">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4176" y="0"/>
            <a:ext cx="9373824" cy="13716002"/>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1E6DA2A5-482A-9743-84A7-58ADC93AB86D}"/>
              </a:ext>
            </a:extLst>
          </p:cNvPr>
          <p:cNvSpPr>
            <a:spLocks noGrp="1"/>
          </p:cNvSpPr>
          <p:nvPr>
            <p:ph type="title"/>
          </p:nvPr>
        </p:nvSpPr>
        <p:spPr>
          <a:xfrm>
            <a:off x="8858212" y="2809731"/>
            <a:ext cx="11086420" cy="2651126"/>
          </a:xfrm>
        </p:spPr>
        <p:txBody>
          <a:bodyPr vert="horz" lIns="91440" tIns="45720" rIns="91440" bIns="45720" rtlCol="0" anchor="ctr">
            <a:noAutofit/>
          </a:bodyPr>
          <a:lstStyle/>
          <a:p>
            <a:pPr defTabSz="914400"/>
            <a:r>
              <a:rPr lang="en-US" sz="6600" dirty="0">
                <a:solidFill>
                  <a:schemeClr val="tx1"/>
                </a:solidFill>
                <a:latin typeface="+mj-lt"/>
              </a:rPr>
              <a:t>International Students Pre-Arrival Session</a:t>
            </a:r>
          </a:p>
        </p:txBody>
      </p:sp>
      <p:sp>
        <p:nvSpPr>
          <p:cNvPr id="4" name="Text Placeholder 3">
            <a:extLst>
              <a:ext uri="{FF2B5EF4-FFF2-40B4-BE49-F238E27FC236}">
                <a16:creationId xmlns:a16="http://schemas.microsoft.com/office/drawing/2014/main" id="{A381F925-8E91-524F-A847-8D29EF64D424}"/>
              </a:ext>
            </a:extLst>
          </p:cNvPr>
          <p:cNvSpPr>
            <a:spLocks noGrp="1"/>
          </p:cNvSpPr>
          <p:nvPr>
            <p:ph type="body" sz="quarter" idx="11"/>
          </p:nvPr>
        </p:nvSpPr>
        <p:spPr>
          <a:xfrm>
            <a:off x="10202152" y="5743964"/>
            <a:ext cx="7229927" cy="6363368"/>
          </a:xfrm>
        </p:spPr>
        <p:txBody>
          <a:bodyPr vert="horz" lIns="91440" tIns="45720" rIns="91440" bIns="45720" rtlCol="0" anchor="t">
            <a:normAutofit/>
          </a:bodyPr>
          <a:lstStyle/>
          <a:p>
            <a:pPr algn="ctr" defTabSz="914400"/>
            <a:r>
              <a:rPr lang="en-US" sz="4000" dirty="0">
                <a:solidFill>
                  <a:schemeClr val="tx1"/>
                </a:solidFill>
                <a:latin typeface="+mn-lt"/>
              </a:rPr>
              <a:t>Dr. Laura Rodriguez Amaya</a:t>
            </a:r>
          </a:p>
          <a:p>
            <a:pPr algn="ctr" defTabSz="914400"/>
            <a:r>
              <a:rPr lang="en-US" sz="4000" dirty="0">
                <a:solidFill>
                  <a:schemeClr val="tx1"/>
                </a:solidFill>
                <a:latin typeface="+mn-lt"/>
              </a:rPr>
              <a:t>Associate Director, ISSS</a:t>
            </a:r>
          </a:p>
          <a:p>
            <a:pPr algn="ctr" defTabSz="914400"/>
            <a:endParaRPr lang="en-US" sz="4000" dirty="0">
              <a:solidFill>
                <a:schemeClr val="tx1"/>
              </a:solidFill>
              <a:latin typeface="+mn-lt"/>
            </a:endParaRPr>
          </a:p>
          <a:p>
            <a:pPr algn="ctr" defTabSz="914400"/>
            <a:r>
              <a:rPr lang="en-US" sz="4000" dirty="0">
                <a:solidFill>
                  <a:schemeClr val="tx1"/>
                </a:solidFill>
                <a:latin typeface="+mn-lt"/>
              </a:rPr>
              <a:t>Aragelia Salazar</a:t>
            </a:r>
          </a:p>
          <a:p>
            <a:pPr algn="ctr" defTabSz="914400"/>
            <a:r>
              <a:rPr lang="en-US" sz="4000" dirty="0">
                <a:solidFill>
                  <a:schemeClr val="tx1"/>
                </a:solidFill>
                <a:latin typeface="+mn-lt"/>
              </a:rPr>
              <a:t>Coordinator, ISSS</a:t>
            </a:r>
          </a:p>
          <a:p>
            <a:pPr defTabSz="914400"/>
            <a:endParaRPr lang="en-US" sz="3200" dirty="0">
              <a:solidFill>
                <a:schemeClr val="tx1"/>
              </a:solidFill>
              <a:latin typeface="+mn-lt"/>
            </a:endParaRPr>
          </a:p>
        </p:txBody>
      </p:sp>
    </p:spTree>
    <p:extLst>
      <p:ext uri="{BB962C8B-B14F-4D97-AF65-F5344CB8AC3E}">
        <p14:creationId xmlns:p14="http://schemas.microsoft.com/office/powerpoint/2010/main" val="36787232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A309-C9D9-2641-9E3E-4E10A3A939FF}"/>
              </a:ext>
            </a:extLst>
          </p:cNvPr>
          <p:cNvSpPr>
            <a:spLocks noGrp="1"/>
          </p:cNvSpPr>
          <p:nvPr>
            <p:ph type="title"/>
          </p:nvPr>
        </p:nvSpPr>
        <p:spPr/>
        <p:txBody>
          <a:bodyPr>
            <a:normAutofit/>
          </a:bodyPr>
          <a:lstStyle/>
          <a:p>
            <a:r>
              <a:rPr lang="en-US" dirty="0"/>
              <a:t>AGENDA</a:t>
            </a:r>
          </a:p>
        </p:txBody>
      </p:sp>
      <p:sp>
        <p:nvSpPr>
          <p:cNvPr id="3" name="Text Placeholder 2">
            <a:extLst>
              <a:ext uri="{FF2B5EF4-FFF2-40B4-BE49-F238E27FC236}">
                <a16:creationId xmlns:a16="http://schemas.microsoft.com/office/drawing/2014/main" id="{E148928B-5533-1F45-B821-D97852D2A781}"/>
              </a:ext>
            </a:extLst>
          </p:cNvPr>
          <p:cNvSpPr>
            <a:spLocks noGrp="1"/>
          </p:cNvSpPr>
          <p:nvPr>
            <p:ph type="body" sz="quarter" idx="10"/>
          </p:nvPr>
        </p:nvSpPr>
        <p:spPr>
          <a:xfrm>
            <a:off x="2281156" y="3189671"/>
            <a:ext cx="6018782" cy="6633274"/>
          </a:xfrm>
        </p:spPr>
        <p:txBody>
          <a:bodyPr/>
          <a:lstStyle/>
          <a:p>
            <a:pPr marL="457200" indent="-457200">
              <a:buFont typeface="Arial" panose="020B0604020202020204" pitchFamily="34" charset="0"/>
              <a:buAutoNum type="arabicPeriod"/>
            </a:pPr>
            <a:r>
              <a:rPr lang="en-US" sz="3200" dirty="0"/>
              <a:t>Registration</a:t>
            </a:r>
          </a:p>
          <a:p>
            <a:pPr marL="457200" indent="-457200">
              <a:buFont typeface="+mj-lt"/>
              <a:buAutoNum type="arabicPeriod"/>
            </a:pPr>
            <a:r>
              <a:rPr lang="en-US" sz="3200" dirty="0"/>
              <a:t>Housing</a:t>
            </a:r>
          </a:p>
          <a:p>
            <a:pPr marL="457200" indent="-457200">
              <a:buFont typeface="+mj-lt"/>
              <a:buAutoNum type="arabicPeriod"/>
            </a:pPr>
            <a:r>
              <a:rPr lang="en-US" sz="3200" dirty="0"/>
              <a:t>Transportation </a:t>
            </a:r>
          </a:p>
          <a:p>
            <a:pPr marL="457200" indent="-457200">
              <a:buAutoNum type="arabicPeriod"/>
            </a:pPr>
            <a:r>
              <a:rPr lang="en-US" sz="3200" dirty="0"/>
              <a:t>Paying for Your Tuition</a:t>
            </a:r>
          </a:p>
          <a:p>
            <a:pPr marL="457200" indent="-457200">
              <a:buAutoNum type="arabicPeriod"/>
            </a:pPr>
            <a:r>
              <a:rPr lang="en-US" sz="3200" dirty="0"/>
              <a:t>Health Insurance</a:t>
            </a:r>
          </a:p>
          <a:p>
            <a:pPr marL="457200" indent="-457200">
              <a:buAutoNum type="arabicPeriod"/>
            </a:pPr>
            <a:r>
              <a:rPr lang="en-US" sz="3200" dirty="0"/>
              <a:t>Port-of-Entry</a:t>
            </a:r>
          </a:p>
          <a:p>
            <a:pPr marL="457200" indent="-457200">
              <a:buAutoNum type="arabicPeriod"/>
            </a:pPr>
            <a:r>
              <a:rPr lang="en-US" sz="3200" dirty="0"/>
              <a:t>F-1 Check-In</a:t>
            </a:r>
          </a:p>
        </p:txBody>
      </p:sp>
      <p:sp>
        <p:nvSpPr>
          <p:cNvPr id="4" name="TextBox 3">
            <a:extLst>
              <a:ext uri="{FF2B5EF4-FFF2-40B4-BE49-F238E27FC236}">
                <a16:creationId xmlns:a16="http://schemas.microsoft.com/office/drawing/2014/main" id="{E34F2D4D-347A-C7E9-5FEE-D4391EADD7AF}"/>
              </a:ext>
            </a:extLst>
          </p:cNvPr>
          <p:cNvSpPr txBox="1"/>
          <p:nvPr/>
        </p:nvSpPr>
        <p:spPr>
          <a:xfrm>
            <a:off x="10093569" y="4684925"/>
            <a:ext cx="7772400" cy="1200329"/>
          </a:xfrm>
          <a:prstGeom prst="rect">
            <a:avLst/>
          </a:prstGeom>
          <a:noFill/>
        </p:spPr>
        <p:txBody>
          <a:bodyPr wrap="square" rtlCol="0">
            <a:spAutoFit/>
          </a:bodyPr>
          <a:lstStyle/>
          <a:p>
            <a:r>
              <a:rPr lang="en-US" sz="3600" b="1" dirty="0">
                <a:solidFill>
                  <a:schemeClr val="tx1">
                    <a:lumMod val="75000"/>
                  </a:schemeClr>
                </a:solidFill>
                <a:highlight>
                  <a:srgbClr val="FFFF00"/>
                </a:highlight>
              </a:rPr>
              <a:t>You MUST activate your </a:t>
            </a:r>
            <a:r>
              <a:rPr lang="en-US" sz="3600" b="1" dirty="0">
                <a:solidFill>
                  <a:schemeClr val="tx1">
                    <a:lumMod val="75000"/>
                  </a:schemeClr>
                </a:solidFill>
                <a:highlight>
                  <a:srgbClr val="FFFF00"/>
                </a:highlight>
                <a:hlinkClick r:id="rId2"/>
              </a:rPr>
              <a:t>NetID</a:t>
            </a:r>
            <a:r>
              <a:rPr lang="en-US" sz="3600" b="1" dirty="0">
                <a:solidFill>
                  <a:schemeClr val="tx1">
                    <a:lumMod val="75000"/>
                  </a:schemeClr>
                </a:solidFill>
                <a:highlight>
                  <a:srgbClr val="FFFF00"/>
                </a:highlight>
              </a:rPr>
              <a:t> before accessing most of this information.</a:t>
            </a:r>
          </a:p>
        </p:txBody>
      </p:sp>
    </p:spTree>
    <p:extLst>
      <p:ext uri="{BB962C8B-B14F-4D97-AF65-F5344CB8AC3E}">
        <p14:creationId xmlns:p14="http://schemas.microsoft.com/office/powerpoint/2010/main" val="4119661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1624" y="730250"/>
            <a:ext cx="16751170" cy="4178634"/>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9716531-EED7-E349-943E-3DD27A746386}"/>
              </a:ext>
            </a:extLst>
          </p:cNvPr>
          <p:cNvSpPr>
            <a:spLocks noGrp="1"/>
          </p:cNvSpPr>
          <p:nvPr>
            <p:ph type="title"/>
          </p:nvPr>
        </p:nvSpPr>
        <p:spPr>
          <a:xfrm>
            <a:off x="1570119" y="1173644"/>
            <a:ext cx="5340378" cy="3291840"/>
          </a:xfrm>
        </p:spPr>
        <p:txBody>
          <a:bodyPr vert="horz" lIns="91440" tIns="45720" rIns="91440" bIns="45720" rtlCol="0" anchor="ctr">
            <a:normAutofit/>
          </a:bodyPr>
          <a:lstStyle/>
          <a:p>
            <a:pPr defTabSz="914400"/>
            <a:r>
              <a:rPr lang="en-US" sz="5600" kern="1200">
                <a:solidFill>
                  <a:schemeClr val="tx1"/>
                </a:solidFill>
                <a:latin typeface="+mj-lt"/>
                <a:ea typeface="+mj-ea"/>
                <a:cs typeface="+mj-cs"/>
                <a:hlinkClick r:id="rId3"/>
              </a:rPr>
              <a:t>REGISTRATION</a:t>
            </a:r>
            <a:endParaRPr lang="en-US" sz="5600" kern="1200">
              <a:solidFill>
                <a:schemeClr val="tx1"/>
              </a:solidFill>
              <a:latin typeface="+mj-lt"/>
              <a:ea typeface="+mj-ea"/>
              <a:cs typeface="+mj-cs"/>
            </a:endParaRPr>
          </a:p>
        </p:txBody>
      </p:sp>
      <p:sp>
        <p:nvSpPr>
          <p:cNvPr id="17" name="Rectangle 16">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612" y="2115478"/>
            <a:ext cx="192024" cy="1408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99552" y="2805848"/>
            <a:ext cx="292608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Text Placeholder 7">
            <a:extLst>
              <a:ext uri="{FF2B5EF4-FFF2-40B4-BE49-F238E27FC236}">
                <a16:creationId xmlns:a16="http://schemas.microsoft.com/office/drawing/2014/main" id="{D6BAAACF-F22F-BF46-B5A4-58014C95CDFC}"/>
              </a:ext>
            </a:extLst>
          </p:cNvPr>
          <p:cNvSpPr>
            <a:spLocks noGrp="1"/>
          </p:cNvSpPr>
          <p:nvPr>
            <p:ph type="body" sz="quarter" idx="13"/>
          </p:nvPr>
        </p:nvSpPr>
        <p:spPr>
          <a:xfrm>
            <a:off x="8026746" y="1173644"/>
            <a:ext cx="9003954" cy="3291840"/>
          </a:xfrm>
        </p:spPr>
        <p:txBody>
          <a:bodyPr vert="horz" lIns="91440" tIns="45720" rIns="91440" bIns="45720" rtlCol="0" anchor="ctr">
            <a:normAutofit/>
          </a:bodyPr>
          <a:lstStyle/>
          <a:p>
            <a:pPr algn="ctr" defTabSz="914400">
              <a:lnSpc>
                <a:spcPct val="90000"/>
              </a:lnSpc>
            </a:pPr>
            <a:r>
              <a:rPr lang="en-US" sz="3200" dirty="0">
                <a:latin typeface="+mn-lt"/>
              </a:rPr>
              <a:t>Freshman: Mandatory New Student Orientation (NSO) </a:t>
            </a:r>
          </a:p>
          <a:p>
            <a:pPr algn="ctr" defTabSz="914400">
              <a:lnSpc>
                <a:spcPct val="90000"/>
              </a:lnSpc>
            </a:pPr>
            <a:r>
              <a:rPr lang="en-US" sz="3200" dirty="0">
                <a:latin typeface="+mn-lt"/>
              </a:rPr>
              <a:t>Exchange: Follow EA instructions</a:t>
            </a:r>
          </a:p>
          <a:p>
            <a:pPr algn="ctr" defTabSz="914400">
              <a:lnSpc>
                <a:spcPct val="90000"/>
              </a:lnSpc>
            </a:pPr>
            <a:r>
              <a:rPr lang="en-US" sz="3200" dirty="0">
                <a:latin typeface="+mn-lt"/>
              </a:rPr>
              <a:t>Graduate: Must meet with their Graduate Advisor</a:t>
            </a:r>
          </a:p>
        </p:txBody>
      </p:sp>
      <p:pic>
        <p:nvPicPr>
          <p:cNvPr id="4" name="Picture 3">
            <a:extLst>
              <a:ext uri="{FF2B5EF4-FFF2-40B4-BE49-F238E27FC236}">
                <a16:creationId xmlns:a16="http://schemas.microsoft.com/office/drawing/2014/main" id="{A71276E3-3E37-3D2D-FBEB-6F36B292BA02}"/>
              </a:ext>
            </a:extLst>
          </p:cNvPr>
          <p:cNvPicPr>
            <a:picLocks noChangeAspect="1"/>
          </p:cNvPicPr>
          <p:nvPr/>
        </p:nvPicPr>
        <p:blipFill>
          <a:blip r:embed="rId4"/>
          <a:stretch>
            <a:fillRect/>
          </a:stretch>
        </p:blipFill>
        <p:spPr>
          <a:xfrm>
            <a:off x="836676" y="6607363"/>
            <a:ext cx="16747236" cy="4689226"/>
          </a:xfrm>
          <a:prstGeom prst="rect">
            <a:avLst/>
          </a:prstGeom>
        </p:spPr>
      </p:pic>
    </p:spTree>
    <p:extLst>
      <p:ext uri="{BB962C8B-B14F-4D97-AF65-F5344CB8AC3E}">
        <p14:creationId xmlns:p14="http://schemas.microsoft.com/office/powerpoint/2010/main" val="209405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63586D-E2A8-CC4C-A59E-24C9664D2050}"/>
              </a:ext>
            </a:extLst>
          </p:cNvPr>
          <p:cNvSpPr>
            <a:spLocks noGrp="1"/>
          </p:cNvSpPr>
          <p:nvPr>
            <p:ph type="title"/>
          </p:nvPr>
        </p:nvSpPr>
        <p:spPr>
          <a:xfrm>
            <a:off x="9749016" y="1203297"/>
            <a:ext cx="7886700" cy="914400"/>
          </a:xfrm>
        </p:spPr>
        <p:txBody>
          <a:bodyPr>
            <a:normAutofit/>
          </a:bodyPr>
          <a:lstStyle/>
          <a:p>
            <a:r>
              <a:rPr lang="en-US" dirty="0"/>
              <a:t>Off-Campus Housing</a:t>
            </a:r>
          </a:p>
        </p:txBody>
      </p:sp>
      <p:sp>
        <p:nvSpPr>
          <p:cNvPr id="2" name="Title 2">
            <a:extLst>
              <a:ext uri="{FF2B5EF4-FFF2-40B4-BE49-F238E27FC236}">
                <a16:creationId xmlns:a16="http://schemas.microsoft.com/office/drawing/2014/main" id="{A48DDF7E-6650-B7D8-E24D-4C14E98EA34A}"/>
              </a:ext>
            </a:extLst>
          </p:cNvPr>
          <p:cNvSpPr>
            <a:spLocks noGrp="1"/>
          </p:cNvSpPr>
          <p:nvPr>
            <p:ph type="title"/>
          </p:nvPr>
        </p:nvSpPr>
        <p:spPr>
          <a:xfrm>
            <a:off x="652283" y="1004005"/>
            <a:ext cx="7886700" cy="914400"/>
          </a:xfrm>
        </p:spPr>
        <p:txBody>
          <a:bodyPr>
            <a:normAutofit/>
          </a:bodyPr>
          <a:lstStyle/>
          <a:p>
            <a:r>
              <a:rPr lang="en-US" dirty="0">
                <a:solidFill>
                  <a:schemeClr val="tx1">
                    <a:lumMod val="75000"/>
                  </a:schemeClr>
                </a:solidFill>
              </a:rPr>
              <a:t>On-Campus Housing</a:t>
            </a:r>
          </a:p>
        </p:txBody>
      </p:sp>
      <p:sp>
        <p:nvSpPr>
          <p:cNvPr id="5" name="Text Placeholder 5">
            <a:extLst>
              <a:ext uri="{FF2B5EF4-FFF2-40B4-BE49-F238E27FC236}">
                <a16:creationId xmlns:a16="http://schemas.microsoft.com/office/drawing/2014/main" id="{6DC0EA50-2F43-02CE-AE07-97558B340939}"/>
              </a:ext>
            </a:extLst>
          </p:cNvPr>
          <p:cNvSpPr txBox="1">
            <a:spLocks/>
          </p:cNvSpPr>
          <p:nvPr/>
        </p:nvSpPr>
        <p:spPr>
          <a:xfrm>
            <a:off x="876331" y="4182975"/>
            <a:ext cx="7438603" cy="5350050"/>
          </a:xfrm>
          <a:prstGeom prst="rect">
            <a:avLst/>
          </a:prstGeom>
        </p:spPr>
        <p:txBody>
          <a:bodyPr/>
          <a:lstStyle>
            <a:lvl1pPr marL="0" indent="0" algn="l" defTabSz="1828800" rtl="0" eaLnBrk="1" latinLnBrk="0" hangingPunct="1">
              <a:lnSpc>
                <a:spcPct val="150000"/>
              </a:lnSpc>
              <a:spcBef>
                <a:spcPts val="2000"/>
              </a:spcBef>
              <a:buFont typeface="Arial" panose="020B0604020202020204" pitchFamily="34" charset="0"/>
              <a:buNone/>
              <a:defRPr sz="2800" b="0" i="0" kern="1200">
                <a:solidFill>
                  <a:schemeClr val="bg1"/>
                </a:solidFill>
                <a:latin typeface="Nunito Sans" pitchFamily="2" charset="77"/>
                <a:ea typeface="+mn-ea"/>
                <a:cs typeface="+mn-cs"/>
              </a:defRPr>
            </a:lvl1pPr>
            <a:lvl2pPr marL="914377" indent="0" algn="l" defTabSz="1828800" rtl="0" eaLnBrk="1" latinLnBrk="0" hangingPunct="1">
              <a:lnSpc>
                <a:spcPct val="150000"/>
              </a:lnSpc>
              <a:spcBef>
                <a:spcPts val="1000"/>
              </a:spcBef>
              <a:buFont typeface="Arial" panose="020B0604020202020204" pitchFamily="34" charset="0"/>
              <a:buNone/>
              <a:defRPr sz="2800" b="0" i="0" kern="1200">
                <a:solidFill>
                  <a:schemeClr val="bg1"/>
                </a:solidFill>
                <a:latin typeface="Nunito Sans" pitchFamily="2" charset="77"/>
                <a:ea typeface="+mn-ea"/>
                <a:cs typeface="+mn-cs"/>
              </a:defRPr>
            </a:lvl2pPr>
            <a:lvl3pPr marL="1828754" indent="0" algn="l" defTabSz="1828800" rtl="0" eaLnBrk="1" latinLnBrk="0" hangingPunct="1">
              <a:lnSpc>
                <a:spcPct val="150000"/>
              </a:lnSpc>
              <a:spcBef>
                <a:spcPts val="1000"/>
              </a:spcBef>
              <a:buFont typeface="Arial" panose="020B0604020202020204" pitchFamily="34" charset="0"/>
              <a:buNone/>
              <a:defRPr sz="2800" b="0" i="0" kern="1200">
                <a:solidFill>
                  <a:schemeClr val="bg1"/>
                </a:solidFill>
                <a:latin typeface="Nunito Sans" pitchFamily="2" charset="77"/>
                <a:ea typeface="+mn-ea"/>
                <a:cs typeface="+mn-cs"/>
              </a:defRPr>
            </a:lvl3pPr>
            <a:lvl4pPr marL="2743131" indent="0" algn="l" defTabSz="1828800" rtl="0" eaLnBrk="1" latinLnBrk="0" hangingPunct="1">
              <a:lnSpc>
                <a:spcPct val="150000"/>
              </a:lnSpc>
              <a:spcBef>
                <a:spcPts val="1000"/>
              </a:spcBef>
              <a:buFont typeface="Arial" panose="020B0604020202020204" pitchFamily="34" charset="0"/>
              <a:buNone/>
              <a:defRPr sz="2800" b="0" i="0" kern="1200">
                <a:solidFill>
                  <a:schemeClr val="bg1"/>
                </a:solidFill>
                <a:latin typeface="Nunito Sans" pitchFamily="2" charset="77"/>
                <a:ea typeface="+mn-ea"/>
                <a:cs typeface="+mn-cs"/>
              </a:defRPr>
            </a:lvl4pPr>
            <a:lvl5pPr marL="3657509" indent="0" algn="l" defTabSz="1828800" rtl="0" eaLnBrk="1" latinLnBrk="0" hangingPunct="1">
              <a:lnSpc>
                <a:spcPct val="150000"/>
              </a:lnSpc>
              <a:spcBef>
                <a:spcPts val="1000"/>
              </a:spcBef>
              <a:buFont typeface="Arial" panose="020B0604020202020204" pitchFamily="34" charset="0"/>
              <a:buNone/>
              <a:defRPr sz="2800" b="0" i="0" kern="1200">
                <a:solidFill>
                  <a:schemeClr val="bg1"/>
                </a:solidFill>
                <a:latin typeface="Nunito Sans" pitchFamily="2" charset="77"/>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dirty="0">
                <a:solidFill>
                  <a:schemeClr val="tx1">
                    <a:lumMod val="75000"/>
                  </a:schemeClr>
                </a:solidFill>
                <a:latin typeface="Calibri" panose="020F0502020204030204" pitchFamily="34" charset="0"/>
                <a:ea typeface="DengXian" panose="02010600030101010101" pitchFamily="2" charset="-122"/>
                <a:cs typeface="Times New Roman" panose="02020603050405020304" pitchFamily="18" charset="0"/>
              </a:rPr>
              <a:t>Texas State University has a housing policy that requires new first year students under the age of 20 with fewer than 30 credit hours to live in on-campus university housing.</a:t>
            </a:r>
            <a:endParaRPr lang="en-US" sz="3600" dirty="0">
              <a:solidFill>
                <a:schemeClr val="tx1">
                  <a:lumMod val="75000"/>
                </a:schemeClr>
              </a:solidFill>
            </a:endParaRPr>
          </a:p>
        </p:txBody>
      </p:sp>
      <p:sp>
        <p:nvSpPr>
          <p:cNvPr id="7" name="Text Placeholder 5">
            <a:extLst>
              <a:ext uri="{FF2B5EF4-FFF2-40B4-BE49-F238E27FC236}">
                <a16:creationId xmlns:a16="http://schemas.microsoft.com/office/drawing/2014/main" id="{D36D9B06-B91A-9A6F-DE70-4C2086EB2031}"/>
              </a:ext>
            </a:extLst>
          </p:cNvPr>
          <p:cNvSpPr txBox="1">
            <a:spLocks noGrp="1" noRot="1" noMove="1" noResize="1" noEditPoints="1" noAdjustHandles="1" noChangeArrowheads="1" noChangeShapeType="1"/>
          </p:cNvSpPr>
          <p:nvPr/>
        </p:nvSpPr>
        <p:spPr>
          <a:xfrm>
            <a:off x="9973064" y="3199451"/>
            <a:ext cx="7438603" cy="5350050"/>
          </a:xfrm>
          <a:prstGeom prst="rect">
            <a:avLst/>
          </a:prstGeom>
        </p:spPr>
        <p:txBody>
          <a:bodyPr/>
          <a:lstStyle>
            <a:lvl1pPr marL="0" indent="0" algn="l" defTabSz="1828800" rtl="0" eaLnBrk="1" latinLnBrk="0" hangingPunct="1">
              <a:lnSpc>
                <a:spcPct val="150000"/>
              </a:lnSpc>
              <a:spcBef>
                <a:spcPts val="2000"/>
              </a:spcBef>
              <a:buFont typeface="Arial" panose="020B0604020202020204" pitchFamily="34" charset="0"/>
              <a:buNone/>
              <a:defRPr sz="2800" b="0" i="0" kern="1200">
                <a:solidFill>
                  <a:schemeClr val="bg1"/>
                </a:solidFill>
                <a:latin typeface="Nunito Sans" pitchFamily="2" charset="77"/>
                <a:ea typeface="+mn-ea"/>
                <a:cs typeface="+mn-cs"/>
              </a:defRPr>
            </a:lvl1pPr>
            <a:lvl2pPr marL="914377" indent="0" algn="l" defTabSz="1828800" rtl="0" eaLnBrk="1" latinLnBrk="0" hangingPunct="1">
              <a:lnSpc>
                <a:spcPct val="150000"/>
              </a:lnSpc>
              <a:spcBef>
                <a:spcPts val="1000"/>
              </a:spcBef>
              <a:buFont typeface="Arial" panose="020B0604020202020204" pitchFamily="34" charset="0"/>
              <a:buNone/>
              <a:defRPr sz="2800" b="0" i="0" kern="1200">
                <a:solidFill>
                  <a:schemeClr val="bg1"/>
                </a:solidFill>
                <a:latin typeface="Nunito Sans" pitchFamily="2" charset="77"/>
                <a:ea typeface="+mn-ea"/>
                <a:cs typeface="+mn-cs"/>
              </a:defRPr>
            </a:lvl2pPr>
            <a:lvl3pPr marL="1828754" indent="0" algn="l" defTabSz="1828800" rtl="0" eaLnBrk="1" latinLnBrk="0" hangingPunct="1">
              <a:lnSpc>
                <a:spcPct val="150000"/>
              </a:lnSpc>
              <a:spcBef>
                <a:spcPts val="1000"/>
              </a:spcBef>
              <a:buFont typeface="Arial" panose="020B0604020202020204" pitchFamily="34" charset="0"/>
              <a:buNone/>
              <a:defRPr sz="2800" b="0" i="0" kern="1200">
                <a:solidFill>
                  <a:schemeClr val="bg1"/>
                </a:solidFill>
                <a:latin typeface="Nunito Sans" pitchFamily="2" charset="77"/>
                <a:ea typeface="+mn-ea"/>
                <a:cs typeface="+mn-cs"/>
              </a:defRPr>
            </a:lvl3pPr>
            <a:lvl4pPr marL="2743131" indent="0" algn="l" defTabSz="1828800" rtl="0" eaLnBrk="1" latinLnBrk="0" hangingPunct="1">
              <a:lnSpc>
                <a:spcPct val="150000"/>
              </a:lnSpc>
              <a:spcBef>
                <a:spcPts val="1000"/>
              </a:spcBef>
              <a:buFont typeface="Arial" panose="020B0604020202020204" pitchFamily="34" charset="0"/>
              <a:buNone/>
              <a:defRPr sz="2800" b="0" i="0" kern="1200">
                <a:solidFill>
                  <a:schemeClr val="bg1"/>
                </a:solidFill>
                <a:latin typeface="Nunito Sans" pitchFamily="2" charset="77"/>
                <a:ea typeface="+mn-ea"/>
                <a:cs typeface="+mn-cs"/>
              </a:defRPr>
            </a:lvl4pPr>
            <a:lvl5pPr marL="3657509" indent="0" algn="l" defTabSz="1828800" rtl="0" eaLnBrk="1" latinLnBrk="0" hangingPunct="1">
              <a:lnSpc>
                <a:spcPct val="150000"/>
              </a:lnSpc>
              <a:spcBef>
                <a:spcPts val="1000"/>
              </a:spcBef>
              <a:buFont typeface="Arial" panose="020B0604020202020204" pitchFamily="34" charset="0"/>
              <a:buNone/>
              <a:defRPr sz="2800" b="0" i="0" kern="1200">
                <a:solidFill>
                  <a:schemeClr val="bg1"/>
                </a:solidFill>
                <a:latin typeface="Nunito Sans" pitchFamily="2" charset="77"/>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dirty="0">
                <a:solidFill>
                  <a:schemeClr val="bg1">
                    <a:lumMod val="85000"/>
                  </a:schemeClr>
                </a:solidFill>
                <a:latin typeface="Calibri" panose="020F0502020204030204" pitchFamily="34" charset="0"/>
                <a:ea typeface="DengXian" panose="02010600030101010101" pitchFamily="2" charset="-122"/>
                <a:cs typeface="Times New Roman" panose="02020603050405020304" pitchFamily="18" charset="0"/>
              </a:rPr>
              <a:t>The </a:t>
            </a:r>
            <a:r>
              <a:rPr lang="en-US" sz="3600" dirty="0">
                <a:solidFill>
                  <a:schemeClr val="accent2">
                    <a:lumMod val="40000"/>
                    <a:lumOff val="60000"/>
                  </a:schemeClr>
                </a:solidFill>
                <a:latin typeface="Calibri" panose="020F0502020204030204" pitchFamily="34" charset="0"/>
                <a:ea typeface="DengXia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Off-Campus Housing Market </a:t>
            </a:r>
            <a:r>
              <a:rPr lang="en-US" sz="3600" dirty="0">
                <a:solidFill>
                  <a:schemeClr val="bg1">
                    <a:lumMod val="85000"/>
                  </a:schemeClr>
                </a:solidFill>
                <a:latin typeface="Calibri" panose="020F0502020204030204" pitchFamily="34" charset="0"/>
                <a:ea typeface="DengXian" panose="02010600030101010101" pitchFamily="2" charset="-122"/>
                <a:cs typeface="Times New Roman" panose="02020603050405020304" pitchFamily="18" charset="0"/>
              </a:rPr>
              <a:t>can help you find the right apartment for you!</a:t>
            </a:r>
            <a:endParaRPr lang="en-US" sz="3600" dirty="0">
              <a:solidFill>
                <a:schemeClr val="bg1">
                  <a:lumMod val="85000"/>
                </a:schemeClr>
              </a:solidFill>
            </a:endParaRPr>
          </a:p>
        </p:txBody>
      </p:sp>
      <p:pic>
        <p:nvPicPr>
          <p:cNvPr id="9" name="Picture 8">
            <a:extLst>
              <a:ext uri="{FF2B5EF4-FFF2-40B4-BE49-F238E27FC236}">
                <a16:creationId xmlns:a16="http://schemas.microsoft.com/office/drawing/2014/main" id="{2AFE1C40-6220-3966-12B4-2611C8EA9B89}"/>
              </a:ext>
            </a:extLst>
          </p:cNvPr>
          <p:cNvPicPr>
            <a:picLocks noChangeAspect="1"/>
          </p:cNvPicPr>
          <p:nvPr/>
        </p:nvPicPr>
        <p:blipFill>
          <a:blip r:embed="rId4"/>
          <a:stretch>
            <a:fillRect/>
          </a:stretch>
        </p:blipFill>
        <p:spPr>
          <a:xfrm>
            <a:off x="10614879" y="6096803"/>
            <a:ext cx="5228859" cy="3521750"/>
          </a:xfrm>
          <a:prstGeom prst="rect">
            <a:avLst/>
          </a:prstGeom>
        </p:spPr>
      </p:pic>
      <p:sp>
        <p:nvSpPr>
          <p:cNvPr id="10" name="TextBox 9">
            <a:extLst>
              <a:ext uri="{FF2B5EF4-FFF2-40B4-BE49-F238E27FC236}">
                <a16:creationId xmlns:a16="http://schemas.microsoft.com/office/drawing/2014/main" id="{132808FD-94DA-1818-08DD-BE98DCA164EC}"/>
              </a:ext>
            </a:extLst>
          </p:cNvPr>
          <p:cNvSpPr txBox="1"/>
          <p:nvPr/>
        </p:nvSpPr>
        <p:spPr>
          <a:xfrm>
            <a:off x="9749015" y="10322169"/>
            <a:ext cx="8046615" cy="954107"/>
          </a:xfrm>
          <a:prstGeom prst="rect">
            <a:avLst/>
          </a:prstGeom>
          <a:noFill/>
        </p:spPr>
        <p:txBody>
          <a:bodyPr wrap="square" rtlCol="0">
            <a:spAutoFit/>
          </a:bodyPr>
          <a:lstStyle/>
          <a:p>
            <a:r>
              <a:rPr lang="en-US" sz="2800" dirty="0">
                <a:solidFill>
                  <a:schemeClr val="bg1">
                    <a:lumMod val="95000"/>
                  </a:schemeClr>
                </a:solidFill>
              </a:rPr>
              <a:t>Problems with your lease? Contact </a:t>
            </a:r>
            <a:r>
              <a:rPr lang="en-US" sz="2800" dirty="0">
                <a:solidFill>
                  <a:schemeClr val="accent2">
                    <a:lumMod val="40000"/>
                    <a:lumOff val="60000"/>
                  </a:schemeClr>
                </a:solidFill>
                <a:hlinkClick r:id="rId5">
                  <a:extLst>
                    <a:ext uri="{A12FA001-AC4F-418D-AE19-62706E023703}">
                      <ahyp:hlinkClr xmlns:ahyp="http://schemas.microsoft.com/office/drawing/2018/hyperlinkcolor" val="tx"/>
                    </a:ext>
                  </a:extLst>
                </a:hlinkClick>
              </a:rPr>
              <a:t>the Attorney for Students Office </a:t>
            </a:r>
            <a:endParaRPr lang="en-US" sz="2800" dirty="0">
              <a:solidFill>
                <a:schemeClr val="accent2">
                  <a:lumMod val="40000"/>
                  <a:lumOff val="60000"/>
                </a:schemeClr>
              </a:solidFill>
            </a:endParaRPr>
          </a:p>
        </p:txBody>
      </p:sp>
    </p:spTree>
    <p:extLst>
      <p:ext uri="{BB962C8B-B14F-4D97-AF65-F5344CB8AC3E}">
        <p14:creationId xmlns:p14="http://schemas.microsoft.com/office/powerpoint/2010/main" val="369158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D2D9488-4C6B-324B-B294-861A29227E1E}"/>
              </a:ext>
            </a:extLst>
          </p:cNvPr>
          <p:cNvSpPr>
            <a:spLocks noGrp="1"/>
          </p:cNvSpPr>
          <p:nvPr>
            <p:ph type="title"/>
          </p:nvPr>
        </p:nvSpPr>
        <p:spPr/>
        <p:txBody>
          <a:bodyPr>
            <a:normAutofit/>
          </a:bodyPr>
          <a:lstStyle/>
          <a:p>
            <a:r>
              <a:rPr lang="en-US" sz="5400" dirty="0">
                <a:hlinkClick r:id="rId3"/>
              </a:rPr>
              <a:t>Transportation</a:t>
            </a:r>
            <a:endParaRPr lang="en-US" sz="5400" dirty="0"/>
          </a:p>
        </p:txBody>
      </p:sp>
      <p:sp>
        <p:nvSpPr>
          <p:cNvPr id="19" name="Text Placeholder 18">
            <a:extLst>
              <a:ext uri="{FF2B5EF4-FFF2-40B4-BE49-F238E27FC236}">
                <a16:creationId xmlns:a16="http://schemas.microsoft.com/office/drawing/2014/main" id="{D968E9CC-C971-8749-9AC4-358E669F5C3C}"/>
              </a:ext>
            </a:extLst>
          </p:cNvPr>
          <p:cNvSpPr>
            <a:spLocks noGrp="1"/>
          </p:cNvSpPr>
          <p:nvPr>
            <p:ph type="body" sz="quarter" idx="10"/>
          </p:nvPr>
        </p:nvSpPr>
        <p:spPr/>
        <p:txBody>
          <a:bodyPr/>
          <a:lstStyle/>
          <a:p>
            <a:r>
              <a:rPr lang="en-US" sz="3600" dirty="0">
                <a:effectLst/>
                <a:latin typeface="Calibri" panose="020F0502020204030204" pitchFamily="34" charset="0"/>
                <a:ea typeface="DengXian" panose="02010600030101010101" pitchFamily="2" charset="-122"/>
                <a:cs typeface="Times New Roman" panose="02020603050405020304" pitchFamily="18" charset="0"/>
              </a:rPr>
              <a:t>Texas State University does not provide transportation from the airport. We recommend arriving at the Austin or San Antonio airport and taking ground transportation such as a taxi or Super Shuttle from the airport to your residence. </a:t>
            </a:r>
            <a:endParaRPr lang="en-US" sz="3600" dirty="0"/>
          </a:p>
        </p:txBody>
      </p:sp>
      <p:sp>
        <p:nvSpPr>
          <p:cNvPr id="3" name="TextBox 2">
            <a:extLst>
              <a:ext uri="{FF2B5EF4-FFF2-40B4-BE49-F238E27FC236}">
                <a16:creationId xmlns:a16="http://schemas.microsoft.com/office/drawing/2014/main" id="{F3D7A9E1-2BA7-FBDE-7BD5-C0BCE3EB98D3}"/>
              </a:ext>
            </a:extLst>
          </p:cNvPr>
          <p:cNvSpPr txBox="1"/>
          <p:nvPr/>
        </p:nvSpPr>
        <p:spPr>
          <a:xfrm>
            <a:off x="9302262" y="4442266"/>
            <a:ext cx="7033846" cy="1754326"/>
          </a:xfrm>
          <a:prstGeom prst="rect">
            <a:avLst/>
          </a:prstGeom>
          <a:noFill/>
        </p:spPr>
        <p:txBody>
          <a:bodyPr wrap="square">
            <a:spAutoFit/>
          </a:bodyPr>
          <a:lstStyle/>
          <a:p>
            <a:r>
              <a:rPr lang="en-US" sz="3600" dirty="0">
                <a:solidFill>
                  <a:schemeClr val="accent2">
                    <a:lumMod val="40000"/>
                    <a:lumOff val="60000"/>
                  </a:schemeClr>
                </a:solidFill>
              </a:rPr>
              <a:t>If you arrive at the airport after 5:00 PM, most housing offices (on and off campus) will be CLOSED. </a:t>
            </a:r>
          </a:p>
        </p:txBody>
      </p:sp>
    </p:spTree>
    <p:extLst>
      <p:ext uri="{BB962C8B-B14F-4D97-AF65-F5344CB8AC3E}">
        <p14:creationId xmlns:p14="http://schemas.microsoft.com/office/powerpoint/2010/main" val="233888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7821-D280-3D42-854F-E74E04A46C26}"/>
              </a:ext>
            </a:extLst>
          </p:cNvPr>
          <p:cNvSpPr>
            <a:spLocks noGrp="1"/>
          </p:cNvSpPr>
          <p:nvPr>
            <p:ph type="title"/>
          </p:nvPr>
        </p:nvSpPr>
        <p:spPr>
          <a:xfrm>
            <a:off x="1957136" y="917550"/>
            <a:ext cx="12807813" cy="1143562"/>
          </a:xfrm>
        </p:spPr>
        <p:txBody>
          <a:bodyPr>
            <a:normAutofit/>
          </a:bodyPr>
          <a:lstStyle/>
          <a:p>
            <a:r>
              <a:rPr lang="en-US" dirty="0"/>
              <a:t>CAMPUS</a:t>
            </a:r>
          </a:p>
        </p:txBody>
      </p:sp>
      <p:pic>
        <p:nvPicPr>
          <p:cNvPr id="3" name="Picture 2" descr="Map of Texas with Round Rock and San Marcos marked in Central Texas, close to Austin and San Antonio. Lubbock, Dallas, El Paso, Houston, Laredo, and McAllen are also marked on the map.">
            <a:extLst>
              <a:ext uri="{FF2B5EF4-FFF2-40B4-BE49-F238E27FC236}">
                <a16:creationId xmlns:a16="http://schemas.microsoft.com/office/drawing/2014/main" id="{7A24D918-BC0A-C646-BA86-C1B4A2186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585" y="1828800"/>
            <a:ext cx="8909720" cy="8868328"/>
          </a:xfrm>
          <a:prstGeom prst="rect">
            <a:avLst/>
          </a:prstGeom>
        </p:spPr>
      </p:pic>
      <p:sp>
        <p:nvSpPr>
          <p:cNvPr id="19" name="Rectangle 18">
            <a:extLst>
              <a:ext uri="{FF2B5EF4-FFF2-40B4-BE49-F238E27FC236}">
                <a16:creationId xmlns:a16="http://schemas.microsoft.com/office/drawing/2014/main" id="{AFA506F2-A915-AE4B-A4E9-4AE6C481DB35}"/>
              </a:ext>
            </a:extLst>
          </p:cNvPr>
          <p:cNvSpPr/>
          <p:nvPr/>
        </p:nvSpPr>
        <p:spPr>
          <a:xfrm>
            <a:off x="10613782" y="2061112"/>
            <a:ext cx="6953632" cy="3924151"/>
          </a:xfrm>
          <a:prstGeom prst="rect">
            <a:avLst/>
          </a:prstGeom>
        </p:spPr>
        <p:txBody>
          <a:bodyPr wrap="square">
            <a:spAutoFit/>
          </a:bodyPr>
          <a:lstStyle/>
          <a:p>
            <a:pPr>
              <a:lnSpc>
                <a:spcPct val="150000"/>
              </a:lnSpc>
            </a:pPr>
            <a:r>
              <a:rPr lang="en-US" sz="2400" dirty="0">
                <a:solidFill>
                  <a:schemeClr val="accent6"/>
                </a:solidFill>
                <a:latin typeface="Nunito Sans" pitchFamily="2" charset="77"/>
                <a:ea typeface="Open Sans" panose="020B0606030504020204" pitchFamily="34" charset="0"/>
                <a:cs typeface="Open Sans" panose="020B0606030504020204" pitchFamily="34" charset="0"/>
              </a:rPr>
              <a:t>We have two vibrant campuses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33" name="Teardrop 32">
            <a:extLst>
              <a:ext uri="{FF2B5EF4-FFF2-40B4-BE49-F238E27FC236}">
                <a16:creationId xmlns:a16="http://schemas.microsoft.com/office/drawing/2014/main" id="{46F3E84B-7359-C548-94CB-5D1ABDDFC6A0}"/>
              </a:ext>
              <a:ext uri="{C183D7F6-B498-43B3-948B-1728B52AA6E4}">
                <adec:decorative xmlns:adec="http://schemas.microsoft.com/office/drawing/2017/decorative" val="1"/>
              </a:ext>
            </a:extLst>
          </p:cNvPr>
          <p:cNvSpPr>
            <a:spLocks noChangeAspect="1"/>
          </p:cNvSpPr>
          <p:nvPr/>
        </p:nvSpPr>
        <p:spPr>
          <a:xfrm rot="8100000">
            <a:off x="10917459" y="7000034"/>
            <a:ext cx="685800" cy="685800"/>
          </a:xfrm>
          <a:prstGeom prst="teardrop">
            <a:avLst/>
          </a:prstGeom>
          <a:solidFill>
            <a:schemeClr val="tx1">
              <a:lumMod val="7500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w="12700">
                <a:noFill/>
              </a:ln>
              <a:solidFill>
                <a:schemeClr val="tx1"/>
              </a:solidFill>
            </a:endParaRPr>
          </a:p>
        </p:txBody>
      </p:sp>
      <p:sp>
        <p:nvSpPr>
          <p:cNvPr id="32" name="TextBox 31">
            <a:extLst>
              <a:ext uri="{FF2B5EF4-FFF2-40B4-BE49-F238E27FC236}">
                <a16:creationId xmlns:a16="http://schemas.microsoft.com/office/drawing/2014/main" id="{7F4D1B7B-3757-5741-B257-A3FD7CA1B3F3}"/>
              </a:ext>
            </a:extLst>
          </p:cNvPr>
          <p:cNvSpPr txBox="1"/>
          <p:nvPr/>
        </p:nvSpPr>
        <p:spPr>
          <a:xfrm>
            <a:off x="12184114" y="6842268"/>
            <a:ext cx="5383299" cy="1231106"/>
          </a:xfrm>
          <a:prstGeom prst="rect">
            <a:avLst/>
          </a:prstGeom>
          <a:noFill/>
        </p:spPr>
        <p:txBody>
          <a:bodyPr wrap="square" rtlCol="0">
            <a:spAutoFit/>
          </a:bodyPr>
          <a:lstStyle/>
          <a:p>
            <a:pPr>
              <a:spcAft>
                <a:spcPts val="1200"/>
              </a:spcAft>
            </a:pP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San </a:t>
            </a:r>
            <a:r>
              <a:rPr lang="tr-TR" dirty="0" err="1">
                <a:solidFill>
                  <a:schemeClr val="accent6"/>
                </a:solidFill>
                <a:latin typeface="Nunito Sans" pitchFamily="2" charset="77"/>
                <a:ea typeface="Open Sans Semibold" panose="020B0706030804020204" pitchFamily="34" charset="0"/>
                <a:cs typeface="Open Sans Semibold" panose="020B0706030804020204" pitchFamily="34" charset="0"/>
              </a:rPr>
              <a:t>Marcos</a:t>
            </a: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 </a:t>
            </a:r>
            <a:r>
              <a:rPr lang="tr-TR" dirty="0" err="1">
                <a:solidFill>
                  <a:schemeClr val="accent6"/>
                </a:solidFill>
                <a:latin typeface="Nunito Sans" pitchFamily="2" charset="77"/>
                <a:ea typeface="Open Sans Semibold" panose="020B0706030804020204" pitchFamily="34" charset="0"/>
                <a:cs typeface="Open Sans Semibold" panose="020B0706030804020204" pitchFamily="34" charset="0"/>
              </a:rPr>
              <a:t>Campus</a:t>
            </a:r>
            <a:endParaRPr lang="tr-TR" dirty="0">
              <a:solidFill>
                <a:schemeClr val="accent6"/>
              </a:solidFill>
              <a:latin typeface="Nunito Sans" pitchFamily="2" charset="77"/>
              <a:ea typeface="Open Sans Semibold" panose="020B0706030804020204" pitchFamily="34" charset="0"/>
              <a:cs typeface="Open Sans Semibold" panose="020B0706030804020204" pitchFamily="34" charset="0"/>
            </a:endParaRPr>
          </a:p>
          <a:p>
            <a:pPr>
              <a:spcAft>
                <a:spcPts val="1200"/>
              </a:spcAft>
            </a:pP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601 </a:t>
            </a:r>
            <a:r>
              <a:rPr lang="tr-TR" dirty="0" err="1">
                <a:solidFill>
                  <a:schemeClr val="accent6"/>
                </a:solidFill>
                <a:latin typeface="Nunito Sans" pitchFamily="2" charset="77"/>
                <a:ea typeface="Open Sans Semibold" panose="020B0706030804020204" pitchFamily="34" charset="0"/>
                <a:cs typeface="Open Sans Semibold" panose="020B0706030804020204" pitchFamily="34" charset="0"/>
              </a:rPr>
              <a:t>University</a:t>
            </a: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 Drive</a:t>
            </a:r>
          </a:p>
          <a:p>
            <a:pPr>
              <a:spcAft>
                <a:spcPts val="1200"/>
              </a:spcAft>
            </a:pP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San </a:t>
            </a:r>
            <a:r>
              <a:rPr lang="tr-TR" dirty="0" err="1">
                <a:solidFill>
                  <a:schemeClr val="accent6"/>
                </a:solidFill>
                <a:latin typeface="Nunito Sans" pitchFamily="2" charset="77"/>
                <a:ea typeface="Open Sans Semibold" panose="020B0706030804020204" pitchFamily="34" charset="0"/>
                <a:cs typeface="Open Sans Semibold" panose="020B0706030804020204" pitchFamily="34" charset="0"/>
              </a:rPr>
              <a:t>Marcos</a:t>
            </a: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 Texas 78666</a:t>
            </a:r>
          </a:p>
        </p:txBody>
      </p:sp>
      <p:sp>
        <p:nvSpPr>
          <p:cNvPr id="34" name="Teardrop 33">
            <a:extLst>
              <a:ext uri="{FF2B5EF4-FFF2-40B4-BE49-F238E27FC236}">
                <a16:creationId xmlns:a16="http://schemas.microsoft.com/office/drawing/2014/main" id="{C29692E7-6A6A-334F-8E45-D03D026BE5E8}"/>
              </a:ext>
              <a:ext uri="{C183D7F6-B498-43B3-948B-1728B52AA6E4}">
                <adec:decorative xmlns:adec="http://schemas.microsoft.com/office/drawing/2017/decorative" val="1"/>
              </a:ext>
            </a:extLst>
          </p:cNvPr>
          <p:cNvSpPr>
            <a:spLocks noChangeAspect="1"/>
          </p:cNvSpPr>
          <p:nvPr/>
        </p:nvSpPr>
        <p:spPr>
          <a:xfrm rot="8100000">
            <a:off x="10917459" y="9331057"/>
            <a:ext cx="685800" cy="6858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 name="TextBox 34">
            <a:extLst>
              <a:ext uri="{FF2B5EF4-FFF2-40B4-BE49-F238E27FC236}">
                <a16:creationId xmlns:a16="http://schemas.microsoft.com/office/drawing/2014/main" id="{5AABABA3-74C7-E140-88D0-6994C98E0BAC}"/>
              </a:ext>
            </a:extLst>
          </p:cNvPr>
          <p:cNvSpPr txBox="1"/>
          <p:nvPr/>
        </p:nvSpPr>
        <p:spPr>
          <a:xfrm>
            <a:off x="12184116" y="9189023"/>
            <a:ext cx="5383299" cy="1231106"/>
          </a:xfrm>
          <a:prstGeom prst="rect">
            <a:avLst/>
          </a:prstGeom>
          <a:noFill/>
        </p:spPr>
        <p:txBody>
          <a:bodyPr wrap="square" rtlCol="0">
            <a:spAutoFit/>
          </a:bodyPr>
          <a:lstStyle/>
          <a:p>
            <a:pPr>
              <a:spcAft>
                <a:spcPts val="1200"/>
              </a:spcAft>
            </a:pP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Round</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Rock</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Campus</a:t>
            </a:r>
            <a:endParaRPr lang="tr-TR" dirty="0">
              <a:solidFill>
                <a:schemeClr val="accent1"/>
              </a:solidFill>
              <a:latin typeface="Nunito Sans" pitchFamily="2" charset="77"/>
              <a:ea typeface="Open Sans Semibold" panose="020B0706030804020204" pitchFamily="34" charset="0"/>
              <a:cs typeface="Open Sans Semibold" panose="020B0706030804020204" pitchFamily="34" charset="0"/>
            </a:endParaRPr>
          </a:p>
          <a:p>
            <a:pPr>
              <a:spcAft>
                <a:spcPts val="1200"/>
              </a:spcAft>
            </a:pP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1555 </a:t>
            </a: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University</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Blvd</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a:t>
            </a:r>
          </a:p>
          <a:p>
            <a:pPr>
              <a:spcAft>
                <a:spcPts val="1200"/>
              </a:spcAft>
            </a:pP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Round</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Rock</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 Texas 78665</a:t>
            </a:r>
          </a:p>
        </p:txBody>
      </p:sp>
    </p:spTree>
    <p:extLst>
      <p:ext uri="{BB962C8B-B14F-4D97-AF65-F5344CB8AC3E}">
        <p14:creationId xmlns:p14="http://schemas.microsoft.com/office/powerpoint/2010/main" val="277567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7C572126-44DE-2D4A-98C7-538B4A297B31}"/>
              </a:ext>
            </a:extLst>
          </p:cNvPr>
          <p:cNvSpPr>
            <a:spLocks noGrp="1"/>
          </p:cNvSpPr>
          <p:nvPr>
            <p:ph type="title"/>
          </p:nvPr>
        </p:nvSpPr>
        <p:spPr>
          <a:xfrm>
            <a:off x="958321" y="914402"/>
            <a:ext cx="16364460" cy="3665308"/>
          </a:xfrm>
        </p:spPr>
        <p:txBody>
          <a:bodyPr vert="horz" lIns="91440" tIns="45720" rIns="91440" bIns="45720" rtlCol="0" anchor="b">
            <a:normAutofit/>
          </a:bodyPr>
          <a:lstStyle/>
          <a:p>
            <a:pPr algn="ctr" defTabSz="914400"/>
            <a:r>
              <a:rPr lang="en-US" sz="11600" kern="1200" dirty="0">
                <a:solidFill>
                  <a:schemeClr val="tx1"/>
                </a:solidFill>
                <a:latin typeface="+mj-lt"/>
                <a:ea typeface="+mj-ea"/>
                <a:cs typeface="+mj-cs"/>
              </a:rPr>
              <a:t>Paying Your Tuition</a:t>
            </a:r>
          </a:p>
        </p:txBody>
      </p:sp>
      <p:sp>
        <p:nvSpPr>
          <p:cNvPr id="26"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1553" y="4687824"/>
            <a:ext cx="6858000" cy="36576"/>
          </a:xfrm>
          <a:custGeom>
            <a:avLst/>
            <a:gdLst>
              <a:gd name="connsiteX0" fmla="*/ 0 w 6858000"/>
              <a:gd name="connsiteY0" fmla="*/ 0 h 36576"/>
              <a:gd name="connsiteX1" fmla="*/ 685800 w 6858000"/>
              <a:gd name="connsiteY1" fmla="*/ 0 h 36576"/>
              <a:gd name="connsiteX2" fmla="*/ 1440180 w 6858000"/>
              <a:gd name="connsiteY2" fmla="*/ 0 h 36576"/>
              <a:gd name="connsiteX3" fmla="*/ 2057400 w 6858000"/>
              <a:gd name="connsiteY3" fmla="*/ 0 h 36576"/>
              <a:gd name="connsiteX4" fmla="*/ 2606040 w 6858000"/>
              <a:gd name="connsiteY4" fmla="*/ 0 h 36576"/>
              <a:gd name="connsiteX5" fmla="*/ 3154680 w 6858000"/>
              <a:gd name="connsiteY5" fmla="*/ 0 h 36576"/>
              <a:gd name="connsiteX6" fmla="*/ 3634740 w 6858000"/>
              <a:gd name="connsiteY6" fmla="*/ 0 h 36576"/>
              <a:gd name="connsiteX7" fmla="*/ 4457700 w 6858000"/>
              <a:gd name="connsiteY7" fmla="*/ 0 h 36576"/>
              <a:gd name="connsiteX8" fmla="*/ 5280660 w 6858000"/>
              <a:gd name="connsiteY8" fmla="*/ 0 h 36576"/>
              <a:gd name="connsiteX9" fmla="*/ 6103620 w 6858000"/>
              <a:gd name="connsiteY9" fmla="*/ 0 h 36576"/>
              <a:gd name="connsiteX10" fmla="*/ 6858000 w 6858000"/>
              <a:gd name="connsiteY10" fmla="*/ 0 h 36576"/>
              <a:gd name="connsiteX11" fmla="*/ 6858000 w 6858000"/>
              <a:gd name="connsiteY11" fmla="*/ 36576 h 36576"/>
              <a:gd name="connsiteX12" fmla="*/ 6172200 w 6858000"/>
              <a:gd name="connsiteY12" fmla="*/ 36576 h 36576"/>
              <a:gd name="connsiteX13" fmla="*/ 5417820 w 6858000"/>
              <a:gd name="connsiteY13" fmla="*/ 36576 h 36576"/>
              <a:gd name="connsiteX14" fmla="*/ 4937760 w 6858000"/>
              <a:gd name="connsiteY14" fmla="*/ 36576 h 36576"/>
              <a:gd name="connsiteX15" fmla="*/ 4457700 w 6858000"/>
              <a:gd name="connsiteY15" fmla="*/ 36576 h 36576"/>
              <a:gd name="connsiteX16" fmla="*/ 3977640 w 6858000"/>
              <a:gd name="connsiteY16" fmla="*/ 36576 h 36576"/>
              <a:gd name="connsiteX17" fmla="*/ 3429000 w 6858000"/>
              <a:gd name="connsiteY17" fmla="*/ 36576 h 36576"/>
              <a:gd name="connsiteX18" fmla="*/ 2880360 w 6858000"/>
              <a:gd name="connsiteY18" fmla="*/ 36576 h 36576"/>
              <a:gd name="connsiteX19" fmla="*/ 2331720 w 6858000"/>
              <a:gd name="connsiteY19" fmla="*/ 36576 h 36576"/>
              <a:gd name="connsiteX20" fmla="*/ 1783080 w 6858000"/>
              <a:gd name="connsiteY20" fmla="*/ 36576 h 36576"/>
              <a:gd name="connsiteX21" fmla="*/ 1234440 w 6858000"/>
              <a:gd name="connsiteY21" fmla="*/ 36576 h 36576"/>
              <a:gd name="connsiteX22" fmla="*/ 0 w 6858000"/>
              <a:gd name="connsiteY22" fmla="*/ 36576 h 36576"/>
              <a:gd name="connsiteX23" fmla="*/ 0 w 6858000"/>
              <a:gd name="connsiteY23" fmla="*/ 0 h 36576"/>
              <a:gd name="connsiteX0" fmla="*/ 0 w 6858000"/>
              <a:gd name="connsiteY0" fmla="*/ 0 h 36576"/>
              <a:gd name="connsiteX1" fmla="*/ 548640 w 6858000"/>
              <a:gd name="connsiteY1" fmla="*/ 0 h 36576"/>
              <a:gd name="connsiteX2" fmla="*/ 1028700 w 6858000"/>
              <a:gd name="connsiteY2" fmla="*/ 0 h 36576"/>
              <a:gd name="connsiteX3" fmla="*/ 1577340 w 6858000"/>
              <a:gd name="connsiteY3" fmla="*/ 0 h 36576"/>
              <a:gd name="connsiteX4" fmla="*/ 2263140 w 6858000"/>
              <a:gd name="connsiteY4" fmla="*/ 0 h 36576"/>
              <a:gd name="connsiteX5" fmla="*/ 3017520 w 6858000"/>
              <a:gd name="connsiteY5" fmla="*/ 0 h 36576"/>
              <a:gd name="connsiteX6" fmla="*/ 3840480 w 6858000"/>
              <a:gd name="connsiteY6" fmla="*/ 0 h 36576"/>
              <a:gd name="connsiteX7" fmla="*/ 4663440 w 6858000"/>
              <a:gd name="connsiteY7" fmla="*/ 0 h 36576"/>
              <a:gd name="connsiteX8" fmla="*/ 5280660 w 6858000"/>
              <a:gd name="connsiteY8" fmla="*/ 0 h 36576"/>
              <a:gd name="connsiteX9" fmla="*/ 6035040 w 6858000"/>
              <a:gd name="connsiteY9" fmla="*/ 0 h 36576"/>
              <a:gd name="connsiteX10" fmla="*/ 6858000 w 6858000"/>
              <a:gd name="connsiteY10" fmla="*/ 0 h 36576"/>
              <a:gd name="connsiteX11" fmla="*/ 6858000 w 6858000"/>
              <a:gd name="connsiteY11" fmla="*/ 36576 h 36576"/>
              <a:gd name="connsiteX12" fmla="*/ 6172200 w 6858000"/>
              <a:gd name="connsiteY12" fmla="*/ 36576 h 36576"/>
              <a:gd name="connsiteX13" fmla="*/ 5417820 w 6858000"/>
              <a:gd name="connsiteY13" fmla="*/ 36576 h 36576"/>
              <a:gd name="connsiteX14" fmla="*/ 4800600 w 6858000"/>
              <a:gd name="connsiteY14" fmla="*/ 36576 h 36576"/>
              <a:gd name="connsiteX15" fmla="*/ 4183380 w 6858000"/>
              <a:gd name="connsiteY15" fmla="*/ 36576 h 36576"/>
              <a:gd name="connsiteX16" fmla="*/ 3360420 w 6858000"/>
              <a:gd name="connsiteY16" fmla="*/ 36576 h 36576"/>
              <a:gd name="connsiteX17" fmla="*/ 2811780 w 6858000"/>
              <a:gd name="connsiteY17" fmla="*/ 36576 h 36576"/>
              <a:gd name="connsiteX18" fmla="*/ 2057400 w 6858000"/>
              <a:gd name="connsiteY18" fmla="*/ 36576 h 36576"/>
              <a:gd name="connsiteX19" fmla="*/ 1577340 w 6858000"/>
              <a:gd name="connsiteY19" fmla="*/ 36576 h 36576"/>
              <a:gd name="connsiteX20" fmla="*/ 891540 w 6858000"/>
              <a:gd name="connsiteY20" fmla="*/ 36576 h 36576"/>
              <a:gd name="connsiteX21" fmla="*/ 0 w 6858000"/>
              <a:gd name="connsiteY21" fmla="*/ 36576 h 36576"/>
              <a:gd name="connsiteX22" fmla="*/ 0 w 6858000"/>
              <a:gd name="connsiteY22"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0" h="36576" fill="none" extrusionOk="0">
                <a:moveTo>
                  <a:pt x="0" y="0"/>
                </a:moveTo>
                <a:cubicBezTo>
                  <a:pt x="208607" y="-25579"/>
                  <a:pt x="453380" y="16710"/>
                  <a:pt x="685800" y="0"/>
                </a:cubicBezTo>
                <a:cubicBezTo>
                  <a:pt x="902737" y="-19384"/>
                  <a:pt x="1090643" y="-7062"/>
                  <a:pt x="1440180" y="0"/>
                </a:cubicBezTo>
                <a:cubicBezTo>
                  <a:pt x="1803950" y="4881"/>
                  <a:pt x="1806492" y="25446"/>
                  <a:pt x="2057400" y="0"/>
                </a:cubicBezTo>
                <a:cubicBezTo>
                  <a:pt x="2333440" y="-18142"/>
                  <a:pt x="2452486" y="23303"/>
                  <a:pt x="2606040" y="0"/>
                </a:cubicBezTo>
                <a:cubicBezTo>
                  <a:pt x="2758560" y="-3023"/>
                  <a:pt x="3033725" y="-5693"/>
                  <a:pt x="3154680" y="0"/>
                </a:cubicBezTo>
                <a:cubicBezTo>
                  <a:pt x="3294596" y="28366"/>
                  <a:pt x="3404356" y="-8932"/>
                  <a:pt x="3634740" y="0"/>
                </a:cubicBezTo>
                <a:cubicBezTo>
                  <a:pt x="3809802" y="16702"/>
                  <a:pt x="4109094" y="37459"/>
                  <a:pt x="4457700" y="0"/>
                </a:cubicBezTo>
                <a:cubicBezTo>
                  <a:pt x="4796745" y="-42222"/>
                  <a:pt x="4884601" y="-25791"/>
                  <a:pt x="5280660" y="0"/>
                </a:cubicBezTo>
                <a:cubicBezTo>
                  <a:pt x="5717855" y="35431"/>
                  <a:pt x="5840870" y="-17153"/>
                  <a:pt x="6103620" y="0"/>
                </a:cubicBezTo>
                <a:cubicBezTo>
                  <a:pt x="6365142" y="17801"/>
                  <a:pt x="6515119" y="13754"/>
                  <a:pt x="6858000" y="0"/>
                </a:cubicBezTo>
                <a:cubicBezTo>
                  <a:pt x="6859998" y="12198"/>
                  <a:pt x="6858861" y="28435"/>
                  <a:pt x="6858000" y="36576"/>
                </a:cubicBezTo>
                <a:cubicBezTo>
                  <a:pt x="6656435" y="16357"/>
                  <a:pt x="6301349" y="4482"/>
                  <a:pt x="6172200" y="36576"/>
                </a:cubicBezTo>
                <a:cubicBezTo>
                  <a:pt x="6032322" y="23678"/>
                  <a:pt x="5626422" y="73779"/>
                  <a:pt x="5417820" y="36576"/>
                </a:cubicBezTo>
                <a:cubicBezTo>
                  <a:pt x="5262324" y="40095"/>
                  <a:pt x="5047598" y="47907"/>
                  <a:pt x="4937760" y="36576"/>
                </a:cubicBezTo>
                <a:cubicBezTo>
                  <a:pt x="4807909" y="40202"/>
                  <a:pt x="4631754" y="26124"/>
                  <a:pt x="4457700" y="36576"/>
                </a:cubicBezTo>
                <a:cubicBezTo>
                  <a:pt x="4306772" y="43181"/>
                  <a:pt x="4154257" y="44379"/>
                  <a:pt x="3977640" y="36576"/>
                </a:cubicBezTo>
                <a:cubicBezTo>
                  <a:pt x="3786331" y="51419"/>
                  <a:pt x="3675297" y="20654"/>
                  <a:pt x="3429000" y="36576"/>
                </a:cubicBezTo>
                <a:cubicBezTo>
                  <a:pt x="3192291" y="58992"/>
                  <a:pt x="3124512" y="38576"/>
                  <a:pt x="2880360" y="36576"/>
                </a:cubicBezTo>
                <a:cubicBezTo>
                  <a:pt x="2640597" y="48762"/>
                  <a:pt x="2603788" y="53596"/>
                  <a:pt x="2331720" y="36576"/>
                </a:cubicBezTo>
                <a:cubicBezTo>
                  <a:pt x="2086214" y="-4220"/>
                  <a:pt x="1940429" y="16815"/>
                  <a:pt x="1783080" y="36576"/>
                </a:cubicBezTo>
                <a:cubicBezTo>
                  <a:pt x="1627531" y="64914"/>
                  <a:pt x="1435004" y="60470"/>
                  <a:pt x="1234440" y="36576"/>
                </a:cubicBezTo>
                <a:cubicBezTo>
                  <a:pt x="1052021" y="-5803"/>
                  <a:pt x="373724" y="-12995"/>
                  <a:pt x="0" y="36576"/>
                </a:cubicBezTo>
                <a:cubicBezTo>
                  <a:pt x="1750" y="25263"/>
                  <a:pt x="-556" y="11063"/>
                  <a:pt x="0" y="0"/>
                </a:cubicBezTo>
                <a:close/>
              </a:path>
              <a:path w="6858000" h="36576" stroke="0" extrusionOk="0">
                <a:moveTo>
                  <a:pt x="0" y="0"/>
                </a:moveTo>
                <a:cubicBezTo>
                  <a:pt x="171635" y="20479"/>
                  <a:pt x="431121" y="-17762"/>
                  <a:pt x="548640" y="0"/>
                </a:cubicBezTo>
                <a:cubicBezTo>
                  <a:pt x="665217" y="20623"/>
                  <a:pt x="864380" y="-2838"/>
                  <a:pt x="1028700" y="0"/>
                </a:cubicBezTo>
                <a:cubicBezTo>
                  <a:pt x="1171106" y="-8606"/>
                  <a:pt x="1312445" y="-8402"/>
                  <a:pt x="1577340" y="0"/>
                </a:cubicBezTo>
                <a:cubicBezTo>
                  <a:pt x="1809006" y="-1824"/>
                  <a:pt x="1967570" y="2591"/>
                  <a:pt x="2263140" y="0"/>
                </a:cubicBezTo>
                <a:cubicBezTo>
                  <a:pt x="2525447" y="-61641"/>
                  <a:pt x="2782066" y="4035"/>
                  <a:pt x="3017520" y="0"/>
                </a:cubicBezTo>
                <a:cubicBezTo>
                  <a:pt x="3232573" y="2304"/>
                  <a:pt x="3500210" y="27284"/>
                  <a:pt x="3840480" y="0"/>
                </a:cubicBezTo>
                <a:cubicBezTo>
                  <a:pt x="4188906" y="-20359"/>
                  <a:pt x="4311113" y="45959"/>
                  <a:pt x="4663440" y="0"/>
                </a:cubicBezTo>
                <a:cubicBezTo>
                  <a:pt x="5004465" y="-19316"/>
                  <a:pt x="5067034" y="-16026"/>
                  <a:pt x="5280660" y="0"/>
                </a:cubicBezTo>
                <a:cubicBezTo>
                  <a:pt x="5499784" y="5426"/>
                  <a:pt x="5652207" y="-1276"/>
                  <a:pt x="6035040" y="0"/>
                </a:cubicBezTo>
                <a:cubicBezTo>
                  <a:pt x="6398933" y="19980"/>
                  <a:pt x="6466341" y="13228"/>
                  <a:pt x="6858000" y="0"/>
                </a:cubicBezTo>
                <a:cubicBezTo>
                  <a:pt x="6856905" y="13190"/>
                  <a:pt x="6861152" y="24061"/>
                  <a:pt x="6858000" y="36576"/>
                </a:cubicBezTo>
                <a:cubicBezTo>
                  <a:pt x="6565444" y="51317"/>
                  <a:pt x="6479350" y="61655"/>
                  <a:pt x="6172200" y="36576"/>
                </a:cubicBezTo>
                <a:cubicBezTo>
                  <a:pt x="5867074" y="32315"/>
                  <a:pt x="5662720" y="47347"/>
                  <a:pt x="5417820" y="36576"/>
                </a:cubicBezTo>
                <a:cubicBezTo>
                  <a:pt x="5177199" y="48692"/>
                  <a:pt x="4951617" y="75465"/>
                  <a:pt x="4800600" y="36576"/>
                </a:cubicBezTo>
                <a:cubicBezTo>
                  <a:pt x="4670134" y="25797"/>
                  <a:pt x="4420166" y="34514"/>
                  <a:pt x="4183380" y="36576"/>
                </a:cubicBezTo>
                <a:cubicBezTo>
                  <a:pt x="3983551" y="66934"/>
                  <a:pt x="3692764" y="3428"/>
                  <a:pt x="3360420" y="36576"/>
                </a:cubicBezTo>
                <a:cubicBezTo>
                  <a:pt x="3039587" y="217"/>
                  <a:pt x="3083493" y="20484"/>
                  <a:pt x="2811780" y="36576"/>
                </a:cubicBezTo>
                <a:cubicBezTo>
                  <a:pt x="2549245" y="45371"/>
                  <a:pt x="2212305" y="44377"/>
                  <a:pt x="2057400" y="36576"/>
                </a:cubicBezTo>
                <a:cubicBezTo>
                  <a:pt x="1884639" y="4259"/>
                  <a:pt x="1685722" y="44833"/>
                  <a:pt x="1577340" y="36576"/>
                </a:cubicBezTo>
                <a:cubicBezTo>
                  <a:pt x="1435018" y="-6945"/>
                  <a:pt x="1212801" y="59605"/>
                  <a:pt x="891540" y="36576"/>
                </a:cubicBezTo>
                <a:cubicBezTo>
                  <a:pt x="574378" y="80059"/>
                  <a:pt x="334882" y="53520"/>
                  <a:pt x="0" y="36576"/>
                </a:cubicBezTo>
                <a:cubicBezTo>
                  <a:pt x="733" y="28378"/>
                  <a:pt x="399" y="11615"/>
                  <a:pt x="0" y="0"/>
                </a:cubicBezTo>
                <a:close/>
              </a:path>
              <a:path w="6858000" h="36576" fill="none" stroke="0" extrusionOk="0">
                <a:moveTo>
                  <a:pt x="0" y="0"/>
                </a:moveTo>
                <a:cubicBezTo>
                  <a:pt x="183102" y="-15127"/>
                  <a:pt x="445309" y="-3381"/>
                  <a:pt x="685800" y="0"/>
                </a:cubicBezTo>
                <a:cubicBezTo>
                  <a:pt x="900027" y="-5019"/>
                  <a:pt x="1056273" y="9063"/>
                  <a:pt x="1440180" y="0"/>
                </a:cubicBezTo>
                <a:cubicBezTo>
                  <a:pt x="1806996" y="434"/>
                  <a:pt x="1800066" y="26664"/>
                  <a:pt x="2057400" y="0"/>
                </a:cubicBezTo>
                <a:cubicBezTo>
                  <a:pt x="2322748" y="-14506"/>
                  <a:pt x="2450779" y="19160"/>
                  <a:pt x="2606040" y="0"/>
                </a:cubicBezTo>
                <a:cubicBezTo>
                  <a:pt x="2777476" y="-10894"/>
                  <a:pt x="3028604" y="-32641"/>
                  <a:pt x="3154680" y="0"/>
                </a:cubicBezTo>
                <a:cubicBezTo>
                  <a:pt x="3268523" y="-21506"/>
                  <a:pt x="3400935" y="16939"/>
                  <a:pt x="3634740" y="0"/>
                </a:cubicBezTo>
                <a:cubicBezTo>
                  <a:pt x="3914823" y="10656"/>
                  <a:pt x="4078506" y="21082"/>
                  <a:pt x="4457700" y="0"/>
                </a:cubicBezTo>
                <a:cubicBezTo>
                  <a:pt x="4792777" y="-47490"/>
                  <a:pt x="4898247" y="-54792"/>
                  <a:pt x="5280660" y="0"/>
                </a:cubicBezTo>
                <a:cubicBezTo>
                  <a:pt x="5685084" y="10186"/>
                  <a:pt x="5833985" y="-43127"/>
                  <a:pt x="6103620" y="0"/>
                </a:cubicBezTo>
                <a:cubicBezTo>
                  <a:pt x="6355034" y="17874"/>
                  <a:pt x="6533790" y="17369"/>
                  <a:pt x="6858000" y="0"/>
                </a:cubicBezTo>
                <a:cubicBezTo>
                  <a:pt x="6859812" y="12531"/>
                  <a:pt x="6857660" y="27365"/>
                  <a:pt x="6858000" y="36576"/>
                </a:cubicBezTo>
                <a:cubicBezTo>
                  <a:pt x="6660130" y="27154"/>
                  <a:pt x="6312929" y="43406"/>
                  <a:pt x="6172200" y="36576"/>
                </a:cubicBezTo>
                <a:cubicBezTo>
                  <a:pt x="6006178" y="56798"/>
                  <a:pt x="5596263" y="82720"/>
                  <a:pt x="5417820" y="36576"/>
                </a:cubicBezTo>
                <a:cubicBezTo>
                  <a:pt x="5250282" y="285"/>
                  <a:pt x="5068051" y="21774"/>
                  <a:pt x="4937760" y="36576"/>
                </a:cubicBezTo>
                <a:cubicBezTo>
                  <a:pt x="4803848" y="11396"/>
                  <a:pt x="4612240" y="29509"/>
                  <a:pt x="4457700" y="36576"/>
                </a:cubicBezTo>
                <a:cubicBezTo>
                  <a:pt x="4304034" y="-6202"/>
                  <a:pt x="4147145" y="28688"/>
                  <a:pt x="3977640" y="36576"/>
                </a:cubicBezTo>
                <a:cubicBezTo>
                  <a:pt x="3785172" y="69209"/>
                  <a:pt x="3661274" y="3169"/>
                  <a:pt x="3429000" y="36576"/>
                </a:cubicBezTo>
                <a:cubicBezTo>
                  <a:pt x="3177379" y="59991"/>
                  <a:pt x="3111281" y="19359"/>
                  <a:pt x="2880360" y="36576"/>
                </a:cubicBezTo>
                <a:cubicBezTo>
                  <a:pt x="2648116" y="28748"/>
                  <a:pt x="2587370" y="50765"/>
                  <a:pt x="2331720" y="36576"/>
                </a:cubicBezTo>
                <a:cubicBezTo>
                  <a:pt x="2069426" y="9906"/>
                  <a:pt x="1914000" y="16927"/>
                  <a:pt x="1783080" y="36576"/>
                </a:cubicBezTo>
                <a:cubicBezTo>
                  <a:pt x="1668001" y="40542"/>
                  <a:pt x="1439358" y="3273"/>
                  <a:pt x="1234440" y="36576"/>
                </a:cubicBezTo>
                <a:cubicBezTo>
                  <a:pt x="1089448" y="-30336"/>
                  <a:pt x="369721" y="9523"/>
                  <a:pt x="0" y="36576"/>
                </a:cubicBezTo>
                <a:cubicBezTo>
                  <a:pt x="1679" y="21995"/>
                  <a:pt x="-2565" y="1042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6858000"/>
                      <a:gd name="connsiteY0" fmla="*/ 0 h 36576"/>
                      <a:gd name="connsiteX1" fmla="*/ 685800 w 6858000"/>
                      <a:gd name="connsiteY1" fmla="*/ 0 h 36576"/>
                      <a:gd name="connsiteX2" fmla="*/ 1440180 w 6858000"/>
                      <a:gd name="connsiteY2" fmla="*/ 0 h 36576"/>
                      <a:gd name="connsiteX3" fmla="*/ 2057400 w 6858000"/>
                      <a:gd name="connsiteY3" fmla="*/ 0 h 36576"/>
                      <a:gd name="connsiteX4" fmla="*/ 2606040 w 6858000"/>
                      <a:gd name="connsiteY4" fmla="*/ 0 h 36576"/>
                      <a:gd name="connsiteX5" fmla="*/ 3154680 w 6858000"/>
                      <a:gd name="connsiteY5" fmla="*/ 0 h 36576"/>
                      <a:gd name="connsiteX6" fmla="*/ 3634740 w 6858000"/>
                      <a:gd name="connsiteY6" fmla="*/ 0 h 36576"/>
                      <a:gd name="connsiteX7" fmla="*/ 4457700 w 6858000"/>
                      <a:gd name="connsiteY7" fmla="*/ 0 h 36576"/>
                      <a:gd name="connsiteX8" fmla="*/ 5280660 w 6858000"/>
                      <a:gd name="connsiteY8" fmla="*/ 0 h 36576"/>
                      <a:gd name="connsiteX9" fmla="*/ 6103620 w 6858000"/>
                      <a:gd name="connsiteY9" fmla="*/ 0 h 36576"/>
                      <a:gd name="connsiteX10" fmla="*/ 6858000 w 6858000"/>
                      <a:gd name="connsiteY10" fmla="*/ 0 h 36576"/>
                      <a:gd name="connsiteX11" fmla="*/ 6858000 w 6858000"/>
                      <a:gd name="connsiteY11" fmla="*/ 36576 h 36576"/>
                      <a:gd name="connsiteX12" fmla="*/ 6172200 w 6858000"/>
                      <a:gd name="connsiteY12" fmla="*/ 36576 h 36576"/>
                      <a:gd name="connsiteX13" fmla="*/ 5417820 w 6858000"/>
                      <a:gd name="connsiteY13" fmla="*/ 36576 h 36576"/>
                      <a:gd name="connsiteX14" fmla="*/ 4937760 w 6858000"/>
                      <a:gd name="connsiteY14" fmla="*/ 36576 h 36576"/>
                      <a:gd name="connsiteX15" fmla="*/ 4457700 w 6858000"/>
                      <a:gd name="connsiteY15" fmla="*/ 36576 h 36576"/>
                      <a:gd name="connsiteX16" fmla="*/ 3977640 w 6858000"/>
                      <a:gd name="connsiteY16" fmla="*/ 36576 h 36576"/>
                      <a:gd name="connsiteX17" fmla="*/ 3429000 w 6858000"/>
                      <a:gd name="connsiteY17" fmla="*/ 36576 h 36576"/>
                      <a:gd name="connsiteX18" fmla="*/ 2880360 w 6858000"/>
                      <a:gd name="connsiteY18" fmla="*/ 36576 h 36576"/>
                      <a:gd name="connsiteX19" fmla="*/ 2331720 w 6858000"/>
                      <a:gd name="connsiteY19" fmla="*/ 36576 h 36576"/>
                      <a:gd name="connsiteX20" fmla="*/ 1783080 w 6858000"/>
                      <a:gd name="connsiteY20" fmla="*/ 36576 h 36576"/>
                      <a:gd name="connsiteX21" fmla="*/ 1234440 w 6858000"/>
                      <a:gd name="connsiteY21" fmla="*/ 36576 h 36576"/>
                      <a:gd name="connsiteX22" fmla="*/ 0 w 6858000"/>
                      <a:gd name="connsiteY22" fmla="*/ 36576 h 36576"/>
                      <a:gd name="connsiteX23" fmla="*/ 0 w 6858000"/>
                      <a:gd name="connsiteY23"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0" h="36576" fill="none" extrusionOk="0">
                        <a:moveTo>
                          <a:pt x="0" y="0"/>
                        </a:moveTo>
                        <a:cubicBezTo>
                          <a:pt x="215590" y="-30068"/>
                          <a:pt x="451130" y="3342"/>
                          <a:pt x="685800" y="0"/>
                        </a:cubicBezTo>
                        <a:cubicBezTo>
                          <a:pt x="920470" y="-3342"/>
                          <a:pt x="1074689" y="-1124"/>
                          <a:pt x="1440180" y="0"/>
                        </a:cubicBezTo>
                        <a:cubicBezTo>
                          <a:pt x="1805671" y="1124"/>
                          <a:pt x="1804503" y="24385"/>
                          <a:pt x="2057400" y="0"/>
                        </a:cubicBezTo>
                        <a:cubicBezTo>
                          <a:pt x="2310297" y="-24385"/>
                          <a:pt x="2441267" y="14201"/>
                          <a:pt x="2606040" y="0"/>
                        </a:cubicBezTo>
                        <a:cubicBezTo>
                          <a:pt x="2770813" y="-14201"/>
                          <a:pt x="3030077" y="-8591"/>
                          <a:pt x="3154680" y="0"/>
                        </a:cubicBezTo>
                        <a:cubicBezTo>
                          <a:pt x="3279283" y="8591"/>
                          <a:pt x="3408730" y="2964"/>
                          <a:pt x="3634740" y="0"/>
                        </a:cubicBezTo>
                        <a:cubicBezTo>
                          <a:pt x="3860750" y="-2964"/>
                          <a:pt x="4113360" y="31645"/>
                          <a:pt x="4457700" y="0"/>
                        </a:cubicBezTo>
                        <a:cubicBezTo>
                          <a:pt x="4802040" y="-31645"/>
                          <a:pt x="4891056" y="-34232"/>
                          <a:pt x="5280660" y="0"/>
                        </a:cubicBezTo>
                        <a:cubicBezTo>
                          <a:pt x="5670264" y="34232"/>
                          <a:pt x="5850574" y="-30118"/>
                          <a:pt x="6103620" y="0"/>
                        </a:cubicBezTo>
                        <a:cubicBezTo>
                          <a:pt x="6356666" y="30118"/>
                          <a:pt x="6500548" y="26566"/>
                          <a:pt x="6858000" y="0"/>
                        </a:cubicBezTo>
                        <a:cubicBezTo>
                          <a:pt x="6859391" y="12273"/>
                          <a:pt x="6859223" y="27793"/>
                          <a:pt x="6858000" y="36576"/>
                        </a:cubicBezTo>
                        <a:cubicBezTo>
                          <a:pt x="6631559" y="27813"/>
                          <a:pt x="6328621" y="19024"/>
                          <a:pt x="6172200" y="36576"/>
                        </a:cubicBezTo>
                        <a:cubicBezTo>
                          <a:pt x="6015779" y="54128"/>
                          <a:pt x="5587593" y="60101"/>
                          <a:pt x="5417820" y="36576"/>
                        </a:cubicBezTo>
                        <a:cubicBezTo>
                          <a:pt x="5248047" y="13051"/>
                          <a:pt x="5064249" y="44614"/>
                          <a:pt x="4937760" y="36576"/>
                        </a:cubicBezTo>
                        <a:cubicBezTo>
                          <a:pt x="4811271" y="28538"/>
                          <a:pt x="4608241" y="47892"/>
                          <a:pt x="4457700" y="36576"/>
                        </a:cubicBezTo>
                        <a:cubicBezTo>
                          <a:pt x="4307159" y="25260"/>
                          <a:pt x="4159191" y="25624"/>
                          <a:pt x="3977640" y="36576"/>
                        </a:cubicBezTo>
                        <a:cubicBezTo>
                          <a:pt x="3796089" y="47528"/>
                          <a:pt x="3667146" y="22443"/>
                          <a:pt x="3429000" y="36576"/>
                        </a:cubicBezTo>
                        <a:cubicBezTo>
                          <a:pt x="3190854" y="50709"/>
                          <a:pt x="3107099" y="31956"/>
                          <a:pt x="2880360" y="36576"/>
                        </a:cubicBezTo>
                        <a:cubicBezTo>
                          <a:pt x="2653621" y="41196"/>
                          <a:pt x="2590509" y="57143"/>
                          <a:pt x="2331720" y="36576"/>
                        </a:cubicBezTo>
                        <a:cubicBezTo>
                          <a:pt x="2072931" y="16009"/>
                          <a:pt x="1918868" y="22357"/>
                          <a:pt x="1783080" y="36576"/>
                        </a:cubicBezTo>
                        <a:cubicBezTo>
                          <a:pt x="1647292" y="50795"/>
                          <a:pt x="1435571" y="38101"/>
                          <a:pt x="1234440" y="36576"/>
                        </a:cubicBezTo>
                        <a:cubicBezTo>
                          <a:pt x="1033309" y="35051"/>
                          <a:pt x="360779" y="-11015"/>
                          <a:pt x="0" y="36576"/>
                        </a:cubicBezTo>
                        <a:cubicBezTo>
                          <a:pt x="1092" y="24286"/>
                          <a:pt x="-170" y="9959"/>
                          <a:pt x="0" y="0"/>
                        </a:cubicBezTo>
                        <a:close/>
                      </a:path>
                      <a:path w="6858000" h="36576" stroke="0" extrusionOk="0">
                        <a:moveTo>
                          <a:pt x="0" y="0"/>
                        </a:moveTo>
                        <a:cubicBezTo>
                          <a:pt x="199753" y="11129"/>
                          <a:pt x="427543" y="-24377"/>
                          <a:pt x="548640" y="0"/>
                        </a:cubicBezTo>
                        <a:cubicBezTo>
                          <a:pt x="669737" y="24377"/>
                          <a:pt x="858975" y="-6980"/>
                          <a:pt x="1028700" y="0"/>
                        </a:cubicBezTo>
                        <a:cubicBezTo>
                          <a:pt x="1198425" y="6980"/>
                          <a:pt x="1339223" y="9579"/>
                          <a:pt x="1577340" y="0"/>
                        </a:cubicBezTo>
                        <a:cubicBezTo>
                          <a:pt x="1815457" y="-9579"/>
                          <a:pt x="1981259" y="26161"/>
                          <a:pt x="2263140" y="0"/>
                        </a:cubicBezTo>
                        <a:cubicBezTo>
                          <a:pt x="2545021" y="-26161"/>
                          <a:pt x="2797354" y="3173"/>
                          <a:pt x="3017520" y="0"/>
                        </a:cubicBezTo>
                        <a:cubicBezTo>
                          <a:pt x="3237686" y="-3173"/>
                          <a:pt x="3502108" y="34170"/>
                          <a:pt x="3840480" y="0"/>
                        </a:cubicBezTo>
                        <a:cubicBezTo>
                          <a:pt x="4178852" y="-34170"/>
                          <a:pt x="4330073" y="24591"/>
                          <a:pt x="4663440" y="0"/>
                        </a:cubicBezTo>
                        <a:cubicBezTo>
                          <a:pt x="4996807" y="-24591"/>
                          <a:pt x="5064374" y="-9832"/>
                          <a:pt x="5280660" y="0"/>
                        </a:cubicBezTo>
                        <a:cubicBezTo>
                          <a:pt x="5496946" y="9832"/>
                          <a:pt x="5660598" y="-22499"/>
                          <a:pt x="6035040" y="0"/>
                        </a:cubicBezTo>
                        <a:cubicBezTo>
                          <a:pt x="6409482" y="22499"/>
                          <a:pt x="6465852" y="8665"/>
                          <a:pt x="6858000" y="0"/>
                        </a:cubicBezTo>
                        <a:cubicBezTo>
                          <a:pt x="6857858" y="11020"/>
                          <a:pt x="6858943" y="23811"/>
                          <a:pt x="6858000" y="36576"/>
                        </a:cubicBezTo>
                        <a:cubicBezTo>
                          <a:pt x="6561421" y="66558"/>
                          <a:pt x="6483029" y="50920"/>
                          <a:pt x="6172200" y="36576"/>
                        </a:cubicBezTo>
                        <a:cubicBezTo>
                          <a:pt x="5861371" y="22232"/>
                          <a:pt x="5665550" y="61794"/>
                          <a:pt x="5417820" y="36576"/>
                        </a:cubicBezTo>
                        <a:cubicBezTo>
                          <a:pt x="5170090" y="11358"/>
                          <a:pt x="4952853" y="65513"/>
                          <a:pt x="4800600" y="36576"/>
                        </a:cubicBezTo>
                        <a:cubicBezTo>
                          <a:pt x="4648347" y="7639"/>
                          <a:pt x="4376162" y="18906"/>
                          <a:pt x="4183380" y="36576"/>
                        </a:cubicBezTo>
                        <a:cubicBezTo>
                          <a:pt x="3990598" y="54246"/>
                          <a:pt x="3680061" y="74215"/>
                          <a:pt x="3360420" y="36576"/>
                        </a:cubicBezTo>
                        <a:cubicBezTo>
                          <a:pt x="3040779" y="-1063"/>
                          <a:pt x="3085116" y="34320"/>
                          <a:pt x="2811780" y="36576"/>
                        </a:cubicBezTo>
                        <a:cubicBezTo>
                          <a:pt x="2538444" y="38832"/>
                          <a:pt x="2242657" y="57696"/>
                          <a:pt x="2057400" y="36576"/>
                        </a:cubicBezTo>
                        <a:cubicBezTo>
                          <a:pt x="1872143" y="15456"/>
                          <a:pt x="1686102" y="39081"/>
                          <a:pt x="1577340" y="36576"/>
                        </a:cubicBezTo>
                        <a:cubicBezTo>
                          <a:pt x="1468578" y="34071"/>
                          <a:pt x="1195030" y="47179"/>
                          <a:pt x="891540" y="36576"/>
                        </a:cubicBezTo>
                        <a:cubicBezTo>
                          <a:pt x="588050" y="25973"/>
                          <a:pt x="299230" y="5174"/>
                          <a:pt x="0" y="36576"/>
                        </a:cubicBezTo>
                        <a:cubicBezTo>
                          <a:pt x="341" y="29208"/>
                          <a:pt x="-780" y="1099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3"/>
            <a:extLst>
              <a:ext uri="{FF2B5EF4-FFF2-40B4-BE49-F238E27FC236}">
                <a16:creationId xmlns:a16="http://schemas.microsoft.com/office/drawing/2014/main" id="{472E8372-CFF2-AE76-7975-5D9E3578BE47}"/>
              </a:ext>
            </a:extLst>
          </p:cNvPr>
          <p:cNvPicPr>
            <a:picLocks noChangeAspect="1"/>
          </p:cNvPicPr>
          <p:nvPr/>
        </p:nvPicPr>
        <p:blipFill>
          <a:blip r:embed="rId4"/>
          <a:stretch>
            <a:fillRect/>
          </a:stretch>
        </p:blipFill>
        <p:spPr>
          <a:xfrm>
            <a:off x="1236329" y="6248400"/>
            <a:ext cx="15810769" cy="6205728"/>
          </a:xfrm>
          <a:prstGeom prst="rect">
            <a:avLst/>
          </a:prstGeom>
        </p:spPr>
      </p:pic>
    </p:spTree>
    <p:extLst>
      <p:ext uri="{BB962C8B-B14F-4D97-AF65-F5344CB8AC3E}">
        <p14:creationId xmlns:p14="http://schemas.microsoft.com/office/powerpoint/2010/main" val="25551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D2D9488-4C6B-324B-B294-861A29227E1E}"/>
              </a:ext>
            </a:extLst>
          </p:cNvPr>
          <p:cNvSpPr>
            <a:spLocks noGrp="1"/>
          </p:cNvSpPr>
          <p:nvPr>
            <p:ph type="title"/>
          </p:nvPr>
        </p:nvSpPr>
        <p:spPr/>
        <p:txBody>
          <a:bodyPr>
            <a:normAutofit/>
          </a:bodyPr>
          <a:lstStyle/>
          <a:p>
            <a:r>
              <a:rPr lang="en-US" sz="5400" dirty="0"/>
              <a:t>Health Insurance</a:t>
            </a:r>
          </a:p>
        </p:txBody>
      </p:sp>
      <p:sp>
        <p:nvSpPr>
          <p:cNvPr id="19" name="Text Placeholder 18">
            <a:extLst>
              <a:ext uri="{FF2B5EF4-FFF2-40B4-BE49-F238E27FC236}">
                <a16:creationId xmlns:a16="http://schemas.microsoft.com/office/drawing/2014/main" id="{D968E9CC-C971-8749-9AC4-358E669F5C3C}"/>
              </a:ext>
            </a:extLst>
          </p:cNvPr>
          <p:cNvSpPr>
            <a:spLocks noGrp="1"/>
          </p:cNvSpPr>
          <p:nvPr>
            <p:ph type="body" sz="quarter" idx="10"/>
          </p:nvPr>
        </p:nvSpPr>
        <p:spPr/>
        <p:txBody>
          <a:bodyPr/>
          <a:lstStyle/>
          <a:p>
            <a:r>
              <a:rPr lang="en-US" sz="3600" dirty="0">
                <a:effectLst/>
                <a:latin typeface="+mn-lt"/>
                <a:ea typeface="Calibri" panose="020F0502020204030204" pitchFamily="34" charset="0"/>
                <a:cs typeface="Times New Roman" panose="02020603050405020304" pitchFamily="18" charset="0"/>
              </a:rPr>
              <a:t>All International students on non-immigrant F and J visas are required by university policy to have health insurance coverage while enrolled in classes at Texas State University.  </a:t>
            </a:r>
          </a:p>
          <a:p>
            <a:endParaRPr lang="en-US" sz="3600" dirty="0"/>
          </a:p>
        </p:txBody>
      </p:sp>
      <p:sp>
        <p:nvSpPr>
          <p:cNvPr id="2" name="TextBox 1">
            <a:extLst>
              <a:ext uri="{FF2B5EF4-FFF2-40B4-BE49-F238E27FC236}">
                <a16:creationId xmlns:a16="http://schemas.microsoft.com/office/drawing/2014/main" id="{64D8D15B-9CFA-3DE6-A694-EB6A47769E48}"/>
              </a:ext>
            </a:extLst>
          </p:cNvPr>
          <p:cNvSpPr txBox="1"/>
          <p:nvPr/>
        </p:nvSpPr>
        <p:spPr>
          <a:xfrm>
            <a:off x="9302262" y="4442266"/>
            <a:ext cx="7033846" cy="4524315"/>
          </a:xfrm>
          <a:prstGeom prst="rect">
            <a:avLst/>
          </a:prstGeom>
          <a:noFill/>
        </p:spPr>
        <p:txBody>
          <a:bodyPr wrap="square">
            <a:spAutoFit/>
          </a:bodyPr>
          <a:lstStyle/>
          <a:p>
            <a:r>
              <a:rPr lang="en-US" sz="3600" dirty="0">
                <a:solidFill>
                  <a:schemeClr val="accent2">
                    <a:lumMod val="40000"/>
                    <a:lumOff val="60000"/>
                  </a:schemeClr>
                </a:solidFill>
              </a:rPr>
              <a:t>The health insurance cost will be added automatically to your student bill. </a:t>
            </a:r>
          </a:p>
          <a:p>
            <a:r>
              <a:rPr lang="en-US" sz="3600" dirty="0">
                <a:solidFill>
                  <a:schemeClr val="accent2">
                    <a:lumMod val="40000"/>
                    <a:lumOff val="60000"/>
                  </a:schemeClr>
                </a:solidFill>
              </a:rPr>
              <a:t>For more information: </a:t>
            </a:r>
            <a:r>
              <a:rPr lang="en-US" sz="3600" dirty="0">
                <a:hlinkClick r:id="rId3"/>
              </a:rPr>
              <a:t>F-1 and J-1 International Student Health Insurance : International Student and Scholar Services (ISSS) : Texas State University (txst.edu)</a:t>
            </a:r>
            <a:endParaRPr lang="en-US" sz="3600" dirty="0">
              <a:solidFill>
                <a:schemeClr val="accent2">
                  <a:lumMod val="40000"/>
                  <a:lumOff val="60000"/>
                </a:schemeClr>
              </a:solidFill>
            </a:endParaRPr>
          </a:p>
        </p:txBody>
      </p:sp>
    </p:spTree>
    <p:extLst>
      <p:ext uri="{BB962C8B-B14F-4D97-AF65-F5344CB8AC3E}">
        <p14:creationId xmlns:p14="http://schemas.microsoft.com/office/powerpoint/2010/main" val="285441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illardia Dark Theme">
  <a:themeElements>
    <a:clrScheme name="Custom 1">
      <a:dk1>
        <a:srgbClr val="5E2F32"/>
      </a:dk1>
      <a:lt1>
        <a:srgbClr val="FFFFFF"/>
      </a:lt1>
      <a:dk2>
        <a:srgbClr val="006E96"/>
      </a:dk2>
      <a:lt2>
        <a:srgbClr val="E7E6E6"/>
      </a:lt2>
      <a:accent1>
        <a:srgbClr val="DA3248"/>
      </a:accent1>
      <a:accent2>
        <a:srgbClr val="D6A800"/>
      </a:accent2>
      <a:accent3>
        <a:srgbClr val="DF684B"/>
      </a:accent3>
      <a:accent4>
        <a:srgbClr val="4B955F"/>
      </a:accent4>
      <a:accent5>
        <a:srgbClr val="77C4D4"/>
      </a:accent5>
      <a:accent6>
        <a:srgbClr val="E9CCCF"/>
      </a:accent6>
      <a:hlink>
        <a:srgbClr val="006E96"/>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13103</TotalTime>
  <Words>588</Words>
  <Application>Microsoft Office PowerPoint</Application>
  <PresentationFormat>Custom</PresentationFormat>
  <Paragraphs>73</Paragraphs>
  <Slides>11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Nunito Sans SemiBold</vt:lpstr>
      <vt:lpstr>Nunito Sans</vt:lpstr>
      <vt:lpstr>FontAwesome</vt:lpstr>
      <vt:lpstr>Arial</vt:lpstr>
      <vt:lpstr>Calibri Light</vt:lpstr>
      <vt:lpstr>CeraPro</vt:lpstr>
      <vt:lpstr>Gaillardia Dark Theme</vt:lpstr>
      <vt:lpstr>Welcome New International Bobcats!!!</vt:lpstr>
      <vt:lpstr>International Students Pre-Arrival Session</vt:lpstr>
      <vt:lpstr>AGENDA</vt:lpstr>
      <vt:lpstr>REGISTRATION</vt:lpstr>
      <vt:lpstr>Off-Campus Housing</vt:lpstr>
      <vt:lpstr>Transportation</vt:lpstr>
      <vt:lpstr>CAMPUS</vt:lpstr>
      <vt:lpstr>Paying Your Tuition</vt:lpstr>
      <vt:lpstr>Health Insurance</vt:lpstr>
      <vt:lpstr>F1 Visa Student Document Checklist at US Port of Entry </vt:lpstr>
      <vt:lpstr>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Gaillardia Theme PowerPoint Template-Light</dc:title>
  <dc:subject/>
  <dc:creator>Texas State Office of University Marketing</dc:creator>
  <cp:keywords/>
  <dc:description/>
  <cp:lastModifiedBy>Cano Amaya, Laura</cp:lastModifiedBy>
  <cp:revision>1168</cp:revision>
  <dcterms:created xsi:type="dcterms:W3CDTF">2014-09-26T10:57:37Z</dcterms:created>
  <dcterms:modified xsi:type="dcterms:W3CDTF">2022-12-08T22:56:40Z</dcterms:modified>
  <cp:category/>
</cp:coreProperties>
</file>