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81"/>
  </p:notesMasterIdLst>
  <p:sldIdLst>
    <p:sldId id="257" r:id="rId2"/>
    <p:sldId id="256" r:id="rId3"/>
    <p:sldId id="322" r:id="rId4"/>
    <p:sldId id="323" r:id="rId5"/>
    <p:sldId id="261" r:id="rId6"/>
    <p:sldId id="269" r:id="rId7"/>
    <p:sldId id="313" r:id="rId8"/>
    <p:sldId id="314" r:id="rId9"/>
    <p:sldId id="263" r:id="rId10"/>
    <p:sldId id="271" r:id="rId11"/>
    <p:sldId id="324" r:id="rId12"/>
    <p:sldId id="315" r:id="rId13"/>
    <p:sldId id="264" r:id="rId14"/>
    <p:sldId id="337" r:id="rId15"/>
    <p:sldId id="272" r:id="rId16"/>
    <p:sldId id="338" r:id="rId17"/>
    <p:sldId id="339" r:id="rId18"/>
    <p:sldId id="321" r:id="rId19"/>
    <p:sldId id="316" r:id="rId20"/>
    <p:sldId id="280" r:id="rId21"/>
    <p:sldId id="340" r:id="rId22"/>
    <p:sldId id="328" r:id="rId23"/>
    <p:sldId id="327" r:id="rId24"/>
    <p:sldId id="281" r:id="rId25"/>
    <p:sldId id="282" r:id="rId26"/>
    <p:sldId id="283" r:id="rId27"/>
    <p:sldId id="284" r:id="rId28"/>
    <p:sldId id="341" r:id="rId29"/>
    <p:sldId id="342" r:id="rId30"/>
    <p:sldId id="273" r:id="rId31"/>
    <p:sldId id="265" r:id="rId32"/>
    <p:sldId id="285" r:id="rId33"/>
    <p:sldId id="343" r:id="rId34"/>
    <p:sldId id="330" r:id="rId35"/>
    <p:sldId id="344" r:id="rId36"/>
    <p:sldId id="331" r:id="rId37"/>
    <p:sldId id="329" r:id="rId38"/>
    <p:sldId id="286" r:id="rId39"/>
    <p:sldId id="335" r:id="rId40"/>
    <p:sldId id="287" r:id="rId41"/>
    <p:sldId id="291" r:id="rId42"/>
    <p:sldId id="290" r:id="rId43"/>
    <p:sldId id="292" r:id="rId44"/>
    <p:sldId id="293" r:id="rId45"/>
    <p:sldId id="354" r:id="rId46"/>
    <p:sldId id="294" r:id="rId47"/>
    <p:sldId id="332" r:id="rId48"/>
    <p:sldId id="333" r:id="rId49"/>
    <p:sldId id="334" r:id="rId50"/>
    <p:sldId id="336" r:id="rId51"/>
    <p:sldId id="258" r:id="rId52"/>
    <p:sldId id="296" r:id="rId53"/>
    <p:sldId id="297" r:id="rId54"/>
    <p:sldId id="298" r:id="rId55"/>
    <p:sldId id="353" r:id="rId56"/>
    <p:sldId id="347" r:id="rId57"/>
    <p:sldId id="317" r:id="rId58"/>
    <p:sldId id="299" r:id="rId59"/>
    <p:sldId id="300" r:id="rId60"/>
    <p:sldId id="318" r:id="rId61"/>
    <p:sldId id="302" r:id="rId62"/>
    <p:sldId id="319" r:id="rId63"/>
    <p:sldId id="274" r:id="rId64"/>
    <p:sldId id="349" r:id="rId65"/>
    <p:sldId id="303" r:id="rId66"/>
    <p:sldId id="320" r:id="rId67"/>
    <p:sldId id="276" r:id="rId68"/>
    <p:sldId id="304" r:id="rId69"/>
    <p:sldId id="305" r:id="rId70"/>
    <p:sldId id="306" r:id="rId71"/>
    <p:sldId id="309" r:id="rId72"/>
    <p:sldId id="310" r:id="rId73"/>
    <p:sldId id="311" r:id="rId74"/>
    <p:sldId id="351" r:id="rId75"/>
    <p:sldId id="307" r:id="rId76"/>
    <p:sldId id="348" r:id="rId77"/>
    <p:sldId id="312" r:id="rId78"/>
    <p:sldId id="308" r:id="rId79"/>
    <p:sldId id="35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huish, Kate" initials="MK" lastIdx="1" clrIdx="0">
    <p:extLst>
      <p:ext uri="{19B8F6BF-5375-455C-9EA6-DF929625EA0E}">
        <p15:presenceInfo xmlns:p15="http://schemas.microsoft.com/office/powerpoint/2012/main" userId="S::kmm335@txstate.edu::79c2828d-ac91-4d40-9266-4a1930be01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947"/>
    <p:restoredTop sz="95823"/>
  </p:normalViewPr>
  <p:slideViewPr>
    <p:cSldViewPr snapToGrid="0" snapToObjects="1">
      <p:cViewPr varScale="1">
        <p:scale>
          <a:sx n="132" d="100"/>
          <a:sy n="132"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6T15:00:07.355"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B064E-18EE-5445-B44E-629BAE0501A5}" type="datetimeFigureOut">
              <a:rPr lang="en-US" smtClean="0"/>
              <a:t>7/17/20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1D5DF-EE2E-624C-835B-F03CADCCD821}" type="slidenum">
              <a:rPr lang="en-US" smtClean="0"/>
              <a:t>‹#›</a:t>
            </a:fld>
            <a:endParaRPr lang="en-US"/>
          </a:p>
        </p:txBody>
      </p:sp>
    </p:spTree>
    <p:extLst>
      <p:ext uri="{BB962C8B-B14F-4D97-AF65-F5344CB8AC3E}">
        <p14:creationId xmlns:p14="http://schemas.microsoft.com/office/powerpoint/2010/main" val="28475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D5DF-EE2E-624C-835B-F03CADCCD821}" type="slidenum">
              <a:rPr lang="en-US" smtClean="0"/>
              <a:t>29</a:t>
            </a:fld>
            <a:endParaRPr lang="en-US"/>
          </a:p>
        </p:txBody>
      </p:sp>
    </p:spTree>
    <p:extLst>
      <p:ext uri="{BB962C8B-B14F-4D97-AF65-F5344CB8AC3E}">
        <p14:creationId xmlns:p14="http://schemas.microsoft.com/office/powerpoint/2010/main" val="95352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D5DF-EE2E-624C-835B-F03CADCCD821}" type="slidenum">
              <a:rPr lang="en-US" smtClean="0"/>
              <a:t>70</a:t>
            </a:fld>
            <a:endParaRPr lang="en-US"/>
          </a:p>
        </p:txBody>
      </p:sp>
    </p:spTree>
    <p:extLst>
      <p:ext uri="{BB962C8B-B14F-4D97-AF65-F5344CB8AC3E}">
        <p14:creationId xmlns:p14="http://schemas.microsoft.com/office/powerpoint/2010/main" val="247696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F5BB-E5E6-B048-8EB6-9AA28CA5B3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57066B2-04BA-594B-94D3-9F96EA4E72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622E8BB-665D-FC43-B3B7-65EFAE69EBA0}"/>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A6AF915B-7836-2048-809D-79E6EF46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4FC71-C997-8F4E-8262-308D12C8512C}"/>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146812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9784-1E0B-8D4F-8516-5239E4F35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E3EFE-5497-F243-816E-8780574A26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C6EE6-D1C0-4D4A-A8D9-ED46C175976C}"/>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5DDB025C-C7F1-5C4A-83C8-012CEB030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16ADC-89BD-5C44-87BA-5194C4D60D24}"/>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1858938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3B851-E473-3E4D-975E-60D8357BE3E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14045-7086-2240-97BD-BFD90450004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95F75-EA5B-2147-ADBD-1162ED06C4BA}"/>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F5A95266-7A4B-FF42-9F07-B8EF44D68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0ABE4-CFDC-C247-9CCC-D5E79513C39A}"/>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26810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1FCB-D532-F04F-B360-F106B3500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8602-164D-6F43-8903-95C0FBCEA7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B9FEA-1E09-AE46-B24B-4184603545B3}"/>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320E62A6-5AE5-DD42-AE6D-A5401F0A4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390D4-4765-2B4B-922F-F27352DE21BC}"/>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277171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FFFC-C194-7641-84FD-01DE3FB55D4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F176E2-5F43-B044-B0C5-F078C3FEF23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CC1F19-D1BD-6147-A397-8139DB8C719F}"/>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B73BBD51-4ACC-784A-8B71-2D3D96A68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5BB20-623C-F244-84D7-610F28E288D2}"/>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299582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BF5E-3322-214B-88EA-A65992043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C2035-6531-774C-A78B-120365BD770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6FD9-E985-6044-90CE-473B4F5F182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626346-F6F3-8C48-9E70-965E554B5FF4}"/>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6" name="Footer Placeholder 5">
            <a:extLst>
              <a:ext uri="{FF2B5EF4-FFF2-40B4-BE49-F238E27FC236}">
                <a16:creationId xmlns:a16="http://schemas.microsoft.com/office/drawing/2014/main" id="{EE4D3438-CBF3-6D45-ACFE-588C0D124B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7DF9D-0BC2-724A-A18A-972AEE0A436D}"/>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36475634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019C-AAD9-6147-91BD-1A51DA706D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DF5D24-4329-3D47-8796-A50045B358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7735CE-49FA-FB40-B1D1-C7BEA7CB67C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A9BE44-67FD-8042-A98E-950BBC770D9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8A0BC-9A0B-2344-9BCD-E1B123FDC0B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6815C-FF37-F541-8D61-89A1BF65832E}"/>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8" name="Footer Placeholder 7">
            <a:extLst>
              <a:ext uri="{FF2B5EF4-FFF2-40B4-BE49-F238E27FC236}">
                <a16:creationId xmlns:a16="http://schemas.microsoft.com/office/drawing/2014/main" id="{590C48C3-4BD2-CB47-9759-31C48ABE3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37158F-67A3-0346-9538-A726CA92CB3E}"/>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38240565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44A1-AC4A-804D-BB7B-38A34B7F3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17D231-DB80-7E41-8BC1-61D4CFB7A90A}"/>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4" name="Footer Placeholder 3">
            <a:extLst>
              <a:ext uri="{FF2B5EF4-FFF2-40B4-BE49-F238E27FC236}">
                <a16:creationId xmlns:a16="http://schemas.microsoft.com/office/drawing/2014/main" id="{B0B7522B-96AC-F147-BCB8-B4F0C07B7B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F6FBB-82B0-4B40-AAEC-7DB7588A92D2}"/>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152496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9052FF-48AC-A948-9873-D5DBD9AC9FED}"/>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3" name="Footer Placeholder 2">
            <a:extLst>
              <a:ext uri="{FF2B5EF4-FFF2-40B4-BE49-F238E27FC236}">
                <a16:creationId xmlns:a16="http://schemas.microsoft.com/office/drawing/2014/main" id="{53240778-1273-C44D-A69E-9364F65BC0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BC36AD-9AE1-D443-B446-1254D418413D}"/>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252214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F8EC-7D3C-EC44-BB3D-AACA73D2D7F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04BD8D7-1648-3C4C-A003-039BCE1D934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EE465-CFA9-1C4F-8917-25FBE4A67E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813769-71F5-AC41-A15D-975563747234}"/>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6" name="Footer Placeholder 5">
            <a:extLst>
              <a:ext uri="{FF2B5EF4-FFF2-40B4-BE49-F238E27FC236}">
                <a16:creationId xmlns:a16="http://schemas.microsoft.com/office/drawing/2014/main" id="{17CC9619-C936-1942-86C6-8062DE9B8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BD5F9-8609-7544-B538-2015D166867C}"/>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36254427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B3FA-9AD6-B84E-9507-4830967933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E274A3-3B4F-2642-94FD-241AC14CDA8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5ED4AED-67E5-2C4A-854A-82BA3AB28D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EBED30-17F3-FD43-A802-0D3272A3B659}"/>
              </a:ext>
            </a:extLst>
          </p:cNvPr>
          <p:cNvSpPr>
            <a:spLocks noGrp="1"/>
          </p:cNvSpPr>
          <p:nvPr>
            <p:ph type="dt" sz="half" idx="10"/>
          </p:nvPr>
        </p:nvSpPr>
        <p:spPr/>
        <p:txBody>
          <a:bodyPr/>
          <a:lstStyle/>
          <a:p>
            <a:fld id="{1B1CFFFD-9988-6A43-AD94-BE3F12613023}" type="datetimeFigureOut">
              <a:rPr lang="en-US" smtClean="0"/>
              <a:t>7/17/20</a:t>
            </a:fld>
            <a:endParaRPr lang="en-US"/>
          </a:p>
        </p:txBody>
      </p:sp>
      <p:sp>
        <p:nvSpPr>
          <p:cNvPr id="6" name="Footer Placeholder 5">
            <a:extLst>
              <a:ext uri="{FF2B5EF4-FFF2-40B4-BE49-F238E27FC236}">
                <a16:creationId xmlns:a16="http://schemas.microsoft.com/office/drawing/2014/main" id="{2D99AB9F-A84C-B240-BE4A-C4E3D0910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CB179-836D-6B40-9030-D33F431C8B03}"/>
              </a:ext>
            </a:extLst>
          </p:cNvPr>
          <p:cNvSpPr>
            <a:spLocks noGrp="1"/>
          </p:cNvSpPr>
          <p:nvPr>
            <p:ph type="sldNum" sz="quarter" idx="12"/>
          </p:nvPr>
        </p:nvSpPr>
        <p:spPr/>
        <p:txBody>
          <a:bodyPr/>
          <a:lstStyle/>
          <a:p>
            <a:fld id="{517A0616-4F38-DB40-B359-2AC0E2A2992C}" type="slidenum">
              <a:rPr lang="en-US" smtClean="0"/>
              <a:t>‹#›</a:t>
            </a:fld>
            <a:endParaRPr lang="en-US"/>
          </a:p>
        </p:txBody>
      </p:sp>
    </p:spTree>
    <p:extLst>
      <p:ext uri="{BB962C8B-B14F-4D97-AF65-F5344CB8AC3E}">
        <p14:creationId xmlns:p14="http://schemas.microsoft.com/office/powerpoint/2010/main" val="286473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DFC47-784C-334D-92B0-042E58D858F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0974C7-1CD5-0B45-AA5E-C1D8DF5264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BCEF2-3680-F545-B6C8-B664BE6FC41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1CFFFD-9988-6A43-AD94-BE3F12613023}" type="datetimeFigureOut">
              <a:rPr lang="en-US" smtClean="0"/>
              <a:t>7/17/20</a:t>
            </a:fld>
            <a:endParaRPr lang="en-US"/>
          </a:p>
        </p:txBody>
      </p:sp>
      <p:sp>
        <p:nvSpPr>
          <p:cNvPr id="5" name="Footer Placeholder 4">
            <a:extLst>
              <a:ext uri="{FF2B5EF4-FFF2-40B4-BE49-F238E27FC236}">
                <a16:creationId xmlns:a16="http://schemas.microsoft.com/office/drawing/2014/main" id="{468CE7BA-DA98-0D44-BF35-D23309D6D33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50FAD8-02CE-8F4C-934F-5603ABE03D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7A0616-4F38-DB40-B359-2AC0E2A2992C}" type="slidenum">
              <a:rPr lang="en-US" smtClean="0"/>
              <a:t>‹#›</a:t>
            </a:fld>
            <a:endParaRPr lang="en-US"/>
          </a:p>
        </p:txBody>
      </p:sp>
    </p:spTree>
    <p:extLst>
      <p:ext uri="{BB962C8B-B14F-4D97-AF65-F5344CB8AC3E}">
        <p14:creationId xmlns:p14="http://schemas.microsoft.com/office/powerpoint/2010/main" val="209960097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article/10.1007/s40753-019-00093-6#ref-CR32"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link.springer.com/article/10.1007/s40753-019-00093-6#ref-CR7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tiff"/><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png"/><Relationship Id="rId7" Type="http://schemas.openxmlformats.org/officeDocument/2006/relationships/image" Target="../media/image46.tif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4.png"/><Relationship Id="rId4" Type="http://schemas.openxmlformats.org/officeDocument/2006/relationships/image" Target="../media/image34.tiff"/></Relationships>
</file>

<file path=ppt/slides/_rels/slide79.xml.rels><?xml version="1.0" encoding="UTF-8" standalone="yes"?>
<Relationships xmlns="http://schemas.openxmlformats.org/package/2006/relationships"><Relationship Id="rId2" Type="http://schemas.openxmlformats.org/officeDocument/2006/relationships/hyperlink" Target="http://melhuish.wp.txstate.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E4C5-064E-454D-A979-1DBFA3FA7D8C}"/>
              </a:ext>
            </a:extLst>
          </p:cNvPr>
          <p:cNvSpPr>
            <a:spLocks noGrp="1"/>
          </p:cNvSpPr>
          <p:nvPr>
            <p:ph type="title"/>
          </p:nvPr>
        </p:nvSpPr>
        <p:spPr>
          <a:xfrm>
            <a:off x="1474470" y="2319656"/>
            <a:ext cx="6412230" cy="1325563"/>
          </a:xfrm>
        </p:spPr>
        <p:txBody>
          <a:bodyPr>
            <a:normAutofit/>
          </a:bodyPr>
          <a:lstStyle/>
          <a:p>
            <a:pPr algn="ctr"/>
            <a:r>
              <a:rPr lang="en-US" sz="3600" dirty="0"/>
              <a:t>Are multiplication and division the same operation?</a:t>
            </a:r>
          </a:p>
        </p:txBody>
      </p:sp>
    </p:spTree>
    <p:extLst>
      <p:ext uri="{BB962C8B-B14F-4D97-AF65-F5344CB8AC3E}">
        <p14:creationId xmlns:p14="http://schemas.microsoft.com/office/powerpoint/2010/main" val="230002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94AD86-F77C-9041-9EC6-BCDAAA4D76AE}"/>
              </a:ext>
            </a:extLst>
          </p:cNvPr>
          <p:cNvPicPr>
            <a:picLocks noChangeAspect="1"/>
          </p:cNvPicPr>
          <p:nvPr/>
        </p:nvPicPr>
        <p:blipFill>
          <a:blip r:embed="rId2">
            <a:alphaModFix amt="70000"/>
          </a:blip>
          <a:stretch>
            <a:fillRect/>
          </a:stretch>
        </p:blipFill>
        <p:spPr>
          <a:xfrm>
            <a:off x="509211" y="-151313"/>
            <a:ext cx="5464078" cy="7009313"/>
          </a:xfrm>
          <a:prstGeom prst="rect">
            <a:avLst/>
          </a:prstGeom>
        </p:spPr>
      </p:pic>
      <p:sp>
        <p:nvSpPr>
          <p:cNvPr id="11" name="TextBox 10">
            <a:extLst>
              <a:ext uri="{FF2B5EF4-FFF2-40B4-BE49-F238E27FC236}">
                <a16:creationId xmlns:a16="http://schemas.microsoft.com/office/drawing/2014/main" id="{51D80B1F-F27A-7B47-8909-AC09D2E8E80D}"/>
              </a:ext>
            </a:extLst>
          </p:cNvPr>
          <p:cNvSpPr txBox="1"/>
          <p:nvPr/>
        </p:nvSpPr>
        <p:spPr>
          <a:xfrm>
            <a:off x="5084952" y="6340851"/>
            <a:ext cx="4393815" cy="461665"/>
          </a:xfrm>
          <a:prstGeom prst="rect">
            <a:avLst/>
          </a:prstGeom>
          <a:noFill/>
        </p:spPr>
        <p:txBody>
          <a:bodyPr wrap="square" rtlCol="0">
            <a:spAutoFit/>
          </a:bodyPr>
          <a:lstStyle/>
          <a:p>
            <a:r>
              <a:rPr lang="en-US" sz="2400" b="1" dirty="0"/>
              <a:t>Some of my research projects</a:t>
            </a:r>
          </a:p>
        </p:txBody>
      </p:sp>
      <p:sp>
        <p:nvSpPr>
          <p:cNvPr id="14" name="Rectangle 13">
            <a:extLst>
              <a:ext uri="{FF2B5EF4-FFF2-40B4-BE49-F238E27FC236}">
                <a16:creationId xmlns:a16="http://schemas.microsoft.com/office/drawing/2014/main" id="{246A8F80-47CA-5C43-8AC4-784C3CF55FE1}"/>
              </a:ext>
            </a:extLst>
          </p:cNvPr>
          <p:cNvSpPr/>
          <p:nvPr/>
        </p:nvSpPr>
        <p:spPr>
          <a:xfrm>
            <a:off x="2481099" y="3448789"/>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5" name="Rectangle 14">
            <a:extLst>
              <a:ext uri="{FF2B5EF4-FFF2-40B4-BE49-F238E27FC236}">
                <a16:creationId xmlns:a16="http://schemas.microsoft.com/office/drawing/2014/main" id="{5FCAA01A-6155-4B41-8AA3-EDD6B2F002E2}"/>
              </a:ext>
            </a:extLst>
          </p:cNvPr>
          <p:cNvSpPr/>
          <p:nvPr/>
        </p:nvSpPr>
        <p:spPr>
          <a:xfrm>
            <a:off x="1068005" y="3607184"/>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6" name="Rectangle 15">
            <a:extLst>
              <a:ext uri="{FF2B5EF4-FFF2-40B4-BE49-F238E27FC236}">
                <a16:creationId xmlns:a16="http://schemas.microsoft.com/office/drawing/2014/main" id="{9DDD5C5E-4039-9049-989A-04B9B222EFFD}"/>
              </a:ext>
            </a:extLst>
          </p:cNvPr>
          <p:cNvSpPr/>
          <p:nvPr/>
        </p:nvSpPr>
        <p:spPr>
          <a:xfrm>
            <a:off x="1068005" y="951990"/>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7" name="Rectangle 16">
            <a:extLst>
              <a:ext uri="{FF2B5EF4-FFF2-40B4-BE49-F238E27FC236}">
                <a16:creationId xmlns:a16="http://schemas.microsoft.com/office/drawing/2014/main" id="{F053E851-A787-4041-AA19-CA9CE2FDEF59}"/>
              </a:ext>
            </a:extLst>
          </p:cNvPr>
          <p:cNvSpPr/>
          <p:nvPr/>
        </p:nvSpPr>
        <p:spPr>
          <a:xfrm>
            <a:off x="2505766" y="907899"/>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sp>
        <p:nvSpPr>
          <p:cNvPr id="18" name="Rectangle 17">
            <a:extLst>
              <a:ext uri="{FF2B5EF4-FFF2-40B4-BE49-F238E27FC236}">
                <a16:creationId xmlns:a16="http://schemas.microsoft.com/office/drawing/2014/main" id="{7878A639-3FD4-B940-905F-C409AB6569FC}"/>
              </a:ext>
            </a:extLst>
          </p:cNvPr>
          <p:cNvSpPr/>
          <p:nvPr/>
        </p:nvSpPr>
        <p:spPr>
          <a:xfrm>
            <a:off x="3905269" y="721821"/>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9" name="Rectangle 18">
            <a:extLst>
              <a:ext uri="{FF2B5EF4-FFF2-40B4-BE49-F238E27FC236}">
                <a16:creationId xmlns:a16="http://schemas.microsoft.com/office/drawing/2014/main" id="{218B763B-9F6A-6042-A2FA-5AA5683DF25E}"/>
              </a:ext>
            </a:extLst>
          </p:cNvPr>
          <p:cNvSpPr/>
          <p:nvPr/>
        </p:nvSpPr>
        <p:spPr>
          <a:xfrm>
            <a:off x="4076750" y="3552078"/>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21" name="TextBox 20">
            <a:extLst>
              <a:ext uri="{FF2B5EF4-FFF2-40B4-BE49-F238E27FC236}">
                <a16:creationId xmlns:a16="http://schemas.microsoft.com/office/drawing/2014/main" id="{7E077D94-CB2E-444A-8D4B-EAE229443324}"/>
              </a:ext>
            </a:extLst>
          </p:cNvPr>
          <p:cNvSpPr txBox="1"/>
          <p:nvPr/>
        </p:nvSpPr>
        <p:spPr>
          <a:xfrm>
            <a:off x="1152130"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22" name="Straight Arrow Connector 21">
            <a:extLst>
              <a:ext uri="{FF2B5EF4-FFF2-40B4-BE49-F238E27FC236}">
                <a16:creationId xmlns:a16="http://schemas.microsoft.com/office/drawing/2014/main" id="{6738E0F8-CA5A-7740-B471-D94387306CFA}"/>
              </a:ext>
            </a:extLst>
          </p:cNvPr>
          <p:cNvCxnSpPr/>
          <p:nvPr/>
        </p:nvCxnSpPr>
        <p:spPr>
          <a:xfrm flipH="1" flipV="1">
            <a:off x="1945121" y="4284973"/>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6E06CE7-F427-1344-95E0-56EFB2D2678C}"/>
              </a:ext>
            </a:extLst>
          </p:cNvPr>
          <p:cNvCxnSpPr>
            <a:cxnSpLocks/>
          </p:cNvCxnSpPr>
          <p:nvPr/>
        </p:nvCxnSpPr>
        <p:spPr>
          <a:xfrm flipH="1" flipV="1">
            <a:off x="2023162" y="2501243"/>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58FBD15-BB03-6A43-B7CA-D616506066C9}"/>
              </a:ext>
            </a:extLst>
          </p:cNvPr>
          <p:cNvCxnSpPr>
            <a:cxnSpLocks/>
          </p:cNvCxnSpPr>
          <p:nvPr/>
        </p:nvCxnSpPr>
        <p:spPr>
          <a:xfrm flipH="1" flipV="1">
            <a:off x="3176227" y="2301989"/>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678B760-CA93-9643-BD5B-EC26B3A04C55}"/>
              </a:ext>
            </a:extLst>
          </p:cNvPr>
          <p:cNvCxnSpPr>
            <a:cxnSpLocks/>
          </p:cNvCxnSpPr>
          <p:nvPr/>
        </p:nvCxnSpPr>
        <p:spPr>
          <a:xfrm flipV="1">
            <a:off x="3852469" y="2523196"/>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507BD48-3EF2-FB49-B0A3-9A94298F730C}"/>
              </a:ext>
            </a:extLst>
          </p:cNvPr>
          <p:cNvCxnSpPr>
            <a:cxnSpLocks/>
          </p:cNvCxnSpPr>
          <p:nvPr/>
        </p:nvCxnSpPr>
        <p:spPr>
          <a:xfrm flipH="1">
            <a:off x="4790906" y="2380790"/>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DF8721E4-460F-0243-98AF-2358E39F70DD}"/>
              </a:ext>
            </a:extLst>
          </p:cNvPr>
          <p:cNvCxnSpPr>
            <a:cxnSpLocks/>
          </p:cNvCxnSpPr>
          <p:nvPr/>
        </p:nvCxnSpPr>
        <p:spPr>
          <a:xfrm>
            <a:off x="3546679" y="2343674"/>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82316857-0BA6-9943-9CA1-4ED64816CB08}"/>
              </a:ext>
            </a:extLst>
          </p:cNvPr>
          <p:cNvCxnSpPr>
            <a:cxnSpLocks/>
          </p:cNvCxnSpPr>
          <p:nvPr/>
        </p:nvCxnSpPr>
        <p:spPr>
          <a:xfrm>
            <a:off x="3590207" y="1616750"/>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8780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94AD86-F77C-9041-9EC6-BCDAAA4D76AE}"/>
              </a:ext>
            </a:extLst>
          </p:cNvPr>
          <p:cNvPicPr>
            <a:picLocks noChangeAspect="1"/>
          </p:cNvPicPr>
          <p:nvPr/>
        </p:nvPicPr>
        <p:blipFill>
          <a:blip r:embed="rId2">
            <a:alphaModFix amt="70000"/>
          </a:blip>
          <a:stretch>
            <a:fillRect/>
          </a:stretch>
        </p:blipFill>
        <p:spPr>
          <a:xfrm>
            <a:off x="509211" y="-151313"/>
            <a:ext cx="5464078" cy="7009313"/>
          </a:xfrm>
          <a:prstGeom prst="rect">
            <a:avLst/>
          </a:prstGeom>
        </p:spPr>
      </p:pic>
      <p:sp>
        <p:nvSpPr>
          <p:cNvPr id="11" name="TextBox 10">
            <a:extLst>
              <a:ext uri="{FF2B5EF4-FFF2-40B4-BE49-F238E27FC236}">
                <a16:creationId xmlns:a16="http://schemas.microsoft.com/office/drawing/2014/main" id="{51D80B1F-F27A-7B47-8909-AC09D2E8E80D}"/>
              </a:ext>
            </a:extLst>
          </p:cNvPr>
          <p:cNvSpPr txBox="1"/>
          <p:nvPr/>
        </p:nvSpPr>
        <p:spPr>
          <a:xfrm>
            <a:off x="5084952" y="6340851"/>
            <a:ext cx="4393815" cy="461665"/>
          </a:xfrm>
          <a:prstGeom prst="rect">
            <a:avLst/>
          </a:prstGeom>
          <a:noFill/>
        </p:spPr>
        <p:txBody>
          <a:bodyPr wrap="square" rtlCol="0">
            <a:spAutoFit/>
          </a:bodyPr>
          <a:lstStyle/>
          <a:p>
            <a:r>
              <a:rPr lang="en-US" sz="2400" b="1" dirty="0"/>
              <a:t>Some of my research projects</a:t>
            </a:r>
          </a:p>
        </p:txBody>
      </p:sp>
      <p:sp>
        <p:nvSpPr>
          <p:cNvPr id="14" name="Rectangle 13">
            <a:extLst>
              <a:ext uri="{FF2B5EF4-FFF2-40B4-BE49-F238E27FC236}">
                <a16:creationId xmlns:a16="http://schemas.microsoft.com/office/drawing/2014/main" id="{246A8F80-47CA-5C43-8AC4-784C3CF55FE1}"/>
              </a:ext>
            </a:extLst>
          </p:cNvPr>
          <p:cNvSpPr/>
          <p:nvPr/>
        </p:nvSpPr>
        <p:spPr>
          <a:xfrm>
            <a:off x="2481099" y="3448789"/>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5" name="Rectangle 14">
            <a:extLst>
              <a:ext uri="{FF2B5EF4-FFF2-40B4-BE49-F238E27FC236}">
                <a16:creationId xmlns:a16="http://schemas.microsoft.com/office/drawing/2014/main" id="{5FCAA01A-6155-4B41-8AA3-EDD6B2F002E2}"/>
              </a:ext>
            </a:extLst>
          </p:cNvPr>
          <p:cNvSpPr/>
          <p:nvPr/>
        </p:nvSpPr>
        <p:spPr>
          <a:xfrm>
            <a:off x="1068005" y="3607184"/>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6" name="Rectangle 15">
            <a:extLst>
              <a:ext uri="{FF2B5EF4-FFF2-40B4-BE49-F238E27FC236}">
                <a16:creationId xmlns:a16="http://schemas.microsoft.com/office/drawing/2014/main" id="{9DDD5C5E-4039-9049-989A-04B9B222EFFD}"/>
              </a:ext>
            </a:extLst>
          </p:cNvPr>
          <p:cNvSpPr/>
          <p:nvPr/>
        </p:nvSpPr>
        <p:spPr>
          <a:xfrm>
            <a:off x="1068005" y="951990"/>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7" name="Rectangle 16">
            <a:extLst>
              <a:ext uri="{FF2B5EF4-FFF2-40B4-BE49-F238E27FC236}">
                <a16:creationId xmlns:a16="http://schemas.microsoft.com/office/drawing/2014/main" id="{F053E851-A787-4041-AA19-CA9CE2FDEF59}"/>
              </a:ext>
            </a:extLst>
          </p:cNvPr>
          <p:cNvSpPr/>
          <p:nvPr/>
        </p:nvSpPr>
        <p:spPr>
          <a:xfrm>
            <a:off x="2505766" y="907899"/>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sp>
        <p:nvSpPr>
          <p:cNvPr id="18" name="Rectangle 17">
            <a:extLst>
              <a:ext uri="{FF2B5EF4-FFF2-40B4-BE49-F238E27FC236}">
                <a16:creationId xmlns:a16="http://schemas.microsoft.com/office/drawing/2014/main" id="{7878A639-3FD4-B940-905F-C409AB6569FC}"/>
              </a:ext>
            </a:extLst>
          </p:cNvPr>
          <p:cNvSpPr/>
          <p:nvPr/>
        </p:nvSpPr>
        <p:spPr>
          <a:xfrm>
            <a:off x="3905269" y="721821"/>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9" name="Rectangle 18">
            <a:extLst>
              <a:ext uri="{FF2B5EF4-FFF2-40B4-BE49-F238E27FC236}">
                <a16:creationId xmlns:a16="http://schemas.microsoft.com/office/drawing/2014/main" id="{218B763B-9F6A-6042-A2FA-5AA5683DF25E}"/>
              </a:ext>
            </a:extLst>
          </p:cNvPr>
          <p:cNvSpPr/>
          <p:nvPr/>
        </p:nvSpPr>
        <p:spPr>
          <a:xfrm>
            <a:off x="4076750" y="3552078"/>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21" name="TextBox 20">
            <a:extLst>
              <a:ext uri="{FF2B5EF4-FFF2-40B4-BE49-F238E27FC236}">
                <a16:creationId xmlns:a16="http://schemas.microsoft.com/office/drawing/2014/main" id="{7E077D94-CB2E-444A-8D4B-EAE229443324}"/>
              </a:ext>
            </a:extLst>
          </p:cNvPr>
          <p:cNvSpPr txBox="1"/>
          <p:nvPr/>
        </p:nvSpPr>
        <p:spPr>
          <a:xfrm>
            <a:off x="1152130"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22" name="Straight Arrow Connector 21">
            <a:extLst>
              <a:ext uri="{FF2B5EF4-FFF2-40B4-BE49-F238E27FC236}">
                <a16:creationId xmlns:a16="http://schemas.microsoft.com/office/drawing/2014/main" id="{6738E0F8-CA5A-7740-B471-D94387306CFA}"/>
              </a:ext>
            </a:extLst>
          </p:cNvPr>
          <p:cNvCxnSpPr/>
          <p:nvPr/>
        </p:nvCxnSpPr>
        <p:spPr>
          <a:xfrm flipH="1" flipV="1">
            <a:off x="1945121" y="4284973"/>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6E06CE7-F427-1344-95E0-56EFB2D2678C}"/>
              </a:ext>
            </a:extLst>
          </p:cNvPr>
          <p:cNvCxnSpPr>
            <a:cxnSpLocks/>
          </p:cNvCxnSpPr>
          <p:nvPr/>
        </p:nvCxnSpPr>
        <p:spPr>
          <a:xfrm flipH="1" flipV="1">
            <a:off x="2023162" y="2501243"/>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58FBD15-BB03-6A43-B7CA-D616506066C9}"/>
              </a:ext>
            </a:extLst>
          </p:cNvPr>
          <p:cNvCxnSpPr>
            <a:cxnSpLocks/>
          </p:cNvCxnSpPr>
          <p:nvPr/>
        </p:nvCxnSpPr>
        <p:spPr>
          <a:xfrm flipH="1" flipV="1">
            <a:off x="3176227" y="2301989"/>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678B760-CA93-9643-BD5B-EC26B3A04C55}"/>
              </a:ext>
            </a:extLst>
          </p:cNvPr>
          <p:cNvCxnSpPr>
            <a:cxnSpLocks/>
          </p:cNvCxnSpPr>
          <p:nvPr/>
        </p:nvCxnSpPr>
        <p:spPr>
          <a:xfrm flipV="1">
            <a:off x="3852469" y="2523196"/>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507BD48-3EF2-FB49-B0A3-9A94298F730C}"/>
              </a:ext>
            </a:extLst>
          </p:cNvPr>
          <p:cNvCxnSpPr>
            <a:cxnSpLocks/>
          </p:cNvCxnSpPr>
          <p:nvPr/>
        </p:nvCxnSpPr>
        <p:spPr>
          <a:xfrm flipH="1">
            <a:off x="4790906" y="2380790"/>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DF8721E4-460F-0243-98AF-2358E39F70DD}"/>
              </a:ext>
            </a:extLst>
          </p:cNvPr>
          <p:cNvCxnSpPr>
            <a:cxnSpLocks/>
          </p:cNvCxnSpPr>
          <p:nvPr/>
        </p:nvCxnSpPr>
        <p:spPr>
          <a:xfrm>
            <a:off x="3546679" y="2343674"/>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82316857-0BA6-9943-9CA1-4ED64816CB08}"/>
              </a:ext>
            </a:extLst>
          </p:cNvPr>
          <p:cNvCxnSpPr>
            <a:cxnSpLocks/>
          </p:cNvCxnSpPr>
          <p:nvPr/>
        </p:nvCxnSpPr>
        <p:spPr>
          <a:xfrm>
            <a:off x="3590207" y="1616750"/>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sp>
        <p:nvSpPr>
          <p:cNvPr id="2" name="Rectangle 1">
            <a:extLst>
              <a:ext uri="{FF2B5EF4-FFF2-40B4-BE49-F238E27FC236}">
                <a16:creationId xmlns:a16="http://schemas.microsoft.com/office/drawing/2014/main" id="{A3E05ED0-F9C6-574A-9A8A-AC2E28F872B4}"/>
              </a:ext>
            </a:extLst>
          </p:cNvPr>
          <p:cNvSpPr/>
          <p:nvPr/>
        </p:nvSpPr>
        <p:spPr>
          <a:xfrm>
            <a:off x="5852603" y="2524453"/>
            <a:ext cx="2973237" cy="1384995"/>
          </a:xfrm>
          <a:prstGeom prst="rect">
            <a:avLst/>
          </a:prstGeom>
        </p:spPr>
        <p:txBody>
          <a:bodyPr wrap="square">
            <a:spAutoFit/>
          </a:bodyPr>
          <a:lstStyle/>
          <a:p>
            <a:r>
              <a:rPr lang="en-US" sz="1200" b="1" dirty="0">
                <a:solidFill>
                  <a:srgbClr val="222222"/>
                </a:solidFill>
                <a:latin typeface="Univers W01"/>
              </a:rPr>
              <a:t>Orchestrating Discussions Around Proof, $299,574</a:t>
            </a:r>
            <a:r>
              <a:rPr lang="en-US" sz="1200" dirty="0">
                <a:solidFill>
                  <a:srgbClr val="222222"/>
                </a:solidFill>
                <a:latin typeface="Univers W01"/>
              </a:rPr>
              <a:t>. Kathleen Melhuish, Principal Investigator; Kristen Lew, Paul Dawkins, Co-Principal Investigators. Improving Undergraduate STEM Education (IUSE), National Science Foundation, DRL-1836559, 11/2018 - current.</a:t>
            </a:r>
            <a:endParaRPr lang="en-US" sz="1200" dirty="0"/>
          </a:p>
        </p:txBody>
      </p:sp>
      <p:sp>
        <p:nvSpPr>
          <p:cNvPr id="3" name="TextBox 2">
            <a:extLst>
              <a:ext uri="{FF2B5EF4-FFF2-40B4-BE49-F238E27FC236}">
                <a16:creationId xmlns:a16="http://schemas.microsoft.com/office/drawing/2014/main" id="{0FD37EDE-6B13-2A46-94BE-B198253DE994}"/>
              </a:ext>
            </a:extLst>
          </p:cNvPr>
          <p:cNvSpPr txBox="1"/>
          <p:nvPr/>
        </p:nvSpPr>
        <p:spPr>
          <a:xfrm>
            <a:off x="5866324" y="4129202"/>
            <a:ext cx="3153239" cy="1938992"/>
          </a:xfrm>
          <a:prstGeom prst="rect">
            <a:avLst/>
          </a:prstGeom>
          <a:noFill/>
        </p:spPr>
        <p:txBody>
          <a:bodyPr wrap="square" rtlCol="0">
            <a:spAutoFit/>
          </a:bodyPr>
          <a:lstStyle/>
          <a:p>
            <a:r>
              <a:rPr lang="en-US" sz="1200" b="1" dirty="0"/>
              <a:t>Using Technology to Capture Classroom Interactions: The Design, Validation, and Dissemination of a Formative Assessment of Instruction Tool for Diverse K-8 Mathematics Classrooms $1,984,657. </a:t>
            </a:r>
            <a:r>
              <a:rPr lang="en-US" sz="1200" dirty="0"/>
              <a:t>Kathleen Melhuish, Principal Investigator; Ruth Heaton, Eva </a:t>
            </a:r>
            <a:r>
              <a:rPr lang="en-US" sz="1200" dirty="0" err="1"/>
              <a:t>Thanheiser</a:t>
            </a:r>
            <a:r>
              <a:rPr lang="en-US" sz="1200" dirty="0"/>
              <a:t>, Co-Principal Investigators.  Discovery Research K-12, National Science Foundation, DRL-1814114, 09/2018 - current.</a:t>
            </a:r>
          </a:p>
        </p:txBody>
      </p:sp>
      <p:sp>
        <p:nvSpPr>
          <p:cNvPr id="4" name="TextBox 3">
            <a:extLst>
              <a:ext uri="{FF2B5EF4-FFF2-40B4-BE49-F238E27FC236}">
                <a16:creationId xmlns:a16="http://schemas.microsoft.com/office/drawing/2014/main" id="{CD5D68F3-0597-304C-AE06-589AA7486705}"/>
              </a:ext>
            </a:extLst>
          </p:cNvPr>
          <p:cNvSpPr txBox="1"/>
          <p:nvPr/>
        </p:nvSpPr>
        <p:spPr>
          <a:xfrm>
            <a:off x="5856230" y="435255"/>
            <a:ext cx="3056367" cy="1754326"/>
          </a:xfrm>
          <a:prstGeom prst="rect">
            <a:avLst/>
          </a:prstGeom>
          <a:noFill/>
        </p:spPr>
        <p:txBody>
          <a:bodyPr wrap="square" rtlCol="0">
            <a:spAutoFit/>
          </a:bodyPr>
          <a:lstStyle/>
          <a:p>
            <a:r>
              <a:rPr lang="en-US" sz="1200" b="1" dirty="0"/>
              <a:t>Collaborative: Teaching Inquiry-oriented Mathematics: Establishing Supports , $1,196,203 </a:t>
            </a:r>
            <a:r>
              <a:rPr lang="en-US" sz="1200" dirty="0"/>
              <a:t>Estrella Johnson, Principal Investigator. Karen Keene, Principal Investigator.  Christine Andrews-Larson, Principal Investigator. </a:t>
            </a:r>
            <a:r>
              <a:rPr lang="en-US" sz="1200" dirty="0">
                <a:solidFill>
                  <a:srgbClr val="222222"/>
                </a:solidFill>
                <a:latin typeface="Univers W01"/>
              </a:rPr>
              <a:t>Improving Undergraduate STEM Education (IUSE), National Science Foundation, DRL- </a:t>
            </a:r>
            <a:r>
              <a:rPr lang="en-US" sz="1200" dirty="0"/>
              <a:t>1431595</a:t>
            </a:r>
            <a:r>
              <a:rPr lang="en-US" sz="1200" dirty="0">
                <a:solidFill>
                  <a:srgbClr val="222222"/>
                </a:solidFill>
                <a:latin typeface="Univers W01"/>
              </a:rPr>
              <a:t>; 1431641, 07/31/2014-07/31/2016. </a:t>
            </a:r>
            <a:endParaRPr lang="en-US" sz="1200" dirty="0"/>
          </a:p>
        </p:txBody>
      </p:sp>
      <p:sp>
        <p:nvSpPr>
          <p:cNvPr id="5" name="Rectangle 4">
            <a:extLst>
              <a:ext uri="{FF2B5EF4-FFF2-40B4-BE49-F238E27FC236}">
                <a16:creationId xmlns:a16="http://schemas.microsoft.com/office/drawing/2014/main" id="{8FB83A15-D385-794A-A0C5-077347D16134}"/>
              </a:ext>
            </a:extLst>
          </p:cNvPr>
          <p:cNvSpPr/>
          <p:nvPr/>
        </p:nvSpPr>
        <p:spPr>
          <a:xfrm>
            <a:off x="793061" y="1395351"/>
            <a:ext cx="4766332" cy="2539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40958-C510-E94A-96F1-702B136A3B92}"/>
              </a:ext>
            </a:extLst>
          </p:cNvPr>
          <p:cNvPicPr>
            <a:picLocks noChangeAspect="1"/>
          </p:cNvPicPr>
          <p:nvPr/>
        </p:nvPicPr>
        <p:blipFill>
          <a:blip r:embed="rId3"/>
          <a:stretch>
            <a:fillRect/>
          </a:stretch>
        </p:blipFill>
        <p:spPr>
          <a:xfrm>
            <a:off x="1001617" y="1590397"/>
            <a:ext cx="4292192" cy="2134928"/>
          </a:xfrm>
          <a:prstGeom prst="rect">
            <a:avLst/>
          </a:prstGeom>
        </p:spPr>
      </p:pic>
      <p:sp>
        <p:nvSpPr>
          <p:cNvPr id="8" name="Rectangle 7">
            <a:extLst>
              <a:ext uri="{FF2B5EF4-FFF2-40B4-BE49-F238E27FC236}">
                <a16:creationId xmlns:a16="http://schemas.microsoft.com/office/drawing/2014/main" id="{6DE4A651-D39E-B142-B916-A5852BBAB2D4}"/>
              </a:ext>
            </a:extLst>
          </p:cNvPr>
          <p:cNvSpPr/>
          <p:nvPr/>
        </p:nvSpPr>
        <p:spPr>
          <a:xfrm rot="20103586">
            <a:off x="280790" y="1614169"/>
            <a:ext cx="2303029" cy="46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THANKS!!</a:t>
            </a:r>
          </a:p>
        </p:txBody>
      </p:sp>
    </p:spTree>
    <p:extLst>
      <p:ext uri="{BB962C8B-B14F-4D97-AF65-F5344CB8AC3E}">
        <p14:creationId xmlns:p14="http://schemas.microsoft.com/office/powerpoint/2010/main" val="178858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8D418-320A-9543-B640-C1B063F07472}"/>
              </a:ext>
            </a:extLst>
          </p:cNvPr>
          <p:cNvPicPr>
            <a:picLocks noChangeAspect="1"/>
          </p:cNvPicPr>
          <p:nvPr/>
        </p:nvPicPr>
        <p:blipFill>
          <a:blip r:embed="rId2"/>
          <a:stretch>
            <a:fillRect/>
          </a:stretch>
        </p:blipFill>
        <p:spPr>
          <a:xfrm>
            <a:off x="1836095" y="0"/>
            <a:ext cx="5471809" cy="6858000"/>
          </a:xfrm>
          <a:prstGeom prst="rect">
            <a:avLst/>
          </a:prstGeom>
        </p:spPr>
      </p:pic>
    </p:spTree>
    <p:extLst>
      <p:ext uri="{BB962C8B-B14F-4D97-AF65-F5344CB8AC3E}">
        <p14:creationId xmlns:p14="http://schemas.microsoft.com/office/powerpoint/2010/main" val="55674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12CD3-A34D-9741-B9C1-B49E7D34ECB3}"/>
              </a:ext>
            </a:extLst>
          </p:cNvPr>
          <p:cNvSpPr>
            <a:spLocks noGrp="1"/>
          </p:cNvSpPr>
          <p:nvPr>
            <p:ph idx="1"/>
          </p:nvPr>
        </p:nvSpPr>
        <p:spPr>
          <a:xfrm>
            <a:off x="2719449" y="684110"/>
            <a:ext cx="4905252" cy="6942138"/>
          </a:xfrm>
        </p:spPr>
        <p:txBody>
          <a:bodyPr/>
          <a:lstStyle/>
          <a:p>
            <a:pPr marL="0" indent="0">
              <a:buNone/>
            </a:pPr>
            <a:r>
              <a:rPr lang="en-US" b="1" dirty="0"/>
              <a:t>Need</a:t>
            </a:r>
            <a:r>
              <a:rPr lang="en-US" dirty="0"/>
              <a:t>: A way to measure, at scale, students’ conceptual understanding of group theory topics</a:t>
            </a:r>
          </a:p>
          <a:p>
            <a:pPr marL="0" indent="0">
              <a:buNone/>
            </a:pPr>
            <a:endParaRPr lang="en-US" dirty="0"/>
          </a:p>
          <a:p>
            <a:pPr marL="0" indent="0">
              <a:buNone/>
            </a:pPr>
            <a:r>
              <a:rPr lang="en-US" b="1" dirty="0"/>
              <a:t>Problem</a:t>
            </a:r>
            <a:r>
              <a:rPr lang="en-US" dirty="0"/>
              <a:t>: What does it mean to have conceptual understanding of topics at this level of mathematics?</a:t>
            </a:r>
          </a:p>
          <a:p>
            <a:pPr marL="0" indent="0">
              <a:buNone/>
            </a:pPr>
            <a:endParaRPr lang="en-US" dirty="0"/>
          </a:p>
          <a:p>
            <a:pPr marL="0" indent="0">
              <a:buNone/>
            </a:pPr>
            <a:r>
              <a:rPr lang="en-US" b="1" dirty="0"/>
              <a:t>Problem</a:t>
            </a:r>
            <a:r>
              <a:rPr lang="en-US" dirty="0"/>
              <a:t>: What topics are important at this level of mathematics?</a:t>
            </a:r>
          </a:p>
          <a:p>
            <a:pPr marL="0" indent="0">
              <a:buNone/>
            </a:pPr>
            <a:endParaRPr lang="en-US" dirty="0"/>
          </a:p>
          <a:p>
            <a:pPr marL="0" indent="0">
              <a:buNone/>
            </a:pPr>
            <a:r>
              <a:rPr lang="en-US" b="1" dirty="0"/>
              <a:t>Problem</a:t>
            </a:r>
            <a:r>
              <a:rPr lang="en-US" dirty="0"/>
              <a:t>: How do we design an assessment that captures student thinking about these topics AND can be administered at scale?</a:t>
            </a:r>
          </a:p>
          <a:p>
            <a:pPr marL="0" indent="0">
              <a:buNone/>
            </a:pPr>
            <a:endParaRPr lang="en-US" dirty="0"/>
          </a:p>
        </p:txBody>
      </p:sp>
      <p:pic>
        <p:nvPicPr>
          <p:cNvPr id="7" name="Picture 6">
            <a:extLst>
              <a:ext uri="{FF2B5EF4-FFF2-40B4-BE49-F238E27FC236}">
                <a16:creationId xmlns:a16="http://schemas.microsoft.com/office/drawing/2014/main" id="{B786A005-73E9-E948-87A4-9565447BAA43}"/>
              </a:ext>
            </a:extLst>
          </p:cNvPr>
          <p:cNvPicPr>
            <a:picLocks noChangeAspect="1"/>
          </p:cNvPicPr>
          <p:nvPr/>
        </p:nvPicPr>
        <p:blipFill>
          <a:blip r:embed="rId2"/>
          <a:stretch>
            <a:fillRect/>
          </a:stretch>
        </p:blipFill>
        <p:spPr>
          <a:xfrm>
            <a:off x="92764" y="29862"/>
            <a:ext cx="814409" cy="1085878"/>
          </a:xfrm>
          <a:prstGeom prst="rect">
            <a:avLst/>
          </a:prstGeom>
        </p:spPr>
      </p:pic>
      <p:sp>
        <p:nvSpPr>
          <p:cNvPr id="8" name="TextBox 7">
            <a:extLst>
              <a:ext uri="{FF2B5EF4-FFF2-40B4-BE49-F238E27FC236}">
                <a16:creationId xmlns:a16="http://schemas.microsoft.com/office/drawing/2014/main" id="{5FAFA157-4992-094E-B625-CA7336822C79}"/>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Tree>
    <p:extLst>
      <p:ext uri="{BB962C8B-B14F-4D97-AF65-F5344CB8AC3E}">
        <p14:creationId xmlns:p14="http://schemas.microsoft.com/office/powerpoint/2010/main" val="6428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12CD3-A34D-9741-B9C1-B49E7D34ECB3}"/>
              </a:ext>
            </a:extLst>
          </p:cNvPr>
          <p:cNvSpPr>
            <a:spLocks noGrp="1"/>
          </p:cNvSpPr>
          <p:nvPr>
            <p:ph idx="1"/>
          </p:nvPr>
        </p:nvSpPr>
        <p:spPr>
          <a:xfrm>
            <a:off x="2719449" y="684110"/>
            <a:ext cx="4905252" cy="6942138"/>
          </a:xfrm>
        </p:spPr>
        <p:txBody>
          <a:bodyPr/>
          <a:lstStyle/>
          <a:p>
            <a:pPr marL="0" indent="0">
              <a:buNone/>
            </a:pPr>
            <a:r>
              <a:rPr lang="en-US" b="1" dirty="0"/>
              <a:t>Need</a:t>
            </a:r>
            <a:r>
              <a:rPr lang="en-US" dirty="0"/>
              <a:t>: A way to measure, at scale, students’ conceptual understanding of group theory topics</a:t>
            </a:r>
          </a:p>
          <a:p>
            <a:pPr marL="0" indent="0">
              <a:buNone/>
            </a:pPr>
            <a:endParaRPr lang="en-US" dirty="0"/>
          </a:p>
          <a:p>
            <a:pPr marL="0" indent="0">
              <a:buNone/>
            </a:pPr>
            <a:r>
              <a:rPr lang="en-US" b="1" dirty="0"/>
              <a:t>Problem</a:t>
            </a:r>
            <a:r>
              <a:rPr lang="en-US" dirty="0"/>
              <a:t>: What does it mean to have conceptual understanding of topics at this level of mathematics?</a:t>
            </a:r>
          </a:p>
          <a:p>
            <a:pPr marL="0" indent="0">
              <a:buNone/>
            </a:pPr>
            <a:endParaRPr lang="en-US" dirty="0"/>
          </a:p>
          <a:p>
            <a:pPr marL="0" indent="0">
              <a:buNone/>
            </a:pPr>
            <a:r>
              <a:rPr lang="en-US" b="1" dirty="0"/>
              <a:t>Problem</a:t>
            </a:r>
            <a:r>
              <a:rPr lang="en-US" dirty="0"/>
              <a:t>: What topics are important at this level of mathematics?</a:t>
            </a:r>
          </a:p>
          <a:p>
            <a:pPr marL="0" indent="0">
              <a:buNone/>
            </a:pPr>
            <a:endParaRPr lang="en-US" dirty="0"/>
          </a:p>
          <a:p>
            <a:pPr marL="0" indent="0">
              <a:buNone/>
            </a:pPr>
            <a:r>
              <a:rPr lang="en-US" b="1" dirty="0"/>
              <a:t>Problem</a:t>
            </a:r>
            <a:r>
              <a:rPr lang="en-US" dirty="0"/>
              <a:t>: How do we design an assessment that captures student thinking about these topics AND can be administered at scale?</a:t>
            </a:r>
          </a:p>
          <a:p>
            <a:pPr marL="0" indent="0">
              <a:buNone/>
            </a:pPr>
            <a:endParaRPr lang="en-US" dirty="0"/>
          </a:p>
        </p:txBody>
      </p:sp>
      <p:pic>
        <p:nvPicPr>
          <p:cNvPr id="7" name="Picture 6">
            <a:extLst>
              <a:ext uri="{FF2B5EF4-FFF2-40B4-BE49-F238E27FC236}">
                <a16:creationId xmlns:a16="http://schemas.microsoft.com/office/drawing/2014/main" id="{B786A005-73E9-E948-87A4-9565447BAA43}"/>
              </a:ext>
            </a:extLst>
          </p:cNvPr>
          <p:cNvPicPr>
            <a:picLocks noChangeAspect="1"/>
          </p:cNvPicPr>
          <p:nvPr/>
        </p:nvPicPr>
        <p:blipFill>
          <a:blip r:embed="rId2"/>
          <a:stretch>
            <a:fillRect/>
          </a:stretch>
        </p:blipFill>
        <p:spPr>
          <a:xfrm>
            <a:off x="92764" y="29862"/>
            <a:ext cx="814409" cy="1085878"/>
          </a:xfrm>
          <a:prstGeom prst="rect">
            <a:avLst/>
          </a:prstGeom>
        </p:spPr>
      </p:pic>
      <p:sp>
        <p:nvSpPr>
          <p:cNvPr id="8" name="TextBox 7">
            <a:extLst>
              <a:ext uri="{FF2B5EF4-FFF2-40B4-BE49-F238E27FC236}">
                <a16:creationId xmlns:a16="http://schemas.microsoft.com/office/drawing/2014/main" id="{5FAFA157-4992-094E-B625-CA7336822C79}"/>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2" name="TextBox 1">
            <a:extLst>
              <a:ext uri="{FF2B5EF4-FFF2-40B4-BE49-F238E27FC236}">
                <a16:creationId xmlns:a16="http://schemas.microsoft.com/office/drawing/2014/main" id="{D558B10C-5A1F-7C44-80CA-7275F2B5A51F}"/>
              </a:ext>
            </a:extLst>
          </p:cNvPr>
          <p:cNvSpPr txBox="1"/>
          <p:nvPr/>
        </p:nvSpPr>
        <p:spPr>
          <a:xfrm>
            <a:off x="1710368" y="3209749"/>
            <a:ext cx="6469038"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a:t>(rich) Understanding that is internally coherent and rich in relationships (e.g. Hiebert and Lefevre </a:t>
            </a:r>
            <a:r>
              <a:rPr lang="en-US" u="sng" dirty="0">
                <a:hlinkClick r:id="rId3" tooltip="Hiebert, J., &amp; Lefevre, P. (1986). Conceptual and procedural knowledge in mathematics: An introductory analysis. In J. Hiebert (Ed.), Conceptual and procedural knowledge: The case of mathematics (pp. 1–27). Hillsdale, NJ: Lawrence Erlbaum Associates."/>
              </a:rPr>
              <a:t>1986</a:t>
            </a:r>
            <a:r>
              <a:rPr lang="en-US" dirty="0"/>
              <a:t>)</a:t>
            </a:r>
          </a:p>
          <a:p>
            <a:pPr marL="285750" indent="-285750">
              <a:buFont typeface="Arial" panose="020B0604020202020204" pitchFamily="34" charset="0"/>
              <a:buChar char="•"/>
            </a:pPr>
            <a:r>
              <a:rPr lang="en-US" dirty="0"/>
              <a:t>(conceptual) Understanding that is connected directly to (or logically necessitated by) the definition (or meaning) of a concept or mathematical statement (c.f. </a:t>
            </a:r>
            <a:r>
              <a:rPr lang="en-US" dirty="0" err="1"/>
              <a:t>Wladis</a:t>
            </a:r>
            <a:r>
              <a:rPr lang="en-US" dirty="0"/>
              <a:t> et al. </a:t>
            </a:r>
            <a:r>
              <a:rPr lang="en-US" u="sng" dirty="0">
                <a:hlinkClick r:id="rId4" tooltip="Wladis, C., Offenholley, K., Licwinko, S., Dawes, D. &amp; Lee, J. K. (2018). Development of the Elementary Algebra Concept Inventory for the College Context. In T. Fukawa-Connelly, N. Engelke Infante, M. Wawro,S. Brown (Eds.), Proceedings of the 21st Annual Conference on Research in Undergraduate Mathematics Education. San Diego, CA, pp. 605–617."/>
              </a:rPr>
              <a:t>2018</a:t>
            </a:r>
            <a:r>
              <a:rPr lang="en-US" dirty="0"/>
              <a:t>)</a:t>
            </a:r>
          </a:p>
          <a:p>
            <a:endParaRPr lang="en-US" dirty="0"/>
          </a:p>
          <a:p>
            <a:r>
              <a:rPr lang="en-US" b="1" dirty="0"/>
              <a:t>capture conceptual understanding independent of ability to produce formal proofs</a:t>
            </a:r>
          </a:p>
        </p:txBody>
      </p:sp>
    </p:spTree>
    <p:extLst>
      <p:ext uri="{BB962C8B-B14F-4D97-AF65-F5344CB8AC3E}">
        <p14:creationId xmlns:p14="http://schemas.microsoft.com/office/powerpoint/2010/main" val="2367742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524ADF9-5A9F-784F-9218-40341D93B757}"/>
              </a:ext>
            </a:extLst>
          </p:cNvPr>
          <p:cNvPicPr>
            <a:picLocks noChangeAspect="1"/>
          </p:cNvPicPr>
          <p:nvPr/>
        </p:nvPicPr>
        <p:blipFill>
          <a:blip r:embed="rId2"/>
          <a:stretch>
            <a:fillRect/>
          </a:stretch>
        </p:blipFill>
        <p:spPr>
          <a:xfrm>
            <a:off x="26600" y="4356345"/>
            <a:ext cx="9144000" cy="2229008"/>
          </a:xfrm>
          <a:prstGeom prst="rect">
            <a:avLst/>
          </a:prstGeom>
        </p:spPr>
      </p:pic>
      <p:sp>
        <p:nvSpPr>
          <p:cNvPr id="68" name="Frame 67">
            <a:extLst>
              <a:ext uri="{FF2B5EF4-FFF2-40B4-BE49-F238E27FC236}">
                <a16:creationId xmlns:a16="http://schemas.microsoft.com/office/drawing/2014/main" id="{F0BA243D-A6B2-7A4F-95B1-EF4AF91D6956}"/>
              </a:ext>
            </a:extLst>
          </p:cNvPr>
          <p:cNvSpPr/>
          <p:nvPr/>
        </p:nvSpPr>
        <p:spPr>
          <a:xfrm>
            <a:off x="-17203" y="4314930"/>
            <a:ext cx="1848751"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DE14AAE9-33EB-6442-9FDC-32B72C5087D6}"/>
              </a:ext>
            </a:extLst>
          </p:cNvPr>
          <p:cNvSpPr/>
          <p:nvPr/>
        </p:nvSpPr>
        <p:spPr>
          <a:xfrm>
            <a:off x="1962912" y="756962"/>
            <a:ext cx="6230111" cy="2308324"/>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What topics do instructors, textbook authors, algebraists, and abstract algebra math ed researchers deem as important in an introduction to group theory? </a:t>
            </a:r>
          </a:p>
        </p:txBody>
      </p:sp>
      <p:pic>
        <p:nvPicPr>
          <p:cNvPr id="3" name="Picture 2">
            <a:extLst>
              <a:ext uri="{FF2B5EF4-FFF2-40B4-BE49-F238E27FC236}">
                <a16:creationId xmlns:a16="http://schemas.microsoft.com/office/drawing/2014/main" id="{B9A6FFD7-0F75-DE4D-8467-12760C5AF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11030" y="808197"/>
            <a:ext cx="768857" cy="615085"/>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4"/>
          <a:stretch>
            <a:fillRect/>
          </a:stretch>
        </p:blipFill>
        <p:spPr>
          <a:xfrm>
            <a:off x="92764" y="29862"/>
            <a:ext cx="814409" cy="1085878"/>
          </a:xfrm>
          <a:prstGeom prst="rect">
            <a:avLst/>
          </a:prstGeom>
        </p:spPr>
      </p:pic>
      <p:sp>
        <p:nvSpPr>
          <p:cNvPr id="6" name="TextBox 5">
            <a:extLst>
              <a:ext uri="{FF2B5EF4-FFF2-40B4-BE49-F238E27FC236}">
                <a16:creationId xmlns:a16="http://schemas.microsoft.com/office/drawing/2014/main" id="{826A1FDE-ACCE-8A44-A7EA-F0BD38995E5C}"/>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15" name="TextBox 14">
            <a:extLst>
              <a:ext uri="{FF2B5EF4-FFF2-40B4-BE49-F238E27FC236}">
                <a16:creationId xmlns:a16="http://schemas.microsoft.com/office/drawing/2014/main" id="{F0A28CAD-6B8F-0C4E-BE84-85E09AA3A6E1}"/>
              </a:ext>
            </a:extLst>
          </p:cNvPr>
          <p:cNvSpPr txBox="1"/>
          <p:nvPr/>
        </p:nvSpPr>
        <p:spPr>
          <a:xfrm>
            <a:off x="2182367" y="3116521"/>
            <a:ext cx="5791200" cy="646331"/>
          </a:xfrm>
          <a:prstGeom prst="rect">
            <a:avLst/>
          </a:prstGeom>
          <a:noFill/>
        </p:spPr>
        <p:txBody>
          <a:bodyPr wrap="square" rtlCol="0">
            <a:spAutoFit/>
          </a:bodyPr>
          <a:lstStyle/>
          <a:p>
            <a:r>
              <a:rPr lang="en-US" dirty="0"/>
              <a:t>Methods: Delphi Study (a iterative survey process for coming to consensus)</a:t>
            </a:r>
          </a:p>
        </p:txBody>
      </p:sp>
    </p:spTree>
    <p:extLst>
      <p:ext uri="{BB962C8B-B14F-4D97-AF65-F5344CB8AC3E}">
        <p14:creationId xmlns:p14="http://schemas.microsoft.com/office/powerpoint/2010/main" val="235718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524ADF9-5A9F-784F-9218-40341D93B757}"/>
              </a:ext>
            </a:extLst>
          </p:cNvPr>
          <p:cNvPicPr>
            <a:picLocks noChangeAspect="1"/>
          </p:cNvPicPr>
          <p:nvPr/>
        </p:nvPicPr>
        <p:blipFill>
          <a:blip r:embed="rId2"/>
          <a:stretch>
            <a:fillRect/>
          </a:stretch>
        </p:blipFill>
        <p:spPr>
          <a:xfrm>
            <a:off x="26600" y="4356345"/>
            <a:ext cx="9144000" cy="2229008"/>
          </a:xfrm>
          <a:prstGeom prst="rect">
            <a:avLst/>
          </a:prstGeom>
        </p:spPr>
      </p:pic>
      <p:sp>
        <p:nvSpPr>
          <p:cNvPr id="68" name="Frame 67">
            <a:extLst>
              <a:ext uri="{FF2B5EF4-FFF2-40B4-BE49-F238E27FC236}">
                <a16:creationId xmlns:a16="http://schemas.microsoft.com/office/drawing/2014/main" id="{F0BA243D-A6B2-7A4F-95B1-EF4AF91D6956}"/>
              </a:ext>
            </a:extLst>
          </p:cNvPr>
          <p:cNvSpPr/>
          <p:nvPr/>
        </p:nvSpPr>
        <p:spPr>
          <a:xfrm>
            <a:off x="-17203" y="4314930"/>
            <a:ext cx="1848751"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DE14AAE9-33EB-6442-9FDC-32B72C5087D6}"/>
              </a:ext>
            </a:extLst>
          </p:cNvPr>
          <p:cNvSpPr/>
          <p:nvPr/>
        </p:nvSpPr>
        <p:spPr>
          <a:xfrm>
            <a:off x="1962912" y="756962"/>
            <a:ext cx="6230111" cy="2308324"/>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How are essential group theory topics described formally and informally across textbooks? What representations and examples are used and for what purposes?</a:t>
            </a:r>
          </a:p>
        </p:txBody>
      </p:sp>
      <p:pic>
        <p:nvPicPr>
          <p:cNvPr id="3" name="Picture 2">
            <a:extLst>
              <a:ext uri="{FF2B5EF4-FFF2-40B4-BE49-F238E27FC236}">
                <a16:creationId xmlns:a16="http://schemas.microsoft.com/office/drawing/2014/main" id="{B9A6FFD7-0F75-DE4D-8467-12760C5AF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11030" y="808197"/>
            <a:ext cx="768857" cy="615085"/>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4"/>
          <a:stretch>
            <a:fillRect/>
          </a:stretch>
        </p:blipFill>
        <p:spPr>
          <a:xfrm>
            <a:off x="92764" y="29862"/>
            <a:ext cx="814409" cy="1085878"/>
          </a:xfrm>
          <a:prstGeom prst="rect">
            <a:avLst/>
          </a:prstGeom>
        </p:spPr>
      </p:pic>
      <p:sp>
        <p:nvSpPr>
          <p:cNvPr id="6" name="TextBox 5">
            <a:extLst>
              <a:ext uri="{FF2B5EF4-FFF2-40B4-BE49-F238E27FC236}">
                <a16:creationId xmlns:a16="http://schemas.microsoft.com/office/drawing/2014/main" id="{826A1FDE-ACCE-8A44-A7EA-F0BD38995E5C}"/>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8" name="TextBox 7">
            <a:extLst>
              <a:ext uri="{FF2B5EF4-FFF2-40B4-BE49-F238E27FC236}">
                <a16:creationId xmlns:a16="http://schemas.microsoft.com/office/drawing/2014/main" id="{55E9B27A-0A40-1C4A-A7E8-C722047063E0}"/>
              </a:ext>
            </a:extLst>
          </p:cNvPr>
          <p:cNvSpPr txBox="1"/>
          <p:nvPr/>
        </p:nvSpPr>
        <p:spPr>
          <a:xfrm>
            <a:off x="2278162" y="3116521"/>
            <a:ext cx="2799805" cy="369332"/>
          </a:xfrm>
          <a:prstGeom prst="rect">
            <a:avLst/>
          </a:prstGeom>
          <a:noFill/>
        </p:spPr>
        <p:txBody>
          <a:bodyPr wrap="none" rtlCol="0">
            <a:spAutoFit/>
          </a:bodyPr>
          <a:lstStyle/>
          <a:p>
            <a:r>
              <a:rPr lang="en-US" dirty="0"/>
              <a:t>Methods: Textbook Analysis</a:t>
            </a:r>
          </a:p>
        </p:txBody>
      </p:sp>
    </p:spTree>
    <p:extLst>
      <p:ext uri="{BB962C8B-B14F-4D97-AF65-F5344CB8AC3E}">
        <p14:creationId xmlns:p14="http://schemas.microsoft.com/office/powerpoint/2010/main" val="323733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524ADF9-5A9F-784F-9218-40341D93B757}"/>
              </a:ext>
            </a:extLst>
          </p:cNvPr>
          <p:cNvPicPr>
            <a:picLocks noChangeAspect="1"/>
          </p:cNvPicPr>
          <p:nvPr/>
        </p:nvPicPr>
        <p:blipFill>
          <a:blip r:embed="rId2"/>
          <a:stretch>
            <a:fillRect/>
          </a:stretch>
        </p:blipFill>
        <p:spPr>
          <a:xfrm>
            <a:off x="26600" y="4356345"/>
            <a:ext cx="9144000" cy="2229008"/>
          </a:xfrm>
          <a:prstGeom prst="rect">
            <a:avLst/>
          </a:prstGeom>
        </p:spPr>
      </p:pic>
      <p:sp>
        <p:nvSpPr>
          <p:cNvPr id="68" name="Frame 67">
            <a:extLst>
              <a:ext uri="{FF2B5EF4-FFF2-40B4-BE49-F238E27FC236}">
                <a16:creationId xmlns:a16="http://schemas.microsoft.com/office/drawing/2014/main" id="{F0BA243D-A6B2-7A4F-95B1-EF4AF91D6956}"/>
              </a:ext>
            </a:extLst>
          </p:cNvPr>
          <p:cNvSpPr/>
          <p:nvPr/>
        </p:nvSpPr>
        <p:spPr>
          <a:xfrm>
            <a:off x="-17203" y="4314930"/>
            <a:ext cx="1848751"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DE14AAE9-33EB-6442-9FDC-32B72C5087D6}"/>
              </a:ext>
            </a:extLst>
          </p:cNvPr>
          <p:cNvSpPr/>
          <p:nvPr/>
        </p:nvSpPr>
        <p:spPr>
          <a:xfrm>
            <a:off x="1962912" y="756962"/>
            <a:ext cx="6230111" cy="2308324"/>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What do we know about student thinking related to essential topics from prior studies? What tasks can unearth student conceptual understanding? </a:t>
            </a:r>
          </a:p>
        </p:txBody>
      </p:sp>
      <p:pic>
        <p:nvPicPr>
          <p:cNvPr id="3" name="Picture 2">
            <a:extLst>
              <a:ext uri="{FF2B5EF4-FFF2-40B4-BE49-F238E27FC236}">
                <a16:creationId xmlns:a16="http://schemas.microsoft.com/office/drawing/2014/main" id="{B9A6FFD7-0F75-DE4D-8467-12760C5AF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11030" y="808197"/>
            <a:ext cx="768857" cy="615085"/>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4"/>
          <a:stretch>
            <a:fillRect/>
          </a:stretch>
        </p:blipFill>
        <p:spPr>
          <a:xfrm>
            <a:off x="92764" y="29862"/>
            <a:ext cx="814409" cy="1085878"/>
          </a:xfrm>
          <a:prstGeom prst="rect">
            <a:avLst/>
          </a:prstGeom>
        </p:spPr>
      </p:pic>
      <p:sp>
        <p:nvSpPr>
          <p:cNvPr id="6" name="TextBox 5">
            <a:extLst>
              <a:ext uri="{FF2B5EF4-FFF2-40B4-BE49-F238E27FC236}">
                <a16:creationId xmlns:a16="http://schemas.microsoft.com/office/drawing/2014/main" id="{826A1FDE-ACCE-8A44-A7EA-F0BD38995E5C}"/>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8" name="TextBox 7">
            <a:extLst>
              <a:ext uri="{FF2B5EF4-FFF2-40B4-BE49-F238E27FC236}">
                <a16:creationId xmlns:a16="http://schemas.microsoft.com/office/drawing/2014/main" id="{8EC0D881-57E1-264C-9615-1626C2BE940D}"/>
              </a:ext>
            </a:extLst>
          </p:cNvPr>
          <p:cNvSpPr txBox="1"/>
          <p:nvPr/>
        </p:nvSpPr>
        <p:spPr>
          <a:xfrm>
            <a:off x="2444147" y="3156817"/>
            <a:ext cx="2935740" cy="369332"/>
          </a:xfrm>
          <a:prstGeom prst="rect">
            <a:avLst/>
          </a:prstGeom>
          <a:noFill/>
        </p:spPr>
        <p:txBody>
          <a:bodyPr wrap="none" rtlCol="0">
            <a:spAutoFit/>
          </a:bodyPr>
          <a:lstStyle/>
          <a:p>
            <a:r>
              <a:rPr lang="en-US" dirty="0"/>
              <a:t>Methods: Literature Analysis</a:t>
            </a:r>
          </a:p>
        </p:txBody>
      </p:sp>
    </p:spTree>
    <p:extLst>
      <p:ext uri="{BB962C8B-B14F-4D97-AF65-F5344CB8AC3E}">
        <p14:creationId xmlns:p14="http://schemas.microsoft.com/office/powerpoint/2010/main" val="1887800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2"/>
          <a:stretch>
            <a:fillRect/>
          </a:stretch>
        </p:blipFill>
        <p:spPr>
          <a:xfrm>
            <a:off x="92764" y="29862"/>
            <a:ext cx="814409" cy="1085878"/>
          </a:xfrm>
          <a:prstGeom prst="rect">
            <a:avLst/>
          </a:prstGeom>
        </p:spPr>
      </p:pic>
      <p:sp>
        <p:nvSpPr>
          <p:cNvPr id="6" name="TextBox 5">
            <a:extLst>
              <a:ext uri="{FF2B5EF4-FFF2-40B4-BE49-F238E27FC236}">
                <a16:creationId xmlns:a16="http://schemas.microsoft.com/office/drawing/2014/main" id="{826A1FDE-ACCE-8A44-A7EA-F0BD38995E5C}"/>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4" name="Rectangle 3">
            <a:extLst>
              <a:ext uri="{FF2B5EF4-FFF2-40B4-BE49-F238E27FC236}">
                <a16:creationId xmlns:a16="http://schemas.microsoft.com/office/drawing/2014/main" id="{86CDA110-F770-8F46-9B51-4FC3F027B1CE}"/>
              </a:ext>
            </a:extLst>
          </p:cNvPr>
          <p:cNvSpPr/>
          <p:nvPr/>
        </p:nvSpPr>
        <p:spPr>
          <a:xfrm>
            <a:off x="1317070" y="572801"/>
            <a:ext cx="5646930" cy="584775"/>
          </a:xfrm>
          <a:prstGeom prst="rect">
            <a:avLst/>
          </a:prstGeom>
        </p:spPr>
        <p:txBody>
          <a:bodyPr wrap="none">
            <a:spAutoFit/>
          </a:bodyPr>
          <a:lstStyle/>
          <a:p>
            <a:r>
              <a:rPr lang="en-US" sz="3200" dirty="0"/>
              <a:t>Essential Topic: Binary Operation</a:t>
            </a:r>
          </a:p>
        </p:txBody>
      </p:sp>
      <p:sp>
        <p:nvSpPr>
          <p:cNvPr id="30" name="Content Placeholder 2">
            <a:extLst>
              <a:ext uri="{FF2B5EF4-FFF2-40B4-BE49-F238E27FC236}">
                <a16:creationId xmlns:a16="http://schemas.microsoft.com/office/drawing/2014/main" id="{319A182E-E622-2243-AB74-31EA1C132F27}"/>
              </a:ext>
            </a:extLst>
          </p:cNvPr>
          <p:cNvSpPr>
            <a:spLocks noGrp="1"/>
          </p:cNvSpPr>
          <p:nvPr>
            <p:ph idx="1"/>
          </p:nvPr>
        </p:nvSpPr>
        <p:spPr>
          <a:xfrm>
            <a:off x="1131642" y="865188"/>
            <a:ext cx="3538163" cy="3148016"/>
          </a:xfrm>
        </p:spPr>
        <p:txBody>
          <a:bodyPr anchor="ctr">
            <a:normAutofit/>
          </a:bodyPr>
          <a:lstStyle/>
          <a:p>
            <a:pPr marL="0" indent="0">
              <a:buNone/>
            </a:pPr>
            <a:r>
              <a:rPr lang="en-US" sz="1700" dirty="0"/>
              <a:t>A </a:t>
            </a:r>
            <a:r>
              <a:rPr lang="en-US" sz="1700" b="1" i="1" dirty="0"/>
              <a:t>binary operation</a:t>
            </a:r>
            <a:r>
              <a:rPr lang="en-US" sz="1700" dirty="0"/>
              <a:t> on a set </a:t>
            </a:r>
            <a:r>
              <a:rPr lang="en-US" sz="1700" i="1" dirty="0"/>
              <a:t>G</a:t>
            </a:r>
            <a:r>
              <a:rPr lang="en-US" sz="1700" dirty="0"/>
              <a:t> is a function </a:t>
            </a:r>
            <a:r>
              <a:rPr lang="en-US" sz="1700" i="1" dirty="0"/>
              <a:t>G</a:t>
            </a:r>
            <a:r>
              <a:rPr lang="en-US" sz="1700" dirty="0"/>
              <a:t>×</a:t>
            </a:r>
            <a:r>
              <a:rPr lang="en-US" sz="1700" i="1" dirty="0"/>
              <a:t>G</a:t>
            </a:r>
            <a:r>
              <a:rPr lang="en-US" sz="1700" dirty="0"/>
              <a:t>→</a:t>
            </a:r>
            <a:r>
              <a:rPr lang="en-US" sz="1700" i="1" dirty="0"/>
              <a:t>G</a:t>
            </a:r>
            <a:r>
              <a:rPr lang="en-US" sz="1700" dirty="0"/>
              <a:t> that assigns to each pair (</a:t>
            </a:r>
            <a:r>
              <a:rPr lang="en-US" sz="1700" i="1" dirty="0" err="1"/>
              <a:t>a</a:t>
            </a:r>
            <a:r>
              <a:rPr lang="en-US" sz="1700" dirty="0" err="1"/>
              <a:t>,</a:t>
            </a:r>
            <a:r>
              <a:rPr lang="en-US" sz="1700" i="1" dirty="0" err="1"/>
              <a:t>b</a:t>
            </a:r>
            <a:r>
              <a:rPr lang="en-US" sz="1700" dirty="0"/>
              <a:t>)∈</a:t>
            </a:r>
            <a:r>
              <a:rPr lang="en-US" sz="1700" i="1" dirty="0"/>
              <a:t>G</a:t>
            </a:r>
            <a:r>
              <a:rPr lang="en-US" sz="1700" dirty="0"/>
              <a:t>×</a:t>
            </a:r>
            <a:r>
              <a:rPr lang="en-US" sz="1700" i="1" dirty="0"/>
              <a:t>G </a:t>
            </a:r>
            <a:r>
              <a:rPr lang="en-US" sz="1700" dirty="0"/>
              <a:t>a unique element </a:t>
            </a:r>
            <a:r>
              <a:rPr lang="en-US" sz="1700" i="1" dirty="0" err="1"/>
              <a:t>a</a:t>
            </a:r>
            <a:r>
              <a:rPr lang="en-US" sz="1700" dirty="0" err="1"/>
              <a:t>∘</a:t>
            </a:r>
            <a:r>
              <a:rPr lang="en-US" sz="1700" i="1" dirty="0" err="1"/>
              <a:t>b</a:t>
            </a:r>
            <a:r>
              <a:rPr lang="en-US" sz="1700" dirty="0"/>
              <a:t> in </a:t>
            </a:r>
            <a:r>
              <a:rPr lang="en-US" sz="1700" i="1" dirty="0"/>
              <a:t>G. </a:t>
            </a:r>
            <a:r>
              <a:rPr lang="en-US" sz="1700" dirty="0"/>
              <a:t>(Judson,2020).</a:t>
            </a:r>
          </a:p>
          <a:p>
            <a:pPr marL="0" indent="0">
              <a:buNone/>
            </a:pPr>
            <a:endParaRPr lang="en-US" sz="1700" i="1" dirty="0"/>
          </a:p>
        </p:txBody>
      </p:sp>
      <p:pic>
        <p:nvPicPr>
          <p:cNvPr id="31" name="Picture 30">
            <a:extLst>
              <a:ext uri="{FF2B5EF4-FFF2-40B4-BE49-F238E27FC236}">
                <a16:creationId xmlns:a16="http://schemas.microsoft.com/office/drawing/2014/main" id="{79CE6E0E-3F7D-FC43-9D7C-17F327A8643F}"/>
              </a:ext>
            </a:extLst>
          </p:cNvPr>
          <p:cNvPicPr>
            <a:picLocks noChangeAspect="1"/>
          </p:cNvPicPr>
          <p:nvPr/>
        </p:nvPicPr>
        <p:blipFill rotWithShape="1">
          <a:blip r:embed="rId3"/>
          <a:srcRect l="13240" r="12762" b="1"/>
          <a:stretch/>
        </p:blipFill>
        <p:spPr>
          <a:xfrm>
            <a:off x="3398394" y="3326824"/>
            <a:ext cx="1612309" cy="2074631"/>
          </a:xfrm>
          <a:prstGeom prst="rect">
            <a:avLst/>
          </a:prstGeom>
        </p:spPr>
      </p:pic>
      <p:sp>
        <p:nvSpPr>
          <p:cNvPr id="33" name="Rectangle 32">
            <a:extLst>
              <a:ext uri="{FF2B5EF4-FFF2-40B4-BE49-F238E27FC236}">
                <a16:creationId xmlns:a16="http://schemas.microsoft.com/office/drawing/2014/main" id="{F1A38B55-D833-5D46-AA4D-111056ECF452}"/>
              </a:ext>
            </a:extLst>
          </p:cNvPr>
          <p:cNvSpPr/>
          <p:nvPr/>
        </p:nvSpPr>
        <p:spPr>
          <a:xfrm rot="19206454">
            <a:off x="584552" y="5188562"/>
            <a:ext cx="2790701" cy="60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Representations</a:t>
            </a:r>
          </a:p>
        </p:txBody>
      </p:sp>
      <p:sp>
        <p:nvSpPr>
          <p:cNvPr id="34" name="Rectangle 33">
            <a:extLst>
              <a:ext uri="{FF2B5EF4-FFF2-40B4-BE49-F238E27FC236}">
                <a16:creationId xmlns:a16="http://schemas.microsoft.com/office/drawing/2014/main" id="{AE118449-4194-4C41-8823-CD4D80FB0692}"/>
              </a:ext>
            </a:extLst>
          </p:cNvPr>
          <p:cNvSpPr/>
          <p:nvPr/>
        </p:nvSpPr>
        <p:spPr>
          <a:xfrm rot="19206454">
            <a:off x="4441445" y="5188563"/>
            <a:ext cx="2790701" cy="60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Examples</a:t>
            </a:r>
          </a:p>
        </p:txBody>
      </p:sp>
      <p:sp>
        <p:nvSpPr>
          <p:cNvPr id="35" name="Rectangle 34">
            <a:extLst>
              <a:ext uri="{FF2B5EF4-FFF2-40B4-BE49-F238E27FC236}">
                <a16:creationId xmlns:a16="http://schemas.microsoft.com/office/drawing/2014/main" id="{89AE1D98-CA81-7944-AA1B-00CFC2896419}"/>
              </a:ext>
            </a:extLst>
          </p:cNvPr>
          <p:cNvSpPr/>
          <p:nvPr/>
        </p:nvSpPr>
        <p:spPr>
          <a:xfrm>
            <a:off x="5188840" y="1279402"/>
            <a:ext cx="3825503" cy="192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Need a set.</a:t>
            </a:r>
          </a:p>
          <a:p>
            <a:pPr algn="ctr">
              <a:spcAft>
                <a:spcPts val="600"/>
              </a:spcAft>
            </a:pPr>
            <a:r>
              <a:rPr lang="en-US" dirty="0"/>
              <a:t>And a rule for combining two elements where the result is still in the set.</a:t>
            </a:r>
          </a:p>
        </p:txBody>
      </p:sp>
      <p:sp>
        <p:nvSpPr>
          <p:cNvPr id="5" name="Rectangle 4">
            <a:extLst>
              <a:ext uri="{FF2B5EF4-FFF2-40B4-BE49-F238E27FC236}">
                <a16:creationId xmlns:a16="http://schemas.microsoft.com/office/drawing/2014/main" id="{E9E3EBCB-DFC6-724E-BA7E-6135520671F3}"/>
              </a:ext>
            </a:extLst>
          </p:cNvPr>
          <p:cNvSpPr/>
          <p:nvPr/>
        </p:nvSpPr>
        <p:spPr>
          <a:xfrm>
            <a:off x="5511451" y="3902472"/>
            <a:ext cx="4572000" cy="923330"/>
          </a:xfrm>
          <a:prstGeom prst="rect">
            <a:avLst/>
          </a:prstGeom>
        </p:spPr>
        <p:txBody>
          <a:bodyPr>
            <a:spAutoFit/>
          </a:bodyPr>
          <a:lstStyle/>
          <a:p>
            <a:r>
              <a:rPr lang="en-US" dirty="0"/>
              <a:t>∘</a:t>
            </a:r>
            <a:r>
              <a:rPr lang="en-US" i="1" dirty="0"/>
              <a:t>(</a:t>
            </a:r>
            <a:r>
              <a:rPr lang="en-US" i="1" dirty="0" err="1"/>
              <a:t>a,b</a:t>
            </a:r>
            <a:r>
              <a:rPr lang="en-US" i="1" dirty="0"/>
              <a:t>)= </a:t>
            </a:r>
            <a:r>
              <a:rPr lang="en-US" i="1" dirty="0" err="1"/>
              <a:t>a+b</a:t>
            </a:r>
            <a:r>
              <a:rPr lang="en-US" i="1" dirty="0"/>
              <a:t> mod 6</a:t>
            </a:r>
          </a:p>
          <a:p>
            <a:endParaRPr lang="en-US" i="1" dirty="0"/>
          </a:p>
          <a:p>
            <a:r>
              <a:rPr lang="en-US" i="1" dirty="0"/>
              <a:t>a</a:t>
            </a:r>
            <a:r>
              <a:rPr lang="en-US" dirty="0"/>
              <a:t> +</a:t>
            </a:r>
            <a:r>
              <a:rPr lang="en-US" baseline="-25000" dirty="0"/>
              <a:t>6</a:t>
            </a:r>
            <a:r>
              <a:rPr lang="en-US" dirty="0"/>
              <a:t> b </a:t>
            </a:r>
          </a:p>
        </p:txBody>
      </p:sp>
      <p:sp>
        <p:nvSpPr>
          <p:cNvPr id="11" name="Rectangle 10">
            <a:extLst>
              <a:ext uri="{FF2B5EF4-FFF2-40B4-BE49-F238E27FC236}">
                <a16:creationId xmlns:a16="http://schemas.microsoft.com/office/drawing/2014/main" id="{78072657-37E0-1F43-B929-F40D3C7754F5}"/>
              </a:ext>
            </a:extLst>
          </p:cNvPr>
          <p:cNvSpPr/>
          <p:nvPr/>
        </p:nvSpPr>
        <p:spPr>
          <a:xfrm>
            <a:off x="1094522" y="3090385"/>
            <a:ext cx="2617939" cy="2279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r>
              <a:rPr lang="en-US" dirty="0"/>
              <a:t>Put some binary operations (include the set) in chat</a:t>
            </a:r>
          </a:p>
          <a:p>
            <a:pPr algn="ctr"/>
            <a:endParaRPr lang="en-US" dirty="0"/>
          </a:p>
        </p:txBody>
      </p:sp>
    </p:spTree>
    <p:extLst>
      <p:ext uri="{BB962C8B-B14F-4D97-AF65-F5344CB8AC3E}">
        <p14:creationId xmlns:p14="http://schemas.microsoft.com/office/powerpoint/2010/main" val="17532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5" grpId="0"/>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AB22F89-3D4E-CD48-9ACE-691D1022AA49}"/>
              </a:ext>
            </a:extLst>
          </p:cNvPr>
          <p:cNvPicPr>
            <a:picLocks noChangeAspect="1"/>
          </p:cNvPicPr>
          <p:nvPr/>
        </p:nvPicPr>
        <p:blipFill>
          <a:blip r:embed="rId2"/>
          <a:stretch>
            <a:fillRect/>
          </a:stretch>
        </p:blipFill>
        <p:spPr>
          <a:xfrm>
            <a:off x="26600" y="4356345"/>
            <a:ext cx="9144000" cy="2229008"/>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3"/>
          <a:stretch>
            <a:fillRect/>
          </a:stretch>
        </p:blipFill>
        <p:spPr>
          <a:xfrm>
            <a:off x="92764" y="29862"/>
            <a:ext cx="814409" cy="1085878"/>
          </a:xfrm>
          <a:prstGeom prst="rect">
            <a:avLst/>
          </a:prstGeom>
        </p:spPr>
      </p:pic>
      <p:sp>
        <p:nvSpPr>
          <p:cNvPr id="25" name="Rectangle 24">
            <a:extLst>
              <a:ext uri="{FF2B5EF4-FFF2-40B4-BE49-F238E27FC236}">
                <a16:creationId xmlns:a16="http://schemas.microsoft.com/office/drawing/2014/main" id="{E1090338-2ADF-424C-A9B3-15770B64274C}"/>
              </a:ext>
            </a:extLst>
          </p:cNvPr>
          <p:cNvSpPr/>
          <p:nvPr/>
        </p:nvSpPr>
        <p:spPr>
          <a:xfrm>
            <a:off x="2799751" y="83263"/>
            <a:ext cx="5478617" cy="3046988"/>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Are tasks targeting the intended topic? Can they be answered by appealing to conceptual understanding? Can they be answered without appealing to conceptual understanding? Are they at the appropriate difficulty level ?</a:t>
            </a:r>
          </a:p>
        </p:txBody>
      </p:sp>
      <p:pic>
        <p:nvPicPr>
          <p:cNvPr id="30" name="Picture 29">
            <a:extLst>
              <a:ext uri="{FF2B5EF4-FFF2-40B4-BE49-F238E27FC236}">
                <a16:creationId xmlns:a16="http://schemas.microsoft.com/office/drawing/2014/main" id="{BEBDB63F-3A31-4440-BE18-B6AC451FF9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2242" y="83263"/>
            <a:ext cx="768857" cy="615085"/>
          </a:xfrm>
          <a:prstGeom prst="rect">
            <a:avLst/>
          </a:prstGeom>
        </p:spPr>
      </p:pic>
      <p:sp>
        <p:nvSpPr>
          <p:cNvPr id="31" name="TextBox 30">
            <a:extLst>
              <a:ext uri="{FF2B5EF4-FFF2-40B4-BE49-F238E27FC236}">
                <a16:creationId xmlns:a16="http://schemas.microsoft.com/office/drawing/2014/main" id="{8BFE622E-A49F-6A4F-982E-60585C315D58}"/>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34" name="Frame 33">
            <a:extLst>
              <a:ext uri="{FF2B5EF4-FFF2-40B4-BE49-F238E27FC236}">
                <a16:creationId xmlns:a16="http://schemas.microsoft.com/office/drawing/2014/main" id="{074FA7FD-F6B5-1A43-8D18-C2CEC0F10866}"/>
              </a:ext>
            </a:extLst>
          </p:cNvPr>
          <p:cNvSpPr/>
          <p:nvPr/>
        </p:nvSpPr>
        <p:spPr>
          <a:xfrm>
            <a:off x="2018861" y="4313892"/>
            <a:ext cx="1848751"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AAED8C9A-9072-D24A-AD3B-DF42403A58FF}"/>
              </a:ext>
            </a:extLst>
          </p:cNvPr>
          <p:cNvSpPr txBox="1"/>
          <p:nvPr/>
        </p:nvSpPr>
        <p:spPr>
          <a:xfrm>
            <a:off x="2799751" y="3308142"/>
            <a:ext cx="2777427" cy="369332"/>
          </a:xfrm>
          <a:prstGeom prst="rect">
            <a:avLst/>
          </a:prstGeom>
          <a:noFill/>
        </p:spPr>
        <p:txBody>
          <a:bodyPr wrap="none" rtlCol="0">
            <a:spAutoFit/>
          </a:bodyPr>
          <a:lstStyle/>
          <a:p>
            <a:r>
              <a:rPr lang="en-US" dirty="0"/>
              <a:t>Methods: Expert Evaluation</a:t>
            </a:r>
          </a:p>
        </p:txBody>
      </p:sp>
    </p:spTree>
    <p:extLst>
      <p:ext uri="{BB962C8B-B14F-4D97-AF65-F5344CB8AC3E}">
        <p14:creationId xmlns:p14="http://schemas.microsoft.com/office/powerpoint/2010/main" val="759279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4">
            <a:extLst>
              <a:ext uri="{FF2B5EF4-FFF2-40B4-BE49-F238E27FC236}">
                <a16:creationId xmlns:a16="http://schemas.microsoft.com/office/drawing/2014/main" id="{1022CA72-2A63-428F-B586-37BA5AB6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DC28DD-3479-8D41-AC37-DBF1D76DDBEB}"/>
              </a:ext>
            </a:extLst>
          </p:cNvPr>
          <p:cNvSpPr>
            <a:spLocks noGrp="1"/>
          </p:cNvSpPr>
          <p:nvPr>
            <p:ph type="ctrTitle"/>
          </p:nvPr>
        </p:nvSpPr>
        <p:spPr>
          <a:xfrm>
            <a:off x="399011" y="4495568"/>
            <a:ext cx="2896470" cy="1905232"/>
          </a:xfrm>
        </p:spPr>
        <p:txBody>
          <a:bodyPr vert="horz" lIns="91440" tIns="45720" rIns="91440" bIns="45720" rtlCol="0" anchor="ctr">
            <a:normAutofit/>
          </a:bodyPr>
          <a:lstStyle/>
          <a:p>
            <a:pPr algn="l" defTabSz="914400"/>
            <a:r>
              <a:rPr lang="en-US" sz="2800" dirty="0"/>
              <a:t>A window into mathematics education research</a:t>
            </a:r>
          </a:p>
        </p:txBody>
      </p:sp>
      <p:sp>
        <p:nvSpPr>
          <p:cNvPr id="47" name="Rectangle 4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1"/>
            <a:ext cx="8423809"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A855ADE-2681-A940-B30A-7BC063648780}"/>
              </a:ext>
            </a:extLst>
          </p:cNvPr>
          <p:cNvPicPr>
            <a:picLocks noChangeAspect="1"/>
          </p:cNvPicPr>
          <p:nvPr/>
        </p:nvPicPr>
        <p:blipFill>
          <a:blip r:embed="rId4"/>
          <a:stretch>
            <a:fillRect/>
          </a:stretch>
        </p:blipFill>
        <p:spPr>
          <a:xfrm>
            <a:off x="1218628" y="364143"/>
            <a:ext cx="2672640" cy="3426462"/>
          </a:xfrm>
          <a:prstGeom prst="rect">
            <a:avLst/>
          </a:prstGeom>
        </p:spPr>
      </p:pic>
      <p:pic>
        <p:nvPicPr>
          <p:cNvPr id="7" name="ManyClassesExplode.mp4" descr="ManyClassesExplode.mp4">
            <a:hlinkClick r:id="" action="ppaction://media"/>
            <a:extLst>
              <a:ext uri="{FF2B5EF4-FFF2-40B4-BE49-F238E27FC236}">
                <a16:creationId xmlns:a16="http://schemas.microsoft.com/office/drawing/2014/main" id="{17E16F1C-A6D2-014A-B2AB-F108A42C71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2948" y="825279"/>
            <a:ext cx="3852596" cy="2504187"/>
          </a:xfrm>
          <a:prstGeom prst="rect">
            <a:avLst/>
          </a:prstGeom>
        </p:spPr>
      </p:pic>
      <p:sp>
        <p:nvSpPr>
          <p:cNvPr id="51" name="Rectangle 5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54287" y="5465924"/>
            <a:ext cx="1790365"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B8BD9D0-CF2C-0042-8FF4-4996756D44D0}"/>
              </a:ext>
            </a:extLst>
          </p:cNvPr>
          <p:cNvSpPr>
            <a:spLocks noGrp="1"/>
          </p:cNvSpPr>
          <p:nvPr>
            <p:ph type="subTitle" idx="1"/>
          </p:nvPr>
        </p:nvSpPr>
        <p:spPr>
          <a:xfrm>
            <a:off x="3872039" y="4495568"/>
            <a:ext cx="4940186" cy="1905232"/>
          </a:xfrm>
        </p:spPr>
        <p:txBody>
          <a:bodyPr vert="horz" lIns="91440" tIns="45720" rIns="91440" bIns="45720" rtlCol="0" anchor="ctr">
            <a:normAutofit/>
          </a:bodyPr>
          <a:lstStyle/>
          <a:p>
            <a:pPr algn="l" defTabSz="914400"/>
            <a:r>
              <a:rPr lang="en-US" sz="1600" b="1" dirty="0"/>
              <a:t>Kate Melhuish</a:t>
            </a:r>
          </a:p>
          <a:p>
            <a:pPr algn="l" defTabSz="914400"/>
            <a:r>
              <a:rPr lang="en-US" sz="1600" b="1" dirty="0"/>
              <a:t>Texas State University</a:t>
            </a:r>
          </a:p>
          <a:p>
            <a:pPr algn="l" defTabSz="914400"/>
            <a:r>
              <a:rPr lang="en-US" sz="1600" b="1" dirty="0" err="1"/>
              <a:t>Mathworks</a:t>
            </a:r>
            <a:r>
              <a:rPr lang="en-US" sz="1600" b="1" dirty="0"/>
              <a:t> Colloquium</a:t>
            </a:r>
          </a:p>
          <a:p>
            <a:pPr algn="l" defTabSz="914400"/>
            <a:r>
              <a:rPr lang="en-US" sz="1600" b="1" dirty="0"/>
              <a:t>July 17 </a:t>
            </a:r>
          </a:p>
        </p:txBody>
      </p:sp>
      <p:sp>
        <p:nvSpPr>
          <p:cNvPr id="10" name="Rectangle 9">
            <a:extLst>
              <a:ext uri="{FF2B5EF4-FFF2-40B4-BE49-F238E27FC236}">
                <a16:creationId xmlns:a16="http://schemas.microsoft.com/office/drawing/2014/main" id="{7FFA2935-B314-DA46-A360-FC3C2E0CB5C5}"/>
              </a:ext>
            </a:extLst>
          </p:cNvPr>
          <p:cNvSpPr/>
          <p:nvPr/>
        </p:nvSpPr>
        <p:spPr>
          <a:xfrm>
            <a:off x="6363222" y="3519815"/>
            <a:ext cx="2614890" cy="306823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r>
              <a:rPr lang="en-US" dirty="0"/>
              <a:t>Open the participants list.</a:t>
            </a:r>
          </a:p>
          <a:p>
            <a:pPr algn="ctr"/>
            <a:endParaRPr lang="en-US" dirty="0"/>
          </a:p>
          <a:p>
            <a:pPr algn="ctr"/>
            <a:r>
              <a:rPr lang="en-US" dirty="0"/>
              <a:t>I’ve learned about subgroups.</a:t>
            </a:r>
          </a:p>
          <a:p>
            <a:pPr algn="ctr"/>
            <a:endParaRPr lang="en-US" dirty="0"/>
          </a:p>
        </p:txBody>
      </p:sp>
      <p:pic>
        <p:nvPicPr>
          <p:cNvPr id="12" name="Picture 11">
            <a:extLst>
              <a:ext uri="{FF2B5EF4-FFF2-40B4-BE49-F238E27FC236}">
                <a16:creationId xmlns:a16="http://schemas.microsoft.com/office/drawing/2014/main" id="{9217FDDF-E4D7-DD4B-9F05-E690EC1DE04D}"/>
              </a:ext>
            </a:extLst>
          </p:cNvPr>
          <p:cNvPicPr>
            <a:picLocks noChangeAspect="1"/>
          </p:cNvPicPr>
          <p:nvPr/>
        </p:nvPicPr>
        <p:blipFill>
          <a:blip r:embed="rId6"/>
          <a:stretch>
            <a:fillRect/>
          </a:stretch>
        </p:blipFill>
        <p:spPr>
          <a:xfrm>
            <a:off x="7078676" y="5803900"/>
            <a:ext cx="1155700" cy="596900"/>
          </a:xfrm>
          <a:prstGeom prst="rect">
            <a:avLst/>
          </a:prstGeom>
        </p:spPr>
      </p:pic>
    </p:spTree>
    <p:extLst>
      <p:ext uri="{BB962C8B-B14F-4D97-AF65-F5344CB8AC3E}">
        <p14:creationId xmlns:p14="http://schemas.microsoft.com/office/powerpoint/2010/main" val="232353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876300" y="2066128"/>
            <a:ext cx="7391400" cy="533400"/>
          </a:xfrm>
          <a:prstGeom prst="rect">
            <a:avLst/>
          </a:prstGeom>
        </p:spPr>
      </p:pic>
      <p:sp>
        <p:nvSpPr>
          <p:cNvPr id="3" name="Rectangle 2">
            <a:extLst>
              <a:ext uri="{FF2B5EF4-FFF2-40B4-BE49-F238E27FC236}">
                <a16:creationId xmlns:a16="http://schemas.microsoft.com/office/drawing/2014/main" id="{963010AF-D9C6-5942-87A2-6C5DC9B8E03B}"/>
              </a:ext>
            </a:extLst>
          </p:cNvPr>
          <p:cNvSpPr/>
          <p:nvPr/>
        </p:nvSpPr>
        <p:spPr>
          <a:xfrm>
            <a:off x="2931091" y="3353554"/>
            <a:ext cx="2993720" cy="157827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endParaRPr lang="en-US" dirty="0"/>
          </a:p>
        </p:txBody>
      </p:sp>
      <p:pic>
        <p:nvPicPr>
          <p:cNvPr id="2" name="Picture 1">
            <a:extLst>
              <a:ext uri="{FF2B5EF4-FFF2-40B4-BE49-F238E27FC236}">
                <a16:creationId xmlns:a16="http://schemas.microsoft.com/office/drawing/2014/main" id="{38FA153A-23BE-2946-AA1E-4419D9BE87D6}"/>
              </a:ext>
            </a:extLst>
          </p:cNvPr>
          <p:cNvPicPr>
            <a:picLocks noChangeAspect="1"/>
          </p:cNvPicPr>
          <p:nvPr/>
        </p:nvPicPr>
        <p:blipFill>
          <a:blip r:embed="rId3"/>
          <a:stretch>
            <a:fillRect/>
          </a:stretch>
        </p:blipFill>
        <p:spPr>
          <a:xfrm>
            <a:off x="3850101" y="4127035"/>
            <a:ext cx="1155700" cy="596900"/>
          </a:xfrm>
          <a:prstGeom prst="rect">
            <a:avLst/>
          </a:prstGeom>
        </p:spPr>
      </p:pic>
    </p:spTree>
    <p:extLst>
      <p:ext uri="{BB962C8B-B14F-4D97-AF65-F5344CB8AC3E}">
        <p14:creationId xmlns:p14="http://schemas.microsoft.com/office/powerpoint/2010/main" val="172449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AB22F89-3D4E-CD48-9ACE-691D1022AA49}"/>
              </a:ext>
            </a:extLst>
          </p:cNvPr>
          <p:cNvPicPr>
            <a:picLocks noChangeAspect="1"/>
          </p:cNvPicPr>
          <p:nvPr/>
        </p:nvPicPr>
        <p:blipFill>
          <a:blip r:embed="rId2"/>
          <a:stretch>
            <a:fillRect/>
          </a:stretch>
        </p:blipFill>
        <p:spPr>
          <a:xfrm>
            <a:off x="26600" y="4356345"/>
            <a:ext cx="9144000" cy="2229008"/>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3"/>
          <a:stretch>
            <a:fillRect/>
          </a:stretch>
        </p:blipFill>
        <p:spPr>
          <a:xfrm>
            <a:off x="92764" y="29862"/>
            <a:ext cx="814409" cy="1085878"/>
          </a:xfrm>
          <a:prstGeom prst="rect">
            <a:avLst/>
          </a:prstGeom>
        </p:spPr>
      </p:pic>
      <p:sp>
        <p:nvSpPr>
          <p:cNvPr id="25" name="Rectangle 24">
            <a:extLst>
              <a:ext uri="{FF2B5EF4-FFF2-40B4-BE49-F238E27FC236}">
                <a16:creationId xmlns:a16="http://schemas.microsoft.com/office/drawing/2014/main" id="{E1090338-2ADF-424C-A9B3-15770B64274C}"/>
              </a:ext>
            </a:extLst>
          </p:cNvPr>
          <p:cNvSpPr/>
          <p:nvPr/>
        </p:nvSpPr>
        <p:spPr>
          <a:xfrm>
            <a:off x="2799751" y="83263"/>
            <a:ext cx="5478617" cy="2677656"/>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Are tasks targeting the intended topic? Can they be answered by appealing to conceptual understanding? Can they be answered without appealing to conceptual understanding? </a:t>
            </a:r>
          </a:p>
        </p:txBody>
      </p:sp>
      <p:pic>
        <p:nvPicPr>
          <p:cNvPr id="30" name="Picture 29">
            <a:extLst>
              <a:ext uri="{FF2B5EF4-FFF2-40B4-BE49-F238E27FC236}">
                <a16:creationId xmlns:a16="http://schemas.microsoft.com/office/drawing/2014/main" id="{BEBDB63F-3A31-4440-BE18-B6AC451FF9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2242" y="83263"/>
            <a:ext cx="768857" cy="615085"/>
          </a:xfrm>
          <a:prstGeom prst="rect">
            <a:avLst/>
          </a:prstGeom>
        </p:spPr>
      </p:pic>
      <p:sp>
        <p:nvSpPr>
          <p:cNvPr id="31" name="TextBox 30">
            <a:extLst>
              <a:ext uri="{FF2B5EF4-FFF2-40B4-BE49-F238E27FC236}">
                <a16:creationId xmlns:a16="http://schemas.microsoft.com/office/drawing/2014/main" id="{8BFE622E-A49F-6A4F-982E-60585C315D58}"/>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34" name="Frame 33">
            <a:extLst>
              <a:ext uri="{FF2B5EF4-FFF2-40B4-BE49-F238E27FC236}">
                <a16:creationId xmlns:a16="http://schemas.microsoft.com/office/drawing/2014/main" id="{074FA7FD-F6B5-1A43-8D18-C2CEC0F10866}"/>
              </a:ext>
            </a:extLst>
          </p:cNvPr>
          <p:cNvSpPr/>
          <p:nvPr/>
        </p:nvSpPr>
        <p:spPr>
          <a:xfrm>
            <a:off x="4067866" y="4314930"/>
            <a:ext cx="2515814"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AAED8C9A-9072-D24A-AD3B-DF42403A58FF}"/>
              </a:ext>
            </a:extLst>
          </p:cNvPr>
          <p:cNvSpPr txBox="1"/>
          <p:nvPr/>
        </p:nvSpPr>
        <p:spPr>
          <a:xfrm>
            <a:off x="2762804" y="2802334"/>
            <a:ext cx="5783788" cy="1200329"/>
          </a:xfrm>
          <a:prstGeom prst="rect">
            <a:avLst/>
          </a:prstGeom>
          <a:noFill/>
        </p:spPr>
        <p:txBody>
          <a:bodyPr wrap="square" rtlCol="0">
            <a:spAutoFit/>
          </a:bodyPr>
          <a:lstStyle/>
          <a:p>
            <a:r>
              <a:rPr lang="en-US" dirty="0"/>
              <a:t>Methods: Open-ended surveys, qualitative analysis of response</a:t>
            </a:r>
          </a:p>
          <a:p>
            <a:r>
              <a:rPr lang="en-US" dirty="0"/>
              <a:t>Methods: Cognitive Interviews where students explain how they arrived at their responses.</a:t>
            </a:r>
          </a:p>
        </p:txBody>
      </p:sp>
    </p:spTree>
    <p:extLst>
      <p:ext uri="{BB962C8B-B14F-4D97-AF65-F5344CB8AC3E}">
        <p14:creationId xmlns:p14="http://schemas.microsoft.com/office/powerpoint/2010/main" val="120517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603168" y="834736"/>
            <a:ext cx="7391400" cy="533400"/>
          </a:xfrm>
          <a:prstGeom prst="rect">
            <a:avLst/>
          </a:prstGeom>
        </p:spPr>
      </p:pic>
      <p:pic>
        <p:nvPicPr>
          <p:cNvPr id="1028" name="Picture 4">
            <a:extLst>
              <a:ext uri="{FF2B5EF4-FFF2-40B4-BE49-F238E27FC236}">
                <a16:creationId xmlns:a16="http://schemas.microsoft.com/office/drawing/2014/main" id="{F4287174-66B1-E946-B805-7AB28FAD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0" y="1612996"/>
            <a:ext cx="4967226" cy="132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137B6F-D7DE-0D48-A8A9-B3732146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44" y="4390859"/>
            <a:ext cx="6723909" cy="73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D38471-D311-FE44-A869-BB8C2062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46" y="2392038"/>
            <a:ext cx="4716854"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FE84471-6676-6F4E-B541-339D24218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72209"/>
            <a:ext cx="69723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417FBC4-4F2A-E74B-A3FB-1E9417901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3" y="3096402"/>
            <a:ext cx="4044290" cy="10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605D61D-8C62-CE4A-9B49-08152C9A12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6715" y="5796109"/>
            <a:ext cx="6972300" cy="10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24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603168" y="834736"/>
            <a:ext cx="7391400" cy="533400"/>
          </a:xfrm>
          <a:prstGeom prst="rect">
            <a:avLst/>
          </a:prstGeom>
        </p:spPr>
      </p:pic>
      <p:pic>
        <p:nvPicPr>
          <p:cNvPr id="1028" name="Picture 4">
            <a:extLst>
              <a:ext uri="{FF2B5EF4-FFF2-40B4-BE49-F238E27FC236}">
                <a16:creationId xmlns:a16="http://schemas.microsoft.com/office/drawing/2014/main" id="{F4287174-66B1-E946-B805-7AB28FAD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0" y="1612996"/>
            <a:ext cx="4967226" cy="132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137B6F-D7DE-0D48-A8A9-B3732146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44" y="4390859"/>
            <a:ext cx="6723909" cy="73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D38471-D311-FE44-A869-BB8C2062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46" y="2392038"/>
            <a:ext cx="4716854"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FE84471-6676-6F4E-B541-339D24218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72209"/>
            <a:ext cx="69723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417FBC4-4F2A-E74B-A3FB-1E9417901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3" y="3096402"/>
            <a:ext cx="4044290" cy="10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605D61D-8C62-CE4A-9B49-08152C9A12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6715" y="5796109"/>
            <a:ext cx="6972300" cy="1003300"/>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a:extLst>
              <a:ext uri="{FF2B5EF4-FFF2-40B4-BE49-F238E27FC236}">
                <a16:creationId xmlns:a16="http://schemas.microsoft.com/office/drawing/2014/main" id="{8B086959-FDD9-E84A-9C31-15A49AC38615}"/>
              </a:ext>
            </a:extLst>
          </p:cNvPr>
          <p:cNvSpPr/>
          <p:nvPr/>
        </p:nvSpPr>
        <p:spPr>
          <a:xfrm>
            <a:off x="130733" y="1368136"/>
            <a:ext cx="5355667" cy="1570773"/>
          </a:xfrm>
          <a:prstGeom prst="frame">
            <a:avLst>
              <a:gd name="adj1" fmla="val 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EBE9C679-D3BB-0749-AD99-30E876746D4E}"/>
              </a:ext>
            </a:extLst>
          </p:cNvPr>
          <p:cNvSpPr/>
          <p:nvPr/>
        </p:nvSpPr>
        <p:spPr>
          <a:xfrm>
            <a:off x="1742695" y="4309543"/>
            <a:ext cx="6475030" cy="630745"/>
          </a:xfrm>
          <a:prstGeom prst="frame">
            <a:avLst>
              <a:gd name="adj1" fmla="val 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0662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603168" y="834736"/>
            <a:ext cx="7391400" cy="533400"/>
          </a:xfrm>
          <a:prstGeom prst="rect">
            <a:avLst/>
          </a:prstGeom>
        </p:spPr>
      </p:pic>
      <p:pic>
        <p:nvPicPr>
          <p:cNvPr id="1028" name="Picture 4">
            <a:extLst>
              <a:ext uri="{FF2B5EF4-FFF2-40B4-BE49-F238E27FC236}">
                <a16:creationId xmlns:a16="http://schemas.microsoft.com/office/drawing/2014/main" id="{F4287174-66B1-E946-B805-7AB28FAD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0" y="1612996"/>
            <a:ext cx="4967226" cy="132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137B6F-D7DE-0D48-A8A9-B3732146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44" y="4390859"/>
            <a:ext cx="6723909" cy="73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D38471-D311-FE44-A869-BB8C2062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46" y="2392038"/>
            <a:ext cx="4716854"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FE84471-6676-6F4E-B541-339D24218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72209"/>
            <a:ext cx="69723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417FBC4-4F2A-E74B-A3FB-1E9417901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3" y="3096402"/>
            <a:ext cx="4044290" cy="10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605D61D-8C62-CE4A-9B49-08152C9A12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6715" y="5796109"/>
            <a:ext cx="6972300" cy="1003300"/>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a:extLst>
              <a:ext uri="{FF2B5EF4-FFF2-40B4-BE49-F238E27FC236}">
                <a16:creationId xmlns:a16="http://schemas.microsoft.com/office/drawing/2014/main" id="{8B086959-FDD9-E84A-9C31-15A49AC38615}"/>
              </a:ext>
            </a:extLst>
          </p:cNvPr>
          <p:cNvSpPr/>
          <p:nvPr/>
        </p:nvSpPr>
        <p:spPr>
          <a:xfrm>
            <a:off x="121299" y="2819169"/>
            <a:ext cx="4450701" cy="1570773"/>
          </a:xfrm>
          <a:prstGeom prst="frame">
            <a:avLst>
              <a:gd name="adj1" fmla="val 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4404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603168" y="834736"/>
            <a:ext cx="7391400" cy="533400"/>
          </a:xfrm>
          <a:prstGeom prst="rect">
            <a:avLst/>
          </a:prstGeom>
        </p:spPr>
      </p:pic>
      <p:pic>
        <p:nvPicPr>
          <p:cNvPr id="1028" name="Picture 4">
            <a:extLst>
              <a:ext uri="{FF2B5EF4-FFF2-40B4-BE49-F238E27FC236}">
                <a16:creationId xmlns:a16="http://schemas.microsoft.com/office/drawing/2014/main" id="{F4287174-66B1-E946-B805-7AB28FAD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0" y="1612996"/>
            <a:ext cx="4967226" cy="132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137B6F-D7DE-0D48-A8A9-B3732146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44" y="4390859"/>
            <a:ext cx="6723909" cy="73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D38471-D311-FE44-A869-BB8C2062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46" y="2392038"/>
            <a:ext cx="4716854"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FE84471-6676-6F4E-B541-339D24218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72209"/>
            <a:ext cx="69723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417FBC4-4F2A-E74B-A3FB-1E9417901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3" y="3096402"/>
            <a:ext cx="4044290" cy="10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605D61D-8C62-CE4A-9B49-08152C9A12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6715" y="5796109"/>
            <a:ext cx="6972300" cy="1003300"/>
          </a:xfrm>
          <a:prstGeom prst="rect">
            <a:avLst/>
          </a:prstGeom>
          <a:noFill/>
          <a:extLst>
            <a:ext uri="{909E8E84-426E-40DD-AFC4-6F175D3DCCD1}">
              <a14:hiddenFill xmlns:a14="http://schemas.microsoft.com/office/drawing/2010/main">
                <a:solidFill>
                  <a:srgbClr val="FFFFFF"/>
                </a:solidFill>
              </a14:hiddenFill>
            </a:ext>
          </a:extLst>
        </p:spPr>
      </p:pic>
      <p:sp>
        <p:nvSpPr>
          <p:cNvPr id="10" name="Frame 9">
            <a:extLst>
              <a:ext uri="{FF2B5EF4-FFF2-40B4-BE49-F238E27FC236}">
                <a16:creationId xmlns:a16="http://schemas.microsoft.com/office/drawing/2014/main" id="{9EE937ED-28C0-BF46-B501-B3282188EB75}"/>
              </a:ext>
            </a:extLst>
          </p:cNvPr>
          <p:cNvSpPr/>
          <p:nvPr/>
        </p:nvSpPr>
        <p:spPr>
          <a:xfrm>
            <a:off x="4581434" y="2297544"/>
            <a:ext cx="3919353" cy="2286030"/>
          </a:xfrm>
          <a:prstGeom prst="frame">
            <a:avLst>
              <a:gd name="adj1" fmla="val 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7937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3C844-75B3-9A4E-9EB6-4D283B8F9C58}"/>
              </a:ext>
            </a:extLst>
          </p:cNvPr>
          <p:cNvPicPr>
            <a:picLocks noChangeAspect="1"/>
          </p:cNvPicPr>
          <p:nvPr/>
        </p:nvPicPr>
        <p:blipFill>
          <a:blip r:embed="rId2"/>
          <a:stretch>
            <a:fillRect/>
          </a:stretch>
        </p:blipFill>
        <p:spPr>
          <a:xfrm>
            <a:off x="603168" y="834736"/>
            <a:ext cx="7391400" cy="533400"/>
          </a:xfrm>
          <a:prstGeom prst="rect">
            <a:avLst/>
          </a:prstGeom>
        </p:spPr>
      </p:pic>
      <p:pic>
        <p:nvPicPr>
          <p:cNvPr id="1028" name="Picture 4">
            <a:extLst>
              <a:ext uri="{FF2B5EF4-FFF2-40B4-BE49-F238E27FC236}">
                <a16:creationId xmlns:a16="http://schemas.microsoft.com/office/drawing/2014/main" id="{F4287174-66B1-E946-B805-7AB28FADE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0" y="1612996"/>
            <a:ext cx="4967226" cy="132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137B6F-D7DE-0D48-A8A9-B3732146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44" y="4390859"/>
            <a:ext cx="6723909" cy="73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D38471-D311-FE44-A869-BB8C2062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46" y="2392038"/>
            <a:ext cx="4716854"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FE84471-6676-6F4E-B541-339D24218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72209"/>
            <a:ext cx="69723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417FBC4-4F2A-E74B-A3FB-1E94179012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3" y="3096402"/>
            <a:ext cx="4044290" cy="10165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605D61D-8C62-CE4A-9B49-08152C9A12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6715" y="5796109"/>
            <a:ext cx="6972300" cy="1003300"/>
          </a:xfrm>
          <a:prstGeom prst="rect">
            <a:avLst/>
          </a:prstGeom>
          <a:noFill/>
          <a:extLst>
            <a:ext uri="{909E8E84-426E-40DD-AFC4-6F175D3DCCD1}">
              <a14:hiddenFill xmlns:a14="http://schemas.microsoft.com/office/drawing/2010/main">
                <a:solidFill>
                  <a:srgbClr val="FFFFFF"/>
                </a:solidFill>
              </a14:hiddenFill>
            </a:ext>
          </a:extLst>
        </p:spPr>
      </p:pic>
      <p:sp>
        <p:nvSpPr>
          <p:cNvPr id="10" name="Frame 9">
            <a:extLst>
              <a:ext uri="{FF2B5EF4-FFF2-40B4-BE49-F238E27FC236}">
                <a16:creationId xmlns:a16="http://schemas.microsoft.com/office/drawing/2014/main" id="{9EE937ED-28C0-BF46-B501-B3282188EB75}"/>
              </a:ext>
            </a:extLst>
          </p:cNvPr>
          <p:cNvSpPr/>
          <p:nvPr/>
        </p:nvSpPr>
        <p:spPr>
          <a:xfrm>
            <a:off x="-25524" y="4879702"/>
            <a:ext cx="9169524" cy="1978297"/>
          </a:xfrm>
          <a:prstGeom prst="frame">
            <a:avLst>
              <a:gd name="adj1" fmla="val 4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629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2AADE2F-F06B-2146-A4B5-5D9DA1E50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41" y="4007738"/>
            <a:ext cx="8668987" cy="230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371E7D-19C0-1E4A-BC43-2C390686264A}"/>
              </a:ext>
            </a:extLst>
          </p:cNvPr>
          <p:cNvPicPr>
            <a:picLocks noChangeAspect="1"/>
          </p:cNvPicPr>
          <p:nvPr/>
        </p:nvPicPr>
        <p:blipFill>
          <a:blip r:embed="rId3"/>
          <a:stretch>
            <a:fillRect/>
          </a:stretch>
        </p:blipFill>
        <p:spPr>
          <a:xfrm>
            <a:off x="92764" y="29862"/>
            <a:ext cx="814409" cy="1085878"/>
          </a:xfrm>
          <a:prstGeom prst="rect">
            <a:avLst/>
          </a:prstGeom>
        </p:spPr>
      </p:pic>
      <p:sp>
        <p:nvSpPr>
          <p:cNvPr id="6" name="TextBox 5">
            <a:extLst>
              <a:ext uri="{FF2B5EF4-FFF2-40B4-BE49-F238E27FC236}">
                <a16:creationId xmlns:a16="http://schemas.microsoft.com/office/drawing/2014/main" id="{BA4322F2-82BD-B34C-8DE4-E5C40F044814}"/>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Tree>
    <p:extLst>
      <p:ext uri="{BB962C8B-B14F-4D97-AF65-F5344CB8AC3E}">
        <p14:creationId xmlns:p14="http://schemas.microsoft.com/office/powerpoint/2010/main" val="40651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AB22F89-3D4E-CD48-9ACE-691D1022AA49}"/>
              </a:ext>
            </a:extLst>
          </p:cNvPr>
          <p:cNvPicPr>
            <a:picLocks noChangeAspect="1"/>
          </p:cNvPicPr>
          <p:nvPr/>
        </p:nvPicPr>
        <p:blipFill>
          <a:blip r:embed="rId2"/>
          <a:stretch>
            <a:fillRect/>
          </a:stretch>
        </p:blipFill>
        <p:spPr>
          <a:xfrm>
            <a:off x="26600" y="4356345"/>
            <a:ext cx="9144000" cy="2229008"/>
          </a:xfrm>
          <a:prstGeom prst="rect">
            <a:avLst/>
          </a:prstGeom>
        </p:spPr>
      </p:pic>
      <p:pic>
        <p:nvPicPr>
          <p:cNvPr id="32" name="Picture 31">
            <a:extLst>
              <a:ext uri="{FF2B5EF4-FFF2-40B4-BE49-F238E27FC236}">
                <a16:creationId xmlns:a16="http://schemas.microsoft.com/office/drawing/2014/main" id="{2394FDE2-5289-4F44-86CD-6EEF58D8F526}"/>
              </a:ext>
            </a:extLst>
          </p:cNvPr>
          <p:cNvPicPr>
            <a:picLocks noChangeAspect="1"/>
          </p:cNvPicPr>
          <p:nvPr/>
        </p:nvPicPr>
        <p:blipFill>
          <a:blip r:embed="rId3"/>
          <a:stretch>
            <a:fillRect/>
          </a:stretch>
        </p:blipFill>
        <p:spPr>
          <a:xfrm>
            <a:off x="92764" y="29862"/>
            <a:ext cx="814409" cy="1085878"/>
          </a:xfrm>
          <a:prstGeom prst="rect">
            <a:avLst/>
          </a:prstGeom>
        </p:spPr>
      </p:pic>
      <p:sp>
        <p:nvSpPr>
          <p:cNvPr id="25" name="Rectangle 24">
            <a:extLst>
              <a:ext uri="{FF2B5EF4-FFF2-40B4-BE49-F238E27FC236}">
                <a16:creationId xmlns:a16="http://schemas.microsoft.com/office/drawing/2014/main" id="{E1090338-2ADF-424C-A9B3-15770B64274C}"/>
              </a:ext>
            </a:extLst>
          </p:cNvPr>
          <p:cNvSpPr/>
          <p:nvPr/>
        </p:nvSpPr>
        <p:spPr>
          <a:xfrm>
            <a:off x="1011937" y="83263"/>
            <a:ext cx="7888788" cy="2985433"/>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000" b="1" dirty="0">
                <a:ln/>
                <a:solidFill>
                  <a:schemeClr val="accent4"/>
                </a:solidFill>
              </a:rPr>
              <a:t>Is the multiple-choice assessment operating as intended?</a:t>
            </a:r>
          </a:p>
          <a:p>
            <a:pPr marL="457200" indent="-457200" algn="ctr">
              <a:buAutoNum type="alphaLcPeriod"/>
            </a:pPr>
            <a:r>
              <a:rPr lang="en-US" sz="2000" b="1" dirty="0">
                <a:ln/>
                <a:solidFill>
                  <a:schemeClr val="accent4"/>
                </a:solidFill>
              </a:rPr>
              <a:t>Are students picking responses for the anticipated reasons?</a:t>
            </a:r>
          </a:p>
          <a:p>
            <a:pPr marL="457200" indent="-457200" algn="ctr">
              <a:buAutoNum type="alphaLcPeriod"/>
            </a:pPr>
            <a:r>
              <a:rPr lang="en-US" sz="2000" b="1" dirty="0">
                <a:ln/>
                <a:solidFill>
                  <a:schemeClr val="accent4"/>
                </a:solidFill>
              </a:rPr>
              <a:t>Are all options viable? (being selected by sufficient number of students?)</a:t>
            </a:r>
          </a:p>
          <a:p>
            <a:pPr marL="457200" indent="-457200" algn="ctr">
              <a:buAutoNum type="alphaLcPeriod"/>
            </a:pPr>
            <a:r>
              <a:rPr lang="en-US" sz="2000" b="1" dirty="0">
                <a:ln/>
                <a:solidFill>
                  <a:schemeClr val="accent4"/>
                </a:solidFill>
              </a:rPr>
              <a:t>Are any prevalent ways of thinking about the item not represented?</a:t>
            </a:r>
          </a:p>
          <a:p>
            <a:pPr marL="457200" indent="-457200" algn="ctr">
              <a:buAutoNum type="alphaLcPeriod"/>
            </a:pPr>
            <a:r>
              <a:rPr lang="en-US" sz="2000" b="1" dirty="0">
                <a:ln/>
                <a:solidFill>
                  <a:schemeClr val="accent4"/>
                </a:solidFill>
              </a:rPr>
              <a:t>Does the assessment have  a valid underlying structure?</a:t>
            </a:r>
          </a:p>
          <a:p>
            <a:pPr marL="457200" indent="-457200" algn="ctr">
              <a:buAutoNum type="alphaLcPeriod"/>
            </a:pPr>
            <a:r>
              <a:rPr lang="en-US" sz="2000" b="1" dirty="0">
                <a:ln/>
                <a:solidFill>
                  <a:schemeClr val="accent4"/>
                </a:solidFill>
              </a:rPr>
              <a:t>Are the questions of reasonable difficulty and discrimination?</a:t>
            </a:r>
          </a:p>
        </p:txBody>
      </p:sp>
      <p:pic>
        <p:nvPicPr>
          <p:cNvPr id="30" name="Picture 29">
            <a:extLst>
              <a:ext uri="{FF2B5EF4-FFF2-40B4-BE49-F238E27FC236}">
                <a16:creationId xmlns:a16="http://schemas.microsoft.com/office/drawing/2014/main" id="{BEBDB63F-3A31-4440-BE18-B6AC451FF9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2242" y="83263"/>
            <a:ext cx="768857" cy="615085"/>
          </a:xfrm>
          <a:prstGeom prst="rect">
            <a:avLst/>
          </a:prstGeom>
        </p:spPr>
      </p:pic>
      <p:sp>
        <p:nvSpPr>
          <p:cNvPr id="31" name="TextBox 30">
            <a:extLst>
              <a:ext uri="{FF2B5EF4-FFF2-40B4-BE49-F238E27FC236}">
                <a16:creationId xmlns:a16="http://schemas.microsoft.com/office/drawing/2014/main" id="{8BFE622E-A49F-6A4F-982E-60585C315D58}"/>
              </a:ext>
            </a:extLst>
          </p:cNvPr>
          <p:cNvSpPr txBox="1"/>
          <p:nvPr/>
        </p:nvSpPr>
        <p:spPr>
          <a:xfrm rot="16200000">
            <a:off x="-494811" y="1976089"/>
            <a:ext cx="1845505" cy="369332"/>
          </a:xfrm>
          <a:prstGeom prst="rect">
            <a:avLst/>
          </a:prstGeom>
          <a:noFill/>
        </p:spPr>
        <p:txBody>
          <a:bodyPr wrap="none" rtlCol="0">
            <a:spAutoFit/>
          </a:bodyPr>
          <a:lstStyle/>
          <a:p>
            <a:r>
              <a:rPr lang="en-US" b="1" dirty="0"/>
              <a:t>Instrument Study</a:t>
            </a:r>
          </a:p>
        </p:txBody>
      </p:sp>
      <p:sp>
        <p:nvSpPr>
          <p:cNvPr id="34" name="Frame 33">
            <a:extLst>
              <a:ext uri="{FF2B5EF4-FFF2-40B4-BE49-F238E27FC236}">
                <a16:creationId xmlns:a16="http://schemas.microsoft.com/office/drawing/2014/main" id="{074FA7FD-F6B5-1A43-8D18-C2CEC0F10866}"/>
              </a:ext>
            </a:extLst>
          </p:cNvPr>
          <p:cNvSpPr/>
          <p:nvPr/>
        </p:nvSpPr>
        <p:spPr>
          <a:xfrm>
            <a:off x="6628186" y="4314930"/>
            <a:ext cx="2515814" cy="2270423"/>
          </a:xfrm>
          <a:prstGeom prst="frame">
            <a:avLst>
              <a:gd name="adj1" fmla="val 1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AAED8C9A-9072-D24A-AD3B-DF42403A58FF}"/>
              </a:ext>
            </a:extLst>
          </p:cNvPr>
          <p:cNvSpPr txBox="1"/>
          <p:nvPr/>
        </p:nvSpPr>
        <p:spPr>
          <a:xfrm>
            <a:off x="1068635" y="3053540"/>
            <a:ext cx="7832090" cy="923330"/>
          </a:xfrm>
          <a:prstGeom prst="rect">
            <a:avLst/>
          </a:prstGeom>
          <a:noFill/>
        </p:spPr>
        <p:txBody>
          <a:bodyPr wrap="square" rtlCol="0">
            <a:spAutoFit/>
          </a:bodyPr>
          <a:lstStyle/>
          <a:p>
            <a:r>
              <a:rPr lang="en-US" dirty="0"/>
              <a:t>Methods: Field study</a:t>
            </a:r>
          </a:p>
          <a:p>
            <a:r>
              <a:rPr lang="en-US" dirty="0"/>
              <a:t>Methods: Cognitive Interviews</a:t>
            </a:r>
          </a:p>
          <a:p>
            <a:r>
              <a:rPr lang="en-US" dirty="0"/>
              <a:t>Methods: Item Response Theory, Correlating grades with GTCA, Factor Analysis</a:t>
            </a:r>
          </a:p>
        </p:txBody>
      </p:sp>
    </p:spTree>
    <p:extLst>
      <p:ext uri="{BB962C8B-B14F-4D97-AF65-F5344CB8AC3E}">
        <p14:creationId xmlns:p14="http://schemas.microsoft.com/office/powerpoint/2010/main" val="4261321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E893-A0D9-A24D-8E7F-55FAD4BEBA79}"/>
              </a:ext>
            </a:extLst>
          </p:cNvPr>
          <p:cNvSpPr>
            <a:spLocks noGrp="1"/>
          </p:cNvSpPr>
          <p:nvPr>
            <p:ph type="title"/>
          </p:nvPr>
        </p:nvSpPr>
        <p:spPr>
          <a:xfrm rot="16200000">
            <a:off x="-3443478" y="-61594"/>
            <a:ext cx="7886700" cy="1325563"/>
          </a:xfrm>
        </p:spPr>
        <p:txBody>
          <a:bodyPr/>
          <a:lstStyle/>
          <a:p>
            <a:r>
              <a:rPr lang="en-US" dirty="0"/>
              <a:t>The GTCA</a:t>
            </a:r>
          </a:p>
        </p:txBody>
      </p:sp>
      <p:pic>
        <p:nvPicPr>
          <p:cNvPr id="6" name="Picture 5">
            <a:extLst>
              <a:ext uri="{FF2B5EF4-FFF2-40B4-BE49-F238E27FC236}">
                <a16:creationId xmlns:a16="http://schemas.microsoft.com/office/drawing/2014/main" id="{96770B92-C0ED-004A-B62E-F8D4378189FE}"/>
              </a:ext>
            </a:extLst>
          </p:cNvPr>
          <p:cNvPicPr>
            <a:picLocks noChangeAspect="1"/>
          </p:cNvPicPr>
          <p:nvPr/>
        </p:nvPicPr>
        <p:blipFill>
          <a:blip r:embed="rId3"/>
          <a:stretch>
            <a:fillRect/>
          </a:stretch>
        </p:blipFill>
        <p:spPr>
          <a:xfrm>
            <a:off x="807632" y="0"/>
            <a:ext cx="4651423" cy="6858000"/>
          </a:xfrm>
          <a:prstGeom prst="rect">
            <a:avLst/>
          </a:prstGeom>
        </p:spPr>
      </p:pic>
      <p:pic>
        <p:nvPicPr>
          <p:cNvPr id="7" name="Picture 6">
            <a:extLst>
              <a:ext uri="{FF2B5EF4-FFF2-40B4-BE49-F238E27FC236}">
                <a16:creationId xmlns:a16="http://schemas.microsoft.com/office/drawing/2014/main" id="{A9F0ABAB-7988-9340-8C9D-6F5DE0643120}"/>
              </a:ext>
            </a:extLst>
          </p:cNvPr>
          <p:cNvPicPr>
            <a:picLocks noChangeAspect="1"/>
          </p:cNvPicPr>
          <p:nvPr/>
        </p:nvPicPr>
        <p:blipFill>
          <a:blip r:embed="rId4"/>
          <a:stretch>
            <a:fillRect/>
          </a:stretch>
        </p:blipFill>
        <p:spPr>
          <a:xfrm>
            <a:off x="4863350" y="0"/>
            <a:ext cx="4365994" cy="6858000"/>
          </a:xfrm>
          <a:prstGeom prst="rect">
            <a:avLst/>
          </a:prstGeom>
        </p:spPr>
      </p:pic>
    </p:spTree>
    <p:extLst>
      <p:ext uri="{BB962C8B-B14F-4D97-AF65-F5344CB8AC3E}">
        <p14:creationId xmlns:p14="http://schemas.microsoft.com/office/powerpoint/2010/main" val="374466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1C22-0EF8-BA43-A4DB-8AB431F2A945}"/>
              </a:ext>
            </a:extLst>
          </p:cNvPr>
          <p:cNvSpPr>
            <a:spLocks noGrp="1"/>
          </p:cNvSpPr>
          <p:nvPr>
            <p:ph type="title"/>
          </p:nvPr>
        </p:nvSpPr>
        <p:spPr>
          <a:xfrm>
            <a:off x="735528" y="939655"/>
            <a:ext cx="7886700" cy="2919825"/>
          </a:xfrm>
        </p:spPr>
        <p:txBody>
          <a:bodyPr>
            <a:normAutofit/>
          </a:bodyPr>
          <a:lstStyle/>
          <a:p>
            <a:r>
              <a:rPr lang="en-US" dirty="0"/>
              <a:t>Mathematics Education Research Talks tend to be deep dives into one research question and study.</a:t>
            </a:r>
          </a:p>
        </p:txBody>
      </p:sp>
    </p:spTree>
    <p:extLst>
      <p:ext uri="{BB962C8B-B14F-4D97-AF65-F5344CB8AC3E}">
        <p14:creationId xmlns:p14="http://schemas.microsoft.com/office/powerpoint/2010/main" val="2256919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94AD86-F77C-9041-9EC6-BCDAAA4D76AE}"/>
              </a:ext>
            </a:extLst>
          </p:cNvPr>
          <p:cNvPicPr>
            <a:picLocks noChangeAspect="1"/>
          </p:cNvPicPr>
          <p:nvPr/>
        </p:nvPicPr>
        <p:blipFill>
          <a:blip r:embed="rId2">
            <a:alphaModFix amt="70000"/>
          </a:blip>
          <a:stretch>
            <a:fillRect/>
          </a:stretch>
        </p:blipFill>
        <p:spPr>
          <a:xfrm>
            <a:off x="1792381" y="-210690"/>
            <a:ext cx="5464078" cy="7009313"/>
          </a:xfrm>
          <a:prstGeom prst="rect">
            <a:avLst/>
          </a:prstGeom>
        </p:spPr>
      </p:pic>
      <p:sp>
        <p:nvSpPr>
          <p:cNvPr id="14" name="Rectangle 13">
            <a:extLst>
              <a:ext uri="{FF2B5EF4-FFF2-40B4-BE49-F238E27FC236}">
                <a16:creationId xmlns:a16="http://schemas.microsoft.com/office/drawing/2014/main" id="{246A8F80-47CA-5C43-8AC4-784C3CF55FE1}"/>
              </a:ext>
            </a:extLst>
          </p:cNvPr>
          <p:cNvSpPr/>
          <p:nvPr/>
        </p:nvSpPr>
        <p:spPr>
          <a:xfrm>
            <a:off x="3764269" y="3389412"/>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5" name="Rectangle 14">
            <a:extLst>
              <a:ext uri="{FF2B5EF4-FFF2-40B4-BE49-F238E27FC236}">
                <a16:creationId xmlns:a16="http://schemas.microsoft.com/office/drawing/2014/main" id="{5FCAA01A-6155-4B41-8AA3-EDD6B2F002E2}"/>
              </a:ext>
            </a:extLst>
          </p:cNvPr>
          <p:cNvSpPr/>
          <p:nvPr/>
        </p:nvSpPr>
        <p:spPr>
          <a:xfrm>
            <a:off x="2351175" y="3547807"/>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6" name="Rectangle 15">
            <a:extLst>
              <a:ext uri="{FF2B5EF4-FFF2-40B4-BE49-F238E27FC236}">
                <a16:creationId xmlns:a16="http://schemas.microsoft.com/office/drawing/2014/main" id="{9DDD5C5E-4039-9049-989A-04B9B222EFFD}"/>
              </a:ext>
            </a:extLst>
          </p:cNvPr>
          <p:cNvSpPr/>
          <p:nvPr/>
        </p:nvSpPr>
        <p:spPr>
          <a:xfrm>
            <a:off x="2351175" y="892613"/>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7" name="Rectangle 16">
            <a:extLst>
              <a:ext uri="{FF2B5EF4-FFF2-40B4-BE49-F238E27FC236}">
                <a16:creationId xmlns:a16="http://schemas.microsoft.com/office/drawing/2014/main" id="{F053E851-A787-4041-AA19-CA9CE2FDEF59}"/>
              </a:ext>
            </a:extLst>
          </p:cNvPr>
          <p:cNvSpPr/>
          <p:nvPr/>
        </p:nvSpPr>
        <p:spPr>
          <a:xfrm>
            <a:off x="3972148" y="841740"/>
            <a:ext cx="974500" cy="139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TIMES Study</a:t>
            </a:r>
          </a:p>
        </p:txBody>
      </p:sp>
      <p:sp>
        <p:nvSpPr>
          <p:cNvPr id="18" name="Rectangle 17">
            <a:extLst>
              <a:ext uri="{FF2B5EF4-FFF2-40B4-BE49-F238E27FC236}">
                <a16:creationId xmlns:a16="http://schemas.microsoft.com/office/drawing/2014/main" id="{7878A639-3FD4-B940-905F-C409AB6569FC}"/>
              </a:ext>
            </a:extLst>
          </p:cNvPr>
          <p:cNvSpPr/>
          <p:nvPr/>
        </p:nvSpPr>
        <p:spPr>
          <a:xfrm>
            <a:off x="5188439" y="662444"/>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9" name="Rectangle 18">
            <a:extLst>
              <a:ext uri="{FF2B5EF4-FFF2-40B4-BE49-F238E27FC236}">
                <a16:creationId xmlns:a16="http://schemas.microsoft.com/office/drawing/2014/main" id="{218B763B-9F6A-6042-A2FA-5AA5683DF25E}"/>
              </a:ext>
            </a:extLst>
          </p:cNvPr>
          <p:cNvSpPr/>
          <p:nvPr/>
        </p:nvSpPr>
        <p:spPr>
          <a:xfrm>
            <a:off x="5359920" y="3492701"/>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21" name="TextBox 20">
            <a:extLst>
              <a:ext uri="{FF2B5EF4-FFF2-40B4-BE49-F238E27FC236}">
                <a16:creationId xmlns:a16="http://schemas.microsoft.com/office/drawing/2014/main" id="{7E077D94-CB2E-444A-8D4B-EAE229443324}"/>
              </a:ext>
            </a:extLst>
          </p:cNvPr>
          <p:cNvSpPr txBox="1"/>
          <p:nvPr/>
        </p:nvSpPr>
        <p:spPr>
          <a:xfrm>
            <a:off x="2435300" y="4945136"/>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22" name="Straight Arrow Connector 21">
            <a:extLst>
              <a:ext uri="{FF2B5EF4-FFF2-40B4-BE49-F238E27FC236}">
                <a16:creationId xmlns:a16="http://schemas.microsoft.com/office/drawing/2014/main" id="{6738E0F8-CA5A-7740-B471-D94387306CFA}"/>
              </a:ext>
            </a:extLst>
          </p:cNvPr>
          <p:cNvCxnSpPr/>
          <p:nvPr/>
        </p:nvCxnSpPr>
        <p:spPr>
          <a:xfrm flipH="1" flipV="1">
            <a:off x="3228291" y="4225596"/>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6E06CE7-F427-1344-95E0-56EFB2D2678C}"/>
              </a:ext>
            </a:extLst>
          </p:cNvPr>
          <p:cNvCxnSpPr>
            <a:cxnSpLocks/>
          </p:cNvCxnSpPr>
          <p:nvPr/>
        </p:nvCxnSpPr>
        <p:spPr>
          <a:xfrm flipH="1" flipV="1">
            <a:off x="3306332" y="2441866"/>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58FBD15-BB03-6A43-B7CA-D616506066C9}"/>
              </a:ext>
            </a:extLst>
          </p:cNvPr>
          <p:cNvCxnSpPr>
            <a:cxnSpLocks/>
          </p:cNvCxnSpPr>
          <p:nvPr/>
        </p:nvCxnSpPr>
        <p:spPr>
          <a:xfrm flipH="1" flipV="1">
            <a:off x="4459397" y="2242612"/>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678B760-CA93-9643-BD5B-EC26B3A04C55}"/>
              </a:ext>
            </a:extLst>
          </p:cNvPr>
          <p:cNvCxnSpPr>
            <a:cxnSpLocks/>
          </p:cNvCxnSpPr>
          <p:nvPr/>
        </p:nvCxnSpPr>
        <p:spPr>
          <a:xfrm flipV="1">
            <a:off x="5135639" y="2463819"/>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507BD48-3EF2-FB49-B0A3-9A94298F730C}"/>
              </a:ext>
            </a:extLst>
          </p:cNvPr>
          <p:cNvCxnSpPr>
            <a:cxnSpLocks/>
          </p:cNvCxnSpPr>
          <p:nvPr/>
        </p:nvCxnSpPr>
        <p:spPr>
          <a:xfrm flipH="1">
            <a:off x="6074076" y="2321413"/>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DF8721E4-460F-0243-98AF-2358E39F70DD}"/>
              </a:ext>
            </a:extLst>
          </p:cNvPr>
          <p:cNvCxnSpPr>
            <a:cxnSpLocks/>
          </p:cNvCxnSpPr>
          <p:nvPr/>
        </p:nvCxnSpPr>
        <p:spPr>
          <a:xfrm>
            <a:off x="4829849" y="2284297"/>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82316857-0BA6-9943-9CA1-4ED64816CB08}"/>
              </a:ext>
            </a:extLst>
          </p:cNvPr>
          <p:cNvCxnSpPr>
            <a:cxnSpLocks/>
          </p:cNvCxnSpPr>
          <p:nvPr/>
        </p:nvCxnSpPr>
        <p:spPr>
          <a:xfrm>
            <a:off x="4873377" y="1557373"/>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26" name="Picture 25">
            <a:extLst>
              <a:ext uri="{FF2B5EF4-FFF2-40B4-BE49-F238E27FC236}">
                <a16:creationId xmlns:a16="http://schemas.microsoft.com/office/drawing/2014/main" id="{0F4E0A2D-7CCE-954F-876B-CC6349ACEFFA}"/>
              </a:ext>
            </a:extLst>
          </p:cNvPr>
          <p:cNvPicPr>
            <a:picLocks noChangeAspect="1"/>
          </p:cNvPicPr>
          <p:nvPr/>
        </p:nvPicPr>
        <p:blipFill>
          <a:blip r:embed="rId3">
            <a:alphaModFix amt="85000"/>
          </a:blip>
          <a:stretch>
            <a:fillRect/>
          </a:stretch>
        </p:blipFill>
        <p:spPr>
          <a:xfrm>
            <a:off x="3784080" y="92307"/>
            <a:ext cx="1575839" cy="2738378"/>
          </a:xfrm>
          <a:prstGeom prst="rect">
            <a:avLst/>
          </a:prstGeom>
        </p:spPr>
      </p:pic>
      <p:pic>
        <p:nvPicPr>
          <p:cNvPr id="27" name="Picture 26">
            <a:extLst>
              <a:ext uri="{FF2B5EF4-FFF2-40B4-BE49-F238E27FC236}">
                <a16:creationId xmlns:a16="http://schemas.microsoft.com/office/drawing/2014/main" id="{4825894E-ACB5-2447-8EAD-6CB3AA13E461}"/>
              </a:ext>
            </a:extLst>
          </p:cNvPr>
          <p:cNvPicPr>
            <a:picLocks noChangeAspect="1"/>
          </p:cNvPicPr>
          <p:nvPr/>
        </p:nvPicPr>
        <p:blipFill>
          <a:blip r:embed="rId3">
            <a:alphaModFix amt="85000"/>
          </a:blip>
          <a:stretch>
            <a:fillRect/>
          </a:stretch>
        </p:blipFill>
        <p:spPr>
          <a:xfrm>
            <a:off x="5345631" y="66069"/>
            <a:ext cx="1575839" cy="2738378"/>
          </a:xfrm>
          <a:prstGeom prst="rect">
            <a:avLst/>
          </a:prstGeom>
        </p:spPr>
      </p:pic>
      <p:pic>
        <p:nvPicPr>
          <p:cNvPr id="29" name="Picture 28">
            <a:extLst>
              <a:ext uri="{FF2B5EF4-FFF2-40B4-BE49-F238E27FC236}">
                <a16:creationId xmlns:a16="http://schemas.microsoft.com/office/drawing/2014/main" id="{9A3C1311-50C1-3E4C-A2EA-1D368094A2EC}"/>
              </a:ext>
            </a:extLst>
          </p:cNvPr>
          <p:cNvPicPr>
            <a:picLocks noChangeAspect="1"/>
          </p:cNvPicPr>
          <p:nvPr/>
        </p:nvPicPr>
        <p:blipFill>
          <a:blip r:embed="rId3">
            <a:alphaModFix amt="85000"/>
          </a:blip>
          <a:stretch>
            <a:fillRect/>
          </a:stretch>
        </p:blipFill>
        <p:spPr>
          <a:xfrm>
            <a:off x="2067534" y="2808966"/>
            <a:ext cx="1559507" cy="2709997"/>
          </a:xfrm>
          <a:prstGeom prst="rect">
            <a:avLst/>
          </a:prstGeom>
        </p:spPr>
      </p:pic>
      <p:pic>
        <p:nvPicPr>
          <p:cNvPr id="30" name="Picture 29">
            <a:extLst>
              <a:ext uri="{FF2B5EF4-FFF2-40B4-BE49-F238E27FC236}">
                <a16:creationId xmlns:a16="http://schemas.microsoft.com/office/drawing/2014/main" id="{AA6DA371-14F8-1D45-B7EF-F3D80C069B9C}"/>
              </a:ext>
            </a:extLst>
          </p:cNvPr>
          <p:cNvPicPr>
            <a:picLocks noChangeAspect="1"/>
          </p:cNvPicPr>
          <p:nvPr/>
        </p:nvPicPr>
        <p:blipFill>
          <a:blip r:embed="rId3">
            <a:alphaModFix amt="85000"/>
          </a:blip>
          <a:stretch>
            <a:fillRect/>
          </a:stretch>
        </p:blipFill>
        <p:spPr>
          <a:xfrm>
            <a:off x="5311566" y="2800667"/>
            <a:ext cx="1585976" cy="2755994"/>
          </a:xfrm>
          <a:prstGeom prst="rect">
            <a:avLst/>
          </a:prstGeom>
        </p:spPr>
      </p:pic>
      <p:pic>
        <p:nvPicPr>
          <p:cNvPr id="32" name="Picture 31">
            <a:extLst>
              <a:ext uri="{FF2B5EF4-FFF2-40B4-BE49-F238E27FC236}">
                <a16:creationId xmlns:a16="http://schemas.microsoft.com/office/drawing/2014/main" id="{0A17EBA8-2833-D14B-8898-C4D240742301}"/>
              </a:ext>
            </a:extLst>
          </p:cNvPr>
          <p:cNvPicPr>
            <a:picLocks noChangeAspect="1"/>
          </p:cNvPicPr>
          <p:nvPr/>
        </p:nvPicPr>
        <p:blipFill>
          <a:blip r:embed="rId3">
            <a:alphaModFix amt="85000"/>
          </a:blip>
          <a:stretch>
            <a:fillRect/>
          </a:stretch>
        </p:blipFill>
        <p:spPr>
          <a:xfrm rot="5400000">
            <a:off x="3795376" y="3798978"/>
            <a:ext cx="1575839" cy="4942570"/>
          </a:xfrm>
          <a:prstGeom prst="rect">
            <a:avLst/>
          </a:prstGeom>
        </p:spPr>
      </p:pic>
    </p:spTree>
    <p:extLst>
      <p:ext uri="{BB962C8B-B14F-4D97-AF65-F5344CB8AC3E}">
        <p14:creationId xmlns:p14="http://schemas.microsoft.com/office/powerpoint/2010/main" val="1871839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26E685D-0C11-D84A-B048-48ED98BAD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66" y="2205842"/>
            <a:ext cx="61722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134899E-5DCE-A449-8FD8-EE291716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701" y="483920"/>
            <a:ext cx="6482530" cy="17219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BA9BE54-7032-2D4C-BDCE-F1118DA40E13}"/>
              </a:ext>
            </a:extLst>
          </p:cNvPr>
          <p:cNvSpPr/>
          <p:nvPr/>
        </p:nvSpPr>
        <p:spPr>
          <a:xfrm>
            <a:off x="2718104" y="243512"/>
            <a:ext cx="4895976" cy="3046988"/>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How common are the various ways of approaching these prompts?</a:t>
            </a:r>
          </a:p>
          <a:p>
            <a:pPr algn="ctr"/>
            <a:endParaRPr lang="en-US" sz="2400" b="1" dirty="0">
              <a:ln/>
              <a:solidFill>
                <a:schemeClr val="accent4"/>
              </a:solidFill>
            </a:endParaRPr>
          </a:p>
          <a:p>
            <a:pPr algn="ctr"/>
            <a:r>
              <a:rPr lang="en-US" sz="2400" b="1" dirty="0">
                <a:ln/>
                <a:solidFill>
                  <a:schemeClr val="accent4"/>
                </a:solidFill>
              </a:rPr>
              <a:t>Are the ways students are answering consistent with prior research?</a:t>
            </a:r>
          </a:p>
          <a:p>
            <a:pPr marL="457200" indent="-457200" algn="ctr">
              <a:buAutoNum type="alphaLcPeriod"/>
            </a:pPr>
            <a:endParaRPr lang="en-US" sz="2400" b="1" dirty="0">
              <a:ln/>
              <a:solidFill>
                <a:schemeClr val="accent4"/>
              </a:solidFill>
            </a:endParaRPr>
          </a:p>
        </p:txBody>
      </p:sp>
      <p:pic>
        <p:nvPicPr>
          <p:cNvPr id="8" name="Picture 7">
            <a:extLst>
              <a:ext uri="{FF2B5EF4-FFF2-40B4-BE49-F238E27FC236}">
                <a16:creationId xmlns:a16="http://schemas.microsoft.com/office/drawing/2014/main" id="{28C98A48-33A1-3C49-8965-553B8164F4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95194" y="286852"/>
            <a:ext cx="768857" cy="615085"/>
          </a:xfrm>
          <a:prstGeom prst="rect">
            <a:avLst/>
          </a:prstGeom>
        </p:spPr>
      </p:pic>
      <p:pic>
        <p:nvPicPr>
          <p:cNvPr id="5" name="Picture 4">
            <a:extLst>
              <a:ext uri="{FF2B5EF4-FFF2-40B4-BE49-F238E27FC236}">
                <a16:creationId xmlns:a16="http://schemas.microsoft.com/office/drawing/2014/main" id="{29F31052-BEC6-9E4C-974D-F85C045FBEFD}"/>
              </a:ext>
            </a:extLst>
          </p:cNvPr>
          <p:cNvPicPr>
            <a:picLocks noChangeAspect="1"/>
          </p:cNvPicPr>
          <p:nvPr/>
        </p:nvPicPr>
        <p:blipFill>
          <a:blip r:embed="rId5"/>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F31E6FCC-2E6B-C64C-9BE1-907C1355C999}"/>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Tree>
    <p:extLst>
      <p:ext uri="{BB962C8B-B14F-4D97-AF65-F5344CB8AC3E}">
        <p14:creationId xmlns:p14="http://schemas.microsoft.com/office/powerpoint/2010/main" val="18216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2"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27B3C-7D66-D34B-9A25-137E4F4539D4}"/>
              </a:ext>
            </a:extLst>
          </p:cNvPr>
          <p:cNvSpPr txBox="1"/>
          <p:nvPr/>
        </p:nvSpPr>
        <p:spPr>
          <a:xfrm>
            <a:off x="1721922" y="377042"/>
            <a:ext cx="6698764" cy="923330"/>
          </a:xfrm>
          <a:prstGeom prst="rect">
            <a:avLst/>
          </a:prstGeom>
          <a:noFill/>
        </p:spPr>
        <p:txBody>
          <a:bodyPr wrap="square" rtlCol="0">
            <a:spAutoFit/>
          </a:bodyPr>
          <a:lstStyle/>
          <a:p>
            <a:r>
              <a:rPr lang="en-US" dirty="0"/>
              <a:t>Because many items were modified from small-scale studies, this also</a:t>
            </a:r>
          </a:p>
          <a:p>
            <a:r>
              <a:rPr lang="en-US" dirty="0"/>
              <a:t>was a chance to replicate and challenge prior findings using a more representative sample.</a:t>
            </a:r>
          </a:p>
        </p:txBody>
      </p:sp>
      <p:pic>
        <p:nvPicPr>
          <p:cNvPr id="8" name="Picture 7">
            <a:extLst>
              <a:ext uri="{FF2B5EF4-FFF2-40B4-BE49-F238E27FC236}">
                <a16:creationId xmlns:a16="http://schemas.microsoft.com/office/drawing/2014/main" id="{63ACA8AE-BB25-5A47-8655-A907A3D9F8D9}"/>
              </a:ext>
            </a:extLst>
          </p:cNvPr>
          <p:cNvPicPr>
            <a:picLocks noChangeAspect="1"/>
          </p:cNvPicPr>
          <p:nvPr/>
        </p:nvPicPr>
        <p:blipFill>
          <a:blip r:embed="rId2"/>
          <a:stretch>
            <a:fillRect/>
          </a:stretch>
        </p:blipFill>
        <p:spPr>
          <a:xfrm>
            <a:off x="955618" y="1741249"/>
            <a:ext cx="2706204" cy="1983314"/>
          </a:xfrm>
          <a:prstGeom prst="rect">
            <a:avLst/>
          </a:prstGeom>
        </p:spPr>
      </p:pic>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3"/>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
        <p:nvSpPr>
          <p:cNvPr id="9" name="TextBox 8">
            <a:extLst>
              <a:ext uri="{FF2B5EF4-FFF2-40B4-BE49-F238E27FC236}">
                <a16:creationId xmlns:a16="http://schemas.microsoft.com/office/drawing/2014/main" id="{DF72C53A-3AD2-F04F-9E74-799E8C174622}"/>
              </a:ext>
            </a:extLst>
          </p:cNvPr>
          <p:cNvSpPr txBox="1"/>
          <p:nvPr/>
        </p:nvSpPr>
        <p:spPr>
          <a:xfrm>
            <a:off x="3988643" y="1997839"/>
            <a:ext cx="4880850" cy="2862322"/>
          </a:xfrm>
          <a:prstGeom prst="rect">
            <a:avLst/>
          </a:prstGeom>
          <a:noFill/>
        </p:spPr>
        <p:txBody>
          <a:bodyPr wrap="square" rtlCol="0">
            <a:spAutoFit/>
          </a:bodyPr>
          <a:lstStyle/>
          <a:p>
            <a:r>
              <a:rPr lang="en-US" dirty="0"/>
              <a:t>Example:</a:t>
            </a:r>
          </a:p>
          <a:p>
            <a:endParaRPr lang="en-US" dirty="0"/>
          </a:p>
          <a:p>
            <a:r>
              <a:rPr lang="en-US" dirty="0"/>
              <a:t>A </a:t>
            </a:r>
            <a:r>
              <a:rPr lang="en-US" b="1" dirty="0"/>
              <a:t>group</a:t>
            </a:r>
            <a:r>
              <a:rPr lang="en-US" dirty="0"/>
              <a:t> is a set with a binary operation that has the following properties:</a:t>
            </a:r>
          </a:p>
          <a:p>
            <a:pPr marL="342900" indent="-342900">
              <a:buAutoNum type="arabicPeriod"/>
            </a:pPr>
            <a:r>
              <a:rPr lang="en-US" dirty="0"/>
              <a:t>An identity element</a:t>
            </a:r>
          </a:p>
          <a:p>
            <a:pPr marL="342900" indent="-342900">
              <a:buAutoNum type="arabicPeriod"/>
            </a:pPr>
            <a:r>
              <a:rPr lang="en-US" dirty="0"/>
              <a:t>All elements have inverses</a:t>
            </a:r>
          </a:p>
          <a:p>
            <a:pPr marL="342900" indent="-342900">
              <a:buAutoNum type="arabicPeriod"/>
            </a:pPr>
            <a:r>
              <a:rPr lang="en-US" dirty="0"/>
              <a:t>The associative property holds</a:t>
            </a:r>
          </a:p>
          <a:p>
            <a:pPr marL="342900" indent="-342900">
              <a:buAutoNum type="arabicPeriod"/>
            </a:pPr>
            <a:endParaRPr lang="en-US" dirty="0"/>
          </a:p>
          <a:p>
            <a:r>
              <a:rPr lang="en-US" dirty="0"/>
              <a:t>A </a:t>
            </a:r>
            <a:r>
              <a:rPr lang="en-US" b="1" dirty="0"/>
              <a:t>subgroup</a:t>
            </a:r>
            <a:r>
              <a:rPr lang="en-US" dirty="0"/>
              <a:t> is a  subset of a group that is a group itself under the same binary operation.</a:t>
            </a:r>
          </a:p>
        </p:txBody>
      </p:sp>
      <p:sp>
        <p:nvSpPr>
          <p:cNvPr id="13" name="TextBox 12">
            <a:extLst>
              <a:ext uri="{FF2B5EF4-FFF2-40B4-BE49-F238E27FC236}">
                <a16:creationId xmlns:a16="http://schemas.microsoft.com/office/drawing/2014/main" id="{F8CCE5BA-0AA1-7249-9518-42182BA95397}"/>
              </a:ext>
            </a:extLst>
          </p:cNvPr>
          <p:cNvSpPr txBox="1"/>
          <p:nvPr/>
        </p:nvSpPr>
        <p:spPr>
          <a:xfrm>
            <a:off x="1424476" y="3836478"/>
            <a:ext cx="1638590" cy="369332"/>
          </a:xfrm>
          <a:prstGeom prst="rect">
            <a:avLst/>
          </a:prstGeom>
          <a:noFill/>
        </p:spPr>
        <p:txBody>
          <a:bodyPr wrap="none" rtlCol="0">
            <a:spAutoFit/>
          </a:bodyPr>
          <a:lstStyle/>
          <a:p>
            <a:r>
              <a:rPr lang="en-US" dirty="0"/>
              <a:t>addition mod 6</a:t>
            </a:r>
          </a:p>
        </p:txBody>
      </p:sp>
    </p:spTree>
    <p:extLst>
      <p:ext uri="{BB962C8B-B14F-4D97-AF65-F5344CB8AC3E}">
        <p14:creationId xmlns:p14="http://schemas.microsoft.com/office/powerpoint/2010/main" val="3389359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27B3C-7D66-D34B-9A25-137E4F4539D4}"/>
              </a:ext>
            </a:extLst>
          </p:cNvPr>
          <p:cNvSpPr txBox="1"/>
          <p:nvPr/>
        </p:nvSpPr>
        <p:spPr>
          <a:xfrm>
            <a:off x="1721922" y="377042"/>
            <a:ext cx="6698764" cy="923330"/>
          </a:xfrm>
          <a:prstGeom prst="rect">
            <a:avLst/>
          </a:prstGeom>
          <a:noFill/>
        </p:spPr>
        <p:txBody>
          <a:bodyPr wrap="square" rtlCol="0">
            <a:spAutoFit/>
          </a:bodyPr>
          <a:lstStyle/>
          <a:p>
            <a:r>
              <a:rPr lang="en-US" dirty="0"/>
              <a:t>Because many items were modified from small-scale studies, this also</a:t>
            </a:r>
          </a:p>
          <a:p>
            <a:r>
              <a:rPr lang="en-US" dirty="0"/>
              <a:t>was a chance to replicate and challenge prior findings using a more representative sample.</a:t>
            </a:r>
          </a:p>
        </p:txBody>
      </p:sp>
      <p:pic>
        <p:nvPicPr>
          <p:cNvPr id="8" name="Picture 7">
            <a:extLst>
              <a:ext uri="{FF2B5EF4-FFF2-40B4-BE49-F238E27FC236}">
                <a16:creationId xmlns:a16="http://schemas.microsoft.com/office/drawing/2014/main" id="{63ACA8AE-BB25-5A47-8655-A907A3D9F8D9}"/>
              </a:ext>
            </a:extLst>
          </p:cNvPr>
          <p:cNvPicPr>
            <a:picLocks noChangeAspect="1"/>
          </p:cNvPicPr>
          <p:nvPr/>
        </p:nvPicPr>
        <p:blipFill>
          <a:blip r:embed="rId2"/>
          <a:stretch>
            <a:fillRect/>
          </a:stretch>
        </p:blipFill>
        <p:spPr>
          <a:xfrm>
            <a:off x="955618" y="1741249"/>
            <a:ext cx="2706204" cy="1983314"/>
          </a:xfrm>
          <a:prstGeom prst="rect">
            <a:avLst/>
          </a:prstGeom>
        </p:spPr>
      </p:pic>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3"/>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
        <p:nvSpPr>
          <p:cNvPr id="9" name="TextBox 8">
            <a:extLst>
              <a:ext uri="{FF2B5EF4-FFF2-40B4-BE49-F238E27FC236}">
                <a16:creationId xmlns:a16="http://schemas.microsoft.com/office/drawing/2014/main" id="{DF72C53A-3AD2-F04F-9E74-799E8C174622}"/>
              </a:ext>
            </a:extLst>
          </p:cNvPr>
          <p:cNvSpPr txBox="1"/>
          <p:nvPr/>
        </p:nvSpPr>
        <p:spPr>
          <a:xfrm>
            <a:off x="3988643" y="1997839"/>
            <a:ext cx="4880850" cy="2862322"/>
          </a:xfrm>
          <a:prstGeom prst="rect">
            <a:avLst/>
          </a:prstGeom>
          <a:noFill/>
        </p:spPr>
        <p:txBody>
          <a:bodyPr wrap="square" rtlCol="0">
            <a:spAutoFit/>
          </a:bodyPr>
          <a:lstStyle/>
          <a:p>
            <a:r>
              <a:rPr lang="en-US" dirty="0"/>
              <a:t>Example:</a:t>
            </a:r>
          </a:p>
          <a:p>
            <a:endParaRPr lang="en-US" dirty="0"/>
          </a:p>
          <a:p>
            <a:r>
              <a:rPr lang="en-US" dirty="0"/>
              <a:t>A </a:t>
            </a:r>
            <a:r>
              <a:rPr lang="en-US" b="1" dirty="0"/>
              <a:t>group</a:t>
            </a:r>
            <a:r>
              <a:rPr lang="en-US" dirty="0"/>
              <a:t> is a set with a binary operation that has the following properties:</a:t>
            </a:r>
          </a:p>
          <a:p>
            <a:pPr marL="342900" indent="-342900">
              <a:buAutoNum type="arabicPeriod"/>
            </a:pPr>
            <a:r>
              <a:rPr lang="en-US" dirty="0"/>
              <a:t>An identity element</a:t>
            </a:r>
          </a:p>
          <a:p>
            <a:pPr marL="342900" indent="-342900">
              <a:buAutoNum type="arabicPeriod"/>
            </a:pPr>
            <a:r>
              <a:rPr lang="en-US" dirty="0"/>
              <a:t>All elements have inverses</a:t>
            </a:r>
          </a:p>
          <a:p>
            <a:pPr marL="342900" indent="-342900">
              <a:buAutoNum type="arabicPeriod"/>
            </a:pPr>
            <a:r>
              <a:rPr lang="en-US" dirty="0"/>
              <a:t>The associative property holds</a:t>
            </a:r>
          </a:p>
          <a:p>
            <a:pPr marL="342900" indent="-342900">
              <a:buAutoNum type="arabicPeriod"/>
            </a:pPr>
            <a:endParaRPr lang="en-US" dirty="0"/>
          </a:p>
          <a:p>
            <a:r>
              <a:rPr lang="en-US" dirty="0"/>
              <a:t>A </a:t>
            </a:r>
            <a:r>
              <a:rPr lang="en-US" b="1" dirty="0"/>
              <a:t>subgroup</a:t>
            </a:r>
            <a:r>
              <a:rPr lang="en-US" dirty="0"/>
              <a:t> is a  subset of a group that is a group itself under the same binary operation.</a:t>
            </a:r>
          </a:p>
        </p:txBody>
      </p:sp>
      <p:sp>
        <p:nvSpPr>
          <p:cNvPr id="12" name="Rectangle 11">
            <a:extLst>
              <a:ext uri="{FF2B5EF4-FFF2-40B4-BE49-F238E27FC236}">
                <a16:creationId xmlns:a16="http://schemas.microsoft.com/office/drawing/2014/main" id="{E7FB0D27-706C-844E-A4D9-B446F4E08E9F}"/>
              </a:ext>
            </a:extLst>
          </p:cNvPr>
          <p:cNvSpPr/>
          <p:nvPr/>
        </p:nvSpPr>
        <p:spPr>
          <a:xfrm>
            <a:off x="1425039" y="1862627"/>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64C36E-AAB8-544D-83C9-727CD4E9BEAC}"/>
              </a:ext>
            </a:extLst>
          </p:cNvPr>
          <p:cNvSpPr/>
          <p:nvPr/>
        </p:nvSpPr>
        <p:spPr>
          <a:xfrm>
            <a:off x="2160278" y="1862626"/>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4FE6CC-85F9-8443-B79D-333C8BCE6A54}"/>
              </a:ext>
            </a:extLst>
          </p:cNvPr>
          <p:cNvSpPr/>
          <p:nvPr/>
        </p:nvSpPr>
        <p:spPr>
          <a:xfrm>
            <a:off x="2895517" y="1827000"/>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E18CA8-65F3-D04C-BD97-30D26543333F}"/>
              </a:ext>
            </a:extLst>
          </p:cNvPr>
          <p:cNvSpPr/>
          <p:nvPr/>
        </p:nvSpPr>
        <p:spPr>
          <a:xfrm>
            <a:off x="1057420" y="2132974"/>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1AA135-F915-AA4F-8E84-3372E99A1C7A}"/>
              </a:ext>
            </a:extLst>
          </p:cNvPr>
          <p:cNvSpPr/>
          <p:nvPr/>
        </p:nvSpPr>
        <p:spPr>
          <a:xfrm>
            <a:off x="1050105" y="2647998"/>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F408FA-0BDF-3548-96D3-E0DEFB0A688B}"/>
              </a:ext>
            </a:extLst>
          </p:cNvPr>
          <p:cNvSpPr/>
          <p:nvPr/>
        </p:nvSpPr>
        <p:spPr>
          <a:xfrm>
            <a:off x="1057419" y="3162529"/>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DF3FDDA-F33F-7F49-81A1-B0C322F346FF}"/>
              </a:ext>
            </a:extLst>
          </p:cNvPr>
          <p:cNvSpPr/>
          <p:nvPr/>
        </p:nvSpPr>
        <p:spPr>
          <a:xfrm>
            <a:off x="1409507" y="2132973"/>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D790E5-1406-A442-854B-EBDAF946EDBC}"/>
              </a:ext>
            </a:extLst>
          </p:cNvPr>
          <p:cNvSpPr/>
          <p:nvPr/>
        </p:nvSpPr>
        <p:spPr>
          <a:xfrm>
            <a:off x="2144183" y="2131052"/>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7F21D3-0B52-D04C-9032-8CB2114AEEDE}"/>
              </a:ext>
            </a:extLst>
          </p:cNvPr>
          <p:cNvSpPr/>
          <p:nvPr/>
        </p:nvSpPr>
        <p:spPr>
          <a:xfrm>
            <a:off x="2895517" y="2156725"/>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FA2C21E-DFF0-4C48-A78D-7E1DA79723CD}"/>
              </a:ext>
            </a:extLst>
          </p:cNvPr>
          <p:cNvSpPr/>
          <p:nvPr/>
        </p:nvSpPr>
        <p:spPr>
          <a:xfrm>
            <a:off x="1424476" y="2628731"/>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DCD350-B15D-E14E-93B0-DC63A97FBFB4}"/>
              </a:ext>
            </a:extLst>
          </p:cNvPr>
          <p:cNvSpPr/>
          <p:nvPr/>
        </p:nvSpPr>
        <p:spPr>
          <a:xfrm>
            <a:off x="2171872" y="2646544"/>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E68003-675E-C349-83B4-C287B3B63408}"/>
              </a:ext>
            </a:extLst>
          </p:cNvPr>
          <p:cNvSpPr/>
          <p:nvPr/>
        </p:nvSpPr>
        <p:spPr>
          <a:xfrm>
            <a:off x="2903173" y="2646544"/>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AFFD2E4-2121-034A-97AA-FCB82D51F5A2}"/>
              </a:ext>
            </a:extLst>
          </p:cNvPr>
          <p:cNvSpPr/>
          <p:nvPr/>
        </p:nvSpPr>
        <p:spPr>
          <a:xfrm>
            <a:off x="2171871" y="3162529"/>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59CF6DB-B6CE-4746-BDB3-2BE104050E01}"/>
              </a:ext>
            </a:extLst>
          </p:cNvPr>
          <p:cNvSpPr/>
          <p:nvPr/>
        </p:nvSpPr>
        <p:spPr>
          <a:xfrm>
            <a:off x="2891297" y="3162528"/>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CCE5BA-0AA1-7249-9518-42182BA95397}"/>
              </a:ext>
            </a:extLst>
          </p:cNvPr>
          <p:cNvSpPr txBox="1"/>
          <p:nvPr/>
        </p:nvSpPr>
        <p:spPr>
          <a:xfrm>
            <a:off x="1424476" y="3836478"/>
            <a:ext cx="1638590" cy="369332"/>
          </a:xfrm>
          <a:prstGeom prst="rect">
            <a:avLst/>
          </a:prstGeom>
          <a:noFill/>
        </p:spPr>
        <p:txBody>
          <a:bodyPr wrap="none" rtlCol="0">
            <a:spAutoFit/>
          </a:bodyPr>
          <a:lstStyle/>
          <a:p>
            <a:r>
              <a:rPr lang="en-US" dirty="0"/>
              <a:t>addition mod 6</a:t>
            </a:r>
          </a:p>
        </p:txBody>
      </p:sp>
      <p:sp>
        <p:nvSpPr>
          <p:cNvPr id="28" name="Rectangle 27">
            <a:extLst>
              <a:ext uri="{FF2B5EF4-FFF2-40B4-BE49-F238E27FC236}">
                <a16:creationId xmlns:a16="http://schemas.microsoft.com/office/drawing/2014/main" id="{6BCBAB8E-9BA7-394C-9D67-B2A6D1855B9F}"/>
              </a:ext>
            </a:extLst>
          </p:cNvPr>
          <p:cNvSpPr/>
          <p:nvPr/>
        </p:nvSpPr>
        <p:spPr>
          <a:xfrm>
            <a:off x="1426256" y="3153805"/>
            <a:ext cx="296883"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55D5EF1-34A9-AA4D-85D1-501154337D01}"/>
              </a:ext>
            </a:extLst>
          </p:cNvPr>
          <p:cNvSpPr/>
          <p:nvPr/>
        </p:nvSpPr>
        <p:spPr>
          <a:xfrm>
            <a:off x="907915" y="4361922"/>
            <a:ext cx="2617939" cy="2279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r>
              <a:rPr lang="en-US" dirty="0"/>
              <a:t>Is this a subgroup of Z</a:t>
            </a:r>
            <a:r>
              <a:rPr lang="en-US" baseline="-25000" dirty="0"/>
              <a:t>6</a:t>
            </a:r>
            <a:r>
              <a:rPr lang="en-US" dirty="0"/>
              <a:t>?</a:t>
            </a:r>
          </a:p>
          <a:p>
            <a:pPr algn="ctr"/>
            <a:endParaRPr lang="en-US" dirty="0"/>
          </a:p>
        </p:txBody>
      </p:sp>
      <p:pic>
        <p:nvPicPr>
          <p:cNvPr id="29" name="Picture 28">
            <a:extLst>
              <a:ext uri="{FF2B5EF4-FFF2-40B4-BE49-F238E27FC236}">
                <a16:creationId xmlns:a16="http://schemas.microsoft.com/office/drawing/2014/main" id="{3C9CAC0C-D6E3-BB41-B4EB-78AB1CE42FF8}"/>
              </a:ext>
            </a:extLst>
          </p:cNvPr>
          <p:cNvPicPr>
            <a:picLocks noChangeAspect="1"/>
          </p:cNvPicPr>
          <p:nvPr/>
        </p:nvPicPr>
        <p:blipFill>
          <a:blip r:embed="rId4"/>
          <a:stretch>
            <a:fillRect/>
          </a:stretch>
        </p:blipFill>
        <p:spPr>
          <a:xfrm>
            <a:off x="1557948" y="5797188"/>
            <a:ext cx="1155700" cy="596900"/>
          </a:xfrm>
          <a:prstGeom prst="rect">
            <a:avLst/>
          </a:prstGeom>
        </p:spPr>
      </p:pic>
    </p:spTree>
    <p:extLst>
      <p:ext uri="{BB962C8B-B14F-4D97-AF65-F5344CB8AC3E}">
        <p14:creationId xmlns:p14="http://schemas.microsoft.com/office/powerpoint/2010/main" val="196124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27B3C-7D66-D34B-9A25-137E4F4539D4}"/>
              </a:ext>
            </a:extLst>
          </p:cNvPr>
          <p:cNvSpPr txBox="1"/>
          <p:nvPr/>
        </p:nvSpPr>
        <p:spPr>
          <a:xfrm>
            <a:off x="1721922" y="377042"/>
            <a:ext cx="6698764" cy="923330"/>
          </a:xfrm>
          <a:prstGeom prst="rect">
            <a:avLst/>
          </a:prstGeom>
          <a:noFill/>
        </p:spPr>
        <p:txBody>
          <a:bodyPr wrap="square" rtlCol="0">
            <a:spAutoFit/>
          </a:bodyPr>
          <a:lstStyle/>
          <a:p>
            <a:r>
              <a:rPr lang="en-US" dirty="0"/>
              <a:t>Because many items were modified from small-scale studies, this also</a:t>
            </a:r>
          </a:p>
          <a:p>
            <a:r>
              <a:rPr lang="en-US" dirty="0"/>
              <a:t>was a chance to replicate and challenge prior findings using a more representative sample.</a:t>
            </a:r>
          </a:p>
        </p:txBody>
      </p:sp>
      <p:pic>
        <p:nvPicPr>
          <p:cNvPr id="8" name="Picture 7">
            <a:extLst>
              <a:ext uri="{FF2B5EF4-FFF2-40B4-BE49-F238E27FC236}">
                <a16:creationId xmlns:a16="http://schemas.microsoft.com/office/drawing/2014/main" id="{63ACA8AE-BB25-5A47-8655-A907A3D9F8D9}"/>
              </a:ext>
            </a:extLst>
          </p:cNvPr>
          <p:cNvPicPr>
            <a:picLocks noChangeAspect="1"/>
          </p:cNvPicPr>
          <p:nvPr/>
        </p:nvPicPr>
        <p:blipFill>
          <a:blip r:embed="rId2"/>
          <a:stretch>
            <a:fillRect/>
          </a:stretch>
        </p:blipFill>
        <p:spPr>
          <a:xfrm>
            <a:off x="955618" y="1741249"/>
            <a:ext cx="2706204" cy="1983314"/>
          </a:xfrm>
          <a:prstGeom prst="rect">
            <a:avLst/>
          </a:prstGeom>
        </p:spPr>
      </p:pic>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3"/>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
        <p:nvSpPr>
          <p:cNvPr id="9" name="TextBox 8">
            <a:extLst>
              <a:ext uri="{FF2B5EF4-FFF2-40B4-BE49-F238E27FC236}">
                <a16:creationId xmlns:a16="http://schemas.microsoft.com/office/drawing/2014/main" id="{DF72C53A-3AD2-F04F-9E74-799E8C174622}"/>
              </a:ext>
            </a:extLst>
          </p:cNvPr>
          <p:cNvSpPr txBox="1"/>
          <p:nvPr/>
        </p:nvSpPr>
        <p:spPr>
          <a:xfrm>
            <a:off x="3988643" y="1997839"/>
            <a:ext cx="4880850" cy="2862322"/>
          </a:xfrm>
          <a:prstGeom prst="rect">
            <a:avLst/>
          </a:prstGeom>
          <a:noFill/>
        </p:spPr>
        <p:txBody>
          <a:bodyPr wrap="square" rtlCol="0">
            <a:spAutoFit/>
          </a:bodyPr>
          <a:lstStyle/>
          <a:p>
            <a:r>
              <a:rPr lang="en-US" dirty="0"/>
              <a:t>Example:</a:t>
            </a:r>
          </a:p>
          <a:p>
            <a:endParaRPr lang="en-US" dirty="0"/>
          </a:p>
          <a:p>
            <a:r>
              <a:rPr lang="en-US" dirty="0"/>
              <a:t>A </a:t>
            </a:r>
            <a:r>
              <a:rPr lang="en-US" b="1" dirty="0"/>
              <a:t>group</a:t>
            </a:r>
            <a:r>
              <a:rPr lang="en-US" dirty="0"/>
              <a:t> is a set with a binary operation that has the following properties:</a:t>
            </a:r>
          </a:p>
          <a:p>
            <a:pPr marL="342900" indent="-342900">
              <a:buAutoNum type="arabicPeriod"/>
            </a:pPr>
            <a:r>
              <a:rPr lang="en-US" dirty="0"/>
              <a:t>An identity element</a:t>
            </a:r>
          </a:p>
          <a:p>
            <a:pPr marL="342900" indent="-342900">
              <a:buAutoNum type="arabicPeriod"/>
            </a:pPr>
            <a:r>
              <a:rPr lang="en-US" dirty="0"/>
              <a:t>All elements have inverses</a:t>
            </a:r>
          </a:p>
          <a:p>
            <a:pPr marL="342900" indent="-342900">
              <a:buAutoNum type="arabicPeriod"/>
            </a:pPr>
            <a:r>
              <a:rPr lang="en-US" dirty="0"/>
              <a:t>The associative property holds</a:t>
            </a:r>
          </a:p>
          <a:p>
            <a:pPr marL="342900" indent="-342900">
              <a:buAutoNum type="arabicPeriod"/>
            </a:pPr>
            <a:endParaRPr lang="en-US" dirty="0"/>
          </a:p>
          <a:p>
            <a:r>
              <a:rPr lang="en-US" dirty="0"/>
              <a:t>A </a:t>
            </a:r>
            <a:r>
              <a:rPr lang="en-US" b="1" dirty="0"/>
              <a:t>subgroup</a:t>
            </a:r>
            <a:r>
              <a:rPr lang="en-US" dirty="0"/>
              <a:t> is a  subset of a group that is a group itself under the same binary operation.</a:t>
            </a:r>
          </a:p>
        </p:txBody>
      </p:sp>
      <p:sp>
        <p:nvSpPr>
          <p:cNvPr id="12" name="Rectangle 11">
            <a:extLst>
              <a:ext uri="{FF2B5EF4-FFF2-40B4-BE49-F238E27FC236}">
                <a16:creationId xmlns:a16="http://schemas.microsoft.com/office/drawing/2014/main" id="{E7FB0D27-706C-844E-A4D9-B446F4E08E9F}"/>
              </a:ext>
            </a:extLst>
          </p:cNvPr>
          <p:cNvSpPr/>
          <p:nvPr/>
        </p:nvSpPr>
        <p:spPr>
          <a:xfrm>
            <a:off x="1401289" y="1827002"/>
            <a:ext cx="1070351"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1AA135-F915-AA4F-8E84-3372E99A1C7A}"/>
              </a:ext>
            </a:extLst>
          </p:cNvPr>
          <p:cNvSpPr/>
          <p:nvPr/>
        </p:nvSpPr>
        <p:spPr>
          <a:xfrm>
            <a:off x="1050105" y="2156724"/>
            <a:ext cx="296883" cy="785373"/>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D790E5-1406-A442-854B-EBDAF946EDBC}"/>
              </a:ext>
            </a:extLst>
          </p:cNvPr>
          <p:cNvSpPr/>
          <p:nvPr/>
        </p:nvSpPr>
        <p:spPr>
          <a:xfrm>
            <a:off x="1361616" y="2156724"/>
            <a:ext cx="1133774" cy="801094"/>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CCE5BA-0AA1-7249-9518-42182BA95397}"/>
              </a:ext>
            </a:extLst>
          </p:cNvPr>
          <p:cNvSpPr txBox="1"/>
          <p:nvPr/>
        </p:nvSpPr>
        <p:spPr>
          <a:xfrm>
            <a:off x="1424476" y="3836478"/>
            <a:ext cx="1638590" cy="369332"/>
          </a:xfrm>
          <a:prstGeom prst="rect">
            <a:avLst/>
          </a:prstGeom>
          <a:noFill/>
        </p:spPr>
        <p:txBody>
          <a:bodyPr wrap="none" rtlCol="0">
            <a:spAutoFit/>
          </a:bodyPr>
          <a:lstStyle/>
          <a:p>
            <a:r>
              <a:rPr lang="en-US" dirty="0"/>
              <a:t>addition mod 6</a:t>
            </a:r>
          </a:p>
        </p:txBody>
      </p:sp>
      <p:sp>
        <p:nvSpPr>
          <p:cNvPr id="3" name="Frame 2">
            <a:extLst>
              <a:ext uri="{FF2B5EF4-FFF2-40B4-BE49-F238E27FC236}">
                <a16:creationId xmlns:a16="http://schemas.microsoft.com/office/drawing/2014/main" id="{9C0C5AA9-8073-154E-BF1D-3084C5165422}"/>
              </a:ext>
            </a:extLst>
          </p:cNvPr>
          <p:cNvSpPr/>
          <p:nvPr/>
        </p:nvSpPr>
        <p:spPr>
          <a:xfrm>
            <a:off x="2084832" y="2621280"/>
            <a:ext cx="410558" cy="33653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EA5AC883-01C5-6747-AC7B-0ACDB291DFFE}"/>
              </a:ext>
            </a:extLst>
          </p:cNvPr>
          <p:cNvSpPr/>
          <p:nvPr/>
        </p:nvSpPr>
        <p:spPr>
          <a:xfrm>
            <a:off x="907915" y="4361922"/>
            <a:ext cx="2617939" cy="2279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r>
              <a:rPr lang="en-US" dirty="0"/>
              <a:t>Is this a subgroup of Z</a:t>
            </a:r>
            <a:r>
              <a:rPr lang="en-US" baseline="-25000" dirty="0"/>
              <a:t>6</a:t>
            </a:r>
            <a:r>
              <a:rPr lang="en-US" dirty="0"/>
              <a:t>?</a:t>
            </a:r>
          </a:p>
          <a:p>
            <a:pPr algn="ctr"/>
            <a:endParaRPr lang="en-US" dirty="0"/>
          </a:p>
        </p:txBody>
      </p:sp>
      <p:pic>
        <p:nvPicPr>
          <p:cNvPr id="15" name="Picture 14">
            <a:extLst>
              <a:ext uri="{FF2B5EF4-FFF2-40B4-BE49-F238E27FC236}">
                <a16:creationId xmlns:a16="http://schemas.microsoft.com/office/drawing/2014/main" id="{1536959F-27DA-9947-B387-CB7C3872E722}"/>
              </a:ext>
            </a:extLst>
          </p:cNvPr>
          <p:cNvPicPr>
            <a:picLocks noChangeAspect="1"/>
          </p:cNvPicPr>
          <p:nvPr/>
        </p:nvPicPr>
        <p:blipFill>
          <a:blip r:embed="rId4"/>
          <a:stretch>
            <a:fillRect/>
          </a:stretch>
        </p:blipFill>
        <p:spPr>
          <a:xfrm>
            <a:off x="1557948" y="5797188"/>
            <a:ext cx="1155700" cy="596900"/>
          </a:xfrm>
          <a:prstGeom prst="rect">
            <a:avLst/>
          </a:prstGeom>
        </p:spPr>
      </p:pic>
    </p:spTree>
    <p:extLst>
      <p:ext uri="{BB962C8B-B14F-4D97-AF65-F5344CB8AC3E}">
        <p14:creationId xmlns:p14="http://schemas.microsoft.com/office/powerpoint/2010/main" val="23295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27B3C-7D66-D34B-9A25-137E4F4539D4}"/>
              </a:ext>
            </a:extLst>
          </p:cNvPr>
          <p:cNvSpPr txBox="1"/>
          <p:nvPr/>
        </p:nvSpPr>
        <p:spPr>
          <a:xfrm>
            <a:off x="1721922" y="377042"/>
            <a:ext cx="6698764" cy="923330"/>
          </a:xfrm>
          <a:prstGeom prst="rect">
            <a:avLst/>
          </a:prstGeom>
          <a:noFill/>
        </p:spPr>
        <p:txBody>
          <a:bodyPr wrap="square" rtlCol="0">
            <a:spAutoFit/>
          </a:bodyPr>
          <a:lstStyle/>
          <a:p>
            <a:r>
              <a:rPr lang="en-US" dirty="0"/>
              <a:t>Because many items were modified from small-scale studies, this also</a:t>
            </a:r>
          </a:p>
          <a:p>
            <a:r>
              <a:rPr lang="en-US" dirty="0"/>
              <a:t>was a chance to replicate and challenge prior findings using a more representative sample.</a:t>
            </a:r>
          </a:p>
        </p:txBody>
      </p:sp>
      <p:pic>
        <p:nvPicPr>
          <p:cNvPr id="8" name="Picture 7">
            <a:extLst>
              <a:ext uri="{FF2B5EF4-FFF2-40B4-BE49-F238E27FC236}">
                <a16:creationId xmlns:a16="http://schemas.microsoft.com/office/drawing/2014/main" id="{63ACA8AE-BB25-5A47-8655-A907A3D9F8D9}"/>
              </a:ext>
            </a:extLst>
          </p:cNvPr>
          <p:cNvPicPr>
            <a:picLocks noChangeAspect="1"/>
          </p:cNvPicPr>
          <p:nvPr/>
        </p:nvPicPr>
        <p:blipFill>
          <a:blip r:embed="rId2"/>
          <a:stretch>
            <a:fillRect/>
          </a:stretch>
        </p:blipFill>
        <p:spPr>
          <a:xfrm>
            <a:off x="955618" y="1741249"/>
            <a:ext cx="2706204" cy="1983314"/>
          </a:xfrm>
          <a:prstGeom prst="rect">
            <a:avLst/>
          </a:prstGeom>
        </p:spPr>
      </p:pic>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3"/>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
        <p:nvSpPr>
          <p:cNvPr id="9" name="TextBox 8">
            <a:extLst>
              <a:ext uri="{FF2B5EF4-FFF2-40B4-BE49-F238E27FC236}">
                <a16:creationId xmlns:a16="http://schemas.microsoft.com/office/drawing/2014/main" id="{DF72C53A-3AD2-F04F-9E74-799E8C174622}"/>
              </a:ext>
            </a:extLst>
          </p:cNvPr>
          <p:cNvSpPr txBox="1"/>
          <p:nvPr/>
        </p:nvSpPr>
        <p:spPr>
          <a:xfrm>
            <a:off x="3988643" y="1997839"/>
            <a:ext cx="4880850" cy="2862322"/>
          </a:xfrm>
          <a:prstGeom prst="rect">
            <a:avLst/>
          </a:prstGeom>
          <a:noFill/>
        </p:spPr>
        <p:txBody>
          <a:bodyPr wrap="square" rtlCol="0">
            <a:spAutoFit/>
          </a:bodyPr>
          <a:lstStyle/>
          <a:p>
            <a:r>
              <a:rPr lang="en-US" dirty="0"/>
              <a:t>Example:</a:t>
            </a:r>
          </a:p>
          <a:p>
            <a:endParaRPr lang="en-US" dirty="0"/>
          </a:p>
          <a:p>
            <a:r>
              <a:rPr lang="en-US" dirty="0"/>
              <a:t>A </a:t>
            </a:r>
            <a:r>
              <a:rPr lang="en-US" b="1" dirty="0"/>
              <a:t>group</a:t>
            </a:r>
            <a:r>
              <a:rPr lang="en-US" dirty="0"/>
              <a:t> is a set with a binary operation that has the following properties:</a:t>
            </a:r>
          </a:p>
          <a:p>
            <a:pPr marL="342900" indent="-342900">
              <a:buAutoNum type="arabicPeriod"/>
            </a:pPr>
            <a:r>
              <a:rPr lang="en-US" dirty="0"/>
              <a:t>An identity element</a:t>
            </a:r>
          </a:p>
          <a:p>
            <a:pPr marL="342900" indent="-342900">
              <a:buAutoNum type="arabicPeriod"/>
            </a:pPr>
            <a:r>
              <a:rPr lang="en-US" dirty="0"/>
              <a:t>All elements have inverses</a:t>
            </a:r>
          </a:p>
          <a:p>
            <a:pPr marL="342900" indent="-342900">
              <a:buAutoNum type="arabicPeriod"/>
            </a:pPr>
            <a:r>
              <a:rPr lang="en-US" dirty="0"/>
              <a:t>The associative property holds</a:t>
            </a:r>
          </a:p>
          <a:p>
            <a:pPr marL="342900" indent="-342900">
              <a:buAutoNum type="arabicPeriod"/>
            </a:pPr>
            <a:endParaRPr lang="en-US" dirty="0"/>
          </a:p>
          <a:p>
            <a:r>
              <a:rPr lang="en-US" dirty="0"/>
              <a:t>A </a:t>
            </a:r>
            <a:r>
              <a:rPr lang="en-US" b="1" dirty="0"/>
              <a:t>subgroup</a:t>
            </a:r>
            <a:r>
              <a:rPr lang="en-US" dirty="0"/>
              <a:t> is a  subset of a group that is a group itself under the same binary operation.</a:t>
            </a:r>
          </a:p>
        </p:txBody>
      </p:sp>
      <p:sp>
        <p:nvSpPr>
          <p:cNvPr id="12" name="Rectangle 11">
            <a:extLst>
              <a:ext uri="{FF2B5EF4-FFF2-40B4-BE49-F238E27FC236}">
                <a16:creationId xmlns:a16="http://schemas.microsoft.com/office/drawing/2014/main" id="{E7FB0D27-706C-844E-A4D9-B446F4E08E9F}"/>
              </a:ext>
            </a:extLst>
          </p:cNvPr>
          <p:cNvSpPr/>
          <p:nvPr/>
        </p:nvSpPr>
        <p:spPr>
          <a:xfrm>
            <a:off x="1401289" y="1827002"/>
            <a:ext cx="1070351"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1AA135-F915-AA4F-8E84-3372E99A1C7A}"/>
              </a:ext>
            </a:extLst>
          </p:cNvPr>
          <p:cNvSpPr/>
          <p:nvPr/>
        </p:nvSpPr>
        <p:spPr>
          <a:xfrm>
            <a:off x="1050105" y="2156724"/>
            <a:ext cx="296883" cy="785373"/>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D790E5-1406-A442-854B-EBDAF946EDBC}"/>
              </a:ext>
            </a:extLst>
          </p:cNvPr>
          <p:cNvSpPr/>
          <p:nvPr/>
        </p:nvSpPr>
        <p:spPr>
          <a:xfrm>
            <a:off x="1361616" y="2156724"/>
            <a:ext cx="1133774" cy="801094"/>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CCE5BA-0AA1-7249-9518-42182BA95397}"/>
              </a:ext>
            </a:extLst>
          </p:cNvPr>
          <p:cNvSpPr txBox="1"/>
          <p:nvPr/>
        </p:nvSpPr>
        <p:spPr>
          <a:xfrm>
            <a:off x="1424476" y="3836478"/>
            <a:ext cx="1638590" cy="369332"/>
          </a:xfrm>
          <a:prstGeom prst="rect">
            <a:avLst/>
          </a:prstGeom>
          <a:noFill/>
        </p:spPr>
        <p:txBody>
          <a:bodyPr wrap="none" rtlCol="0">
            <a:spAutoFit/>
          </a:bodyPr>
          <a:lstStyle/>
          <a:p>
            <a:r>
              <a:rPr lang="en-US" dirty="0"/>
              <a:t>addition mod 6</a:t>
            </a:r>
          </a:p>
        </p:txBody>
      </p:sp>
      <p:pic>
        <p:nvPicPr>
          <p:cNvPr id="29" name="Picture 28">
            <a:extLst>
              <a:ext uri="{FF2B5EF4-FFF2-40B4-BE49-F238E27FC236}">
                <a16:creationId xmlns:a16="http://schemas.microsoft.com/office/drawing/2014/main" id="{80D4BE6F-C95B-3B4A-9329-A4F847E55FFA}"/>
              </a:ext>
            </a:extLst>
          </p:cNvPr>
          <p:cNvPicPr>
            <a:picLocks noChangeAspect="1"/>
          </p:cNvPicPr>
          <p:nvPr/>
        </p:nvPicPr>
        <p:blipFill>
          <a:blip r:embed="rId4"/>
          <a:stretch>
            <a:fillRect/>
          </a:stretch>
        </p:blipFill>
        <p:spPr>
          <a:xfrm>
            <a:off x="1424476" y="4629858"/>
            <a:ext cx="1415765" cy="1033986"/>
          </a:xfrm>
          <a:prstGeom prst="rect">
            <a:avLst/>
          </a:prstGeom>
        </p:spPr>
      </p:pic>
      <p:sp>
        <p:nvSpPr>
          <p:cNvPr id="27" name="TextBox 26">
            <a:extLst>
              <a:ext uri="{FF2B5EF4-FFF2-40B4-BE49-F238E27FC236}">
                <a16:creationId xmlns:a16="http://schemas.microsoft.com/office/drawing/2014/main" id="{2F06C86E-B179-6D48-B383-B1A134BBD786}"/>
              </a:ext>
            </a:extLst>
          </p:cNvPr>
          <p:cNvSpPr txBox="1"/>
          <p:nvPr/>
        </p:nvSpPr>
        <p:spPr>
          <a:xfrm>
            <a:off x="1340983" y="5713667"/>
            <a:ext cx="1638590" cy="369332"/>
          </a:xfrm>
          <a:prstGeom prst="rect">
            <a:avLst/>
          </a:prstGeom>
          <a:noFill/>
        </p:spPr>
        <p:txBody>
          <a:bodyPr wrap="none" rtlCol="0">
            <a:spAutoFit/>
          </a:bodyPr>
          <a:lstStyle/>
          <a:p>
            <a:r>
              <a:rPr lang="en-US" dirty="0"/>
              <a:t>addition mod 3</a:t>
            </a:r>
          </a:p>
        </p:txBody>
      </p:sp>
      <p:sp>
        <p:nvSpPr>
          <p:cNvPr id="5" name="Rounded Rectangular Callout 4">
            <a:extLst>
              <a:ext uri="{FF2B5EF4-FFF2-40B4-BE49-F238E27FC236}">
                <a16:creationId xmlns:a16="http://schemas.microsoft.com/office/drawing/2014/main" id="{4E2C3143-C2B6-DD4D-93E5-51B45A68C8E6}"/>
              </a:ext>
            </a:extLst>
          </p:cNvPr>
          <p:cNvSpPr/>
          <p:nvPr/>
        </p:nvSpPr>
        <p:spPr>
          <a:xfrm>
            <a:off x="3063066" y="5035296"/>
            <a:ext cx="3488045" cy="1528342"/>
          </a:xfrm>
          <a:prstGeom prst="wedgeRoundRectCallout">
            <a:avLst>
              <a:gd name="adj1" fmla="val -56553"/>
              <a:gd name="adj2" fmla="val 295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dirty="0"/>
              <a:t>“Yes, it’s a subgroup. It’s a group. Then Z mod 3, if we assume is under modular addition still, it’s the same operation as our group, Z mod 6.” </a:t>
            </a:r>
          </a:p>
        </p:txBody>
      </p:sp>
    </p:spTree>
    <p:extLst>
      <p:ext uri="{BB962C8B-B14F-4D97-AF65-F5344CB8AC3E}">
        <p14:creationId xmlns:p14="http://schemas.microsoft.com/office/powerpoint/2010/main" val="3302736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ACA8AE-BB25-5A47-8655-A907A3D9F8D9}"/>
              </a:ext>
            </a:extLst>
          </p:cNvPr>
          <p:cNvPicPr>
            <a:picLocks noChangeAspect="1"/>
          </p:cNvPicPr>
          <p:nvPr/>
        </p:nvPicPr>
        <p:blipFill>
          <a:blip r:embed="rId2"/>
          <a:stretch>
            <a:fillRect/>
          </a:stretch>
        </p:blipFill>
        <p:spPr>
          <a:xfrm>
            <a:off x="955618" y="1741249"/>
            <a:ext cx="2706204" cy="1983314"/>
          </a:xfrm>
          <a:prstGeom prst="rect">
            <a:avLst/>
          </a:prstGeom>
        </p:spPr>
      </p:pic>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3"/>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sp>
        <p:nvSpPr>
          <p:cNvPr id="9" name="TextBox 8">
            <a:extLst>
              <a:ext uri="{FF2B5EF4-FFF2-40B4-BE49-F238E27FC236}">
                <a16:creationId xmlns:a16="http://schemas.microsoft.com/office/drawing/2014/main" id="{DF72C53A-3AD2-F04F-9E74-799E8C174622}"/>
              </a:ext>
            </a:extLst>
          </p:cNvPr>
          <p:cNvSpPr txBox="1"/>
          <p:nvPr/>
        </p:nvSpPr>
        <p:spPr>
          <a:xfrm>
            <a:off x="4361207" y="1155190"/>
            <a:ext cx="4880850" cy="2585323"/>
          </a:xfrm>
          <a:prstGeom prst="rect">
            <a:avLst/>
          </a:prstGeom>
          <a:noFill/>
        </p:spPr>
        <p:txBody>
          <a:bodyPr wrap="square" rtlCol="0">
            <a:spAutoFit/>
          </a:bodyPr>
          <a:lstStyle/>
          <a:p>
            <a:endParaRPr lang="en-US" dirty="0"/>
          </a:p>
          <a:p>
            <a:r>
              <a:rPr lang="en-US" b="1" dirty="0"/>
              <a:t>Prior research</a:t>
            </a:r>
            <a:r>
              <a:rPr lang="en-US" dirty="0"/>
              <a:t>:</a:t>
            </a:r>
          </a:p>
          <a:p>
            <a:r>
              <a:rPr lang="en-US" dirty="0"/>
              <a:t>Students are not coordinating the idea that a subgroup and parent group need to have the </a:t>
            </a:r>
            <a:r>
              <a:rPr lang="en-US" i="1" dirty="0"/>
              <a:t>same</a:t>
            </a:r>
            <a:r>
              <a:rPr lang="en-US" dirty="0"/>
              <a:t> operation. </a:t>
            </a:r>
          </a:p>
          <a:p>
            <a:endParaRPr lang="en-US" dirty="0"/>
          </a:p>
          <a:p>
            <a:r>
              <a:rPr lang="en-US" b="1" dirty="0"/>
              <a:t>My counter narrative</a:t>
            </a:r>
            <a:r>
              <a:rPr lang="en-US" dirty="0"/>
              <a:t>:</a:t>
            </a:r>
          </a:p>
          <a:p>
            <a:r>
              <a:rPr lang="en-US" dirty="0"/>
              <a:t>Students may using a different notion of “same” operation in this context.</a:t>
            </a:r>
          </a:p>
        </p:txBody>
      </p:sp>
      <p:sp>
        <p:nvSpPr>
          <p:cNvPr id="13" name="TextBox 12">
            <a:extLst>
              <a:ext uri="{FF2B5EF4-FFF2-40B4-BE49-F238E27FC236}">
                <a16:creationId xmlns:a16="http://schemas.microsoft.com/office/drawing/2014/main" id="{F8CCE5BA-0AA1-7249-9518-42182BA95397}"/>
              </a:ext>
            </a:extLst>
          </p:cNvPr>
          <p:cNvSpPr txBox="1"/>
          <p:nvPr/>
        </p:nvSpPr>
        <p:spPr>
          <a:xfrm>
            <a:off x="1424476" y="3836478"/>
            <a:ext cx="1638590" cy="369332"/>
          </a:xfrm>
          <a:prstGeom prst="rect">
            <a:avLst/>
          </a:prstGeom>
          <a:noFill/>
        </p:spPr>
        <p:txBody>
          <a:bodyPr wrap="none" rtlCol="0">
            <a:spAutoFit/>
          </a:bodyPr>
          <a:lstStyle/>
          <a:p>
            <a:r>
              <a:rPr lang="en-US" dirty="0"/>
              <a:t>addition mod 6</a:t>
            </a:r>
          </a:p>
        </p:txBody>
      </p:sp>
      <p:pic>
        <p:nvPicPr>
          <p:cNvPr id="29" name="Picture 28">
            <a:extLst>
              <a:ext uri="{FF2B5EF4-FFF2-40B4-BE49-F238E27FC236}">
                <a16:creationId xmlns:a16="http://schemas.microsoft.com/office/drawing/2014/main" id="{80D4BE6F-C95B-3B4A-9329-A4F847E55FFA}"/>
              </a:ext>
            </a:extLst>
          </p:cNvPr>
          <p:cNvPicPr>
            <a:picLocks noChangeAspect="1"/>
          </p:cNvPicPr>
          <p:nvPr/>
        </p:nvPicPr>
        <p:blipFill>
          <a:blip r:embed="rId4"/>
          <a:stretch>
            <a:fillRect/>
          </a:stretch>
        </p:blipFill>
        <p:spPr>
          <a:xfrm>
            <a:off x="1424476" y="4629858"/>
            <a:ext cx="1415765" cy="1033986"/>
          </a:xfrm>
          <a:prstGeom prst="rect">
            <a:avLst/>
          </a:prstGeom>
        </p:spPr>
      </p:pic>
      <p:sp>
        <p:nvSpPr>
          <p:cNvPr id="27" name="TextBox 26">
            <a:extLst>
              <a:ext uri="{FF2B5EF4-FFF2-40B4-BE49-F238E27FC236}">
                <a16:creationId xmlns:a16="http://schemas.microsoft.com/office/drawing/2014/main" id="{2F06C86E-B179-6D48-B383-B1A134BBD786}"/>
              </a:ext>
            </a:extLst>
          </p:cNvPr>
          <p:cNvSpPr txBox="1"/>
          <p:nvPr/>
        </p:nvSpPr>
        <p:spPr>
          <a:xfrm>
            <a:off x="1340983" y="5713667"/>
            <a:ext cx="1638590" cy="369332"/>
          </a:xfrm>
          <a:prstGeom prst="rect">
            <a:avLst/>
          </a:prstGeom>
          <a:noFill/>
        </p:spPr>
        <p:txBody>
          <a:bodyPr wrap="none" rtlCol="0">
            <a:spAutoFit/>
          </a:bodyPr>
          <a:lstStyle/>
          <a:p>
            <a:r>
              <a:rPr lang="en-US" dirty="0"/>
              <a:t>addition mod 3</a:t>
            </a:r>
          </a:p>
        </p:txBody>
      </p:sp>
      <p:sp>
        <p:nvSpPr>
          <p:cNvPr id="3" name="Rectangle 2">
            <a:extLst>
              <a:ext uri="{FF2B5EF4-FFF2-40B4-BE49-F238E27FC236}">
                <a16:creationId xmlns:a16="http://schemas.microsoft.com/office/drawing/2014/main" id="{D9305847-2941-154E-AE7F-47DA3BBE8D68}"/>
              </a:ext>
            </a:extLst>
          </p:cNvPr>
          <p:cNvSpPr/>
          <p:nvPr/>
        </p:nvSpPr>
        <p:spPr>
          <a:xfrm>
            <a:off x="1609187" y="74186"/>
            <a:ext cx="519244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A </a:t>
            </a:r>
            <a:r>
              <a:rPr lang="en-US" b="1" dirty="0"/>
              <a:t>subgroup</a:t>
            </a:r>
            <a:r>
              <a:rPr lang="en-US" dirty="0"/>
              <a:t> is a  subset of a group that is a group itself under the same binary operation.</a:t>
            </a:r>
          </a:p>
        </p:txBody>
      </p:sp>
      <p:sp>
        <p:nvSpPr>
          <p:cNvPr id="4" name="Rectangular Callout 3">
            <a:extLst>
              <a:ext uri="{FF2B5EF4-FFF2-40B4-BE49-F238E27FC236}">
                <a16:creationId xmlns:a16="http://schemas.microsoft.com/office/drawing/2014/main" id="{408A4C3C-5275-0244-AF79-5196A3F6CDEE}"/>
              </a:ext>
            </a:extLst>
          </p:cNvPr>
          <p:cNvSpPr/>
          <p:nvPr/>
        </p:nvSpPr>
        <p:spPr>
          <a:xfrm>
            <a:off x="5545778" y="588723"/>
            <a:ext cx="3320902" cy="822015"/>
          </a:xfrm>
          <a:prstGeom prst="wedgeRectCallout">
            <a:avLst>
              <a:gd name="adj1" fmla="val -11459"/>
              <a:gd name="adj2" fmla="val 74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are students not getting?</a:t>
            </a:r>
          </a:p>
        </p:txBody>
      </p:sp>
      <p:sp>
        <p:nvSpPr>
          <p:cNvPr id="30" name="Rectangular Callout 29">
            <a:extLst>
              <a:ext uri="{FF2B5EF4-FFF2-40B4-BE49-F238E27FC236}">
                <a16:creationId xmlns:a16="http://schemas.microsoft.com/office/drawing/2014/main" id="{8F9AEC78-703C-7042-AC65-DDE835EBB48A}"/>
              </a:ext>
            </a:extLst>
          </p:cNvPr>
          <p:cNvSpPr/>
          <p:nvPr/>
        </p:nvSpPr>
        <p:spPr>
          <a:xfrm>
            <a:off x="5654691" y="3948264"/>
            <a:ext cx="3489309" cy="803683"/>
          </a:xfrm>
          <a:prstGeom prst="wedgeRectCallout">
            <a:avLst>
              <a:gd name="adj1" fmla="val -14587"/>
              <a:gd name="adj2" fmla="val -89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reasonable way of thinking would account for this response</a:t>
            </a:r>
          </a:p>
        </p:txBody>
      </p:sp>
      <p:sp>
        <p:nvSpPr>
          <p:cNvPr id="32" name="Rectangle 31">
            <a:extLst>
              <a:ext uri="{FF2B5EF4-FFF2-40B4-BE49-F238E27FC236}">
                <a16:creationId xmlns:a16="http://schemas.microsoft.com/office/drawing/2014/main" id="{A19F3F1F-D294-B742-BED8-625DAC3BBDC6}"/>
              </a:ext>
            </a:extLst>
          </p:cNvPr>
          <p:cNvSpPr/>
          <p:nvPr/>
        </p:nvSpPr>
        <p:spPr>
          <a:xfrm>
            <a:off x="1401289" y="1827002"/>
            <a:ext cx="1070351"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09ECFC-F78E-6641-B1DD-819C76915F6F}"/>
              </a:ext>
            </a:extLst>
          </p:cNvPr>
          <p:cNvSpPr/>
          <p:nvPr/>
        </p:nvSpPr>
        <p:spPr>
          <a:xfrm>
            <a:off x="1050105" y="2156724"/>
            <a:ext cx="296883" cy="785373"/>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491EF90-02F2-8E41-BEB4-168BFD0D1A76}"/>
              </a:ext>
            </a:extLst>
          </p:cNvPr>
          <p:cNvSpPr/>
          <p:nvPr/>
        </p:nvSpPr>
        <p:spPr>
          <a:xfrm>
            <a:off x="1361616" y="2156724"/>
            <a:ext cx="1133774" cy="801094"/>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a:extLst>
              <a:ext uri="{FF2B5EF4-FFF2-40B4-BE49-F238E27FC236}">
                <a16:creationId xmlns:a16="http://schemas.microsoft.com/office/drawing/2014/main" id="{90D4378B-7687-E641-9EFB-BF96E5CE31BD}"/>
              </a:ext>
            </a:extLst>
          </p:cNvPr>
          <p:cNvSpPr/>
          <p:nvPr/>
        </p:nvSpPr>
        <p:spPr>
          <a:xfrm>
            <a:off x="3063066" y="5035296"/>
            <a:ext cx="3488045" cy="1528342"/>
          </a:xfrm>
          <a:prstGeom prst="wedgeRoundRectCallout">
            <a:avLst>
              <a:gd name="adj1" fmla="val -56553"/>
              <a:gd name="adj2" fmla="val 295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dirty="0"/>
              <a:t>“Yes, it’s a subgroup. It’s a group. Then Z mod 3, if we assume is under modular addition still, it’s the same operation as our group, Z mod 6.” </a:t>
            </a:r>
          </a:p>
        </p:txBody>
      </p:sp>
    </p:spTree>
    <p:extLst>
      <p:ext uri="{BB962C8B-B14F-4D97-AF65-F5344CB8AC3E}">
        <p14:creationId xmlns:p14="http://schemas.microsoft.com/office/powerpoint/2010/main" val="219034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27B3C-7D66-D34B-9A25-137E4F4539D4}"/>
              </a:ext>
            </a:extLst>
          </p:cNvPr>
          <p:cNvSpPr txBox="1"/>
          <p:nvPr/>
        </p:nvSpPr>
        <p:spPr>
          <a:xfrm>
            <a:off x="1721922" y="377042"/>
            <a:ext cx="6698764" cy="923330"/>
          </a:xfrm>
          <a:prstGeom prst="rect">
            <a:avLst/>
          </a:prstGeom>
          <a:noFill/>
        </p:spPr>
        <p:txBody>
          <a:bodyPr wrap="square" rtlCol="0">
            <a:spAutoFit/>
          </a:bodyPr>
          <a:lstStyle/>
          <a:p>
            <a:r>
              <a:rPr lang="en-US" dirty="0"/>
              <a:t>Because many items were modified from small-scale studies, this also</a:t>
            </a:r>
          </a:p>
          <a:p>
            <a:r>
              <a:rPr lang="en-US" dirty="0"/>
              <a:t>was a chance to replicate and challenge prior findings using a more representative sample.</a:t>
            </a:r>
          </a:p>
        </p:txBody>
      </p:sp>
      <p:pic>
        <p:nvPicPr>
          <p:cNvPr id="10" name="Picture 9">
            <a:extLst>
              <a:ext uri="{FF2B5EF4-FFF2-40B4-BE49-F238E27FC236}">
                <a16:creationId xmlns:a16="http://schemas.microsoft.com/office/drawing/2014/main" id="{51EE64FD-FE77-2244-A2E7-7EC5E72C0FD0}"/>
              </a:ext>
            </a:extLst>
          </p:cNvPr>
          <p:cNvPicPr>
            <a:picLocks noChangeAspect="1"/>
          </p:cNvPicPr>
          <p:nvPr/>
        </p:nvPicPr>
        <p:blipFill>
          <a:blip r:embed="rId2"/>
          <a:stretch>
            <a:fillRect/>
          </a:stretch>
        </p:blipFill>
        <p:spPr>
          <a:xfrm>
            <a:off x="126044" y="142684"/>
            <a:ext cx="1005506" cy="1362693"/>
          </a:xfrm>
          <a:prstGeom prst="rect">
            <a:avLst/>
          </a:prstGeom>
        </p:spPr>
      </p:pic>
      <p:sp>
        <p:nvSpPr>
          <p:cNvPr id="11" name="TextBox 10">
            <a:extLst>
              <a:ext uri="{FF2B5EF4-FFF2-40B4-BE49-F238E27FC236}">
                <a16:creationId xmlns:a16="http://schemas.microsoft.com/office/drawing/2014/main" id="{A964E432-F3DA-5946-B5CA-975EBA01316E}"/>
              </a:ext>
            </a:extLst>
          </p:cNvPr>
          <p:cNvSpPr txBox="1"/>
          <p:nvPr/>
        </p:nvSpPr>
        <p:spPr>
          <a:xfrm rot="16200000">
            <a:off x="-758699" y="2759413"/>
            <a:ext cx="2405659" cy="369332"/>
          </a:xfrm>
          <a:prstGeom prst="rect">
            <a:avLst/>
          </a:prstGeom>
          <a:noFill/>
        </p:spPr>
        <p:txBody>
          <a:bodyPr wrap="none" rtlCol="0">
            <a:spAutoFit/>
          </a:bodyPr>
          <a:lstStyle/>
          <a:p>
            <a:r>
              <a:rPr lang="en-US" b="1" dirty="0"/>
              <a:t>State of the Field Study</a:t>
            </a:r>
          </a:p>
        </p:txBody>
      </p:sp>
      <p:pic>
        <p:nvPicPr>
          <p:cNvPr id="12" name="Picture 11">
            <a:extLst>
              <a:ext uri="{FF2B5EF4-FFF2-40B4-BE49-F238E27FC236}">
                <a16:creationId xmlns:a16="http://schemas.microsoft.com/office/drawing/2014/main" id="{61B3A71F-4225-CB46-82A1-361D796E08D8}"/>
              </a:ext>
            </a:extLst>
          </p:cNvPr>
          <p:cNvPicPr>
            <a:picLocks noChangeAspect="1"/>
          </p:cNvPicPr>
          <p:nvPr/>
        </p:nvPicPr>
        <p:blipFill>
          <a:blip r:embed="rId3"/>
          <a:stretch>
            <a:fillRect/>
          </a:stretch>
        </p:blipFill>
        <p:spPr>
          <a:xfrm>
            <a:off x="1721922" y="1496233"/>
            <a:ext cx="3306961" cy="4934197"/>
          </a:xfrm>
          <a:prstGeom prst="rect">
            <a:avLst/>
          </a:prstGeom>
        </p:spPr>
      </p:pic>
      <p:sp>
        <p:nvSpPr>
          <p:cNvPr id="4" name="Rectangle 3">
            <a:extLst>
              <a:ext uri="{FF2B5EF4-FFF2-40B4-BE49-F238E27FC236}">
                <a16:creationId xmlns:a16="http://schemas.microsoft.com/office/drawing/2014/main" id="{AA892B6B-2852-E844-8E64-DF8CC69D7962}"/>
              </a:ext>
            </a:extLst>
          </p:cNvPr>
          <p:cNvSpPr/>
          <p:nvPr/>
        </p:nvSpPr>
        <p:spPr>
          <a:xfrm>
            <a:off x="5071304" y="1609344"/>
            <a:ext cx="2804728" cy="438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Scientific Method:</a:t>
            </a:r>
          </a:p>
          <a:p>
            <a:pPr algn="ctr"/>
            <a:endParaRPr lang="en-US" dirty="0"/>
          </a:p>
          <a:p>
            <a:pPr algn="ctr"/>
            <a:r>
              <a:rPr lang="en-US" dirty="0"/>
              <a:t>Researchers propose a result and theoretical explanation</a:t>
            </a:r>
          </a:p>
          <a:p>
            <a:pPr algn="ctr"/>
            <a:endParaRPr lang="en-US" dirty="0"/>
          </a:p>
          <a:p>
            <a:pPr algn="ctr"/>
            <a:r>
              <a:rPr lang="en-US" dirty="0"/>
              <a:t>Researchers repeat (or scale-up / out) a study. Counter results, propose new theory.</a:t>
            </a:r>
          </a:p>
          <a:p>
            <a:pPr algn="ctr"/>
            <a:endParaRPr lang="en-US" dirty="0"/>
          </a:p>
          <a:p>
            <a:pPr algn="ctr"/>
            <a:r>
              <a:rPr lang="en-US" dirty="0"/>
              <a:t>…</a:t>
            </a:r>
          </a:p>
          <a:p>
            <a:pPr algn="ctr"/>
            <a:endParaRPr lang="en-US" dirty="0"/>
          </a:p>
          <a:p>
            <a:pPr algn="ctr"/>
            <a:endParaRPr lang="en-US" dirty="0"/>
          </a:p>
        </p:txBody>
      </p:sp>
    </p:spTree>
    <p:extLst>
      <p:ext uri="{BB962C8B-B14F-4D97-AF65-F5344CB8AC3E}">
        <p14:creationId xmlns:p14="http://schemas.microsoft.com/office/powerpoint/2010/main" val="3550647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94AD86-F77C-9041-9EC6-BCDAAA4D76AE}"/>
              </a:ext>
            </a:extLst>
          </p:cNvPr>
          <p:cNvPicPr>
            <a:picLocks noChangeAspect="1"/>
          </p:cNvPicPr>
          <p:nvPr/>
        </p:nvPicPr>
        <p:blipFill>
          <a:blip r:embed="rId2">
            <a:alphaModFix amt="70000"/>
          </a:blip>
          <a:stretch>
            <a:fillRect/>
          </a:stretch>
        </p:blipFill>
        <p:spPr>
          <a:xfrm>
            <a:off x="1886748" y="-151313"/>
            <a:ext cx="5464078" cy="7009313"/>
          </a:xfrm>
          <a:prstGeom prst="rect">
            <a:avLst/>
          </a:prstGeom>
        </p:spPr>
      </p:pic>
      <p:sp>
        <p:nvSpPr>
          <p:cNvPr id="14" name="Rectangle 13">
            <a:extLst>
              <a:ext uri="{FF2B5EF4-FFF2-40B4-BE49-F238E27FC236}">
                <a16:creationId xmlns:a16="http://schemas.microsoft.com/office/drawing/2014/main" id="{246A8F80-47CA-5C43-8AC4-784C3CF55FE1}"/>
              </a:ext>
            </a:extLst>
          </p:cNvPr>
          <p:cNvSpPr/>
          <p:nvPr/>
        </p:nvSpPr>
        <p:spPr>
          <a:xfrm>
            <a:off x="3858636" y="3448789"/>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5" name="Rectangle 14">
            <a:extLst>
              <a:ext uri="{FF2B5EF4-FFF2-40B4-BE49-F238E27FC236}">
                <a16:creationId xmlns:a16="http://schemas.microsoft.com/office/drawing/2014/main" id="{5FCAA01A-6155-4B41-8AA3-EDD6B2F002E2}"/>
              </a:ext>
            </a:extLst>
          </p:cNvPr>
          <p:cNvSpPr/>
          <p:nvPr/>
        </p:nvSpPr>
        <p:spPr>
          <a:xfrm>
            <a:off x="2445542" y="3607184"/>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6" name="Rectangle 15">
            <a:extLst>
              <a:ext uri="{FF2B5EF4-FFF2-40B4-BE49-F238E27FC236}">
                <a16:creationId xmlns:a16="http://schemas.microsoft.com/office/drawing/2014/main" id="{9DDD5C5E-4039-9049-989A-04B9B222EFFD}"/>
              </a:ext>
            </a:extLst>
          </p:cNvPr>
          <p:cNvSpPr/>
          <p:nvPr/>
        </p:nvSpPr>
        <p:spPr>
          <a:xfrm>
            <a:off x="2445542" y="951990"/>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7" name="Rectangle 16">
            <a:extLst>
              <a:ext uri="{FF2B5EF4-FFF2-40B4-BE49-F238E27FC236}">
                <a16:creationId xmlns:a16="http://schemas.microsoft.com/office/drawing/2014/main" id="{F053E851-A787-4041-AA19-CA9CE2FDEF59}"/>
              </a:ext>
            </a:extLst>
          </p:cNvPr>
          <p:cNvSpPr/>
          <p:nvPr/>
        </p:nvSpPr>
        <p:spPr>
          <a:xfrm>
            <a:off x="3885037" y="901117"/>
            <a:ext cx="1390257" cy="139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sp>
        <p:nvSpPr>
          <p:cNvPr id="18" name="Rectangle 17">
            <a:extLst>
              <a:ext uri="{FF2B5EF4-FFF2-40B4-BE49-F238E27FC236}">
                <a16:creationId xmlns:a16="http://schemas.microsoft.com/office/drawing/2014/main" id="{7878A639-3FD4-B940-905F-C409AB6569FC}"/>
              </a:ext>
            </a:extLst>
          </p:cNvPr>
          <p:cNvSpPr/>
          <p:nvPr/>
        </p:nvSpPr>
        <p:spPr>
          <a:xfrm>
            <a:off x="5282806" y="721821"/>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9" name="Rectangle 18">
            <a:extLst>
              <a:ext uri="{FF2B5EF4-FFF2-40B4-BE49-F238E27FC236}">
                <a16:creationId xmlns:a16="http://schemas.microsoft.com/office/drawing/2014/main" id="{218B763B-9F6A-6042-A2FA-5AA5683DF25E}"/>
              </a:ext>
            </a:extLst>
          </p:cNvPr>
          <p:cNvSpPr/>
          <p:nvPr/>
        </p:nvSpPr>
        <p:spPr>
          <a:xfrm>
            <a:off x="5454287" y="3552078"/>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21" name="TextBox 20">
            <a:extLst>
              <a:ext uri="{FF2B5EF4-FFF2-40B4-BE49-F238E27FC236}">
                <a16:creationId xmlns:a16="http://schemas.microsoft.com/office/drawing/2014/main" id="{7E077D94-CB2E-444A-8D4B-EAE229443324}"/>
              </a:ext>
            </a:extLst>
          </p:cNvPr>
          <p:cNvSpPr txBox="1"/>
          <p:nvPr/>
        </p:nvSpPr>
        <p:spPr>
          <a:xfrm>
            <a:off x="2529667"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22" name="Straight Arrow Connector 21">
            <a:extLst>
              <a:ext uri="{FF2B5EF4-FFF2-40B4-BE49-F238E27FC236}">
                <a16:creationId xmlns:a16="http://schemas.microsoft.com/office/drawing/2014/main" id="{6738E0F8-CA5A-7740-B471-D94387306CFA}"/>
              </a:ext>
            </a:extLst>
          </p:cNvPr>
          <p:cNvCxnSpPr/>
          <p:nvPr/>
        </p:nvCxnSpPr>
        <p:spPr>
          <a:xfrm flipH="1" flipV="1">
            <a:off x="3322658" y="4284973"/>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6E06CE7-F427-1344-95E0-56EFB2D2678C}"/>
              </a:ext>
            </a:extLst>
          </p:cNvPr>
          <p:cNvCxnSpPr>
            <a:cxnSpLocks/>
          </p:cNvCxnSpPr>
          <p:nvPr/>
        </p:nvCxnSpPr>
        <p:spPr>
          <a:xfrm flipH="1" flipV="1">
            <a:off x="3400699" y="2501243"/>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58FBD15-BB03-6A43-B7CA-D616506066C9}"/>
              </a:ext>
            </a:extLst>
          </p:cNvPr>
          <p:cNvCxnSpPr>
            <a:cxnSpLocks/>
          </p:cNvCxnSpPr>
          <p:nvPr/>
        </p:nvCxnSpPr>
        <p:spPr>
          <a:xfrm flipH="1" flipV="1">
            <a:off x="4553764" y="2301989"/>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678B760-CA93-9643-BD5B-EC26B3A04C55}"/>
              </a:ext>
            </a:extLst>
          </p:cNvPr>
          <p:cNvCxnSpPr>
            <a:cxnSpLocks/>
          </p:cNvCxnSpPr>
          <p:nvPr/>
        </p:nvCxnSpPr>
        <p:spPr>
          <a:xfrm flipV="1">
            <a:off x="5230006" y="2523196"/>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507BD48-3EF2-FB49-B0A3-9A94298F730C}"/>
              </a:ext>
            </a:extLst>
          </p:cNvPr>
          <p:cNvCxnSpPr>
            <a:cxnSpLocks/>
          </p:cNvCxnSpPr>
          <p:nvPr/>
        </p:nvCxnSpPr>
        <p:spPr>
          <a:xfrm flipH="1">
            <a:off x="6168443" y="2380790"/>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DF8721E4-460F-0243-98AF-2358E39F70DD}"/>
              </a:ext>
            </a:extLst>
          </p:cNvPr>
          <p:cNvCxnSpPr>
            <a:cxnSpLocks/>
          </p:cNvCxnSpPr>
          <p:nvPr/>
        </p:nvCxnSpPr>
        <p:spPr>
          <a:xfrm>
            <a:off x="4924216" y="2343674"/>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82316857-0BA6-9943-9CA1-4ED64816CB08}"/>
              </a:ext>
            </a:extLst>
          </p:cNvPr>
          <p:cNvCxnSpPr>
            <a:cxnSpLocks/>
          </p:cNvCxnSpPr>
          <p:nvPr/>
        </p:nvCxnSpPr>
        <p:spPr>
          <a:xfrm>
            <a:off x="4967744" y="1616750"/>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24" name="Picture 23">
            <a:extLst>
              <a:ext uri="{FF2B5EF4-FFF2-40B4-BE49-F238E27FC236}">
                <a16:creationId xmlns:a16="http://schemas.microsoft.com/office/drawing/2014/main" id="{1F3FE4AE-8537-8141-B27A-549CC22BA28E}"/>
              </a:ext>
            </a:extLst>
          </p:cNvPr>
          <p:cNvPicPr>
            <a:picLocks noChangeAspect="1"/>
          </p:cNvPicPr>
          <p:nvPr/>
        </p:nvPicPr>
        <p:blipFill>
          <a:blip r:embed="rId3">
            <a:alphaModFix amt="85000"/>
          </a:blip>
          <a:stretch>
            <a:fillRect/>
          </a:stretch>
        </p:blipFill>
        <p:spPr>
          <a:xfrm>
            <a:off x="3791554" y="83125"/>
            <a:ext cx="1575839" cy="2738378"/>
          </a:xfrm>
          <a:prstGeom prst="rect">
            <a:avLst/>
          </a:prstGeom>
        </p:spPr>
      </p:pic>
      <p:pic>
        <p:nvPicPr>
          <p:cNvPr id="26" name="Picture 25">
            <a:extLst>
              <a:ext uri="{FF2B5EF4-FFF2-40B4-BE49-F238E27FC236}">
                <a16:creationId xmlns:a16="http://schemas.microsoft.com/office/drawing/2014/main" id="{2F677D30-8E51-9E43-98D7-0E1071A09E2F}"/>
              </a:ext>
            </a:extLst>
          </p:cNvPr>
          <p:cNvPicPr>
            <a:picLocks noChangeAspect="1"/>
          </p:cNvPicPr>
          <p:nvPr/>
        </p:nvPicPr>
        <p:blipFill>
          <a:blip r:embed="rId3">
            <a:alphaModFix amt="85000"/>
          </a:blip>
          <a:stretch>
            <a:fillRect/>
          </a:stretch>
        </p:blipFill>
        <p:spPr>
          <a:xfrm>
            <a:off x="5345631" y="66069"/>
            <a:ext cx="1575839" cy="2738378"/>
          </a:xfrm>
          <a:prstGeom prst="rect">
            <a:avLst/>
          </a:prstGeom>
        </p:spPr>
      </p:pic>
      <p:pic>
        <p:nvPicPr>
          <p:cNvPr id="27" name="Picture 26">
            <a:extLst>
              <a:ext uri="{FF2B5EF4-FFF2-40B4-BE49-F238E27FC236}">
                <a16:creationId xmlns:a16="http://schemas.microsoft.com/office/drawing/2014/main" id="{87AC56A6-3D52-F64F-AC79-4DDBB847E406}"/>
              </a:ext>
            </a:extLst>
          </p:cNvPr>
          <p:cNvPicPr>
            <a:picLocks noChangeAspect="1"/>
          </p:cNvPicPr>
          <p:nvPr/>
        </p:nvPicPr>
        <p:blipFill>
          <a:blip r:embed="rId3">
            <a:alphaModFix amt="85000"/>
          </a:blip>
          <a:stretch>
            <a:fillRect/>
          </a:stretch>
        </p:blipFill>
        <p:spPr>
          <a:xfrm>
            <a:off x="5311566" y="2800667"/>
            <a:ext cx="1585976" cy="2755994"/>
          </a:xfrm>
          <a:prstGeom prst="rect">
            <a:avLst/>
          </a:prstGeom>
        </p:spPr>
      </p:pic>
      <p:pic>
        <p:nvPicPr>
          <p:cNvPr id="29" name="Picture 28">
            <a:extLst>
              <a:ext uri="{FF2B5EF4-FFF2-40B4-BE49-F238E27FC236}">
                <a16:creationId xmlns:a16="http://schemas.microsoft.com/office/drawing/2014/main" id="{5EEC6E0F-4117-E245-ACBC-7C607228152E}"/>
              </a:ext>
            </a:extLst>
          </p:cNvPr>
          <p:cNvPicPr>
            <a:picLocks noChangeAspect="1"/>
          </p:cNvPicPr>
          <p:nvPr/>
        </p:nvPicPr>
        <p:blipFill>
          <a:blip r:embed="rId3">
            <a:alphaModFix amt="85000"/>
          </a:blip>
          <a:stretch>
            <a:fillRect/>
          </a:stretch>
        </p:blipFill>
        <p:spPr>
          <a:xfrm rot="5400000">
            <a:off x="3795376" y="3798978"/>
            <a:ext cx="1575839" cy="4942570"/>
          </a:xfrm>
          <a:prstGeom prst="rect">
            <a:avLst/>
          </a:prstGeom>
        </p:spPr>
      </p:pic>
      <p:pic>
        <p:nvPicPr>
          <p:cNvPr id="30" name="Picture 29">
            <a:extLst>
              <a:ext uri="{FF2B5EF4-FFF2-40B4-BE49-F238E27FC236}">
                <a16:creationId xmlns:a16="http://schemas.microsoft.com/office/drawing/2014/main" id="{84CF09BB-F1E2-C841-BCA6-D8C989C1A488}"/>
              </a:ext>
            </a:extLst>
          </p:cNvPr>
          <p:cNvPicPr>
            <a:picLocks noChangeAspect="1"/>
          </p:cNvPicPr>
          <p:nvPr/>
        </p:nvPicPr>
        <p:blipFill>
          <a:blip r:embed="rId3">
            <a:alphaModFix amt="85000"/>
          </a:blip>
          <a:stretch>
            <a:fillRect/>
          </a:stretch>
        </p:blipFill>
        <p:spPr>
          <a:xfrm>
            <a:off x="1631268" y="83461"/>
            <a:ext cx="2154843" cy="2738377"/>
          </a:xfrm>
          <a:prstGeom prst="rect">
            <a:avLst/>
          </a:prstGeom>
        </p:spPr>
      </p:pic>
    </p:spTree>
    <p:extLst>
      <p:ext uri="{BB962C8B-B14F-4D97-AF65-F5344CB8AC3E}">
        <p14:creationId xmlns:p14="http://schemas.microsoft.com/office/powerpoint/2010/main" val="2557593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D31D-902E-2347-A442-95A65B2F03C4}"/>
              </a:ext>
            </a:extLst>
          </p:cNvPr>
          <p:cNvSpPr>
            <a:spLocks noGrp="1"/>
          </p:cNvSpPr>
          <p:nvPr>
            <p:ph type="title"/>
          </p:nvPr>
        </p:nvSpPr>
        <p:spPr>
          <a:xfrm>
            <a:off x="2089315" y="2478934"/>
            <a:ext cx="7886700" cy="1325563"/>
          </a:xfrm>
        </p:spPr>
        <p:txBody>
          <a:bodyPr/>
          <a:lstStyle/>
          <a:p>
            <a:r>
              <a:rPr lang="en-US" dirty="0"/>
              <a:t>Binary Operation Focused</a:t>
            </a:r>
          </a:p>
        </p:txBody>
      </p:sp>
    </p:spTree>
    <p:extLst>
      <p:ext uri="{BB962C8B-B14F-4D97-AF65-F5344CB8AC3E}">
        <p14:creationId xmlns:p14="http://schemas.microsoft.com/office/powerpoint/2010/main" val="3407435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378860-A5FD-424D-A5D1-541D748EE1BD}"/>
              </a:ext>
            </a:extLst>
          </p:cNvPr>
          <p:cNvSpPr txBox="1"/>
          <p:nvPr/>
        </p:nvSpPr>
        <p:spPr>
          <a:xfrm>
            <a:off x="2980707" y="4013860"/>
            <a:ext cx="2019977" cy="646331"/>
          </a:xfrm>
          <a:prstGeom prst="rect">
            <a:avLst/>
          </a:prstGeom>
          <a:noFill/>
        </p:spPr>
        <p:txBody>
          <a:bodyPr wrap="none" rtlCol="0">
            <a:spAutoFit/>
          </a:bodyPr>
          <a:lstStyle/>
          <a:p>
            <a:r>
              <a:rPr lang="en-US" dirty="0"/>
              <a:t>This talk is not that.</a:t>
            </a:r>
          </a:p>
          <a:p>
            <a:endParaRPr lang="en-US" dirty="0"/>
          </a:p>
        </p:txBody>
      </p:sp>
      <p:sp>
        <p:nvSpPr>
          <p:cNvPr id="6" name="Title 1">
            <a:extLst>
              <a:ext uri="{FF2B5EF4-FFF2-40B4-BE49-F238E27FC236}">
                <a16:creationId xmlns:a16="http://schemas.microsoft.com/office/drawing/2014/main" id="{F8F9148A-1139-E645-A925-18211B58D8C2}"/>
              </a:ext>
            </a:extLst>
          </p:cNvPr>
          <p:cNvSpPr txBox="1">
            <a:spLocks/>
          </p:cNvSpPr>
          <p:nvPr/>
        </p:nvSpPr>
        <p:spPr>
          <a:xfrm>
            <a:off x="735528" y="939655"/>
            <a:ext cx="7886700" cy="2919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trike="sngStrike" dirty="0"/>
              <a:t>Mathematics Education Research Talks tend to be deep dives into one research question and study.</a:t>
            </a:r>
          </a:p>
        </p:txBody>
      </p:sp>
    </p:spTree>
    <p:extLst>
      <p:ext uri="{BB962C8B-B14F-4D97-AF65-F5344CB8AC3E}">
        <p14:creationId xmlns:p14="http://schemas.microsoft.com/office/powerpoint/2010/main" val="1929383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F34AAA-8C06-E642-9E81-E61CD494C3D2}"/>
              </a:ext>
            </a:extLst>
          </p:cNvPr>
          <p:cNvSpPr/>
          <p:nvPr/>
        </p:nvSpPr>
        <p:spPr>
          <a:xfrm>
            <a:off x="1615045" y="1073172"/>
            <a:ext cx="6996563" cy="4524315"/>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How </a:t>
            </a:r>
            <a:r>
              <a:rPr lang="en-US" sz="2400" i="1" dirty="0">
                <a:ln/>
                <a:solidFill>
                  <a:schemeClr val="accent4"/>
                </a:solidFill>
              </a:rPr>
              <a:t>are</a:t>
            </a:r>
            <a:r>
              <a:rPr lang="en-US" sz="2400" b="1" dirty="0">
                <a:ln/>
                <a:solidFill>
                  <a:schemeClr val="accent4"/>
                </a:solidFill>
              </a:rPr>
              <a:t> students thinking about binary operations?</a:t>
            </a:r>
          </a:p>
          <a:p>
            <a:pPr algn="ctr"/>
            <a:endParaRPr lang="en-US" sz="2400" b="1" dirty="0">
              <a:ln/>
              <a:solidFill>
                <a:schemeClr val="accent4"/>
              </a:solidFill>
            </a:endParaRPr>
          </a:p>
          <a:p>
            <a:pPr algn="ctr"/>
            <a:r>
              <a:rPr lang="en-US" sz="2400" b="1" dirty="0">
                <a:ln/>
                <a:solidFill>
                  <a:schemeClr val="accent4"/>
                </a:solidFill>
              </a:rPr>
              <a:t>What attributes do students treat as critical when engaging with binary operation tasks?</a:t>
            </a:r>
          </a:p>
          <a:p>
            <a:pPr algn="ctr"/>
            <a:endParaRPr lang="en-US" sz="2400" b="1" dirty="0">
              <a:ln/>
              <a:solidFill>
                <a:schemeClr val="accent4"/>
              </a:solidFill>
            </a:endParaRPr>
          </a:p>
          <a:p>
            <a:pPr algn="ctr"/>
            <a:r>
              <a:rPr lang="en-US" sz="2400" b="1" dirty="0">
                <a:ln/>
                <a:solidFill>
                  <a:schemeClr val="accent4"/>
                </a:solidFill>
              </a:rPr>
              <a:t>What metaphors do students leverage when communicating about operations and their attributes?</a:t>
            </a:r>
          </a:p>
          <a:p>
            <a:pPr algn="ctr"/>
            <a:endParaRPr lang="en-US" sz="2400" b="1" dirty="0">
              <a:ln/>
              <a:solidFill>
                <a:schemeClr val="accent4"/>
              </a:solidFill>
            </a:endParaRPr>
          </a:p>
          <a:p>
            <a:pPr marL="457200" indent="-457200" algn="ctr">
              <a:buAutoNum type="alphaLcPeriod"/>
            </a:pPr>
            <a:endParaRPr lang="en-US" sz="2400" b="1" dirty="0">
              <a:ln/>
              <a:solidFill>
                <a:schemeClr val="accent4"/>
              </a:solidFill>
            </a:endParaRPr>
          </a:p>
        </p:txBody>
      </p:sp>
      <p:pic>
        <p:nvPicPr>
          <p:cNvPr id="5" name="Picture 4">
            <a:extLst>
              <a:ext uri="{FF2B5EF4-FFF2-40B4-BE49-F238E27FC236}">
                <a16:creationId xmlns:a16="http://schemas.microsoft.com/office/drawing/2014/main" id="{DBF0D4B1-9958-5845-A0C2-7CB71D2207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81439" y="1205866"/>
            <a:ext cx="768857" cy="615085"/>
          </a:xfrm>
          <a:prstGeom prst="rect">
            <a:avLst/>
          </a:prstGeom>
        </p:spPr>
      </p:pic>
      <p:pic>
        <p:nvPicPr>
          <p:cNvPr id="8" name="Picture 7">
            <a:extLst>
              <a:ext uri="{FF2B5EF4-FFF2-40B4-BE49-F238E27FC236}">
                <a16:creationId xmlns:a16="http://schemas.microsoft.com/office/drawing/2014/main" id="{E955995A-DBBB-414B-8B88-BCC554383D5D}"/>
              </a:ext>
            </a:extLst>
          </p:cNvPr>
          <p:cNvPicPr>
            <a:picLocks noChangeAspect="1"/>
          </p:cNvPicPr>
          <p:nvPr/>
        </p:nvPicPr>
        <p:blipFill>
          <a:blip r:embed="rId3"/>
          <a:stretch>
            <a:fillRect/>
          </a:stretch>
        </p:blipFill>
        <p:spPr>
          <a:xfrm>
            <a:off x="129347" y="133755"/>
            <a:ext cx="915682" cy="1221627"/>
          </a:xfrm>
          <a:prstGeom prst="rect">
            <a:avLst/>
          </a:prstGeom>
        </p:spPr>
      </p:pic>
      <p:sp>
        <p:nvSpPr>
          <p:cNvPr id="9" name="TextBox 8">
            <a:extLst>
              <a:ext uri="{FF2B5EF4-FFF2-40B4-BE49-F238E27FC236}">
                <a16:creationId xmlns:a16="http://schemas.microsoft.com/office/drawing/2014/main" id="{39FC0ABF-D4BE-A14C-91AB-FB9A947C3A9A}"/>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3927883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4050F4-0241-484C-88E0-BD89F5BDE31C}"/>
              </a:ext>
            </a:extLst>
          </p:cNvPr>
          <p:cNvSpPr txBox="1"/>
          <p:nvPr/>
        </p:nvSpPr>
        <p:spPr>
          <a:xfrm>
            <a:off x="1163940" y="1603788"/>
            <a:ext cx="4346368" cy="3970318"/>
          </a:xfrm>
          <a:prstGeom prst="rect">
            <a:avLst/>
          </a:prstGeom>
          <a:noFill/>
        </p:spPr>
        <p:txBody>
          <a:bodyPr wrap="square" rtlCol="0">
            <a:spAutoFit/>
          </a:bodyPr>
          <a:lstStyle/>
          <a:p>
            <a:r>
              <a:rPr lang="en-US" b="1" dirty="0"/>
              <a:t>Assumptions:</a:t>
            </a:r>
          </a:p>
          <a:p>
            <a:endParaRPr lang="en-US" dirty="0"/>
          </a:p>
          <a:p>
            <a:pPr marL="285750" indent="-285750">
              <a:buFont typeface="Arial" panose="020B0604020202020204" pitchFamily="34" charset="0"/>
              <a:buChar char="•"/>
            </a:pPr>
            <a:r>
              <a:rPr lang="en-US" dirty="0"/>
              <a:t>Understanding a concept involves attending to which properties are critical and which are permissible variations.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Often critical properties are backgrounded or permissible variations are overgeneralized as critical based on experience with examples of a concept.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Metaphors provides a means to structure and communicate these properties.</a:t>
            </a:r>
          </a:p>
          <a:p>
            <a:endParaRPr lang="en-US" dirty="0"/>
          </a:p>
        </p:txBody>
      </p:sp>
      <p:pic>
        <p:nvPicPr>
          <p:cNvPr id="11" name="Picture 10">
            <a:extLst>
              <a:ext uri="{FF2B5EF4-FFF2-40B4-BE49-F238E27FC236}">
                <a16:creationId xmlns:a16="http://schemas.microsoft.com/office/drawing/2014/main" id="{2A765EAD-3004-5647-8AA0-5326C47EF17E}"/>
              </a:ext>
            </a:extLst>
          </p:cNvPr>
          <p:cNvPicPr>
            <a:picLocks noChangeAspect="1"/>
          </p:cNvPicPr>
          <p:nvPr/>
        </p:nvPicPr>
        <p:blipFill>
          <a:blip r:embed="rId2"/>
          <a:stretch>
            <a:fillRect/>
          </a:stretch>
        </p:blipFill>
        <p:spPr>
          <a:xfrm>
            <a:off x="129347" y="133755"/>
            <a:ext cx="915682" cy="1221627"/>
          </a:xfrm>
          <a:prstGeom prst="rect">
            <a:avLst/>
          </a:prstGeom>
        </p:spPr>
      </p:pic>
      <p:sp>
        <p:nvSpPr>
          <p:cNvPr id="15" name="TextBox 14">
            <a:extLst>
              <a:ext uri="{FF2B5EF4-FFF2-40B4-BE49-F238E27FC236}">
                <a16:creationId xmlns:a16="http://schemas.microsoft.com/office/drawing/2014/main" id="{98646E34-EE7D-564D-8B82-7BD40E6EA9AF}"/>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
        <p:nvSpPr>
          <p:cNvPr id="16" name="Rectangle 15">
            <a:extLst>
              <a:ext uri="{FF2B5EF4-FFF2-40B4-BE49-F238E27FC236}">
                <a16:creationId xmlns:a16="http://schemas.microsoft.com/office/drawing/2014/main" id="{F2AD4818-3932-4642-8185-7DA062D6A29B}"/>
              </a:ext>
            </a:extLst>
          </p:cNvPr>
          <p:cNvSpPr/>
          <p:nvPr/>
        </p:nvSpPr>
        <p:spPr>
          <a:xfrm>
            <a:off x="6224412" y="605220"/>
            <a:ext cx="2660118" cy="28237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Exercises</a:t>
            </a:r>
          </a:p>
          <a:p>
            <a:pPr algn="ctr"/>
            <a:endParaRPr lang="en-US" dirty="0"/>
          </a:p>
          <a:p>
            <a:pPr algn="ctr"/>
            <a:r>
              <a:rPr lang="en-US" dirty="0"/>
              <a:t>Which of the following are binary operations:</a:t>
            </a:r>
          </a:p>
          <a:p>
            <a:pPr algn="ctr"/>
            <a:endParaRPr lang="en-US" dirty="0"/>
          </a:p>
          <a:p>
            <a:pPr marL="342900" indent="-342900">
              <a:buAutoNum type="arabicPeriod"/>
            </a:pPr>
            <a:r>
              <a:rPr lang="en-US" dirty="0" err="1"/>
              <a:t>a+b</a:t>
            </a:r>
            <a:r>
              <a:rPr lang="en-US" dirty="0"/>
              <a:t>, integers</a:t>
            </a:r>
          </a:p>
          <a:p>
            <a:pPr marL="342900" indent="-342900">
              <a:buAutoNum type="arabicPeriod"/>
            </a:pPr>
            <a:r>
              <a:rPr lang="en-US" dirty="0"/>
              <a:t>a-b, positive integers</a:t>
            </a:r>
          </a:p>
          <a:p>
            <a:pPr marL="342900" indent="-342900">
              <a:buAutoNum type="arabicPeriod"/>
            </a:pPr>
            <a:r>
              <a:rPr lang="en-US" dirty="0"/>
              <a:t>a+</a:t>
            </a:r>
            <a:r>
              <a:rPr lang="en-US" baseline="-25000" dirty="0"/>
              <a:t>6</a:t>
            </a:r>
            <a:r>
              <a:rPr lang="en-US" dirty="0"/>
              <a:t>b, {0,1,2,3,4,5}</a:t>
            </a:r>
          </a:p>
          <a:p>
            <a:pPr marL="342900" indent="-342900">
              <a:buAutoNum type="arabicPeriod"/>
            </a:pPr>
            <a:r>
              <a:rPr lang="en-US" dirty="0"/>
              <a:t>1/2(ab), real numbers</a:t>
            </a:r>
          </a:p>
        </p:txBody>
      </p:sp>
      <p:sp>
        <p:nvSpPr>
          <p:cNvPr id="17" name="Rectangle 16">
            <a:extLst>
              <a:ext uri="{FF2B5EF4-FFF2-40B4-BE49-F238E27FC236}">
                <a16:creationId xmlns:a16="http://schemas.microsoft.com/office/drawing/2014/main" id="{2DE3611D-D6BA-B346-95E6-4333000C681B}"/>
              </a:ext>
            </a:extLst>
          </p:cNvPr>
          <p:cNvSpPr/>
          <p:nvPr/>
        </p:nvSpPr>
        <p:spPr>
          <a:xfrm>
            <a:off x="6134928" y="3588947"/>
            <a:ext cx="2839085" cy="2031325"/>
          </a:xfrm>
          <a:prstGeom prst="rect">
            <a:avLst/>
          </a:prstGeom>
        </p:spPr>
        <p:txBody>
          <a:bodyPr wrap="square">
            <a:spAutoFit/>
          </a:bodyPr>
          <a:lstStyle/>
          <a:p>
            <a:r>
              <a:rPr lang="en-US" dirty="0"/>
              <a:t>A binary operation on a set </a:t>
            </a:r>
            <a:r>
              <a:rPr lang="en-US" i="1" dirty="0"/>
              <a:t>G</a:t>
            </a:r>
            <a:r>
              <a:rPr lang="en-US" dirty="0"/>
              <a:t> is a function </a:t>
            </a:r>
            <a:r>
              <a:rPr lang="en-US" i="1" dirty="0"/>
              <a:t>G</a:t>
            </a:r>
            <a:r>
              <a:rPr lang="en-US" dirty="0"/>
              <a:t>×</a:t>
            </a:r>
            <a:r>
              <a:rPr lang="en-US" i="1" dirty="0"/>
              <a:t>G</a:t>
            </a:r>
            <a:r>
              <a:rPr lang="en-US" dirty="0"/>
              <a:t>→</a:t>
            </a:r>
            <a:r>
              <a:rPr lang="en-US" i="1" dirty="0"/>
              <a:t>G</a:t>
            </a:r>
            <a:r>
              <a:rPr lang="en-US" dirty="0"/>
              <a:t> that </a:t>
            </a:r>
            <a:r>
              <a:rPr lang="en-US" dirty="0">
                <a:highlight>
                  <a:srgbClr val="808080"/>
                </a:highlight>
              </a:rPr>
              <a:t>assigns to each pair (</a:t>
            </a:r>
            <a:r>
              <a:rPr lang="en-US" i="1" dirty="0" err="1">
                <a:highlight>
                  <a:srgbClr val="808080"/>
                </a:highlight>
              </a:rPr>
              <a:t>a</a:t>
            </a:r>
            <a:r>
              <a:rPr lang="en-US" dirty="0" err="1">
                <a:highlight>
                  <a:srgbClr val="808080"/>
                </a:highlight>
              </a:rPr>
              <a:t>,</a:t>
            </a:r>
            <a:r>
              <a:rPr lang="en-US" i="1" dirty="0" err="1">
                <a:highlight>
                  <a:srgbClr val="808080"/>
                </a:highlight>
              </a:rPr>
              <a:t>b</a:t>
            </a:r>
            <a:r>
              <a:rPr lang="en-US" dirty="0">
                <a:highlight>
                  <a:srgbClr val="808080"/>
                </a:highlight>
              </a:rPr>
              <a:t>)</a:t>
            </a:r>
            <a:r>
              <a:rPr lang="en-US" dirty="0"/>
              <a:t>∈</a:t>
            </a:r>
            <a:r>
              <a:rPr lang="en-US" i="1" dirty="0"/>
              <a:t>G</a:t>
            </a:r>
            <a:r>
              <a:rPr lang="en-US" dirty="0"/>
              <a:t>×</a:t>
            </a:r>
            <a:r>
              <a:rPr lang="en-US" i="1" dirty="0"/>
              <a:t>G </a:t>
            </a:r>
            <a:r>
              <a:rPr lang="en-US" dirty="0">
                <a:highlight>
                  <a:srgbClr val="FFFF00"/>
                </a:highlight>
              </a:rPr>
              <a:t>a unique element </a:t>
            </a:r>
            <a:r>
              <a:rPr lang="en-US" i="1" dirty="0" err="1">
                <a:highlight>
                  <a:srgbClr val="FFFF00"/>
                </a:highlight>
              </a:rPr>
              <a:t>a</a:t>
            </a:r>
            <a:r>
              <a:rPr lang="en-US" dirty="0" err="1">
                <a:highlight>
                  <a:srgbClr val="FFFF00"/>
                </a:highlight>
              </a:rPr>
              <a:t>∘</a:t>
            </a:r>
            <a:r>
              <a:rPr lang="en-US" i="1" dirty="0" err="1">
                <a:highlight>
                  <a:srgbClr val="FFFF00"/>
                </a:highlight>
              </a:rPr>
              <a:t>b</a:t>
            </a:r>
            <a:r>
              <a:rPr lang="en-US" dirty="0">
                <a:highlight>
                  <a:srgbClr val="FFFF00"/>
                </a:highlight>
              </a:rPr>
              <a:t> in </a:t>
            </a:r>
            <a:r>
              <a:rPr lang="en-US" i="1" dirty="0">
                <a:highlight>
                  <a:srgbClr val="FFFF00"/>
                </a:highlight>
              </a:rPr>
              <a:t>G</a:t>
            </a:r>
            <a:r>
              <a:rPr lang="en-US" i="1" dirty="0"/>
              <a:t>. </a:t>
            </a:r>
            <a:r>
              <a:rPr lang="en-US" dirty="0"/>
              <a:t>(Judson,2020).</a:t>
            </a:r>
          </a:p>
        </p:txBody>
      </p:sp>
    </p:spTree>
    <p:extLst>
      <p:ext uri="{BB962C8B-B14F-4D97-AF65-F5344CB8AC3E}">
        <p14:creationId xmlns:p14="http://schemas.microsoft.com/office/powerpoint/2010/main" val="306869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96E2E-5658-9D41-87AD-44A9F9ADC44F}"/>
              </a:ext>
            </a:extLst>
          </p:cNvPr>
          <p:cNvPicPr>
            <a:picLocks noChangeAspect="1"/>
          </p:cNvPicPr>
          <p:nvPr/>
        </p:nvPicPr>
        <p:blipFill>
          <a:blip r:embed="rId2"/>
          <a:stretch>
            <a:fillRect/>
          </a:stretch>
        </p:blipFill>
        <p:spPr>
          <a:xfrm>
            <a:off x="1740379" y="629390"/>
            <a:ext cx="7059238" cy="3664431"/>
          </a:xfrm>
          <a:prstGeom prst="rect">
            <a:avLst/>
          </a:prstGeom>
        </p:spPr>
      </p:pic>
      <p:sp>
        <p:nvSpPr>
          <p:cNvPr id="6" name="TextBox 5">
            <a:extLst>
              <a:ext uri="{FF2B5EF4-FFF2-40B4-BE49-F238E27FC236}">
                <a16:creationId xmlns:a16="http://schemas.microsoft.com/office/drawing/2014/main" id="{C7AC82FD-74BB-7241-986C-D5D8736205A1}"/>
              </a:ext>
            </a:extLst>
          </p:cNvPr>
          <p:cNvSpPr txBox="1"/>
          <p:nvPr/>
        </p:nvSpPr>
        <p:spPr>
          <a:xfrm>
            <a:off x="5735782" y="4776388"/>
            <a:ext cx="3918856" cy="1200329"/>
          </a:xfrm>
          <a:prstGeom prst="rect">
            <a:avLst/>
          </a:prstGeom>
          <a:noFill/>
        </p:spPr>
        <p:txBody>
          <a:bodyPr wrap="square" rtlCol="0">
            <a:spAutoFit/>
          </a:bodyPr>
          <a:lstStyle/>
          <a:p>
            <a:r>
              <a:rPr lang="en-US" dirty="0"/>
              <a:t>24 students finishing AA at two institutions</a:t>
            </a:r>
          </a:p>
          <a:p>
            <a:endParaRPr lang="en-US" dirty="0"/>
          </a:p>
          <a:p>
            <a:r>
              <a:rPr lang="en-US" dirty="0"/>
              <a:t>6 follow-up interviews</a:t>
            </a:r>
          </a:p>
        </p:txBody>
      </p:sp>
      <p:pic>
        <p:nvPicPr>
          <p:cNvPr id="9" name="Picture 8">
            <a:extLst>
              <a:ext uri="{FF2B5EF4-FFF2-40B4-BE49-F238E27FC236}">
                <a16:creationId xmlns:a16="http://schemas.microsoft.com/office/drawing/2014/main" id="{30DF425A-6051-184D-A87C-20C477CDA082}"/>
              </a:ext>
            </a:extLst>
          </p:cNvPr>
          <p:cNvPicPr>
            <a:picLocks noChangeAspect="1"/>
          </p:cNvPicPr>
          <p:nvPr/>
        </p:nvPicPr>
        <p:blipFill>
          <a:blip r:embed="rId3"/>
          <a:stretch>
            <a:fillRect/>
          </a:stretch>
        </p:blipFill>
        <p:spPr>
          <a:xfrm>
            <a:off x="129347" y="133755"/>
            <a:ext cx="915682" cy="1221627"/>
          </a:xfrm>
          <a:prstGeom prst="rect">
            <a:avLst/>
          </a:prstGeom>
        </p:spPr>
      </p:pic>
      <p:sp>
        <p:nvSpPr>
          <p:cNvPr id="13" name="TextBox 12">
            <a:extLst>
              <a:ext uri="{FF2B5EF4-FFF2-40B4-BE49-F238E27FC236}">
                <a16:creationId xmlns:a16="http://schemas.microsoft.com/office/drawing/2014/main" id="{27BCA7A3-81EF-F24A-B334-B3BDE51C0BC4}"/>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2759877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E1298-14E7-DA45-9C75-96FED383C009}"/>
              </a:ext>
            </a:extLst>
          </p:cNvPr>
          <p:cNvPicPr>
            <a:picLocks noChangeAspect="1"/>
          </p:cNvPicPr>
          <p:nvPr/>
        </p:nvPicPr>
        <p:blipFill>
          <a:blip r:embed="rId2"/>
          <a:stretch>
            <a:fillRect/>
          </a:stretch>
        </p:blipFill>
        <p:spPr>
          <a:xfrm>
            <a:off x="677954" y="3429000"/>
            <a:ext cx="8359167" cy="3335431"/>
          </a:xfrm>
          <a:prstGeom prst="rect">
            <a:avLst/>
          </a:prstGeom>
        </p:spPr>
      </p:pic>
      <p:pic>
        <p:nvPicPr>
          <p:cNvPr id="6" name="Picture 5">
            <a:extLst>
              <a:ext uri="{FF2B5EF4-FFF2-40B4-BE49-F238E27FC236}">
                <a16:creationId xmlns:a16="http://schemas.microsoft.com/office/drawing/2014/main" id="{6B2B0A3E-68AF-4F45-B20B-A3A84DB66FDD}"/>
              </a:ext>
            </a:extLst>
          </p:cNvPr>
          <p:cNvPicPr>
            <a:picLocks noChangeAspect="1"/>
          </p:cNvPicPr>
          <p:nvPr/>
        </p:nvPicPr>
        <p:blipFill>
          <a:blip r:embed="rId3"/>
          <a:stretch>
            <a:fillRect/>
          </a:stretch>
        </p:blipFill>
        <p:spPr>
          <a:xfrm>
            <a:off x="129347" y="133755"/>
            <a:ext cx="915682" cy="1221627"/>
          </a:xfrm>
          <a:prstGeom prst="rect">
            <a:avLst/>
          </a:prstGeom>
        </p:spPr>
      </p:pic>
      <p:sp>
        <p:nvSpPr>
          <p:cNvPr id="7" name="TextBox 6">
            <a:extLst>
              <a:ext uri="{FF2B5EF4-FFF2-40B4-BE49-F238E27FC236}">
                <a16:creationId xmlns:a16="http://schemas.microsoft.com/office/drawing/2014/main" id="{E53BF061-600F-0D4D-A1B9-FB8293798F14}"/>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9" name="Picture 8">
            <a:extLst>
              <a:ext uri="{FF2B5EF4-FFF2-40B4-BE49-F238E27FC236}">
                <a16:creationId xmlns:a16="http://schemas.microsoft.com/office/drawing/2014/main" id="{376D1D90-95BE-D949-BA4E-499621F17649}"/>
              </a:ext>
            </a:extLst>
          </p:cNvPr>
          <p:cNvPicPr>
            <a:picLocks noChangeAspect="1"/>
          </p:cNvPicPr>
          <p:nvPr/>
        </p:nvPicPr>
        <p:blipFill>
          <a:blip r:embed="rId4"/>
          <a:stretch>
            <a:fillRect/>
          </a:stretch>
        </p:blipFill>
        <p:spPr>
          <a:xfrm rot="10800000">
            <a:off x="1596242" y="444336"/>
            <a:ext cx="7162800" cy="1511300"/>
          </a:xfrm>
          <a:prstGeom prst="rect">
            <a:avLst/>
          </a:prstGeom>
        </p:spPr>
      </p:pic>
    </p:spTree>
    <p:extLst>
      <p:ext uri="{BB962C8B-B14F-4D97-AF65-F5344CB8AC3E}">
        <p14:creationId xmlns:p14="http://schemas.microsoft.com/office/powerpoint/2010/main" val="1475460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491BBF-4517-3F47-8300-9ED974CABD9C}"/>
              </a:ext>
            </a:extLst>
          </p:cNvPr>
          <p:cNvPicPr>
            <a:picLocks noChangeAspect="1"/>
          </p:cNvPicPr>
          <p:nvPr/>
        </p:nvPicPr>
        <p:blipFill>
          <a:blip r:embed="rId2"/>
          <a:stretch>
            <a:fillRect/>
          </a:stretch>
        </p:blipFill>
        <p:spPr>
          <a:xfrm rot="10800000">
            <a:off x="1596242" y="444336"/>
            <a:ext cx="7162800" cy="1511300"/>
          </a:xfrm>
          <a:prstGeom prst="rect">
            <a:avLst/>
          </a:prstGeom>
        </p:spPr>
      </p:pic>
      <p:pic>
        <p:nvPicPr>
          <p:cNvPr id="6" name="Picture 5">
            <a:extLst>
              <a:ext uri="{FF2B5EF4-FFF2-40B4-BE49-F238E27FC236}">
                <a16:creationId xmlns:a16="http://schemas.microsoft.com/office/drawing/2014/main" id="{8D01035F-FDA6-634E-B109-5210D9932602}"/>
              </a:ext>
            </a:extLst>
          </p:cNvPr>
          <p:cNvPicPr>
            <a:picLocks noChangeAspect="1"/>
          </p:cNvPicPr>
          <p:nvPr/>
        </p:nvPicPr>
        <p:blipFill>
          <a:blip r:embed="rId3"/>
          <a:stretch>
            <a:fillRect/>
          </a:stretch>
        </p:blipFill>
        <p:spPr>
          <a:xfrm>
            <a:off x="129347" y="133755"/>
            <a:ext cx="915682" cy="1221627"/>
          </a:xfrm>
          <a:prstGeom prst="rect">
            <a:avLst/>
          </a:prstGeom>
        </p:spPr>
      </p:pic>
      <p:pic>
        <p:nvPicPr>
          <p:cNvPr id="7" name="Picture 6">
            <a:extLst>
              <a:ext uri="{FF2B5EF4-FFF2-40B4-BE49-F238E27FC236}">
                <a16:creationId xmlns:a16="http://schemas.microsoft.com/office/drawing/2014/main" id="{3BA65E5D-471E-FA4D-9C29-7E65A7DE32B7}"/>
              </a:ext>
            </a:extLst>
          </p:cNvPr>
          <p:cNvPicPr>
            <a:picLocks noChangeAspect="1"/>
          </p:cNvPicPr>
          <p:nvPr/>
        </p:nvPicPr>
        <p:blipFill>
          <a:blip r:embed="rId4"/>
          <a:stretch>
            <a:fillRect/>
          </a:stretch>
        </p:blipFill>
        <p:spPr>
          <a:xfrm>
            <a:off x="677954" y="3429000"/>
            <a:ext cx="8359167" cy="3335431"/>
          </a:xfrm>
          <a:prstGeom prst="rect">
            <a:avLst/>
          </a:prstGeom>
        </p:spPr>
      </p:pic>
      <p:sp>
        <p:nvSpPr>
          <p:cNvPr id="8" name="TextBox 7">
            <a:extLst>
              <a:ext uri="{FF2B5EF4-FFF2-40B4-BE49-F238E27FC236}">
                <a16:creationId xmlns:a16="http://schemas.microsoft.com/office/drawing/2014/main" id="{9820AB8E-89E9-1045-B4F1-4EE9D575EF81}"/>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
        <p:nvSpPr>
          <p:cNvPr id="3" name="Frame 2">
            <a:extLst>
              <a:ext uri="{FF2B5EF4-FFF2-40B4-BE49-F238E27FC236}">
                <a16:creationId xmlns:a16="http://schemas.microsoft.com/office/drawing/2014/main" id="{3B515D60-AEA8-CB43-ABC7-905EDD62AA53}"/>
              </a:ext>
            </a:extLst>
          </p:cNvPr>
          <p:cNvSpPr/>
          <p:nvPr/>
        </p:nvSpPr>
        <p:spPr>
          <a:xfrm>
            <a:off x="677954" y="3885265"/>
            <a:ext cx="1982119" cy="2879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8968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491BBF-4517-3F47-8300-9ED974CABD9C}"/>
              </a:ext>
            </a:extLst>
          </p:cNvPr>
          <p:cNvPicPr>
            <a:picLocks noChangeAspect="1"/>
          </p:cNvPicPr>
          <p:nvPr/>
        </p:nvPicPr>
        <p:blipFill>
          <a:blip r:embed="rId2"/>
          <a:stretch>
            <a:fillRect/>
          </a:stretch>
        </p:blipFill>
        <p:spPr>
          <a:xfrm rot="10800000">
            <a:off x="1596242" y="444336"/>
            <a:ext cx="7162800" cy="1511300"/>
          </a:xfrm>
          <a:prstGeom prst="rect">
            <a:avLst/>
          </a:prstGeom>
        </p:spPr>
      </p:pic>
      <p:pic>
        <p:nvPicPr>
          <p:cNvPr id="6" name="Picture 5">
            <a:extLst>
              <a:ext uri="{FF2B5EF4-FFF2-40B4-BE49-F238E27FC236}">
                <a16:creationId xmlns:a16="http://schemas.microsoft.com/office/drawing/2014/main" id="{8D01035F-FDA6-634E-B109-5210D9932602}"/>
              </a:ext>
            </a:extLst>
          </p:cNvPr>
          <p:cNvPicPr>
            <a:picLocks noChangeAspect="1"/>
          </p:cNvPicPr>
          <p:nvPr/>
        </p:nvPicPr>
        <p:blipFill>
          <a:blip r:embed="rId3"/>
          <a:stretch>
            <a:fillRect/>
          </a:stretch>
        </p:blipFill>
        <p:spPr>
          <a:xfrm>
            <a:off x="129347" y="133755"/>
            <a:ext cx="915682" cy="1221627"/>
          </a:xfrm>
          <a:prstGeom prst="rect">
            <a:avLst/>
          </a:prstGeom>
        </p:spPr>
      </p:pic>
      <p:pic>
        <p:nvPicPr>
          <p:cNvPr id="7" name="Picture 6">
            <a:extLst>
              <a:ext uri="{FF2B5EF4-FFF2-40B4-BE49-F238E27FC236}">
                <a16:creationId xmlns:a16="http://schemas.microsoft.com/office/drawing/2014/main" id="{3BA65E5D-471E-FA4D-9C29-7E65A7DE32B7}"/>
              </a:ext>
            </a:extLst>
          </p:cNvPr>
          <p:cNvPicPr>
            <a:picLocks noChangeAspect="1"/>
          </p:cNvPicPr>
          <p:nvPr/>
        </p:nvPicPr>
        <p:blipFill>
          <a:blip r:embed="rId4"/>
          <a:stretch>
            <a:fillRect/>
          </a:stretch>
        </p:blipFill>
        <p:spPr>
          <a:xfrm>
            <a:off x="677954" y="3429000"/>
            <a:ext cx="8359167" cy="3335431"/>
          </a:xfrm>
          <a:prstGeom prst="rect">
            <a:avLst/>
          </a:prstGeom>
        </p:spPr>
      </p:pic>
      <p:sp>
        <p:nvSpPr>
          <p:cNvPr id="8" name="TextBox 7">
            <a:extLst>
              <a:ext uri="{FF2B5EF4-FFF2-40B4-BE49-F238E27FC236}">
                <a16:creationId xmlns:a16="http://schemas.microsoft.com/office/drawing/2014/main" id="{9820AB8E-89E9-1045-B4F1-4EE9D575EF81}"/>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
        <p:nvSpPr>
          <p:cNvPr id="3" name="Frame 2">
            <a:extLst>
              <a:ext uri="{FF2B5EF4-FFF2-40B4-BE49-F238E27FC236}">
                <a16:creationId xmlns:a16="http://schemas.microsoft.com/office/drawing/2014/main" id="{3B515D60-AEA8-CB43-ABC7-905EDD62AA53}"/>
              </a:ext>
            </a:extLst>
          </p:cNvPr>
          <p:cNvSpPr/>
          <p:nvPr/>
        </p:nvSpPr>
        <p:spPr>
          <a:xfrm>
            <a:off x="677954" y="3885265"/>
            <a:ext cx="1982119" cy="2879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3121CC5C-CF09-1244-9331-F10E26BA767A}"/>
              </a:ext>
            </a:extLst>
          </p:cNvPr>
          <p:cNvSpPr/>
          <p:nvPr/>
        </p:nvSpPr>
        <p:spPr>
          <a:xfrm>
            <a:off x="677954" y="4156674"/>
            <a:ext cx="1982119" cy="287977"/>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2601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6AF0-BC93-BE4F-B247-0552F8A9C01C}"/>
              </a:ext>
            </a:extLst>
          </p:cNvPr>
          <p:cNvSpPr>
            <a:spLocks noGrp="1"/>
          </p:cNvSpPr>
          <p:nvPr>
            <p:ph type="title"/>
          </p:nvPr>
        </p:nvSpPr>
        <p:spPr>
          <a:xfrm>
            <a:off x="1251474" y="365126"/>
            <a:ext cx="7263875" cy="1325563"/>
          </a:xfrm>
        </p:spPr>
        <p:txBody>
          <a:bodyPr/>
          <a:lstStyle/>
          <a:p>
            <a:r>
              <a:rPr lang="en-US" dirty="0"/>
              <a:t>Metaphors</a:t>
            </a:r>
          </a:p>
        </p:txBody>
      </p:sp>
      <p:sp>
        <p:nvSpPr>
          <p:cNvPr id="3" name="Content Placeholder 2">
            <a:extLst>
              <a:ext uri="{FF2B5EF4-FFF2-40B4-BE49-F238E27FC236}">
                <a16:creationId xmlns:a16="http://schemas.microsoft.com/office/drawing/2014/main" id="{309DB33A-5796-9C45-908D-B8B3A0809A68}"/>
              </a:ext>
            </a:extLst>
          </p:cNvPr>
          <p:cNvSpPr>
            <a:spLocks noGrp="1"/>
          </p:cNvSpPr>
          <p:nvPr>
            <p:ph idx="1"/>
          </p:nvPr>
        </p:nvSpPr>
        <p:spPr>
          <a:xfrm>
            <a:off x="914771" y="1683207"/>
            <a:ext cx="5766278" cy="4486274"/>
          </a:xfrm>
        </p:spPr>
        <p:txBody>
          <a:bodyPr>
            <a:normAutofit lnSpcReduction="10000"/>
          </a:bodyPr>
          <a:lstStyle/>
          <a:p>
            <a:pPr marL="0" indent="0">
              <a:buNone/>
            </a:pPr>
            <a:r>
              <a:rPr lang="en-US" u="sng" dirty="0"/>
              <a:t>Metaphor Type 1: Function-based</a:t>
            </a:r>
          </a:p>
          <a:p>
            <a:pPr marL="0" indent="0">
              <a:buNone/>
            </a:pPr>
            <a:r>
              <a:rPr lang="en-US" dirty="0"/>
              <a:t>“This stood out immediately, as not binary operation, because root a has nothing to do with b and so even though it's taking two numbers in the </a:t>
            </a:r>
            <a:r>
              <a:rPr lang="en-US" b="1" dirty="0"/>
              <a:t>input</a:t>
            </a:r>
            <a:r>
              <a:rPr lang="en-US" dirty="0"/>
              <a:t>, the </a:t>
            </a:r>
            <a:r>
              <a:rPr lang="en-US" b="1" dirty="0"/>
              <a:t>output</a:t>
            </a:r>
            <a:r>
              <a:rPr lang="en-US" dirty="0"/>
              <a:t> doesn't depend on b”</a:t>
            </a:r>
          </a:p>
          <a:p>
            <a:pPr marL="0" indent="0">
              <a:buNone/>
            </a:pPr>
            <a:endParaRPr lang="en-US" dirty="0"/>
          </a:p>
          <a:p>
            <a:pPr marL="0" indent="0">
              <a:buNone/>
            </a:pPr>
            <a:r>
              <a:rPr lang="en-US" u="sng" dirty="0"/>
              <a:t>Metaphor Type 2: Arithmetic-based</a:t>
            </a:r>
          </a:p>
          <a:p>
            <a:pPr marL="0" indent="0">
              <a:buNone/>
            </a:pPr>
            <a:r>
              <a:rPr lang="en-US" dirty="0"/>
              <a:t>“If you could </a:t>
            </a:r>
            <a:r>
              <a:rPr lang="en-US" b="1" dirty="0"/>
              <a:t>combine</a:t>
            </a:r>
            <a:r>
              <a:rPr lang="en-US" dirty="0"/>
              <a:t> other numbers and still get the same </a:t>
            </a:r>
            <a:r>
              <a:rPr lang="en-US" b="1" dirty="0"/>
              <a:t>answer</a:t>
            </a:r>
            <a:r>
              <a:rPr lang="en-US" i="1" dirty="0"/>
              <a:t>,</a:t>
            </a:r>
            <a:r>
              <a:rPr lang="en-US" dirty="0"/>
              <a:t> then it wouldn't give you something unique.”</a:t>
            </a:r>
          </a:p>
          <a:p>
            <a:pPr marL="0" indent="0">
              <a:buNone/>
            </a:pPr>
            <a:endParaRPr lang="en-US" dirty="0"/>
          </a:p>
          <a:p>
            <a:pPr marL="0" indent="0">
              <a:buNone/>
            </a:pPr>
            <a:r>
              <a:rPr lang="en-US" u="sng" dirty="0"/>
              <a:t>Metaphor Type 3: Structure-based</a:t>
            </a:r>
          </a:p>
          <a:p>
            <a:pPr marL="0" indent="0">
              <a:buNone/>
            </a:pPr>
            <a:r>
              <a:rPr lang="en-US" dirty="0"/>
              <a:t>‘Well, wait a minute, what </a:t>
            </a:r>
            <a:r>
              <a:rPr lang="en-US" b="1" dirty="0"/>
              <a:t>pattern</a:t>
            </a:r>
            <a:r>
              <a:rPr lang="en-US" dirty="0"/>
              <a:t> do we have going on there?’ </a:t>
            </a:r>
          </a:p>
        </p:txBody>
      </p:sp>
      <p:sp>
        <p:nvSpPr>
          <p:cNvPr id="10" name="Frame 9">
            <a:extLst>
              <a:ext uri="{FF2B5EF4-FFF2-40B4-BE49-F238E27FC236}">
                <a16:creationId xmlns:a16="http://schemas.microsoft.com/office/drawing/2014/main" id="{BF04C99D-1E3C-DF41-A3EE-E973094E3B22}"/>
              </a:ext>
            </a:extLst>
          </p:cNvPr>
          <p:cNvSpPr/>
          <p:nvPr/>
        </p:nvSpPr>
        <p:spPr>
          <a:xfrm>
            <a:off x="6603118" y="3817775"/>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ross 11">
            <a:extLst>
              <a:ext uri="{FF2B5EF4-FFF2-40B4-BE49-F238E27FC236}">
                <a16:creationId xmlns:a16="http://schemas.microsoft.com/office/drawing/2014/main" id="{9E9FC033-047F-3848-9B04-482C71CCA5DA}"/>
              </a:ext>
            </a:extLst>
          </p:cNvPr>
          <p:cNvSpPr/>
          <p:nvPr/>
        </p:nvSpPr>
        <p:spPr>
          <a:xfrm>
            <a:off x="7363510" y="3981060"/>
            <a:ext cx="302820" cy="299853"/>
          </a:xfrm>
          <a:prstGeom prst="plus">
            <a:avLst>
              <a:gd name="adj" fmla="val 36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a:extLst>
              <a:ext uri="{FF2B5EF4-FFF2-40B4-BE49-F238E27FC236}">
                <a16:creationId xmlns:a16="http://schemas.microsoft.com/office/drawing/2014/main" id="{0C5A9491-78A4-1545-A9D4-79DFCE86EAEF}"/>
              </a:ext>
            </a:extLst>
          </p:cNvPr>
          <p:cNvSpPr/>
          <p:nvPr/>
        </p:nvSpPr>
        <p:spPr>
          <a:xfrm>
            <a:off x="8539537" y="3981059"/>
            <a:ext cx="427512" cy="2998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7E936C25-F24A-DB49-9639-2CEF0E7B714D}"/>
              </a:ext>
            </a:extLst>
          </p:cNvPr>
          <p:cNvSpPr/>
          <p:nvPr/>
        </p:nvSpPr>
        <p:spPr>
          <a:xfrm>
            <a:off x="7802896" y="3817774"/>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4809CAE3-1E36-6340-A866-B9256D25A85C}"/>
              </a:ext>
            </a:extLst>
          </p:cNvPr>
          <p:cNvPicPr>
            <a:picLocks noChangeAspect="1"/>
          </p:cNvPicPr>
          <p:nvPr/>
        </p:nvPicPr>
        <p:blipFill>
          <a:blip r:embed="rId2"/>
          <a:stretch>
            <a:fillRect/>
          </a:stretch>
        </p:blipFill>
        <p:spPr>
          <a:xfrm>
            <a:off x="7063013" y="4982729"/>
            <a:ext cx="1329700" cy="1262088"/>
          </a:xfrm>
          <a:prstGeom prst="rect">
            <a:avLst/>
          </a:prstGeom>
        </p:spPr>
      </p:pic>
      <p:pic>
        <p:nvPicPr>
          <p:cNvPr id="18" name="Picture 17">
            <a:extLst>
              <a:ext uri="{FF2B5EF4-FFF2-40B4-BE49-F238E27FC236}">
                <a16:creationId xmlns:a16="http://schemas.microsoft.com/office/drawing/2014/main" id="{265C5ABF-1A5A-7F48-8B59-DEF6C6D73290}"/>
              </a:ext>
            </a:extLst>
          </p:cNvPr>
          <p:cNvPicPr>
            <a:picLocks noChangeAspect="1"/>
          </p:cNvPicPr>
          <p:nvPr/>
        </p:nvPicPr>
        <p:blipFill>
          <a:blip r:embed="rId3"/>
          <a:stretch>
            <a:fillRect/>
          </a:stretch>
        </p:blipFill>
        <p:spPr>
          <a:xfrm>
            <a:off x="6601374" y="1243234"/>
            <a:ext cx="2129911" cy="2108612"/>
          </a:xfrm>
          <a:prstGeom prst="rect">
            <a:avLst/>
          </a:prstGeom>
        </p:spPr>
      </p:pic>
      <p:pic>
        <p:nvPicPr>
          <p:cNvPr id="20" name="Picture 19">
            <a:extLst>
              <a:ext uri="{FF2B5EF4-FFF2-40B4-BE49-F238E27FC236}">
                <a16:creationId xmlns:a16="http://schemas.microsoft.com/office/drawing/2014/main" id="{A6F0595A-32D5-2844-96B3-B62A38A25E88}"/>
              </a:ext>
            </a:extLst>
          </p:cNvPr>
          <p:cNvPicPr>
            <a:picLocks noChangeAspect="1"/>
          </p:cNvPicPr>
          <p:nvPr/>
        </p:nvPicPr>
        <p:blipFill>
          <a:blip r:embed="rId4"/>
          <a:stretch>
            <a:fillRect/>
          </a:stretch>
        </p:blipFill>
        <p:spPr>
          <a:xfrm>
            <a:off x="129347" y="133755"/>
            <a:ext cx="915682" cy="1221627"/>
          </a:xfrm>
          <a:prstGeom prst="rect">
            <a:avLst/>
          </a:prstGeom>
        </p:spPr>
      </p:pic>
      <p:sp>
        <p:nvSpPr>
          <p:cNvPr id="24" name="TextBox 23">
            <a:extLst>
              <a:ext uri="{FF2B5EF4-FFF2-40B4-BE49-F238E27FC236}">
                <a16:creationId xmlns:a16="http://schemas.microsoft.com/office/drawing/2014/main" id="{6169C347-9F16-B84E-A4D3-6F0B8E6C488E}"/>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25" name="Picture 24">
            <a:extLst>
              <a:ext uri="{FF2B5EF4-FFF2-40B4-BE49-F238E27FC236}">
                <a16:creationId xmlns:a16="http://schemas.microsoft.com/office/drawing/2014/main" id="{F91396BE-5762-7A41-A76E-5DA461805831}"/>
              </a:ext>
            </a:extLst>
          </p:cNvPr>
          <p:cNvPicPr>
            <a:picLocks noChangeAspect="1"/>
          </p:cNvPicPr>
          <p:nvPr/>
        </p:nvPicPr>
        <p:blipFill>
          <a:blip r:embed="rId5"/>
          <a:stretch>
            <a:fillRect/>
          </a:stretch>
        </p:blipFill>
        <p:spPr>
          <a:xfrm>
            <a:off x="835247" y="1390762"/>
            <a:ext cx="8131801" cy="4950661"/>
          </a:xfrm>
          <a:prstGeom prst="rect">
            <a:avLst/>
          </a:prstGeom>
        </p:spPr>
      </p:pic>
    </p:spTree>
    <p:extLst>
      <p:ext uri="{BB962C8B-B14F-4D97-AF65-F5344CB8AC3E}">
        <p14:creationId xmlns:p14="http://schemas.microsoft.com/office/powerpoint/2010/main" val="3592347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6AF0-BC93-BE4F-B247-0552F8A9C01C}"/>
              </a:ext>
            </a:extLst>
          </p:cNvPr>
          <p:cNvSpPr>
            <a:spLocks noGrp="1"/>
          </p:cNvSpPr>
          <p:nvPr>
            <p:ph type="title"/>
          </p:nvPr>
        </p:nvSpPr>
        <p:spPr>
          <a:xfrm>
            <a:off x="1251474" y="365126"/>
            <a:ext cx="7263875" cy="1325563"/>
          </a:xfrm>
        </p:spPr>
        <p:txBody>
          <a:bodyPr/>
          <a:lstStyle/>
          <a:p>
            <a:r>
              <a:rPr lang="en-US" dirty="0"/>
              <a:t>Metaphors</a:t>
            </a:r>
          </a:p>
        </p:txBody>
      </p:sp>
      <p:sp>
        <p:nvSpPr>
          <p:cNvPr id="3" name="Content Placeholder 2">
            <a:extLst>
              <a:ext uri="{FF2B5EF4-FFF2-40B4-BE49-F238E27FC236}">
                <a16:creationId xmlns:a16="http://schemas.microsoft.com/office/drawing/2014/main" id="{309DB33A-5796-9C45-908D-B8B3A0809A68}"/>
              </a:ext>
            </a:extLst>
          </p:cNvPr>
          <p:cNvSpPr>
            <a:spLocks noGrp="1"/>
          </p:cNvSpPr>
          <p:nvPr>
            <p:ph idx="1"/>
          </p:nvPr>
        </p:nvSpPr>
        <p:spPr>
          <a:xfrm>
            <a:off x="914771" y="1683207"/>
            <a:ext cx="5766278" cy="4486274"/>
          </a:xfrm>
        </p:spPr>
        <p:txBody>
          <a:bodyPr>
            <a:normAutofit lnSpcReduction="10000"/>
          </a:bodyPr>
          <a:lstStyle/>
          <a:p>
            <a:pPr marL="0" indent="0">
              <a:buNone/>
            </a:pPr>
            <a:r>
              <a:rPr lang="en-US" u="sng" dirty="0"/>
              <a:t>Metaphor Type 1: Function-based</a:t>
            </a:r>
          </a:p>
          <a:p>
            <a:pPr marL="0" indent="0">
              <a:buNone/>
            </a:pPr>
            <a:r>
              <a:rPr lang="en-US" dirty="0"/>
              <a:t>“This stood out immediately, as not binary operation, because root a has nothing to do with b and so even though it's taking two numbers in the </a:t>
            </a:r>
            <a:r>
              <a:rPr lang="en-US" b="1" dirty="0"/>
              <a:t>input</a:t>
            </a:r>
            <a:r>
              <a:rPr lang="en-US" dirty="0"/>
              <a:t>, the </a:t>
            </a:r>
            <a:r>
              <a:rPr lang="en-US" b="1" dirty="0"/>
              <a:t>output</a:t>
            </a:r>
            <a:r>
              <a:rPr lang="en-US" dirty="0"/>
              <a:t> doesn't depend on b”</a:t>
            </a:r>
          </a:p>
          <a:p>
            <a:pPr marL="0" indent="0">
              <a:buNone/>
            </a:pPr>
            <a:endParaRPr lang="en-US" dirty="0"/>
          </a:p>
          <a:p>
            <a:pPr marL="0" indent="0">
              <a:buNone/>
            </a:pPr>
            <a:r>
              <a:rPr lang="en-US" u="sng" dirty="0"/>
              <a:t>Metaphor Type 2: Arithmetic-based</a:t>
            </a:r>
          </a:p>
          <a:p>
            <a:pPr marL="0" indent="0">
              <a:buNone/>
            </a:pPr>
            <a:r>
              <a:rPr lang="en-US" dirty="0"/>
              <a:t>“If you could </a:t>
            </a:r>
            <a:r>
              <a:rPr lang="en-US" b="1" dirty="0"/>
              <a:t>combine</a:t>
            </a:r>
            <a:r>
              <a:rPr lang="en-US" dirty="0"/>
              <a:t> other numbers and still get the same </a:t>
            </a:r>
            <a:r>
              <a:rPr lang="en-US" b="1" dirty="0"/>
              <a:t>answer</a:t>
            </a:r>
            <a:r>
              <a:rPr lang="en-US" i="1" dirty="0"/>
              <a:t>,</a:t>
            </a:r>
            <a:r>
              <a:rPr lang="en-US" dirty="0"/>
              <a:t> then it wouldn't give you something unique.”</a:t>
            </a:r>
          </a:p>
          <a:p>
            <a:pPr marL="0" indent="0">
              <a:buNone/>
            </a:pPr>
            <a:endParaRPr lang="en-US" dirty="0"/>
          </a:p>
          <a:p>
            <a:pPr marL="0" indent="0">
              <a:buNone/>
            </a:pPr>
            <a:r>
              <a:rPr lang="en-US" u="sng" dirty="0"/>
              <a:t>Metaphor Type 3: Structure-based</a:t>
            </a:r>
          </a:p>
          <a:p>
            <a:pPr marL="0" indent="0">
              <a:buNone/>
            </a:pPr>
            <a:r>
              <a:rPr lang="en-US" dirty="0"/>
              <a:t>‘Well, wait a minute, what </a:t>
            </a:r>
            <a:r>
              <a:rPr lang="en-US" b="1" dirty="0"/>
              <a:t>pattern</a:t>
            </a:r>
            <a:r>
              <a:rPr lang="en-US" dirty="0"/>
              <a:t> do we have going on there?’ </a:t>
            </a:r>
          </a:p>
        </p:txBody>
      </p:sp>
      <p:sp>
        <p:nvSpPr>
          <p:cNvPr id="10" name="Frame 9">
            <a:extLst>
              <a:ext uri="{FF2B5EF4-FFF2-40B4-BE49-F238E27FC236}">
                <a16:creationId xmlns:a16="http://schemas.microsoft.com/office/drawing/2014/main" id="{BF04C99D-1E3C-DF41-A3EE-E973094E3B22}"/>
              </a:ext>
            </a:extLst>
          </p:cNvPr>
          <p:cNvSpPr/>
          <p:nvPr/>
        </p:nvSpPr>
        <p:spPr>
          <a:xfrm>
            <a:off x="6603118" y="3817775"/>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ross 11">
            <a:extLst>
              <a:ext uri="{FF2B5EF4-FFF2-40B4-BE49-F238E27FC236}">
                <a16:creationId xmlns:a16="http://schemas.microsoft.com/office/drawing/2014/main" id="{9E9FC033-047F-3848-9B04-482C71CCA5DA}"/>
              </a:ext>
            </a:extLst>
          </p:cNvPr>
          <p:cNvSpPr/>
          <p:nvPr/>
        </p:nvSpPr>
        <p:spPr>
          <a:xfrm>
            <a:off x="7363510" y="3981060"/>
            <a:ext cx="302820" cy="299853"/>
          </a:xfrm>
          <a:prstGeom prst="plus">
            <a:avLst>
              <a:gd name="adj" fmla="val 36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a:extLst>
              <a:ext uri="{FF2B5EF4-FFF2-40B4-BE49-F238E27FC236}">
                <a16:creationId xmlns:a16="http://schemas.microsoft.com/office/drawing/2014/main" id="{0C5A9491-78A4-1545-A9D4-79DFCE86EAEF}"/>
              </a:ext>
            </a:extLst>
          </p:cNvPr>
          <p:cNvSpPr/>
          <p:nvPr/>
        </p:nvSpPr>
        <p:spPr>
          <a:xfrm>
            <a:off x="8539537" y="3981059"/>
            <a:ext cx="427512" cy="2998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7E936C25-F24A-DB49-9639-2CEF0E7B714D}"/>
              </a:ext>
            </a:extLst>
          </p:cNvPr>
          <p:cNvSpPr/>
          <p:nvPr/>
        </p:nvSpPr>
        <p:spPr>
          <a:xfrm>
            <a:off x="7802896" y="3817774"/>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4809CAE3-1E36-6340-A866-B9256D25A85C}"/>
              </a:ext>
            </a:extLst>
          </p:cNvPr>
          <p:cNvPicPr>
            <a:picLocks noChangeAspect="1"/>
          </p:cNvPicPr>
          <p:nvPr/>
        </p:nvPicPr>
        <p:blipFill>
          <a:blip r:embed="rId2"/>
          <a:stretch>
            <a:fillRect/>
          </a:stretch>
        </p:blipFill>
        <p:spPr>
          <a:xfrm>
            <a:off x="7063013" y="4982729"/>
            <a:ext cx="1329700" cy="1262088"/>
          </a:xfrm>
          <a:prstGeom prst="rect">
            <a:avLst/>
          </a:prstGeom>
        </p:spPr>
      </p:pic>
      <p:pic>
        <p:nvPicPr>
          <p:cNvPr id="18" name="Picture 17">
            <a:extLst>
              <a:ext uri="{FF2B5EF4-FFF2-40B4-BE49-F238E27FC236}">
                <a16:creationId xmlns:a16="http://schemas.microsoft.com/office/drawing/2014/main" id="{265C5ABF-1A5A-7F48-8B59-DEF6C6D73290}"/>
              </a:ext>
            </a:extLst>
          </p:cNvPr>
          <p:cNvPicPr>
            <a:picLocks noChangeAspect="1"/>
          </p:cNvPicPr>
          <p:nvPr/>
        </p:nvPicPr>
        <p:blipFill>
          <a:blip r:embed="rId3"/>
          <a:stretch>
            <a:fillRect/>
          </a:stretch>
        </p:blipFill>
        <p:spPr>
          <a:xfrm>
            <a:off x="6601374" y="1243234"/>
            <a:ext cx="2129911" cy="2108612"/>
          </a:xfrm>
          <a:prstGeom prst="rect">
            <a:avLst/>
          </a:prstGeom>
        </p:spPr>
      </p:pic>
      <p:pic>
        <p:nvPicPr>
          <p:cNvPr id="20" name="Picture 19">
            <a:extLst>
              <a:ext uri="{FF2B5EF4-FFF2-40B4-BE49-F238E27FC236}">
                <a16:creationId xmlns:a16="http://schemas.microsoft.com/office/drawing/2014/main" id="{A6F0595A-32D5-2844-96B3-B62A38A25E88}"/>
              </a:ext>
            </a:extLst>
          </p:cNvPr>
          <p:cNvPicPr>
            <a:picLocks noChangeAspect="1"/>
          </p:cNvPicPr>
          <p:nvPr/>
        </p:nvPicPr>
        <p:blipFill>
          <a:blip r:embed="rId4"/>
          <a:stretch>
            <a:fillRect/>
          </a:stretch>
        </p:blipFill>
        <p:spPr>
          <a:xfrm>
            <a:off x="129347" y="133755"/>
            <a:ext cx="915682" cy="1221627"/>
          </a:xfrm>
          <a:prstGeom prst="rect">
            <a:avLst/>
          </a:prstGeom>
        </p:spPr>
      </p:pic>
      <p:sp>
        <p:nvSpPr>
          <p:cNvPr id="24" name="TextBox 23">
            <a:extLst>
              <a:ext uri="{FF2B5EF4-FFF2-40B4-BE49-F238E27FC236}">
                <a16:creationId xmlns:a16="http://schemas.microsoft.com/office/drawing/2014/main" id="{6169C347-9F16-B84E-A4D3-6F0B8E6C488E}"/>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25" name="Picture 24">
            <a:extLst>
              <a:ext uri="{FF2B5EF4-FFF2-40B4-BE49-F238E27FC236}">
                <a16:creationId xmlns:a16="http://schemas.microsoft.com/office/drawing/2014/main" id="{F91396BE-5762-7A41-A76E-5DA461805831}"/>
              </a:ext>
            </a:extLst>
          </p:cNvPr>
          <p:cNvPicPr>
            <a:picLocks noChangeAspect="1"/>
          </p:cNvPicPr>
          <p:nvPr/>
        </p:nvPicPr>
        <p:blipFill>
          <a:blip r:embed="rId5"/>
          <a:stretch>
            <a:fillRect/>
          </a:stretch>
        </p:blipFill>
        <p:spPr>
          <a:xfrm>
            <a:off x="835247" y="3351846"/>
            <a:ext cx="8131801" cy="2989577"/>
          </a:xfrm>
          <a:prstGeom prst="rect">
            <a:avLst/>
          </a:prstGeom>
        </p:spPr>
      </p:pic>
    </p:spTree>
    <p:extLst>
      <p:ext uri="{BB962C8B-B14F-4D97-AF65-F5344CB8AC3E}">
        <p14:creationId xmlns:p14="http://schemas.microsoft.com/office/powerpoint/2010/main" val="1806212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6AF0-BC93-BE4F-B247-0552F8A9C01C}"/>
              </a:ext>
            </a:extLst>
          </p:cNvPr>
          <p:cNvSpPr>
            <a:spLocks noGrp="1"/>
          </p:cNvSpPr>
          <p:nvPr>
            <p:ph type="title"/>
          </p:nvPr>
        </p:nvSpPr>
        <p:spPr>
          <a:xfrm>
            <a:off x="1251474" y="365126"/>
            <a:ext cx="7263875" cy="1325563"/>
          </a:xfrm>
        </p:spPr>
        <p:txBody>
          <a:bodyPr/>
          <a:lstStyle/>
          <a:p>
            <a:r>
              <a:rPr lang="en-US" dirty="0"/>
              <a:t>Metaphors</a:t>
            </a:r>
          </a:p>
        </p:txBody>
      </p:sp>
      <p:sp>
        <p:nvSpPr>
          <p:cNvPr id="3" name="Content Placeholder 2">
            <a:extLst>
              <a:ext uri="{FF2B5EF4-FFF2-40B4-BE49-F238E27FC236}">
                <a16:creationId xmlns:a16="http://schemas.microsoft.com/office/drawing/2014/main" id="{309DB33A-5796-9C45-908D-B8B3A0809A68}"/>
              </a:ext>
            </a:extLst>
          </p:cNvPr>
          <p:cNvSpPr>
            <a:spLocks noGrp="1"/>
          </p:cNvSpPr>
          <p:nvPr>
            <p:ph idx="1"/>
          </p:nvPr>
        </p:nvSpPr>
        <p:spPr>
          <a:xfrm>
            <a:off x="914771" y="1683207"/>
            <a:ext cx="5766278" cy="4486274"/>
          </a:xfrm>
        </p:spPr>
        <p:txBody>
          <a:bodyPr>
            <a:normAutofit lnSpcReduction="10000"/>
          </a:bodyPr>
          <a:lstStyle/>
          <a:p>
            <a:pPr marL="0" indent="0">
              <a:buNone/>
            </a:pPr>
            <a:r>
              <a:rPr lang="en-US" u="sng" dirty="0"/>
              <a:t>Metaphor Type 1: Function-based</a:t>
            </a:r>
          </a:p>
          <a:p>
            <a:pPr marL="0" indent="0">
              <a:buNone/>
            </a:pPr>
            <a:r>
              <a:rPr lang="en-US" dirty="0"/>
              <a:t>“This stood out immediately, as not binary operation, because root a has nothing to do with b and so even though it's taking two numbers in the </a:t>
            </a:r>
            <a:r>
              <a:rPr lang="en-US" b="1" dirty="0"/>
              <a:t>input</a:t>
            </a:r>
            <a:r>
              <a:rPr lang="en-US" dirty="0"/>
              <a:t>, the </a:t>
            </a:r>
            <a:r>
              <a:rPr lang="en-US" b="1" dirty="0"/>
              <a:t>output</a:t>
            </a:r>
            <a:r>
              <a:rPr lang="en-US" dirty="0"/>
              <a:t> doesn't depend on b”</a:t>
            </a:r>
          </a:p>
          <a:p>
            <a:pPr marL="0" indent="0">
              <a:buNone/>
            </a:pPr>
            <a:endParaRPr lang="en-US" dirty="0"/>
          </a:p>
          <a:p>
            <a:pPr marL="0" indent="0">
              <a:buNone/>
            </a:pPr>
            <a:r>
              <a:rPr lang="en-US" u="sng" dirty="0"/>
              <a:t>Metaphor Type 2: Arithmetic-based</a:t>
            </a:r>
          </a:p>
          <a:p>
            <a:pPr marL="0" indent="0">
              <a:buNone/>
            </a:pPr>
            <a:r>
              <a:rPr lang="en-US" dirty="0"/>
              <a:t>“If you could </a:t>
            </a:r>
            <a:r>
              <a:rPr lang="en-US" b="1" dirty="0"/>
              <a:t>combine</a:t>
            </a:r>
            <a:r>
              <a:rPr lang="en-US" dirty="0"/>
              <a:t> other numbers and still get the same </a:t>
            </a:r>
            <a:r>
              <a:rPr lang="en-US" b="1" dirty="0"/>
              <a:t>answer</a:t>
            </a:r>
            <a:r>
              <a:rPr lang="en-US" i="1" dirty="0"/>
              <a:t>,</a:t>
            </a:r>
            <a:r>
              <a:rPr lang="en-US" dirty="0"/>
              <a:t> then it wouldn't give you something unique.”</a:t>
            </a:r>
          </a:p>
          <a:p>
            <a:pPr marL="0" indent="0">
              <a:buNone/>
            </a:pPr>
            <a:endParaRPr lang="en-US" dirty="0"/>
          </a:p>
          <a:p>
            <a:pPr marL="0" indent="0">
              <a:buNone/>
            </a:pPr>
            <a:r>
              <a:rPr lang="en-US" u="sng" dirty="0"/>
              <a:t>Metaphor Type 3: Structure-based</a:t>
            </a:r>
          </a:p>
          <a:p>
            <a:pPr marL="0" indent="0">
              <a:buNone/>
            </a:pPr>
            <a:r>
              <a:rPr lang="en-US" dirty="0"/>
              <a:t>‘Well, wait a minute, what </a:t>
            </a:r>
            <a:r>
              <a:rPr lang="en-US" b="1" dirty="0"/>
              <a:t>pattern</a:t>
            </a:r>
            <a:r>
              <a:rPr lang="en-US" dirty="0"/>
              <a:t> do we have going on there?’ </a:t>
            </a:r>
          </a:p>
        </p:txBody>
      </p:sp>
      <p:sp>
        <p:nvSpPr>
          <p:cNvPr id="10" name="Frame 9">
            <a:extLst>
              <a:ext uri="{FF2B5EF4-FFF2-40B4-BE49-F238E27FC236}">
                <a16:creationId xmlns:a16="http://schemas.microsoft.com/office/drawing/2014/main" id="{BF04C99D-1E3C-DF41-A3EE-E973094E3B22}"/>
              </a:ext>
            </a:extLst>
          </p:cNvPr>
          <p:cNvSpPr/>
          <p:nvPr/>
        </p:nvSpPr>
        <p:spPr>
          <a:xfrm>
            <a:off x="6603118" y="3817775"/>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ross 11">
            <a:extLst>
              <a:ext uri="{FF2B5EF4-FFF2-40B4-BE49-F238E27FC236}">
                <a16:creationId xmlns:a16="http://schemas.microsoft.com/office/drawing/2014/main" id="{9E9FC033-047F-3848-9B04-482C71CCA5DA}"/>
              </a:ext>
            </a:extLst>
          </p:cNvPr>
          <p:cNvSpPr/>
          <p:nvPr/>
        </p:nvSpPr>
        <p:spPr>
          <a:xfrm>
            <a:off x="7363510" y="3981060"/>
            <a:ext cx="302820" cy="299853"/>
          </a:xfrm>
          <a:prstGeom prst="plus">
            <a:avLst>
              <a:gd name="adj" fmla="val 36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a:extLst>
              <a:ext uri="{FF2B5EF4-FFF2-40B4-BE49-F238E27FC236}">
                <a16:creationId xmlns:a16="http://schemas.microsoft.com/office/drawing/2014/main" id="{0C5A9491-78A4-1545-A9D4-79DFCE86EAEF}"/>
              </a:ext>
            </a:extLst>
          </p:cNvPr>
          <p:cNvSpPr/>
          <p:nvPr/>
        </p:nvSpPr>
        <p:spPr>
          <a:xfrm>
            <a:off x="8539537" y="3981059"/>
            <a:ext cx="427512" cy="2998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7E936C25-F24A-DB49-9639-2CEF0E7B714D}"/>
              </a:ext>
            </a:extLst>
          </p:cNvPr>
          <p:cNvSpPr/>
          <p:nvPr/>
        </p:nvSpPr>
        <p:spPr>
          <a:xfrm>
            <a:off x="7802896" y="3817774"/>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4809CAE3-1E36-6340-A866-B9256D25A85C}"/>
              </a:ext>
            </a:extLst>
          </p:cNvPr>
          <p:cNvPicPr>
            <a:picLocks noChangeAspect="1"/>
          </p:cNvPicPr>
          <p:nvPr/>
        </p:nvPicPr>
        <p:blipFill>
          <a:blip r:embed="rId2"/>
          <a:stretch>
            <a:fillRect/>
          </a:stretch>
        </p:blipFill>
        <p:spPr>
          <a:xfrm>
            <a:off x="7063013" y="4982729"/>
            <a:ext cx="1329700" cy="1262088"/>
          </a:xfrm>
          <a:prstGeom prst="rect">
            <a:avLst/>
          </a:prstGeom>
        </p:spPr>
      </p:pic>
      <p:pic>
        <p:nvPicPr>
          <p:cNvPr id="18" name="Picture 17">
            <a:extLst>
              <a:ext uri="{FF2B5EF4-FFF2-40B4-BE49-F238E27FC236}">
                <a16:creationId xmlns:a16="http://schemas.microsoft.com/office/drawing/2014/main" id="{265C5ABF-1A5A-7F48-8B59-DEF6C6D73290}"/>
              </a:ext>
            </a:extLst>
          </p:cNvPr>
          <p:cNvPicPr>
            <a:picLocks noChangeAspect="1"/>
          </p:cNvPicPr>
          <p:nvPr/>
        </p:nvPicPr>
        <p:blipFill>
          <a:blip r:embed="rId3"/>
          <a:stretch>
            <a:fillRect/>
          </a:stretch>
        </p:blipFill>
        <p:spPr>
          <a:xfrm>
            <a:off x="6601374" y="1243234"/>
            <a:ext cx="2129911" cy="2108612"/>
          </a:xfrm>
          <a:prstGeom prst="rect">
            <a:avLst/>
          </a:prstGeom>
        </p:spPr>
      </p:pic>
      <p:pic>
        <p:nvPicPr>
          <p:cNvPr id="20" name="Picture 19">
            <a:extLst>
              <a:ext uri="{FF2B5EF4-FFF2-40B4-BE49-F238E27FC236}">
                <a16:creationId xmlns:a16="http://schemas.microsoft.com/office/drawing/2014/main" id="{A6F0595A-32D5-2844-96B3-B62A38A25E88}"/>
              </a:ext>
            </a:extLst>
          </p:cNvPr>
          <p:cNvPicPr>
            <a:picLocks noChangeAspect="1"/>
          </p:cNvPicPr>
          <p:nvPr/>
        </p:nvPicPr>
        <p:blipFill>
          <a:blip r:embed="rId4"/>
          <a:stretch>
            <a:fillRect/>
          </a:stretch>
        </p:blipFill>
        <p:spPr>
          <a:xfrm>
            <a:off x="129347" y="133755"/>
            <a:ext cx="915682" cy="1221627"/>
          </a:xfrm>
          <a:prstGeom prst="rect">
            <a:avLst/>
          </a:prstGeom>
        </p:spPr>
      </p:pic>
      <p:sp>
        <p:nvSpPr>
          <p:cNvPr id="24" name="TextBox 23">
            <a:extLst>
              <a:ext uri="{FF2B5EF4-FFF2-40B4-BE49-F238E27FC236}">
                <a16:creationId xmlns:a16="http://schemas.microsoft.com/office/drawing/2014/main" id="{6169C347-9F16-B84E-A4D3-6F0B8E6C488E}"/>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25" name="Picture 24">
            <a:extLst>
              <a:ext uri="{FF2B5EF4-FFF2-40B4-BE49-F238E27FC236}">
                <a16:creationId xmlns:a16="http://schemas.microsoft.com/office/drawing/2014/main" id="{F91396BE-5762-7A41-A76E-5DA461805831}"/>
              </a:ext>
            </a:extLst>
          </p:cNvPr>
          <p:cNvPicPr>
            <a:picLocks noChangeAspect="1"/>
          </p:cNvPicPr>
          <p:nvPr/>
        </p:nvPicPr>
        <p:blipFill>
          <a:blip r:embed="rId5"/>
          <a:stretch>
            <a:fillRect/>
          </a:stretch>
        </p:blipFill>
        <p:spPr>
          <a:xfrm>
            <a:off x="835247" y="4841843"/>
            <a:ext cx="8131801" cy="1499580"/>
          </a:xfrm>
          <a:prstGeom prst="rect">
            <a:avLst/>
          </a:prstGeom>
        </p:spPr>
      </p:pic>
    </p:spTree>
    <p:extLst>
      <p:ext uri="{BB962C8B-B14F-4D97-AF65-F5344CB8AC3E}">
        <p14:creationId xmlns:p14="http://schemas.microsoft.com/office/powerpoint/2010/main" val="245856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6AF0-BC93-BE4F-B247-0552F8A9C01C}"/>
              </a:ext>
            </a:extLst>
          </p:cNvPr>
          <p:cNvSpPr>
            <a:spLocks noGrp="1"/>
          </p:cNvSpPr>
          <p:nvPr>
            <p:ph type="title"/>
          </p:nvPr>
        </p:nvSpPr>
        <p:spPr>
          <a:xfrm>
            <a:off x="1251474" y="365126"/>
            <a:ext cx="7263875" cy="1325563"/>
          </a:xfrm>
        </p:spPr>
        <p:txBody>
          <a:bodyPr/>
          <a:lstStyle/>
          <a:p>
            <a:r>
              <a:rPr lang="en-US" dirty="0"/>
              <a:t>Metaphors</a:t>
            </a:r>
          </a:p>
        </p:txBody>
      </p:sp>
      <p:sp>
        <p:nvSpPr>
          <p:cNvPr id="3" name="Content Placeholder 2">
            <a:extLst>
              <a:ext uri="{FF2B5EF4-FFF2-40B4-BE49-F238E27FC236}">
                <a16:creationId xmlns:a16="http://schemas.microsoft.com/office/drawing/2014/main" id="{309DB33A-5796-9C45-908D-B8B3A0809A68}"/>
              </a:ext>
            </a:extLst>
          </p:cNvPr>
          <p:cNvSpPr>
            <a:spLocks noGrp="1"/>
          </p:cNvSpPr>
          <p:nvPr>
            <p:ph idx="1"/>
          </p:nvPr>
        </p:nvSpPr>
        <p:spPr>
          <a:xfrm>
            <a:off x="914771" y="1683207"/>
            <a:ext cx="5766278" cy="4486274"/>
          </a:xfrm>
        </p:spPr>
        <p:txBody>
          <a:bodyPr>
            <a:normAutofit lnSpcReduction="10000"/>
          </a:bodyPr>
          <a:lstStyle/>
          <a:p>
            <a:pPr marL="0" indent="0">
              <a:buNone/>
            </a:pPr>
            <a:r>
              <a:rPr lang="en-US" u="sng" dirty="0"/>
              <a:t>Metaphor Type 1: Function-based</a:t>
            </a:r>
          </a:p>
          <a:p>
            <a:pPr marL="0" indent="0">
              <a:buNone/>
            </a:pPr>
            <a:r>
              <a:rPr lang="en-US" dirty="0"/>
              <a:t>“This stood out immediately, as not binary operation, because root a has nothing to do with b and so even though it's taking two numbers in the </a:t>
            </a:r>
            <a:r>
              <a:rPr lang="en-US" b="1" dirty="0"/>
              <a:t>input</a:t>
            </a:r>
            <a:r>
              <a:rPr lang="en-US" dirty="0"/>
              <a:t>, the </a:t>
            </a:r>
            <a:r>
              <a:rPr lang="en-US" b="1" dirty="0"/>
              <a:t>output</a:t>
            </a:r>
            <a:r>
              <a:rPr lang="en-US" dirty="0"/>
              <a:t> doesn't depend on b”</a:t>
            </a:r>
          </a:p>
          <a:p>
            <a:pPr marL="0" indent="0">
              <a:buNone/>
            </a:pPr>
            <a:endParaRPr lang="en-US" dirty="0"/>
          </a:p>
          <a:p>
            <a:pPr marL="0" indent="0">
              <a:buNone/>
            </a:pPr>
            <a:r>
              <a:rPr lang="en-US" u="sng" dirty="0"/>
              <a:t>Metaphor Type 2: Arithmetic-based</a:t>
            </a:r>
          </a:p>
          <a:p>
            <a:pPr marL="0" indent="0">
              <a:buNone/>
            </a:pPr>
            <a:r>
              <a:rPr lang="en-US" dirty="0"/>
              <a:t>“If you could </a:t>
            </a:r>
            <a:r>
              <a:rPr lang="en-US" b="1" dirty="0"/>
              <a:t>combine</a:t>
            </a:r>
            <a:r>
              <a:rPr lang="en-US" dirty="0"/>
              <a:t> other numbers and still get the same </a:t>
            </a:r>
            <a:r>
              <a:rPr lang="en-US" b="1" dirty="0"/>
              <a:t>answer</a:t>
            </a:r>
            <a:r>
              <a:rPr lang="en-US" i="1" dirty="0"/>
              <a:t>,</a:t>
            </a:r>
            <a:r>
              <a:rPr lang="en-US" dirty="0"/>
              <a:t> then it wouldn't give you something unique.”</a:t>
            </a:r>
          </a:p>
          <a:p>
            <a:pPr marL="0" indent="0">
              <a:buNone/>
            </a:pPr>
            <a:endParaRPr lang="en-US" dirty="0"/>
          </a:p>
          <a:p>
            <a:pPr marL="0" indent="0">
              <a:buNone/>
            </a:pPr>
            <a:r>
              <a:rPr lang="en-US" u="sng" dirty="0"/>
              <a:t>Metaphor Type 3: Structure-based</a:t>
            </a:r>
          </a:p>
          <a:p>
            <a:pPr marL="0" indent="0">
              <a:buNone/>
            </a:pPr>
            <a:r>
              <a:rPr lang="en-US" dirty="0"/>
              <a:t>‘Well, wait a minute, what </a:t>
            </a:r>
            <a:r>
              <a:rPr lang="en-US" b="1" dirty="0"/>
              <a:t>pattern</a:t>
            </a:r>
            <a:r>
              <a:rPr lang="en-US" dirty="0"/>
              <a:t> do we have going on there?’ </a:t>
            </a:r>
          </a:p>
        </p:txBody>
      </p:sp>
      <p:sp>
        <p:nvSpPr>
          <p:cNvPr id="10" name="Frame 9">
            <a:extLst>
              <a:ext uri="{FF2B5EF4-FFF2-40B4-BE49-F238E27FC236}">
                <a16:creationId xmlns:a16="http://schemas.microsoft.com/office/drawing/2014/main" id="{BF04C99D-1E3C-DF41-A3EE-E973094E3B22}"/>
              </a:ext>
            </a:extLst>
          </p:cNvPr>
          <p:cNvSpPr/>
          <p:nvPr/>
        </p:nvSpPr>
        <p:spPr>
          <a:xfrm>
            <a:off x="6603118" y="3817775"/>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ross 11">
            <a:extLst>
              <a:ext uri="{FF2B5EF4-FFF2-40B4-BE49-F238E27FC236}">
                <a16:creationId xmlns:a16="http://schemas.microsoft.com/office/drawing/2014/main" id="{9E9FC033-047F-3848-9B04-482C71CCA5DA}"/>
              </a:ext>
            </a:extLst>
          </p:cNvPr>
          <p:cNvSpPr/>
          <p:nvPr/>
        </p:nvSpPr>
        <p:spPr>
          <a:xfrm>
            <a:off x="7363510" y="3981060"/>
            <a:ext cx="302820" cy="299853"/>
          </a:xfrm>
          <a:prstGeom prst="plus">
            <a:avLst>
              <a:gd name="adj" fmla="val 36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a:extLst>
              <a:ext uri="{FF2B5EF4-FFF2-40B4-BE49-F238E27FC236}">
                <a16:creationId xmlns:a16="http://schemas.microsoft.com/office/drawing/2014/main" id="{0C5A9491-78A4-1545-A9D4-79DFCE86EAEF}"/>
              </a:ext>
            </a:extLst>
          </p:cNvPr>
          <p:cNvSpPr/>
          <p:nvPr/>
        </p:nvSpPr>
        <p:spPr>
          <a:xfrm>
            <a:off x="8539537" y="3981059"/>
            <a:ext cx="427512" cy="2998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7E936C25-F24A-DB49-9639-2CEF0E7B714D}"/>
              </a:ext>
            </a:extLst>
          </p:cNvPr>
          <p:cNvSpPr/>
          <p:nvPr/>
        </p:nvSpPr>
        <p:spPr>
          <a:xfrm>
            <a:off x="7802896" y="3817774"/>
            <a:ext cx="653143" cy="558141"/>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4809CAE3-1E36-6340-A866-B9256D25A85C}"/>
              </a:ext>
            </a:extLst>
          </p:cNvPr>
          <p:cNvPicPr>
            <a:picLocks noChangeAspect="1"/>
          </p:cNvPicPr>
          <p:nvPr/>
        </p:nvPicPr>
        <p:blipFill>
          <a:blip r:embed="rId2"/>
          <a:stretch>
            <a:fillRect/>
          </a:stretch>
        </p:blipFill>
        <p:spPr>
          <a:xfrm>
            <a:off x="7063013" y="4982729"/>
            <a:ext cx="1329700" cy="1262088"/>
          </a:xfrm>
          <a:prstGeom prst="rect">
            <a:avLst/>
          </a:prstGeom>
        </p:spPr>
      </p:pic>
      <p:pic>
        <p:nvPicPr>
          <p:cNvPr id="18" name="Picture 17">
            <a:extLst>
              <a:ext uri="{FF2B5EF4-FFF2-40B4-BE49-F238E27FC236}">
                <a16:creationId xmlns:a16="http://schemas.microsoft.com/office/drawing/2014/main" id="{265C5ABF-1A5A-7F48-8B59-DEF6C6D73290}"/>
              </a:ext>
            </a:extLst>
          </p:cNvPr>
          <p:cNvPicPr>
            <a:picLocks noChangeAspect="1"/>
          </p:cNvPicPr>
          <p:nvPr/>
        </p:nvPicPr>
        <p:blipFill>
          <a:blip r:embed="rId3"/>
          <a:stretch>
            <a:fillRect/>
          </a:stretch>
        </p:blipFill>
        <p:spPr>
          <a:xfrm>
            <a:off x="6601374" y="1243234"/>
            <a:ext cx="2129911" cy="2108612"/>
          </a:xfrm>
          <a:prstGeom prst="rect">
            <a:avLst/>
          </a:prstGeom>
        </p:spPr>
      </p:pic>
      <p:pic>
        <p:nvPicPr>
          <p:cNvPr id="20" name="Picture 19">
            <a:extLst>
              <a:ext uri="{FF2B5EF4-FFF2-40B4-BE49-F238E27FC236}">
                <a16:creationId xmlns:a16="http://schemas.microsoft.com/office/drawing/2014/main" id="{A6F0595A-32D5-2844-96B3-B62A38A25E88}"/>
              </a:ext>
            </a:extLst>
          </p:cNvPr>
          <p:cNvPicPr>
            <a:picLocks noChangeAspect="1"/>
          </p:cNvPicPr>
          <p:nvPr/>
        </p:nvPicPr>
        <p:blipFill>
          <a:blip r:embed="rId4"/>
          <a:stretch>
            <a:fillRect/>
          </a:stretch>
        </p:blipFill>
        <p:spPr>
          <a:xfrm>
            <a:off x="129347" y="133755"/>
            <a:ext cx="915682" cy="1221627"/>
          </a:xfrm>
          <a:prstGeom prst="rect">
            <a:avLst/>
          </a:prstGeom>
        </p:spPr>
      </p:pic>
      <p:sp>
        <p:nvSpPr>
          <p:cNvPr id="24" name="TextBox 23">
            <a:extLst>
              <a:ext uri="{FF2B5EF4-FFF2-40B4-BE49-F238E27FC236}">
                <a16:creationId xmlns:a16="http://schemas.microsoft.com/office/drawing/2014/main" id="{6169C347-9F16-B84E-A4D3-6F0B8E6C488E}"/>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166940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314" y="1203527"/>
            <a:ext cx="987958" cy="1394667"/>
          </a:xfrm>
          <a:prstGeom prst="rect">
            <a:avLst/>
          </a:prstGeom>
        </p:spPr>
      </p:pic>
      <p:pic>
        <p:nvPicPr>
          <p:cNvPr id="5" name="Picture 4"/>
          <p:cNvPicPr>
            <a:picLocks noChangeAspect="1"/>
          </p:cNvPicPr>
          <p:nvPr/>
        </p:nvPicPr>
        <p:blipFill>
          <a:blip r:embed="rId2"/>
          <a:stretch>
            <a:fillRect/>
          </a:stretch>
        </p:blipFill>
        <p:spPr>
          <a:xfrm>
            <a:off x="2448508" y="1206231"/>
            <a:ext cx="987958" cy="1394667"/>
          </a:xfrm>
          <a:prstGeom prst="rect">
            <a:avLst/>
          </a:prstGeom>
        </p:spPr>
      </p:pic>
      <p:pic>
        <p:nvPicPr>
          <p:cNvPr id="6" name="Picture 5"/>
          <p:cNvPicPr>
            <a:picLocks noChangeAspect="1"/>
          </p:cNvPicPr>
          <p:nvPr/>
        </p:nvPicPr>
        <p:blipFill>
          <a:blip r:embed="rId2"/>
          <a:stretch>
            <a:fillRect/>
          </a:stretch>
        </p:blipFill>
        <p:spPr>
          <a:xfrm>
            <a:off x="3777561" y="1279063"/>
            <a:ext cx="987958" cy="1394667"/>
          </a:xfrm>
          <a:prstGeom prst="rect">
            <a:avLst/>
          </a:prstGeom>
        </p:spPr>
      </p:pic>
      <p:sp>
        <p:nvSpPr>
          <p:cNvPr id="7" name="TextBox 6"/>
          <p:cNvSpPr txBox="1"/>
          <p:nvPr/>
        </p:nvSpPr>
        <p:spPr>
          <a:xfrm>
            <a:off x="953133" y="2895932"/>
            <a:ext cx="1369824" cy="369332"/>
          </a:xfrm>
          <a:prstGeom prst="rect">
            <a:avLst/>
          </a:prstGeom>
          <a:noFill/>
        </p:spPr>
        <p:txBody>
          <a:bodyPr wrap="none" rtlCol="0">
            <a:spAutoFit/>
          </a:bodyPr>
          <a:lstStyle/>
          <a:p>
            <a:r>
              <a:rPr lang="en-US" dirty="0"/>
              <a:t>Engineering!</a:t>
            </a:r>
          </a:p>
        </p:txBody>
      </p:sp>
      <p:sp>
        <p:nvSpPr>
          <p:cNvPr id="8" name="TextBox 7"/>
          <p:cNvSpPr txBox="1"/>
          <p:nvPr/>
        </p:nvSpPr>
        <p:spPr>
          <a:xfrm>
            <a:off x="2320097" y="876149"/>
            <a:ext cx="1287094" cy="369332"/>
          </a:xfrm>
          <a:prstGeom prst="rect">
            <a:avLst/>
          </a:prstGeom>
          <a:noFill/>
        </p:spPr>
        <p:txBody>
          <a:bodyPr wrap="none" rtlCol="0">
            <a:spAutoFit/>
          </a:bodyPr>
          <a:lstStyle/>
          <a:p>
            <a:r>
              <a:rPr lang="en-US" dirty="0"/>
              <a:t>Philosophy!</a:t>
            </a:r>
          </a:p>
        </p:txBody>
      </p:sp>
      <p:sp>
        <p:nvSpPr>
          <p:cNvPr id="9" name="TextBox 8"/>
          <p:cNvSpPr txBox="1"/>
          <p:nvPr/>
        </p:nvSpPr>
        <p:spPr>
          <a:xfrm>
            <a:off x="3436466" y="2812784"/>
            <a:ext cx="1908921" cy="369332"/>
          </a:xfrm>
          <a:prstGeom prst="rect">
            <a:avLst/>
          </a:prstGeom>
          <a:noFill/>
        </p:spPr>
        <p:txBody>
          <a:bodyPr wrap="none" rtlCol="0">
            <a:spAutoFit/>
          </a:bodyPr>
          <a:lstStyle/>
          <a:p>
            <a:r>
              <a:rPr lang="en-US" dirty="0"/>
              <a:t>English Education!</a:t>
            </a:r>
          </a:p>
        </p:txBody>
      </p:sp>
      <p:pic>
        <p:nvPicPr>
          <p:cNvPr id="11" name="Picture 10"/>
          <p:cNvPicPr>
            <a:picLocks noChangeAspect="1"/>
          </p:cNvPicPr>
          <p:nvPr/>
        </p:nvPicPr>
        <p:blipFill>
          <a:blip r:embed="rId2"/>
          <a:stretch>
            <a:fillRect/>
          </a:stretch>
        </p:blipFill>
        <p:spPr>
          <a:xfrm>
            <a:off x="5466685" y="1209139"/>
            <a:ext cx="987958" cy="1394667"/>
          </a:xfrm>
          <a:prstGeom prst="rect">
            <a:avLst/>
          </a:prstGeom>
        </p:spPr>
      </p:pic>
      <p:sp>
        <p:nvSpPr>
          <p:cNvPr id="14" name="TextBox 13"/>
          <p:cNvSpPr txBox="1"/>
          <p:nvPr/>
        </p:nvSpPr>
        <p:spPr>
          <a:xfrm>
            <a:off x="5184943" y="748425"/>
            <a:ext cx="1550233" cy="369332"/>
          </a:xfrm>
          <a:prstGeom prst="rect">
            <a:avLst/>
          </a:prstGeom>
          <a:noFill/>
        </p:spPr>
        <p:txBody>
          <a:bodyPr wrap="none" rtlCol="0">
            <a:spAutoFit/>
          </a:bodyPr>
          <a:lstStyle/>
          <a:p>
            <a:r>
              <a:rPr lang="en-US" dirty="0"/>
              <a:t>Math Teacher!</a:t>
            </a:r>
          </a:p>
        </p:txBody>
      </p:sp>
      <p:sp>
        <p:nvSpPr>
          <p:cNvPr id="15" name="TextBox 14"/>
          <p:cNvSpPr txBox="1"/>
          <p:nvPr/>
        </p:nvSpPr>
        <p:spPr>
          <a:xfrm>
            <a:off x="7183673" y="2768135"/>
            <a:ext cx="766368" cy="369332"/>
          </a:xfrm>
          <a:prstGeom prst="rect">
            <a:avLst/>
          </a:prstGeom>
          <a:noFill/>
        </p:spPr>
        <p:txBody>
          <a:bodyPr wrap="none" rtlCol="0">
            <a:spAutoFit/>
          </a:bodyPr>
          <a:lstStyle/>
          <a:p>
            <a:r>
              <a:rPr lang="en-US" dirty="0"/>
              <a:t>Math!</a:t>
            </a:r>
          </a:p>
        </p:txBody>
      </p:sp>
      <p:pic>
        <p:nvPicPr>
          <p:cNvPr id="16" name="Picture 15"/>
          <p:cNvPicPr>
            <a:picLocks noChangeAspect="1"/>
          </p:cNvPicPr>
          <p:nvPr/>
        </p:nvPicPr>
        <p:blipFill>
          <a:blip r:embed="rId2"/>
          <a:stretch>
            <a:fillRect/>
          </a:stretch>
        </p:blipFill>
        <p:spPr>
          <a:xfrm>
            <a:off x="7156198" y="1328317"/>
            <a:ext cx="987958" cy="1394667"/>
          </a:xfrm>
          <a:prstGeom prst="rect">
            <a:avLst/>
          </a:prstGeom>
        </p:spPr>
      </p:pic>
      <p:pic>
        <p:nvPicPr>
          <p:cNvPr id="17" name="Picture 16"/>
          <p:cNvPicPr>
            <a:picLocks noChangeAspect="1"/>
          </p:cNvPicPr>
          <p:nvPr/>
        </p:nvPicPr>
        <p:blipFill>
          <a:blip r:embed="rId2"/>
          <a:stretch>
            <a:fillRect/>
          </a:stretch>
        </p:blipFill>
        <p:spPr>
          <a:xfrm>
            <a:off x="804682" y="4576722"/>
            <a:ext cx="987958" cy="1394667"/>
          </a:xfrm>
          <a:prstGeom prst="rect">
            <a:avLst/>
          </a:prstGeom>
        </p:spPr>
      </p:pic>
      <p:sp>
        <p:nvSpPr>
          <p:cNvPr id="18" name="TextBox 17"/>
          <p:cNvSpPr txBox="1"/>
          <p:nvPr/>
        </p:nvSpPr>
        <p:spPr>
          <a:xfrm>
            <a:off x="980146" y="6212582"/>
            <a:ext cx="847069" cy="369332"/>
          </a:xfrm>
          <a:prstGeom prst="rect">
            <a:avLst/>
          </a:prstGeom>
          <a:noFill/>
        </p:spPr>
        <p:txBody>
          <a:bodyPr wrap="none" rtlCol="0">
            <a:spAutoFit/>
          </a:bodyPr>
          <a:lstStyle/>
          <a:p>
            <a:r>
              <a:rPr lang="en-US" dirty="0"/>
              <a:t>MATH!  </a:t>
            </a:r>
          </a:p>
        </p:txBody>
      </p:sp>
      <p:sp>
        <p:nvSpPr>
          <p:cNvPr id="20" name="Rounded Rectangular Callout 19"/>
          <p:cNvSpPr/>
          <p:nvPr/>
        </p:nvSpPr>
        <p:spPr>
          <a:xfrm>
            <a:off x="1946487" y="4431642"/>
            <a:ext cx="2112144" cy="1780940"/>
          </a:xfrm>
          <a:prstGeom prst="wedgeRoundRectCallout">
            <a:avLst>
              <a:gd name="adj1" fmla="val -67612"/>
              <a:gd name="adj2" fmla="val -1826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schemeClr val="tx1"/>
                </a:solidFill>
              </a:rPr>
              <a:t>We can derive computational shortcuts to find Galois Groups of polynomials with special features.</a:t>
            </a:r>
          </a:p>
        </p:txBody>
      </p:sp>
      <p:sp>
        <p:nvSpPr>
          <p:cNvPr id="22" name="Cloud Callout 21"/>
          <p:cNvSpPr/>
          <p:nvPr/>
        </p:nvSpPr>
        <p:spPr>
          <a:xfrm>
            <a:off x="3968515" y="3513521"/>
            <a:ext cx="2233711" cy="1163841"/>
          </a:xfrm>
          <a:prstGeom prst="cloudCallout">
            <a:avLst>
              <a:gd name="adj1" fmla="val -48387"/>
              <a:gd name="adj2" fmla="val 7594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Why don’t all my students love math?</a:t>
            </a:r>
          </a:p>
        </p:txBody>
      </p:sp>
      <p:sp>
        <p:nvSpPr>
          <p:cNvPr id="23" name="Cloud Callout 22"/>
          <p:cNvSpPr/>
          <p:nvPr/>
        </p:nvSpPr>
        <p:spPr>
          <a:xfrm>
            <a:off x="6030144" y="3393788"/>
            <a:ext cx="2334737" cy="1793690"/>
          </a:xfrm>
          <a:prstGeom prst="cloudCallout">
            <a:avLst>
              <a:gd name="adj1" fmla="val -62164"/>
              <a:gd name="adj2" fmla="val 30614"/>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are those weird things they are doing? Why?</a:t>
            </a:r>
          </a:p>
        </p:txBody>
      </p:sp>
      <p:sp>
        <p:nvSpPr>
          <p:cNvPr id="24" name="Cloud Callout 23"/>
          <p:cNvSpPr/>
          <p:nvPr/>
        </p:nvSpPr>
        <p:spPr>
          <a:xfrm>
            <a:off x="4120363" y="5025340"/>
            <a:ext cx="2239080" cy="1793691"/>
          </a:xfrm>
          <a:prstGeom prst="cloudCallout">
            <a:avLst>
              <a:gd name="adj1" fmla="val -64042"/>
              <a:gd name="adj2" fmla="val -23624"/>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are those cool things they are doing? Why?</a:t>
            </a:r>
          </a:p>
        </p:txBody>
      </p:sp>
      <p:sp>
        <p:nvSpPr>
          <p:cNvPr id="25" name="TextBox 24"/>
          <p:cNvSpPr txBox="1"/>
          <p:nvPr/>
        </p:nvSpPr>
        <p:spPr>
          <a:xfrm rot="16200000">
            <a:off x="-284496" y="1854522"/>
            <a:ext cx="1615647" cy="369332"/>
          </a:xfrm>
          <a:prstGeom prst="rect">
            <a:avLst/>
          </a:prstGeom>
          <a:noFill/>
        </p:spPr>
        <p:txBody>
          <a:bodyPr wrap="none" rtlCol="0">
            <a:spAutoFit/>
          </a:bodyPr>
          <a:lstStyle/>
          <a:p>
            <a:r>
              <a:rPr lang="en-US" b="1" dirty="0"/>
              <a:t>Undergraduate</a:t>
            </a:r>
          </a:p>
        </p:txBody>
      </p:sp>
      <p:pic>
        <p:nvPicPr>
          <p:cNvPr id="27" name="Picture 26"/>
          <p:cNvPicPr>
            <a:picLocks noChangeAspect="1"/>
          </p:cNvPicPr>
          <p:nvPr/>
        </p:nvPicPr>
        <p:blipFill>
          <a:blip r:embed="rId3">
            <a:clrChange>
              <a:clrFrom>
                <a:srgbClr val="FFFFFF"/>
              </a:clrFrom>
              <a:clrTo>
                <a:srgbClr val="FFFFFF">
                  <a:alpha val="0"/>
                </a:srgbClr>
              </a:clrTo>
            </a:clrChange>
          </a:blip>
          <a:stretch>
            <a:fillRect/>
          </a:stretch>
        </p:blipFill>
        <p:spPr>
          <a:xfrm>
            <a:off x="7300562" y="1128102"/>
            <a:ext cx="800103" cy="628917"/>
          </a:xfrm>
          <a:prstGeom prst="rect">
            <a:avLst/>
          </a:prstGeom>
        </p:spPr>
      </p:pic>
      <p:pic>
        <p:nvPicPr>
          <p:cNvPr id="28" name="Picture 27"/>
          <p:cNvPicPr>
            <a:picLocks noChangeAspect="1"/>
          </p:cNvPicPr>
          <p:nvPr/>
        </p:nvPicPr>
        <p:blipFill>
          <a:blip r:embed="rId3">
            <a:clrChange>
              <a:clrFrom>
                <a:srgbClr val="FFFFFF"/>
              </a:clrFrom>
              <a:clrTo>
                <a:srgbClr val="FFFFFF">
                  <a:alpha val="0"/>
                </a:srgbClr>
              </a:clrTo>
            </a:clrChange>
          </a:blip>
          <a:stretch>
            <a:fillRect/>
          </a:stretch>
        </p:blipFill>
        <p:spPr>
          <a:xfrm>
            <a:off x="929279" y="4404030"/>
            <a:ext cx="800103" cy="628917"/>
          </a:xfrm>
          <a:prstGeom prst="rect">
            <a:avLst/>
          </a:prstGeom>
        </p:spPr>
      </p:pic>
      <p:sp>
        <p:nvSpPr>
          <p:cNvPr id="29" name="TextBox 28"/>
          <p:cNvSpPr txBox="1"/>
          <p:nvPr/>
        </p:nvSpPr>
        <p:spPr>
          <a:xfrm rot="16200000">
            <a:off x="20627" y="4855466"/>
            <a:ext cx="1005403" cy="369332"/>
          </a:xfrm>
          <a:prstGeom prst="rect">
            <a:avLst/>
          </a:prstGeom>
          <a:noFill/>
        </p:spPr>
        <p:txBody>
          <a:bodyPr wrap="none" rtlCol="0">
            <a:spAutoFit/>
          </a:bodyPr>
          <a:lstStyle/>
          <a:p>
            <a:r>
              <a:rPr lang="en-US" b="1" dirty="0"/>
              <a:t>Master’s</a:t>
            </a:r>
          </a:p>
        </p:txBody>
      </p:sp>
      <p:sp>
        <p:nvSpPr>
          <p:cNvPr id="2" name="TextBox 1">
            <a:extLst>
              <a:ext uri="{FF2B5EF4-FFF2-40B4-BE49-F238E27FC236}">
                <a16:creationId xmlns:a16="http://schemas.microsoft.com/office/drawing/2014/main" id="{06C04948-8919-A748-89A9-FBF7B7F1BDF6}"/>
              </a:ext>
            </a:extLst>
          </p:cNvPr>
          <p:cNvSpPr txBox="1"/>
          <p:nvPr/>
        </p:nvSpPr>
        <p:spPr>
          <a:xfrm>
            <a:off x="1756128" y="112685"/>
            <a:ext cx="6857629" cy="523220"/>
          </a:xfrm>
          <a:prstGeom prst="rect">
            <a:avLst/>
          </a:prstGeom>
          <a:noFill/>
        </p:spPr>
        <p:txBody>
          <a:bodyPr wrap="square" rtlCol="0">
            <a:spAutoFit/>
          </a:bodyPr>
          <a:lstStyle/>
          <a:p>
            <a:r>
              <a:rPr lang="en-US" sz="2800" b="1" dirty="0"/>
              <a:t>My Journey to Mathematics Education</a:t>
            </a:r>
          </a:p>
        </p:txBody>
      </p:sp>
      <p:pic>
        <p:nvPicPr>
          <p:cNvPr id="26" name="Picture 25">
            <a:extLst>
              <a:ext uri="{FF2B5EF4-FFF2-40B4-BE49-F238E27FC236}">
                <a16:creationId xmlns:a16="http://schemas.microsoft.com/office/drawing/2014/main" id="{8D5025A1-A145-C14E-8754-43DC729FB1E0}"/>
              </a:ext>
            </a:extLst>
          </p:cNvPr>
          <p:cNvPicPr>
            <a:picLocks noChangeAspect="1"/>
          </p:cNvPicPr>
          <p:nvPr/>
        </p:nvPicPr>
        <p:blipFill>
          <a:blip r:embed="rId2"/>
          <a:stretch>
            <a:fillRect/>
          </a:stretch>
        </p:blipFill>
        <p:spPr>
          <a:xfrm>
            <a:off x="7410565" y="5160948"/>
            <a:ext cx="987958" cy="1394667"/>
          </a:xfrm>
          <a:prstGeom prst="rect">
            <a:avLst/>
          </a:prstGeom>
        </p:spPr>
      </p:pic>
      <p:pic>
        <p:nvPicPr>
          <p:cNvPr id="3" name="Picture 2">
            <a:extLst>
              <a:ext uri="{FF2B5EF4-FFF2-40B4-BE49-F238E27FC236}">
                <a16:creationId xmlns:a16="http://schemas.microsoft.com/office/drawing/2014/main" id="{584139CE-D255-EE4A-B20B-376E8112122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44315" y="4920763"/>
            <a:ext cx="686641" cy="686641"/>
          </a:xfrm>
          <a:prstGeom prst="rect">
            <a:avLst/>
          </a:prstGeom>
        </p:spPr>
      </p:pic>
      <p:sp>
        <p:nvSpPr>
          <p:cNvPr id="30" name="TextBox 29">
            <a:extLst>
              <a:ext uri="{FF2B5EF4-FFF2-40B4-BE49-F238E27FC236}">
                <a16:creationId xmlns:a16="http://schemas.microsoft.com/office/drawing/2014/main" id="{451241DA-C442-9B45-8410-2F72DB98B434}"/>
              </a:ext>
            </a:extLst>
          </p:cNvPr>
          <p:cNvSpPr txBox="1"/>
          <p:nvPr/>
        </p:nvSpPr>
        <p:spPr>
          <a:xfrm>
            <a:off x="7354075" y="6426468"/>
            <a:ext cx="1242263" cy="369332"/>
          </a:xfrm>
          <a:prstGeom prst="rect">
            <a:avLst/>
          </a:prstGeom>
          <a:noFill/>
        </p:spPr>
        <p:txBody>
          <a:bodyPr wrap="none" rtlCol="0">
            <a:spAutoFit/>
          </a:bodyPr>
          <a:lstStyle/>
          <a:p>
            <a:r>
              <a:rPr lang="en-US" dirty="0"/>
              <a:t>MATH ED!  </a:t>
            </a:r>
          </a:p>
        </p:txBody>
      </p:sp>
      <p:sp>
        <p:nvSpPr>
          <p:cNvPr id="31" name="TextBox 30">
            <a:extLst>
              <a:ext uri="{FF2B5EF4-FFF2-40B4-BE49-F238E27FC236}">
                <a16:creationId xmlns:a16="http://schemas.microsoft.com/office/drawing/2014/main" id="{D1BD4B7C-36DD-6941-B1F7-B87DE46588CB}"/>
              </a:ext>
            </a:extLst>
          </p:cNvPr>
          <p:cNvSpPr txBox="1"/>
          <p:nvPr/>
        </p:nvSpPr>
        <p:spPr>
          <a:xfrm rot="16200000">
            <a:off x="6953480" y="5622598"/>
            <a:ext cx="694164" cy="369332"/>
          </a:xfrm>
          <a:prstGeom prst="rect">
            <a:avLst/>
          </a:prstGeom>
          <a:noFill/>
        </p:spPr>
        <p:txBody>
          <a:bodyPr wrap="none" rtlCol="0">
            <a:spAutoFit/>
          </a:bodyPr>
          <a:lstStyle/>
          <a:p>
            <a:r>
              <a:rPr lang="en-US" b="1" dirty="0"/>
              <a:t>Ph.D.</a:t>
            </a:r>
          </a:p>
        </p:txBody>
      </p:sp>
    </p:spTree>
    <p:extLst>
      <p:ext uri="{BB962C8B-B14F-4D97-AF65-F5344CB8AC3E}">
        <p14:creationId xmlns:p14="http://schemas.microsoft.com/office/powerpoint/2010/main" val="414716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5" grpId="0"/>
      <p:bldP spid="18" grpId="0"/>
      <p:bldP spid="20" grpId="0" animBg="1"/>
      <p:bldP spid="22" grpId="0" animBg="1"/>
      <p:bldP spid="23" grpId="0" animBg="1"/>
      <p:bldP spid="24" grpId="0" animBg="1"/>
      <p:bldP spid="29" grpId="0"/>
      <p:bldP spid="30"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D31D-902E-2347-A442-95A65B2F03C4}"/>
              </a:ext>
            </a:extLst>
          </p:cNvPr>
          <p:cNvSpPr>
            <a:spLocks noGrp="1"/>
          </p:cNvSpPr>
          <p:nvPr>
            <p:ph type="title"/>
          </p:nvPr>
        </p:nvSpPr>
        <p:spPr>
          <a:xfrm>
            <a:off x="2089315" y="2478934"/>
            <a:ext cx="7886700" cy="1325563"/>
          </a:xfrm>
        </p:spPr>
        <p:txBody>
          <a:bodyPr/>
          <a:lstStyle/>
          <a:p>
            <a:r>
              <a:rPr lang="en-US" dirty="0"/>
              <a:t>Sameness Focused</a:t>
            </a:r>
          </a:p>
        </p:txBody>
      </p:sp>
      <p:pic>
        <p:nvPicPr>
          <p:cNvPr id="3" name="Picture 2">
            <a:extLst>
              <a:ext uri="{FF2B5EF4-FFF2-40B4-BE49-F238E27FC236}">
                <a16:creationId xmlns:a16="http://schemas.microsoft.com/office/drawing/2014/main" id="{9AC21E07-10C5-4E4A-82F5-C569100440DB}"/>
              </a:ext>
            </a:extLst>
          </p:cNvPr>
          <p:cNvPicPr>
            <a:picLocks noChangeAspect="1"/>
          </p:cNvPicPr>
          <p:nvPr/>
        </p:nvPicPr>
        <p:blipFill>
          <a:blip r:embed="rId2"/>
          <a:stretch>
            <a:fillRect/>
          </a:stretch>
        </p:blipFill>
        <p:spPr>
          <a:xfrm>
            <a:off x="129347" y="133755"/>
            <a:ext cx="915682" cy="1221627"/>
          </a:xfrm>
          <a:prstGeom prst="rect">
            <a:avLst/>
          </a:prstGeom>
        </p:spPr>
      </p:pic>
      <p:sp>
        <p:nvSpPr>
          <p:cNvPr id="4" name="TextBox 3">
            <a:extLst>
              <a:ext uri="{FF2B5EF4-FFF2-40B4-BE49-F238E27FC236}">
                <a16:creationId xmlns:a16="http://schemas.microsoft.com/office/drawing/2014/main" id="{FC10BEC8-4561-8846-BCD0-B5F173BE80C8}"/>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1387713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18CF382-AB78-9541-B639-854477A00FD0}"/>
              </a:ext>
            </a:extLst>
          </p:cNvPr>
          <p:cNvPicPr>
            <a:picLocks noChangeAspect="1"/>
          </p:cNvPicPr>
          <p:nvPr/>
        </p:nvPicPr>
        <p:blipFill>
          <a:blip r:embed="rId2"/>
          <a:stretch>
            <a:fillRect/>
          </a:stretch>
        </p:blipFill>
        <p:spPr>
          <a:xfrm>
            <a:off x="1823316" y="845935"/>
            <a:ext cx="6507678" cy="3911817"/>
          </a:xfrm>
          <a:prstGeom prst="rect">
            <a:avLst/>
          </a:prstGeom>
        </p:spPr>
      </p:pic>
      <p:pic>
        <p:nvPicPr>
          <p:cNvPr id="17" name="Picture 16">
            <a:extLst>
              <a:ext uri="{FF2B5EF4-FFF2-40B4-BE49-F238E27FC236}">
                <a16:creationId xmlns:a16="http://schemas.microsoft.com/office/drawing/2014/main" id="{2EB0FA8C-D7D2-A740-9218-85ACF2A47F49}"/>
              </a:ext>
            </a:extLst>
          </p:cNvPr>
          <p:cNvPicPr>
            <a:picLocks noChangeAspect="1"/>
          </p:cNvPicPr>
          <p:nvPr/>
        </p:nvPicPr>
        <p:blipFill>
          <a:blip r:embed="rId3"/>
          <a:stretch>
            <a:fillRect/>
          </a:stretch>
        </p:blipFill>
        <p:spPr>
          <a:xfrm>
            <a:off x="129347" y="133755"/>
            <a:ext cx="915682" cy="1221627"/>
          </a:xfrm>
          <a:prstGeom prst="rect">
            <a:avLst/>
          </a:prstGeom>
        </p:spPr>
      </p:pic>
      <p:sp>
        <p:nvSpPr>
          <p:cNvPr id="18" name="TextBox 17">
            <a:extLst>
              <a:ext uri="{FF2B5EF4-FFF2-40B4-BE49-F238E27FC236}">
                <a16:creationId xmlns:a16="http://schemas.microsoft.com/office/drawing/2014/main" id="{D285712E-BCE5-A545-BEA4-0A2006CCA74F}"/>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579577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1349983-A924-1A47-9011-1A201B3FCA26}"/>
              </a:ext>
            </a:extLst>
          </p:cNvPr>
          <p:cNvPicPr>
            <a:picLocks noGrp="1" noChangeAspect="1"/>
          </p:cNvPicPr>
          <p:nvPr>
            <p:ph idx="1"/>
          </p:nvPr>
        </p:nvPicPr>
        <p:blipFill>
          <a:blip r:embed="rId2"/>
          <a:stretch>
            <a:fillRect/>
          </a:stretch>
        </p:blipFill>
        <p:spPr>
          <a:xfrm>
            <a:off x="1347423" y="3569574"/>
            <a:ext cx="7631510" cy="3052604"/>
          </a:xfrm>
          <a:prstGeom prst="rect">
            <a:avLst/>
          </a:prstGeom>
        </p:spPr>
      </p:pic>
      <p:sp>
        <p:nvSpPr>
          <p:cNvPr id="7" name="Title 1">
            <a:extLst>
              <a:ext uri="{FF2B5EF4-FFF2-40B4-BE49-F238E27FC236}">
                <a16:creationId xmlns:a16="http://schemas.microsoft.com/office/drawing/2014/main" id="{AAE2EE07-32DA-BF43-9145-FBE66AD57331}"/>
              </a:ext>
            </a:extLst>
          </p:cNvPr>
          <p:cNvSpPr>
            <a:spLocks noGrp="1"/>
          </p:cNvSpPr>
          <p:nvPr>
            <p:ph type="title"/>
          </p:nvPr>
        </p:nvSpPr>
        <p:spPr>
          <a:xfrm>
            <a:off x="1957063" y="1637110"/>
            <a:ext cx="6412230" cy="1325563"/>
          </a:xfrm>
        </p:spPr>
        <p:txBody>
          <a:bodyPr>
            <a:normAutofit/>
          </a:bodyPr>
          <a:lstStyle/>
          <a:p>
            <a:pPr algn="ctr"/>
            <a:r>
              <a:rPr lang="en-US" sz="3600" dirty="0"/>
              <a:t>Are multiplication and division the same operation?</a:t>
            </a:r>
          </a:p>
        </p:txBody>
      </p:sp>
      <p:sp>
        <p:nvSpPr>
          <p:cNvPr id="8" name="Cloud Callout 7">
            <a:extLst>
              <a:ext uri="{FF2B5EF4-FFF2-40B4-BE49-F238E27FC236}">
                <a16:creationId xmlns:a16="http://schemas.microsoft.com/office/drawing/2014/main" id="{90D8787D-138D-6045-8404-87CD381B83CD}"/>
              </a:ext>
            </a:extLst>
          </p:cNvPr>
          <p:cNvSpPr/>
          <p:nvPr/>
        </p:nvSpPr>
        <p:spPr>
          <a:xfrm>
            <a:off x="1276938" y="3481746"/>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this a trick question?</a:t>
            </a:r>
          </a:p>
        </p:txBody>
      </p:sp>
      <p:sp>
        <p:nvSpPr>
          <p:cNvPr id="9" name="Cloud Callout 8">
            <a:extLst>
              <a:ext uri="{FF2B5EF4-FFF2-40B4-BE49-F238E27FC236}">
                <a16:creationId xmlns:a16="http://schemas.microsoft.com/office/drawing/2014/main" id="{DC888F29-0C40-104A-A0EE-05BFB8F3334A}"/>
              </a:ext>
            </a:extLst>
          </p:cNvPr>
          <p:cNvSpPr/>
          <p:nvPr/>
        </p:nvSpPr>
        <p:spPr>
          <a:xfrm>
            <a:off x="2747398" y="4198224"/>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10" name="Cloud Callout 9">
            <a:extLst>
              <a:ext uri="{FF2B5EF4-FFF2-40B4-BE49-F238E27FC236}">
                <a16:creationId xmlns:a16="http://schemas.microsoft.com/office/drawing/2014/main" id="{559624AC-D3ED-4149-8A42-A745BDC0FF3D}"/>
              </a:ext>
            </a:extLst>
          </p:cNvPr>
          <p:cNvSpPr/>
          <p:nvPr/>
        </p:nvSpPr>
        <p:spPr>
          <a:xfrm>
            <a:off x="7414888" y="3481746"/>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11" name="Cloud Callout 10">
            <a:extLst>
              <a:ext uri="{FF2B5EF4-FFF2-40B4-BE49-F238E27FC236}">
                <a16:creationId xmlns:a16="http://schemas.microsoft.com/office/drawing/2014/main" id="{C6951CB6-3C6B-0242-AA45-3D24C83FEAB5}"/>
              </a:ext>
            </a:extLst>
          </p:cNvPr>
          <p:cNvSpPr/>
          <p:nvPr/>
        </p:nvSpPr>
        <p:spPr>
          <a:xfrm>
            <a:off x="4578423" y="4064676"/>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13" name="Cloud Callout 12">
            <a:extLst>
              <a:ext uri="{FF2B5EF4-FFF2-40B4-BE49-F238E27FC236}">
                <a16:creationId xmlns:a16="http://schemas.microsoft.com/office/drawing/2014/main" id="{5499C685-CEC1-0C4E-BBD2-90A39E3D6041}"/>
              </a:ext>
            </a:extLst>
          </p:cNvPr>
          <p:cNvSpPr/>
          <p:nvPr/>
        </p:nvSpPr>
        <p:spPr>
          <a:xfrm>
            <a:off x="6801498" y="4501516"/>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 well-defined question!</a:t>
            </a:r>
          </a:p>
        </p:txBody>
      </p:sp>
      <p:pic>
        <p:nvPicPr>
          <p:cNvPr id="12" name="Picture 11">
            <a:extLst>
              <a:ext uri="{FF2B5EF4-FFF2-40B4-BE49-F238E27FC236}">
                <a16:creationId xmlns:a16="http://schemas.microsoft.com/office/drawing/2014/main" id="{113A97BF-2718-CC40-8398-DFCD869EF139}"/>
              </a:ext>
            </a:extLst>
          </p:cNvPr>
          <p:cNvPicPr>
            <a:picLocks noChangeAspect="1"/>
          </p:cNvPicPr>
          <p:nvPr/>
        </p:nvPicPr>
        <p:blipFill>
          <a:blip r:embed="rId3"/>
          <a:stretch>
            <a:fillRect/>
          </a:stretch>
        </p:blipFill>
        <p:spPr>
          <a:xfrm>
            <a:off x="129347" y="133755"/>
            <a:ext cx="915682" cy="1221627"/>
          </a:xfrm>
          <a:prstGeom prst="rect">
            <a:avLst/>
          </a:prstGeom>
        </p:spPr>
      </p:pic>
      <p:sp>
        <p:nvSpPr>
          <p:cNvPr id="14" name="TextBox 13">
            <a:extLst>
              <a:ext uri="{FF2B5EF4-FFF2-40B4-BE49-F238E27FC236}">
                <a16:creationId xmlns:a16="http://schemas.microsoft.com/office/drawing/2014/main" id="{A4266554-8A96-8344-BD21-0C7D00EB241E}"/>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
        <p:nvSpPr>
          <p:cNvPr id="15" name="Rectangle 14">
            <a:extLst>
              <a:ext uri="{FF2B5EF4-FFF2-40B4-BE49-F238E27FC236}">
                <a16:creationId xmlns:a16="http://schemas.microsoft.com/office/drawing/2014/main" id="{7FC163BE-A5D7-D045-9AC7-368028545554}"/>
              </a:ext>
            </a:extLst>
          </p:cNvPr>
          <p:cNvSpPr/>
          <p:nvPr/>
        </p:nvSpPr>
        <p:spPr>
          <a:xfrm>
            <a:off x="5398718" y="52953"/>
            <a:ext cx="3580216" cy="145422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endParaRPr lang="en-US" dirty="0"/>
          </a:p>
        </p:txBody>
      </p:sp>
      <p:pic>
        <p:nvPicPr>
          <p:cNvPr id="17" name="Picture 16">
            <a:extLst>
              <a:ext uri="{FF2B5EF4-FFF2-40B4-BE49-F238E27FC236}">
                <a16:creationId xmlns:a16="http://schemas.microsoft.com/office/drawing/2014/main" id="{176CBB07-E6F5-0C43-A6C2-9F7FCCA2F86B}"/>
              </a:ext>
            </a:extLst>
          </p:cNvPr>
          <p:cNvPicPr>
            <a:picLocks noChangeAspect="1"/>
          </p:cNvPicPr>
          <p:nvPr/>
        </p:nvPicPr>
        <p:blipFill>
          <a:blip r:embed="rId4"/>
          <a:stretch>
            <a:fillRect/>
          </a:stretch>
        </p:blipFill>
        <p:spPr>
          <a:xfrm>
            <a:off x="6600203" y="697846"/>
            <a:ext cx="1155700" cy="596900"/>
          </a:xfrm>
          <a:prstGeom prst="rect">
            <a:avLst/>
          </a:prstGeom>
        </p:spPr>
      </p:pic>
    </p:spTree>
    <p:extLst>
      <p:ext uri="{BB962C8B-B14F-4D97-AF65-F5344CB8AC3E}">
        <p14:creationId xmlns:p14="http://schemas.microsoft.com/office/powerpoint/2010/main" val="18871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E2EE07-32DA-BF43-9145-FBE66AD57331}"/>
              </a:ext>
            </a:extLst>
          </p:cNvPr>
          <p:cNvSpPr>
            <a:spLocks noGrp="1"/>
          </p:cNvSpPr>
          <p:nvPr>
            <p:ph type="title"/>
          </p:nvPr>
        </p:nvSpPr>
        <p:spPr>
          <a:xfrm>
            <a:off x="1957063" y="1637110"/>
            <a:ext cx="6412230" cy="1325563"/>
          </a:xfrm>
        </p:spPr>
        <p:txBody>
          <a:bodyPr>
            <a:normAutofit/>
          </a:bodyPr>
          <a:lstStyle/>
          <a:p>
            <a:pPr algn="ctr"/>
            <a:r>
              <a:rPr lang="en-US" sz="3600" dirty="0"/>
              <a:t>Are multiplication and division the same operation?</a:t>
            </a:r>
          </a:p>
        </p:txBody>
      </p:sp>
      <p:sp>
        <p:nvSpPr>
          <p:cNvPr id="8" name="Cloud Callout 7">
            <a:extLst>
              <a:ext uri="{FF2B5EF4-FFF2-40B4-BE49-F238E27FC236}">
                <a16:creationId xmlns:a16="http://schemas.microsoft.com/office/drawing/2014/main" id="{90D8787D-138D-6045-8404-87CD381B83CD}"/>
              </a:ext>
            </a:extLst>
          </p:cNvPr>
          <p:cNvSpPr/>
          <p:nvPr/>
        </p:nvSpPr>
        <p:spPr>
          <a:xfrm>
            <a:off x="1276938" y="3481746"/>
            <a:ext cx="1908810" cy="11658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this a trick question?</a:t>
            </a:r>
          </a:p>
        </p:txBody>
      </p:sp>
      <p:sp>
        <p:nvSpPr>
          <p:cNvPr id="12" name="Rectangle 11">
            <a:extLst>
              <a:ext uri="{FF2B5EF4-FFF2-40B4-BE49-F238E27FC236}">
                <a16:creationId xmlns:a16="http://schemas.microsoft.com/office/drawing/2014/main" id="{7DBDB1E3-DBC6-894E-97E7-766520F8104E}"/>
              </a:ext>
            </a:extLst>
          </p:cNvPr>
          <p:cNvSpPr/>
          <p:nvPr/>
        </p:nvSpPr>
        <p:spPr>
          <a:xfrm>
            <a:off x="1199408" y="1690689"/>
            <a:ext cx="6996563" cy="3416320"/>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r>
              <a:rPr lang="en-US" sz="2400" b="1" dirty="0">
                <a:ln/>
                <a:solidFill>
                  <a:schemeClr val="accent4"/>
                </a:solidFill>
              </a:rPr>
              <a:t>What does it mean for two objects to be mathematically the same (or not)?</a:t>
            </a:r>
          </a:p>
          <a:p>
            <a:pPr algn="ctr"/>
            <a:endParaRPr lang="en-US" sz="2400" b="1" dirty="0">
              <a:ln/>
              <a:solidFill>
                <a:schemeClr val="accent4"/>
              </a:solidFill>
            </a:endParaRPr>
          </a:p>
          <a:p>
            <a:pPr algn="ctr"/>
            <a:r>
              <a:rPr lang="en-US" sz="2400" b="1" dirty="0">
                <a:ln/>
                <a:solidFill>
                  <a:schemeClr val="accent4"/>
                </a:solidFill>
              </a:rPr>
              <a:t>How can we operationalize sameness in order to account for unexpected student response?</a:t>
            </a:r>
          </a:p>
          <a:p>
            <a:pPr algn="ctr"/>
            <a:endParaRPr lang="en-US" sz="2400" b="1" dirty="0">
              <a:ln/>
              <a:solidFill>
                <a:schemeClr val="accent4"/>
              </a:solidFill>
            </a:endParaRPr>
          </a:p>
          <a:p>
            <a:pPr marL="457200" indent="-457200" algn="ctr">
              <a:buAutoNum type="alphaLcPeriod"/>
            </a:pPr>
            <a:endParaRPr lang="en-US" sz="2400" b="1" dirty="0">
              <a:ln/>
              <a:solidFill>
                <a:schemeClr val="accent4"/>
              </a:solidFill>
            </a:endParaRPr>
          </a:p>
        </p:txBody>
      </p:sp>
      <p:pic>
        <p:nvPicPr>
          <p:cNvPr id="14" name="Picture 13">
            <a:extLst>
              <a:ext uri="{FF2B5EF4-FFF2-40B4-BE49-F238E27FC236}">
                <a16:creationId xmlns:a16="http://schemas.microsoft.com/office/drawing/2014/main" id="{D6077300-2CAA-8343-A5BA-EB3D7081720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65802" y="1823383"/>
            <a:ext cx="768857" cy="615085"/>
          </a:xfrm>
          <a:prstGeom prst="rect">
            <a:avLst/>
          </a:prstGeom>
        </p:spPr>
      </p:pic>
      <p:pic>
        <p:nvPicPr>
          <p:cNvPr id="16" name="Picture 15">
            <a:extLst>
              <a:ext uri="{FF2B5EF4-FFF2-40B4-BE49-F238E27FC236}">
                <a16:creationId xmlns:a16="http://schemas.microsoft.com/office/drawing/2014/main" id="{FB33816D-C32C-8B45-8F2D-4700E91844DE}"/>
              </a:ext>
            </a:extLst>
          </p:cNvPr>
          <p:cNvPicPr>
            <a:picLocks noChangeAspect="1"/>
          </p:cNvPicPr>
          <p:nvPr/>
        </p:nvPicPr>
        <p:blipFill>
          <a:blip r:embed="rId3"/>
          <a:stretch>
            <a:fillRect/>
          </a:stretch>
        </p:blipFill>
        <p:spPr>
          <a:xfrm>
            <a:off x="129347" y="133755"/>
            <a:ext cx="915682" cy="1221627"/>
          </a:xfrm>
          <a:prstGeom prst="rect">
            <a:avLst/>
          </a:prstGeom>
        </p:spPr>
      </p:pic>
      <p:sp>
        <p:nvSpPr>
          <p:cNvPr id="17" name="TextBox 16">
            <a:extLst>
              <a:ext uri="{FF2B5EF4-FFF2-40B4-BE49-F238E27FC236}">
                <a16:creationId xmlns:a16="http://schemas.microsoft.com/office/drawing/2014/main" id="{1473DA00-C366-F248-8B6E-A1F906B318D6}"/>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spTree>
    <p:extLst>
      <p:ext uri="{BB962C8B-B14F-4D97-AF65-F5344CB8AC3E}">
        <p14:creationId xmlns:p14="http://schemas.microsoft.com/office/powerpoint/2010/main" val="4254415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83564-388E-344E-815C-609F5CE7EC09}"/>
              </a:ext>
            </a:extLst>
          </p:cNvPr>
          <p:cNvSpPr>
            <a:spLocks noGrp="1"/>
          </p:cNvSpPr>
          <p:nvPr>
            <p:ph idx="1"/>
          </p:nvPr>
        </p:nvSpPr>
        <p:spPr>
          <a:xfrm>
            <a:off x="1771567" y="219446"/>
            <a:ext cx="6917624" cy="4444103"/>
          </a:xfrm>
        </p:spPr>
        <p:txBody>
          <a:bodyPr/>
          <a:lstStyle/>
          <a:p>
            <a:pPr marL="0" indent="0">
              <a:buNone/>
            </a:pPr>
            <a:r>
              <a:rPr lang="en-US" dirty="0"/>
              <a:t>Philosophical Roots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6" name="Picture 25">
            <a:extLst>
              <a:ext uri="{FF2B5EF4-FFF2-40B4-BE49-F238E27FC236}">
                <a16:creationId xmlns:a16="http://schemas.microsoft.com/office/drawing/2014/main" id="{F1B4C661-D066-ED45-936B-BD1700643456}"/>
              </a:ext>
            </a:extLst>
          </p:cNvPr>
          <p:cNvPicPr>
            <a:picLocks noChangeAspect="1"/>
          </p:cNvPicPr>
          <p:nvPr/>
        </p:nvPicPr>
        <p:blipFill>
          <a:blip r:embed="rId2"/>
          <a:stretch>
            <a:fillRect/>
          </a:stretch>
        </p:blipFill>
        <p:spPr>
          <a:xfrm>
            <a:off x="129347" y="133755"/>
            <a:ext cx="915682" cy="1221627"/>
          </a:xfrm>
          <a:prstGeom prst="rect">
            <a:avLst/>
          </a:prstGeom>
        </p:spPr>
      </p:pic>
      <p:sp>
        <p:nvSpPr>
          <p:cNvPr id="27" name="TextBox 26">
            <a:extLst>
              <a:ext uri="{FF2B5EF4-FFF2-40B4-BE49-F238E27FC236}">
                <a16:creationId xmlns:a16="http://schemas.microsoft.com/office/drawing/2014/main" id="{18268DF0-EDC1-1242-BCF8-DD25CDFDA65A}"/>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28" name="Picture 27">
            <a:extLst>
              <a:ext uri="{FF2B5EF4-FFF2-40B4-BE49-F238E27FC236}">
                <a16:creationId xmlns:a16="http://schemas.microsoft.com/office/drawing/2014/main" id="{9DD779AA-011A-EF4E-88CF-67E87F7B57DB}"/>
              </a:ext>
            </a:extLst>
          </p:cNvPr>
          <p:cNvPicPr>
            <a:picLocks noChangeAspect="1"/>
          </p:cNvPicPr>
          <p:nvPr/>
        </p:nvPicPr>
        <p:blipFill>
          <a:blip r:embed="rId3"/>
          <a:stretch>
            <a:fillRect/>
          </a:stretch>
        </p:blipFill>
        <p:spPr>
          <a:xfrm>
            <a:off x="1445779" y="765163"/>
            <a:ext cx="3784600" cy="698500"/>
          </a:xfrm>
          <a:prstGeom prst="rect">
            <a:avLst/>
          </a:prstGeom>
        </p:spPr>
      </p:pic>
      <p:sp>
        <p:nvSpPr>
          <p:cNvPr id="29" name="TextBox 28">
            <a:extLst>
              <a:ext uri="{FF2B5EF4-FFF2-40B4-BE49-F238E27FC236}">
                <a16:creationId xmlns:a16="http://schemas.microsoft.com/office/drawing/2014/main" id="{D123085F-984F-1F47-8357-9FEBEC8C79B1}"/>
              </a:ext>
            </a:extLst>
          </p:cNvPr>
          <p:cNvSpPr txBox="1"/>
          <p:nvPr/>
        </p:nvSpPr>
        <p:spPr>
          <a:xfrm>
            <a:off x="5463714" y="407770"/>
            <a:ext cx="3063374"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If x and y are the same, then x and y possess all of the same properties. </a:t>
            </a:r>
          </a:p>
        </p:txBody>
      </p:sp>
      <p:sp>
        <p:nvSpPr>
          <p:cNvPr id="32" name="Triangle 31">
            <a:extLst>
              <a:ext uri="{FF2B5EF4-FFF2-40B4-BE49-F238E27FC236}">
                <a16:creationId xmlns:a16="http://schemas.microsoft.com/office/drawing/2014/main" id="{9E04FD60-F119-314E-A25E-2267049445B0}"/>
              </a:ext>
            </a:extLst>
          </p:cNvPr>
          <p:cNvSpPr/>
          <p:nvPr/>
        </p:nvSpPr>
        <p:spPr>
          <a:xfrm>
            <a:off x="2145792" y="1577996"/>
            <a:ext cx="987552" cy="7965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D6DA1E17-14A2-A44E-85C7-F9BA7DE12C4E}"/>
              </a:ext>
            </a:extLst>
          </p:cNvPr>
          <p:cNvSpPr/>
          <p:nvPr/>
        </p:nvSpPr>
        <p:spPr>
          <a:xfrm>
            <a:off x="3366106" y="1589506"/>
            <a:ext cx="987552" cy="7965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CAA1EDC-1078-154D-B227-F8081063C663}"/>
              </a:ext>
            </a:extLst>
          </p:cNvPr>
          <p:cNvSpPr txBox="1"/>
          <p:nvPr/>
        </p:nvSpPr>
        <p:spPr>
          <a:xfrm>
            <a:off x="5230379" y="2152628"/>
            <a:ext cx="3443891" cy="646331"/>
          </a:xfrm>
          <a:prstGeom prst="rect">
            <a:avLst/>
          </a:prstGeom>
          <a:noFill/>
        </p:spPr>
        <p:txBody>
          <a:bodyPr wrap="none" rtlCol="0">
            <a:spAutoFit/>
          </a:bodyPr>
          <a:lstStyle/>
          <a:p>
            <a:r>
              <a:rPr lang="en-US" b="1" dirty="0"/>
              <a:t>Are these two triangles the same?</a:t>
            </a:r>
          </a:p>
          <a:p>
            <a:endParaRPr lang="en-US" dirty="0"/>
          </a:p>
        </p:txBody>
      </p:sp>
      <p:sp>
        <p:nvSpPr>
          <p:cNvPr id="35" name="TextBox 34">
            <a:extLst>
              <a:ext uri="{FF2B5EF4-FFF2-40B4-BE49-F238E27FC236}">
                <a16:creationId xmlns:a16="http://schemas.microsoft.com/office/drawing/2014/main" id="{2000989B-8D7F-B74B-8554-4EC32A90B201}"/>
              </a:ext>
            </a:extLst>
          </p:cNvPr>
          <p:cNvSpPr txBox="1"/>
          <p:nvPr/>
        </p:nvSpPr>
        <p:spPr>
          <a:xfrm>
            <a:off x="1938528" y="2913888"/>
            <a:ext cx="1888402" cy="1200329"/>
          </a:xfrm>
          <a:prstGeom prst="rect">
            <a:avLst/>
          </a:prstGeom>
          <a:noFill/>
        </p:spPr>
        <p:txBody>
          <a:bodyPr wrap="none" rtlCol="0">
            <a:spAutoFit/>
          </a:bodyPr>
          <a:lstStyle/>
          <a:p>
            <a:r>
              <a:rPr lang="en-US" dirty="0"/>
              <a:t>Same angles</a:t>
            </a:r>
          </a:p>
          <a:p>
            <a:r>
              <a:rPr lang="en-US" dirty="0"/>
              <a:t>Same orientation</a:t>
            </a:r>
          </a:p>
          <a:p>
            <a:r>
              <a:rPr lang="en-US" dirty="0"/>
              <a:t>Same color</a:t>
            </a:r>
          </a:p>
          <a:p>
            <a:r>
              <a:rPr lang="en-US" dirty="0"/>
              <a:t>Same side-lengths</a:t>
            </a:r>
          </a:p>
        </p:txBody>
      </p:sp>
      <p:sp>
        <p:nvSpPr>
          <p:cNvPr id="36" name="TextBox 35">
            <a:extLst>
              <a:ext uri="{FF2B5EF4-FFF2-40B4-BE49-F238E27FC236}">
                <a16:creationId xmlns:a16="http://schemas.microsoft.com/office/drawing/2014/main" id="{1F2F1755-F5BA-7B49-969F-E59A7ABD0122}"/>
              </a:ext>
            </a:extLst>
          </p:cNvPr>
          <p:cNvSpPr txBox="1"/>
          <p:nvPr/>
        </p:nvSpPr>
        <p:spPr>
          <a:xfrm>
            <a:off x="1938528" y="4394654"/>
            <a:ext cx="1970861" cy="369332"/>
          </a:xfrm>
          <a:prstGeom prst="rect">
            <a:avLst/>
          </a:prstGeom>
          <a:noFill/>
        </p:spPr>
        <p:txBody>
          <a:bodyPr wrap="none" rtlCol="0">
            <a:spAutoFit/>
          </a:bodyPr>
          <a:lstStyle/>
          <a:p>
            <a:r>
              <a:rPr lang="en-US" dirty="0"/>
              <a:t>Different locations</a:t>
            </a:r>
          </a:p>
        </p:txBody>
      </p:sp>
      <p:sp>
        <p:nvSpPr>
          <p:cNvPr id="38" name="TextBox 37">
            <a:extLst>
              <a:ext uri="{FF2B5EF4-FFF2-40B4-BE49-F238E27FC236}">
                <a16:creationId xmlns:a16="http://schemas.microsoft.com/office/drawing/2014/main" id="{F1E1DBF8-54A0-1C48-BAB0-F2D9CFE3CE25}"/>
              </a:ext>
            </a:extLst>
          </p:cNvPr>
          <p:cNvSpPr txBox="1"/>
          <p:nvPr/>
        </p:nvSpPr>
        <p:spPr>
          <a:xfrm>
            <a:off x="2126552" y="4770721"/>
            <a:ext cx="999744" cy="584775"/>
          </a:xfrm>
          <a:prstGeom prst="rect">
            <a:avLst/>
          </a:prstGeom>
          <a:noFill/>
        </p:spPr>
        <p:txBody>
          <a:bodyPr wrap="square" rtlCol="0">
            <a:spAutoFit/>
          </a:bodyPr>
          <a:lstStyle/>
          <a:p>
            <a:r>
              <a:rPr lang="en-US" sz="3200" dirty="0">
                <a:sym typeface="Wingdings" pitchFamily="2" charset="2"/>
              </a:rPr>
              <a:t></a:t>
            </a:r>
            <a:endParaRPr lang="en-US" sz="3200" dirty="0"/>
          </a:p>
        </p:txBody>
      </p:sp>
      <p:sp>
        <p:nvSpPr>
          <p:cNvPr id="13" name="Rectangle 12">
            <a:extLst>
              <a:ext uri="{FF2B5EF4-FFF2-40B4-BE49-F238E27FC236}">
                <a16:creationId xmlns:a16="http://schemas.microsoft.com/office/drawing/2014/main" id="{3783CF8A-DA1C-E84A-8735-6D2AF31E7991}"/>
              </a:ext>
            </a:extLst>
          </p:cNvPr>
          <p:cNvSpPr/>
          <p:nvPr/>
        </p:nvSpPr>
        <p:spPr>
          <a:xfrm>
            <a:off x="4994545" y="2670997"/>
            <a:ext cx="3580216" cy="145422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endParaRPr lang="en-US" dirty="0"/>
          </a:p>
        </p:txBody>
      </p:sp>
      <p:pic>
        <p:nvPicPr>
          <p:cNvPr id="14" name="Picture 13">
            <a:extLst>
              <a:ext uri="{FF2B5EF4-FFF2-40B4-BE49-F238E27FC236}">
                <a16:creationId xmlns:a16="http://schemas.microsoft.com/office/drawing/2014/main" id="{F1ACA00F-2A0A-9741-B656-8C67D88A0E6C}"/>
              </a:ext>
            </a:extLst>
          </p:cNvPr>
          <p:cNvPicPr>
            <a:picLocks noChangeAspect="1"/>
          </p:cNvPicPr>
          <p:nvPr/>
        </p:nvPicPr>
        <p:blipFill>
          <a:blip r:embed="rId4"/>
          <a:stretch>
            <a:fillRect/>
          </a:stretch>
        </p:blipFill>
        <p:spPr>
          <a:xfrm>
            <a:off x="6206803" y="3359962"/>
            <a:ext cx="1155700" cy="596900"/>
          </a:xfrm>
          <a:prstGeom prst="rect">
            <a:avLst/>
          </a:prstGeom>
        </p:spPr>
      </p:pic>
    </p:spTree>
    <p:extLst>
      <p:ext uri="{BB962C8B-B14F-4D97-AF65-F5344CB8AC3E}">
        <p14:creationId xmlns:p14="http://schemas.microsoft.com/office/powerpoint/2010/main" val="79932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36" grpId="0"/>
      <p:bldP spid="38" grpId="0"/>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83564-388E-344E-815C-609F5CE7EC09}"/>
              </a:ext>
            </a:extLst>
          </p:cNvPr>
          <p:cNvSpPr>
            <a:spLocks noGrp="1"/>
          </p:cNvSpPr>
          <p:nvPr>
            <p:ph idx="1"/>
          </p:nvPr>
        </p:nvSpPr>
        <p:spPr>
          <a:xfrm>
            <a:off x="1771567" y="219446"/>
            <a:ext cx="6917624" cy="4444103"/>
          </a:xfrm>
        </p:spPr>
        <p:txBody>
          <a:bodyPr/>
          <a:lstStyle/>
          <a:p>
            <a:pPr marL="0" indent="0">
              <a:buNone/>
            </a:pPr>
            <a:r>
              <a:rPr lang="en-US" dirty="0"/>
              <a:t>Philosophical Roots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6" name="Picture 25">
            <a:extLst>
              <a:ext uri="{FF2B5EF4-FFF2-40B4-BE49-F238E27FC236}">
                <a16:creationId xmlns:a16="http://schemas.microsoft.com/office/drawing/2014/main" id="{F1B4C661-D066-ED45-936B-BD1700643456}"/>
              </a:ext>
            </a:extLst>
          </p:cNvPr>
          <p:cNvPicPr>
            <a:picLocks noChangeAspect="1"/>
          </p:cNvPicPr>
          <p:nvPr/>
        </p:nvPicPr>
        <p:blipFill>
          <a:blip r:embed="rId2"/>
          <a:stretch>
            <a:fillRect/>
          </a:stretch>
        </p:blipFill>
        <p:spPr>
          <a:xfrm>
            <a:off x="129347" y="133755"/>
            <a:ext cx="915682" cy="1221627"/>
          </a:xfrm>
          <a:prstGeom prst="rect">
            <a:avLst/>
          </a:prstGeom>
        </p:spPr>
      </p:pic>
      <p:sp>
        <p:nvSpPr>
          <p:cNvPr id="27" name="TextBox 26">
            <a:extLst>
              <a:ext uri="{FF2B5EF4-FFF2-40B4-BE49-F238E27FC236}">
                <a16:creationId xmlns:a16="http://schemas.microsoft.com/office/drawing/2014/main" id="{18268DF0-EDC1-1242-BCF8-DD25CDFDA65A}"/>
              </a:ext>
            </a:extLst>
          </p:cNvPr>
          <p:cNvSpPr txBox="1"/>
          <p:nvPr/>
        </p:nvSpPr>
        <p:spPr>
          <a:xfrm rot="16200000">
            <a:off x="-1056435" y="2759413"/>
            <a:ext cx="3001143" cy="369332"/>
          </a:xfrm>
          <a:prstGeom prst="rect">
            <a:avLst/>
          </a:prstGeom>
          <a:noFill/>
        </p:spPr>
        <p:txBody>
          <a:bodyPr wrap="none" rtlCol="0">
            <a:spAutoFit/>
          </a:bodyPr>
          <a:lstStyle/>
          <a:p>
            <a:r>
              <a:rPr lang="en-US" b="1" dirty="0"/>
              <a:t>Small Scale Follow-up Studies</a:t>
            </a:r>
          </a:p>
        </p:txBody>
      </p:sp>
      <p:pic>
        <p:nvPicPr>
          <p:cNvPr id="28" name="Picture 27">
            <a:extLst>
              <a:ext uri="{FF2B5EF4-FFF2-40B4-BE49-F238E27FC236}">
                <a16:creationId xmlns:a16="http://schemas.microsoft.com/office/drawing/2014/main" id="{9DD779AA-011A-EF4E-88CF-67E87F7B57DB}"/>
              </a:ext>
            </a:extLst>
          </p:cNvPr>
          <p:cNvPicPr>
            <a:picLocks noChangeAspect="1"/>
          </p:cNvPicPr>
          <p:nvPr/>
        </p:nvPicPr>
        <p:blipFill>
          <a:blip r:embed="rId3"/>
          <a:stretch>
            <a:fillRect/>
          </a:stretch>
        </p:blipFill>
        <p:spPr>
          <a:xfrm>
            <a:off x="1445779" y="765163"/>
            <a:ext cx="3784600" cy="698500"/>
          </a:xfrm>
          <a:prstGeom prst="rect">
            <a:avLst/>
          </a:prstGeom>
        </p:spPr>
      </p:pic>
      <p:sp>
        <p:nvSpPr>
          <p:cNvPr id="29" name="TextBox 28">
            <a:extLst>
              <a:ext uri="{FF2B5EF4-FFF2-40B4-BE49-F238E27FC236}">
                <a16:creationId xmlns:a16="http://schemas.microsoft.com/office/drawing/2014/main" id="{D123085F-984F-1F47-8357-9FEBEC8C79B1}"/>
              </a:ext>
            </a:extLst>
          </p:cNvPr>
          <p:cNvSpPr txBox="1"/>
          <p:nvPr/>
        </p:nvSpPr>
        <p:spPr>
          <a:xfrm>
            <a:off x="5463714" y="407770"/>
            <a:ext cx="3063374"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If x and y are the same, then x and y possess all of the same properties. </a:t>
            </a:r>
          </a:p>
        </p:txBody>
      </p:sp>
      <p:sp>
        <p:nvSpPr>
          <p:cNvPr id="32" name="Triangle 31">
            <a:extLst>
              <a:ext uri="{FF2B5EF4-FFF2-40B4-BE49-F238E27FC236}">
                <a16:creationId xmlns:a16="http://schemas.microsoft.com/office/drawing/2014/main" id="{9E04FD60-F119-314E-A25E-2267049445B0}"/>
              </a:ext>
            </a:extLst>
          </p:cNvPr>
          <p:cNvSpPr/>
          <p:nvPr/>
        </p:nvSpPr>
        <p:spPr>
          <a:xfrm>
            <a:off x="2145792" y="1577996"/>
            <a:ext cx="987552" cy="7965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D6DA1E17-14A2-A44E-85C7-F9BA7DE12C4E}"/>
              </a:ext>
            </a:extLst>
          </p:cNvPr>
          <p:cNvSpPr/>
          <p:nvPr/>
        </p:nvSpPr>
        <p:spPr>
          <a:xfrm>
            <a:off x="3366106" y="1589506"/>
            <a:ext cx="987552" cy="7965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CAA1EDC-1078-154D-B227-F8081063C663}"/>
              </a:ext>
            </a:extLst>
          </p:cNvPr>
          <p:cNvSpPr txBox="1"/>
          <p:nvPr/>
        </p:nvSpPr>
        <p:spPr>
          <a:xfrm>
            <a:off x="5230379" y="2152628"/>
            <a:ext cx="3443891" cy="646331"/>
          </a:xfrm>
          <a:prstGeom prst="rect">
            <a:avLst/>
          </a:prstGeom>
          <a:noFill/>
        </p:spPr>
        <p:txBody>
          <a:bodyPr wrap="none" rtlCol="0">
            <a:spAutoFit/>
          </a:bodyPr>
          <a:lstStyle/>
          <a:p>
            <a:r>
              <a:rPr lang="en-US" b="1" dirty="0"/>
              <a:t>Are these two triangles the same?</a:t>
            </a:r>
          </a:p>
          <a:p>
            <a:endParaRPr lang="en-US" dirty="0"/>
          </a:p>
        </p:txBody>
      </p:sp>
      <p:sp>
        <p:nvSpPr>
          <p:cNvPr id="35" name="TextBox 34">
            <a:extLst>
              <a:ext uri="{FF2B5EF4-FFF2-40B4-BE49-F238E27FC236}">
                <a16:creationId xmlns:a16="http://schemas.microsoft.com/office/drawing/2014/main" id="{2000989B-8D7F-B74B-8554-4EC32A90B201}"/>
              </a:ext>
            </a:extLst>
          </p:cNvPr>
          <p:cNvSpPr txBox="1"/>
          <p:nvPr/>
        </p:nvSpPr>
        <p:spPr>
          <a:xfrm>
            <a:off x="1938528" y="3028557"/>
            <a:ext cx="1888402" cy="1200329"/>
          </a:xfrm>
          <a:prstGeom prst="rect">
            <a:avLst/>
          </a:prstGeom>
          <a:noFill/>
        </p:spPr>
        <p:txBody>
          <a:bodyPr wrap="none" rtlCol="0">
            <a:spAutoFit/>
          </a:bodyPr>
          <a:lstStyle/>
          <a:p>
            <a:r>
              <a:rPr lang="en-US" dirty="0"/>
              <a:t>Same angles</a:t>
            </a:r>
          </a:p>
          <a:p>
            <a:r>
              <a:rPr lang="en-US" dirty="0"/>
              <a:t>Same orientation</a:t>
            </a:r>
          </a:p>
          <a:p>
            <a:r>
              <a:rPr lang="en-US" dirty="0"/>
              <a:t>Same color</a:t>
            </a:r>
          </a:p>
          <a:p>
            <a:r>
              <a:rPr lang="en-US" dirty="0"/>
              <a:t>Same side-lengths</a:t>
            </a:r>
          </a:p>
        </p:txBody>
      </p:sp>
      <p:sp>
        <p:nvSpPr>
          <p:cNvPr id="36" name="TextBox 35">
            <a:extLst>
              <a:ext uri="{FF2B5EF4-FFF2-40B4-BE49-F238E27FC236}">
                <a16:creationId xmlns:a16="http://schemas.microsoft.com/office/drawing/2014/main" id="{1F2F1755-F5BA-7B49-969F-E59A7ABD0122}"/>
              </a:ext>
            </a:extLst>
          </p:cNvPr>
          <p:cNvSpPr txBox="1"/>
          <p:nvPr/>
        </p:nvSpPr>
        <p:spPr>
          <a:xfrm>
            <a:off x="1938528" y="4394654"/>
            <a:ext cx="1970861" cy="369332"/>
          </a:xfrm>
          <a:prstGeom prst="rect">
            <a:avLst/>
          </a:prstGeom>
          <a:noFill/>
        </p:spPr>
        <p:txBody>
          <a:bodyPr wrap="none" rtlCol="0">
            <a:spAutoFit/>
          </a:bodyPr>
          <a:lstStyle/>
          <a:p>
            <a:r>
              <a:rPr lang="en-US" dirty="0"/>
              <a:t>Different locations</a:t>
            </a:r>
          </a:p>
        </p:txBody>
      </p:sp>
      <p:sp>
        <p:nvSpPr>
          <p:cNvPr id="38" name="TextBox 37">
            <a:extLst>
              <a:ext uri="{FF2B5EF4-FFF2-40B4-BE49-F238E27FC236}">
                <a16:creationId xmlns:a16="http://schemas.microsoft.com/office/drawing/2014/main" id="{F1E1DBF8-54A0-1C48-BAB0-F2D9CFE3CE25}"/>
              </a:ext>
            </a:extLst>
          </p:cNvPr>
          <p:cNvSpPr txBox="1"/>
          <p:nvPr/>
        </p:nvSpPr>
        <p:spPr>
          <a:xfrm>
            <a:off x="2126552" y="4770721"/>
            <a:ext cx="999744" cy="584775"/>
          </a:xfrm>
          <a:prstGeom prst="rect">
            <a:avLst/>
          </a:prstGeom>
          <a:noFill/>
        </p:spPr>
        <p:txBody>
          <a:bodyPr wrap="square" rtlCol="0">
            <a:spAutoFit/>
          </a:bodyPr>
          <a:lstStyle/>
          <a:p>
            <a:r>
              <a:rPr lang="en-US" sz="3200" dirty="0">
                <a:sym typeface="Wingdings" pitchFamily="2" charset="2"/>
              </a:rPr>
              <a:t></a:t>
            </a:r>
            <a:endParaRPr lang="en-US" sz="3200" dirty="0"/>
          </a:p>
        </p:txBody>
      </p:sp>
      <p:pic>
        <p:nvPicPr>
          <p:cNvPr id="15" name="Picture 14">
            <a:extLst>
              <a:ext uri="{FF2B5EF4-FFF2-40B4-BE49-F238E27FC236}">
                <a16:creationId xmlns:a16="http://schemas.microsoft.com/office/drawing/2014/main" id="{F0B6C3E6-BB44-B74E-9B9E-9D030EB37B3F}"/>
              </a:ext>
            </a:extLst>
          </p:cNvPr>
          <p:cNvPicPr>
            <a:picLocks noChangeAspect="1"/>
          </p:cNvPicPr>
          <p:nvPr/>
        </p:nvPicPr>
        <p:blipFill>
          <a:blip r:embed="rId4"/>
          <a:stretch>
            <a:fillRect/>
          </a:stretch>
        </p:blipFill>
        <p:spPr>
          <a:xfrm>
            <a:off x="1280222" y="5793780"/>
            <a:ext cx="3692147" cy="469711"/>
          </a:xfrm>
          <a:prstGeom prst="rect">
            <a:avLst/>
          </a:prstGeom>
        </p:spPr>
      </p:pic>
      <p:sp>
        <p:nvSpPr>
          <p:cNvPr id="16" name="TextBox 15">
            <a:extLst>
              <a:ext uri="{FF2B5EF4-FFF2-40B4-BE49-F238E27FC236}">
                <a16:creationId xmlns:a16="http://schemas.microsoft.com/office/drawing/2014/main" id="{6B0AB064-4528-8C45-AC05-B89FB11DD6EB}"/>
              </a:ext>
            </a:extLst>
          </p:cNvPr>
          <p:cNvSpPr txBox="1"/>
          <p:nvPr/>
        </p:nvSpPr>
        <p:spPr>
          <a:xfrm>
            <a:off x="5230379" y="3689318"/>
            <a:ext cx="3063374"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These triangles are the same in terms of congruence, but not location.</a:t>
            </a:r>
          </a:p>
        </p:txBody>
      </p:sp>
    </p:spTree>
    <p:extLst>
      <p:ext uri="{BB962C8B-B14F-4D97-AF65-F5344CB8AC3E}">
        <p14:creationId xmlns:p14="http://schemas.microsoft.com/office/powerpoint/2010/main" val="15908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8C358A-001D-7141-A89E-D8470F18191F}"/>
              </a:ext>
            </a:extLst>
          </p:cNvPr>
          <p:cNvSpPr>
            <a:spLocks noGrp="1"/>
          </p:cNvSpPr>
          <p:nvPr>
            <p:ph idx="1"/>
          </p:nvPr>
        </p:nvSpPr>
        <p:spPr>
          <a:xfrm>
            <a:off x="356624" y="1658647"/>
            <a:ext cx="3740895" cy="4351338"/>
          </a:xfrm>
        </p:spPr>
        <p:txBody>
          <a:bodyPr/>
          <a:lstStyle/>
          <a:p>
            <a:pPr marL="0" indent="0">
              <a:buNone/>
            </a:pPr>
            <a:r>
              <a:rPr lang="en-US" dirty="0"/>
              <a:t>“Division is pretty much just multiplication.”</a:t>
            </a:r>
          </a:p>
          <a:p>
            <a:pPr marL="0" indent="0">
              <a:buNone/>
            </a:pPr>
            <a:endParaRPr lang="en-US" dirty="0"/>
          </a:p>
          <a:p>
            <a:pPr marL="0" indent="0">
              <a:buNone/>
            </a:pPr>
            <a:endParaRPr lang="en-US" dirty="0"/>
          </a:p>
          <a:p>
            <a:pPr marL="0" indent="0">
              <a:buNone/>
            </a:pPr>
            <a:r>
              <a:rPr lang="en-US" dirty="0"/>
              <a:t>“Then Z mod 3, if we assume is under modular addition still, it’s the same operation as our group, Z mod 6.” </a:t>
            </a:r>
          </a:p>
        </p:txBody>
      </p:sp>
      <p:pic>
        <p:nvPicPr>
          <p:cNvPr id="4" name="Picture 3">
            <a:extLst>
              <a:ext uri="{FF2B5EF4-FFF2-40B4-BE49-F238E27FC236}">
                <a16:creationId xmlns:a16="http://schemas.microsoft.com/office/drawing/2014/main" id="{8BE190D8-EE3C-B346-BDE3-DBDCD2570126}"/>
              </a:ext>
            </a:extLst>
          </p:cNvPr>
          <p:cNvPicPr>
            <a:picLocks noChangeAspect="1"/>
          </p:cNvPicPr>
          <p:nvPr/>
        </p:nvPicPr>
        <p:blipFill>
          <a:blip r:embed="rId2"/>
          <a:stretch>
            <a:fillRect/>
          </a:stretch>
        </p:blipFill>
        <p:spPr>
          <a:xfrm>
            <a:off x="247178" y="4577251"/>
            <a:ext cx="2706204" cy="1983314"/>
          </a:xfrm>
          <a:prstGeom prst="rect">
            <a:avLst/>
          </a:prstGeom>
        </p:spPr>
      </p:pic>
      <p:sp>
        <p:nvSpPr>
          <p:cNvPr id="5" name="Rectangle 4">
            <a:extLst>
              <a:ext uri="{FF2B5EF4-FFF2-40B4-BE49-F238E27FC236}">
                <a16:creationId xmlns:a16="http://schemas.microsoft.com/office/drawing/2014/main" id="{3636698D-E12F-1141-AB0F-1B653185317A}"/>
              </a:ext>
            </a:extLst>
          </p:cNvPr>
          <p:cNvSpPr/>
          <p:nvPr/>
        </p:nvSpPr>
        <p:spPr>
          <a:xfrm>
            <a:off x="694944" y="4643781"/>
            <a:ext cx="1070351" cy="29409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388882-01AD-D44C-A6BF-0E9727CA18F8}"/>
              </a:ext>
            </a:extLst>
          </p:cNvPr>
          <p:cNvSpPr/>
          <p:nvPr/>
        </p:nvSpPr>
        <p:spPr>
          <a:xfrm>
            <a:off x="328045" y="4997454"/>
            <a:ext cx="296883" cy="785373"/>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00D4CD-1E4C-064C-9C5F-8019CBB67C2D}"/>
              </a:ext>
            </a:extLst>
          </p:cNvPr>
          <p:cNvSpPr/>
          <p:nvPr/>
        </p:nvSpPr>
        <p:spPr>
          <a:xfrm>
            <a:off x="694944" y="5004215"/>
            <a:ext cx="1133774" cy="801094"/>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8CCFB03-FE36-2C4D-B153-FB42250A18A7}"/>
              </a:ext>
            </a:extLst>
          </p:cNvPr>
          <p:cNvPicPr>
            <a:picLocks noChangeAspect="1"/>
          </p:cNvPicPr>
          <p:nvPr/>
        </p:nvPicPr>
        <p:blipFill>
          <a:blip r:embed="rId3"/>
          <a:stretch>
            <a:fillRect/>
          </a:stretch>
        </p:blipFill>
        <p:spPr>
          <a:xfrm>
            <a:off x="3188921" y="4873148"/>
            <a:ext cx="1415765" cy="1033986"/>
          </a:xfrm>
          <a:prstGeom prst="rect">
            <a:avLst/>
          </a:prstGeom>
        </p:spPr>
      </p:pic>
      <p:pic>
        <p:nvPicPr>
          <p:cNvPr id="10" name="Picture 9">
            <a:extLst>
              <a:ext uri="{FF2B5EF4-FFF2-40B4-BE49-F238E27FC236}">
                <a16:creationId xmlns:a16="http://schemas.microsoft.com/office/drawing/2014/main" id="{9B0D2BFA-ABA8-214D-9208-C13CE1765435}"/>
              </a:ext>
            </a:extLst>
          </p:cNvPr>
          <p:cNvPicPr>
            <a:picLocks noChangeAspect="1"/>
          </p:cNvPicPr>
          <p:nvPr/>
        </p:nvPicPr>
        <p:blipFill>
          <a:blip r:embed="rId4"/>
          <a:stretch>
            <a:fillRect/>
          </a:stretch>
        </p:blipFill>
        <p:spPr>
          <a:xfrm>
            <a:off x="4993912" y="2329556"/>
            <a:ext cx="3991896" cy="2620634"/>
          </a:xfrm>
          <a:prstGeom prst="rect">
            <a:avLst/>
          </a:prstGeom>
        </p:spPr>
      </p:pic>
      <p:sp>
        <p:nvSpPr>
          <p:cNvPr id="11" name="TextBox 10">
            <a:extLst>
              <a:ext uri="{FF2B5EF4-FFF2-40B4-BE49-F238E27FC236}">
                <a16:creationId xmlns:a16="http://schemas.microsoft.com/office/drawing/2014/main" id="{E626CE97-CA09-1540-AD80-DF5527131BA0}"/>
              </a:ext>
            </a:extLst>
          </p:cNvPr>
          <p:cNvSpPr txBox="1"/>
          <p:nvPr/>
        </p:nvSpPr>
        <p:spPr>
          <a:xfrm>
            <a:off x="3075949" y="77050"/>
            <a:ext cx="2992101" cy="369332"/>
          </a:xfrm>
          <a:prstGeom prst="rect">
            <a:avLst/>
          </a:prstGeom>
          <a:noFill/>
        </p:spPr>
        <p:txBody>
          <a:bodyPr wrap="none" rtlCol="0">
            <a:spAutoFit/>
          </a:bodyPr>
          <a:lstStyle/>
          <a:p>
            <a:r>
              <a:rPr lang="en-US" b="1" dirty="0"/>
              <a:t>Sameness operationalization:</a:t>
            </a:r>
          </a:p>
        </p:txBody>
      </p:sp>
      <p:pic>
        <p:nvPicPr>
          <p:cNvPr id="15" name="Picture 14">
            <a:extLst>
              <a:ext uri="{FF2B5EF4-FFF2-40B4-BE49-F238E27FC236}">
                <a16:creationId xmlns:a16="http://schemas.microsoft.com/office/drawing/2014/main" id="{5EC01D4A-6876-3147-BED4-C3FCB794CA59}"/>
              </a:ext>
            </a:extLst>
          </p:cNvPr>
          <p:cNvPicPr>
            <a:picLocks noChangeAspect="1"/>
          </p:cNvPicPr>
          <p:nvPr/>
        </p:nvPicPr>
        <p:blipFill>
          <a:blip r:embed="rId5"/>
          <a:stretch>
            <a:fillRect/>
          </a:stretch>
        </p:blipFill>
        <p:spPr>
          <a:xfrm>
            <a:off x="2227071" y="461581"/>
            <a:ext cx="4949720" cy="890657"/>
          </a:xfrm>
          <a:prstGeom prst="rect">
            <a:avLst/>
          </a:prstGeom>
        </p:spPr>
      </p:pic>
      <p:cxnSp>
        <p:nvCxnSpPr>
          <p:cNvPr id="17" name="Elbow Connector 16">
            <a:extLst>
              <a:ext uri="{FF2B5EF4-FFF2-40B4-BE49-F238E27FC236}">
                <a16:creationId xmlns:a16="http://schemas.microsoft.com/office/drawing/2014/main" id="{39341329-AA7C-E84B-916D-39CE5523AFA9}"/>
              </a:ext>
            </a:extLst>
          </p:cNvPr>
          <p:cNvCxnSpPr/>
          <p:nvPr/>
        </p:nvCxnSpPr>
        <p:spPr>
          <a:xfrm>
            <a:off x="3572256" y="1865376"/>
            <a:ext cx="1421656" cy="12679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2419EE7E-FE3D-7B41-B509-321D71C50C05}"/>
              </a:ext>
            </a:extLst>
          </p:cNvPr>
          <p:cNvCxnSpPr>
            <a:cxnSpLocks/>
          </p:cNvCxnSpPr>
          <p:nvPr/>
        </p:nvCxnSpPr>
        <p:spPr>
          <a:xfrm>
            <a:off x="3572256" y="3904557"/>
            <a:ext cx="1421656" cy="7392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13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BD83253-C6D8-9B4C-A15A-3A7565AC46BC}"/>
              </a:ext>
            </a:extLst>
          </p:cNvPr>
          <p:cNvPicPr>
            <a:picLocks noChangeAspect="1"/>
          </p:cNvPicPr>
          <p:nvPr/>
        </p:nvPicPr>
        <p:blipFill>
          <a:blip r:embed="rId2">
            <a:alphaModFix amt="70000"/>
          </a:blip>
          <a:stretch>
            <a:fillRect/>
          </a:stretch>
        </p:blipFill>
        <p:spPr>
          <a:xfrm>
            <a:off x="1482961" y="-151313"/>
            <a:ext cx="5464078" cy="7009313"/>
          </a:xfrm>
          <a:prstGeom prst="rect">
            <a:avLst/>
          </a:prstGeom>
        </p:spPr>
      </p:pic>
      <p:sp>
        <p:nvSpPr>
          <p:cNvPr id="10" name="Rectangle 9">
            <a:extLst>
              <a:ext uri="{FF2B5EF4-FFF2-40B4-BE49-F238E27FC236}">
                <a16:creationId xmlns:a16="http://schemas.microsoft.com/office/drawing/2014/main" id="{D849044D-5483-2C42-87E5-FCEABEA0F695}"/>
              </a:ext>
            </a:extLst>
          </p:cNvPr>
          <p:cNvSpPr/>
          <p:nvPr/>
        </p:nvSpPr>
        <p:spPr>
          <a:xfrm>
            <a:off x="3454849" y="3448789"/>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1" name="Rectangle 10">
            <a:extLst>
              <a:ext uri="{FF2B5EF4-FFF2-40B4-BE49-F238E27FC236}">
                <a16:creationId xmlns:a16="http://schemas.microsoft.com/office/drawing/2014/main" id="{D3BCCFAA-8A9E-444B-9047-FB0E2115CBA8}"/>
              </a:ext>
            </a:extLst>
          </p:cNvPr>
          <p:cNvSpPr/>
          <p:nvPr/>
        </p:nvSpPr>
        <p:spPr>
          <a:xfrm>
            <a:off x="2041755" y="3607184"/>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2" name="Rectangle 11">
            <a:extLst>
              <a:ext uri="{FF2B5EF4-FFF2-40B4-BE49-F238E27FC236}">
                <a16:creationId xmlns:a16="http://schemas.microsoft.com/office/drawing/2014/main" id="{BA2D716F-B09C-FE4B-AB4D-8FC967EAB044}"/>
              </a:ext>
            </a:extLst>
          </p:cNvPr>
          <p:cNvSpPr/>
          <p:nvPr/>
        </p:nvSpPr>
        <p:spPr>
          <a:xfrm>
            <a:off x="2041755" y="951990"/>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3" name="Rectangle 12">
            <a:extLst>
              <a:ext uri="{FF2B5EF4-FFF2-40B4-BE49-F238E27FC236}">
                <a16:creationId xmlns:a16="http://schemas.microsoft.com/office/drawing/2014/main" id="{B51FDCF0-752A-7140-A906-C81E15C0E501}"/>
              </a:ext>
            </a:extLst>
          </p:cNvPr>
          <p:cNvSpPr/>
          <p:nvPr/>
        </p:nvSpPr>
        <p:spPr>
          <a:xfrm>
            <a:off x="4879019" y="721821"/>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4" name="Rectangle 13">
            <a:extLst>
              <a:ext uri="{FF2B5EF4-FFF2-40B4-BE49-F238E27FC236}">
                <a16:creationId xmlns:a16="http://schemas.microsoft.com/office/drawing/2014/main" id="{A5DF28F6-72D4-8940-A220-C23E6E874922}"/>
              </a:ext>
            </a:extLst>
          </p:cNvPr>
          <p:cNvSpPr/>
          <p:nvPr/>
        </p:nvSpPr>
        <p:spPr>
          <a:xfrm>
            <a:off x="5050500" y="3552078"/>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15" name="TextBox 14">
            <a:extLst>
              <a:ext uri="{FF2B5EF4-FFF2-40B4-BE49-F238E27FC236}">
                <a16:creationId xmlns:a16="http://schemas.microsoft.com/office/drawing/2014/main" id="{C058F39D-C448-2B4A-AE32-295B287F94C4}"/>
              </a:ext>
            </a:extLst>
          </p:cNvPr>
          <p:cNvSpPr txBox="1"/>
          <p:nvPr/>
        </p:nvSpPr>
        <p:spPr>
          <a:xfrm>
            <a:off x="2125880"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16" name="Straight Arrow Connector 15">
            <a:extLst>
              <a:ext uri="{FF2B5EF4-FFF2-40B4-BE49-F238E27FC236}">
                <a16:creationId xmlns:a16="http://schemas.microsoft.com/office/drawing/2014/main" id="{B25BF21A-0BFE-2E4C-84B3-9E6C36E3ABB5}"/>
              </a:ext>
            </a:extLst>
          </p:cNvPr>
          <p:cNvCxnSpPr/>
          <p:nvPr/>
        </p:nvCxnSpPr>
        <p:spPr>
          <a:xfrm flipH="1" flipV="1">
            <a:off x="2918871" y="4284973"/>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9E3EA5F6-C79D-7A4E-9F10-0E03543930F7}"/>
              </a:ext>
            </a:extLst>
          </p:cNvPr>
          <p:cNvCxnSpPr>
            <a:cxnSpLocks/>
          </p:cNvCxnSpPr>
          <p:nvPr/>
        </p:nvCxnSpPr>
        <p:spPr>
          <a:xfrm flipH="1" flipV="1">
            <a:off x="2996912" y="2501243"/>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17442277-7A72-DE4E-B6D3-0461316F3063}"/>
              </a:ext>
            </a:extLst>
          </p:cNvPr>
          <p:cNvCxnSpPr>
            <a:cxnSpLocks/>
          </p:cNvCxnSpPr>
          <p:nvPr/>
        </p:nvCxnSpPr>
        <p:spPr>
          <a:xfrm flipH="1" flipV="1">
            <a:off x="4149977" y="2301989"/>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17760AB9-897F-6A43-B0F5-4BAE08F17282}"/>
              </a:ext>
            </a:extLst>
          </p:cNvPr>
          <p:cNvCxnSpPr>
            <a:cxnSpLocks/>
          </p:cNvCxnSpPr>
          <p:nvPr/>
        </p:nvCxnSpPr>
        <p:spPr>
          <a:xfrm flipV="1">
            <a:off x="4826219" y="2523196"/>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E561C12A-A2A4-DF4B-B905-4B6DF151AE86}"/>
              </a:ext>
            </a:extLst>
          </p:cNvPr>
          <p:cNvCxnSpPr>
            <a:cxnSpLocks/>
          </p:cNvCxnSpPr>
          <p:nvPr/>
        </p:nvCxnSpPr>
        <p:spPr>
          <a:xfrm flipH="1">
            <a:off x="5764656" y="2380790"/>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937F30B5-A765-DB43-8C2A-1DF26C43CA43}"/>
              </a:ext>
            </a:extLst>
          </p:cNvPr>
          <p:cNvCxnSpPr>
            <a:cxnSpLocks/>
          </p:cNvCxnSpPr>
          <p:nvPr/>
        </p:nvCxnSpPr>
        <p:spPr>
          <a:xfrm>
            <a:off x="4520429" y="2343674"/>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A5BD9CC-E00B-EC48-9DC1-651B9BC39470}"/>
              </a:ext>
            </a:extLst>
          </p:cNvPr>
          <p:cNvCxnSpPr>
            <a:cxnSpLocks/>
          </p:cNvCxnSpPr>
          <p:nvPr/>
        </p:nvCxnSpPr>
        <p:spPr>
          <a:xfrm>
            <a:off x="4563957" y="1616750"/>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23" name="Picture 22">
            <a:extLst>
              <a:ext uri="{FF2B5EF4-FFF2-40B4-BE49-F238E27FC236}">
                <a16:creationId xmlns:a16="http://schemas.microsoft.com/office/drawing/2014/main" id="{F8576C65-674B-A74E-B9D5-4CDED92DCA25}"/>
              </a:ext>
            </a:extLst>
          </p:cNvPr>
          <p:cNvPicPr>
            <a:picLocks noChangeAspect="1"/>
          </p:cNvPicPr>
          <p:nvPr/>
        </p:nvPicPr>
        <p:blipFill>
          <a:blip r:embed="rId3">
            <a:alphaModFix amt="85000"/>
          </a:blip>
          <a:stretch>
            <a:fillRect/>
          </a:stretch>
        </p:blipFill>
        <p:spPr>
          <a:xfrm>
            <a:off x="1158628" y="142298"/>
            <a:ext cx="2154843" cy="2738377"/>
          </a:xfrm>
          <a:prstGeom prst="rect">
            <a:avLst/>
          </a:prstGeom>
        </p:spPr>
      </p:pic>
      <p:pic>
        <p:nvPicPr>
          <p:cNvPr id="24" name="Picture 23">
            <a:extLst>
              <a:ext uri="{FF2B5EF4-FFF2-40B4-BE49-F238E27FC236}">
                <a16:creationId xmlns:a16="http://schemas.microsoft.com/office/drawing/2014/main" id="{3FBC0DF4-CB52-0A49-8A09-61E21C7ED4B8}"/>
              </a:ext>
            </a:extLst>
          </p:cNvPr>
          <p:cNvPicPr>
            <a:picLocks noChangeAspect="1"/>
          </p:cNvPicPr>
          <p:nvPr/>
        </p:nvPicPr>
        <p:blipFill>
          <a:blip r:embed="rId3">
            <a:alphaModFix amt="85000"/>
          </a:blip>
          <a:stretch>
            <a:fillRect/>
          </a:stretch>
        </p:blipFill>
        <p:spPr>
          <a:xfrm>
            <a:off x="1758114" y="2868343"/>
            <a:ext cx="1559507" cy="2709997"/>
          </a:xfrm>
          <a:prstGeom prst="rect">
            <a:avLst/>
          </a:prstGeom>
        </p:spPr>
      </p:pic>
      <p:pic>
        <p:nvPicPr>
          <p:cNvPr id="25" name="Picture 24">
            <a:extLst>
              <a:ext uri="{FF2B5EF4-FFF2-40B4-BE49-F238E27FC236}">
                <a16:creationId xmlns:a16="http://schemas.microsoft.com/office/drawing/2014/main" id="{C676F2B5-F8E0-6D4C-9EB6-72BB8B0BF6AC}"/>
              </a:ext>
            </a:extLst>
          </p:cNvPr>
          <p:cNvPicPr>
            <a:picLocks noChangeAspect="1"/>
          </p:cNvPicPr>
          <p:nvPr/>
        </p:nvPicPr>
        <p:blipFill>
          <a:blip r:embed="rId3">
            <a:alphaModFix amt="85000"/>
          </a:blip>
          <a:stretch>
            <a:fillRect/>
          </a:stretch>
        </p:blipFill>
        <p:spPr>
          <a:xfrm>
            <a:off x="5002146" y="2860044"/>
            <a:ext cx="1585976" cy="2755994"/>
          </a:xfrm>
          <a:prstGeom prst="rect">
            <a:avLst/>
          </a:prstGeom>
        </p:spPr>
      </p:pic>
      <p:sp>
        <p:nvSpPr>
          <p:cNvPr id="26" name="Rectangle 25">
            <a:extLst>
              <a:ext uri="{FF2B5EF4-FFF2-40B4-BE49-F238E27FC236}">
                <a16:creationId xmlns:a16="http://schemas.microsoft.com/office/drawing/2014/main" id="{AC03254A-EA0D-574D-B11C-ABC11790F267}"/>
              </a:ext>
            </a:extLst>
          </p:cNvPr>
          <p:cNvSpPr/>
          <p:nvPr/>
        </p:nvSpPr>
        <p:spPr>
          <a:xfrm>
            <a:off x="3479516" y="907899"/>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pic>
        <p:nvPicPr>
          <p:cNvPr id="28" name="Picture 27">
            <a:extLst>
              <a:ext uri="{FF2B5EF4-FFF2-40B4-BE49-F238E27FC236}">
                <a16:creationId xmlns:a16="http://schemas.microsoft.com/office/drawing/2014/main" id="{435B1191-53E7-B249-BB0B-905F52A1B966}"/>
              </a:ext>
            </a:extLst>
          </p:cNvPr>
          <p:cNvPicPr>
            <a:picLocks noChangeAspect="1"/>
          </p:cNvPicPr>
          <p:nvPr/>
        </p:nvPicPr>
        <p:blipFill>
          <a:blip r:embed="rId3">
            <a:alphaModFix amt="85000"/>
          </a:blip>
          <a:stretch>
            <a:fillRect/>
          </a:stretch>
        </p:blipFill>
        <p:spPr>
          <a:xfrm>
            <a:off x="4998588" y="106925"/>
            <a:ext cx="1585976" cy="2755994"/>
          </a:xfrm>
          <a:prstGeom prst="rect">
            <a:avLst/>
          </a:prstGeom>
        </p:spPr>
      </p:pic>
      <p:pic>
        <p:nvPicPr>
          <p:cNvPr id="29" name="Picture 28">
            <a:extLst>
              <a:ext uri="{FF2B5EF4-FFF2-40B4-BE49-F238E27FC236}">
                <a16:creationId xmlns:a16="http://schemas.microsoft.com/office/drawing/2014/main" id="{D5933670-5747-5C4A-8F58-0D2D56B2F53B}"/>
              </a:ext>
            </a:extLst>
          </p:cNvPr>
          <p:cNvPicPr>
            <a:picLocks noChangeAspect="1"/>
          </p:cNvPicPr>
          <p:nvPr/>
        </p:nvPicPr>
        <p:blipFill>
          <a:blip r:embed="rId3">
            <a:alphaModFix amt="85000"/>
          </a:blip>
          <a:stretch>
            <a:fillRect/>
          </a:stretch>
        </p:blipFill>
        <p:spPr>
          <a:xfrm rot="5400000">
            <a:off x="3485956" y="3858355"/>
            <a:ext cx="1575839" cy="4942570"/>
          </a:xfrm>
          <a:prstGeom prst="rect">
            <a:avLst/>
          </a:prstGeom>
        </p:spPr>
      </p:pic>
    </p:spTree>
    <p:extLst>
      <p:ext uri="{BB962C8B-B14F-4D97-AF65-F5344CB8AC3E}">
        <p14:creationId xmlns:p14="http://schemas.microsoft.com/office/powerpoint/2010/main" val="3815455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EE7FA2-47B8-184E-922B-01C0313F2556}"/>
              </a:ext>
            </a:extLst>
          </p:cNvPr>
          <p:cNvSpPr txBox="1"/>
          <p:nvPr/>
        </p:nvSpPr>
        <p:spPr>
          <a:xfrm>
            <a:off x="1686296" y="166255"/>
            <a:ext cx="2612571" cy="2585323"/>
          </a:xfrm>
          <a:prstGeom prst="rect">
            <a:avLst/>
          </a:prstGeom>
          <a:noFill/>
        </p:spPr>
        <p:txBody>
          <a:bodyPr wrap="square" rtlCol="0">
            <a:spAutoFit/>
          </a:bodyPr>
          <a:lstStyle/>
          <a:p>
            <a:r>
              <a:rPr lang="en-US" dirty="0"/>
              <a:t>TIMES project:</a:t>
            </a:r>
          </a:p>
          <a:p>
            <a:endParaRPr lang="en-US" dirty="0"/>
          </a:p>
          <a:p>
            <a:r>
              <a:rPr lang="en-US" dirty="0"/>
              <a:t>Professional development for instructors implementing an inquiry-oriented curriculum:  students actively reinvent important group theory concepts</a:t>
            </a:r>
          </a:p>
        </p:txBody>
      </p:sp>
      <p:sp>
        <p:nvSpPr>
          <p:cNvPr id="6" name="TextBox 5">
            <a:extLst>
              <a:ext uri="{FF2B5EF4-FFF2-40B4-BE49-F238E27FC236}">
                <a16:creationId xmlns:a16="http://schemas.microsoft.com/office/drawing/2014/main" id="{636C8B25-DE62-424E-BCE9-2849EB8E7FF2}"/>
              </a:ext>
            </a:extLst>
          </p:cNvPr>
          <p:cNvSpPr txBox="1"/>
          <p:nvPr/>
        </p:nvSpPr>
        <p:spPr>
          <a:xfrm>
            <a:off x="5258789" y="166255"/>
            <a:ext cx="2612571" cy="1754326"/>
          </a:xfrm>
          <a:prstGeom prst="rect">
            <a:avLst/>
          </a:prstGeom>
          <a:noFill/>
        </p:spPr>
        <p:txBody>
          <a:bodyPr wrap="square" rtlCol="0">
            <a:spAutoFit/>
          </a:bodyPr>
          <a:lstStyle/>
          <a:p>
            <a:endParaRPr lang="en-US" dirty="0"/>
          </a:p>
          <a:p>
            <a:r>
              <a:rPr lang="en-US" dirty="0"/>
              <a:t>TIMES Sample:</a:t>
            </a:r>
          </a:p>
          <a:p>
            <a:r>
              <a:rPr lang="en-US" i="1" dirty="0"/>
              <a:t>n</a:t>
            </a:r>
            <a:r>
              <a:rPr lang="en-US" dirty="0"/>
              <a:t>=147 students </a:t>
            </a:r>
          </a:p>
          <a:p>
            <a:endParaRPr lang="en-US" dirty="0"/>
          </a:p>
          <a:p>
            <a:r>
              <a:rPr lang="en-US" dirty="0"/>
              <a:t>National Sample:</a:t>
            </a:r>
          </a:p>
          <a:p>
            <a:r>
              <a:rPr lang="en-US" i="1" dirty="0"/>
              <a:t>n</a:t>
            </a:r>
            <a:r>
              <a:rPr lang="en-US" dirty="0"/>
              <a:t>=375 students</a:t>
            </a:r>
          </a:p>
        </p:txBody>
      </p:sp>
      <p:sp>
        <p:nvSpPr>
          <p:cNvPr id="7" name="Rectangle 6">
            <a:extLst>
              <a:ext uri="{FF2B5EF4-FFF2-40B4-BE49-F238E27FC236}">
                <a16:creationId xmlns:a16="http://schemas.microsoft.com/office/drawing/2014/main" id="{95A181E6-31FF-C54E-AAF1-71A8989B0F08}"/>
              </a:ext>
            </a:extLst>
          </p:cNvPr>
          <p:cNvSpPr/>
          <p:nvPr/>
        </p:nvSpPr>
        <p:spPr>
          <a:xfrm>
            <a:off x="1246909" y="2906093"/>
            <a:ext cx="6996563" cy="3785652"/>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endParaRPr lang="en-US" sz="2400" b="1" dirty="0">
              <a:ln/>
              <a:solidFill>
                <a:schemeClr val="accent4"/>
              </a:solidFill>
            </a:endParaRPr>
          </a:p>
          <a:p>
            <a:pPr algn="ctr"/>
            <a:r>
              <a:rPr lang="en-US" sz="2400" b="1" dirty="0">
                <a:ln/>
                <a:solidFill>
                  <a:schemeClr val="accent4"/>
                </a:solidFill>
              </a:rPr>
              <a:t>What is the relationship between inquiry-oriented instruction, as manifested by the TIMES program, and student performance on a content</a:t>
            </a:r>
          </a:p>
          <a:p>
            <a:pPr algn="ctr"/>
            <a:r>
              <a:rPr lang="en-US" sz="2400" b="1" dirty="0">
                <a:ln/>
                <a:solidFill>
                  <a:schemeClr val="accent4"/>
                </a:solidFill>
              </a:rPr>
              <a:t>assessment?</a:t>
            </a:r>
          </a:p>
          <a:p>
            <a:pPr algn="ctr"/>
            <a:endParaRPr lang="en-US" sz="2400" b="1" dirty="0">
              <a:ln/>
              <a:solidFill>
                <a:schemeClr val="accent4"/>
              </a:solidFill>
            </a:endParaRPr>
          </a:p>
          <a:p>
            <a:pPr algn="ctr"/>
            <a:r>
              <a:rPr lang="en-US" sz="2400" b="1" dirty="0">
                <a:ln/>
                <a:solidFill>
                  <a:schemeClr val="accent4"/>
                </a:solidFill>
              </a:rPr>
              <a:t> Is this relationship consistent across genders?</a:t>
            </a:r>
          </a:p>
          <a:p>
            <a:pPr marL="457200" indent="-457200" algn="ctr">
              <a:buAutoNum type="alphaLcPeriod"/>
            </a:pPr>
            <a:endParaRPr lang="en-US" sz="2400" b="1" dirty="0">
              <a:ln/>
              <a:solidFill>
                <a:schemeClr val="accent4"/>
              </a:solidFill>
            </a:endParaRPr>
          </a:p>
        </p:txBody>
      </p:sp>
      <p:pic>
        <p:nvPicPr>
          <p:cNvPr id="8" name="Picture 7">
            <a:extLst>
              <a:ext uri="{FF2B5EF4-FFF2-40B4-BE49-F238E27FC236}">
                <a16:creationId xmlns:a16="http://schemas.microsoft.com/office/drawing/2014/main" id="{F76A44A9-197D-2649-979E-AB1217FC69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13303" y="3038787"/>
            <a:ext cx="768857" cy="615085"/>
          </a:xfrm>
          <a:prstGeom prst="rect">
            <a:avLst/>
          </a:prstGeom>
        </p:spPr>
      </p:pic>
      <p:pic>
        <p:nvPicPr>
          <p:cNvPr id="11" name="Picture 10">
            <a:extLst>
              <a:ext uri="{FF2B5EF4-FFF2-40B4-BE49-F238E27FC236}">
                <a16:creationId xmlns:a16="http://schemas.microsoft.com/office/drawing/2014/main" id="{2220BCD4-611F-7345-86AE-42ED58D590C7}"/>
              </a:ext>
            </a:extLst>
          </p:cNvPr>
          <p:cNvPicPr>
            <a:picLocks noChangeAspect="1"/>
          </p:cNvPicPr>
          <p:nvPr/>
        </p:nvPicPr>
        <p:blipFill>
          <a:blip r:embed="rId3"/>
          <a:stretch>
            <a:fillRect/>
          </a:stretch>
        </p:blipFill>
        <p:spPr>
          <a:xfrm>
            <a:off x="0" y="11740"/>
            <a:ext cx="1452747" cy="1908841"/>
          </a:xfrm>
          <a:prstGeom prst="rect">
            <a:avLst/>
          </a:prstGeom>
        </p:spPr>
      </p:pic>
      <p:sp>
        <p:nvSpPr>
          <p:cNvPr id="12" name="TextBox 11">
            <a:extLst>
              <a:ext uri="{FF2B5EF4-FFF2-40B4-BE49-F238E27FC236}">
                <a16:creationId xmlns:a16="http://schemas.microsoft.com/office/drawing/2014/main" id="{7075E857-1E32-1A4C-B702-4DD13151C61C}"/>
              </a:ext>
            </a:extLst>
          </p:cNvPr>
          <p:cNvSpPr txBox="1"/>
          <p:nvPr/>
        </p:nvSpPr>
        <p:spPr>
          <a:xfrm rot="16200000">
            <a:off x="-425094" y="2721426"/>
            <a:ext cx="1984839" cy="369332"/>
          </a:xfrm>
          <a:prstGeom prst="rect">
            <a:avLst/>
          </a:prstGeom>
          <a:noFill/>
        </p:spPr>
        <p:txBody>
          <a:bodyPr wrap="none" rtlCol="0">
            <a:spAutoFit/>
          </a:bodyPr>
          <a:lstStyle/>
          <a:p>
            <a:r>
              <a:rPr lang="en-US" b="1" dirty="0"/>
              <a:t>Comparison Study</a:t>
            </a:r>
          </a:p>
        </p:txBody>
      </p:sp>
    </p:spTree>
    <p:extLst>
      <p:ext uri="{BB962C8B-B14F-4D97-AF65-F5344CB8AC3E}">
        <p14:creationId xmlns:p14="http://schemas.microsoft.com/office/powerpoint/2010/main" val="3665088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722228-B916-F442-9AF1-501413FCBAF9}"/>
              </a:ext>
            </a:extLst>
          </p:cNvPr>
          <p:cNvPicPr>
            <a:picLocks noChangeAspect="1"/>
          </p:cNvPicPr>
          <p:nvPr/>
        </p:nvPicPr>
        <p:blipFill>
          <a:blip r:embed="rId2"/>
          <a:stretch>
            <a:fillRect/>
          </a:stretch>
        </p:blipFill>
        <p:spPr>
          <a:xfrm rot="16200000">
            <a:off x="793757" y="1163576"/>
            <a:ext cx="4177086" cy="1873414"/>
          </a:xfrm>
          <a:prstGeom prst="rect">
            <a:avLst/>
          </a:prstGeom>
        </p:spPr>
      </p:pic>
      <p:pic>
        <p:nvPicPr>
          <p:cNvPr id="5" name="Picture 4">
            <a:extLst>
              <a:ext uri="{FF2B5EF4-FFF2-40B4-BE49-F238E27FC236}">
                <a16:creationId xmlns:a16="http://schemas.microsoft.com/office/drawing/2014/main" id="{F5B2F32B-5A88-734B-B9B3-201C758F13C3}"/>
              </a:ext>
            </a:extLst>
          </p:cNvPr>
          <p:cNvPicPr>
            <a:picLocks noChangeAspect="1"/>
          </p:cNvPicPr>
          <p:nvPr/>
        </p:nvPicPr>
        <p:blipFill>
          <a:blip r:embed="rId3"/>
          <a:stretch>
            <a:fillRect/>
          </a:stretch>
        </p:blipFill>
        <p:spPr>
          <a:xfrm>
            <a:off x="4731439" y="1920581"/>
            <a:ext cx="3979744" cy="3162570"/>
          </a:xfrm>
          <a:prstGeom prst="rect">
            <a:avLst/>
          </a:prstGeom>
        </p:spPr>
      </p:pic>
      <p:sp>
        <p:nvSpPr>
          <p:cNvPr id="6" name="TextBox 5">
            <a:extLst>
              <a:ext uri="{FF2B5EF4-FFF2-40B4-BE49-F238E27FC236}">
                <a16:creationId xmlns:a16="http://schemas.microsoft.com/office/drawing/2014/main" id="{615AE5AF-5B1F-074E-8EE6-F62DA0F8E9EC}"/>
              </a:ext>
            </a:extLst>
          </p:cNvPr>
          <p:cNvSpPr txBox="1"/>
          <p:nvPr/>
        </p:nvSpPr>
        <p:spPr>
          <a:xfrm>
            <a:off x="1945592" y="4231203"/>
            <a:ext cx="767518" cy="369332"/>
          </a:xfrm>
          <a:prstGeom prst="rect">
            <a:avLst/>
          </a:prstGeom>
          <a:noFill/>
        </p:spPr>
        <p:txBody>
          <a:bodyPr wrap="none" rtlCol="0">
            <a:spAutoFit/>
          </a:bodyPr>
          <a:lstStyle/>
          <a:p>
            <a:r>
              <a:rPr lang="en-US" dirty="0"/>
              <a:t>TIMES</a:t>
            </a:r>
          </a:p>
        </p:txBody>
      </p:sp>
      <p:sp>
        <p:nvSpPr>
          <p:cNvPr id="7" name="TextBox 6">
            <a:extLst>
              <a:ext uri="{FF2B5EF4-FFF2-40B4-BE49-F238E27FC236}">
                <a16:creationId xmlns:a16="http://schemas.microsoft.com/office/drawing/2014/main" id="{481681BF-76D8-6541-9744-B1F5751DB841}"/>
              </a:ext>
            </a:extLst>
          </p:cNvPr>
          <p:cNvSpPr txBox="1"/>
          <p:nvPr/>
        </p:nvSpPr>
        <p:spPr>
          <a:xfrm>
            <a:off x="3011590" y="4139364"/>
            <a:ext cx="993148" cy="646331"/>
          </a:xfrm>
          <a:prstGeom prst="rect">
            <a:avLst/>
          </a:prstGeom>
          <a:noFill/>
        </p:spPr>
        <p:txBody>
          <a:bodyPr wrap="square" rtlCol="0">
            <a:spAutoFit/>
          </a:bodyPr>
          <a:lstStyle/>
          <a:p>
            <a:r>
              <a:rPr lang="en-US" dirty="0"/>
              <a:t>National Sample</a:t>
            </a:r>
          </a:p>
        </p:txBody>
      </p:sp>
      <p:sp>
        <p:nvSpPr>
          <p:cNvPr id="8" name="TextBox 7">
            <a:extLst>
              <a:ext uri="{FF2B5EF4-FFF2-40B4-BE49-F238E27FC236}">
                <a16:creationId xmlns:a16="http://schemas.microsoft.com/office/drawing/2014/main" id="{C6BE379B-C55C-AB46-B3EA-B9E3835CE018}"/>
              </a:ext>
            </a:extLst>
          </p:cNvPr>
          <p:cNvSpPr txBox="1"/>
          <p:nvPr/>
        </p:nvSpPr>
        <p:spPr>
          <a:xfrm>
            <a:off x="4783223" y="5134166"/>
            <a:ext cx="985651" cy="646331"/>
          </a:xfrm>
          <a:prstGeom prst="rect">
            <a:avLst/>
          </a:prstGeom>
          <a:noFill/>
        </p:spPr>
        <p:txBody>
          <a:bodyPr wrap="square" rtlCol="0">
            <a:spAutoFit/>
          </a:bodyPr>
          <a:lstStyle/>
          <a:p>
            <a:r>
              <a:rPr lang="en-US" dirty="0"/>
              <a:t>TIMES Men</a:t>
            </a:r>
          </a:p>
        </p:txBody>
      </p:sp>
      <p:sp>
        <p:nvSpPr>
          <p:cNvPr id="9" name="TextBox 8">
            <a:extLst>
              <a:ext uri="{FF2B5EF4-FFF2-40B4-BE49-F238E27FC236}">
                <a16:creationId xmlns:a16="http://schemas.microsoft.com/office/drawing/2014/main" id="{303924B2-7218-C04B-9C70-38AFC411FAEB}"/>
              </a:ext>
            </a:extLst>
          </p:cNvPr>
          <p:cNvSpPr txBox="1"/>
          <p:nvPr/>
        </p:nvSpPr>
        <p:spPr>
          <a:xfrm>
            <a:off x="5816253" y="5144758"/>
            <a:ext cx="985651" cy="646331"/>
          </a:xfrm>
          <a:prstGeom prst="rect">
            <a:avLst/>
          </a:prstGeom>
          <a:noFill/>
        </p:spPr>
        <p:txBody>
          <a:bodyPr wrap="square" rtlCol="0">
            <a:spAutoFit/>
          </a:bodyPr>
          <a:lstStyle/>
          <a:p>
            <a:r>
              <a:rPr lang="en-US" dirty="0"/>
              <a:t>TIMES Women</a:t>
            </a:r>
          </a:p>
        </p:txBody>
      </p:sp>
      <p:sp>
        <p:nvSpPr>
          <p:cNvPr id="10" name="TextBox 9">
            <a:extLst>
              <a:ext uri="{FF2B5EF4-FFF2-40B4-BE49-F238E27FC236}">
                <a16:creationId xmlns:a16="http://schemas.microsoft.com/office/drawing/2014/main" id="{F794AB63-DF21-D048-A43D-69E02431C3FF}"/>
              </a:ext>
            </a:extLst>
          </p:cNvPr>
          <p:cNvSpPr txBox="1"/>
          <p:nvPr/>
        </p:nvSpPr>
        <p:spPr>
          <a:xfrm>
            <a:off x="6828686" y="5192810"/>
            <a:ext cx="985651" cy="923330"/>
          </a:xfrm>
          <a:prstGeom prst="rect">
            <a:avLst/>
          </a:prstGeom>
          <a:noFill/>
        </p:spPr>
        <p:txBody>
          <a:bodyPr wrap="square" rtlCol="0">
            <a:spAutoFit/>
          </a:bodyPr>
          <a:lstStyle/>
          <a:p>
            <a:r>
              <a:rPr lang="en-US" dirty="0"/>
              <a:t>National Sample Men</a:t>
            </a:r>
          </a:p>
        </p:txBody>
      </p:sp>
      <p:sp>
        <p:nvSpPr>
          <p:cNvPr id="11" name="TextBox 10">
            <a:extLst>
              <a:ext uri="{FF2B5EF4-FFF2-40B4-BE49-F238E27FC236}">
                <a16:creationId xmlns:a16="http://schemas.microsoft.com/office/drawing/2014/main" id="{02B8E579-C558-204C-AE46-AD36D80C8A73}"/>
              </a:ext>
            </a:extLst>
          </p:cNvPr>
          <p:cNvSpPr txBox="1"/>
          <p:nvPr/>
        </p:nvSpPr>
        <p:spPr>
          <a:xfrm>
            <a:off x="7841119" y="5213775"/>
            <a:ext cx="985651" cy="923330"/>
          </a:xfrm>
          <a:prstGeom prst="rect">
            <a:avLst/>
          </a:prstGeom>
          <a:noFill/>
        </p:spPr>
        <p:txBody>
          <a:bodyPr wrap="square" rtlCol="0">
            <a:spAutoFit/>
          </a:bodyPr>
          <a:lstStyle/>
          <a:p>
            <a:r>
              <a:rPr lang="en-US" dirty="0"/>
              <a:t>National Sample Women</a:t>
            </a:r>
          </a:p>
        </p:txBody>
      </p:sp>
      <p:sp>
        <p:nvSpPr>
          <p:cNvPr id="12" name="Rectangle 11">
            <a:extLst>
              <a:ext uri="{FF2B5EF4-FFF2-40B4-BE49-F238E27FC236}">
                <a16:creationId xmlns:a16="http://schemas.microsoft.com/office/drawing/2014/main" id="{45D7105B-9F51-DA4F-84B6-89E32E7E608B}"/>
              </a:ext>
            </a:extLst>
          </p:cNvPr>
          <p:cNvSpPr/>
          <p:nvPr/>
        </p:nvSpPr>
        <p:spPr>
          <a:xfrm>
            <a:off x="1710154" y="4964685"/>
            <a:ext cx="2565070" cy="165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from TIMES (not lecture classes) are doing just as well! (about .5 items better, but this is not significant)</a:t>
            </a:r>
          </a:p>
        </p:txBody>
      </p:sp>
      <p:sp>
        <p:nvSpPr>
          <p:cNvPr id="13" name="Rectangle 12">
            <a:extLst>
              <a:ext uri="{FF2B5EF4-FFF2-40B4-BE49-F238E27FC236}">
                <a16:creationId xmlns:a16="http://schemas.microsoft.com/office/drawing/2014/main" id="{F879DAD2-2113-F844-826C-49FF29251DF0}"/>
              </a:ext>
            </a:extLst>
          </p:cNvPr>
          <p:cNvSpPr/>
          <p:nvPr/>
        </p:nvSpPr>
        <p:spPr>
          <a:xfrm>
            <a:off x="5768874" y="216759"/>
            <a:ext cx="2565070" cy="165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By Gender? WOAH.</a:t>
            </a:r>
          </a:p>
          <a:p>
            <a:pPr algn="ctr"/>
            <a:endParaRPr lang="en-US" dirty="0"/>
          </a:p>
          <a:p>
            <a:pPr algn="ctr"/>
            <a:r>
              <a:rPr lang="en-US" dirty="0"/>
              <a:t>What happened?</a:t>
            </a:r>
          </a:p>
        </p:txBody>
      </p:sp>
      <p:pic>
        <p:nvPicPr>
          <p:cNvPr id="14" name="Picture 13">
            <a:extLst>
              <a:ext uri="{FF2B5EF4-FFF2-40B4-BE49-F238E27FC236}">
                <a16:creationId xmlns:a16="http://schemas.microsoft.com/office/drawing/2014/main" id="{E60CFB60-FD84-9642-98F4-3CACED1BA617}"/>
              </a:ext>
            </a:extLst>
          </p:cNvPr>
          <p:cNvPicPr>
            <a:picLocks noChangeAspect="1"/>
          </p:cNvPicPr>
          <p:nvPr/>
        </p:nvPicPr>
        <p:blipFill>
          <a:blip r:embed="rId4"/>
          <a:stretch>
            <a:fillRect/>
          </a:stretch>
        </p:blipFill>
        <p:spPr>
          <a:xfrm>
            <a:off x="0" y="11740"/>
            <a:ext cx="1452747" cy="1908841"/>
          </a:xfrm>
          <a:prstGeom prst="rect">
            <a:avLst/>
          </a:prstGeom>
        </p:spPr>
      </p:pic>
      <p:sp>
        <p:nvSpPr>
          <p:cNvPr id="15" name="TextBox 14">
            <a:extLst>
              <a:ext uri="{FF2B5EF4-FFF2-40B4-BE49-F238E27FC236}">
                <a16:creationId xmlns:a16="http://schemas.microsoft.com/office/drawing/2014/main" id="{970664DD-C0F3-9E45-91AA-3FF580E94EEC}"/>
              </a:ext>
            </a:extLst>
          </p:cNvPr>
          <p:cNvSpPr txBox="1"/>
          <p:nvPr/>
        </p:nvSpPr>
        <p:spPr>
          <a:xfrm rot="16200000">
            <a:off x="-425094" y="2721426"/>
            <a:ext cx="1984839" cy="369332"/>
          </a:xfrm>
          <a:prstGeom prst="rect">
            <a:avLst/>
          </a:prstGeom>
          <a:noFill/>
        </p:spPr>
        <p:txBody>
          <a:bodyPr wrap="none" rtlCol="0">
            <a:spAutoFit/>
          </a:bodyPr>
          <a:lstStyle/>
          <a:p>
            <a:r>
              <a:rPr lang="en-US" b="1" dirty="0"/>
              <a:t>Comparison Study</a:t>
            </a:r>
          </a:p>
        </p:txBody>
      </p:sp>
      <p:sp>
        <p:nvSpPr>
          <p:cNvPr id="16" name="Frame 15">
            <a:extLst>
              <a:ext uri="{FF2B5EF4-FFF2-40B4-BE49-F238E27FC236}">
                <a16:creationId xmlns:a16="http://schemas.microsoft.com/office/drawing/2014/main" id="{F4E898A8-C9BA-D649-96ED-D84B26527082}"/>
              </a:ext>
            </a:extLst>
          </p:cNvPr>
          <p:cNvSpPr/>
          <p:nvPr/>
        </p:nvSpPr>
        <p:spPr>
          <a:xfrm>
            <a:off x="4572000" y="2101933"/>
            <a:ext cx="2229904" cy="3111842"/>
          </a:xfrm>
          <a:prstGeom prst="frame">
            <a:avLst>
              <a:gd name="adj1" fmla="val 184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a:extLst>
              <a:ext uri="{FF2B5EF4-FFF2-40B4-BE49-F238E27FC236}">
                <a16:creationId xmlns:a16="http://schemas.microsoft.com/office/drawing/2014/main" id="{1D5205C8-1C74-2049-9679-4CFF06C9D876}"/>
              </a:ext>
            </a:extLst>
          </p:cNvPr>
          <p:cNvSpPr/>
          <p:nvPr/>
        </p:nvSpPr>
        <p:spPr>
          <a:xfrm>
            <a:off x="6795343" y="2101933"/>
            <a:ext cx="2229904" cy="3111842"/>
          </a:xfrm>
          <a:prstGeom prst="frame">
            <a:avLst>
              <a:gd name="adj1" fmla="val 184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174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89036-C89D-8B43-BF57-359E7DFFDB5B}"/>
              </a:ext>
            </a:extLst>
          </p:cNvPr>
          <p:cNvSpPr>
            <a:spLocks noGrp="1"/>
          </p:cNvSpPr>
          <p:nvPr>
            <p:ph type="title"/>
          </p:nvPr>
        </p:nvSpPr>
        <p:spPr>
          <a:xfrm>
            <a:off x="782723" y="809898"/>
            <a:ext cx="7457037" cy="1554480"/>
          </a:xfrm>
        </p:spPr>
        <p:txBody>
          <a:bodyPr anchor="ctr">
            <a:normAutofit/>
          </a:bodyPr>
          <a:lstStyle/>
          <a:p>
            <a:r>
              <a:rPr lang="en-US" sz="4200"/>
              <a:t>So what is mathematics education research?</a:t>
            </a:r>
          </a:p>
        </p:txBody>
      </p:sp>
      <p:sp>
        <p:nvSpPr>
          <p:cNvPr id="3" name="Content Placeholder 2">
            <a:extLst>
              <a:ext uri="{FF2B5EF4-FFF2-40B4-BE49-F238E27FC236}">
                <a16:creationId xmlns:a16="http://schemas.microsoft.com/office/drawing/2014/main" id="{489C2DEF-DBDC-A941-A685-188CFBE89DD2}"/>
              </a:ext>
            </a:extLst>
          </p:cNvPr>
          <p:cNvSpPr>
            <a:spLocks noGrp="1"/>
          </p:cNvSpPr>
          <p:nvPr>
            <p:ph idx="1"/>
          </p:nvPr>
        </p:nvSpPr>
        <p:spPr>
          <a:xfrm>
            <a:off x="783771" y="3017522"/>
            <a:ext cx="7455989" cy="3124658"/>
          </a:xfrm>
        </p:spPr>
        <p:txBody>
          <a:bodyPr anchor="ct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1C19B32-CE54-624F-86B9-0557DF447166}"/>
              </a:ext>
            </a:extLst>
          </p:cNvPr>
          <p:cNvSpPr/>
          <p:nvPr/>
        </p:nvSpPr>
        <p:spPr>
          <a:xfrm>
            <a:off x="3261396" y="3251734"/>
            <a:ext cx="2617939" cy="2279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PLAY ALONG:</a:t>
            </a:r>
          </a:p>
          <a:p>
            <a:pPr algn="ctr"/>
            <a:endParaRPr lang="en-US" dirty="0"/>
          </a:p>
          <a:p>
            <a:pPr algn="ctr"/>
            <a:r>
              <a:rPr lang="en-US" dirty="0"/>
              <a:t>Take a minute and just think about your image of mathematics education research.  Put some of those in the chat.</a:t>
            </a:r>
          </a:p>
          <a:p>
            <a:pPr algn="ctr"/>
            <a:endParaRPr lang="en-US" dirty="0"/>
          </a:p>
        </p:txBody>
      </p:sp>
    </p:spTree>
    <p:extLst>
      <p:ext uri="{BB962C8B-B14F-4D97-AF65-F5344CB8AC3E}">
        <p14:creationId xmlns:p14="http://schemas.microsoft.com/office/powerpoint/2010/main" val="167334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722228-B916-F442-9AF1-501413FCBAF9}"/>
              </a:ext>
            </a:extLst>
          </p:cNvPr>
          <p:cNvPicPr>
            <a:picLocks noChangeAspect="1"/>
          </p:cNvPicPr>
          <p:nvPr/>
        </p:nvPicPr>
        <p:blipFill>
          <a:blip r:embed="rId2"/>
          <a:stretch>
            <a:fillRect/>
          </a:stretch>
        </p:blipFill>
        <p:spPr>
          <a:xfrm rot="16200000">
            <a:off x="793757" y="1163576"/>
            <a:ext cx="4177086" cy="1873414"/>
          </a:xfrm>
          <a:prstGeom prst="rect">
            <a:avLst/>
          </a:prstGeom>
        </p:spPr>
      </p:pic>
      <p:pic>
        <p:nvPicPr>
          <p:cNvPr id="5" name="Picture 4">
            <a:extLst>
              <a:ext uri="{FF2B5EF4-FFF2-40B4-BE49-F238E27FC236}">
                <a16:creationId xmlns:a16="http://schemas.microsoft.com/office/drawing/2014/main" id="{F5B2F32B-5A88-734B-B9B3-201C758F13C3}"/>
              </a:ext>
            </a:extLst>
          </p:cNvPr>
          <p:cNvPicPr>
            <a:picLocks noChangeAspect="1"/>
          </p:cNvPicPr>
          <p:nvPr/>
        </p:nvPicPr>
        <p:blipFill>
          <a:blip r:embed="rId3"/>
          <a:stretch>
            <a:fillRect/>
          </a:stretch>
        </p:blipFill>
        <p:spPr>
          <a:xfrm>
            <a:off x="4731439" y="1920581"/>
            <a:ext cx="3979744" cy="3162570"/>
          </a:xfrm>
          <a:prstGeom prst="rect">
            <a:avLst/>
          </a:prstGeom>
        </p:spPr>
      </p:pic>
      <p:sp>
        <p:nvSpPr>
          <p:cNvPr id="6" name="TextBox 5">
            <a:extLst>
              <a:ext uri="{FF2B5EF4-FFF2-40B4-BE49-F238E27FC236}">
                <a16:creationId xmlns:a16="http://schemas.microsoft.com/office/drawing/2014/main" id="{615AE5AF-5B1F-074E-8EE6-F62DA0F8E9EC}"/>
              </a:ext>
            </a:extLst>
          </p:cNvPr>
          <p:cNvSpPr txBox="1"/>
          <p:nvPr/>
        </p:nvSpPr>
        <p:spPr>
          <a:xfrm>
            <a:off x="1945592" y="4231203"/>
            <a:ext cx="767518" cy="369332"/>
          </a:xfrm>
          <a:prstGeom prst="rect">
            <a:avLst/>
          </a:prstGeom>
          <a:noFill/>
        </p:spPr>
        <p:txBody>
          <a:bodyPr wrap="none" rtlCol="0">
            <a:spAutoFit/>
          </a:bodyPr>
          <a:lstStyle/>
          <a:p>
            <a:r>
              <a:rPr lang="en-US" dirty="0"/>
              <a:t>TIMES</a:t>
            </a:r>
          </a:p>
        </p:txBody>
      </p:sp>
      <p:sp>
        <p:nvSpPr>
          <p:cNvPr id="7" name="TextBox 6">
            <a:extLst>
              <a:ext uri="{FF2B5EF4-FFF2-40B4-BE49-F238E27FC236}">
                <a16:creationId xmlns:a16="http://schemas.microsoft.com/office/drawing/2014/main" id="{481681BF-76D8-6541-9744-B1F5751DB841}"/>
              </a:ext>
            </a:extLst>
          </p:cNvPr>
          <p:cNvSpPr txBox="1"/>
          <p:nvPr/>
        </p:nvSpPr>
        <p:spPr>
          <a:xfrm>
            <a:off x="3011590" y="4139364"/>
            <a:ext cx="993148" cy="646331"/>
          </a:xfrm>
          <a:prstGeom prst="rect">
            <a:avLst/>
          </a:prstGeom>
          <a:noFill/>
        </p:spPr>
        <p:txBody>
          <a:bodyPr wrap="square" rtlCol="0">
            <a:spAutoFit/>
          </a:bodyPr>
          <a:lstStyle/>
          <a:p>
            <a:r>
              <a:rPr lang="en-US" dirty="0"/>
              <a:t>National Sample</a:t>
            </a:r>
          </a:p>
        </p:txBody>
      </p:sp>
      <p:sp>
        <p:nvSpPr>
          <p:cNvPr id="8" name="TextBox 7">
            <a:extLst>
              <a:ext uri="{FF2B5EF4-FFF2-40B4-BE49-F238E27FC236}">
                <a16:creationId xmlns:a16="http://schemas.microsoft.com/office/drawing/2014/main" id="{C6BE379B-C55C-AB46-B3EA-B9E3835CE018}"/>
              </a:ext>
            </a:extLst>
          </p:cNvPr>
          <p:cNvSpPr txBox="1"/>
          <p:nvPr/>
        </p:nvSpPr>
        <p:spPr>
          <a:xfrm>
            <a:off x="4783223" y="5134166"/>
            <a:ext cx="985651" cy="646331"/>
          </a:xfrm>
          <a:prstGeom prst="rect">
            <a:avLst/>
          </a:prstGeom>
          <a:noFill/>
        </p:spPr>
        <p:txBody>
          <a:bodyPr wrap="square" rtlCol="0">
            <a:spAutoFit/>
          </a:bodyPr>
          <a:lstStyle/>
          <a:p>
            <a:r>
              <a:rPr lang="en-US" dirty="0"/>
              <a:t>TIMES Men</a:t>
            </a:r>
          </a:p>
        </p:txBody>
      </p:sp>
      <p:sp>
        <p:nvSpPr>
          <p:cNvPr id="9" name="TextBox 8">
            <a:extLst>
              <a:ext uri="{FF2B5EF4-FFF2-40B4-BE49-F238E27FC236}">
                <a16:creationId xmlns:a16="http://schemas.microsoft.com/office/drawing/2014/main" id="{303924B2-7218-C04B-9C70-38AFC411FAEB}"/>
              </a:ext>
            </a:extLst>
          </p:cNvPr>
          <p:cNvSpPr txBox="1"/>
          <p:nvPr/>
        </p:nvSpPr>
        <p:spPr>
          <a:xfrm>
            <a:off x="5816253" y="5144758"/>
            <a:ext cx="985651" cy="646331"/>
          </a:xfrm>
          <a:prstGeom prst="rect">
            <a:avLst/>
          </a:prstGeom>
          <a:noFill/>
        </p:spPr>
        <p:txBody>
          <a:bodyPr wrap="square" rtlCol="0">
            <a:spAutoFit/>
          </a:bodyPr>
          <a:lstStyle/>
          <a:p>
            <a:r>
              <a:rPr lang="en-US" dirty="0"/>
              <a:t>TIMES Women</a:t>
            </a:r>
          </a:p>
        </p:txBody>
      </p:sp>
      <p:sp>
        <p:nvSpPr>
          <p:cNvPr id="10" name="TextBox 9">
            <a:extLst>
              <a:ext uri="{FF2B5EF4-FFF2-40B4-BE49-F238E27FC236}">
                <a16:creationId xmlns:a16="http://schemas.microsoft.com/office/drawing/2014/main" id="{F794AB63-DF21-D048-A43D-69E02431C3FF}"/>
              </a:ext>
            </a:extLst>
          </p:cNvPr>
          <p:cNvSpPr txBox="1"/>
          <p:nvPr/>
        </p:nvSpPr>
        <p:spPr>
          <a:xfrm>
            <a:off x="6828686" y="5192810"/>
            <a:ext cx="985651" cy="923330"/>
          </a:xfrm>
          <a:prstGeom prst="rect">
            <a:avLst/>
          </a:prstGeom>
          <a:noFill/>
        </p:spPr>
        <p:txBody>
          <a:bodyPr wrap="square" rtlCol="0">
            <a:spAutoFit/>
          </a:bodyPr>
          <a:lstStyle/>
          <a:p>
            <a:r>
              <a:rPr lang="en-US" dirty="0"/>
              <a:t>National Sample Men</a:t>
            </a:r>
          </a:p>
        </p:txBody>
      </p:sp>
      <p:sp>
        <p:nvSpPr>
          <p:cNvPr id="11" name="TextBox 10">
            <a:extLst>
              <a:ext uri="{FF2B5EF4-FFF2-40B4-BE49-F238E27FC236}">
                <a16:creationId xmlns:a16="http://schemas.microsoft.com/office/drawing/2014/main" id="{02B8E579-C558-204C-AE46-AD36D80C8A73}"/>
              </a:ext>
            </a:extLst>
          </p:cNvPr>
          <p:cNvSpPr txBox="1"/>
          <p:nvPr/>
        </p:nvSpPr>
        <p:spPr>
          <a:xfrm>
            <a:off x="7841119" y="5213775"/>
            <a:ext cx="985651" cy="923330"/>
          </a:xfrm>
          <a:prstGeom prst="rect">
            <a:avLst/>
          </a:prstGeom>
          <a:noFill/>
        </p:spPr>
        <p:txBody>
          <a:bodyPr wrap="square" rtlCol="0">
            <a:spAutoFit/>
          </a:bodyPr>
          <a:lstStyle/>
          <a:p>
            <a:r>
              <a:rPr lang="en-US" dirty="0"/>
              <a:t>National Sample Women</a:t>
            </a:r>
          </a:p>
        </p:txBody>
      </p:sp>
      <p:pic>
        <p:nvPicPr>
          <p:cNvPr id="14" name="Picture 13">
            <a:extLst>
              <a:ext uri="{FF2B5EF4-FFF2-40B4-BE49-F238E27FC236}">
                <a16:creationId xmlns:a16="http://schemas.microsoft.com/office/drawing/2014/main" id="{E60CFB60-FD84-9642-98F4-3CACED1BA617}"/>
              </a:ext>
            </a:extLst>
          </p:cNvPr>
          <p:cNvPicPr>
            <a:picLocks noChangeAspect="1"/>
          </p:cNvPicPr>
          <p:nvPr/>
        </p:nvPicPr>
        <p:blipFill>
          <a:blip r:embed="rId4"/>
          <a:stretch>
            <a:fillRect/>
          </a:stretch>
        </p:blipFill>
        <p:spPr>
          <a:xfrm>
            <a:off x="0" y="11740"/>
            <a:ext cx="1452747" cy="1908841"/>
          </a:xfrm>
          <a:prstGeom prst="rect">
            <a:avLst/>
          </a:prstGeom>
        </p:spPr>
      </p:pic>
      <p:sp>
        <p:nvSpPr>
          <p:cNvPr id="15" name="Rectangle 14">
            <a:extLst>
              <a:ext uri="{FF2B5EF4-FFF2-40B4-BE49-F238E27FC236}">
                <a16:creationId xmlns:a16="http://schemas.microsoft.com/office/drawing/2014/main" id="{41B87DD7-CD95-CF41-B4AB-C6B27A92158E}"/>
              </a:ext>
            </a:extLst>
          </p:cNvPr>
          <p:cNvSpPr/>
          <p:nvPr/>
        </p:nvSpPr>
        <p:spPr>
          <a:xfrm>
            <a:off x="4168239" y="17029"/>
            <a:ext cx="4857008" cy="1954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HLM model nesting students in classrooms… adding variables like the university’s Carnegie Classification, Average SAT scores… but the finding is robust:</a:t>
            </a:r>
          </a:p>
          <a:p>
            <a:pPr algn="ctr"/>
            <a:r>
              <a:rPr lang="en-US" dirty="0"/>
              <a:t>No difference in performance by gender in national sample.</a:t>
            </a:r>
          </a:p>
          <a:p>
            <a:pPr algn="ctr"/>
            <a:r>
              <a:rPr lang="en-US" dirty="0"/>
              <a:t>Men outperform women in TIMES Sample</a:t>
            </a:r>
          </a:p>
        </p:txBody>
      </p:sp>
      <p:sp>
        <p:nvSpPr>
          <p:cNvPr id="16" name="TextBox 15">
            <a:extLst>
              <a:ext uri="{FF2B5EF4-FFF2-40B4-BE49-F238E27FC236}">
                <a16:creationId xmlns:a16="http://schemas.microsoft.com/office/drawing/2014/main" id="{731BDF36-ED0C-8F4A-8001-86EC4FA2739C}"/>
              </a:ext>
            </a:extLst>
          </p:cNvPr>
          <p:cNvSpPr txBox="1"/>
          <p:nvPr/>
        </p:nvSpPr>
        <p:spPr>
          <a:xfrm rot="16200000">
            <a:off x="-425094" y="2721426"/>
            <a:ext cx="1984839" cy="369332"/>
          </a:xfrm>
          <a:prstGeom prst="rect">
            <a:avLst/>
          </a:prstGeom>
          <a:noFill/>
        </p:spPr>
        <p:txBody>
          <a:bodyPr wrap="none" rtlCol="0">
            <a:spAutoFit/>
          </a:bodyPr>
          <a:lstStyle/>
          <a:p>
            <a:r>
              <a:rPr lang="en-US" b="1" dirty="0"/>
              <a:t>Comparison Study</a:t>
            </a:r>
          </a:p>
        </p:txBody>
      </p:sp>
      <p:sp>
        <p:nvSpPr>
          <p:cNvPr id="2" name="Frame 1">
            <a:extLst>
              <a:ext uri="{FF2B5EF4-FFF2-40B4-BE49-F238E27FC236}">
                <a16:creationId xmlns:a16="http://schemas.microsoft.com/office/drawing/2014/main" id="{9C5DF22D-8DFE-8149-B351-ED2D11587020}"/>
              </a:ext>
            </a:extLst>
          </p:cNvPr>
          <p:cNvSpPr/>
          <p:nvPr/>
        </p:nvSpPr>
        <p:spPr>
          <a:xfrm>
            <a:off x="4572000" y="2101933"/>
            <a:ext cx="2229904" cy="3111842"/>
          </a:xfrm>
          <a:prstGeom prst="frame">
            <a:avLst>
              <a:gd name="adj1" fmla="val 184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a:extLst>
              <a:ext uri="{FF2B5EF4-FFF2-40B4-BE49-F238E27FC236}">
                <a16:creationId xmlns:a16="http://schemas.microsoft.com/office/drawing/2014/main" id="{5C7D28E3-EFBE-4942-8A0D-D7F3AF534C94}"/>
              </a:ext>
            </a:extLst>
          </p:cNvPr>
          <p:cNvSpPr/>
          <p:nvPr/>
        </p:nvSpPr>
        <p:spPr>
          <a:xfrm>
            <a:off x="6795343" y="2101933"/>
            <a:ext cx="2229904" cy="3111842"/>
          </a:xfrm>
          <a:prstGeom prst="frame">
            <a:avLst>
              <a:gd name="adj1" fmla="val 184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7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5BB135-8662-5044-98B2-F2E7B9855CF8}"/>
              </a:ext>
            </a:extLst>
          </p:cNvPr>
          <p:cNvSpPr/>
          <p:nvPr/>
        </p:nvSpPr>
        <p:spPr>
          <a:xfrm>
            <a:off x="883713" y="637906"/>
            <a:ext cx="6996563" cy="2677656"/>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endParaRPr lang="en-US" sz="2400" b="1" dirty="0">
              <a:ln/>
              <a:solidFill>
                <a:schemeClr val="accent4"/>
              </a:solidFill>
            </a:endParaRPr>
          </a:p>
          <a:p>
            <a:pPr algn="ctr"/>
            <a:r>
              <a:rPr lang="en-US" sz="2400" b="1" dirty="0">
                <a:ln/>
                <a:solidFill>
                  <a:schemeClr val="accent4"/>
                </a:solidFill>
              </a:rPr>
              <a:t>Why?</a:t>
            </a:r>
          </a:p>
          <a:p>
            <a:pPr algn="ctr"/>
            <a:endParaRPr lang="en-US" sz="2400" b="1" dirty="0">
              <a:ln/>
              <a:solidFill>
                <a:schemeClr val="accent4"/>
              </a:solidFill>
            </a:endParaRPr>
          </a:p>
          <a:p>
            <a:pPr algn="ctr"/>
            <a:endParaRPr lang="en-US" sz="2400" b="1" dirty="0">
              <a:ln/>
              <a:solidFill>
                <a:schemeClr val="accent4"/>
              </a:solidFill>
            </a:endParaRPr>
          </a:p>
          <a:p>
            <a:pPr marL="457200" indent="-457200" algn="ctr">
              <a:buAutoNum type="alphaLcPeriod"/>
            </a:pPr>
            <a:endParaRPr lang="en-US" sz="2400" b="1" dirty="0">
              <a:ln/>
              <a:solidFill>
                <a:schemeClr val="accent4"/>
              </a:solidFill>
            </a:endParaRPr>
          </a:p>
        </p:txBody>
      </p:sp>
      <p:pic>
        <p:nvPicPr>
          <p:cNvPr id="5" name="Picture 4">
            <a:extLst>
              <a:ext uri="{FF2B5EF4-FFF2-40B4-BE49-F238E27FC236}">
                <a16:creationId xmlns:a16="http://schemas.microsoft.com/office/drawing/2014/main" id="{4DE54118-EC12-CE4E-BA66-6BC7AE91AF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940112" y="901229"/>
            <a:ext cx="768857" cy="615085"/>
          </a:xfrm>
          <a:prstGeom prst="rect">
            <a:avLst/>
          </a:prstGeom>
        </p:spPr>
      </p:pic>
      <p:sp>
        <p:nvSpPr>
          <p:cNvPr id="6" name="TextBox 5">
            <a:extLst>
              <a:ext uri="{FF2B5EF4-FFF2-40B4-BE49-F238E27FC236}">
                <a16:creationId xmlns:a16="http://schemas.microsoft.com/office/drawing/2014/main" id="{15A137A5-9980-3846-85E0-E7C943D494BC}"/>
              </a:ext>
            </a:extLst>
          </p:cNvPr>
          <p:cNvSpPr txBox="1"/>
          <p:nvPr/>
        </p:nvSpPr>
        <p:spPr>
          <a:xfrm>
            <a:off x="1698171" y="3918857"/>
            <a:ext cx="4909421" cy="2031325"/>
          </a:xfrm>
          <a:prstGeom prst="rect">
            <a:avLst/>
          </a:prstGeom>
          <a:noFill/>
        </p:spPr>
        <p:txBody>
          <a:bodyPr wrap="none" rtlCol="0">
            <a:spAutoFit/>
          </a:bodyPr>
          <a:lstStyle/>
          <a:p>
            <a:r>
              <a:rPr lang="en-US" dirty="0"/>
              <a:t>Conjectures:  </a:t>
            </a:r>
          </a:p>
          <a:p>
            <a:pPr marL="285750" indent="-285750">
              <a:buFont typeface="Arial" panose="020B0604020202020204" pitchFamily="34" charset="0"/>
              <a:buChar char="•"/>
            </a:pPr>
            <a:r>
              <a:rPr lang="en-US" dirty="0"/>
              <a:t>Perceived status in group work setting</a:t>
            </a:r>
          </a:p>
          <a:p>
            <a:pPr marL="285750" indent="-285750">
              <a:buFont typeface="Arial" panose="020B0604020202020204" pitchFamily="34" charset="0"/>
              <a:buChar char="•"/>
            </a:pPr>
            <a:r>
              <a:rPr lang="en-US" dirty="0"/>
              <a:t>Certain student voices and ideas may dominate</a:t>
            </a:r>
          </a:p>
          <a:p>
            <a:pPr marL="285750" indent="-285750">
              <a:buFont typeface="Arial" panose="020B0604020202020204" pitchFamily="34" charset="0"/>
              <a:buChar char="•"/>
            </a:pPr>
            <a:r>
              <a:rPr lang="en-US" dirty="0"/>
              <a:t>Instructor implicit bias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a:r>
          </a:p>
          <a:p>
            <a:r>
              <a:rPr lang="en-US" dirty="0"/>
              <a:t> </a:t>
            </a:r>
          </a:p>
        </p:txBody>
      </p:sp>
      <p:sp>
        <p:nvSpPr>
          <p:cNvPr id="2" name="TextBox 1">
            <a:extLst>
              <a:ext uri="{FF2B5EF4-FFF2-40B4-BE49-F238E27FC236}">
                <a16:creationId xmlns:a16="http://schemas.microsoft.com/office/drawing/2014/main" id="{C3546579-41E6-DA44-B3DD-E12BA04CCC0A}"/>
              </a:ext>
            </a:extLst>
          </p:cNvPr>
          <p:cNvSpPr txBox="1"/>
          <p:nvPr/>
        </p:nvSpPr>
        <p:spPr>
          <a:xfrm>
            <a:off x="1240248" y="5740464"/>
            <a:ext cx="6937441" cy="923330"/>
          </a:xfrm>
          <a:prstGeom prst="rect">
            <a:avLst/>
          </a:prstGeom>
          <a:solidFill>
            <a:schemeClr val="bg2"/>
          </a:solidFill>
        </p:spPr>
        <p:txBody>
          <a:bodyPr wrap="square" rtlCol="0">
            <a:spAutoFit/>
          </a:bodyPr>
          <a:lstStyle/>
          <a:p>
            <a:r>
              <a:rPr lang="en-US" dirty="0"/>
              <a:t>We need to know more about what is going on inside of classrooms.</a:t>
            </a:r>
          </a:p>
          <a:p>
            <a:r>
              <a:rPr lang="en-US" dirty="0"/>
              <a:t>We need to design more than just high quality tasks, but also attend to how students and instructors engage with each other’s ideas.</a:t>
            </a:r>
          </a:p>
        </p:txBody>
      </p:sp>
    </p:spTree>
    <p:extLst>
      <p:ext uri="{BB962C8B-B14F-4D97-AF65-F5344CB8AC3E}">
        <p14:creationId xmlns:p14="http://schemas.microsoft.com/office/powerpoint/2010/main" val="3254919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542B0-1B09-E944-966F-02E7C01520BF}"/>
              </a:ext>
            </a:extLst>
          </p:cNvPr>
          <p:cNvPicPr>
            <a:picLocks noChangeAspect="1"/>
          </p:cNvPicPr>
          <p:nvPr/>
        </p:nvPicPr>
        <p:blipFill>
          <a:blip r:embed="rId2">
            <a:alphaModFix amt="70000"/>
          </a:blip>
          <a:stretch>
            <a:fillRect/>
          </a:stretch>
        </p:blipFill>
        <p:spPr>
          <a:xfrm>
            <a:off x="2195480" y="-276759"/>
            <a:ext cx="5464078" cy="7009313"/>
          </a:xfrm>
          <a:prstGeom prst="rect">
            <a:avLst/>
          </a:prstGeom>
        </p:spPr>
      </p:pic>
      <p:pic>
        <p:nvPicPr>
          <p:cNvPr id="5" name="Picture 4">
            <a:extLst>
              <a:ext uri="{FF2B5EF4-FFF2-40B4-BE49-F238E27FC236}">
                <a16:creationId xmlns:a16="http://schemas.microsoft.com/office/drawing/2014/main" id="{F9F6E2B9-579C-1949-B05E-A91CC8C25D89}"/>
              </a:ext>
            </a:extLst>
          </p:cNvPr>
          <p:cNvPicPr>
            <a:picLocks noChangeAspect="1"/>
          </p:cNvPicPr>
          <p:nvPr/>
        </p:nvPicPr>
        <p:blipFill>
          <a:blip r:embed="rId2">
            <a:alphaModFix amt="70000"/>
          </a:blip>
          <a:stretch>
            <a:fillRect/>
          </a:stretch>
        </p:blipFill>
        <p:spPr>
          <a:xfrm>
            <a:off x="2195480" y="-276759"/>
            <a:ext cx="5464078" cy="7009313"/>
          </a:xfrm>
          <a:prstGeom prst="rect">
            <a:avLst/>
          </a:prstGeom>
        </p:spPr>
      </p:pic>
      <p:sp>
        <p:nvSpPr>
          <p:cNvPr id="6" name="Rectangle 5">
            <a:extLst>
              <a:ext uri="{FF2B5EF4-FFF2-40B4-BE49-F238E27FC236}">
                <a16:creationId xmlns:a16="http://schemas.microsoft.com/office/drawing/2014/main" id="{AC6F6F5B-9263-FB47-B2E5-4C38B03AF08F}"/>
              </a:ext>
            </a:extLst>
          </p:cNvPr>
          <p:cNvSpPr/>
          <p:nvPr/>
        </p:nvSpPr>
        <p:spPr>
          <a:xfrm>
            <a:off x="4167368" y="3323343"/>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7" name="Rectangle 6">
            <a:extLst>
              <a:ext uri="{FF2B5EF4-FFF2-40B4-BE49-F238E27FC236}">
                <a16:creationId xmlns:a16="http://schemas.microsoft.com/office/drawing/2014/main" id="{220559D9-C2FA-D34A-B7FB-071CB56A6101}"/>
              </a:ext>
            </a:extLst>
          </p:cNvPr>
          <p:cNvSpPr/>
          <p:nvPr/>
        </p:nvSpPr>
        <p:spPr>
          <a:xfrm>
            <a:off x="2754274" y="3481738"/>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8" name="Rectangle 7">
            <a:extLst>
              <a:ext uri="{FF2B5EF4-FFF2-40B4-BE49-F238E27FC236}">
                <a16:creationId xmlns:a16="http://schemas.microsoft.com/office/drawing/2014/main" id="{4C928328-BA50-0C4C-9FD8-061501C0DFE5}"/>
              </a:ext>
            </a:extLst>
          </p:cNvPr>
          <p:cNvSpPr/>
          <p:nvPr/>
        </p:nvSpPr>
        <p:spPr>
          <a:xfrm>
            <a:off x="2754274" y="826544"/>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9" name="Rectangle 8">
            <a:extLst>
              <a:ext uri="{FF2B5EF4-FFF2-40B4-BE49-F238E27FC236}">
                <a16:creationId xmlns:a16="http://schemas.microsoft.com/office/drawing/2014/main" id="{B511CC94-E625-EE40-89F3-2D70003123E9}"/>
              </a:ext>
            </a:extLst>
          </p:cNvPr>
          <p:cNvSpPr/>
          <p:nvPr/>
        </p:nvSpPr>
        <p:spPr>
          <a:xfrm>
            <a:off x="5591538" y="596375"/>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0" name="Rectangle 9">
            <a:extLst>
              <a:ext uri="{FF2B5EF4-FFF2-40B4-BE49-F238E27FC236}">
                <a16:creationId xmlns:a16="http://schemas.microsoft.com/office/drawing/2014/main" id="{C017A43B-0C52-1147-9BDA-61D61B9332C3}"/>
              </a:ext>
            </a:extLst>
          </p:cNvPr>
          <p:cNvSpPr/>
          <p:nvPr/>
        </p:nvSpPr>
        <p:spPr>
          <a:xfrm>
            <a:off x="5763019" y="3426632"/>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11" name="TextBox 10">
            <a:extLst>
              <a:ext uri="{FF2B5EF4-FFF2-40B4-BE49-F238E27FC236}">
                <a16:creationId xmlns:a16="http://schemas.microsoft.com/office/drawing/2014/main" id="{C5C108A9-3B37-E747-8DEF-C4A2250AEABF}"/>
              </a:ext>
            </a:extLst>
          </p:cNvPr>
          <p:cNvSpPr txBox="1"/>
          <p:nvPr/>
        </p:nvSpPr>
        <p:spPr>
          <a:xfrm>
            <a:off x="2838399" y="4879067"/>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12" name="Straight Arrow Connector 11">
            <a:extLst>
              <a:ext uri="{FF2B5EF4-FFF2-40B4-BE49-F238E27FC236}">
                <a16:creationId xmlns:a16="http://schemas.microsoft.com/office/drawing/2014/main" id="{163DB0E9-EE6F-674E-93BD-0945464C4273}"/>
              </a:ext>
            </a:extLst>
          </p:cNvPr>
          <p:cNvCxnSpPr/>
          <p:nvPr/>
        </p:nvCxnSpPr>
        <p:spPr>
          <a:xfrm flipH="1" flipV="1">
            <a:off x="3631390" y="4159527"/>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0FD784BE-E036-4A49-A09E-CEA6D0973821}"/>
              </a:ext>
            </a:extLst>
          </p:cNvPr>
          <p:cNvCxnSpPr>
            <a:cxnSpLocks/>
          </p:cNvCxnSpPr>
          <p:nvPr/>
        </p:nvCxnSpPr>
        <p:spPr>
          <a:xfrm flipH="1" flipV="1">
            <a:off x="3709431" y="2375797"/>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F756A985-205F-DD4D-885B-E451DD368948}"/>
              </a:ext>
            </a:extLst>
          </p:cNvPr>
          <p:cNvCxnSpPr>
            <a:cxnSpLocks/>
          </p:cNvCxnSpPr>
          <p:nvPr/>
        </p:nvCxnSpPr>
        <p:spPr>
          <a:xfrm flipH="1" flipV="1">
            <a:off x="4862496" y="2176543"/>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46A53323-3C15-BB46-8AAE-712E1FD3E83C}"/>
              </a:ext>
            </a:extLst>
          </p:cNvPr>
          <p:cNvCxnSpPr>
            <a:cxnSpLocks/>
          </p:cNvCxnSpPr>
          <p:nvPr/>
        </p:nvCxnSpPr>
        <p:spPr>
          <a:xfrm flipV="1">
            <a:off x="5538738" y="2397750"/>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952BE226-08CD-D648-9EA9-53BC21A5EC5A}"/>
              </a:ext>
            </a:extLst>
          </p:cNvPr>
          <p:cNvCxnSpPr>
            <a:cxnSpLocks/>
          </p:cNvCxnSpPr>
          <p:nvPr/>
        </p:nvCxnSpPr>
        <p:spPr>
          <a:xfrm flipH="1">
            <a:off x="6477175" y="2255344"/>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CA95C18-EA1B-864E-A469-540EB009A8DE}"/>
              </a:ext>
            </a:extLst>
          </p:cNvPr>
          <p:cNvCxnSpPr>
            <a:cxnSpLocks/>
          </p:cNvCxnSpPr>
          <p:nvPr/>
        </p:nvCxnSpPr>
        <p:spPr>
          <a:xfrm>
            <a:off x="5232948" y="2218228"/>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461F67B-068F-B046-A1AD-2B2CF9C5C197}"/>
              </a:ext>
            </a:extLst>
          </p:cNvPr>
          <p:cNvCxnSpPr>
            <a:cxnSpLocks/>
          </p:cNvCxnSpPr>
          <p:nvPr/>
        </p:nvCxnSpPr>
        <p:spPr>
          <a:xfrm>
            <a:off x="5276476" y="1491304"/>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19" name="Picture 18">
            <a:extLst>
              <a:ext uri="{FF2B5EF4-FFF2-40B4-BE49-F238E27FC236}">
                <a16:creationId xmlns:a16="http://schemas.microsoft.com/office/drawing/2014/main" id="{1313BDCD-90E8-FC42-80DF-679E44304AF5}"/>
              </a:ext>
            </a:extLst>
          </p:cNvPr>
          <p:cNvPicPr>
            <a:picLocks noChangeAspect="1"/>
          </p:cNvPicPr>
          <p:nvPr/>
        </p:nvPicPr>
        <p:blipFill>
          <a:blip r:embed="rId3">
            <a:alphaModFix amt="85000"/>
          </a:blip>
          <a:stretch>
            <a:fillRect/>
          </a:stretch>
        </p:blipFill>
        <p:spPr>
          <a:xfrm>
            <a:off x="2037403" y="16852"/>
            <a:ext cx="2063200" cy="2754477"/>
          </a:xfrm>
          <a:prstGeom prst="rect">
            <a:avLst/>
          </a:prstGeom>
        </p:spPr>
      </p:pic>
      <p:pic>
        <p:nvPicPr>
          <p:cNvPr id="21" name="Picture 20">
            <a:extLst>
              <a:ext uri="{FF2B5EF4-FFF2-40B4-BE49-F238E27FC236}">
                <a16:creationId xmlns:a16="http://schemas.microsoft.com/office/drawing/2014/main" id="{15E153F0-6476-3149-9C6B-4070B7921A4F}"/>
              </a:ext>
            </a:extLst>
          </p:cNvPr>
          <p:cNvPicPr>
            <a:picLocks noChangeAspect="1"/>
          </p:cNvPicPr>
          <p:nvPr/>
        </p:nvPicPr>
        <p:blipFill>
          <a:blip r:embed="rId3">
            <a:alphaModFix amt="85000"/>
          </a:blip>
          <a:stretch>
            <a:fillRect/>
          </a:stretch>
        </p:blipFill>
        <p:spPr>
          <a:xfrm>
            <a:off x="2541098" y="2755229"/>
            <a:ext cx="1559507" cy="2709997"/>
          </a:xfrm>
          <a:prstGeom prst="rect">
            <a:avLst/>
          </a:prstGeom>
        </p:spPr>
      </p:pic>
      <p:pic>
        <p:nvPicPr>
          <p:cNvPr id="22" name="Picture 21">
            <a:extLst>
              <a:ext uri="{FF2B5EF4-FFF2-40B4-BE49-F238E27FC236}">
                <a16:creationId xmlns:a16="http://schemas.microsoft.com/office/drawing/2014/main" id="{8A591D8E-9EF7-E54F-8158-9D71419D3CAE}"/>
              </a:ext>
            </a:extLst>
          </p:cNvPr>
          <p:cNvPicPr>
            <a:picLocks noChangeAspect="1"/>
          </p:cNvPicPr>
          <p:nvPr/>
        </p:nvPicPr>
        <p:blipFill>
          <a:blip r:embed="rId3">
            <a:alphaModFix amt="85000"/>
          </a:blip>
          <a:stretch>
            <a:fillRect/>
          </a:stretch>
        </p:blipFill>
        <p:spPr>
          <a:xfrm>
            <a:off x="5714665" y="2734598"/>
            <a:ext cx="1585976" cy="2755994"/>
          </a:xfrm>
          <a:prstGeom prst="rect">
            <a:avLst/>
          </a:prstGeom>
        </p:spPr>
      </p:pic>
      <p:pic>
        <p:nvPicPr>
          <p:cNvPr id="23" name="Picture 22">
            <a:extLst>
              <a:ext uri="{FF2B5EF4-FFF2-40B4-BE49-F238E27FC236}">
                <a16:creationId xmlns:a16="http://schemas.microsoft.com/office/drawing/2014/main" id="{3F8CC902-81EE-414C-B79D-78DF6B2FA75F}"/>
              </a:ext>
            </a:extLst>
          </p:cNvPr>
          <p:cNvPicPr>
            <a:picLocks noChangeAspect="1"/>
          </p:cNvPicPr>
          <p:nvPr/>
        </p:nvPicPr>
        <p:blipFill>
          <a:blip r:embed="rId3">
            <a:alphaModFix amt="85000"/>
          </a:blip>
          <a:stretch>
            <a:fillRect/>
          </a:stretch>
        </p:blipFill>
        <p:spPr>
          <a:xfrm rot="5400000">
            <a:off x="4198475" y="3732909"/>
            <a:ext cx="1575839" cy="4942570"/>
          </a:xfrm>
          <a:prstGeom prst="rect">
            <a:avLst/>
          </a:prstGeom>
        </p:spPr>
      </p:pic>
      <p:sp>
        <p:nvSpPr>
          <p:cNvPr id="24" name="Rectangle 23">
            <a:extLst>
              <a:ext uri="{FF2B5EF4-FFF2-40B4-BE49-F238E27FC236}">
                <a16:creationId xmlns:a16="http://schemas.microsoft.com/office/drawing/2014/main" id="{CEA80A53-1F45-284F-8623-F5C2C252CA7A}"/>
              </a:ext>
            </a:extLst>
          </p:cNvPr>
          <p:cNvSpPr/>
          <p:nvPr/>
        </p:nvSpPr>
        <p:spPr>
          <a:xfrm>
            <a:off x="4192035" y="782453"/>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spTree>
    <p:extLst>
      <p:ext uri="{BB962C8B-B14F-4D97-AF65-F5344CB8AC3E}">
        <p14:creationId xmlns:p14="http://schemas.microsoft.com/office/powerpoint/2010/main" val="3131043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6F959AE-580F-9F4A-A43A-26B97F011F20}"/>
              </a:ext>
            </a:extLst>
          </p:cNvPr>
          <p:cNvPicPr>
            <a:picLocks noChangeAspect="1"/>
          </p:cNvPicPr>
          <p:nvPr/>
        </p:nvPicPr>
        <p:blipFill>
          <a:blip r:embed="rId2"/>
          <a:stretch>
            <a:fillRect/>
          </a:stretch>
        </p:blipFill>
        <p:spPr>
          <a:xfrm>
            <a:off x="78449" y="28418"/>
            <a:ext cx="1720117" cy="2147311"/>
          </a:xfrm>
          <a:prstGeom prst="rect">
            <a:avLst/>
          </a:prstGeom>
        </p:spPr>
      </p:pic>
      <p:sp>
        <p:nvSpPr>
          <p:cNvPr id="21" name="TextBox 20">
            <a:extLst>
              <a:ext uri="{FF2B5EF4-FFF2-40B4-BE49-F238E27FC236}">
                <a16:creationId xmlns:a16="http://schemas.microsoft.com/office/drawing/2014/main" id="{2025F511-C08E-A24B-9D33-316CAA62C517}"/>
              </a:ext>
            </a:extLst>
          </p:cNvPr>
          <p:cNvSpPr txBox="1"/>
          <p:nvPr/>
        </p:nvSpPr>
        <p:spPr>
          <a:xfrm rot="16200000">
            <a:off x="-888620" y="3294239"/>
            <a:ext cx="2681119" cy="369332"/>
          </a:xfrm>
          <a:prstGeom prst="rect">
            <a:avLst/>
          </a:prstGeom>
          <a:noFill/>
        </p:spPr>
        <p:txBody>
          <a:bodyPr wrap="none" rtlCol="0">
            <a:spAutoFit/>
          </a:bodyPr>
          <a:lstStyle/>
          <a:p>
            <a:r>
              <a:rPr lang="en-US" b="1" dirty="0"/>
              <a:t>Instructional Design Study</a:t>
            </a:r>
          </a:p>
        </p:txBody>
      </p:sp>
      <p:sp>
        <p:nvSpPr>
          <p:cNvPr id="6" name="Rectangle 5">
            <a:extLst>
              <a:ext uri="{FF2B5EF4-FFF2-40B4-BE49-F238E27FC236}">
                <a16:creationId xmlns:a16="http://schemas.microsoft.com/office/drawing/2014/main" id="{9780EB2E-BA5F-CD49-9D1D-33BC8370285B}"/>
              </a:ext>
            </a:extLst>
          </p:cNvPr>
          <p:cNvSpPr/>
          <p:nvPr/>
        </p:nvSpPr>
        <p:spPr>
          <a:xfrm>
            <a:off x="3300958" y="2039458"/>
            <a:ext cx="2170470" cy="9014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Series of task-based interviews with </a:t>
            </a:r>
            <a:r>
              <a:rPr lang="en-US" b="1" dirty="0"/>
              <a:t>three </a:t>
            </a:r>
            <a:r>
              <a:rPr lang="en-US" dirty="0"/>
              <a:t>students</a:t>
            </a:r>
          </a:p>
        </p:txBody>
      </p:sp>
      <p:sp>
        <p:nvSpPr>
          <p:cNvPr id="7" name="Rectangle 6">
            <a:extLst>
              <a:ext uri="{FF2B5EF4-FFF2-40B4-BE49-F238E27FC236}">
                <a16:creationId xmlns:a16="http://schemas.microsoft.com/office/drawing/2014/main" id="{D33DE8DF-990E-F748-9E2F-433508B76D9C}"/>
              </a:ext>
            </a:extLst>
          </p:cNvPr>
          <p:cNvSpPr/>
          <p:nvPr/>
        </p:nvSpPr>
        <p:spPr>
          <a:xfrm>
            <a:off x="6075229" y="2039458"/>
            <a:ext cx="2090812" cy="93543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Series of task-based interviews with </a:t>
            </a:r>
            <a:r>
              <a:rPr lang="en-US" b="1" dirty="0"/>
              <a:t>four </a:t>
            </a:r>
            <a:r>
              <a:rPr lang="en-US" dirty="0"/>
              <a:t>students</a:t>
            </a:r>
          </a:p>
        </p:txBody>
      </p:sp>
      <p:sp>
        <p:nvSpPr>
          <p:cNvPr id="8" name="Rectangle 7">
            <a:extLst>
              <a:ext uri="{FF2B5EF4-FFF2-40B4-BE49-F238E27FC236}">
                <a16:creationId xmlns:a16="http://schemas.microsoft.com/office/drawing/2014/main" id="{138330E0-9D49-E047-8AB8-164D78B81C7A}"/>
              </a:ext>
            </a:extLst>
          </p:cNvPr>
          <p:cNvSpPr/>
          <p:nvPr/>
        </p:nvSpPr>
        <p:spPr>
          <a:xfrm>
            <a:off x="3300958" y="3444307"/>
            <a:ext cx="2170470" cy="97751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Tested in classroom</a:t>
            </a:r>
          </a:p>
        </p:txBody>
      </p:sp>
      <p:sp>
        <p:nvSpPr>
          <p:cNvPr id="9" name="Rectangle 8">
            <a:extLst>
              <a:ext uri="{FF2B5EF4-FFF2-40B4-BE49-F238E27FC236}">
                <a16:creationId xmlns:a16="http://schemas.microsoft.com/office/drawing/2014/main" id="{8DC5375D-3ADE-DF4D-916D-94110DDBBCC6}"/>
              </a:ext>
            </a:extLst>
          </p:cNvPr>
          <p:cNvSpPr/>
          <p:nvPr/>
        </p:nvSpPr>
        <p:spPr>
          <a:xfrm>
            <a:off x="6058924" y="3367880"/>
            <a:ext cx="2123422" cy="9865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Series of task-based interviews with </a:t>
            </a:r>
            <a:r>
              <a:rPr lang="en-US" b="1" dirty="0"/>
              <a:t>four </a:t>
            </a:r>
            <a:r>
              <a:rPr lang="en-US" dirty="0"/>
              <a:t>students</a:t>
            </a:r>
          </a:p>
        </p:txBody>
      </p:sp>
      <p:cxnSp>
        <p:nvCxnSpPr>
          <p:cNvPr id="11" name="Straight Arrow Connector 10">
            <a:extLst>
              <a:ext uri="{FF2B5EF4-FFF2-40B4-BE49-F238E27FC236}">
                <a16:creationId xmlns:a16="http://schemas.microsoft.com/office/drawing/2014/main" id="{31BD5DCB-2E2C-2F46-86D2-BCDFA690FC84}"/>
              </a:ext>
            </a:extLst>
          </p:cNvPr>
          <p:cNvCxnSpPr>
            <a:cxnSpLocks/>
            <a:stCxn id="6" idx="3"/>
          </p:cNvCxnSpPr>
          <p:nvPr/>
        </p:nvCxnSpPr>
        <p:spPr>
          <a:xfrm flipV="1">
            <a:off x="5471428" y="2476540"/>
            <a:ext cx="544845" cy="13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B9DE2-53F1-774A-8B75-513E2B4A2E23}"/>
              </a:ext>
            </a:extLst>
          </p:cNvPr>
          <p:cNvCxnSpPr>
            <a:stCxn id="7" idx="2"/>
          </p:cNvCxnSpPr>
          <p:nvPr/>
        </p:nvCxnSpPr>
        <p:spPr>
          <a:xfrm flipH="1">
            <a:off x="4318596" y="2974893"/>
            <a:ext cx="2802039" cy="39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7C454B-169A-0A4A-8CE8-173464D91B6C}"/>
              </a:ext>
            </a:extLst>
          </p:cNvPr>
          <p:cNvCxnSpPr>
            <a:cxnSpLocks/>
            <a:stCxn id="8" idx="3"/>
          </p:cNvCxnSpPr>
          <p:nvPr/>
        </p:nvCxnSpPr>
        <p:spPr>
          <a:xfrm>
            <a:off x="5471428" y="3933064"/>
            <a:ext cx="5448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6B8159-F355-C144-926E-AE60DE846AEB}"/>
              </a:ext>
            </a:extLst>
          </p:cNvPr>
          <p:cNvCxnSpPr/>
          <p:nvPr/>
        </p:nvCxnSpPr>
        <p:spPr>
          <a:xfrm flipH="1">
            <a:off x="4318595" y="4367916"/>
            <a:ext cx="2802039" cy="39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827EDA-3F46-6A4A-9CA5-B41AC5EA636D}"/>
              </a:ext>
            </a:extLst>
          </p:cNvPr>
          <p:cNvSpPr txBox="1"/>
          <p:nvPr/>
        </p:nvSpPr>
        <p:spPr>
          <a:xfrm rot="19448680">
            <a:off x="2744822" y="2321266"/>
            <a:ext cx="756426" cy="369332"/>
          </a:xfrm>
          <a:prstGeom prst="rect">
            <a:avLst/>
          </a:prstGeom>
          <a:noFill/>
        </p:spPr>
        <p:txBody>
          <a:bodyPr wrap="none" rtlCol="0">
            <a:spAutoFit/>
          </a:bodyPr>
          <a:lstStyle/>
          <a:p>
            <a:r>
              <a:rPr lang="en-US" dirty="0"/>
              <a:t>Year 1</a:t>
            </a:r>
          </a:p>
        </p:txBody>
      </p:sp>
      <p:sp>
        <p:nvSpPr>
          <p:cNvPr id="16" name="TextBox 15">
            <a:extLst>
              <a:ext uri="{FF2B5EF4-FFF2-40B4-BE49-F238E27FC236}">
                <a16:creationId xmlns:a16="http://schemas.microsoft.com/office/drawing/2014/main" id="{2F1D6817-BA4A-E343-80D3-C177084CD535}"/>
              </a:ext>
            </a:extLst>
          </p:cNvPr>
          <p:cNvSpPr txBox="1"/>
          <p:nvPr/>
        </p:nvSpPr>
        <p:spPr>
          <a:xfrm rot="19448680">
            <a:off x="2744822" y="3876292"/>
            <a:ext cx="756426" cy="369332"/>
          </a:xfrm>
          <a:prstGeom prst="rect">
            <a:avLst/>
          </a:prstGeom>
          <a:noFill/>
        </p:spPr>
        <p:txBody>
          <a:bodyPr wrap="none" rtlCol="0">
            <a:spAutoFit/>
          </a:bodyPr>
          <a:lstStyle/>
          <a:p>
            <a:r>
              <a:rPr lang="en-US" dirty="0"/>
              <a:t>Year 2</a:t>
            </a:r>
          </a:p>
        </p:txBody>
      </p:sp>
      <p:sp>
        <p:nvSpPr>
          <p:cNvPr id="18" name="Rectangle 17">
            <a:extLst>
              <a:ext uri="{FF2B5EF4-FFF2-40B4-BE49-F238E27FC236}">
                <a16:creationId xmlns:a16="http://schemas.microsoft.com/office/drawing/2014/main" id="{812469BC-1B81-6E49-B8D4-75EF157DE340}"/>
              </a:ext>
            </a:extLst>
          </p:cNvPr>
          <p:cNvSpPr/>
          <p:nvPr/>
        </p:nvSpPr>
        <p:spPr>
          <a:xfrm>
            <a:off x="1221027" y="1475054"/>
            <a:ext cx="6996563" cy="3785652"/>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endParaRPr lang="en-US" sz="2400" b="1" dirty="0">
              <a:ln/>
              <a:solidFill>
                <a:schemeClr val="accent4"/>
              </a:solidFill>
            </a:endParaRPr>
          </a:p>
          <a:p>
            <a:pPr algn="ctr"/>
            <a:r>
              <a:rPr lang="en-US" sz="2400" b="1" dirty="0">
                <a:ln/>
                <a:solidFill>
                  <a:schemeClr val="accent4"/>
                </a:solidFill>
              </a:rPr>
              <a:t>How can we design instructional tasks that support students in engaging meaningfully in important group theory topics and integrate best practices for student–centered instruction</a:t>
            </a:r>
          </a:p>
          <a:p>
            <a:pPr algn="ctr"/>
            <a:endParaRPr lang="en-US" sz="2400" b="1" dirty="0">
              <a:ln/>
              <a:solidFill>
                <a:schemeClr val="accent4"/>
              </a:solidFill>
            </a:endParaRPr>
          </a:p>
          <a:p>
            <a:pPr algn="ctr"/>
            <a:endParaRPr lang="en-US" sz="2400" b="1" dirty="0">
              <a:ln/>
              <a:solidFill>
                <a:schemeClr val="accent4"/>
              </a:solidFill>
            </a:endParaRPr>
          </a:p>
          <a:p>
            <a:pPr marL="457200" indent="-457200" algn="ctr">
              <a:buAutoNum type="alphaLcPeriod"/>
            </a:pPr>
            <a:endParaRPr lang="en-US" sz="2400" b="1" dirty="0">
              <a:ln/>
              <a:solidFill>
                <a:schemeClr val="accent4"/>
              </a:solidFill>
            </a:endParaRPr>
          </a:p>
        </p:txBody>
      </p:sp>
      <p:pic>
        <p:nvPicPr>
          <p:cNvPr id="19" name="Picture 18">
            <a:extLst>
              <a:ext uri="{FF2B5EF4-FFF2-40B4-BE49-F238E27FC236}">
                <a16:creationId xmlns:a16="http://schemas.microsoft.com/office/drawing/2014/main" id="{15F1417A-18AA-6D4E-9C43-2BEC7EE991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77426" y="1738377"/>
            <a:ext cx="768857" cy="615085"/>
          </a:xfrm>
          <a:prstGeom prst="rect">
            <a:avLst/>
          </a:prstGeom>
        </p:spPr>
      </p:pic>
    </p:spTree>
    <p:extLst>
      <p:ext uri="{BB962C8B-B14F-4D97-AF65-F5344CB8AC3E}">
        <p14:creationId xmlns:p14="http://schemas.microsoft.com/office/powerpoint/2010/main" val="3043615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0620E5-4EAB-6E4A-8449-774D161E7AF3}"/>
              </a:ext>
            </a:extLst>
          </p:cNvPr>
          <p:cNvSpPr txBox="1"/>
          <p:nvPr/>
        </p:nvSpPr>
        <p:spPr>
          <a:xfrm>
            <a:off x="1798566" y="86412"/>
            <a:ext cx="2945828" cy="2031325"/>
          </a:xfrm>
          <a:prstGeom prst="rect">
            <a:avLst/>
          </a:prstGeom>
          <a:noFill/>
        </p:spPr>
        <p:txBody>
          <a:bodyPr wrap="square" rtlCol="0">
            <a:spAutoFit/>
          </a:bodyPr>
          <a:lstStyle/>
          <a:p>
            <a:r>
              <a:rPr lang="en-US" dirty="0"/>
              <a:t>Design-based research:</a:t>
            </a:r>
          </a:p>
          <a:p>
            <a:pPr marL="285750" indent="-285750">
              <a:buFont typeface="Arial" panose="020B0604020202020204" pitchFamily="34" charset="0"/>
              <a:buChar char="•"/>
            </a:pPr>
            <a:r>
              <a:rPr lang="en-US" dirty="0"/>
              <a:t>Design Heuristics + A Theory about How Students Will Engage in a Task</a:t>
            </a:r>
          </a:p>
          <a:p>
            <a:pPr marL="285750" indent="-285750">
              <a:buFont typeface="Arial" panose="020B0604020202020204" pitchFamily="34" charset="0"/>
              <a:buChar char="•"/>
            </a:pPr>
            <a:r>
              <a:rPr lang="en-US" dirty="0"/>
              <a:t>Test out. Refine Theory and Tasks. Iteratively.</a:t>
            </a:r>
          </a:p>
        </p:txBody>
      </p:sp>
      <p:sp>
        <p:nvSpPr>
          <p:cNvPr id="20" name="TextBox 19">
            <a:extLst>
              <a:ext uri="{FF2B5EF4-FFF2-40B4-BE49-F238E27FC236}">
                <a16:creationId xmlns:a16="http://schemas.microsoft.com/office/drawing/2014/main" id="{D74365EB-ED1C-A84D-8DEF-26E676D8DBEA}"/>
              </a:ext>
            </a:extLst>
          </p:cNvPr>
          <p:cNvSpPr txBox="1"/>
          <p:nvPr/>
        </p:nvSpPr>
        <p:spPr>
          <a:xfrm>
            <a:off x="938507" y="2524052"/>
            <a:ext cx="1645452" cy="17632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Informed by GTCA study results about student understanding of topics</a:t>
            </a:r>
          </a:p>
        </p:txBody>
      </p:sp>
      <p:sp>
        <p:nvSpPr>
          <p:cNvPr id="21" name="TextBox 20">
            <a:extLst>
              <a:ext uri="{FF2B5EF4-FFF2-40B4-BE49-F238E27FC236}">
                <a16:creationId xmlns:a16="http://schemas.microsoft.com/office/drawing/2014/main" id="{4BD70FE8-FBDD-854E-BB81-9198B786E99E}"/>
              </a:ext>
            </a:extLst>
          </p:cNvPr>
          <p:cNvSpPr txBox="1"/>
          <p:nvPr/>
        </p:nvSpPr>
        <p:spPr>
          <a:xfrm>
            <a:off x="938507" y="4345280"/>
            <a:ext cx="1678623"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Meeting need from TIMES study to more carefully lay out how we work with student ideas</a:t>
            </a:r>
          </a:p>
        </p:txBody>
      </p:sp>
      <p:pic>
        <p:nvPicPr>
          <p:cNvPr id="23" name="Picture 22">
            <a:extLst>
              <a:ext uri="{FF2B5EF4-FFF2-40B4-BE49-F238E27FC236}">
                <a16:creationId xmlns:a16="http://schemas.microsoft.com/office/drawing/2014/main" id="{791FF176-AD59-2742-8114-847DC73FF722}"/>
              </a:ext>
            </a:extLst>
          </p:cNvPr>
          <p:cNvPicPr>
            <a:picLocks noChangeAspect="1"/>
          </p:cNvPicPr>
          <p:nvPr/>
        </p:nvPicPr>
        <p:blipFill>
          <a:blip r:embed="rId2"/>
          <a:stretch>
            <a:fillRect/>
          </a:stretch>
        </p:blipFill>
        <p:spPr>
          <a:xfrm>
            <a:off x="5010881" y="254282"/>
            <a:ext cx="4037610" cy="1330036"/>
          </a:xfrm>
          <a:prstGeom prst="rect">
            <a:avLst/>
          </a:prstGeom>
        </p:spPr>
      </p:pic>
      <p:pic>
        <p:nvPicPr>
          <p:cNvPr id="24" name="Picture 23">
            <a:extLst>
              <a:ext uri="{FF2B5EF4-FFF2-40B4-BE49-F238E27FC236}">
                <a16:creationId xmlns:a16="http://schemas.microsoft.com/office/drawing/2014/main" id="{B0A719B9-6F4A-9240-B447-26556C0DE4E9}"/>
              </a:ext>
            </a:extLst>
          </p:cNvPr>
          <p:cNvPicPr>
            <a:picLocks noChangeAspect="1"/>
          </p:cNvPicPr>
          <p:nvPr/>
        </p:nvPicPr>
        <p:blipFill>
          <a:blip r:embed="rId3"/>
          <a:stretch>
            <a:fillRect/>
          </a:stretch>
        </p:blipFill>
        <p:spPr>
          <a:xfrm>
            <a:off x="78449" y="28418"/>
            <a:ext cx="1720117" cy="2147311"/>
          </a:xfrm>
          <a:prstGeom prst="rect">
            <a:avLst/>
          </a:prstGeom>
        </p:spPr>
      </p:pic>
      <p:sp>
        <p:nvSpPr>
          <p:cNvPr id="25" name="TextBox 24">
            <a:extLst>
              <a:ext uri="{FF2B5EF4-FFF2-40B4-BE49-F238E27FC236}">
                <a16:creationId xmlns:a16="http://schemas.microsoft.com/office/drawing/2014/main" id="{8B5C1E44-A72A-BA41-BED8-0551CE9D03CE}"/>
              </a:ext>
            </a:extLst>
          </p:cNvPr>
          <p:cNvSpPr txBox="1"/>
          <p:nvPr/>
        </p:nvSpPr>
        <p:spPr>
          <a:xfrm rot="16200000">
            <a:off x="-888620" y="3294239"/>
            <a:ext cx="2681119" cy="369332"/>
          </a:xfrm>
          <a:prstGeom prst="rect">
            <a:avLst/>
          </a:prstGeom>
          <a:noFill/>
        </p:spPr>
        <p:txBody>
          <a:bodyPr wrap="none" rtlCol="0">
            <a:spAutoFit/>
          </a:bodyPr>
          <a:lstStyle/>
          <a:p>
            <a:r>
              <a:rPr lang="en-US" b="1" dirty="0"/>
              <a:t>Instructional Design Study</a:t>
            </a:r>
          </a:p>
        </p:txBody>
      </p:sp>
      <p:sp>
        <p:nvSpPr>
          <p:cNvPr id="4" name="TextBox 3">
            <a:extLst>
              <a:ext uri="{FF2B5EF4-FFF2-40B4-BE49-F238E27FC236}">
                <a16:creationId xmlns:a16="http://schemas.microsoft.com/office/drawing/2014/main" id="{AADD13F5-B67E-FE4D-8248-FE834E22E61C}"/>
              </a:ext>
            </a:extLst>
          </p:cNvPr>
          <p:cNvSpPr txBox="1"/>
          <p:nvPr/>
        </p:nvSpPr>
        <p:spPr>
          <a:xfrm>
            <a:off x="2885860" y="2694905"/>
            <a:ext cx="5951723" cy="3416320"/>
          </a:xfrm>
          <a:prstGeom prst="rect">
            <a:avLst/>
          </a:prstGeom>
          <a:noFill/>
        </p:spPr>
        <p:txBody>
          <a:bodyPr wrap="square" rtlCol="0">
            <a:spAutoFit/>
          </a:bodyPr>
          <a:lstStyle/>
          <a:p>
            <a:r>
              <a:rPr lang="en-US" b="1" dirty="0"/>
              <a:t>Orchestrating Discussions Around Proof (ODAP)</a:t>
            </a:r>
          </a:p>
          <a:p>
            <a:r>
              <a:rPr lang="en-US" b="1" dirty="0"/>
              <a:t>PROJECT</a:t>
            </a:r>
          </a:p>
          <a:p>
            <a:endParaRPr lang="en-US" b="1" dirty="0"/>
          </a:p>
          <a:p>
            <a:r>
              <a:rPr lang="en-US" b="1" dirty="0"/>
              <a:t>Three tasks</a:t>
            </a:r>
          </a:p>
          <a:p>
            <a:pPr marL="285750" indent="-285750">
              <a:buFont typeface="Arial" panose="020B0604020202020204" pitchFamily="34" charset="0"/>
              <a:buChar char="•"/>
            </a:pPr>
            <a:r>
              <a:rPr lang="en-US" b="1" dirty="0"/>
              <a:t>Learning Goal: </a:t>
            </a:r>
            <a:r>
              <a:rPr lang="en-US" dirty="0"/>
              <a:t>engender students in authentic mathematical activity around validating, constructing, and comprehending proof in introductory group theory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Participation Goal: all </a:t>
            </a:r>
            <a:r>
              <a:rPr lang="en-US" dirty="0"/>
              <a:t>students engage meaningfully with mathematics and each other’s ideas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Informed by: </a:t>
            </a:r>
            <a:r>
              <a:rPr lang="en-US" dirty="0"/>
              <a:t>Best practices for teaching K-12</a:t>
            </a:r>
            <a:endParaRPr lang="en-US" b="1" dirty="0"/>
          </a:p>
        </p:txBody>
      </p:sp>
    </p:spTree>
    <p:extLst>
      <p:ext uri="{BB962C8B-B14F-4D97-AF65-F5344CB8AC3E}">
        <p14:creationId xmlns:p14="http://schemas.microsoft.com/office/powerpoint/2010/main" val="40776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46A2BBC-461F-2542-876D-AB4036235D9D}"/>
              </a:ext>
            </a:extLst>
          </p:cNvPr>
          <p:cNvSpPr/>
          <p:nvPr/>
        </p:nvSpPr>
        <p:spPr>
          <a:xfrm>
            <a:off x="2297998" y="2356182"/>
            <a:ext cx="5737123" cy="42475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0EB2E-BA5F-CD49-9D1D-33BC8370285B}"/>
              </a:ext>
            </a:extLst>
          </p:cNvPr>
          <p:cNvSpPr/>
          <p:nvPr/>
        </p:nvSpPr>
        <p:spPr>
          <a:xfrm>
            <a:off x="2748135" y="2567893"/>
            <a:ext cx="2170470" cy="901459"/>
          </a:xfrm>
          <a:prstGeom prst="rect">
            <a:avLst/>
          </a:prstGeom>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Series of task-based interviews with </a:t>
            </a:r>
            <a:r>
              <a:rPr lang="en-US" b="1" dirty="0"/>
              <a:t>three </a:t>
            </a:r>
            <a:r>
              <a:rPr lang="en-US" dirty="0"/>
              <a:t>students</a:t>
            </a:r>
          </a:p>
        </p:txBody>
      </p:sp>
      <p:sp>
        <p:nvSpPr>
          <p:cNvPr id="7" name="Rectangle 6">
            <a:extLst>
              <a:ext uri="{FF2B5EF4-FFF2-40B4-BE49-F238E27FC236}">
                <a16:creationId xmlns:a16="http://schemas.microsoft.com/office/drawing/2014/main" id="{D33DE8DF-990E-F748-9E2F-433508B76D9C}"/>
              </a:ext>
            </a:extLst>
          </p:cNvPr>
          <p:cNvSpPr/>
          <p:nvPr/>
        </p:nvSpPr>
        <p:spPr>
          <a:xfrm>
            <a:off x="5522406" y="2567893"/>
            <a:ext cx="2090812" cy="935435"/>
          </a:xfrm>
          <a:prstGeom prst="rect">
            <a:avLst/>
          </a:prstGeom>
          <a:solidFill>
            <a:schemeClr val="accent5">
              <a:lumMod val="7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Series of task-based interviews with </a:t>
            </a:r>
            <a:r>
              <a:rPr lang="en-US" b="1" dirty="0"/>
              <a:t>four </a:t>
            </a:r>
            <a:r>
              <a:rPr lang="en-US" dirty="0"/>
              <a:t>students</a:t>
            </a:r>
          </a:p>
        </p:txBody>
      </p:sp>
      <p:sp>
        <p:nvSpPr>
          <p:cNvPr id="8" name="Rectangle 7">
            <a:extLst>
              <a:ext uri="{FF2B5EF4-FFF2-40B4-BE49-F238E27FC236}">
                <a16:creationId xmlns:a16="http://schemas.microsoft.com/office/drawing/2014/main" id="{138330E0-9D49-E047-8AB8-164D78B81C7A}"/>
              </a:ext>
            </a:extLst>
          </p:cNvPr>
          <p:cNvSpPr/>
          <p:nvPr/>
        </p:nvSpPr>
        <p:spPr>
          <a:xfrm>
            <a:off x="2748135" y="3972742"/>
            <a:ext cx="2170470" cy="977513"/>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Tested in classroom</a:t>
            </a:r>
          </a:p>
        </p:txBody>
      </p:sp>
      <p:sp>
        <p:nvSpPr>
          <p:cNvPr id="9" name="Rectangle 8">
            <a:extLst>
              <a:ext uri="{FF2B5EF4-FFF2-40B4-BE49-F238E27FC236}">
                <a16:creationId xmlns:a16="http://schemas.microsoft.com/office/drawing/2014/main" id="{8DC5375D-3ADE-DF4D-916D-94110DDBBCC6}"/>
              </a:ext>
            </a:extLst>
          </p:cNvPr>
          <p:cNvSpPr/>
          <p:nvPr/>
        </p:nvSpPr>
        <p:spPr>
          <a:xfrm>
            <a:off x="5506101" y="3896315"/>
            <a:ext cx="2123422" cy="9865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Series of task-based interviews with </a:t>
            </a:r>
            <a:r>
              <a:rPr lang="en-US" b="1" dirty="0"/>
              <a:t>four </a:t>
            </a:r>
            <a:r>
              <a:rPr lang="en-US" dirty="0"/>
              <a:t>students</a:t>
            </a:r>
          </a:p>
        </p:txBody>
      </p:sp>
      <p:sp>
        <p:nvSpPr>
          <p:cNvPr id="10" name="Rectangle 9">
            <a:extLst>
              <a:ext uri="{FF2B5EF4-FFF2-40B4-BE49-F238E27FC236}">
                <a16:creationId xmlns:a16="http://schemas.microsoft.com/office/drawing/2014/main" id="{0582C07D-68C4-8546-9D55-8F71EAA02B7D}"/>
              </a:ext>
            </a:extLst>
          </p:cNvPr>
          <p:cNvSpPr/>
          <p:nvPr/>
        </p:nvSpPr>
        <p:spPr>
          <a:xfrm>
            <a:off x="2748135" y="5397666"/>
            <a:ext cx="2170470" cy="77781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Tested in classroom</a:t>
            </a:r>
          </a:p>
        </p:txBody>
      </p:sp>
      <p:cxnSp>
        <p:nvCxnSpPr>
          <p:cNvPr id="11" name="Straight Arrow Connector 10">
            <a:extLst>
              <a:ext uri="{FF2B5EF4-FFF2-40B4-BE49-F238E27FC236}">
                <a16:creationId xmlns:a16="http://schemas.microsoft.com/office/drawing/2014/main" id="{31BD5DCB-2E2C-2F46-86D2-BCDFA690FC84}"/>
              </a:ext>
            </a:extLst>
          </p:cNvPr>
          <p:cNvCxnSpPr>
            <a:cxnSpLocks/>
            <a:stCxn id="6" idx="3"/>
          </p:cNvCxnSpPr>
          <p:nvPr/>
        </p:nvCxnSpPr>
        <p:spPr>
          <a:xfrm flipV="1">
            <a:off x="4918605" y="3004975"/>
            <a:ext cx="544845" cy="13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AB9DE2-53F1-774A-8B75-513E2B4A2E23}"/>
              </a:ext>
            </a:extLst>
          </p:cNvPr>
          <p:cNvCxnSpPr>
            <a:cxnSpLocks/>
            <a:stCxn id="7" idx="2"/>
          </p:cNvCxnSpPr>
          <p:nvPr/>
        </p:nvCxnSpPr>
        <p:spPr>
          <a:xfrm flipH="1">
            <a:off x="3765773" y="3503328"/>
            <a:ext cx="2802039" cy="39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7C454B-169A-0A4A-8CE8-173464D91B6C}"/>
              </a:ext>
            </a:extLst>
          </p:cNvPr>
          <p:cNvCxnSpPr>
            <a:cxnSpLocks/>
            <a:stCxn id="8" idx="3"/>
          </p:cNvCxnSpPr>
          <p:nvPr/>
        </p:nvCxnSpPr>
        <p:spPr>
          <a:xfrm>
            <a:off x="4918605" y="4461499"/>
            <a:ext cx="5448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6B8159-F355-C144-926E-AE60DE846AEB}"/>
              </a:ext>
            </a:extLst>
          </p:cNvPr>
          <p:cNvCxnSpPr/>
          <p:nvPr/>
        </p:nvCxnSpPr>
        <p:spPr>
          <a:xfrm flipH="1">
            <a:off x="3765772" y="4896351"/>
            <a:ext cx="2802039" cy="39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827EDA-3F46-6A4A-9CA5-B41AC5EA636D}"/>
              </a:ext>
            </a:extLst>
          </p:cNvPr>
          <p:cNvSpPr txBox="1"/>
          <p:nvPr/>
        </p:nvSpPr>
        <p:spPr>
          <a:xfrm rot="19448680">
            <a:off x="2191999" y="2849701"/>
            <a:ext cx="756426" cy="369332"/>
          </a:xfrm>
          <a:prstGeom prst="rect">
            <a:avLst/>
          </a:prstGeom>
          <a:noFill/>
        </p:spPr>
        <p:txBody>
          <a:bodyPr wrap="none" rtlCol="0">
            <a:spAutoFit/>
          </a:bodyPr>
          <a:lstStyle/>
          <a:p>
            <a:r>
              <a:rPr lang="en-US" dirty="0"/>
              <a:t>Year 1</a:t>
            </a:r>
          </a:p>
        </p:txBody>
      </p:sp>
      <p:sp>
        <p:nvSpPr>
          <p:cNvPr id="16" name="TextBox 15">
            <a:extLst>
              <a:ext uri="{FF2B5EF4-FFF2-40B4-BE49-F238E27FC236}">
                <a16:creationId xmlns:a16="http://schemas.microsoft.com/office/drawing/2014/main" id="{2F1D6817-BA4A-E343-80D3-C177084CD535}"/>
              </a:ext>
            </a:extLst>
          </p:cNvPr>
          <p:cNvSpPr txBox="1"/>
          <p:nvPr/>
        </p:nvSpPr>
        <p:spPr>
          <a:xfrm rot="19448680">
            <a:off x="2191999" y="4404727"/>
            <a:ext cx="756426" cy="369332"/>
          </a:xfrm>
          <a:prstGeom prst="rect">
            <a:avLst/>
          </a:prstGeom>
          <a:noFill/>
        </p:spPr>
        <p:txBody>
          <a:bodyPr wrap="none" rtlCol="0">
            <a:spAutoFit/>
          </a:bodyPr>
          <a:lstStyle/>
          <a:p>
            <a:r>
              <a:rPr lang="en-US" dirty="0"/>
              <a:t>Year 2</a:t>
            </a:r>
          </a:p>
        </p:txBody>
      </p:sp>
      <p:sp>
        <p:nvSpPr>
          <p:cNvPr id="17" name="TextBox 16">
            <a:extLst>
              <a:ext uri="{FF2B5EF4-FFF2-40B4-BE49-F238E27FC236}">
                <a16:creationId xmlns:a16="http://schemas.microsoft.com/office/drawing/2014/main" id="{EC8BF177-ADAE-B04F-BA99-CE0785EDCB27}"/>
              </a:ext>
            </a:extLst>
          </p:cNvPr>
          <p:cNvSpPr txBox="1"/>
          <p:nvPr/>
        </p:nvSpPr>
        <p:spPr>
          <a:xfrm rot="19448680">
            <a:off x="2191999" y="5678274"/>
            <a:ext cx="756426" cy="369332"/>
          </a:xfrm>
          <a:prstGeom prst="rect">
            <a:avLst/>
          </a:prstGeom>
          <a:noFill/>
        </p:spPr>
        <p:txBody>
          <a:bodyPr wrap="none" rtlCol="0">
            <a:spAutoFit/>
          </a:bodyPr>
          <a:lstStyle/>
          <a:p>
            <a:r>
              <a:rPr lang="en-US" dirty="0"/>
              <a:t>Year 3</a:t>
            </a:r>
          </a:p>
        </p:txBody>
      </p:sp>
      <p:sp>
        <p:nvSpPr>
          <p:cNvPr id="2" name="TextBox 1">
            <a:extLst>
              <a:ext uri="{FF2B5EF4-FFF2-40B4-BE49-F238E27FC236}">
                <a16:creationId xmlns:a16="http://schemas.microsoft.com/office/drawing/2014/main" id="{1C0620E5-4EAB-6E4A-8449-774D161E7AF3}"/>
              </a:ext>
            </a:extLst>
          </p:cNvPr>
          <p:cNvSpPr txBox="1"/>
          <p:nvPr/>
        </p:nvSpPr>
        <p:spPr>
          <a:xfrm>
            <a:off x="1798566" y="86412"/>
            <a:ext cx="2945828" cy="2031325"/>
          </a:xfrm>
          <a:prstGeom prst="rect">
            <a:avLst/>
          </a:prstGeom>
          <a:noFill/>
        </p:spPr>
        <p:txBody>
          <a:bodyPr wrap="square" rtlCol="0">
            <a:spAutoFit/>
          </a:bodyPr>
          <a:lstStyle/>
          <a:p>
            <a:r>
              <a:rPr lang="en-US" dirty="0"/>
              <a:t>Design-based research:</a:t>
            </a:r>
          </a:p>
          <a:p>
            <a:pPr marL="285750" indent="-285750">
              <a:buFont typeface="Arial" panose="020B0604020202020204" pitchFamily="34" charset="0"/>
              <a:buChar char="•"/>
            </a:pPr>
            <a:r>
              <a:rPr lang="en-US" dirty="0"/>
              <a:t>Design Heuristics + A Theory about How Students Will Engage in a Task</a:t>
            </a:r>
          </a:p>
          <a:p>
            <a:pPr marL="285750" indent="-285750">
              <a:buFont typeface="Arial" panose="020B0604020202020204" pitchFamily="34" charset="0"/>
              <a:buChar char="•"/>
            </a:pPr>
            <a:r>
              <a:rPr lang="en-US" dirty="0"/>
              <a:t>Test out. Refine Theory and Tasks. Iteratively.</a:t>
            </a:r>
          </a:p>
        </p:txBody>
      </p:sp>
      <p:pic>
        <p:nvPicPr>
          <p:cNvPr id="23" name="Picture 22">
            <a:extLst>
              <a:ext uri="{FF2B5EF4-FFF2-40B4-BE49-F238E27FC236}">
                <a16:creationId xmlns:a16="http://schemas.microsoft.com/office/drawing/2014/main" id="{791FF176-AD59-2742-8114-847DC73FF722}"/>
              </a:ext>
            </a:extLst>
          </p:cNvPr>
          <p:cNvPicPr>
            <a:picLocks noChangeAspect="1"/>
          </p:cNvPicPr>
          <p:nvPr/>
        </p:nvPicPr>
        <p:blipFill>
          <a:blip r:embed="rId2"/>
          <a:stretch>
            <a:fillRect/>
          </a:stretch>
        </p:blipFill>
        <p:spPr>
          <a:xfrm>
            <a:off x="5010881" y="254282"/>
            <a:ext cx="4037610" cy="1330036"/>
          </a:xfrm>
          <a:prstGeom prst="rect">
            <a:avLst/>
          </a:prstGeom>
        </p:spPr>
      </p:pic>
      <p:pic>
        <p:nvPicPr>
          <p:cNvPr id="24" name="Picture 23">
            <a:extLst>
              <a:ext uri="{FF2B5EF4-FFF2-40B4-BE49-F238E27FC236}">
                <a16:creationId xmlns:a16="http://schemas.microsoft.com/office/drawing/2014/main" id="{B0A719B9-6F4A-9240-B447-26556C0DE4E9}"/>
              </a:ext>
            </a:extLst>
          </p:cNvPr>
          <p:cNvPicPr>
            <a:picLocks noChangeAspect="1"/>
          </p:cNvPicPr>
          <p:nvPr/>
        </p:nvPicPr>
        <p:blipFill>
          <a:blip r:embed="rId3"/>
          <a:stretch>
            <a:fillRect/>
          </a:stretch>
        </p:blipFill>
        <p:spPr>
          <a:xfrm>
            <a:off x="78449" y="28418"/>
            <a:ext cx="1720117" cy="2147311"/>
          </a:xfrm>
          <a:prstGeom prst="rect">
            <a:avLst/>
          </a:prstGeom>
        </p:spPr>
      </p:pic>
      <p:sp>
        <p:nvSpPr>
          <p:cNvPr id="25" name="TextBox 24">
            <a:extLst>
              <a:ext uri="{FF2B5EF4-FFF2-40B4-BE49-F238E27FC236}">
                <a16:creationId xmlns:a16="http://schemas.microsoft.com/office/drawing/2014/main" id="{8B5C1E44-A72A-BA41-BED8-0551CE9D03CE}"/>
              </a:ext>
            </a:extLst>
          </p:cNvPr>
          <p:cNvSpPr txBox="1"/>
          <p:nvPr/>
        </p:nvSpPr>
        <p:spPr>
          <a:xfrm rot="16200000">
            <a:off x="-888620" y="3294239"/>
            <a:ext cx="2681119" cy="369332"/>
          </a:xfrm>
          <a:prstGeom prst="rect">
            <a:avLst/>
          </a:prstGeom>
          <a:noFill/>
        </p:spPr>
        <p:txBody>
          <a:bodyPr wrap="none" rtlCol="0">
            <a:spAutoFit/>
          </a:bodyPr>
          <a:lstStyle/>
          <a:p>
            <a:r>
              <a:rPr lang="en-US" b="1" dirty="0"/>
              <a:t>Instructional Design Study</a:t>
            </a:r>
          </a:p>
        </p:txBody>
      </p:sp>
    </p:spTree>
    <p:extLst>
      <p:ext uri="{BB962C8B-B14F-4D97-AF65-F5344CB8AC3E}">
        <p14:creationId xmlns:p14="http://schemas.microsoft.com/office/powerpoint/2010/main" val="2038963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542B0-1B09-E944-966F-02E7C01520BF}"/>
              </a:ext>
            </a:extLst>
          </p:cNvPr>
          <p:cNvPicPr>
            <a:picLocks noChangeAspect="1"/>
          </p:cNvPicPr>
          <p:nvPr/>
        </p:nvPicPr>
        <p:blipFill>
          <a:blip r:embed="rId2">
            <a:alphaModFix amt="70000"/>
          </a:blip>
          <a:stretch>
            <a:fillRect/>
          </a:stretch>
        </p:blipFill>
        <p:spPr>
          <a:xfrm>
            <a:off x="2195480" y="-276759"/>
            <a:ext cx="5464078" cy="7009313"/>
          </a:xfrm>
          <a:prstGeom prst="rect">
            <a:avLst/>
          </a:prstGeom>
        </p:spPr>
      </p:pic>
      <p:pic>
        <p:nvPicPr>
          <p:cNvPr id="5" name="Picture 4">
            <a:extLst>
              <a:ext uri="{FF2B5EF4-FFF2-40B4-BE49-F238E27FC236}">
                <a16:creationId xmlns:a16="http://schemas.microsoft.com/office/drawing/2014/main" id="{F9F6E2B9-579C-1949-B05E-A91CC8C25D89}"/>
              </a:ext>
            </a:extLst>
          </p:cNvPr>
          <p:cNvPicPr>
            <a:picLocks noChangeAspect="1"/>
          </p:cNvPicPr>
          <p:nvPr/>
        </p:nvPicPr>
        <p:blipFill>
          <a:blip r:embed="rId2">
            <a:alphaModFix amt="70000"/>
          </a:blip>
          <a:stretch>
            <a:fillRect/>
          </a:stretch>
        </p:blipFill>
        <p:spPr>
          <a:xfrm>
            <a:off x="2195480" y="-276759"/>
            <a:ext cx="5464078" cy="7009313"/>
          </a:xfrm>
          <a:prstGeom prst="rect">
            <a:avLst/>
          </a:prstGeom>
        </p:spPr>
      </p:pic>
      <p:sp>
        <p:nvSpPr>
          <p:cNvPr id="6" name="Rectangle 5">
            <a:extLst>
              <a:ext uri="{FF2B5EF4-FFF2-40B4-BE49-F238E27FC236}">
                <a16:creationId xmlns:a16="http://schemas.microsoft.com/office/drawing/2014/main" id="{AC6F6F5B-9263-FB47-B2E5-4C38B03AF08F}"/>
              </a:ext>
            </a:extLst>
          </p:cNvPr>
          <p:cNvSpPr/>
          <p:nvPr/>
        </p:nvSpPr>
        <p:spPr>
          <a:xfrm>
            <a:off x="4167368" y="3323343"/>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7" name="Rectangle 6">
            <a:extLst>
              <a:ext uri="{FF2B5EF4-FFF2-40B4-BE49-F238E27FC236}">
                <a16:creationId xmlns:a16="http://schemas.microsoft.com/office/drawing/2014/main" id="{220559D9-C2FA-D34A-B7FB-071CB56A6101}"/>
              </a:ext>
            </a:extLst>
          </p:cNvPr>
          <p:cNvSpPr/>
          <p:nvPr/>
        </p:nvSpPr>
        <p:spPr>
          <a:xfrm>
            <a:off x="2754274" y="3481738"/>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8" name="Rectangle 7">
            <a:extLst>
              <a:ext uri="{FF2B5EF4-FFF2-40B4-BE49-F238E27FC236}">
                <a16:creationId xmlns:a16="http://schemas.microsoft.com/office/drawing/2014/main" id="{4C928328-BA50-0C4C-9FD8-061501C0DFE5}"/>
              </a:ext>
            </a:extLst>
          </p:cNvPr>
          <p:cNvSpPr/>
          <p:nvPr/>
        </p:nvSpPr>
        <p:spPr>
          <a:xfrm>
            <a:off x="2754274" y="826544"/>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9" name="Rectangle 8">
            <a:extLst>
              <a:ext uri="{FF2B5EF4-FFF2-40B4-BE49-F238E27FC236}">
                <a16:creationId xmlns:a16="http://schemas.microsoft.com/office/drawing/2014/main" id="{B511CC94-E625-EE40-89F3-2D70003123E9}"/>
              </a:ext>
            </a:extLst>
          </p:cNvPr>
          <p:cNvSpPr/>
          <p:nvPr/>
        </p:nvSpPr>
        <p:spPr>
          <a:xfrm>
            <a:off x="5591538" y="596375"/>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0" name="Rectangle 9">
            <a:extLst>
              <a:ext uri="{FF2B5EF4-FFF2-40B4-BE49-F238E27FC236}">
                <a16:creationId xmlns:a16="http://schemas.microsoft.com/office/drawing/2014/main" id="{C017A43B-0C52-1147-9BDA-61D61B9332C3}"/>
              </a:ext>
            </a:extLst>
          </p:cNvPr>
          <p:cNvSpPr/>
          <p:nvPr/>
        </p:nvSpPr>
        <p:spPr>
          <a:xfrm>
            <a:off x="5763019" y="3426632"/>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11" name="TextBox 10">
            <a:extLst>
              <a:ext uri="{FF2B5EF4-FFF2-40B4-BE49-F238E27FC236}">
                <a16:creationId xmlns:a16="http://schemas.microsoft.com/office/drawing/2014/main" id="{C5C108A9-3B37-E747-8DEF-C4A2250AEABF}"/>
              </a:ext>
            </a:extLst>
          </p:cNvPr>
          <p:cNvSpPr txBox="1"/>
          <p:nvPr/>
        </p:nvSpPr>
        <p:spPr>
          <a:xfrm>
            <a:off x="2838399" y="4879067"/>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12" name="Straight Arrow Connector 11">
            <a:extLst>
              <a:ext uri="{FF2B5EF4-FFF2-40B4-BE49-F238E27FC236}">
                <a16:creationId xmlns:a16="http://schemas.microsoft.com/office/drawing/2014/main" id="{163DB0E9-EE6F-674E-93BD-0945464C4273}"/>
              </a:ext>
            </a:extLst>
          </p:cNvPr>
          <p:cNvCxnSpPr/>
          <p:nvPr/>
        </p:nvCxnSpPr>
        <p:spPr>
          <a:xfrm flipH="1" flipV="1">
            <a:off x="3631390" y="4159527"/>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0FD784BE-E036-4A49-A09E-CEA6D0973821}"/>
              </a:ext>
            </a:extLst>
          </p:cNvPr>
          <p:cNvCxnSpPr>
            <a:cxnSpLocks/>
          </p:cNvCxnSpPr>
          <p:nvPr/>
        </p:nvCxnSpPr>
        <p:spPr>
          <a:xfrm flipH="1" flipV="1">
            <a:off x="3709431" y="2375797"/>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F756A985-205F-DD4D-885B-E451DD368948}"/>
              </a:ext>
            </a:extLst>
          </p:cNvPr>
          <p:cNvCxnSpPr>
            <a:cxnSpLocks/>
          </p:cNvCxnSpPr>
          <p:nvPr/>
        </p:nvCxnSpPr>
        <p:spPr>
          <a:xfrm flipH="1" flipV="1">
            <a:off x="4862496" y="2176543"/>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46A53323-3C15-BB46-8AAE-712E1FD3E83C}"/>
              </a:ext>
            </a:extLst>
          </p:cNvPr>
          <p:cNvCxnSpPr>
            <a:cxnSpLocks/>
          </p:cNvCxnSpPr>
          <p:nvPr/>
        </p:nvCxnSpPr>
        <p:spPr>
          <a:xfrm flipV="1">
            <a:off x="5538738" y="2397750"/>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952BE226-08CD-D648-9EA9-53BC21A5EC5A}"/>
              </a:ext>
            </a:extLst>
          </p:cNvPr>
          <p:cNvCxnSpPr>
            <a:cxnSpLocks/>
          </p:cNvCxnSpPr>
          <p:nvPr/>
        </p:nvCxnSpPr>
        <p:spPr>
          <a:xfrm flipH="1">
            <a:off x="6477175" y="2255344"/>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CA95C18-EA1B-864E-A469-540EB009A8DE}"/>
              </a:ext>
            </a:extLst>
          </p:cNvPr>
          <p:cNvCxnSpPr>
            <a:cxnSpLocks/>
          </p:cNvCxnSpPr>
          <p:nvPr/>
        </p:nvCxnSpPr>
        <p:spPr>
          <a:xfrm>
            <a:off x="5232948" y="2218228"/>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461F67B-068F-B046-A1AD-2B2CF9C5C197}"/>
              </a:ext>
            </a:extLst>
          </p:cNvPr>
          <p:cNvCxnSpPr>
            <a:cxnSpLocks/>
          </p:cNvCxnSpPr>
          <p:nvPr/>
        </p:nvCxnSpPr>
        <p:spPr>
          <a:xfrm>
            <a:off x="5276476" y="1491304"/>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19" name="Picture 18">
            <a:extLst>
              <a:ext uri="{FF2B5EF4-FFF2-40B4-BE49-F238E27FC236}">
                <a16:creationId xmlns:a16="http://schemas.microsoft.com/office/drawing/2014/main" id="{1313BDCD-90E8-FC42-80DF-679E44304AF5}"/>
              </a:ext>
            </a:extLst>
          </p:cNvPr>
          <p:cNvPicPr>
            <a:picLocks noChangeAspect="1"/>
          </p:cNvPicPr>
          <p:nvPr/>
        </p:nvPicPr>
        <p:blipFill>
          <a:blip r:embed="rId3">
            <a:alphaModFix amt="85000"/>
          </a:blip>
          <a:stretch>
            <a:fillRect/>
          </a:stretch>
        </p:blipFill>
        <p:spPr>
          <a:xfrm>
            <a:off x="2037403" y="16852"/>
            <a:ext cx="2063200" cy="2754477"/>
          </a:xfrm>
          <a:prstGeom prst="rect">
            <a:avLst/>
          </a:prstGeom>
        </p:spPr>
      </p:pic>
      <p:pic>
        <p:nvPicPr>
          <p:cNvPr id="21" name="Picture 20">
            <a:extLst>
              <a:ext uri="{FF2B5EF4-FFF2-40B4-BE49-F238E27FC236}">
                <a16:creationId xmlns:a16="http://schemas.microsoft.com/office/drawing/2014/main" id="{15E153F0-6476-3149-9C6B-4070B7921A4F}"/>
              </a:ext>
            </a:extLst>
          </p:cNvPr>
          <p:cNvPicPr>
            <a:picLocks noChangeAspect="1"/>
          </p:cNvPicPr>
          <p:nvPr/>
        </p:nvPicPr>
        <p:blipFill>
          <a:blip r:embed="rId3">
            <a:alphaModFix amt="85000"/>
          </a:blip>
          <a:stretch>
            <a:fillRect/>
          </a:stretch>
        </p:blipFill>
        <p:spPr>
          <a:xfrm>
            <a:off x="2541098" y="2755229"/>
            <a:ext cx="1559507" cy="2709997"/>
          </a:xfrm>
          <a:prstGeom prst="rect">
            <a:avLst/>
          </a:prstGeom>
        </p:spPr>
      </p:pic>
      <p:pic>
        <p:nvPicPr>
          <p:cNvPr id="23" name="Picture 22">
            <a:extLst>
              <a:ext uri="{FF2B5EF4-FFF2-40B4-BE49-F238E27FC236}">
                <a16:creationId xmlns:a16="http://schemas.microsoft.com/office/drawing/2014/main" id="{3F8CC902-81EE-414C-B79D-78DF6B2FA75F}"/>
              </a:ext>
            </a:extLst>
          </p:cNvPr>
          <p:cNvPicPr>
            <a:picLocks noChangeAspect="1"/>
          </p:cNvPicPr>
          <p:nvPr/>
        </p:nvPicPr>
        <p:blipFill>
          <a:blip r:embed="rId3">
            <a:alphaModFix amt="85000"/>
          </a:blip>
          <a:stretch>
            <a:fillRect/>
          </a:stretch>
        </p:blipFill>
        <p:spPr>
          <a:xfrm rot="5400000">
            <a:off x="4198475" y="3732909"/>
            <a:ext cx="1575839" cy="4942570"/>
          </a:xfrm>
          <a:prstGeom prst="rect">
            <a:avLst/>
          </a:prstGeom>
        </p:spPr>
      </p:pic>
      <p:sp>
        <p:nvSpPr>
          <p:cNvPr id="24" name="Rectangle 23">
            <a:extLst>
              <a:ext uri="{FF2B5EF4-FFF2-40B4-BE49-F238E27FC236}">
                <a16:creationId xmlns:a16="http://schemas.microsoft.com/office/drawing/2014/main" id="{CEA80A53-1F45-284F-8623-F5C2C252CA7A}"/>
              </a:ext>
            </a:extLst>
          </p:cNvPr>
          <p:cNvSpPr/>
          <p:nvPr/>
        </p:nvSpPr>
        <p:spPr>
          <a:xfrm>
            <a:off x="4192035" y="782453"/>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spTree>
    <p:extLst>
      <p:ext uri="{BB962C8B-B14F-4D97-AF65-F5344CB8AC3E}">
        <p14:creationId xmlns:p14="http://schemas.microsoft.com/office/powerpoint/2010/main" val="21834053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23D27D-B540-A742-834C-0BD4E5F0DBC3}"/>
              </a:ext>
            </a:extLst>
          </p:cNvPr>
          <p:cNvPicPr>
            <a:picLocks noChangeAspect="1"/>
          </p:cNvPicPr>
          <p:nvPr/>
        </p:nvPicPr>
        <p:blipFill>
          <a:blip r:embed="rId2"/>
          <a:stretch>
            <a:fillRect/>
          </a:stretch>
        </p:blipFill>
        <p:spPr>
          <a:xfrm>
            <a:off x="77660" y="0"/>
            <a:ext cx="1454257" cy="1899369"/>
          </a:xfrm>
          <a:prstGeom prst="rect">
            <a:avLst/>
          </a:prstGeom>
        </p:spPr>
      </p:pic>
      <p:sp>
        <p:nvSpPr>
          <p:cNvPr id="3" name="Rectangle 2">
            <a:extLst>
              <a:ext uri="{FF2B5EF4-FFF2-40B4-BE49-F238E27FC236}">
                <a16:creationId xmlns:a16="http://schemas.microsoft.com/office/drawing/2014/main" id="{B8D3B578-E878-FC40-9B16-82BB40D74C53}"/>
              </a:ext>
            </a:extLst>
          </p:cNvPr>
          <p:cNvSpPr/>
          <p:nvPr/>
        </p:nvSpPr>
        <p:spPr>
          <a:xfrm>
            <a:off x="1221027" y="1475054"/>
            <a:ext cx="6996563" cy="4524315"/>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endParaRPr lang="en-US" sz="2400" b="1" dirty="0">
              <a:ln/>
              <a:solidFill>
                <a:schemeClr val="accent4"/>
              </a:solidFill>
            </a:endParaRPr>
          </a:p>
          <a:p>
            <a:pPr algn="ctr"/>
            <a:r>
              <a:rPr lang="en-US" sz="2400" b="1" dirty="0">
                <a:ln/>
                <a:solidFill>
                  <a:schemeClr val="accent4"/>
                </a:solidFill>
              </a:rPr>
              <a:t>What is going on in classrooms in terms of teacher and student activity??</a:t>
            </a:r>
          </a:p>
          <a:p>
            <a:pPr algn="ctr"/>
            <a:endParaRPr lang="en-US" sz="2400" b="1" dirty="0">
              <a:ln/>
              <a:solidFill>
                <a:schemeClr val="accent4"/>
              </a:solidFill>
            </a:endParaRPr>
          </a:p>
          <a:p>
            <a:pPr marL="342900" indent="-342900" algn="ctr">
              <a:buFont typeface="Arial" panose="020B0604020202020204" pitchFamily="34" charset="0"/>
              <a:buChar char="•"/>
            </a:pPr>
            <a:r>
              <a:rPr lang="en-US" sz="2400" b="1" dirty="0">
                <a:ln/>
                <a:solidFill>
                  <a:schemeClr val="accent4"/>
                </a:solidFill>
              </a:rPr>
              <a:t>How can we model teacher and student actions that we value in the classroom?</a:t>
            </a:r>
          </a:p>
          <a:p>
            <a:pPr marL="342900" indent="-342900" algn="ctr">
              <a:buFont typeface="Arial" panose="020B0604020202020204" pitchFamily="34" charset="0"/>
              <a:buChar char="•"/>
            </a:pPr>
            <a:r>
              <a:rPr lang="en-US" sz="2400" b="1" dirty="0">
                <a:ln/>
                <a:solidFill>
                  <a:schemeClr val="accent4"/>
                </a:solidFill>
              </a:rPr>
              <a:t>How do the rates of teachers actions impact the rates of </a:t>
            </a:r>
            <a:r>
              <a:rPr lang="en-US" sz="2400" b="1" dirty="0" err="1">
                <a:ln/>
                <a:solidFill>
                  <a:schemeClr val="accent4"/>
                </a:solidFill>
              </a:rPr>
              <a:t>studrnt</a:t>
            </a:r>
            <a:r>
              <a:rPr lang="en-US" sz="2400" b="1" dirty="0">
                <a:ln/>
                <a:solidFill>
                  <a:schemeClr val="accent4"/>
                </a:solidFill>
              </a:rPr>
              <a:t> actions?</a:t>
            </a:r>
          </a:p>
          <a:p>
            <a:pPr algn="ctr"/>
            <a:endParaRPr lang="en-US" sz="2400" b="1" dirty="0">
              <a:ln/>
              <a:solidFill>
                <a:schemeClr val="accent4"/>
              </a:solidFill>
            </a:endParaRPr>
          </a:p>
          <a:p>
            <a:pPr marL="457200" indent="-457200" algn="ctr">
              <a:buAutoNum type="alphaLcPeriod"/>
            </a:pPr>
            <a:endParaRPr lang="en-US" sz="2400" b="1" dirty="0">
              <a:ln/>
              <a:solidFill>
                <a:schemeClr val="accent4"/>
              </a:solidFill>
            </a:endParaRPr>
          </a:p>
        </p:txBody>
      </p:sp>
      <p:pic>
        <p:nvPicPr>
          <p:cNvPr id="5" name="Picture 4">
            <a:extLst>
              <a:ext uri="{FF2B5EF4-FFF2-40B4-BE49-F238E27FC236}">
                <a16:creationId xmlns:a16="http://schemas.microsoft.com/office/drawing/2014/main" id="{40D4C41E-10C2-8D46-B1EF-19F2DA70E4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77426" y="1738377"/>
            <a:ext cx="768857" cy="615085"/>
          </a:xfrm>
          <a:prstGeom prst="rect">
            <a:avLst/>
          </a:prstGeom>
        </p:spPr>
      </p:pic>
      <p:sp>
        <p:nvSpPr>
          <p:cNvPr id="6" name="TextBox 5">
            <a:extLst>
              <a:ext uri="{FF2B5EF4-FFF2-40B4-BE49-F238E27FC236}">
                <a16:creationId xmlns:a16="http://schemas.microsoft.com/office/drawing/2014/main" id="{B1334326-1A4A-724A-A280-9F4EDA7DD522}"/>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Tree>
    <p:extLst>
      <p:ext uri="{BB962C8B-B14F-4D97-AF65-F5344CB8AC3E}">
        <p14:creationId xmlns:p14="http://schemas.microsoft.com/office/powerpoint/2010/main" val="1090401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7745E-7F0F-DB49-A10B-3C619A52EE09}"/>
              </a:ext>
            </a:extLst>
          </p:cNvPr>
          <p:cNvSpPr txBox="1"/>
          <p:nvPr/>
        </p:nvSpPr>
        <p:spPr>
          <a:xfrm>
            <a:off x="1650670" y="296883"/>
            <a:ext cx="5221366" cy="923330"/>
          </a:xfrm>
          <a:prstGeom prst="rect">
            <a:avLst/>
          </a:prstGeom>
          <a:noFill/>
        </p:spPr>
        <p:txBody>
          <a:bodyPr wrap="none" rtlCol="0">
            <a:spAutoFit/>
          </a:bodyPr>
          <a:lstStyle/>
          <a:p>
            <a:r>
              <a:rPr lang="en-US" dirty="0"/>
              <a:t>We need a tool.</a:t>
            </a:r>
          </a:p>
          <a:p>
            <a:endParaRPr lang="en-US" dirty="0"/>
          </a:p>
          <a:p>
            <a:r>
              <a:rPr lang="en-US" dirty="0"/>
              <a:t>Here’s the tool my project team has been working on:</a:t>
            </a:r>
          </a:p>
        </p:txBody>
      </p:sp>
      <p:pic>
        <p:nvPicPr>
          <p:cNvPr id="6" name="Picture 5">
            <a:extLst>
              <a:ext uri="{FF2B5EF4-FFF2-40B4-BE49-F238E27FC236}">
                <a16:creationId xmlns:a16="http://schemas.microsoft.com/office/drawing/2014/main" id="{CB067888-0819-DD43-B249-05D7BB54A0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34442" y="1591294"/>
            <a:ext cx="6178381" cy="4866656"/>
          </a:xfrm>
          <a:prstGeom prst="rect">
            <a:avLst/>
          </a:prstGeom>
          <a:noFill/>
          <a:ln>
            <a:noFill/>
          </a:ln>
        </p:spPr>
      </p:pic>
      <p:sp>
        <p:nvSpPr>
          <p:cNvPr id="7" name="TextBox 6">
            <a:extLst>
              <a:ext uri="{FF2B5EF4-FFF2-40B4-BE49-F238E27FC236}">
                <a16:creationId xmlns:a16="http://schemas.microsoft.com/office/drawing/2014/main" id="{527F35B2-30F3-8D4C-8CD9-DC4F7E01EC05}"/>
              </a:ext>
            </a:extLst>
          </p:cNvPr>
          <p:cNvSpPr txBox="1"/>
          <p:nvPr/>
        </p:nvSpPr>
        <p:spPr>
          <a:xfrm>
            <a:off x="3121731" y="6488668"/>
            <a:ext cx="1696939" cy="369332"/>
          </a:xfrm>
          <a:prstGeom prst="rect">
            <a:avLst/>
          </a:prstGeom>
          <a:noFill/>
        </p:spPr>
        <p:txBody>
          <a:bodyPr wrap="none" rtlCol="0">
            <a:spAutoFit/>
          </a:bodyPr>
          <a:lstStyle/>
          <a:p>
            <a:r>
              <a:rPr lang="en-US" dirty="0"/>
              <a:t>iPad Application</a:t>
            </a:r>
          </a:p>
        </p:txBody>
      </p:sp>
      <p:sp>
        <p:nvSpPr>
          <p:cNvPr id="8" name="TextBox 7">
            <a:extLst>
              <a:ext uri="{FF2B5EF4-FFF2-40B4-BE49-F238E27FC236}">
                <a16:creationId xmlns:a16="http://schemas.microsoft.com/office/drawing/2014/main" id="{DF41006E-B81E-3548-AF19-99871E704194}"/>
              </a:ext>
            </a:extLst>
          </p:cNvPr>
          <p:cNvSpPr txBox="1"/>
          <p:nvPr/>
        </p:nvSpPr>
        <p:spPr>
          <a:xfrm>
            <a:off x="5523632" y="1862941"/>
            <a:ext cx="1716624" cy="369332"/>
          </a:xfrm>
          <a:prstGeom prst="rect">
            <a:avLst/>
          </a:prstGeom>
          <a:noFill/>
        </p:spPr>
        <p:txBody>
          <a:bodyPr wrap="none" rtlCol="0">
            <a:spAutoFit/>
          </a:bodyPr>
          <a:lstStyle/>
          <a:p>
            <a:r>
              <a:rPr lang="en-US" b="1" dirty="0"/>
              <a:t>Student Activity</a:t>
            </a:r>
          </a:p>
        </p:txBody>
      </p:sp>
      <p:sp>
        <p:nvSpPr>
          <p:cNvPr id="9" name="TextBox 8">
            <a:extLst>
              <a:ext uri="{FF2B5EF4-FFF2-40B4-BE49-F238E27FC236}">
                <a16:creationId xmlns:a16="http://schemas.microsoft.com/office/drawing/2014/main" id="{D52CE644-2A9F-054C-8598-B6F484FCB57E}"/>
              </a:ext>
            </a:extLst>
          </p:cNvPr>
          <p:cNvSpPr txBox="1"/>
          <p:nvPr/>
        </p:nvSpPr>
        <p:spPr>
          <a:xfrm>
            <a:off x="4671828" y="3975779"/>
            <a:ext cx="1703608" cy="369332"/>
          </a:xfrm>
          <a:prstGeom prst="rect">
            <a:avLst/>
          </a:prstGeom>
          <a:noFill/>
        </p:spPr>
        <p:txBody>
          <a:bodyPr wrap="none" rtlCol="0">
            <a:spAutoFit/>
          </a:bodyPr>
          <a:lstStyle/>
          <a:p>
            <a:r>
              <a:rPr lang="en-US" b="1" dirty="0"/>
              <a:t>Teacher Activity</a:t>
            </a:r>
          </a:p>
        </p:txBody>
      </p:sp>
      <p:pic>
        <p:nvPicPr>
          <p:cNvPr id="10" name="Picture 9">
            <a:extLst>
              <a:ext uri="{FF2B5EF4-FFF2-40B4-BE49-F238E27FC236}">
                <a16:creationId xmlns:a16="http://schemas.microsoft.com/office/drawing/2014/main" id="{1D7F643F-C3AA-1943-82F0-082C281267F6}"/>
              </a:ext>
            </a:extLst>
          </p:cNvPr>
          <p:cNvPicPr>
            <a:picLocks noChangeAspect="1"/>
          </p:cNvPicPr>
          <p:nvPr/>
        </p:nvPicPr>
        <p:blipFill>
          <a:blip r:embed="rId3"/>
          <a:stretch>
            <a:fillRect/>
          </a:stretch>
        </p:blipFill>
        <p:spPr>
          <a:xfrm>
            <a:off x="77660" y="0"/>
            <a:ext cx="1454257" cy="1899369"/>
          </a:xfrm>
          <a:prstGeom prst="rect">
            <a:avLst/>
          </a:prstGeom>
        </p:spPr>
      </p:pic>
      <p:sp>
        <p:nvSpPr>
          <p:cNvPr id="11" name="TextBox 10">
            <a:extLst>
              <a:ext uri="{FF2B5EF4-FFF2-40B4-BE49-F238E27FC236}">
                <a16:creationId xmlns:a16="http://schemas.microsoft.com/office/drawing/2014/main" id="{9E38F655-F829-DB42-9E77-25B4F45F5034}"/>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Tree>
    <p:extLst>
      <p:ext uri="{BB962C8B-B14F-4D97-AF65-F5344CB8AC3E}">
        <p14:creationId xmlns:p14="http://schemas.microsoft.com/office/powerpoint/2010/main" val="4209575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240EA-0DAD-8A49-A2E3-B8BAD26AB8E4}"/>
              </a:ext>
            </a:extLst>
          </p:cNvPr>
          <p:cNvPicPr>
            <a:picLocks noChangeAspect="1"/>
          </p:cNvPicPr>
          <p:nvPr/>
        </p:nvPicPr>
        <p:blipFill>
          <a:blip r:embed="rId2"/>
          <a:stretch>
            <a:fillRect/>
          </a:stretch>
        </p:blipFill>
        <p:spPr>
          <a:xfrm>
            <a:off x="2051502" y="738784"/>
            <a:ext cx="3415806" cy="4952919"/>
          </a:xfrm>
          <a:prstGeom prst="rect">
            <a:avLst/>
          </a:prstGeom>
        </p:spPr>
      </p:pic>
      <p:sp>
        <p:nvSpPr>
          <p:cNvPr id="5" name="TextBox 4">
            <a:extLst>
              <a:ext uri="{FF2B5EF4-FFF2-40B4-BE49-F238E27FC236}">
                <a16:creationId xmlns:a16="http://schemas.microsoft.com/office/drawing/2014/main" id="{9BE8016A-588E-5C4E-AE7D-2BBE736F5422}"/>
              </a:ext>
            </a:extLst>
          </p:cNvPr>
          <p:cNvSpPr txBox="1"/>
          <p:nvPr/>
        </p:nvSpPr>
        <p:spPr>
          <a:xfrm>
            <a:off x="5723906" y="2068368"/>
            <a:ext cx="288570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Two “coders” watch a video recorded lesson and identify the various student and teacher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Meet to come to agreement on finalized interpretation</a:t>
            </a:r>
          </a:p>
        </p:txBody>
      </p:sp>
      <p:pic>
        <p:nvPicPr>
          <p:cNvPr id="6" name="Picture 5">
            <a:extLst>
              <a:ext uri="{FF2B5EF4-FFF2-40B4-BE49-F238E27FC236}">
                <a16:creationId xmlns:a16="http://schemas.microsoft.com/office/drawing/2014/main" id="{A8F24A24-27BB-3E4B-BE77-FBB31020B7F2}"/>
              </a:ext>
            </a:extLst>
          </p:cNvPr>
          <p:cNvPicPr>
            <a:picLocks noChangeAspect="1"/>
          </p:cNvPicPr>
          <p:nvPr/>
        </p:nvPicPr>
        <p:blipFill>
          <a:blip r:embed="rId3"/>
          <a:stretch>
            <a:fillRect/>
          </a:stretch>
        </p:blipFill>
        <p:spPr>
          <a:xfrm>
            <a:off x="77660" y="0"/>
            <a:ext cx="1454257" cy="1899369"/>
          </a:xfrm>
          <a:prstGeom prst="rect">
            <a:avLst/>
          </a:prstGeom>
        </p:spPr>
      </p:pic>
      <p:sp>
        <p:nvSpPr>
          <p:cNvPr id="7" name="TextBox 6">
            <a:extLst>
              <a:ext uri="{FF2B5EF4-FFF2-40B4-BE49-F238E27FC236}">
                <a16:creationId xmlns:a16="http://schemas.microsoft.com/office/drawing/2014/main" id="{8D940AB8-98B7-5B4F-9B04-858CFC79CF12}"/>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Tree>
    <p:extLst>
      <p:ext uri="{BB962C8B-B14F-4D97-AF65-F5344CB8AC3E}">
        <p14:creationId xmlns:p14="http://schemas.microsoft.com/office/powerpoint/2010/main" val="107003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89036-C89D-8B43-BF57-359E7DFFDB5B}"/>
              </a:ext>
            </a:extLst>
          </p:cNvPr>
          <p:cNvSpPr>
            <a:spLocks noGrp="1"/>
          </p:cNvSpPr>
          <p:nvPr>
            <p:ph type="title"/>
          </p:nvPr>
        </p:nvSpPr>
        <p:spPr>
          <a:xfrm>
            <a:off x="782723" y="809898"/>
            <a:ext cx="7457037" cy="1554480"/>
          </a:xfrm>
        </p:spPr>
        <p:txBody>
          <a:bodyPr anchor="ctr">
            <a:normAutofit/>
          </a:bodyPr>
          <a:lstStyle/>
          <a:p>
            <a:r>
              <a:rPr lang="en-US" sz="4200"/>
              <a:t>So what is mathematics education research?</a:t>
            </a:r>
          </a:p>
        </p:txBody>
      </p:sp>
      <p:sp>
        <p:nvSpPr>
          <p:cNvPr id="3" name="Content Placeholder 2">
            <a:extLst>
              <a:ext uri="{FF2B5EF4-FFF2-40B4-BE49-F238E27FC236}">
                <a16:creationId xmlns:a16="http://schemas.microsoft.com/office/drawing/2014/main" id="{489C2DEF-DBDC-A941-A685-188CFBE89DD2}"/>
              </a:ext>
            </a:extLst>
          </p:cNvPr>
          <p:cNvSpPr>
            <a:spLocks noGrp="1"/>
          </p:cNvSpPr>
          <p:nvPr>
            <p:ph idx="1"/>
          </p:nvPr>
        </p:nvSpPr>
        <p:spPr>
          <a:xfrm>
            <a:off x="783771" y="3017522"/>
            <a:ext cx="7455989" cy="3124658"/>
          </a:xfrm>
        </p:spPr>
        <p:txBody>
          <a:bodyPr anchor="ct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DB8E08-46E7-9846-8254-8E1079022D40}"/>
              </a:ext>
            </a:extLst>
          </p:cNvPr>
          <p:cNvSpPr txBox="1"/>
          <p:nvPr/>
        </p:nvSpPr>
        <p:spPr>
          <a:xfrm rot="20839487">
            <a:off x="988275" y="3155120"/>
            <a:ext cx="2103120" cy="1754326"/>
          </a:xfrm>
          <a:prstGeom prst="rect">
            <a:avLst/>
          </a:prstGeom>
          <a:noFill/>
        </p:spPr>
        <p:txBody>
          <a:bodyPr wrap="square" rtlCol="0">
            <a:spAutoFit/>
          </a:bodyPr>
          <a:lstStyle/>
          <a:p>
            <a:r>
              <a:rPr lang="en-US" i="1" dirty="0"/>
              <a:t>Applying a treatment instruction to one group of students and a control to another. Compare.</a:t>
            </a:r>
          </a:p>
        </p:txBody>
      </p:sp>
      <p:sp>
        <p:nvSpPr>
          <p:cNvPr id="16" name="TextBox 15">
            <a:extLst>
              <a:ext uri="{FF2B5EF4-FFF2-40B4-BE49-F238E27FC236}">
                <a16:creationId xmlns:a16="http://schemas.microsoft.com/office/drawing/2014/main" id="{F18D6301-375E-054D-A411-60C732576D47}"/>
              </a:ext>
            </a:extLst>
          </p:cNvPr>
          <p:cNvSpPr txBox="1"/>
          <p:nvPr/>
        </p:nvSpPr>
        <p:spPr>
          <a:xfrm rot="19557279">
            <a:off x="6265440" y="4640239"/>
            <a:ext cx="1423035" cy="646331"/>
          </a:xfrm>
          <a:prstGeom prst="rect">
            <a:avLst/>
          </a:prstGeom>
          <a:noFill/>
        </p:spPr>
        <p:txBody>
          <a:bodyPr wrap="square" rtlCol="0">
            <a:spAutoFit/>
          </a:bodyPr>
          <a:lstStyle/>
          <a:p>
            <a:r>
              <a:rPr lang="en-US" i="1" dirty="0"/>
              <a:t>Learning to teach better.</a:t>
            </a:r>
          </a:p>
        </p:txBody>
      </p:sp>
      <p:sp>
        <p:nvSpPr>
          <p:cNvPr id="18" name="TextBox 17">
            <a:extLst>
              <a:ext uri="{FF2B5EF4-FFF2-40B4-BE49-F238E27FC236}">
                <a16:creationId xmlns:a16="http://schemas.microsoft.com/office/drawing/2014/main" id="{1B1148CC-9C29-C04E-A777-8F03A2BD7291}"/>
              </a:ext>
            </a:extLst>
          </p:cNvPr>
          <p:cNvSpPr txBox="1"/>
          <p:nvPr/>
        </p:nvSpPr>
        <p:spPr>
          <a:xfrm rot="20619274">
            <a:off x="5243505" y="3143552"/>
            <a:ext cx="1815465" cy="646331"/>
          </a:xfrm>
          <a:prstGeom prst="rect">
            <a:avLst/>
          </a:prstGeom>
          <a:noFill/>
        </p:spPr>
        <p:txBody>
          <a:bodyPr wrap="square" rtlCol="0">
            <a:spAutoFit/>
          </a:bodyPr>
          <a:lstStyle/>
          <a:p>
            <a:r>
              <a:rPr lang="en-US" i="1" dirty="0"/>
              <a:t>Writing textbooks.</a:t>
            </a:r>
          </a:p>
        </p:txBody>
      </p:sp>
      <p:sp>
        <p:nvSpPr>
          <p:cNvPr id="19" name="TextBox 18">
            <a:extLst>
              <a:ext uri="{FF2B5EF4-FFF2-40B4-BE49-F238E27FC236}">
                <a16:creationId xmlns:a16="http://schemas.microsoft.com/office/drawing/2014/main" id="{27D16B21-7878-604A-8A59-158E11277CB2}"/>
              </a:ext>
            </a:extLst>
          </p:cNvPr>
          <p:cNvSpPr txBox="1"/>
          <p:nvPr/>
        </p:nvSpPr>
        <p:spPr>
          <a:xfrm rot="786490">
            <a:off x="3622863" y="4110603"/>
            <a:ext cx="1815465" cy="1200329"/>
          </a:xfrm>
          <a:prstGeom prst="rect">
            <a:avLst/>
          </a:prstGeom>
          <a:noFill/>
        </p:spPr>
        <p:txBody>
          <a:bodyPr wrap="square" rtlCol="0">
            <a:spAutoFit/>
          </a:bodyPr>
          <a:lstStyle/>
          <a:p>
            <a:r>
              <a:rPr lang="en-US" i="1" dirty="0"/>
              <a:t>Trying a cool thing when you teach and seeing how it works.</a:t>
            </a:r>
          </a:p>
        </p:txBody>
      </p:sp>
    </p:spTree>
    <p:extLst>
      <p:ext uri="{BB962C8B-B14F-4D97-AF65-F5344CB8AC3E}">
        <p14:creationId xmlns:p14="http://schemas.microsoft.com/office/powerpoint/2010/main" val="3336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6EF0CF-4F37-114F-A385-8B82E5AC08B7}"/>
              </a:ext>
            </a:extLst>
          </p:cNvPr>
          <p:cNvSpPr txBox="1"/>
          <p:nvPr/>
        </p:nvSpPr>
        <p:spPr>
          <a:xfrm>
            <a:off x="154379" y="142504"/>
            <a:ext cx="5956631" cy="923330"/>
          </a:xfrm>
          <a:prstGeom prst="rect">
            <a:avLst/>
          </a:prstGeom>
          <a:noFill/>
        </p:spPr>
        <p:txBody>
          <a:bodyPr wrap="none" rtlCol="0">
            <a:spAutoFit/>
          </a:bodyPr>
          <a:lstStyle/>
          <a:p>
            <a:r>
              <a:rPr lang="en-US" dirty="0"/>
              <a:t>Convert these logs into meaningful things:</a:t>
            </a:r>
          </a:p>
          <a:p>
            <a:pPr marL="285750" indent="-285750">
              <a:buFont typeface="Arial" panose="020B0604020202020204" pitchFamily="34" charset="0"/>
              <a:buChar char="•"/>
            </a:pPr>
            <a:r>
              <a:rPr lang="en-US" dirty="0"/>
              <a:t>Explore causality </a:t>
            </a:r>
            <a:r>
              <a:rPr lang="en-US" b="1" dirty="0"/>
              <a:t>Shout out to ALEX WHITE and his team</a:t>
            </a:r>
          </a:p>
          <a:p>
            <a:pPr marL="285750" indent="-285750">
              <a:buFont typeface="Arial" panose="020B0604020202020204" pitchFamily="34" charset="0"/>
              <a:buChar char="•"/>
            </a:pPr>
            <a:r>
              <a:rPr lang="en-US" dirty="0"/>
              <a:t>Model the process (using data/process mining techniques)</a:t>
            </a:r>
          </a:p>
        </p:txBody>
      </p:sp>
      <p:pic>
        <p:nvPicPr>
          <p:cNvPr id="8" name="ManyClassesExplode.mp4" descr="ManyClassesExplode.mp4">
            <a:hlinkClick r:id="" action="ppaction://media"/>
            <a:extLst>
              <a:ext uri="{FF2B5EF4-FFF2-40B4-BE49-F238E27FC236}">
                <a16:creationId xmlns:a16="http://schemas.microsoft.com/office/drawing/2014/main" id="{5953234D-2BAE-7C49-98FA-D18883D3E8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4723"/>
            <a:ext cx="9144000" cy="5942013"/>
          </a:xfrm>
          <a:prstGeom prst="rect">
            <a:avLst/>
          </a:prstGeom>
        </p:spPr>
      </p:pic>
      <p:pic>
        <p:nvPicPr>
          <p:cNvPr id="3" name="Picture 2">
            <a:extLst>
              <a:ext uri="{FF2B5EF4-FFF2-40B4-BE49-F238E27FC236}">
                <a16:creationId xmlns:a16="http://schemas.microsoft.com/office/drawing/2014/main" id="{16ADA3D2-3DB3-6748-B589-CE1B90748A1A}"/>
              </a:ext>
            </a:extLst>
          </p:cNvPr>
          <p:cNvPicPr>
            <a:picLocks noChangeAspect="1"/>
          </p:cNvPicPr>
          <p:nvPr/>
        </p:nvPicPr>
        <p:blipFill>
          <a:blip r:embed="rId6"/>
          <a:stretch>
            <a:fillRect/>
          </a:stretch>
        </p:blipFill>
        <p:spPr>
          <a:xfrm>
            <a:off x="0" y="773802"/>
            <a:ext cx="9144000" cy="5661126"/>
          </a:xfrm>
          <a:prstGeom prst="rect">
            <a:avLst/>
          </a:prstGeom>
        </p:spPr>
      </p:pic>
      <p:pic>
        <p:nvPicPr>
          <p:cNvPr id="5" name="Picture 4">
            <a:extLst>
              <a:ext uri="{FF2B5EF4-FFF2-40B4-BE49-F238E27FC236}">
                <a16:creationId xmlns:a16="http://schemas.microsoft.com/office/drawing/2014/main" id="{4B2DA958-CF40-C544-8649-576A3076F233}"/>
              </a:ext>
            </a:extLst>
          </p:cNvPr>
          <p:cNvPicPr>
            <a:picLocks noChangeAspect="1"/>
          </p:cNvPicPr>
          <p:nvPr/>
        </p:nvPicPr>
        <p:blipFill>
          <a:blip r:embed="rId7"/>
          <a:stretch>
            <a:fillRect/>
          </a:stretch>
        </p:blipFill>
        <p:spPr>
          <a:xfrm>
            <a:off x="7069007" y="1065834"/>
            <a:ext cx="558498" cy="588851"/>
          </a:xfrm>
          <a:prstGeom prst="rect">
            <a:avLst/>
          </a:prstGeom>
        </p:spPr>
      </p:pic>
      <p:sp>
        <p:nvSpPr>
          <p:cNvPr id="4" name="TextBox 3">
            <a:extLst>
              <a:ext uri="{FF2B5EF4-FFF2-40B4-BE49-F238E27FC236}">
                <a16:creationId xmlns:a16="http://schemas.microsoft.com/office/drawing/2014/main" id="{8E36C9B6-116B-0443-BA4E-F8B223B9285D}"/>
              </a:ext>
            </a:extLst>
          </p:cNvPr>
          <p:cNvSpPr txBox="1"/>
          <p:nvPr/>
        </p:nvSpPr>
        <p:spPr>
          <a:xfrm>
            <a:off x="7966553" y="1065834"/>
            <a:ext cx="977031" cy="646331"/>
          </a:xfrm>
          <a:prstGeom prst="rect">
            <a:avLst/>
          </a:prstGeom>
          <a:noFill/>
        </p:spPr>
        <p:txBody>
          <a:bodyPr wrap="square" rtlCol="0">
            <a:spAutoFit/>
          </a:bodyPr>
          <a:lstStyle/>
          <a:p>
            <a:r>
              <a:rPr lang="en-US" dirty="0"/>
              <a:t>Alex Models</a:t>
            </a:r>
          </a:p>
        </p:txBody>
      </p:sp>
      <p:pic>
        <p:nvPicPr>
          <p:cNvPr id="6" name="Picture 5">
            <a:extLst>
              <a:ext uri="{FF2B5EF4-FFF2-40B4-BE49-F238E27FC236}">
                <a16:creationId xmlns:a16="http://schemas.microsoft.com/office/drawing/2014/main" id="{37C756F7-70C7-8A44-B395-66E65020824B}"/>
              </a:ext>
            </a:extLst>
          </p:cNvPr>
          <p:cNvPicPr>
            <a:picLocks noChangeAspect="1"/>
          </p:cNvPicPr>
          <p:nvPr/>
        </p:nvPicPr>
        <p:blipFill>
          <a:blip r:embed="rId8"/>
          <a:stretch>
            <a:fillRect/>
          </a:stretch>
        </p:blipFill>
        <p:spPr>
          <a:xfrm>
            <a:off x="0" y="773802"/>
            <a:ext cx="9144000" cy="6694672"/>
          </a:xfrm>
          <a:prstGeom prst="rect">
            <a:avLst/>
          </a:prstGeom>
        </p:spPr>
      </p:pic>
    </p:spTree>
    <p:extLst>
      <p:ext uri="{BB962C8B-B14F-4D97-AF65-F5344CB8AC3E}">
        <p14:creationId xmlns:p14="http://schemas.microsoft.com/office/powerpoint/2010/main" val="186782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P spid="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343C-AF77-204A-93ED-E20B8098C06F}"/>
              </a:ext>
            </a:extLst>
          </p:cNvPr>
          <p:cNvSpPr>
            <a:spLocks noGrp="1"/>
          </p:cNvSpPr>
          <p:nvPr>
            <p:ph type="title"/>
          </p:nvPr>
        </p:nvSpPr>
        <p:spPr>
          <a:xfrm>
            <a:off x="1193265" y="3511562"/>
            <a:ext cx="7886700" cy="1325563"/>
          </a:xfrm>
        </p:spPr>
        <p:txBody>
          <a:bodyPr>
            <a:normAutofit fontScale="90000"/>
          </a:bodyPr>
          <a:lstStyle/>
          <a:p>
            <a:r>
              <a:rPr lang="en-US" b="1" dirty="0"/>
              <a:t>Need</a:t>
            </a:r>
            <a:r>
              <a:rPr lang="en-US" dirty="0"/>
              <a:t>: Convert K-12 instrument to undergraduate level to better understand teacher and student activity in those classrooms.</a:t>
            </a:r>
            <a:br>
              <a:rPr lang="en-US" dirty="0"/>
            </a:br>
            <a:br>
              <a:rPr lang="en-US" dirty="0"/>
            </a:br>
            <a:r>
              <a:rPr lang="en-US" b="1" dirty="0"/>
              <a:t>Requires</a:t>
            </a:r>
            <a:r>
              <a:rPr lang="en-US" dirty="0"/>
              <a:t>: Instrumentation study. Don’t worry I won’t bore you through one of those again.</a:t>
            </a:r>
          </a:p>
        </p:txBody>
      </p:sp>
      <p:pic>
        <p:nvPicPr>
          <p:cNvPr id="4" name="Picture 3">
            <a:extLst>
              <a:ext uri="{FF2B5EF4-FFF2-40B4-BE49-F238E27FC236}">
                <a16:creationId xmlns:a16="http://schemas.microsoft.com/office/drawing/2014/main" id="{C6E202DB-14C0-C14A-8C55-6B699B69E9C2}"/>
              </a:ext>
            </a:extLst>
          </p:cNvPr>
          <p:cNvPicPr>
            <a:picLocks noChangeAspect="1"/>
          </p:cNvPicPr>
          <p:nvPr/>
        </p:nvPicPr>
        <p:blipFill>
          <a:blip r:embed="rId2"/>
          <a:stretch>
            <a:fillRect/>
          </a:stretch>
        </p:blipFill>
        <p:spPr>
          <a:xfrm>
            <a:off x="6923314" y="329987"/>
            <a:ext cx="1843727" cy="1639832"/>
          </a:xfrm>
          <a:prstGeom prst="rect">
            <a:avLst/>
          </a:prstGeom>
        </p:spPr>
      </p:pic>
      <p:pic>
        <p:nvPicPr>
          <p:cNvPr id="5" name="Picture 4">
            <a:extLst>
              <a:ext uri="{FF2B5EF4-FFF2-40B4-BE49-F238E27FC236}">
                <a16:creationId xmlns:a16="http://schemas.microsoft.com/office/drawing/2014/main" id="{B8E582D7-80D9-8447-A41B-D3E5FC968B01}"/>
              </a:ext>
            </a:extLst>
          </p:cNvPr>
          <p:cNvPicPr>
            <a:picLocks noChangeAspect="1"/>
          </p:cNvPicPr>
          <p:nvPr/>
        </p:nvPicPr>
        <p:blipFill>
          <a:blip r:embed="rId3"/>
          <a:stretch>
            <a:fillRect/>
          </a:stretch>
        </p:blipFill>
        <p:spPr>
          <a:xfrm>
            <a:off x="77660" y="0"/>
            <a:ext cx="1454257" cy="1899369"/>
          </a:xfrm>
          <a:prstGeom prst="rect">
            <a:avLst/>
          </a:prstGeom>
        </p:spPr>
      </p:pic>
      <p:sp>
        <p:nvSpPr>
          <p:cNvPr id="6" name="TextBox 5">
            <a:extLst>
              <a:ext uri="{FF2B5EF4-FFF2-40B4-BE49-F238E27FC236}">
                <a16:creationId xmlns:a16="http://schemas.microsoft.com/office/drawing/2014/main" id="{4232D3CD-6C73-C14C-8A75-7FD79D7B73EC}"/>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pic>
        <p:nvPicPr>
          <p:cNvPr id="7" name="Picture 6">
            <a:extLst>
              <a:ext uri="{FF2B5EF4-FFF2-40B4-BE49-F238E27FC236}">
                <a16:creationId xmlns:a16="http://schemas.microsoft.com/office/drawing/2014/main" id="{5F721E5E-0337-F64C-B6A7-579A87F946A2}"/>
              </a:ext>
            </a:extLst>
          </p:cNvPr>
          <p:cNvPicPr>
            <a:picLocks noChangeAspect="1"/>
          </p:cNvPicPr>
          <p:nvPr/>
        </p:nvPicPr>
        <p:blipFill>
          <a:blip r:embed="rId4"/>
          <a:stretch>
            <a:fillRect/>
          </a:stretch>
        </p:blipFill>
        <p:spPr>
          <a:xfrm>
            <a:off x="3034398" y="329987"/>
            <a:ext cx="3075203" cy="1013008"/>
          </a:xfrm>
          <a:prstGeom prst="rect">
            <a:avLst/>
          </a:prstGeom>
        </p:spPr>
      </p:pic>
    </p:spTree>
    <p:extLst>
      <p:ext uri="{BB962C8B-B14F-4D97-AF65-F5344CB8AC3E}">
        <p14:creationId xmlns:p14="http://schemas.microsoft.com/office/powerpoint/2010/main" val="2813664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D6DFE4-BA34-9D47-9475-FF44D2497728}"/>
              </a:ext>
            </a:extLst>
          </p:cNvPr>
          <p:cNvPicPr>
            <a:picLocks noChangeAspect="1"/>
          </p:cNvPicPr>
          <p:nvPr/>
        </p:nvPicPr>
        <p:blipFill>
          <a:blip r:embed="rId2"/>
          <a:stretch>
            <a:fillRect/>
          </a:stretch>
        </p:blipFill>
        <p:spPr>
          <a:xfrm>
            <a:off x="77660" y="0"/>
            <a:ext cx="1454257" cy="1899369"/>
          </a:xfrm>
          <a:prstGeom prst="rect">
            <a:avLst/>
          </a:prstGeom>
        </p:spPr>
      </p:pic>
      <p:sp>
        <p:nvSpPr>
          <p:cNvPr id="11" name="TextBox 10">
            <a:extLst>
              <a:ext uri="{FF2B5EF4-FFF2-40B4-BE49-F238E27FC236}">
                <a16:creationId xmlns:a16="http://schemas.microsoft.com/office/drawing/2014/main" id="{73B09A2B-5043-784A-9BFC-3B97FE3BE4FB}"/>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
        <p:nvSpPr>
          <p:cNvPr id="4" name="Rectangle 3">
            <a:extLst>
              <a:ext uri="{FF2B5EF4-FFF2-40B4-BE49-F238E27FC236}">
                <a16:creationId xmlns:a16="http://schemas.microsoft.com/office/drawing/2014/main" id="{FE7B5CD0-6866-EF43-899E-A19C55507907}"/>
              </a:ext>
            </a:extLst>
          </p:cNvPr>
          <p:cNvSpPr/>
          <p:nvPr/>
        </p:nvSpPr>
        <p:spPr>
          <a:xfrm>
            <a:off x="1419504" y="2104634"/>
            <a:ext cx="6996563" cy="3046988"/>
          </a:xfrm>
          <a:prstGeom prst="rect">
            <a:avLst/>
          </a:prstGeom>
          <a:ln>
            <a:solidFill>
              <a:schemeClr val="accent4"/>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 </a:t>
            </a:r>
          </a:p>
          <a:p>
            <a:pPr algn="ctr"/>
            <a:endParaRPr lang="en-US" sz="2400" b="1" dirty="0">
              <a:ln/>
              <a:solidFill>
                <a:schemeClr val="accent4"/>
              </a:solidFill>
            </a:endParaRPr>
          </a:p>
          <a:p>
            <a:pPr algn="ctr"/>
            <a:endParaRPr lang="en-US" sz="2400" b="1" dirty="0">
              <a:ln/>
              <a:solidFill>
                <a:schemeClr val="accent4"/>
              </a:solidFill>
            </a:endParaRPr>
          </a:p>
          <a:p>
            <a:pPr algn="ctr"/>
            <a:r>
              <a:rPr lang="en-US" sz="2400" b="1" dirty="0">
                <a:ln/>
                <a:solidFill>
                  <a:schemeClr val="accent4"/>
                </a:solidFill>
              </a:rPr>
              <a:t>What student activities are valued in a proof-based classroom?</a:t>
            </a:r>
          </a:p>
          <a:p>
            <a:pPr algn="ctr"/>
            <a:endParaRPr lang="en-US" sz="2400" b="1" dirty="0">
              <a:ln/>
              <a:solidFill>
                <a:schemeClr val="accent4"/>
              </a:solidFill>
            </a:endParaRPr>
          </a:p>
          <a:p>
            <a:pPr algn="ctr"/>
            <a:r>
              <a:rPr lang="en-US" sz="2400" b="1" dirty="0">
                <a:ln/>
                <a:solidFill>
                  <a:schemeClr val="accent4"/>
                </a:solidFill>
              </a:rPr>
              <a:t>How can we describe these activities meaningfully?</a:t>
            </a:r>
          </a:p>
          <a:p>
            <a:pPr marL="457200" indent="-457200" algn="ctr">
              <a:buAutoNum type="alphaLcPeriod"/>
            </a:pPr>
            <a:endParaRPr lang="en-US" sz="2400" b="1" dirty="0">
              <a:ln/>
              <a:solidFill>
                <a:schemeClr val="accent4"/>
              </a:solidFill>
            </a:endParaRPr>
          </a:p>
        </p:txBody>
      </p:sp>
      <p:pic>
        <p:nvPicPr>
          <p:cNvPr id="5" name="Picture 4">
            <a:extLst>
              <a:ext uri="{FF2B5EF4-FFF2-40B4-BE49-F238E27FC236}">
                <a16:creationId xmlns:a16="http://schemas.microsoft.com/office/drawing/2014/main" id="{F25F6CF7-C625-FF4D-A91C-55CD6B50C5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5532" y="2228252"/>
            <a:ext cx="768857" cy="615085"/>
          </a:xfrm>
          <a:prstGeom prst="rect">
            <a:avLst/>
          </a:prstGeom>
        </p:spPr>
      </p:pic>
    </p:spTree>
    <p:extLst>
      <p:ext uri="{BB962C8B-B14F-4D97-AF65-F5344CB8AC3E}">
        <p14:creationId xmlns:p14="http://schemas.microsoft.com/office/powerpoint/2010/main" val="3001147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1A949-B5AA-1445-8658-AF5A893C342C}"/>
              </a:ext>
            </a:extLst>
          </p:cNvPr>
          <p:cNvSpPr txBox="1"/>
          <p:nvPr/>
        </p:nvSpPr>
        <p:spPr>
          <a:xfrm>
            <a:off x="1632023" y="2752527"/>
            <a:ext cx="6521144" cy="369332"/>
          </a:xfrm>
          <a:prstGeom prst="rect">
            <a:avLst/>
          </a:prstGeom>
          <a:noFill/>
        </p:spPr>
        <p:txBody>
          <a:bodyPr wrap="none" rtlCol="0">
            <a:spAutoFit/>
          </a:bodyPr>
          <a:lstStyle/>
          <a:p>
            <a:r>
              <a:rPr lang="en-US" dirty="0"/>
              <a:t>Build from the literature then test with data from different projects: </a:t>
            </a:r>
          </a:p>
        </p:txBody>
      </p:sp>
      <p:sp>
        <p:nvSpPr>
          <p:cNvPr id="10" name="TextBox 9">
            <a:extLst>
              <a:ext uri="{FF2B5EF4-FFF2-40B4-BE49-F238E27FC236}">
                <a16:creationId xmlns:a16="http://schemas.microsoft.com/office/drawing/2014/main" id="{F16FC312-BE5D-A845-BC37-5C15B0EA8C33}"/>
              </a:ext>
            </a:extLst>
          </p:cNvPr>
          <p:cNvSpPr txBox="1"/>
          <p:nvPr/>
        </p:nvSpPr>
        <p:spPr>
          <a:xfrm>
            <a:off x="1146976" y="3951799"/>
            <a:ext cx="1993786" cy="1477328"/>
          </a:xfrm>
          <a:prstGeom prst="rect">
            <a:avLst/>
          </a:prstGeom>
          <a:noFill/>
        </p:spPr>
        <p:txBody>
          <a:bodyPr wrap="square" rtlCol="0">
            <a:spAutoFit/>
          </a:bodyPr>
          <a:lstStyle/>
          <a:p>
            <a:r>
              <a:rPr lang="en-US" b="1" dirty="0"/>
              <a:t>Reasoning with Examples and Diagrams to Test and Construct Definitions</a:t>
            </a:r>
          </a:p>
        </p:txBody>
      </p:sp>
      <p:pic>
        <p:nvPicPr>
          <p:cNvPr id="3" name="Picture 2">
            <a:extLst>
              <a:ext uri="{FF2B5EF4-FFF2-40B4-BE49-F238E27FC236}">
                <a16:creationId xmlns:a16="http://schemas.microsoft.com/office/drawing/2014/main" id="{1AD63C73-8490-F341-BC8B-86B997B19E75}"/>
              </a:ext>
            </a:extLst>
          </p:cNvPr>
          <p:cNvPicPr>
            <a:picLocks noChangeAspect="1"/>
          </p:cNvPicPr>
          <p:nvPr/>
        </p:nvPicPr>
        <p:blipFill>
          <a:blip r:embed="rId2"/>
          <a:stretch>
            <a:fillRect/>
          </a:stretch>
        </p:blipFill>
        <p:spPr>
          <a:xfrm>
            <a:off x="3308686" y="3244151"/>
            <a:ext cx="5568038" cy="1381151"/>
          </a:xfrm>
          <a:prstGeom prst="rect">
            <a:avLst/>
          </a:prstGeom>
        </p:spPr>
      </p:pic>
      <p:pic>
        <p:nvPicPr>
          <p:cNvPr id="24578" name="Picture 2">
            <a:extLst>
              <a:ext uri="{FF2B5EF4-FFF2-40B4-BE49-F238E27FC236}">
                <a16:creationId xmlns:a16="http://schemas.microsoft.com/office/drawing/2014/main" id="{49FB94E0-C600-AC48-AE3C-ACF3DDBD5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10" y="4747594"/>
            <a:ext cx="3425630" cy="1635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DBC0C1-644E-B347-A019-E9D77797A1EB}"/>
              </a:ext>
            </a:extLst>
          </p:cNvPr>
          <p:cNvSpPr txBox="1"/>
          <p:nvPr/>
        </p:nvSpPr>
        <p:spPr>
          <a:xfrm>
            <a:off x="2042556" y="6488668"/>
            <a:ext cx="6472093" cy="369332"/>
          </a:xfrm>
          <a:prstGeom prst="rect">
            <a:avLst/>
          </a:prstGeom>
          <a:noFill/>
        </p:spPr>
        <p:txBody>
          <a:bodyPr wrap="none" rtlCol="0">
            <a:spAutoFit/>
          </a:bodyPr>
          <a:lstStyle/>
          <a:p>
            <a:r>
              <a:rPr lang="en-US" dirty="0"/>
              <a:t>Data from K. Vroom and S. Larsen’s Inquiry-Oriented Analysis Tasks </a:t>
            </a:r>
          </a:p>
        </p:txBody>
      </p:sp>
      <p:pic>
        <p:nvPicPr>
          <p:cNvPr id="13" name="Picture 12">
            <a:extLst>
              <a:ext uri="{FF2B5EF4-FFF2-40B4-BE49-F238E27FC236}">
                <a16:creationId xmlns:a16="http://schemas.microsoft.com/office/drawing/2014/main" id="{4B3449B4-EEA4-0C4E-ACDB-2C1E1A9D0164}"/>
              </a:ext>
            </a:extLst>
          </p:cNvPr>
          <p:cNvPicPr>
            <a:picLocks noChangeAspect="1"/>
          </p:cNvPicPr>
          <p:nvPr/>
        </p:nvPicPr>
        <p:blipFill>
          <a:blip r:embed="rId4"/>
          <a:stretch>
            <a:fillRect/>
          </a:stretch>
        </p:blipFill>
        <p:spPr>
          <a:xfrm>
            <a:off x="77660" y="0"/>
            <a:ext cx="1454257" cy="1899369"/>
          </a:xfrm>
          <a:prstGeom prst="rect">
            <a:avLst/>
          </a:prstGeom>
        </p:spPr>
      </p:pic>
      <p:sp>
        <p:nvSpPr>
          <p:cNvPr id="14" name="TextBox 13">
            <a:extLst>
              <a:ext uri="{FF2B5EF4-FFF2-40B4-BE49-F238E27FC236}">
                <a16:creationId xmlns:a16="http://schemas.microsoft.com/office/drawing/2014/main" id="{7AD69527-549C-B641-B273-F14B1E0F6302}"/>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
        <p:nvSpPr>
          <p:cNvPr id="15" name="TextBox 14">
            <a:extLst>
              <a:ext uri="{FF2B5EF4-FFF2-40B4-BE49-F238E27FC236}">
                <a16:creationId xmlns:a16="http://schemas.microsoft.com/office/drawing/2014/main" id="{0EEBD0EE-FD32-2D4F-B774-29241E479D5B}"/>
              </a:ext>
            </a:extLst>
          </p:cNvPr>
          <p:cNvSpPr txBox="1"/>
          <p:nvPr/>
        </p:nvSpPr>
        <p:spPr>
          <a:xfrm>
            <a:off x="1668402" y="135067"/>
            <a:ext cx="7208322" cy="646331"/>
          </a:xfrm>
          <a:prstGeom prst="rect">
            <a:avLst/>
          </a:prstGeom>
          <a:noFill/>
        </p:spPr>
        <p:txBody>
          <a:bodyPr wrap="square" rtlCol="0">
            <a:spAutoFit/>
          </a:bodyPr>
          <a:lstStyle/>
          <a:p>
            <a:r>
              <a:rPr lang="en-US" b="1" dirty="0"/>
              <a:t>Assumption</a:t>
            </a:r>
            <a:r>
              <a:rPr lang="en-US" dirty="0"/>
              <a:t>: We want mathematics undergraduates to engage in activity reflective of the mathematician community. </a:t>
            </a:r>
          </a:p>
        </p:txBody>
      </p:sp>
      <p:sp>
        <p:nvSpPr>
          <p:cNvPr id="16" name="TextBox 15">
            <a:extLst>
              <a:ext uri="{FF2B5EF4-FFF2-40B4-BE49-F238E27FC236}">
                <a16:creationId xmlns:a16="http://schemas.microsoft.com/office/drawing/2014/main" id="{79D23A66-25B2-4F40-B6CD-AA087F689BE2}"/>
              </a:ext>
            </a:extLst>
          </p:cNvPr>
          <p:cNvSpPr txBox="1"/>
          <p:nvPr/>
        </p:nvSpPr>
        <p:spPr>
          <a:xfrm>
            <a:off x="1834657" y="848008"/>
            <a:ext cx="2486845"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Leverage the managerial literature on professional practice + literature on mathematician activity</a:t>
            </a:r>
          </a:p>
        </p:txBody>
      </p:sp>
      <p:pic>
        <p:nvPicPr>
          <p:cNvPr id="12" name="Picture 11">
            <a:extLst>
              <a:ext uri="{FF2B5EF4-FFF2-40B4-BE49-F238E27FC236}">
                <a16:creationId xmlns:a16="http://schemas.microsoft.com/office/drawing/2014/main" id="{19E3DA70-75BA-ED40-8A20-E78684E361C6}"/>
              </a:ext>
            </a:extLst>
          </p:cNvPr>
          <p:cNvPicPr>
            <a:picLocks noChangeAspect="1"/>
          </p:cNvPicPr>
          <p:nvPr/>
        </p:nvPicPr>
        <p:blipFill>
          <a:blip r:embed="rId5">
            <a:alphaModFix/>
          </a:blip>
          <a:stretch>
            <a:fillRect/>
          </a:stretch>
        </p:blipFill>
        <p:spPr>
          <a:xfrm>
            <a:off x="856981" y="2712712"/>
            <a:ext cx="13073501" cy="4145288"/>
          </a:xfrm>
          <a:prstGeom prst="rect">
            <a:avLst/>
          </a:prstGeom>
        </p:spPr>
      </p:pic>
      <p:sp>
        <p:nvSpPr>
          <p:cNvPr id="18" name="Rectangle 17">
            <a:extLst>
              <a:ext uri="{FF2B5EF4-FFF2-40B4-BE49-F238E27FC236}">
                <a16:creationId xmlns:a16="http://schemas.microsoft.com/office/drawing/2014/main" id="{F9316F86-0FD1-DF4F-9547-536073824FD3}"/>
              </a:ext>
            </a:extLst>
          </p:cNvPr>
          <p:cNvSpPr/>
          <p:nvPr/>
        </p:nvSpPr>
        <p:spPr>
          <a:xfrm>
            <a:off x="4651106" y="781398"/>
            <a:ext cx="4572000" cy="1477328"/>
          </a:xfrm>
          <a:prstGeom prst="rect">
            <a:avLst/>
          </a:prstGeom>
        </p:spPr>
        <p:txBody>
          <a:bodyPr>
            <a:spAutoFit/>
          </a:bodyPr>
          <a:lstStyle/>
          <a:p>
            <a:pPr marL="285750" indent="-285750">
              <a:buFont typeface="Arial" panose="020B0604020202020204" pitchFamily="34" charset="0"/>
              <a:buChar char="•"/>
            </a:pPr>
            <a:r>
              <a:rPr lang="en-US" b="1" dirty="0">
                <a:solidFill>
                  <a:srgbClr val="FF0000"/>
                </a:solidFill>
                <a:latin typeface="Times New Roman" panose="02020603050405020304" pitchFamily="18" charset="0"/>
              </a:rPr>
              <a:t>objects</a:t>
            </a:r>
            <a:r>
              <a:rPr lang="en-US" dirty="0">
                <a:solidFill>
                  <a:srgbClr val="000000"/>
                </a:solidFill>
                <a:latin typeface="Times New Roman" panose="02020603050405020304" pitchFamily="18" charset="0"/>
              </a:rPr>
              <a:t> that are transformed through mathematical practice (statements, concepts, and proof)</a:t>
            </a:r>
          </a:p>
          <a:p>
            <a:pPr marL="285750" indent="-285750">
              <a:buFont typeface="Arial" panose="020B0604020202020204" pitchFamily="34" charset="0"/>
              <a:buChar char="•"/>
            </a:pPr>
            <a:r>
              <a:rPr lang="en-US" dirty="0">
                <a:latin typeface="Times New Roman" panose="02020603050405020304" pitchFamily="18" charset="0"/>
              </a:rPr>
              <a:t>the</a:t>
            </a:r>
            <a:r>
              <a:rPr lang="en-US" b="1" dirty="0">
                <a:solidFill>
                  <a:schemeClr val="accent1"/>
                </a:solidFill>
                <a:latin typeface="Times New Roman" panose="02020603050405020304" pitchFamily="18" charset="0"/>
              </a:rPr>
              <a:t> why </a:t>
            </a:r>
            <a:r>
              <a:rPr lang="en-US" dirty="0">
                <a:solidFill>
                  <a:srgbClr val="000000"/>
                </a:solidFill>
                <a:latin typeface="Times New Roman" panose="02020603050405020304" pitchFamily="18" charset="0"/>
              </a:rPr>
              <a:t>for these transformations (telos)</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the corresponding</a:t>
            </a:r>
            <a:r>
              <a:rPr lang="en-US" dirty="0">
                <a:solidFill>
                  <a:srgbClr val="FF0000"/>
                </a:solidFill>
                <a:latin typeface="Times New Roman" panose="02020603050405020304" pitchFamily="18" charset="0"/>
              </a:rPr>
              <a:t> </a:t>
            </a:r>
            <a:r>
              <a:rPr lang="en-US" b="1" dirty="0">
                <a:solidFill>
                  <a:schemeClr val="accent6"/>
                </a:solidFill>
                <a:latin typeface="Times New Roman" panose="02020603050405020304" pitchFamily="18" charset="0"/>
              </a:rPr>
              <a:t>how </a:t>
            </a:r>
            <a:r>
              <a:rPr lang="en-US" dirty="0">
                <a:solidFill>
                  <a:srgbClr val="000000"/>
                </a:solidFill>
                <a:latin typeface="Times New Roman" panose="02020603050405020304" pitchFamily="18" charset="0"/>
              </a:rPr>
              <a:t>(actions). </a:t>
            </a:r>
            <a:endParaRPr lang="en-US" dirty="0"/>
          </a:p>
        </p:txBody>
      </p:sp>
    </p:spTree>
    <p:extLst>
      <p:ext uri="{BB962C8B-B14F-4D97-AF65-F5344CB8AC3E}">
        <p14:creationId xmlns:p14="http://schemas.microsoft.com/office/powerpoint/2010/main" val="1685118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1A949-B5AA-1445-8658-AF5A893C342C}"/>
              </a:ext>
            </a:extLst>
          </p:cNvPr>
          <p:cNvSpPr txBox="1"/>
          <p:nvPr/>
        </p:nvSpPr>
        <p:spPr>
          <a:xfrm>
            <a:off x="1632023" y="2752527"/>
            <a:ext cx="6521144" cy="369332"/>
          </a:xfrm>
          <a:prstGeom prst="rect">
            <a:avLst/>
          </a:prstGeom>
          <a:noFill/>
        </p:spPr>
        <p:txBody>
          <a:bodyPr wrap="none" rtlCol="0">
            <a:spAutoFit/>
          </a:bodyPr>
          <a:lstStyle/>
          <a:p>
            <a:r>
              <a:rPr lang="en-US" dirty="0"/>
              <a:t>Build from the literature then test with data from different projects: </a:t>
            </a:r>
          </a:p>
        </p:txBody>
      </p:sp>
      <p:sp>
        <p:nvSpPr>
          <p:cNvPr id="10" name="TextBox 9">
            <a:extLst>
              <a:ext uri="{FF2B5EF4-FFF2-40B4-BE49-F238E27FC236}">
                <a16:creationId xmlns:a16="http://schemas.microsoft.com/office/drawing/2014/main" id="{F16FC312-BE5D-A845-BC37-5C15B0EA8C33}"/>
              </a:ext>
            </a:extLst>
          </p:cNvPr>
          <p:cNvSpPr txBox="1"/>
          <p:nvPr/>
        </p:nvSpPr>
        <p:spPr>
          <a:xfrm>
            <a:off x="1146976" y="3951799"/>
            <a:ext cx="1993786" cy="1477328"/>
          </a:xfrm>
          <a:prstGeom prst="rect">
            <a:avLst/>
          </a:prstGeom>
          <a:noFill/>
        </p:spPr>
        <p:txBody>
          <a:bodyPr wrap="square" rtlCol="0">
            <a:spAutoFit/>
          </a:bodyPr>
          <a:lstStyle/>
          <a:p>
            <a:r>
              <a:rPr lang="en-US" dirty="0">
                <a:solidFill>
                  <a:schemeClr val="accent6"/>
                </a:solidFill>
              </a:rPr>
              <a:t>Reasoning with Examples and Diagrams </a:t>
            </a:r>
            <a:r>
              <a:rPr lang="en-US" dirty="0"/>
              <a:t>to </a:t>
            </a:r>
            <a:r>
              <a:rPr lang="en-US" dirty="0">
                <a:solidFill>
                  <a:schemeClr val="accent1"/>
                </a:solidFill>
              </a:rPr>
              <a:t>Test and Construct </a:t>
            </a:r>
            <a:r>
              <a:rPr lang="en-US" dirty="0">
                <a:solidFill>
                  <a:srgbClr val="FF0000"/>
                </a:solidFill>
              </a:rPr>
              <a:t>Definitions</a:t>
            </a:r>
          </a:p>
        </p:txBody>
      </p:sp>
      <p:pic>
        <p:nvPicPr>
          <p:cNvPr id="3" name="Picture 2">
            <a:extLst>
              <a:ext uri="{FF2B5EF4-FFF2-40B4-BE49-F238E27FC236}">
                <a16:creationId xmlns:a16="http://schemas.microsoft.com/office/drawing/2014/main" id="{1AD63C73-8490-F341-BC8B-86B997B19E75}"/>
              </a:ext>
            </a:extLst>
          </p:cNvPr>
          <p:cNvPicPr>
            <a:picLocks noChangeAspect="1"/>
          </p:cNvPicPr>
          <p:nvPr/>
        </p:nvPicPr>
        <p:blipFill>
          <a:blip r:embed="rId2"/>
          <a:stretch>
            <a:fillRect/>
          </a:stretch>
        </p:blipFill>
        <p:spPr>
          <a:xfrm>
            <a:off x="3308686" y="3244151"/>
            <a:ext cx="5568038" cy="1381151"/>
          </a:xfrm>
          <a:prstGeom prst="rect">
            <a:avLst/>
          </a:prstGeom>
        </p:spPr>
      </p:pic>
      <p:pic>
        <p:nvPicPr>
          <p:cNvPr id="24578" name="Picture 2">
            <a:extLst>
              <a:ext uri="{FF2B5EF4-FFF2-40B4-BE49-F238E27FC236}">
                <a16:creationId xmlns:a16="http://schemas.microsoft.com/office/drawing/2014/main" id="{49FB94E0-C600-AC48-AE3C-ACF3DDBD5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10" y="4747594"/>
            <a:ext cx="3425630" cy="1635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DBC0C1-644E-B347-A019-E9D77797A1EB}"/>
              </a:ext>
            </a:extLst>
          </p:cNvPr>
          <p:cNvSpPr txBox="1"/>
          <p:nvPr/>
        </p:nvSpPr>
        <p:spPr>
          <a:xfrm>
            <a:off x="2042556" y="6488668"/>
            <a:ext cx="6472093" cy="369332"/>
          </a:xfrm>
          <a:prstGeom prst="rect">
            <a:avLst/>
          </a:prstGeom>
          <a:noFill/>
        </p:spPr>
        <p:txBody>
          <a:bodyPr wrap="none" rtlCol="0">
            <a:spAutoFit/>
          </a:bodyPr>
          <a:lstStyle/>
          <a:p>
            <a:r>
              <a:rPr lang="en-US" dirty="0"/>
              <a:t>Data from K. Vroom and S. Larsen’s Inquiry-Oriented Analysis Tasks </a:t>
            </a:r>
          </a:p>
        </p:txBody>
      </p:sp>
      <p:pic>
        <p:nvPicPr>
          <p:cNvPr id="13" name="Picture 12">
            <a:extLst>
              <a:ext uri="{FF2B5EF4-FFF2-40B4-BE49-F238E27FC236}">
                <a16:creationId xmlns:a16="http://schemas.microsoft.com/office/drawing/2014/main" id="{4B3449B4-EEA4-0C4E-ACDB-2C1E1A9D0164}"/>
              </a:ext>
            </a:extLst>
          </p:cNvPr>
          <p:cNvPicPr>
            <a:picLocks noChangeAspect="1"/>
          </p:cNvPicPr>
          <p:nvPr/>
        </p:nvPicPr>
        <p:blipFill>
          <a:blip r:embed="rId4"/>
          <a:stretch>
            <a:fillRect/>
          </a:stretch>
        </p:blipFill>
        <p:spPr>
          <a:xfrm>
            <a:off x="77660" y="0"/>
            <a:ext cx="1454257" cy="1899369"/>
          </a:xfrm>
          <a:prstGeom prst="rect">
            <a:avLst/>
          </a:prstGeom>
        </p:spPr>
      </p:pic>
      <p:sp>
        <p:nvSpPr>
          <p:cNvPr id="14" name="TextBox 13">
            <a:extLst>
              <a:ext uri="{FF2B5EF4-FFF2-40B4-BE49-F238E27FC236}">
                <a16:creationId xmlns:a16="http://schemas.microsoft.com/office/drawing/2014/main" id="{7AD69527-549C-B641-B273-F14B1E0F6302}"/>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
        <p:nvSpPr>
          <p:cNvPr id="15" name="TextBox 14">
            <a:extLst>
              <a:ext uri="{FF2B5EF4-FFF2-40B4-BE49-F238E27FC236}">
                <a16:creationId xmlns:a16="http://schemas.microsoft.com/office/drawing/2014/main" id="{0EEBD0EE-FD32-2D4F-B774-29241E479D5B}"/>
              </a:ext>
            </a:extLst>
          </p:cNvPr>
          <p:cNvSpPr txBox="1"/>
          <p:nvPr/>
        </p:nvSpPr>
        <p:spPr>
          <a:xfrm>
            <a:off x="1668402" y="135067"/>
            <a:ext cx="7208322" cy="646331"/>
          </a:xfrm>
          <a:prstGeom prst="rect">
            <a:avLst/>
          </a:prstGeom>
          <a:noFill/>
        </p:spPr>
        <p:txBody>
          <a:bodyPr wrap="square" rtlCol="0">
            <a:spAutoFit/>
          </a:bodyPr>
          <a:lstStyle/>
          <a:p>
            <a:r>
              <a:rPr lang="en-US" b="1" dirty="0"/>
              <a:t>Assumption</a:t>
            </a:r>
            <a:r>
              <a:rPr lang="en-US" dirty="0"/>
              <a:t>: We want mathematics undergraduates to engage in activity reflective of the mathematician community. </a:t>
            </a:r>
          </a:p>
        </p:txBody>
      </p:sp>
      <p:sp>
        <p:nvSpPr>
          <p:cNvPr id="16" name="TextBox 15">
            <a:extLst>
              <a:ext uri="{FF2B5EF4-FFF2-40B4-BE49-F238E27FC236}">
                <a16:creationId xmlns:a16="http://schemas.microsoft.com/office/drawing/2014/main" id="{79D23A66-25B2-4F40-B6CD-AA087F689BE2}"/>
              </a:ext>
            </a:extLst>
          </p:cNvPr>
          <p:cNvSpPr txBox="1"/>
          <p:nvPr/>
        </p:nvSpPr>
        <p:spPr>
          <a:xfrm>
            <a:off x="1834657" y="848008"/>
            <a:ext cx="2486845"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Leverage the managerial literature on professional practice + literature on mathematician activity</a:t>
            </a:r>
          </a:p>
        </p:txBody>
      </p:sp>
      <p:sp>
        <p:nvSpPr>
          <p:cNvPr id="17" name="Rectangle 16">
            <a:extLst>
              <a:ext uri="{FF2B5EF4-FFF2-40B4-BE49-F238E27FC236}">
                <a16:creationId xmlns:a16="http://schemas.microsoft.com/office/drawing/2014/main" id="{56D8271B-916A-5A49-9A29-D09B53878373}"/>
              </a:ext>
            </a:extLst>
          </p:cNvPr>
          <p:cNvSpPr/>
          <p:nvPr/>
        </p:nvSpPr>
        <p:spPr>
          <a:xfrm>
            <a:off x="4651106" y="781398"/>
            <a:ext cx="4572000" cy="1477328"/>
          </a:xfrm>
          <a:prstGeom prst="rect">
            <a:avLst/>
          </a:prstGeom>
        </p:spPr>
        <p:txBody>
          <a:bodyPr>
            <a:spAutoFit/>
          </a:bodyPr>
          <a:lstStyle/>
          <a:p>
            <a:pPr marL="285750" indent="-285750">
              <a:buFont typeface="Arial" panose="020B0604020202020204" pitchFamily="34" charset="0"/>
              <a:buChar char="•"/>
            </a:pPr>
            <a:r>
              <a:rPr lang="en-US" b="1" dirty="0">
                <a:solidFill>
                  <a:srgbClr val="FF0000"/>
                </a:solidFill>
                <a:latin typeface="Times New Roman" panose="02020603050405020304" pitchFamily="18" charset="0"/>
              </a:rPr>
              <a:t>objects</a:t>
            </a:r>
            <a:r>
              <a:rPr lang="en-US" dirty="0">
                <a:solidFill>
                  <a:srgbClr val="000000"/>
                </a:solidFill>
                <a:latin typeface="Times New Roman" panose="02020603050405020304" pitchFamily="18" charset="0"/>
              </a:rPr>
              <a:t> that are transformed through mathematical practice (statements, concepts, and proof)</a:t>
            </a:r>
          </a:p>
          <a:p>
            <a:pPr marL="285750" indent="-285750">
              <a:buFont typeface="Arial" panose="020B0604020202020204" pitchFamily="34" charset="0"/>
              <a:buChar char="•"/>
            </a:pPr>
            <a:r>
              <a:rPr lang="en-US" dirty="0">
                <a:latin typeface="Times New Roman" panose="02020603050405020304" pitchFamily="18" charset="0"/>
              </a:rPr>
              <a:t>the</a:t>
            </a:r>
            <a:r>
              <a:rPr lang="en-US" b="1" dirty="0">
                <a:solidFill>
                  <a:schemeClr val="accent1"/>
                </a:solidFill>
                <a:latin typeface="Times New Roman" panose="02020603050405020304" pitchFamily="18" charset="0"/>
              </a:rPr>
              <a:t> why </a:t>
            </a:r>
            <a:r>
              <a:rPr lang="en-US" dirty="0">
                <a:solidFill>
                  <a:srgbClr val="000000"/>
                </a:solidFill>
                <a:latin typeface="Times New Roman" panose="02020603050405020304" pitchFamily="18" charset="0"/>
              </a:rPr>
              <a:t>for these transformations (telos)</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the corresponding</a:t>
            </a:r>
            <a:r>
              <a:rPr lang="en-US" dirty="0">
                <a:solidFill>
                  <a:srgbClr val="FF0000"/>
                </a:solidFill>
                <a:latin typeface="Times New Roman" panose="02020603050405020304" pitchFamily="18" charset="0"/>
              </a:rPr>
              <a:t> </a:t>
            </a:r>
            <a:r>
              <a:rPr lang="en-US" b="1" dirty="0">
                <a:solidFill>
                  <a:schemeClr val="accent6"/>
                </a:solidFill>
                <a:latin typeface="Times New Roman" panose="02020603050405020304" pitchFamily="18" charset="0"/>
              </a:rPr>
              <a:t>how </a:t>
            </a:r>
            <a:r>
              <a:rPr lang="en-US" dirty="0">
                <a:solidFill>
                  <a:srgbClr val="000000"/>
                </a:solidFill>
                <a:latin typeface="Times New Roman" panose="02020603050405020304" pitchFamily="18" charset="0"/>
              </a:rPr>
              <a:t>(actions). </a:t>
            </a:r>
            <a:endParaRPr lang="en-US" dirty="0"/>
          </a:p>
        </p:txBody>
      </p:sp>
    </p:spTree>
    <p:extLst>
      <p:ext uri="{BB962C8B-B14F-4D97-AF65-F5344CB8AC3E}">
        <p14:creationId xmlns:p14="http://schemas.microsoft.com/office/powerpoint/2010/main" val="404010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E7DEC9-9862-DE47-A1F7-75E867225AF3}"/>
              </a:ext>
            </a:extLst>
          </p:cNvPr>
          <p:cNvPicPr>
            <a:picLocks noChangeAspect="1"/>
          </p:cNvPicPr>
          <p:nvPr/>
        </p:nvPicPr>
        <p:blipFill>
          <a:blip r:embed="rId2"/>
          <a:stretch>
            <a:fillRect/>
          </a:stretch>
        </p:blipFill>
        <p:spPr>
          <a:xfrm>
            <a:off x="2493077" y="1420813"/>
            <a:ext cx="6544788" cy="5159180"/>
          </a:xfrm>
          <a:prstGeom prst="rect">
            <a:avLst/>
          </a:prstGeom>
        </p:spPr>
      </p:pic>
      <p:sp>
        <p:nvSpPr>
          <p:cNvPr id="5" name="TextBox 4">
            <a:extLst>
              <a:ext uri="{FF2B5EF4-FFF2-40B4-BE49-F238E27FC236}">
                <a16:creationId xmlns:a16="http://schemas.microsoft.com/office/drawing/2014/main" id="{BFF97A50-A67B-DF46-8C78-0A8856A74B6A}"/>
              </a:ext>
            </a:extLst>
          </p:cNvPr>
          <p:cNvSpPr txBox="1"/>
          <p:nvPr/>
        </p:nvSpPr>
        <p:spPr>
          <a:xfrm>
            <a:off x="6234545" y="358984"/>
            <a:ext cx="2528467" cy="1477328"/>
          </a:xfrm>
          <a:prstGeom prst="rect">
            <a:avLst/>
          </a:prstGeom>
          <a:noFill/>
        </p:spPr>
        <p:txBody>
          <a:bodyPr wrap="square" rtlCol="0">
            <a:spAutoFit/>
          </a:bodyPr>
          <a:lstStyle/>
          <a:p>
            <a:r>
              <a:rPr lang="en-US" b="1" dirty="0"/>
              <a:t>Converting to proof-based classrooms in order to study a large-scale data set about what is going on</a:t>
            </a:r>
          </a:p>
        </p:txBody>
      </p:sp>
      <p:sp>
        <p:nvSpPr>
          <p:cNvPr id="6" name="TextBox 5">
            <a:extLst>
              <a:ext uri="{FF2B5EF4-FFF2-40B4-BE49-F238E27FC236}">
                <a16:creationId xmlns:a16="http://schemas.microsoft.com/office/drawing/2014/main" id="{7E11E9C8-5009-2B4E-96D0-CD75DCDEA1C1}"/>
              </a:ext>
            </a:extLst>
          </p:cNvPr>
          <p:cNvSpPr txBox="1"/>
          <p:nvPr/>
        </p:nvSpPr>
        <p:spPr>
          <a:xfrm rot="16200000">
            <a:off x="2933206" y="2466708"/>
            <a:ext cx="614977" cy="369332"/>
          </a:xfrm>
          <a:prstGeom prst="rect">
            <a:avLst/>
          </a:prstGeom>
          <a:noFill/>
        </p:spPr>
        <p:txBody>
          <a:bodyPr wrap="none" rtlCol="0">
            <a:spAutoFit/>
          </a:bodyPr>
          <a:lstStyle/>
          <a:p>
            <a:r>
              <a:rPr lang="en-US" dirty="0"/>
              <a:t>How</a:t>
            </a:r>
          </a:p>
        </p:txBody>
      </p:sp>
      <p:sp>
        <p:nvSpPr>
          <p:cNvPr id="7" name="TextBox 6">
            <a:extLst>
              <a:ext uri="{FF2B5EF4-FFF2-40B4-BE49-F238E27FC236}">
                <a16:creationId xmlns:a16="http://schemas.microsoft.com/office/drawing/2014/main" id="{6D929A77-6A39-784B-B5AA-EFC99AD1D7C7}"/>
              </a:ext>
            </a:extLst>
          </p:cNvPr>
          <p:cNvSpPr txBox="1"/>
          <p:nvPr/>
        </p:nvSpPr>
        <p:spPr>
          <a:xfrm>
            <a:off x="4715772" y="1236147"/>
            <a:ext cx="803425" cy="369332"/>
          </a:xfrm>
          <a:prstGeom prst="rect">
            <a:avLst/>
          </a:prstGeom>
          <a:noFill/>
        </p:spPr>
        <p:txBody>
          <a:bodyPr wrap="none" rtlCol="0">
            <a:spAutoFit/>
          </a:bodyPr>
          <a:lstStyle/>
          <a:p>
            <a:r>
              <a:rPr lang="en-US" dirty="0"/>
              <a:t>Object</a:t>
            </a:r>
          </a:p>
        </p:txBody>
      </p:sp>
      <p:sp>
        <p:nvSpPr>
          <p:cNvPr id="8" name="TextBox 7">
            <a:extLst>
              <a:ext uri="{FF2B5EF4-FFF2-40B4-BE49-F238E27FC236}">
                <a16:creationId xmlns:a16="http://schemas.microsoft.com/office/drawing/2014/main" id="{605F7BCC-81F6-D346-B717-4623E15D6B59}"/>
              </a:ext>
            </a:extLst>
          </p:cNvPr>
          <p:cNvSpPr txBox="1"/>
          <p:nvPr/>
        </p:nvSpPr>
        <p:spPr>
          <a:xfrm>
            <a:off x="3765746" y="1236147"/>
            <a:ext cx="954107" cy="369332"/>
          </a:xfrm>
          <a:prstGeom prst="rect">
            <a:avLst/>
          </a:prstGeom>
          <a:noFill/>
        </p:spPr>
        <p:txBody>
          <a:bodyPr wrap="none" rtlCol="0">
            <a:spAutoFit/>
          </a:bodyPr>
          <a:lstStyle/>
          <a:p>
            <a:r>
              <a:rPr lang="en-US" dirty="0"/>
              <a:t>Purpose</a:t>
            </a:r>
          </a:p>
        </p:txBody>
      </p:sp>
      <p:pic>
        <p:nvPicPr>
          <p:cNvPr id="11" name="Picture 10">
            <a:extLst>
              <a:ext uri="{FF2B5EF4-FFF2-40B4-BE49-F238E27FC236}">
                <a16:creationId xmlns:a16="http://schemas.microsoft.com/office/drawing/2014/main" id="{4B53257C-8D33-E946-B642-78927A2C3DED}"/>
              </a:ext>
            </a:extLst>
          </p:cNvPr>
          <p:cNvPicPr>
            <a:picLocks noChangeAspect="1"/>
          </p:cNvPicPr>
          <p:nvPr/>
        </p:nvPicPr>
        <p:blipFill>
          <a:blip r:embed="rId3"/>
          <a:stretch>
            <a:fillRect/>
          </a:stretch>
        </p:blipFill>
        <p:spPr>
          <a:xfrm>
            <a:off x="77660" y="0"/>
            <a:ext cx="1454257" cy="1899369"/>
          </a:xfrm>
          <a:prstGeom prst="rect">
            <a:avLst/>
          </a:prstGeom>
        </p:spPr>
      </p:pic>
      <p:sp>
        <p:nvSpPr>
          <p:cNvPr id="12" name="TextBox 11">
            <a:extLst>
              <a:ext uri="{FF2B5EF4-FFF2-40B4-BE49-F238E27FC236}">
                <a16:creationId xmlns:a16="http://schemas.microsoft.com/office/drawing/2014/main" id="{1467624C-5502-4D47-BDF4-34D9EBB1EAE2}"/>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spTree>
    <p:extLst>
      <p:ext uri="{BB962C8B-B14F-4D97-AF65-F5344CB8AC3E}">
        <p14:creationId xmlns:p14="http://schemas.microsoft.com/office/powerpoint/2010/main" val="4054237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B23C8-6313-AE44-AFFE-1D5E8920671E}"/>
              </a:ext>
            </a:extLst>
          </p:cNvPr>
          <p:cNvPicPr>
            <a:picLocks noChangeAspect="1"/>
          </p:cNvPicPr>
          <p:nvPr/>
        </p:nvPicPr>
        <p:blipFill>
          <a:blip r:embed="rId4"/>
          <a:stretch>
            <a:fillRect/>
          </a:stretch>
        </p:blipFill>
        <p:spPr>
          <a:xfrm>
            <a:off x="77660" y="0"/>
            <a:ext cx="1454257" cy="1899369"/>
          </a:xfrm>
          <a:prstGeom prst="rect">
            <a:avLst/>
          </a:prstGeom>
        </p:spPr>
      </p:pic>
      <p:sp>
        <p:nvSpPr>
          <p:cNvPr id="5" name="TextBox 4">
            <a:extLst>
              <a:ext uri="{FF2B5EF4-FFF2-40B4-BE49-F238E27FC236}">
                <a16:creationId xmlns:a16="http://schemas.microsoft.com/office/drawing/2014/main" id="{8F656E1F-69DD-EB47-BE32-5DCA343A8EEF}"/>
              </a:ext>
            </a:extLst>
          </p:cNvPr>
          <p:cNvSpPr txBox="1"/>
          <p:nvPr/>
        </p:nvSpPr>
        <p:spPr>
          <a:xfrm rot="16200000">
            <a:off x="-987907" y="3294239"/>
            <a:ext cx="2879699" cy="369332"/>
          </a:xfrm>
          <a:prstGeom prst="rect">
            <a:avLst/>
          </a:prstGeom>
          <a:noFill/>
        </p:spPr>
        <p:txBody>
          <a:bodyPr wrap="none" rtlCol="0">
            <a:spAutoFit/>
          </a:bodyPr>
          <a:lstStyle/>
          <a:p>
            <a:r>
              <a:rPr lang="en-US" b="1" dirty="0"/>
              <a:t>Modelling Classrooms Study</a:t>
            </a:r>
          </a:p>
        </p:txBody>
      </p:sp>
      <p:pic>
        <p:nvPicPr>
          <p:cNvPr id="6" name="Disco animation for SIMPLIESTODAP.Sheet1.mp4" descr="Disco animation for SIMPLIESTODAP.Sheet1.mp4">
            <a:hlinkClick r:id="" action="ppaction://media"/>
            <a:extLst>
              <a:ext uri="{FF2B5EF4-FFF2-40B4-BE49-F238E27FC236}">
                <a16:creationId xmlns:a16="http://schemas.microsoft.com/office/drawing/2014/main" id="{5E4D160E-2BB5-4A45-98F4-3AB4DD260A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4730" y="-907788"/>
            <a:ext cx="8026000" cy="8442444"/>
          </a:xfrm>
          <a:prstGeom prst="rect">
            <a:avLst/>
          </a:prstGeom>
        </p:spPr>
      </p:pic>
      <p:sp>
        <p:nvSpPr>
          <p:cNvPr id="7" name="TextBox 6">
            <a:extLst>
              <a:ext uri="{FF2B5EF4-FFF2-40B4-BE49-F238E27FC236}">
                <a16:creationId xmlns:a16="http://schemas.microsoft.com/office/drawing/2014/main" id="{9207EC7A-8251-3D43-A946-5134EB0F41BB}"/>
              </a:ext>
            </a:extLst>
          </p:cNvPr>
          <p:cNvSpPr txBox="1"/>
          <p:nvPr/>
        </p:nvSpPr>
        <p:spPr>
          <a:xfrm>
            <a:off x="804788" y="5145024"/>
            <a:ext cx="3340608" cy="1477328"/>
          </a:xfrm>
          <a:prstGeom prst="rect">
            <a:avLst/>
          </a:prstGeom>
          <a:noFill/>
        </p:spPr>
        <p:txBody>
          <a:bodyPr wrap="square" rtlCol="0">
            <a:spAutoFit/>
          </a:bodyPr>
          <a:lstStyle/>
          <a:p>
            <a:r>
              <a:rPr lang="en-US" dirty="0"/>
              <a:t>Methods: </a:t>
            </a:r>
          </a:p>
          <a:p>
            <a:pPr marL="285750" indent="-285750">
              <a:buFont typeface="Arial" panose="020B0604020202020204" pitchFamily="34" charset="0"/>
              <a:buChar char="•"/>
            </a:pPr>
            <a:r>
              <a:rPr lang="en-US" dirty="0"/>
              <a:t>Process-Mining techniques to find the most common paths</a:t>
            </a:r>
          </a:p>
          <a:p>
            <a:pPr marL="285750" indent="-285750">
              <a:buFont typeface="Arial" panose="020B0604020202020204" pitchFamily="34" charset="0"/>
              <a:buChar char="•"/>
            </a:pPr>
            <a:r>
              <a:rPr lang="en-US" dirty="0"/>
              <a:t>AL  Models to establish causality</a:t>
            </a:r>
          </a:p>
        </p:txBody>
      </p:sp>
      <p:pic>
        <p:nvPicPr>
          <p:cNvPr id="2" name="Picture 1">
            <a:extLst>
              <a:ext uri="{FF2B5EF4-FFF2-40B4-BE49-F238E27FC236}">
                <a16:creationId xmlns:a16="http://schemas.microsoft.com/office/drawing/2014/main" id="{48A13D60-AF35-4648-9EC8-3EAD2AF9AAC6}"/>
              </a:ext>
            </a:extLst>
          </p:cNvPr>
          <p:cNvPicPr>
            <a:picLocks noChangeAspect="1"/>
          </p:cNvPicPr>
          <p:nvPr/>
        </p:nvPicPr>
        <p:blipFill>
          <a:blip r:embed="rId6"/>
          <a:stretch>
            <a:fillRect/>
          </a:stretch>
        </p:blipFill>
        <p:spPr>
          <a:xfrm>
            <a:off x="1115075" y="5996711"/>
            <a:ext cx="332023" cy="350068"/>
          </a:xfrm>
          <a:prstGeom prst="rect">
            <a:avLst/>
          </a:prstGeom>
        </p:spPr>
      </p:pic>
      <p:sp>
        <p:nvSpPr>
          <p:cNvPr id="3" name="TextBox 2">
            <a:extLst>
              <a:ext uri="{FF2B5EF4-FFF2-40B4-BE49-F238E27FC236}">
                <a16:creationId xmlns:a16="http://schemas.microsoft.com/office/drawing/2014/main" id="{2F2BA7A8-5F66-1942-9752-D7460C1FE682}"/>
              </a:ext>
            </a:extLst>
          </p:cNvPr>
          <p:cNvSpPr txBox="1"/>
          <p:nvPr/>
        </p:nvSpPr>
        <p:spPr>
          <a:xfrm>
            <a:off x="4145396" y="341376"/>
            <a:ext cx="2101088" cy="369332"/>
          </a:xfrm>
          <a:prstGeom prst="rect">
            <a:avLst/>
          </a:prstGeom>
          <a:noFill/>
        </p:spPr>
        <p:txBody>
          <a:bodyPr wrap="none" rtlCol="0">
            <a:spAutoFit/>
          </a:bodyPr>
          <a:lstStyle/>
          <a:p>
            <a:r>
              <a:rPr lang="en-US" dirty="0"/>
              <a:t>TEACHER: COMPARE</a:t>
            </a:r>
          </a:p>
        </p:txBody>
      </p:sp>
      <p:sp>
        <p:nvSpPr>
          <p:cNvPr id="8" name="TextBox 7">
            <a:extLst>
              <a:ext uri="{FF2B5EF4-FFF2-40B4-BE49-F238E27FC236}">
                <a16:creationId xmlns:a16="http://schemas.microsoft.com/office/drawing/2014/main" id="{F737F622-65FB-644D-95CC-05E61CEF09C9}"/>
              </a:ext>
            </a:extLst>
          </p:cNvPr>
          <p:cNvSpPr txBox="1"/>
          <p:nvPr/>
        </p:nvSpPr>
        <p:spPr>
          <a:xfrm>
            <a:off x="1810628" y="1316801"/>
            <a:ext cx="2529724" cy="643071"/>
          </a:xfrm>
          <a:prstGeom prst="rect">
            <a:avLst/>
          </a:prstGeom>
          <a:noFill/>
        </p:spPr>
        <p:txBody>
          <a:bodyPr wrap="square" rtlCol="0">
            <a:spAutoFit/>
          </a:bodyPr>
          <a:lstStyle/>
          <a:p>
            <a:r>
              <a:rPr lang="en-US" dirty="0"/>
              <a:t>STUDENT: Analyze to Understand Proof</a:t>
            </a:r>
          </a:p>
        </p:txBody>
      </p:sp>
      <p:sp>
        <p:nvSpPr>
          <p:cNvPr id="9" name="TextBox 8">
            <a:extLst>
              <a:ext uri="{FF2B5EF4-FFF2-40B4-BE49-F238E27FC236}">
                <a16:creationId xmlns:a16="http://schemas.microsoft.com/office/drawing/2014/main" id="{17F63EE5-13A7-B742-AA28-2CE2CABE6FA2}"/>
              </a:ext>
            </a:extLst>
          </p:cNvPr>
          <p:cNvSpPr txBox="1"/>
          <p:nvPr/>
        </p:nvSpPr>
        <p:spPr>
          <a:xfrm>
            <a:off x="3931078" y="2565965"/>
            <a:ext cx="2529724" cy="369332"/>
          </a:xfrm>
          <a:prstGeom prst="rect">
            <a:avLst/>
          </a:prstGeom>
          <a:noFill/>
        </p:spPr>
        <p:txBody>
          <a:bodyPr wrap="square" rtlCol="0">
            <a:spAutoFit/>
          </a:bodyPr>
          <a:lstStyle/>
          <a:p>
            <a:r>
              <a:rPr lang="en-US" dirty="0"/>
              <a:t>TEACHER REVOICE</a:t>
            </a:r>
          </a:p>
        </p:txBody>
      </p:sp>
      <p:sp>
        <p:nvSpPr>
          <p:cNvPr id="10" name="TextBox 9">
            <a:extLst>
              <a:ext uri="{FF2B5EF4-FFF2-40B4-BE49-F238E27FC236}">
                <a16:creationId xmlns:a16="http://schemas.microsoft.com/office/drawing/2014/main" id="{15997739-D69F-3840-908C-DF66ED875F58}"/>
              </a:ext>
            </a:extLst>
          </p:cNvPr>
          <p:cNvSpPr txBox="1"/>
          <p:nvPr/>
        </p:nvSpPr>
        <p:spPr>
          <a:xfrm>
            <a:off x="2880534" y="3572694"/>
            <a:ext cx="2529724" cy="646331"/>
          </a:xfrm>
          <a:prstGeom prst="rect">
            <a:avLst/>
          </a:prstGeom>
          <a:noFill/>
        </p:spPr>
        <p:txBody>
          <a:bodyPr wrap="square" rtlCol="0">
            <a:spAutoFit/>
          </a:bodyPr>
          <a:lstStyle/>
          <a:p>
            <a:r>
              <a:rPr lang="en-US" dirty="0"/>
              <a:t>TEACHER: Analyze Strategy</a:t>
            </a:r>
          </a:p>
        </p:txBody>
      </p:sp>
      <p:sp>
        <p:nvSpPr>
          <p:cNvPr id="11" name="TextBox 10">
            <a:extLst>
              <a:ext uri="{FF2B5EF4-FFF2-40B4-BE49-F238E27FC236}">
                <a16:creationId xmlns:a16="http://schemas.microsoft.com/office/drawing/2014/main" id="{4ADCCF14-CE2D-8C4E-9237-1A42729C5E7D}"/>
              </a:ext>
            </a:extLst>
          </p:cNvPr>
          <p:cNvSpPr txBox="1"/>
          <p:nvPr/>
        </p:nvSpPr>
        <p:spPr>
          <a:xfrm>
            <a:off x="6270632" y="3541390"/>
            <a:ext cx="2529724" cy="646331"/>
          </a:xfrm>
          <a:prstGeom prst="rect">
            <a:avLst/>
          </a:prstGeom>
          <a:noFill/>
        </p:spPr>
        <p:txBody>
          <a:bodyPr wrap="square" rtlCol="0">
            <a:spAutoFit/>
          </a:bodyPr>
          <a:lstStyle/>
          <a:p>
            <a:r>
              <a:rPr lang="en-US" dirty="0"/>
              <a:t>STUDENT: Reason w Example to TEST PROOF</a:t>
            </a:r>
          </a:p>
        </p:txBody>
      </p:sp>
      <p:sp>
        <p:nvSpPr>
          <p:cNvPr id="12" name="TextBox 11">
            <a:extLst>
              <a:ext uri="{FF2B5EF4-FFF2-40B4-BE49-F238E27FC236}">
                <a16:creationId xmlns:a16="http://schemas.microsoft.com/office/drawing/2014/main" id="{5562E93C-4886-7244-BFAB-26A16B7EEEE4}"/>
              </a:ext>
            </a:extLst>
          </p:cNvPr>
          <p:cNvSpPr txBox="1"/>
          <p:nvPr/>
        </p:nvSpPr>
        <p:spPr>
          <a:xfrm>
            <a:off x="6270632" y="4595589"/>
            <a:ext cx="2529724" cy="646331"/>
          </a:xfrm>
          <a:prstGeom prst="rect">
            <a:avLst/>
          </a:prstGeom>
          <a:noFill/>
        </p:spPr>
        <p:txBody>
          <a:bodyPr wrap="square" rtlCol="0">
            <a:spAutoFit/>
          </a:bodyPr>
          <a:lstStyle/>
          <a:p>
            <a:r>
              <a:rPr lang="en-US" dirty="0"/>
              <a:t>STUDENT: Reason w Diagram to TEST PROOF</a:t>
            </a:r>
          </a:p>
        </p:txBody>
      </p:sp>
      <p:sp>
        <p:nvSpPr>
          <p:cNvPr id="13" name="TextBox 12">
            <a:extLst>
              <a:ext uri="{FF2B5EF4-FFF2-40B4-BE49-F238E27FC236}">
                <a16:creationId xmlns:a16="http://schemas.microsoft.com/office/drawing/2014/main" id="{5FE0465E-6DB3-8E4D-8EA5-B23D2D6F5385}"/>
              </a:ext>
            </a:extLst>
          </p:cNvPr>
          <p:cNvSpPr txBox="1"/>
          <p:nvPr/>
        </p:nvSpPr>
        <p:spPr>
          <a:xfrm>
            <a:off x="6270632" y="5848579"/>
            <a:ext cx="2529724" cy="646331"/>
          </a:xfrm>
          <a:prstGeom prst="rect">
            <a:avLst/>
          </a:prstGeom>
          <a:noFill/>
        </p:spPr>
        <p:txBody>
          <a:bodyPr wrap="square" rtlCol="0">
            <a:spAutoFit/>
          </a:bodyPr>
          <a:lstStyle/>
          <a:p>
            <a:r>
              <a:rPr lang="en-US" dirty="0"/>
              <a:t>STUDENT: Analyze to TEST PROOF</a:t>
            </a:r>
          </a:p>
        </p:txBody>
      </p:sp>
    </p:spTree>
    <p:extLst>
      <p:ext uri="{BB962C8B-B14F-4D97-AF65-F5344CB8AC3E}">
        <p14:creationId xmlns:p14="http://schemas.microsoft.com/office/powerpoint/2010/main" val="3610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1E02073-C566-514F-B3B2-E66CFD80B66A}"/>
              </a:ext>
            </a:extLst>
          </p:cNvPr>
          <p:cNvPicPr>
            <a:picLocks noChangeAspect="1"/>
          </p:cNvPicPr>
          <p:nvPr/>
        </p:nvPicPr>
        <p:blipFill>
          <a:blip r:embed="rId2">
            <a:alphaModFix amt="70000"/>
          </a:blip>
          <a:stretch>
            <a:fillRect/>
          </a:stretch>
        </p:blipFill>
        <p:spPr>
          <a:xfrm>
            <a:off x="509211" y="-151313"/>
            <a:ext cx="5464078" cy="7009313"/>
          </a:xfrm>
          <a:prstGeom prst="rect">
            <a:avLst/>
          </a:prstGeom>
        </p:spPr>
      </p:pic>
      <p:pic>
        <p:nvPicPr>
          <p:cNvPr id="20" name="Picture 19">
            <a:extLst>
              <a:ext uri="{FF2B5EF4-FFF2-40B4-BE49-F238E27FC236}">
                <a16:creationId xmlns:a16="http://schemas.microsoft.com/office/drawing/2014/main" id="{FC94AD86-F77C-9041-9EC6-BCDAAA4D76AE}"/>
              </a:ext>
            </a:extLst>
          </p:cNvPr>
          <p:cNvPicPr>
            <a:picLocks noChangeAspect="1"/>
          </p:cNvPicPr>
          <p:nvPr/>
        </p:nvPicPr>
        <p:blipFill>
          <a:blip r:embed="rId2">
            <a:alphaModFix amt="70000"/>
          </a:blip>
          <a:stretch>
            <a:fillRect/>
          </a:stretch>
        </p:blipFill>
        <p:spPr>
          <a:xfrm>
            <a:off x="509211" y="-151313"/>
            <a:ext cx="5464078" cy="7009313"/>
          </a:xfrm>
          <a:prstGeom prst="rect">
            <a:avLst/>
          </a:prstGeom>
        </p:spPr>
      </p:pic>
      <p:sp>
        <p:nvSpPr>
          <p:cNvPr id="14" name="Rectangle 13">
            <a:extLst>
              <a:ext uri="{FF2B5EF4-FFF2-40B4-BE49-F238E27FC236}">
                <a16:creationId xmlns:a16="http://schemas.microsoft.com/office/drawing/2014/main" id="{246A8F80-47CA-5C43-8AC4-784C3CF55FE1}"/>
              </a:ext>
            </a:extLst>
          </p:cNvPr>
          <p:cNvSpPr/>
          <p:nvPr/>
        </p:nvSpPr>
        <p:spPr>
          <a:xfrm>
            <a:off x="2481099" y="3448789"/>
            <a:ext cx="1390258" cy="201386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Group Theory Concept Assessment</a:t>
            </a:r>
          </a:p>
        </p:txBody>
      </p:sp>
      <p:sp>
        <p:nvSpPr>
          <p:cNvPr id="15" name="Rectangle 14">
            <a:extLst>
              <a:ext uri="{FF2B5EF4-FFF2-40B4-BE49-F238E27FC236}">
                <a16:creationId xmlns:a16="http://schemas.microsoft.com/office/drawing/2014/main" id="{5FCAA01A-6155-4B41-8AA3-EDD6B2F002E2}"/>
              </a:ext>
            </a:extLst>
          </p:cNvPr>
          <p:cNvSpPr/>
          <p:nvPr/>
        </p:nvSpPr>
        <p:spPr>
          <a:xfrm>
            <a:off x="1068005" y="3607184"/>
            <a:ext cx="1080905" cy="135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Small-Scale Studies</a:t>
            </a:r>
          </a:p>
        </p:txBody>
      </p:sp>
      <p:sp>
        <p:nvSpPr>
          <p:cNvPr id="16" name="Rectangle 15">
            <a:extLst>
              <a:ext uri="{FF2B5EF4-FFF2-40B4-BE49-F238E27FC236}">
                <a16:creationId xmlns:a16="http://schemas.microsoft.com/office/drawing/2014/main" id="{9DDD5C5E-4039-9049-989A-04B9B222EFFD}"/>
              </a:ext>
            </a:extLst>
          </p:cNvPr>
          <p:cNvSpPr/>
          <p:nvPr/>
        </p:nvSpPr>
        <p:spPr>
          <a:xfrm>
            <a:off x="1068005" y="951990"/>
            <a:ext cx="1080905" cy="139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State of the Field Study</a:t>
            </a:r>
          </a:p>
        </p:txBody>
      </p:sp>
      <p:sp>
        <p:nvSpPr>
          <p:cNvPr id="18" name="Rectangle 17">
            <a:extLst>
              <a:ext uri="{FF2B5EF4-FFF2-40B4-BE49-F238E27FC236}">
                <a16:creationId xmlns:a16="http://schemas.microsoft.com/office/drawing/2014/main" id="{7878A639-3FD4-B940-905F-C409AB6569FC}"/>
              </a:ext>
            </a:extLst>
          </p:cNvPr>
          <p:cNvSpPr/>
          <p:nvPr/>
        </p:nvSpPr>
        <p:spPr>
          <a:xfrm>
            <a:off x="3905269" y="721821"/>
            <a:ext cx="1542318" cy="17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Design Study</a:t>
            </a:r>
          </a:p>
        </p:txBody>
      </p:sp>
      <p:sp>
        <p:nvSpPr>
          <p:cNvPr id="19" name="Rectangle 18">
            <a:extLst>
              <a:ext uri="{FF2B5EF4-FFF2-40B4-BE49-F238E27FC236}">
                <a16:creationId xmlns:a16="http://schemas.microsoft.com/office/drawing/2014/main" id="{218B763B-9F6A-6042-A2FA-5AA5683DF25E}"/>
              </a:ext>
            </a:extLst>
          </p:cNvPr>
          <p:cNvSpPr/>
          <p:nvPr/>
        </p:nvSpPr>
        <p:spPr>
          <a:xfrm>
            <a:off x="4076750" y="3552078"/>
            <a:ext cx="1360561" cy="160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Modelling Classrooms</a:t>
            </a:r>
          </a:p>
        </p:txBody>
      </p:sp>
      <p:sp>
        <p:nvSpPr>
          <p:cNvPr id="21" name="TextBox 20">
            <a:extLst>
              <a:ext uri="{FF2B5EF4-FFF2-40B4-BE49-F238E27FC236}">
                <a16:creationId xmlns:a16="http://schemas.microsoft.com/office/drawing/2014/main" id="{7E077D94-CB2E-444A-8D4B-EAE229443324}"/>
              </a:ext>
            </a:extLst>
          </p:cNvPr>
          <p:cNvSpPr txBox="1"/>
          <p:nvPr/>
        </p:nvSpPr>
        <p:spPr>
          <a:xfrm>
            <a:off x="1152130"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cxnSp>
        <p:nvCxnSpPr>
          <p:cNvPr id="22" name="Straight Arrow Connector 21">
            <a:extLst>
              <a:ext uri="{FF2B5EF4-FFF2-40B4-BE49-F238E27FC236}">
                <a16:creationId xmlns:a16="http://schemas.microsoft.com/office/drawing/2014/main" id="{6738E0F8-CA5A-7740-B471-D94387306CFA}"/>
              </a:ext>
            </a:extLst>
          </p:cNvPr>
          <p:cNvCxnSpPr/>
          <p:nvPr/>
        </p:nvCxnSpPr>
        <p:spPr>
          <a:xfrm flipH="1" flipV="1">
            <a:off x="1945121" y="4284973"/>
            <a:ext cx="535978" cy="170746"/>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6E06CE7-F427-1344-95E0-56EFB2D2678C}"/>
              </a:ext>
            </a:extLst>
          </p:cNvPr>
          <p:cNvCxnSpPr>
            <a:cxnSpLocks/>
          </p:cNvCxnSpPr>
          <p:nvPr/>
        </p:nvCxnSpPr>
        <p:spPr>
          <a:xfrm flipH="1" flipV="1">
            <a:off x="2023162" y="2501243"/>
            <a:ext cx="511270" cy="586825"/>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58FBD15-BB03-6A43-B7CA-D616506066C9}"/>
              </a:ext>
            </a:extLst>
          </p:cNvPr>
          <p:cNvCxnSpPr>
            <a:cxnSpLocks/>
          </p:cNvCxnSpPr>
          <p:nvPr/>
        </p:nvCxnSpPr>
        <p:spPr>
          <a:xfrm flipH="1" flipV="1">
            <a:off x="3176227" y="2301989"/>
            <a:ext cx="1" cy="63847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678B760-CA93-9643-BD5B-EC26B3A04C55}"/>
              </a:ext>
            </a:extLst>
          </p:cNvPr>
          <p:cNvCxnSpPr>
            <a:cxnSpLocks/>
          </p:cNvCxnSpPr>
          <p:nvPr/>
        </p:nvCxnSpPr>
        <p:spPr>
          <a:xfrm flipV="1">
            <a:off x="3852469" y="2523196"/>
            <a:ext cx="696645" cy="547402"/>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507BD48-3EF2-FB49-B0A3-9A94298F730C}"/>
              </a:ext>
            </a:extLst>
          </p:cNvPr>
          <p:cNvCxnSpPr>
            <a:cxnSpLocks/>
          </p:cNvCxnSpPr>
          <p:nvPr/>
        </p:nvCxnSpPr>
        <p:spPr>
          <a:xfrm flipH="1">
            <a:off x="4790906" y="2380790"/>
            <a:ext cx="141681" cy="62362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DF8721E4-460F-0243-98AF-2358E39F70DD}"/>
              </a:ext>
            </a:extLst>
          </p:cNvPr>
          <p:cNvCxnSpPr>
            <a:cxnSpLocks/>
          </p:cNvCxnSpPr>
          <p:nvPr/>
        </p:nvCxnSpPr>
        <p:spPr>
          <a:xfrm>
            <a:off x="3546679" y="2343674"/>
            <a:ext cx="947586" cy="655853"/>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82316857-0BA6-9943-9CA1-4ED64816CB08}"/>
              </a:ext>
            </a:extLst>
          </p:cNvPr>
          <p:cNvCxnSpPr>
            <a:cxnSpLocks/>
          </p:cNvCxnSpPr>
          <p:nvPr/>
        </p:nvCxnSpPr>
        <p:spPr>
          <a:xfrm>
            <a:off x="3590207" y="1616750"/>
            <a:ext cx="430265" cy="3220"/>
          </a:xfrm>
          <a:prstGeom prst="straightConnector1">
            <a:avLst/>
          </a:prstGeom>
          <a:ln w="34925">
            <a:solidFill>
              <a:schemeClr val="dk1">
                <a:alpha val="48000"/>
              </a:schemeClr>
            </a:solidFill>
            <a:tailEnd type="triangle"/>
          </a:ln>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BC4ECA71-464E-5845-945B-B864002F7B2A}"/>
              </a:ext>
            </a:extLst>
          </p:cNvPr>
          <p:cNvPicPr>
            <a:picLocks noChangeAspect="1"/>
          </p:cNvPicPr>
          <p:nvPr/>
        </p:nvPicPr>
        <p:blipFill>
          <a:blip r:embed="rId3">
            <a:alphaModFix amt="85000"/>
          </a:blip>
          <a:stretch>
            <a:fillRect/>
          </a:stretch>
        </p:blipFill>
        <p:spPr>
          <a:xfrm>
            <a:off x="351134" y="142298"/>
            <a:ext cx="2154843" cy="2738377"/>
          </a:xfrm>
          <a:prstGeom prst="rect">
            <a:avLst/>
          </a:prstGeom>
        </p:spPr>
      </p:pic>
      <p:pic>
        <p:nvPicPr>
          <p:cNvPr id="30" name="Picture 29">
            <a:extLst>
              <a:ext uri="{FF2B5EF4-FFF2-40B4-BE49-F238E27FC236}">
                <a16:creationId xmlns:a16="http://schemas.microsoft.com/office/drawing/2014/main" id="{F72DD1F7-2C5A-E14D-9C5B-03210F2C7639}"/>
              </a:ext>
            </a:extLst>
          </p:cNvPr>
          <p:cNvPicPr>
            <a:picLocks noChangeAspect="1"/>
          </p:cNvPicPr>
          <p:nvPr/>
        </p:nvPicPr>
        <p:blipFill>
          <a:blip r:embed="rId3">
            <a:alphaModFix amt="85000"/>
          </a:blip>
          <a:stretch>
            <a:fillRect/>
          </a:stretch>
        </p:blipFill>
        <p:spPr>
          <a:xfrm>
            <a:off x="4062461" y="125446"/>
            <a:ext cx="1575839" cy="2738378"/>
          </a:xfrm>
          <a:prstGeom prst="rect">
            <a:avLst/>
          </a:prstGeom>
        </p:spPr>
      </p:pic>
      <p:pic>
        <p:nvPicPr>
          <p:cNvPr id="32" name="Picture 31">
            <a:extLst>
              <a:ext uri="{FF2B5EF4-FFF2-40B4-BE49-F238E27FC236}">
                <a16:creationId xmlns:a16="http://schemas.microsoft.com/office/drawing/2014/main" id="{AF015FA7-4D4D-1641-AD85-98C0A8574F37}"/>
              </a:ext>
            </a:extLst>
          </p:cNvPr>
          <p:cNvPicPr>
            <a:picLocks noChangeAspect="1"/>
          </p:cNvPicPr>
          <p:nvPr/>
        </p:nvPicPr>
        <p:blipFill>
          <a:blip r:embed="rId3">
            <a:alphaModFix amt="85000"/>
          </a:blip>
          <a:stretch>
            <a:fillRect/>
          </a:stretch>
        </p:blipFill>
        <p:spPr>
          <a:xfrm>
            <a:off x="784364" y="2868343"/>
            <a:ext cx="1559507" cy="2709997"/>
          </a:xfrm>
          <a:prstGeom prst="rect">
            <a:avLst/>
          </a:prstGeom>
        </p:spPr>
      </p:pic>
      <p:pic>
        <p:nvPicPr>
          <p:cNvPr id="33" name="Picture 32">
            <a:extLst>
              <a:ext uri="{FF2B5EF4-FFF2-40B4-BE49-F238E27FC236}">
                <a16:creationId xmlns:a16="http://schemas.microsoft.com/office/drawing/2014/main" id="{27D38C07-AD0D-A44F-8441-F7F2A9F697AE}"/>
              </a:ext>
            </a:extLst>
          </p:cNvPr>
          <p:cNvPicPr>
            <a:picLocks noChangeAspect="1"/>
          </p:cNvPicPr>
          <p:nvPr/>
        </p:nvPicPr>
        <p:blipFill>
          <a:blip r:embed="rId3">
            <a:alphaModFix amt="85000"/>
          </a:blip>
          <a:stretch>
            <a:fillRect/>
          </a:stretch>
        </p:blipFill>
        <p:spPr>
          <a:xfrm>
            <a:off x="4028396" y="2860044"/>
            <a:ext cx="1585976" cy="2755994"/>
          </a:xfrm>
          <a:prstGeom prst="rect">
            <a:avLst/>
          </a:prstGeom>
        </p:spPr>
      </p:pic>
      <p:pic>
        <p:nvPicPr>
          <p:cNvPr id="34" name="Picture 33">
            <a:extLst>
              <a:ext uri="{FF2B5EF4-FFF2-40B4-BE49-F238E27FC236}">
                <a16:creationId xmlns:a16="http://schemas.microsoft.com/office/drawing/2014/main" id="{1AB5F433-A5BD-6F4F-A02C-95379B700DAE}"/>
              </a:ext>
            </a:extLst>
          </p:cNvPr>
          <p:cNvPicPr>
            <a:picLocks noChangeAspect="1"/>
          </p:cNvPicPr>
          <p:nvPr/>
        </p:nvPicPr>
        <p:blipFill>
          <a:blip r:embed="rId3">
            <a:alphaModFix amt="85000"/>
          </a:blip>
          <a:stretch>
            <a:fillRect/>
          </a:stretch>
        </p:blipFill>
        <p:spPr>
          <a:xfrm rot="5400000">
            <a:off x="2512206" y="3858355"/>
            <a:ext cx="1575839" cy="4942570"/>
          </a:xfrm>
          <a:prstGeom prst="rect">
            <a:avLst/>
          </a:prstGeom>
        </p:spPr>
      </p:pic>
      <p:sp>
        <p:nvSpPr>
          <p:cNvPr id="38" name="Rectangle 37">
            <a:extLst>
              <a:ext uri="{FF2B5EF4-FFF2-40B4-BE49-F238E27FC236}">
                <a16:creationId xmlns:a16="http://schemas.microsoft.com/office/drawing/2014/main" id="{D796A89C-7164-7142-8506-A88D28BDBF96}"/>
              </a:ext>
            </a:extLst>
          </p:cNvPr>
          <p:cNvSpPr/>
          <p:nvPr/>
        </p:nvSpPr>
        <p:spPr>
          <a:xfrm>
            <a:off x="2505766" y="907899"/>
            <a:ext cx="1390256" cy="1442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Comparison Study</a:t>
            </a:r>
          </a:p>
        </p:txBody>
      </p:sp>
      <p:pic>
        <p:nvPicPr>
          <p:cNvPr id="29" name="Picture 28">
            <a:extLst>
              <a:ext uri="{FF2B5EF4-FFF2-40B4-BE49-F238E27FC236}">
                <a16:creationId xmlns:a16="http://schemas.microsoft.com/office/drawing/2014/main" id="{DDBFB47F-9526-A446-A521-D20B1F9BD7DD}"/>
              </a:ext>
            </a:extLst>
          </p:cNvPr>
          <p:cNvPicPr>
            <a:picLocks noChangeAspect="1"/>
          </p:cNvPicPr>
          <p:nvPr/>
        </p:nvPicPr>
        <p:blipFill>
          <a:blip r:embed="rId3">
            <a:alphaModFix amt="85000"/>
          </a:blip>
          <a:stretch>
            <a:fillRect/>
          </a:stretch>
        </p:blipFill>
        <p:spPr>
          <a:xfrm>
            <a:off x="2492378" y="140686"/>
            <a:ext cx="1575839" cy="2738378"/>
          </a:xfrm>
          <a:prstGeom prst="rect">
            <a:avLst/>
          </a:prstGeom>
        </p:spPr>
      </p:pic>
      <p:sp>
        <p:nvSpPr>
          <p:cNvPr id="40" name="TextBox 39">
            <a:extLst>
              <a:ext uri="{FF2B5EF4-FFF2-40B4-BE49-F238E27FC236}">
                <a16:creationId xmlns:a16="http://schemas.microsoft.com/office/drawing/2014/main" id="{B8DFCBE3-BD88-DC44-84B2-47C339C609E4}"/>
              </a:ext>
            </a:extLst>
          </p:cNvPr>
          <p:cNvSpPr txBox="1"/>
          <p:nvPr/>
        </p:nvSpPr>
        <p:spPr>
          <a:xfrm>
            <a:off x="5084952" y="6340851"/>
            <a:ext cx="4393815" cy="461665"/>
          </a:xfrm>
          <a:prstGeom prst="rect">
            <a:avLst/>
          </a:prstGeom>
          <a:noFill/>
        </p:spPr>
        <p:txBody>
          <a:bodyPr wrap="square" rtlCol="0">
            <a:spAutoFit/>
          </a:bodyPr>
          <a:lstStyle/>
          <a:p>
            <a:r>
              <a:rPr lang="en-US" sz="2400" b="1" dirty="0"/>
              <a:t>Some of my research projects</a:t>
            </a:r>
          </a:p>
        </p:txBody>
      </p:sp>
    </p:spTree>
    <p:extLst>
      <p:ext uri="{BB962C8B-B14F-4D97-AF65-F5344CB8AC3E}">
        <p14:creationId xmlns:p14="http://schemas.microsoft.com/office/powerpoint/2010/main" val="18972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32"/>
                                        </p:tgtEl>
                                        <p:attrNameLst>
                                          <p:attrName>ppt_y</p:attrName>
                                        </p:attrNameLst>
                                      </p:cBhvr>
                                      <p:tavLst>
                                        <p:tav tm="0">
                                          <p:val>
                                            <p:strVal val="#ppt_y"/>
                                          </p:val>
                                        </p:tav>
                                        <p:tav tm="100000">
                                          <p:val>
                                            <p:strVal val="#ppt_y+#ppt_h*1.125000"/>
                                          </p:val>
                                        </p:tav>
                                      </p:tavLst>
                                    </p:anim>
                                    <p:animEffect transition="out" filter="wipe(down)">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nodeType="clickEffect">
                                  <p:stCondLst>
                                    <p:cond delay="0"/>
                                  </p:stCondLst>
                                  <p:childTnLst>
                                    <p:anim calcmode="lin" valueType="num">
                                      <p:cBhvr additive="base">
                                        <p:cTn id="18" dur="500"/>
                                        <p:tgtEl>
                                          <p:spTgt spid="29"/>
                                        </p:tgtEl>
                                        <p:attrNameLst>
                                          <p:attrName>ppt_y</p:attrName>
                                        </p:attrNameLst>
                                      </p:cBhvr>
                                      <p:tavLst>
                                        <p:tav tm="0">
                                          <p:val>
                                            <p:strVal val="#ppt_y"/>
                                          </p:val>
                                        </p:tav>
                                        <p:tav tm="100000">
                                          <p:val>
                                            <p:strVal val="#ppt_y+#ppt_h*1.125000"/>
                                          </p:val>
                                        </p:tav>
                                      </p:tavLst>
                                    </p:anim>
                                    <p:animEffect transition="out" filter="wipe(down)">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33"/>
                                        </p:tgtEl>
                                        <p:attrNameLst>
                                          <p:attrName>ppt_y</p:attrName>
                                        </p:attrNameLst>
                                      </p:cBhvr>
                                      <p:tavLst>
                                        <p:tav tm="0">
                                          <p:val>
                                            <p:strVal val="#ppt_y"/>
                                          </p:val>
                                        </p:tav>
                                        <p:tav tm="100000">
                                          <p:val>
                                            <p:strVal val="#ppt_y+#ppt_h*1.125000"/>
                                          </p:val>
                                        </p:tav>
                                      </p:tavLst>
                                    </p:anim>
                                    <p:animEffect transition="out" filter="wipe(down)">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nodeType="clickEffect">
                                  <p:stCondLst>
                                    <p:cond delay="0"/>
                                  </p:stCondLst>
                                  <p:childTnLst>
                                    <p:anim calcmode="lin" valueType="num">
                                      <p:cBhvr additive="base">
                                        <p:cTn id="30" dur="500"/>
                                        <p:tgtEl>
                                          <p:spTgt spid="34"/>
                                        </p:tgtEl>
                                        <p:attrNameLst>
                                          <p:attrName>ppt_y</p:attrName>
                                        </p:attrNameLst>
                                      </p:cBhvr>
                                      <p:tavLst>
                                        <p:tav tm="0">
                                          <p:val>
                                            <p:strVal val="#ppt_y"/>
                                          </p:val>
                                        </p:tav>
                                        <p:tav tm="100000">
                                          <p:val>
                                            <p:strVal val="#ppt_y+#ppt_h*1.125000"/>
                                          </p:val>
                                        </p:tav>
                                      </p:tavLst>
                                    </p:anim>
                                    <p:animEffect transition="out" filter="wipe(down)">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A6C51-1120-F048-82D6-9CCE45A36E71}"/>
              </a:ext>
            </a:extLst>
          </p:cNvPr>
          <p:cNvSpPr>
            <a:spLocks noGrp="1"/>
          </p:cNvSpPr>
          <p:nvPr>
            <p:ph idx="1"/>
          </p:nvPr>
        </p:nvSpPr>
        <p:spPr>
          <a:xfrm>
            <a:off x="593245" y="1257531"/>
            <a:ext cx="7886700" cy="4351338"/>
          </a:xfrm>
        </p:spPr>
        <p:txBody>
          <a:bodyPr/>
          <a:lstStyle/>
          <a:p>
            <a:pPr marL="0" indent="0">
              <a:buNone/>
            </a:pPr>
            <a:r>
              <a:rPr lang="en-US" dirty="0"/>
              <a:t>The study of the teaching and learning of mathematics.</a:t>
            </a:r>
          </a:p>
          <a:p>
            <a:pPr marL="0" indent="0">
              <a:buNone/>
            </a:pPr>
            <a:endParaRPr lang="en-US" dirty="0"/>
          </a:p>
        </p:txBody>
      </p:sp>
      <p:sp>
        <p:nvSpPr>
          <p:cNvPr id="4" name="Title 1">
            <a:extLst>
              <a:ext uri="{FF2B5EF4-FFF2-40B4-BE49-F238E27FC236}">
                <a16:creationId xmlns:a16="http://schemas.microsoft.com/office/drawing/2014/main" id="{ACA059A7-E392-9B46-8C56-A9F9F38390FA}"/>
              </a:ext>
            </a:extLst>
          </p:cNvPr>
          <p:cNvSpPr txBox="1">
            <a:spLocks/>
          </p:cNvSpPr>
          <p:nvPr/>
        </p:nvSpPr>
        <p:spPr>
          <a:xfrm>
            <a:off x="628650" y="3917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So what is mathematics education research?</a:t>
            </a:r>
          </a:p>
        </p:txBody>
      </p:sp>
      <p:pic>
        <p:nvPicPr>
          <p:cNvPr id="2" name="Picture 1">
            <a:extLst>
              <a:ext uri="{FF2B5EF4-FFF2-40B4-BE49-F238E27FC236}">
                <a16:creationId xmlns:a16="http://schemas.microsoft.com/office/drawing/2014/main" id="{07C4391B-EBFF-DA46-AB4D-137B12336A4C}"/>
              </a:ext>
            </a:extLst>
          </p:cNvPr>
          <p:cNvPicPr>
            <a:picLocks noChangeAspect="1"/>
          </p:cNvPicPr>
          <p:nvPr/>
        </p:nvPicPr>
        <p:blipFill>
          <a:blip r:embed="rId2"/>
          <a:stretch>
            <a:fillRect/>
          </a:stretch>
        </p:blipFill>
        <p:spPr>
          <a:xfrm>
            <a:off x="-266568" y="2737201"/>
            <a:ext cx="4061361" cy="4391937"/>
          </a:xfrm>
          <a:prstGeom prst="rect">
            <a:avLst/>
          </a:prstGeom>
        </p:spPr>
      </p:pic>
      <p:pic>
        <p:nvPicPr>
          <p:cNvPr id="5" name="Picture 2">
            <a:extLst>
              <a:ext uri="{FF2B5EF4-FFF2-40B4-BE49-F238E27FC236}">
                <a16:creationId xmlns:a16="http://schemas.microsoft.com/office/drawing/2014/main" id="{D5C35F95-24BC-724F-B7E9-BF164EE82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6" y="1975875"/>
            <a:ext cx="4572002" cy="12144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ABE1A01-731C-1747-932B-C859CE49694F}"/>
              </a:ext>
            </a:extLst>
          </p:cNvPr>
          <p:cNvPicPr>
            <a:picLocks noChangeAspect="1"/>
          </p:cNvPicPr>
          <p:nvPr/>
        </p:nvPicPr>
        <p:blipFill>
          <a:blip r:embed="rId4"/>
          <a:stretch>
            <a:fillRect/>
          </a:stretch>
        </p:blipFill>
        <p:spPr>
          <a:xfrm>
            <a:off x="6776953" y="3878864"/>
            <a:ext cx="2129911" cy="2108612"/>
          </a:xfrm>
          <a:prstGeom prst="rect">
            <a:avLst/>
          </a:prstGeom>
        </p:spPr>
      </p:pic>
      <p:pic>
        <p:nvPicPr>
          <p:cNvPr id="23" name="Picture 22">
            <a:extLst>
              <a:ext uri="{FF2B5EF4-FFF2-40B4-BE49-F238E27FC236}">
                <a16:creationId xmlns:a16="http://schemas.microsoft.com/office/drawing/2014/main" id="{BB583369-2930-1D4E-991C-1AF28DED96F3}"/>
              </a:ext>
            </a:extLst>
          </p:cNvPr>
          <p:cNvPicPr>
            <a:picLocks noChangeAspect="1"/>
          </p:cNvPicPr>
          <p:nvPr/>
        </p:nvPicPr>
        <p:blipFill>
          <a:blip r:embed="rId5"/>
          <a:stretch>
            <a:fillRect/>
          </a:stretch>
        </p:blipFill>
        <p:spPr>
          <a:xfrm>
            <a:off x="4151424" y="3761567"/>
            <a:ext cx="2314054" cy="1838902"/>
          </a:xfrm>
          <a:prstGeom prst="rect">
            <a:avLst/>
          </a:prstGeom>
        </p:spPr>
      </p:pic>
      <p:pic>
        <p:nvPicPr>
          <p:cNvPr id="24" name="Picture 23">
            <a:extLst>
              <a:ext uri="{FF2B5EF4-FFF2-40B4-BE49-F238E27FC236}">
                <a16:creationId xmlns:a16="http://schemas.microsoft.com/office/drawing/2014/main" id="{ECF53FAD-CFD2-544B-9C27-8E2AFABD655C}"/>
              </a:ext>
            </a:extLst>
          </p:cNvPr>
          <p:cNvPicPr>
            <a:picLocks noChangeAspect="1"/>
          </p:cNvPicPr>
          <p:nvPr/>
        </p:nvPicPr>
        <p:blipFill>
          <a:blip r:embed="rId6"/>
          <a:stretch>
            <a:fillRect/>
          </a:stretch>
        </p:blipFill>
        <p:spPr>
          <a:xfrm>
            <a:off x="2874340" y="5923403"/>
            <a:ext cx="4868223" cy="748190"/>
          </a:xfrm>
          <a:prstGeom prst="rect">
            <a:avLst/>
          </a:prstGeom>
        </p:spPr>
      </p:pic>
      <p:pic>
        <p:nvPicPr>
          <p:cNvPr id="25" name="Picture 24">
            <a:extLst>
              <a:ext uri="{FF2B5EF4-FFF2-40B4-BE49-F238E27FC236}">
                <a16:creationId xmlns:a16="http://schemas.microsoft.com/office/drawing/2014/main" id="{F22A7846-B1B8-654E-8C63-6D8C3D07B069}"/>
              </a:ext>
            </a:extLst>
          </p:cNvPr>
          <p:cNvPicPr>
            <a:picLocks noChangeAspect="1"/>
          </p:cNvPicPr>
          <p:nvPr/>
        </p:nvPicPr>
        <p:blipFill>
          <a:blip r:embed="rId7"/>
          <a:stretch>
            <a:fillRect/>
          </a:stretch>
        </p:blipFill>
        <p:spPr>
          <a:xfrm>
            <a:off x="5278397" y="1734996"/>
            <a:ext cx="4061361" cy="1337859"/>
          </a:xfrm>
          <a:prstGeom prst="rect">
            <a:avLst/>
          </a:prstGeom>
        </p:spPr>
      </p:pic>
      <p:pic>
        <p:nvPicPr>
          <p:cNvPr id="28" name="Picture 2">
            <a:extLst>
              <a:ext uri="{FF2B5EF4-FFF2-40B4-BE49-F238E27FC236}">
                <a16:creationId xmlns:a16="http://schemas.microsoft.com/office/drawing/2014/main" id="{F95DC5DE-EE4D-8F4D-AEAF-05F48D0745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8601" y="2718747"/>
            <a:ext cx="2226308" cy="106276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9EDD9A1-E550-2B46-856F-5BB33F4C9CBF}"/>
              </a:ext>
            </a:extLst>
          </p:cNvPr>
          <p:cNvSpPr/>
          <p:nvPr/>
        </p:nvSpPr>
        <p:spPr>
          <a:xfrm rot="19482910">
            <a:off x="320634" y="2291938"/>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Instrument Design</a:t>
            </a:r>
          </a:p>
        </p:txBody>
      </p:sp>
      <p:sp>
        <p:nvSpPr>
          <p:cNvPr id="30" name="Rectangle 29">
            <a:extLst>
              <a:ext uri="{FF2B5EF4-FFF2-40B4-BE49-F238E27FC236}">
                <a16:creationId xmlns:a16="http://schemas.microsoft.com/office/drawing/2014/main" id="{84379CB2-E23F-CD4C-A4C8-16D7F69A447F}"/>
              </a:ext>
            </a:extLst>
          </p:cNvPr>
          <p:cNvSpPr/>
          <p:nvPr/>
        </p:nvSpPr>
        <p:spPr>
          <a:xfrm rot="19482910">
            <a:off x="6099021" y="2140876"/>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Design</a:t>
            </a:r>
          </a:p>
        </p:txBody>
      </p:sp>
      <p:sp>
        <p:nvSpPr>
          <p:cNvPr id="31" name="Rectangle 30">
            <a:extLst>
              <a:ext uri="{FF2B5EF4-FFF2-40B4-BE49-F238E27FC236}">
                <a16:creationId xmlns:a16="http://schemas.microsoft.com/office/drawing/2014/main" id="{627CE429-D7D4-E64F-953D-C53EFCEFD7AC}"/>
              </a:ext>
            </a:extLst>
          </p:cNvPr>
          <p:cNvSpPr/>
          <p:nvPr/>
        </p:nvSpPr>
        <p:spPr>
          <a:xfrm rot="19482910">
            <a:off x="4414851" y="4014667"/>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Comparisons</a:t>
            </a:r>
          </a:p>
        </p:txBody>
      </p:sp>
      <p:sp>
        <p:nvSpPr>
          <p:cNvPr id="32" name="Rectangle 31">
            <a:extLst>
              <a:ext uri="{FF2B5EF4-FFF2-40B4-BE49-F238E27FC236}">
                <a16:creationId xmlns:a16="http://schemas.microsoft.com/office/drawing/2014/main" id="{D6E31723-7E7F-8648-B4B2-1AC6DD0B13F9}"/>
              </a:ext>
            </a:extLst>
          </p:cNvPr>
          <p:cNvSpPr/>
          <p:nvPr/>
        </p:nvSpPr>
        <p:spPr>
          <a:xfrm rot="19482910">
            <a:off x="6965055" y="4624410"/>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Making sense of student thinking</a:t>
            </a:r>
          </a:p>
        </p:txBody>
      </p:sp>
      <p:sp>
        <p:nvSpPr>
          <p:cNvPr id="33" name="Rectangle 32">
            <a:extLst>
              <a:ext uri="{FF2B5EF4-FFF2-40B4-BE49-F238E27FC236}">
                <a16:creationId xmlns:a16="http://schemas.microsoft.com/office/drawing/2014/main" id="{8CE103A4-7443-7345-B1E4-EBF325893E17}"/>
              </a:ext>
            </a:extLst>
          </p:cNvPr>
          <p:cNvSpPr/>
          <p:nvPr/>
        </p:nvSpPr>
        <p:spPr>
          <a:xfrm rot="19482910">
            <a:off x="3922136" y="5966329"/>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Theory Development</a:t>
            </a:r>
          </a:p>
        </p:txBody>
      </p:sp>
      <p:sp>
        <p:nvSpPr>
          <p:cNvPr id="34" name="Rectangle 33">
            <a:extLst>
              <a:ext uri="{FF2B5EF4-FFF2-40B4-BE49-F238E27FC236}">
                <a16:creationId xmlns:a16="http://schemas.microsoft.com/office/drawing/2014/main" id="{56A02C48-403D-234D-9CAE-CD8C13BEAE74}"/>
              </a:ext>
            </a:extLst>
          </p:cNvPr>
          <p:cNvSpPr/>
          <p:nvPr/>
        </p:nvSpPr>
        <p:spPr>
          <a:xfrm rot="19482910">
            <a:off x="564935" y="4385285"/>
            <a:ext cx="18644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Modelling Data</a:t>
            </a:r>
          </a:p>
        </p:txBody>
      </p:sp>
      <p:sp>
        <p:nvSpPr>
          <p:cNvPr id="35" name="Rectangle 34">
            <a:extLst>
              <a:ext uri="{FF2B5EF4-FFF2-40B4-BE49-F238E27FC236}">
                <a16:creationId xmlns:a16="http://schemas.microsoft.com/office/drawing/2014/main" id="{A9C8BA48-0214-554A-9C3F-9BC875656E8A}"/>
              </a:ext>
            </a:extLst>
          </p:cNvPr>
          <p:cNvSpPr/>
          <p:nvPr/>
        </p:nvSpPr>
        <p:spPr>
          <a:xfrm rot="19482910">
            <a:off x="3358033" y="2543011"/>
            <a:ext cx="2500574" cy="85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Making sense of student/mathematician activity</a:t>
            </a:r>
          </a:p>
        </p:txBody>
      </p:sp>
    </p:spTree>
    <p:extLst>
      <p:ext uri="{BB962C8B-B14F-4D97-AF65-F5344CB8AC3E}">
        <p14:creationId xmlns:p14="http://schemas.microsoft.com/office/powerpoint/2010/main" val="11386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D91059-7F73-C24C-BBE9-E78485572DF2}"/>
              </a:ext>
            </a:extLst>
          </p:cNvPr>
          <p:cNvSpPr txBox="1"/>
          <p:nvPr/>
        </p:nvSpPr>
        <p:spPr>
          <a:xfrm>
            <a:off x="2730674" y="2580362"/>
            <a:ext cx="3193438" cy="1477328"/>
          </a:xfrm>
          <a:prstGeom prst="rect">
            <a:avLst/>
          </a:prstGeom>
          <a:noFill/>
        </p:spPr>
        <p:txBody>
          <a:bodyPr wrap="none" rtlCol="0">
            <a:spAutoFit/>
          </a:bodyPr>
          <a:lstStyle/>
          <a:p>
            <a:r>
              <a:rPr lang="en-US" dirty="0"/>
              <a:t>Thank you!</a:t>
            </a:r>
          </a:p>
          <a:p>
            <a:endParaRPr lang="en-US" dirty="0"/>
          </a:p>
          <a:p>
            <a:endParaRPr lang="en-US" dirty="0"/>
          </a:p>
          <a:p>
            <a:r>
              <a:rPr lang="en-US" dirty="0"/>
              <a:t>For more info on these projects:</a:t>
            </a:r>
          </a:p>
          <a:p>
            <a:r>
              <a:rPr lang="en-US" dirty="0">
                <a:hlinkClick r:id="rId2"/>
              </a:rPr>
              <a:t>http://melhuish.wp.txstate.edu/</a:t>
            </a:r>
            <a:endParaRPr lang="en-US" dirty="0"/>
          </a:p>
        </p:txBody>
      </p:sp>
    </p:spTree>
    <p:extLst>
      <p:ext uri="{BB962C8B-B14F-4D97-AF65-F5344CB8AC3E}">
        <p14:creationId xmlns:p14="http://schemas.microsoft.com/office/powerpoint/2010/main" val="368239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89036-C89D-8B43-BF57-359E7DFFDB5B}"/>
              </a:ext>
            </a:extLst>
          </p:cNvPr>
          <p:cNvSpPr>
            <a:spLocks noGrp="1"/>
          </p:cNvSpPr>
          <p:nvPr>
            <p:ph type="title"/>
          </p:nvPr>
        </p:nvSpPr>
        <p:spPr>
          <a:xfrm>
            <a:off x="782723" y="809898"/>
            <a:ext cx="7457037" cy="1554480"/>
          </a:xfrm>
        </p:spPr>
        <p:txBody>
          <a:bodyPr anchor="ctr">
            <a:normAutofit/>
          </a:bodyPr>
          <a:lstStyle/>
          <a:p>
            <a:r>
              <a:rPr lang="en-US" sz="4200" dirty="0"/>
              <a:t>So what is mathematics education research?</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B2D1AE4-5B2D-1143-B681-CE4CCAF20F66}"/>
              </a:ext>
            </a:extLst>
          </p:cNvPr>
          <p:cNvSpPr/>
          <p:nvPr/>
        </p:nvSpPr>
        <p:spPr>
          <a:xfrm>
            <a:off x="3311202" y="2132482"/>
            <a:ext cx="6456252" cy="369332"/>
          </a:xfrm>
          <a:prstGeom prst="rect">
            <a:avLst/>
          </a:prstGeom>
        </p:spPr>
        <p:txBody>
          <a:bodyPr wrap="square">
            <a:spAutoFit/>
          </a:bodyPr>
          <a:lstStyle/>
          <a:p>
            <a:r>
              <a:rPr lang="en-US" dirty="0"/>
              <a:t>The study of the teaching and learning of mathematics.</a:t>
            </a:r>
          </a:p>
        </p:txBody>
      </p:sp>
      <p:sp>
        <p:nvSpPr>
          <p:cNvPr id="20" name="TextBox 19">
            <a:extLst>
              <a:ext uri="{FF2B5EF4-FFF2-40B4-BE49-F238E27FC236}">
                <a16:creationId xmlns:a16="http://schemas.microsoft.com/office/drawing/2014/main" id="{C378C377-D4F4-684B-8169-981BCB5BB3C7}"/>
              </a:ext>
            </a:extLst>
          </p:cNvPr>
          <p:cNvSpPr txBox="1"/>
          <p:nvPr/>
        </p:nvSpPr>
        <p:spPr>
          <a:xfrm rot="20839487">
            <a:off x="988275" y="3155120"/>
            <a:ext cx="2103120" cy="1754326"/>
          </a:xfrm>
          <a:prstGeom prst="rect">
            <a:avLst/>
          </a:prstGeom>
          <a:noFill/>
        </p:spPr>
        <p:txBody>
          <a:bodyPr wrap="square" rtlCol="0">
            <a:spAutoFit/>
          </a:bodyPr>
          <a:lstStyle/>
          <a:p>
            <a:r>
              <a:rPr lang="en-US" i="1" strike="sngStrike" dirty="0"/>
              <a:t>Applying a treatment instruction to one group of students and a control to another. Compare.</a:t>
            </a:r>
          </a:p>
        </p:txBody>
      </p:sp>
      <p:sp>
        <p:nvSpPr>
          <p:cNvPr id="21" name="TextBox 20">
            <a:extLst>
              <a:ext uri="{FF2B5EF4-FFF2-40B4-BE49-F238E27FC236}">
                <a16:creationId xmlns:a16="http://schemas.microsoft.com/office/drawing/2014/main" id="{60054328-4044-A148-8458-0285BDB051CC}"/>
              </a:ext>
            </a:extLst>
          </p:cNvPr>
          <p:cNvSpPr txBox="1"/>
          <p:nvPr/>
        </p:nvSpPr>
        <p:spPr>
          <a:xfrm rot="19557279">
            <a:off x="6265440" y="4640239"/>
            <a:ext cx="1423035" cy="646331"/>
          </a:xfrm>
          <a:prstGeom prst="rect">
            <a:avLst/>
          </a:prstGeom>
          <a:noFill/>
        </p:spPr>
        <p:txBody>
          <a:bodyPr wrap="square" rtlCol="0">
            <a:spAutoFit/>
          </a:bodyPr>
          <a:lstStyle/>
          <a:p>
            <a:r>
              <a:rPr lang="en-US" i="1" strike="sngStrike" dirty="0"/>
              <a:t>Learning to teach better.</a:t>
            </a:r>
          </a:p>
        </p:txBody>
      </p:sp>
      <p:sp>
        <p:nvSpPr>
          <p:cNvPr id="22" name="TextBox 21">
            <a:extLst>
              <a:ext uri="{FF2B5EF4-FFF2-40B4-BE49-F238E27FC236}">
                <a16:creationId xmlns:a16="http://schemas.microsoft.com/office/drawing/2014/main" id="{9BD066AB-4174-AC44-BB49-70E950D670D2}"/>
              </a:ext>
            </a:extLst>
          </p:cNvPr>
          <p:cNvSpPr txBox="1"/>
          <p:nvPr/>
        </p:nvSpPr>
        <p:spPr>
          <a:xfrm rot="20619274">
            <a:off x="5243505" y="3143552"/>
            <a:ext cx="1815465" cy="646331"/>
          </a:xfrm>
          <a:prstGeom prst="rect">
            <a:avLst/>
          </a:prstGeom>
          <a:noFill/>
        </p:spPr>
        <p:txBody>
          <a:bodyPr wrap="square" rtlCol="0">
            <a:spAutoFit/>
          </a:bodyPr>
          <a:lstStyle/>
          <a:p>
            <a:r>
              <a:rPr lang="en-US" i="1" strike="sngStrike" dirty="0"/>
              <a:t>Writing textbooks.</a:t>
            </a:r>
          </a:p>
        </p:txBody>
      </p:sp>
      <p:sp>
        <p:nvSpPr>
          <p:cNvPr id="23" name="TextBox 22">
            <a:extLst>
              <a:ext uri="{FF2B5EF4-FFF2-40B4-BE49-F238E27FC236}">
                <a16:creationId xmlns:a16="http://schemas.microsoft.com/office/drawing/2014/main" id="{2FD84F31-429F-C246-8A8E-B39D66DD7EBA}"/>
              </a:ext>
            </a:extLst>
          </p:cNvPr>
          <p:cNvSpPr txBox="1"/>
          <p:nvPr/>
        </p:nvSpPr>
        <p:spPr>
          <a:xfrm rot="786490">
            <a:off x="3622863" y="4110603"/>
            <a:ext cx="1815465" cy="1200329"/>
          </a:xfrm>
          <a:prstGeom prst="rect">
            <a:avLst/>
          </a:prstGeom>
          <a:noFill/>
        </p:spPr>
        <p:txBody>
          <a:bodyPr wrap="square" rtlCol="0">
            <a:spAutoFit/>
          </a:bodyPr>
          <a:lstStyle/>
          <a:p>
            <a:r>
              <a:rPr lang="en-US" i="1" strike="sngStrike" dirty="0"/>
              <a:t>Trying a cool thing when you teach and seeing how it works.</a:t>
            </a:r>
          </a:p>
        </p:txBody>
      </p:sp>
    </p:spTree>
    <p:extLst>
      <p:ext uri="{BB962C8B-B14F-4D97-AF65-F5344CB8AC3E}">
        <p14:creationId xmlns:p14="http://schemas.microsoft.com/office/powerpoint/2010/main" val="7489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D36F5-A20C-D54A-B9DE-13C6FA11AD67}"/>
              </a:ext>
            </a:extLst>
          </p:cNvPr>
          <p:cNvPicPr>
            <a:picLocks noChangeAspect="1"/>
          </p:cNvPicPr>
          <p:nvPr/>
        </p:nvPicPr>
        <p:blipFill>
          <a:blip r:embed="rId2">
            <a:alphaModFix amt="70000"/>
          </a:blip>
          <a:stretch>
            <a:fillRect/>
          </a:stretch>
        </p:blipFill>
        <p:spPr>
          <a:xfrm>
            <a:off x="509211" y="-151313"/>
            <a:ext cx="5464078" cy="7009313"/>
          </a:xfrm>
          <a:prstGeom prst="rect">
            <a:avLst/>
          </a:prstGeom>
        </p:spPr>
      </p:pic>
      <p:sp>
        <p:nvSpPr>
          <p:cNvPr id="10" name="TextBox 9">
            <a:extLst>
              <a:ext uri="{FF2B5EF4-FFF2-40B4-BE49-F238E27FC236}">
                <a16:creationId xmlns:a16="http://schemas.microsoft.com/office/drawing/2014/main" id="{0C181EEC-DC7E-CE47-B9F4-6EEE230BE6CE}"/>
              </a:ext>
            </a:extLst>
          </p:cNvPr>
          <p:cNvSpPr txBox="1"/>
          <p:nvPr/>
        </p:nvSpPr>
        <p:spPr>
          <a:xfrm>
            <a:off x="1152130" y="5004513"/>
            <a:ext cx="3943606" cy="1502790"/>
          </a:xfrm>
          <a:prstGeom prst="rect">
            <a:avLst/>
          </a:prstGeom>
          <a:noFill/>
        </p:spPr>
        <p:txBody>
          <a:bodyPr wrap="square" rtlCol="0">
            <a:prstTxWarp prst="textFadeUp">
              <a:avLst>
                <a:gd name="adj" fmla="val 38840"/>
              </a:avLst>
            </a:prstTxWarp>
            <a:spAutoFit/>
          </a:bodyPr>
          <a:lstStyle/>
          <a:p>
            <a:pPr algn="ctr"/>
            <a:endParaRPr lang="en-US" sz="1400" b="1" dirty="0"/>
          </a:p>
          <a:p>
            <a:pPr algn="ctr"/>
            <a:endParaRPr lang="en-US" sz="1400" dirty="0"/>
          </a:p>
          <a:p>
            <a:pPr algn="ctr"/>
            <a:endParaRPr lang="en-US" sz="1400" dirty="0"/>
          </a:p>
          <a:p>
            <a:pPr algn="ctr"/>
            <a:r>
              <a:rPr lang="en-US" sz="1400" dirty="0"/>
              <a:t>Philosophy     Analytic Writing    Mathematics   Psychology  Anthropology  Statistics  Linguistics   Data Science  Cognitive Science   Sociology</a:t>
            </a:r>
            <a:endParaRPr lang="en-US" dirty="0"/>
          </a:p>
        </p:txBody>
      </p:sp>
      <p:sp>
        <p:nvSpPr>
          <p:cNvPr id="8" name="TextBox 7">
            <a:extLst>
              <a:ext uri="{FF2B5EF4-FFF2-40B4-BE49-F238E27FC236}">
                <a16:creationId xmlns:a16="http://schemas.microsoft.com/office/drawing/2014/main" id="{BE6982DE-CE17-E740-9BAB-62AECC60520F}"/>
              </a:ext>
            </a:extLst>
          </p:cNvPr>
          <p:cNvSpPr txBox="1"/>
          <p:nvPr/>
        </p:nvSpPr>
        <p:spPr>
          <a:xfrm>
            <a:off x="6424551" y="2389447"/>
            <a:ext cx="1971303" cy="1200329"/>
          </a:xfrm>
          <a:prstGeom prst="rect">
            <a:avLst/>
          </a:prstGeom>
          <a:noFill/>
        </p:spPr>
        <p:txBody>
          <a:bodyPr wrap="square" rtlCol="0">
            <a:spAutoFit/>
          </a:bodyPr>
          <a:lstStyle/>
          <a:p>
            <a:r>
              <a:rPr lang="en-US" sz="2400" b="1" dirty="0"/>
              <a:t>Mathematics Education Research</a:t>
            </a:r>
          </a:p>
        </p:txBody>
      </p:sp>
      <p:sp>
        <p:nvSpPr>
          <p:cNvPr id="2" name="Oval 1">
            <a:extLst>
              <a:ext uri="{FF2B5EF4-FFF2-40B4-BE49-F238E27FC236}">
                <a16:creationId xmlns:a16="http://schemas.microsoft.com/office/drawing/2014/main" id="{92D3E933-D8CC-5C4C-BE13-D891959C2DFE}"/>
              </a:ext>
            </a:extLst>
          </p:cNvPr>
          <p:cNvSpPr/>
          <p:nvPr/>
        </p:nvSpPr>
        <p:spPr>
          <a:xfrm>
            <a:off x="6172200" y="4471988"/>
            <a:ext cx="1214438" cy="115728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Logical</a:t>
            </a:r>
          </a:p>
          <a:p>
            <a:pPr algn="ctr"/>
            <a:r>
              <a:rPr lang="en-US" dirty="0"/>
              <a:t>Clean</a:t>
            </a:r>
          </a:p>
        </p:txBody>
      </p:sp>
      <p:sp>
        <p:nvSpPr>
          <p:cNvPr id="7" name="Oval 6">
            <a:extLst>
              <a:ext uri="{FF2B5EF4-FFF2-40B4-BE49-F238E27FC236}">
                <a16:creationId xmlns:a16="http://schemas.microsoft.com/office/drawing/2014/main" id="{79C38A05-A585-9C4A-9C58-8A7486F2D840}"/>
              </a:ext>
            </a:extLst>
          </p:cNvPr>
          <p:cNvSpPr/>
          <p:nvPr/>
        </p:nvSpPr>
        <p:spPr>
          <a:xfrm>
            <a:off x="7181416" y="4471988"/>
            <a:ext cx="1214438" cy="115728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Messy</a:t>
            </a:r>
          </a:p>
        </p:txBody>
      </p:sp>
      <p:sp>
        <p:nvSpPr>
          <p:cNvPr id="3" name="TextBox 2">
            <a:extLst>
              <a:ext uri="{FF2B5EF4-FFF2-40B4-BE49-F238E27FC236}">
                <a16:creationId xmlns:a16="http://schemas.microsoft.com/office/drawing/2014/main" id="{1F24C27B-75F9-934F-A195-DFACC49BBB75}"/>
              </a:ext>
            </a:extLst>
          </p:cNvPr>
          <p:cNvSpPr txBox="1"/>
          <p:nvPr/>
        </p:nvSpPr>
        <p:spPr>
          <a:xfrm>
            <a:off x="6439934" y="4102656"/>
            <a:ext cx="689099" cy="369332"/>
          </a:xfrm>
          <a:prstGeom prst="rect">
            <a:avLst/>
          </a:prstGeom>
          <a:noFill/>
        </p:spPr>
        <p:txBody>
          <a:bodyPr wrap="none" rtlCol="0">
            <a:spAutoFit/>
          </a:bodyPr>
          <a:lstStyle/>
          <a:p>
            <a:r>
              <a:rPr lang="en-US" dirty="0"/>
              <a:t>Math</a:t>
            </a:r>
          </a:p>
        </p:txBody>
      </p:sp>
      <p:sp>
        <p:nvSpPr>
          <p:cNvPr id="9" name="TextBox 8">
            <a:extLst>
              <a:ext uri="{FF2B5EF4-FFF2-40B4-BE49-F238E27FC236}">
                <a16:creationId xmlns:a16="http://schemas.microsoft.com/office/drawing/2014/main" id="{CBAA33C7-B26E-D844-90F5-EB508741FB7D}"/>
              </a:ext>
            </a:extLst>
          </p:cNvPr>
          <p:cNvSpPr txBox="1"/>
          <p:nvPr/>
        </p:nvSpPr>
        <p:spPr>
          <a:xfrm>
            <a:off x="7367078" y="4102656"/>
            <a:ext cx="826060" cy="369332"/>
          </a:xfrm>
          <a:prstGeom prst="rect">
            <a:avLst/>
          </a:prstGeom>
          <a:noFill/>
        </p:spPr>
        <p:txBody>
          <a:bodyPr wrap="none" rtlCol="0">
            <a:spAutoFit/>
          </a:bodyPr>
          <a:lstStyle/>
          <a:p>
            <a:r>
              <a:rPr lang="en-US" dirty="0"/>
              <a:t>People</a:t>
            </a:r>
          </a:p>
        </p:txBody>
      </p:sp>
      <p:sp>
        <p:nvSpPr>
          <p:cNvPr id="4" name="5-Point Star 3">
            <a:extLst>
              <a:ext uri="{FF2B5EF4-FFF2-40B4-BE49-F238E27FC236}">
                <a16:creationId xmlns:a16="http://schemas.microsoft.com/office/drawing/2014/main" id="{FE4111A1-8E80-EB4D-BDFC-49A946C037B1}"/>
              </a:ext>
            </a:extLst>
          </p:cNvPr>
          <p:cNvSpPr/>
          <p:nvPr/>
        </p:nvSpPr>
        <p:spPr>
          <a:xfrm>
            <a:off x="7181416" y="5004513"/>
            <a:ext cx="228786" cy="2247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693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4415</TotalTime>
  <Words>3710</Words>
  <Application>Microsoft Macintosh PowerPoint</Application>
  <PresentationFormat>On-screen Show (4:3)</PresentationFormat>
  <Paragraphs>601</Paragraphs>
  <Slides>79</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Calibri Light</vt:lpstr>
      <vt:lpstr>Times New Roman</vt:lpstr>
      <vt:lpstr>Univers W01</vt:lpstr>
      <vt:lpstr>Office Theme</vt:lpstr>
      <vt:lpstr>Are multiplication and division the same operation?</vt:lpstr>
      <vt:lpstr>A window into mathematics education research</vt:lpstr>
      <vt:lpstr>Mathematics Education Research Talks tend to be deep dives into one research question and study.</vt:lpstr>
      <vt:lpstr>PowerPoint Presentation</vt:lpstr>
      <vt:lpstr>PowerPoint Presentation</vt:lpstr>
      <vt:lpstr>So what is mathematics education research?</vt:lpstr>
      <vt:lpstr>So what is mathematics education research?</vt:lpstr>
      <vt:lpstr>So what is mathematics education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GTCA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Binary Operation Focused</vt:lpstr>
      <vt:lpstr>PowerPoint Presentation</vt:lpstr>
      <vt:lpstr>PowerPoint Presentation</vt:lpstr>
      <vt:lpstr>PowerPoint Presentation</vt:lpstr>
      <vt:lpstr>PowerPoint Presentation</vt:lpstr>
      <vt:lpstr>PowerPoint Presentation</vt:lpstr>
      <vt:lpstr>PowerPoint Presentation</vt:lpstr>
      <vt:lpstr>Metaphors</vt:lpstr>
      <vt:lpstr>Metaphors</vt:lpstr>
      <vt:lpstr>Metaphors</vt:lpstr>
      <vt:lpstr>Metaphors</vt:lpstr>
      <vt:lpstr>Sameness Focused</vt:lpstr>
      <vt:lpstr>PowerPoint Presentation</vt:lpstr>
      <vt:lpstr>Are multiplication and division the same operation?</vt:lpstr>
      <vt:lpstr>Are multiplication and division the same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Convert K-12 instrument to undergraduate level to better understand teacher and student activity in those classrooms.  Requires: Instrumentation study. Don’t worry I won’t bore you through one of those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window into mathematics education research</dc:title>
  <dc:creator>Melhuish, Kate</dc:creator>
  <cp:lastModifiedBy>Melhuish, Kate</cp:lastModifiedBy>
  <cp:revision>93</cp:revision>
  <dcterms:created xsi:type="dcterms:W3CDTF">2020-07-14T20:13:47Z</dcterms:created>
  <dcterms:modified xsi:type="dcterms:W3CDTF">2020-07-17T22:13:50Z</dcterms:modified>
</cp:coreProperties>
</file>