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7"/>
  </p:notesMasterIdLst>
  <p:sldIdLst>
    <p:sldId id="292" r:id="rId5"/>
    <p:sldId id="313" r:id="rId6"/>
    <p:sldId id="311" r:id="rId7"/>
    <p:sldId id="314" r:id="rId8"/>
    <p:sldId id="310" r:id="rId9"/>
    <p:sldId id="319" r:id="rId10"/>
    <p:sldId id="312" r:id="rId11"/>
    <p:sldId id="309" r:id="rId12"/>
    <p:sldId id="316" r:id="rId13"/>
    <p:sldId id="317" r:id="rId14"/>
    <p:sldId id="318" r:id="rId15"/>
    <p:sldId id="32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DD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D524E-424D-40F7-B4AC-BB6A14A52074}" type="datetimeFigureOut">
              <a:rPr lang="en-US" smtClean="0"/>
              <a:t>6/15/21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E1869-FC02-499C-8997-80045AD70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477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Presented on June 14</a:t>
            </a:r>
            <a:r>
              <a:rPr lang="en-US" baseline="30000"/>
              <a:t>th</a:t>
            </a:r>
            <a:r>
              <a:rPr lang="en-US"/>
              <a:t> for 3</a:t>
            </a:r>
            <a:r>
              <a:rPr lang="en-US" baseline="30000"/>
              <a:t>rd</a:t>
            </a:r>
            <a:r>
              <a:rPr lang="en-US"/>
              <a:t> and 4</a:t>
            </a:r>
            <a:r>
              <a:rPr lang="en-US" baseline="30000"/>
              <a:t>th</a:t>
            </a:r>
            <a:r>
              <a:rPr lang="en-US"/>
              <a:t> graders </a:t>
            </a:r>
          </a:p>
          <a:p>
            <a:r>
              <a:rPr lang="en-US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Students will need: several sheets of paper, scissors, pencil/pen/marker, a piece of string/yarn (at least 12 inches long), clear tape.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FE1869-FC02-499C-8997-80045AD7068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050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Ask the kids to think about these questions and have Dr. Chase do the trick before going to the next slide.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FE1869-FC02-499C-8997-80045AD7068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870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FE1869-FC02-499C-8997-80045AD7068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659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FE1869-FC02-499C-8997-80045AD7068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50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FE1869-FC02-499C-8997-80045AD7068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7547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/>
              <a:t>You can’t create something out of nowhere.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/>
              <a:t>For our trick I didn’t create a knot out of thin air. I manipulated or shaped the environment it was in 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FE1869-FC02-499C-8997-80045AD7068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2000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*** don’t break the rule of what a hole is though </a:t>
            </a:r>
          </a:p>
          <a:p>
            <a:r>
              <a:rPr lang="en-US"/>
              <a:t>Why does this work?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FE1869-FC02-499C-8997-80045AD7068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917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6/15/21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5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6/15/21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18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6/15/21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058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6/15/21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950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6/15/21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14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6/15/21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700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6/15/21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61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6/15/21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53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6/15/21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8086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6/15/21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409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2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N8hK3YFqh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allfortheboys.com/easy-paper-illusion/" TargetMode="External"/><Relationship Id="rId2" Type="http://schemas.openxmlformats.org/officeDocument/2006/relationships/hyperlink" Target="https://sciencenotes.org/cool-math-tricks-amaze-friend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metalware, black, chain, day&#10;&#10;Description automatically generated">
            <a:extLst>
              <a:ext uri="{FF2B5EF4-FFF2-40B4-BE49-F238E27FC236}">
                <a16:creationId xmlns:a16="http://schemas.microsoft.com/office/drawing/2014/main" id="{C7D64F85-D13D-4A87-8334-A60575C7B75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1000"/>
                    </a14:imgEffect>
                    <a14:imgEffect>
                      <a14:brightnessContrast bright="19000" contrast="14000"/>
                    </a14:imgEffect>
                  </a14:imgLayer>
                </a14:imgProps>
              </a:ext>
            </a:extLst>
          </a:blip>
          <a:srcRect l="26082" r="2312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6" name="Rectangle 105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9790" y="0"/>
            <a:ext cx="4662210" cy="6858000"/>
          </a:xfrm>
          <a:prstGeom prst="rect">
            <a:avLst/>
          </a:prstGeom>
          <a:solidFill>
            <a:schemeClr val="bg1">
              <a:alpha val="30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17B6D4D1-B988-457E-986C-12FB1339E6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9790" y="0"/>
            <a:ext cx="4662210" cy="6858000"/>
          </a:xfrm>
          <a:prstGeom prst="rect">
            <a:avLst/>
          </a:prstGeom>
          <a:solidFill>
            <a:schemeClr val="accent1">
              <a:alpha val="40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93767" y="164592"/>
            <a:ext cx="4334256" cy="6528816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D7398C-75E5-4CB0-BA4F-D7D5CF2495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96314" y="1340361"/>
            <a:ext cx="3729162" cy="3341700"/>
          </a:xfrm>
        </p:spPr>
        <p:txBody>
          <a:bodyPr>
            <a:normAutofit/>
          </a:bodyPr>
          <a:lstStyle/>
          <a:p>
            <a:r>
              <a:rPr lang="en-US" sz="3600">
                <a:solidFill>
                  <a:schemeClr val="tx1"/>
                </a:solidFill>
              </a:rPr>
              <a:t>Math “Magic” tricks </a:t>
            </a:r>
            <a:br>
              <a:rPr lang="en-US" sz="3600">
                <a:solidFill>
                  <a:schemeClr val="tx1"/>
                </a:solidFill>
              </a:rPr>
            </a:br>
            <a:r>
              <a:rPr lang="en-US" sz="3600">
                <a:solidFill>
                  <a:schemeClr val="tx1"/>
                </a:solidFill>
              </a:rPr>
              <a:t>using topology!!!</a:t>
            </a:r>
          </a:p>
        </p:txBody>
      </p:sp>
    </p:spTree>
    <p:extLst>
      <p:ext uri="{BB962C8B-B14F-4D97-AF65-F5344CB8AC3E}">
        <p14:creationId xmlns:p14="http://schemas.microsoft.com/office/powerpoint/2010/main" val="21520829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7FCD7-4164-406A-802F-9FACB03DA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is this possible?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63671-8485-412B-B6F5-74D20880D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big question for this trick is </a:t>
            </a:r>
          </a:p>
          <a:p>
            <a:pPr marL="0" indent="0" algn="ctr">
              <a:buNone/>
            </a:pPr>
            <a:r>
              <a:rPr lang="en-US" sz="3200"/>
              <a:t>What is a hole? </a:t>
            </a:r>
          </a:p>
          <a:p>
            <a:r>
              <a:rPr lang="en-US" sz="1600"/>
              <a:t>For most people, a hole is just an empty space. </a:t>
            </a:r>
          </a:p>
          <a:p>
            <a:r>
              <a:rPr lang="en-US" sz="1600"/>
              <a:t>BUT for mathematician, the holes are defined more by the boundary or the edge of the hole than the empty space. </a:t>
            </a:r>
          </a:p>
          <a:p>
            <a:r>
              <a:rPr lang="en-US" sz="1600"/>
              <a:t>What this means is if you make thinner cuts the bigger you can make the hole. </a:t>
            </a:r>
          </a:p>
          <a:p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524151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1D0BF-E4FF-4E2F-B51F-BC1CD2EF7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Bonus Trick: Switching Sides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FB06F4-BA9B-4AD0-81D6-7BBB2CC078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9102" y="1603717"/>
            <a:ext cx="4246098" cy="4349027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BC33D40-012D-4A2B-9C18-8AA80BCE0D97}"/>
              </a:ext>
            </a:extLst>
          </p:cNvPr>
          <p:cNvCxnSpPr>
            <a:cxnSpLocks/>
          </p:cNvCxnSpPr>
          <p:nvPr/>
        </p:nvCxnSpPr>
        <p:spPr>
          <a:xfrm flipV="1">
            <a:off x="7652825" y="2546252"/>
            <a:ext cx="0" cy="27572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DBDE862-EEAD-4ABD-BB3D-195FE8FDDE2B}"/>
              </a:ext>
            </a:extLst>
          </p:cNvPr>
          <p:cNvCxnSpPr/>
          <p:nvPr/>
        </p:nvCxnSpPr>
        <p:spPr>
          <a:xfrm>
            <a:off x="7652825" y="2546252"/>
            <a:ext cx="26165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39CFB41-E3EA-4D1F-A903-D92A80D7F3D4}"/>
              </a:ext>
            </a:extLst>
          </p:cNvPr>
          <p:cNvCxnSpPr/>
          <p:nvPr/>
        </p:nvCxnSpPr>
        <p:spPr>
          <a:xfrm>
            <a:off x="10269415" y="2546252"/>
            <a:ext cx="0" cy="27572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221D7B4-FCFD-4B8F-B4E7-4086E2D10150}"/>
              </a:ext>
            </a:extLst>
          </p:cNvPr>
          <p:cNvSpPr txBox="1"/>
          <p:nvPr/>
        </p:nvSpPr>
        <p:spPr>
          <a:xfrm>
            <a:off x="731520" y="2250831"/>
            <a:ext cx="593656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Grab your piece of paper and cut where the black lines are located.  </a:t>
            </a:r>
          </a:p>
          <a:p>
            <a:r>
              <a:rPr lang="en-US"/>
              <a:t>You will now have a flap. Grab a friend or someone to hold the flap and you will roll the hanging piece and flip it upside down.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YouTube link for a visual how to:</a:t>
            </a:r>
          </a:p>
          <a:p>
            <a:r>
              <a:rPr lang="en-US">
                <a:hlinkClick r:id="rId2"/>
              </a:rPr>
              <a:t>https://www.youtube.com/watch?v=CN8hK3YFqhM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4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8B2B3-B189-40EC-ABB6-B14ACB78C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Extra Links to Learn More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F0242-181F-4F0A-986E-AFCDF8029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/>
              <a:t>Cool Number Tricks </a:t>
            </a:r>
          </a:p>
          <a:p>
            <a:pPr marL="0" indent="0">
              <a:buNone/>
            </a:pPr>
            <a:r>
              <a:rPr lang="en-US">
                <a:hlinkClick r:id="rId2"/>
              </a:rPr>
              <a:t>https://sciencenotes.org/cool-math-tricks-amaze-friends/</a:t>
            </a:r>
            <a:endParaRPr lang="en-US"/>
          </a:p>
          <a:p>
            <a:pPr marL="0" indent="0">
              <a:buNone/>
            </a:pPr>
            <a:r>
              <a:rPr lang="en-US"/>
              <a:t> </a:t>
            </a:r>
            <a:r>
              <a:rPr lang="en-US" sz="2400"/>
              <a:t>Cool Paper Trick</a:t>
            </a:r>
          </a:p>
          <a:p>
            <a:pPr marL="0" indent="0">
              <a:buNone/>
            </a:pPr>
            <a:r>
              <a:rPr lang="en-US">
                <a:hlinkClick r:id="rId3"/>
              </a:rPr>
              <a:t>https://allfortheboys.com/easy-paper-illusion/</a:t>
            </a:r>
            <a:endParaRPr lang="en-US" sz="2400"/>
          </a:p>
          <a:p>
            <a:pPr marL="0" indent="0">
              <a:buNone/>
            </a:pPr>
            <a:endParaRPr lang="en-US"/>
          </a:p>
          <a:p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50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065FAA58-0EDC-412F-A5F8-01968BE605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8089CB0-2F03-4E3C-ADBB-570A3BE78F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081" y="0"/>
            <a:ext cx="551077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DBA80B1-3B69-49C0-8AC9-716ABA57F5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197" y="643464"/>
            <a:ext cx="4143830" cy="5566305"/>
          </a:xfrm>
          <a:prstGeom prst="rect">
            <a:avLst/>
          </a:prstGeom>
          <a:solidFill>
            <a:srgbClr val="D9D9D9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47E1103-B264-49BE-BC2A-F4E40BD3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1587" y="806860"/>
            <a:ext cx="3813048" cy="5239512"/>
          </a:xfrm>
          <a:prstGeom prst="rect">
            <a:avLst/>
          </a:prstGeom>
          <a:solidFill>
            <a:schemeClr val="bg1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E42258-D604-4735-A935-429EFF8B3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887" y="1185059"/>
            <a:ext cx="3491832" cy="448788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400" b="1"/>
              <a:t>Magic Rope and Pencil Trick</a:t>
            </a:r>
            <a:br>
              <a:rPr lang="en-US" sz="4400"/>
            </a:br>
            <a:r>
              <a:rPr lang="en-US" sz="3200"/>
              <a:t>By: Dr. Chase  </a:t>
            </a:r>
            <a:endParaRPr lang="en-US" sz="440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2DA11B6-B538-4624-9628-98B823D761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9939" y="276008"/>
            <a:ext cx="6146615" cy="6305984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FB1CB5B-67A5-45DB-B8E1-7A09A642E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5455" y="438912"/>
            <a:ext cx="5815584" cy="598017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076980-EE8A-4631-8504-7373B60A983C}"/>
              </a:ext>
            </a:extLst>
          </p:cNvPr>
          <p:cNvSpPr txBox="1"/>
          <p:nvPr/>
        </p:nvSpPr>
        <p:spPr>
          <a:xfrm>
            <a:off x="6403656" y="936416"/>
            <a:ext cx="4870512" cy="49851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457200" indent="-18288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SzPct val="85000"/>
              <a:buFont typeface="Garamond" pitchFamily="18" charset="0"/>
              <a:buChar char="◦"/>
            </a:pPr>
            <a:r>
              <a:rPr lang="en-US" sz="2000"/>
              <a:t>Can you make a string magically unwrap itself? </a:t>
            </a:r>
          </a:p>
          <a:p>
            <a:pPr marL="457200" indent="-18288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SzPct val="85000"/>
              <a:buFont typeface="Garamond" pitchFamily="18" charset="0"/>
              <a:buChar char="◦"/>
            </a:pPr>
            <a:endParaRPr lang="en-US" sz="2000"/>
          </a:p>
          <a:p>
            <a:pPr marL="457200" indent="-18288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SzPct val="85000"/>
              <a:buFont typeface="Garamond" pitchFamily="18" charset="0"/>
              <a:buChar char="◦"/>
            </a:pPr>
            <a:r>
              <a:rPr lang="en-US" sz="2000"/>
              <a:t>How about after it's been twisted tightly around a pencil and strip of paper?</a:t>
            </a:r>
          </a:p>
          <a:p>
            <a:pPr indent="-18288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SzPct val="85000"/>
              <a:buFont typeface="Garamond" pitchFamily="18" charset="0"/>
              <a:buChar char="◦"/>
            </a:pPr>
            <a:endParaRPr lang="en-US" sz="2000"/>
          </a:p>
          <a:p>
            <a:pPr marL="457200" indent="-18288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SzPct val="85000"/>
              <a:buFont typeface="Garamond" pitchFamily="18" charset="0"/>
              <a:buChar char="◦"/>
            </a:pPr>
            <a:r>
              <a:rPr lang="en-US" sz="2000"/>
              <a:t>Can you break the strip of paper without breaking the pencil? </a:t>
            </a:r>
          </a:p>
          <a:p>
            <a:pPr indent="-18288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endParaRPr lang="en-US" sz="2000"/>
          </a:p>
          <a:p>
            <a:pPr indent="-18288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934657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B4E6E5-60BF-B642-8DFE-0361EACCD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r>
              <a:rPr lang="en-US" sz="4400">
                <a:solidFill>
                  <a:srgbClr val="FFFFFF"/>
                </a:solidFill>
              </a:rPr>
              <a:t>How did he do it???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2D1AF-41B6-C144-A82C-224DBE5F7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>
                <a:solidFill>
                  <a:srgbClr val="FFFFFF"/>
                </a:solidFill>
              </a:rPr>
              <a:t>In this trick, Dr. Chase wrapped a string around a pencil and a strip of paper. The string seems to pass straight through both, tearing the cardboard, but leaving the pencil untouched!</a:t>
            </a:r>
          </a:p>
          <a:p>
            <a:pPr marL="0" indent="0">
              <a:buNone/>
            </a:pPr>
            <a:r>
              <a:rPr lang="en-US" sz="2000">
                <a:solidFill>
                  <a:srgbClr val="FFFFFF"/>
                </a:solidFill>
              </a:rPr>
              <a:t>Can anyone figure out how Dr. Chase was able to do this? </a:t>
            </a:r>
          </a:p>
          <a:p>
            <a:pPr marL="0" indent="0">
              <a:buNone/>
            </a:pPr>
            <a:endParaRPr lang="en-US" sz="2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31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EB949D8D-8E17-4DBF-BEA8-13C57BF638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4BC6FC45-D4D9-4025-91DA-272D318D37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4393" y="237744"/>
            <a:ext cx="7652977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A284212-C175-4C82-B112-A5208F70C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3809" y="393365"/>
            <a:ext cx="7328969" cy="6059273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529713-872D-48A1-96D6-D48D7D0C7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580060"/>
            <a:ext cx="6281928" cy="1744183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chemeClr val="accent1">
                    <a:lumMod val="75000"/>
                  </a:schemeClr>
                </a:solidFill>
              </a:rPr>
              <a:t>How is this applied in the real world?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363C1-CFFB-482A-AF0E-D6528984A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680" y="2128167"/>
            <a:ext cx="6281928" cy="3648456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>
                <a:solidFill>
                  <a:schemeClr val="accent1">
                    <a:lumMod val="75000"/>
                  </a:schemeClr>
                </a:solidFill>
              </a:rPr>
              <a:t>Biology</a:t>
            </a:r>
            <a:r>
              <a:rPr lang="en-US" sz="2000">
                <a:solidFill>
                  <a:schemeClr val="accent1">
                    <a:lumMod val="75000"/>
                  </a:schemeClr>
                </a:solidFill>
              </a:rPr>
              <a:t>: </a:t>
            </a:r>
          </a:p>
          <a:p>
            <a:r>
              <a:rPr lang="en-US" sz="2000"/>
              <a:t>DNA Strand </a:t>
            </a:r>
          </a:p>
          <a:p>
            <a:pPr lvl="1"/>
            <a:r>
              <a:rPr lang="en-US" sz="1800"/>
              <a:t>Understanding knots helps us learn more about DNA strands because of their knotted-shape.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b="1">
                <a:solidFill>
                  <a:schemeClr val="accent1">
                    <a:lumMod val="75000"/>
                  </a:schemeClr>
                </a:solidFill>
              </a:rPr>
              <a:t>Mathematics</a:t>
            </a:r>
            <a:r>
              <a:rPr lang="en-US" sz="2000">
                <a:solidFill>
                  <a:schemeClr val="accent1">
                    <a:lumMod val="75000"/>
                  </a:schemeClr>
                </a:solidFill>
              </a:rPr>
              <a:t>: </a:t>
            </a:r>
          </a:p>
          <a:p>
            <a:pPr>
              <a:lnSpc>
                <a:spcPct val="100000"/>
              </a:lnSpc>
            </a:pPr>
            <a:r>
              <a:rPr lang="en-US" sz="1800"/>
              <a:t>Algebra!!!</a:t>
            </a:r>
            <a:endParaRPr lang="en-US" sz="2000"/>
          </a:p>
          <a:p>
            <a:pPr lvl="1"/>
            <a:r>
              <a:rPr lang="en-US" sz="1600"/>
              <a:t>The seemingly “magic” tricks behind knots can </a:t>
            </a:r>
          </a:p>
          <a:p>
            <a:pPr marL="274320" lvl="1" indent="0">
              <a:buNone/>
            </a:pPr>
            <a:r>
              <a:rPr lang="en-US" sz="1600"/>
              <a:t>      be explained through basic algebra. </a:t>
            </a:r>
            <a:endParaRPr lang="en-US" sz="1800"/>
          </a:p>
        </p:txBody>
      </p:sp>
      <p:pic>
        <p:nvPicPr>
          <p:cNvPr id="1026" name="Picture 2" descr="What DNA Actually Looks Like - The Atlantic">
            <a:extLst>
              <a:ext uri="{FF2B5EF4-FFF2-40B4-BE49-F238E27FC236}">
                <a16:creationId xmlns:a16="http://schemas.microsoft.com/office/drawing/2014/main" id="{DB4EE944-4858-42E1-9867-13FF2F7877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16066" y="963536"/>
            <a:ext cx="3322121" cy="199327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B5F12E2-26BC-4E30-B9EE-C46F457933CC}"/>
              </a:ext>
            </a:extLst>
          </p:cNvPr>
          <p:cNvSpPr txBox="1"/>
          <p:nvPr/>
        </p:nvSpPr>
        <p:spPr>
          <a:xfrm>
            <a:off x="8197649" y="4017027"/>
            <a:ext cx="3558956" cy="1877437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/>
              <a:t>Example:</a:t>
            </a:r>
          </a:p>
          <a:p>
            <a:pPr algn="ctr"/>
            <a:r>
              <a:rPr lang="en-US" sz="2000"/>
              <a:t>3x – 1 = 8 </a:t>
            </a:r>
          </a:p>
          <a:p>
            <a:pPr algn="ctr"/>
            <a:r>
              <a:rPr lang="en-US" sz="2000"/>
              <a:t>           + 1      + 1</a:t>
            </a:r>
          </a:p>
          <a:p>
            <a:pPr algn="ctr"/>
            <a:r>
              <a:rPr lang="en-US" sz="2000"/>
              <a:t>3x = 9 </a:t>
            </a:r>
          </a:p>
          <a:p>
            <a:pPr algn="ctr"/>
            <a:r>
              <a:rPr lang="en-US" sz="1600"/>
              <a:t>*Divide both sides by 3* </a:t>
            </a:r>
          </a:p>
          <a:p>
            <a:pPr algn="ctr"/>
            <a:r>
              <a:rPr lang="en-US" sz="2000"/>
              <a:t>x = 3</a:t>
            </a:r>
          </a:p>
        </p:txBody>
      </p:sp>
    </p:spTree>
    <p:extLst>
      <p:ext uri="{BB962C8B-B14F-4D97-AF65-F5344CB8AC3E}">
        <p14:creationId xmlns:p14="http://schemas.microsoft.com/office/powerpoint/2010/main" val="355019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890DB48-571F-4555-8C4A-ADE03C0A6B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A14106-3860-4F5A-A536-998171E39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884" y="1168400"/>
            <a:ext cx="3270624" cy="4521200"/>
          </a:xfrm>
        </p:spPr>
        <p:txBody>
          <a:bodyPr>
            <a:normAutofit/>
          </a:bodyPr>
          <a:lstStyle/>
          <a:p>
            <a:r>
              <a:rPr lang="en-US" sz="4000" b="1">
                <a:solidFill>
                  <a:schemeClr val="accent1">
                    <a:lumMod val="75000"/>
                  </a:schemeClr>
                </a:solidFill>
              </a:rPr>
              <a:t>A “Magical” Knot Trick!!!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A3D0E9-F0EC-4889-8704-20D62BD713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5568" y="0"/>
            <a:ext cx="7966432" cy="6858000"/>
          </a:xfrm>
          <a:prstGeom prst="rect">
            <a:avLst/>
          </a:prstGeom>
          <a:solidFill>
            <a:schemeClr val="accent1"/>
          </a:solidFill>
          <a:ln w="6350" cap="sq" cmpd="sng" algn="ctr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736D679-B037-43B8-A67C-D8D491F7AA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70451" y="643468"/>
            <a:ext cx="6676665" cy="5571064"/>
          </a:xfrm>
          <a:prstGeom prst="rect">
            <a:avLst/>
          </a:prstGeom>
          <a:solidFill>
            <a:srgbClr val="FFFFFF"/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45DD412-4B8E-4F4E-8164-15667C4EA2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53520" y="726948"/>
            <a:ext cx="6510528" cy="5404104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78F5C-9CDD-4A22-A173-30791E4C79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0" y="1364328"/>
            <a:ext cx="6329680" cy="4123257"/>
          </a:xfrm>
        </p:spPr>
        <p:txBody>
          <a:bodyPr anchor="ctr">
            <a:normAutofit/>
          </a:bodyPr>
          <a:lstStyle/>
          <a:p>
            <a:r>
              <a:rPr 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Sagona ExtraLight" panose="02020303050505020204" pitchFamily="18" charset="0"/>
              </a:rPr>
              <a:t>Can you tie a knot in the center of a string without letting go of either end?  </a:t>
            </a:r>
          </a:p>
          <a:p>
            <a:r>
              <a:rPr 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Sagona ExtraLight" panose="02020303050505020204" pitchFamily="18" charset="0"/>
              </a:rPr>
              <a:t>Go ahead, give it a try! </a:t>
            </a:r>
          </a:p>
        </p:txBody>
      </p:sp>
    </p:spTree>
    <p:extLst>
      <p:ext uri="{BB962C8B-B14F-4D97-AF65-F5344CB8AC3E}">
        <p14:creationId xmlns:p14="http://schemas.microsoft.com/office/powerpoint/2010/main" val="1837538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B58A187-A4B1-42EB-A4C7-8635BA507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7F14E7F-3054-458C-ACF9-A8DA1757C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3747C1C-97FC-4D70-A6C8-A01FBCF5A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5CDC370-AE44-4300-98BA-FE204E881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7B15501-CB9A-4642-80EE-2876EF039E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AFF9525-325F-47B3-A63C-93C12253AD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D071C0CD-5EFD-45A1-AAFD-61C3D4A651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A03302C-20A2-4C4F-9760-E85AE1041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7" y="643464"/>
            <a:ext cx="10912338" cy="557107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D00F093B-0739-4429-B30D-D72924D088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9702" y="809244"/>
            <a:ext cx="10579608" cy="5239512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9B8D3C-01AF-43AD-BC44-38885C03D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06286" y="1739421"/>
            <a:ext cx="9637485" cy="38324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spc="80"/>
              <a:t>But Noe how is this related to math?!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BB92999-6A40-480A-8965-2F20DFB032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40856"/>
            <a:ext cx="1920240" cy="73152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5573B87-7D61-460C-9ADA-EF63674E3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00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AAF6B7C-985D-4351-9564-8DBDF5BB03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00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88433F4-33AB-4CE1-9DE3-72A8403654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00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8837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299BE-913D-1A46-BD67-E2579D83A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74231"/>
            <a:ext cx="10058400" cy="1371600"/>
          </a:xfrm>
        </p:spPr>
        <p:txBody>
          <a:bodyPr>
            <a:normAutofit/>
          </a:bodyPr>
          <a:lstStyle/>
          <a:p>
            <a:r>
              <a:rPr lang="en-US" sz="3200" b="1"/>
              <a:t>Knot Theory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7A110-FCC5-1B47-A863-A2242C484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629" y="1562159"/>
            <a:ext cx="6471684" cy="2136398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sz="1600"/>
              <a:t>Study of Mathematical Knots that are inspired by common knot we already see in our day-to-day life. </a:t>
            </a:r>
          </a:p>
          <a:p>
            <a:r>
              <a:rPr lang="en-US" sz="1600"/>
              <a:t>You can’t transform one to another without breaking the circle. </a:t>
            </a:r>
          </a:p>
          <a:p>
            <a:pPr marL="0" indent="0">
              <a:buNone/>
            </a:pPr>
            <a:r>
              <a:rPr lang="en-US" sz="1600" b="1"/>
              <a:t>How the knot trick is done: </a:t>
            </a:r>
          </a:p>
          <a:p>
            <a:r>
              <a:rPr lang="en-US" sz="1600"/>
              <a:t>Basically, what we do before it happens is we manipulate the circle before we grab each end of the string by crossing our arms first.</a:t>
            </a:r>
          </a:p>
        </p:txBody>
      </p:sp>
      <p:pic>
        <p:nvPicPr>
          <p:cNvPr id="2052" name="Picture 4" descr="Scientists Learn the Ropes on Tying Molecular Knots | Quanta Magazine">
            <a:extLst>
              <a:ext uri="{FF2B5EF4-FFF2-40B4-BE49-F238E27FC236}">
                <a16:creationId xmlns:a16="http://schemas.microsoft.com/office/drawing/2014/main" id="{2B561EF6-4D83-4906-9D0E-17DD754FD0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465" y="3815554"/>
            <a:ext cx="5759220" cy="2293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7D9A928F-DFC5-49D0-A74F-CA3DD05BCF9B}"/>
              </a:ext>
            </a:extLst>
          </p:cNvPr>
          <p:cNvSpPr/>
          <p:nvPr/>
        </p:nvSpPr>
        <p:spPr>
          <a:xfrm>
            <a:off x="6674069" y="4288080"/>
            <a:ext cx="1734207" cy="1811933"/>
          </a:xfrm>
          <a:prstGeom prst="ellipse">
            <a:avLst/>
          </a:prstGeom>
          <a:solidFill>
            <a:srgbClr val="CCDDEE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B24AADD5-D893-47BD-9F88-A8396049F3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9307887" y="3737479"/>
            <a:ext cx="1390650" cy="2878646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848E5D97-62BE-40DF-8447-D8CC2612D854}"/>
              </a:ext>
            </a:extLst>
          </p:cNvPr>
          <p:cNvSpPr/>
          <p:nvPr/>
        </p:nvSpPr>
        <p:spPr>
          <a:xfrm>
            <a:off x="6889531" y="4532810"/>
            <a:ext cx="1303282" cy="1322473"/>
          </a:xfrm>
          <a:prstGeom prst="ellipse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100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B8085-1FFF-44DD-A144-D794D923C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B76BB6B-1A6E-4481-A326-8BF630568A1E}"/>
              </a:ext>
            </a:extLst>
          </p:cNvPr>
          <p:cNvSpPr txBox="1"/>
          <p:nvPr/>
        </p:nvSpPr>
        <p:spPr>
          <a:xfrm>
            <a:off x="2705727" y="942558"/>
            <a:ext cx="6047052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400"/>
              <a:t>The Paper Portal</a:t>
            </a:r>
          </a:p>
          <a:p>
            <a:pPr algn="ctr"/>
            <a:endParaRPr lang="en-US"/>
          </a:p>
          <a:p>
            <a:endParaRPr lang="en-US"/>
          </a:p>
        </p:txBody>
      </p:sp>
      <p:sp>
        <p:nvSpPr>
          <p:cNvPr id="30" name="Content Placeholder 29">
            <a:extLst>
              <a:ext uri="{FF2B5EF4-FFF2-40B4-BE49-F238E27FC236}">
                <a16:creationId xmlns:a16="http://schemas.microsoft.com/office/drawing/2014/main" id="{E9FEDB09-083C-405D-A8D5-B2055362D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/>
              <a:t>What is the biggest circle you can make with one piece of paper? </a:t>
            </a:r>
          </a:p>
          <a:p>
            <a:pPr algn="ctr"/>
            <a:r>
              <a:rPr lang="en-US" sz="3200"/>
              <a:t>Cut the biggest hole you can in a piece of paper.</a:t>
            </a:r>
          </a:p>
          <a:p>
            <a:pPr algn="ctr"/>
            <a:r>
              <a:rPr lang="en-US" sz="3200"/>
              <a:t>Can you cut a hole big enough to fit through? </a:t>
            </a:r>
          </a:p>
        </p:txBody>
      </p:sp>
    </p:spTree>
    <p:extLst>
      <p:ext uri="{BB962C8B-B14F-4D97-AF65-F5344CB8AC3E}">
        <p14:creationId xmlns:p14="http://schemas.microsoft.com/office/powerpoint/2010/main" val="3833773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E8D93C5-28EB-42D0-86CE-D80495565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B1B1E7D-F76D-4744-AF85-239E6998A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BB65211-00DB-45B6-A223-033B2D19C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4DF524F-3FEF-4236-90C6-820E876A94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400A003-1BE9-49C2-8E57-DCD9B870F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3BF0991-F9A1-4282-99DB-92D70239F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EA4E4267-CAF0-4C38-8DC6-CD3B1A9F04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EE3ACC5-126D-4BA4-8B45-7F0B5B839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384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B2868F7-FE10-4289-A5BD-90763C7A2F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3866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D94142C-10EE-487C-A327-404FDF358F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197" y="643464"/>
            <a:ext cx="4143830" cy="556630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F7FAC2D-7A74-4939-A917-A1A5AF935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1587" y="806860"/>
            <a:ext cx="3813048" cy="5239512"/>
          </a:xfrm>
          <a:prstGeom prst="rect">
            <a:avLst/>
          </a:prstGeom>
          <a:noFill/>
          <a:ln w="6350" cap="sq" cmpd="sng" algn="ctr">
            <a:solidFill>
              <a:schemeClr val="bg1"/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66F2D9-E762-4DB5-B4AB-267F85904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493" y="1559768"/>
            <a:ext cx="2978281" cy="31353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4800" cap="all" spc="-100">
                <a:solidFill>
                  <a:schemeClr val="bg1"/>
                </a:solidFill>
              </a:rPr>
              <a:t>My Turn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70289-FDC1-488D-8312-388D346B9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6493" y="4708186"/>
            <a:ext cx="2978282" cy="992223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pc="80">
                <a:solidFill>
                  <a:schemeClr val="bg1"/>
                </a:solidFill>
              </a:rPr>
              <a:t>What you will need is a piece of paper, scissors, pen or pencil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A53A868-C420-4BAE-9244-EC162AF05C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7992" y="640856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2686EF3-81CC-419F-96C3-002A758803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882292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8D93CCA-A85E-4529-A6F0-8BB54D27BC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73932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ECFA516-C18C-41AE-AFF2-A0D0A59C9E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882292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5A47B44F-95AF-4B6B-A45D-FDDEF671013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64" t="1768" r="3911" b="2876"/>
          <a:stretch/>
        </p:blipFill>
        <p:spPr>
          <a:xfrm rot="16200000">
            <a:off x="5979609" y="545756"/>
            <a:ext cx="4867424" cy="5914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673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avon">
      <a:majorFont>
        <a:latin typeface="Sagona Extra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agona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arquee">
    <a:dk1>
      <a:srgbClr val="000000"/>
    </a:dk1>
    <a:lt1>
      <a:sysClr val="window" lastClr="FFFFFF"/>
    </a:lt1>
    <a:dk2>
      <a:srgbClr val="5E5E5E"/>
    </a:dk2>
    <a:lt2>
      <a:srgbClr val="DDDDDD"/>
    </a:lt2>
    <a:accent1>
      <a:srgbClr val="418AB3"/>
    </a:accent1>
    <a:accent2>
      <a:srgbClr val="A6B727"/>
    </a:accent2>
    <a:accent3>
      <a:srgbClr val="F69200"/>
    </a:accent3>
    <a:accent4>
      <a:srgbClr val="838383"/>
    </a:accent4>
    <a:accent5>
      <a:srgbClr val="FEC306"/>
    </a:accent5>
    <a:accent6>
      <a:srgbClr val="DF5327"/>
    </a:accent6>
    <a:hlink>
      <a:srgbClr val="F59E00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Marquee">
    <a:dk1>
      <a:srgbClr val="000000"/>
    </a:dk1>
    <a:lt1>
      <a:sysClr val="window" lastClr="FFFFFF"/>
    </a:lt1>
    <a:dk2>
      <a:srgbClr val="5E5E5E"/>
    </a:dk2>
    <a:lt2>
      <a:srgbClr val="DDDDDD"/>
    </a:lt2>
    <a:accent1>
      <a:srgbClr val="418AB3"/>
    </a:accent1>
    <a:accent2>
      <a:srgbClr val="A6B727"/>
    </a:accent2>
    <a:accent3>
      <a:srgbClr val="F69200"/>
    </a:accent3>
    <a:accent4>
      <a:srgbClr val="838383"/>
    </a:accent4>
    <a:accent5>
      <a:srgbClr val="FEC306"/>
    </a:accent5>
    <a:accent6>
      <a:srgbClr val="DF5327"/>
    </a:accent6>
    <a:hlink>
      <a:srgbClr val="F59E00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2F3B215-496E-4790-A364-7C1C46DEC771}">
  <ds:schemaRefs>
    <ds:schemaRef ds:uri="http://schemas.microsoft.com/office/2006/metadata/properties"/>
    <ds:schemaRef ds:uri="http://www.w3.org/2000/xmlns/"/>
    <ds:schemaRef ds:uri="71af3243-3dd4-4a8d-8c0d-dd76da1f02a5"/>
    <ds:schemaRef ds:uri="http://www.w3.org/2001/XMLSchema-instance"/>
  </ds:schemaRefs>
</ds:datastoreItem>
</file>

<file path=customXml/itemProps2.xml><?xml version="1.0" encoding="utf-8"?>
<ds:datastoreItem xmlns:ds="http://schemas.openxmlformats.org/officeDocument/2006/customXml" ds:itemID="{AE2713E1-6312-427E-BFCB-C5A5DA30137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DB95DD-0319-4EE5-8C5C-9CEDF75E024B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71af3243-3dd4-4a8d-8c0d-dd76da1f02a5"/>
    <ds:schemaRef ds:uri="16c05727-aa75-4e4a-9b5f-8a80a116589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Widescreen</PresentationFormat>
  <Slides>12</Slides>
  <Notes>7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SavonVTI</vt:lpstr>
      <vt:lpstr>Math “Magic” tricks  using topology!!!</vt:lpstr>
      <vt:lpstr>Magic Rope and Pencil Trick By: Dr. Chase  </vt:lpstr>
      <vt:lpstr>How did he do it??? </vt:lpstr>
      <vt:lpstr>How is this applied in the real world? </vt:lpstr>
      <vt:lpstr>A “Magical” Knot Trick!!!</vt:lpstr>
      <vt:lpstr>PowerPoint Presentation</vt:lpstr>
      <vt:lpstr>Knot Theory </vt:lpstr>
      <vt:lpstr> </vt:lpstr>
      <vt:lpstr>My Turn </vt:lpstr>
      <vt:lpstr>How is this possible?  </vt:lpstr>
      <vt:lpstr>Bonus Trick: Switching Sides</vt:lpstr>
      <vt:lpstr>Extra Links to Learn More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paper portal </dc:title>
  <dc:creator>Husband, Kayla M</dc:creator>
  <cp:lastModifiedBy>Morales, Noe M</cp:lastModifiedBy>
  <cp:revision>2</cp:revision>
  <dcterms:created xsi:type="dcterms:W3CDTF">2021-05-26T22:36:43Z</dcterms:created>
  <dcterms:modified xsi:type="dcterms:W3CDTF">2021-06-15T18:34:26Z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