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13T18:37:31.20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8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0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1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34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70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03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06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1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6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0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28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88" r:id="rId4"/>
    <p:sldLayoutId id="2147483689" r:id="rId5"/>
    <p:sldLayoutId id="2147483694" r:id="rId6"/>
    <p:sldLayoutId id="2147483690" r:id="rId7"/>
    <p:sldLayoutId id="2147483691" r:id="rId8"/>
    <p:sldLayoutId id="2147483692" r:id="rId9"/>
    <p:sldLayoutId id="2147483693" r:id="rId10"/>
    <p:sldLayoutId id="214748369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tsandboxes.org/" TargetMode="External"/><Relationship Id="rId2" Type="http://schemas.openxmlformats.org/officeDocument/2006/relationships/hyperlink" Target="https://www.mathplayground.com/logic_dots_and_box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th.ucla.edu/~tom/Games/dots&amp;boxes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.ucla.edu/~tom/Games/dots&amp;boxes_hints.html" TargetMode="External"/><Relationship Id="rId2" Type="http://schemas.openxmlformats.org/officeDocument/2006/relationships/hyperlink" Target="https://www.youtube.com/watch?v=KboGyIilP6k&amp;t=504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crhoads.byethost4.com/DotsBoxes/dots_strategy.html?i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otsandboxe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6">
            <a:extLst>
              <a:ext uri="{FF2B5EF4-FFF2-40B4-BE49-F238E27FC236}">
                <a16:creationId xmlns:a16="http://schemas.microsoft.com/office/drawing/2014/main" id="{48A8D901-A3D4-47FE-97FD-FE365174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" descr="A network of lines and dots background">
            <a:extLst>
              <a:ext uri="{FF2B5EF4-FFF2-40B4-BE49-F238E27FC236}">
                <a16:creationId xmlns:a16="http://schemas.microsoft.com/office/drawing/2014/main" id="{BEC9C3FE-FF71-4A57-814C-FD8C2EDBE1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418" b="18477"/>
          <a:stretch/>
        </p:blipFill>
        <p:spPr>
          <a:xfrm>
            <a:off x="20" y="1"/>
            <a:ext cx="12191980" cy="6227481"/>
          </a:xfrm>
          <a:custGeom>
            <a:avLst/>
            <a:gdLst/>
            <a:ahLst/>
            <a:cxnLst/>
            <a:rect l="l" t="t" r="r" b="b"/>
            <a:pathLst>
              <a:path w="12188952" h="6168721">
                <a:moveTo>
                  <a:pt x="0" y="0"/>
                </a:moveTo>
                <a:lnTo>
                  <a:pt x="12188952" y="0"/>
                </a:lnTo>
                <a:lnTo>
                  <a:pt x="12188952" y="6140172"/>
                </a:lnTo>
                <a:lnTo>
                  <a:pt x="11986461" y="6135590"/>
                </a:lnTo>
                <a:cubicBezTo>
                  <a:pt x="11912297" y="6136565"/>
                  <a:pt x="11838168" y="6140192"/>
                  <a:pt x="11764214" y="6146469"/>
                </a:cubicBezTo>
                <a:cubicBezTo>
                  <a:pt x="11656850" y="6154473"/>
                  <a:pt x="11548596" y="6165527"/>
                  <a:pt x="11441995" y="6145198"/>
                </a:cubicBezTo>
                <a:cubicBezTo>
                  <a:pt x="11324975" y="6122709"/>
                  <a:pt x="11208081" y="6122582"/>
                  <a:pt x="11090044" y="6128299"/>
                </a:cubicBezTo>
                <a:cubicBezTo>
                  <a:pt x="10989160" y="6133127"/>
                  <a:pt x="10888657" y="6158539"/>
                  <a:pt x="10787011" y="6131730"/>
                </a:cubicBezTo>
                <a:cubicBezTo>
                  <a:pt x="10776897" y="6130256"/>
                  <a:pt x="10766592" y="6130688"/>
                  <a:pt x="10756643" y="6133000"/>
                </a:cubicBezTo>
                <a:cubicBezTo>
                  <a:pt x="10645468" y="6148374"/>
                  <a:pt x="10533530" y="6135796"/>
                  <a:pt x="10421973" y="6140116"/>
                </a:cubicBezTo>
                <a:cubicBezTo>
                  <a:pt x="10370515" y="6142149"/>
                  <a:pt x="10318040" y="6141005"/>
                  <a:pt x="10267216" y="6146469"/>
                </a:cubicBezTo>
                <a:cubicBezTo>
                  <a:pt x="10150577" y="6158920"/>
                  <a:pt x="10034192" y="6165527"/>
                  <a:pt x="9918824" y="6136177"/>
                </a:cubicBezTo>
                <a:cubicBezTo>
                  <a:pt x="9885153" y="6128261"/>
                  <a:pt x="9850745" y="6124005"/>
                  <a:pt x="9816160" y="6123471"/>
                </a:cubicBezTo>
                <a:cubicBezTo>
                  <a:pt x="9703206" y="6119405"/>
                  <a:pt x="9590632" y="6127156"/>
                  <a:pt x="9478059" y="6133509"/>
                </a:cubicBezTo>
                <a:cubicBezTo>
                  <a:pt x="9399918" y="6137956"/>
                  <a:pt x="9321904" y="6147612"/>
                  <a:pt x="9243637" y="6139480"/>
                </a:cubicBezTo>
                <a:cubicBezTo>
                  <a:pt x="9198150" y="6134779"/>
                  <a:pt x="9152282" y="6134779"/>
                  <a:pt x="9106795" y="6139480"/>
                </a:cubicBezTo>
                <a:cubicBezTo>
                  <a:pt x="9022962" y="6149302"/>
                  <a:pt x="8938380" y="6151132"/>
                  <a:pt x="8854204" y="6144944"/>
                </a:cubicBezTo>
                <a:cubicBezTo>
                  <a:pt x="8728543" y="6134144"/>
                  <a:pt x="8603010" y="6125123"/>
                  <a:pt x="8476969" y="6142276"/>
                </a:cubicBezTo>
                <a:cubicBezTo>
                  <a:pt x="8405486" y="6153508"/>
                  <a:pt x="8332808" y="6154829"/>
                  <a:pt x="8260970" y="6146214"/>
                </a:cubicBezTo>
                <a:cubicBezTo>
                  <a:pt x="8089823" y="6122200"/>
                  <a:pt x="7918295" y="6129951"/>
                  <a:pt x="7746767" y="6139861"/>
                </a:cubicBezTo>
                <a:cubicBezTo>
                  <a:pt x="7632160" y="6146596"/>
                  <a:pt x="7517046" y="6158920"/>
                  <a:pt x="7402693" y="6142657"/>
                </a:cubicBezTo>
                <a:cubicBezTo>
                  <a:pt x="7256831" y="6122328"/>
                  <a:pt x="7110841" y="6129062"/>
                  <a:pt x="6964597" y="6135033"/>
                </a:cubicBezTo>
                <a:cubicBezTo>
                  <a:pt x="6857233" y="6139480"/>
                  <a:pt x="6749742" y="6152949"/>
                  <a:pt x="6642124" y="6136304"/>
                </a:cubicBezTo>
                <a:cubicBezTo>
                  <a:pt x="6631045" y="6134792"/>
                  <a:pt x="6619775" y="6135923"/>
                  <a:pt x="6609216" y="6139607"/>
                </a:cubicBezTo>
                <a:cubicBezTo>
                  <a:pt x="6568379" y="6153050"/>
                  <a:pt x="6524595" y="6154854"/>
                  <a:pt x="6482793" y="6144817"/>
                </a:cubicBezTo>
                <a:cubicBezTo>
                  <a:pt x="6405669" y="6127918"/>
                  <a:pt x="6328672" y="6120549"/>
                  <a:pt x="6250150" y="6135923"/>
                </a:cubicBezTo>
                <a:cubicBezTo>
                  <a:pt x="6217254" y="6142809"/>
                  <a:pt x="6183521" y="6144817"/>
                  <a:pt x="6150028" y="6141894"/>
                </a:cubicBezTo>
                <a:cubicBezTo>
                  <a:pt x="6020175" y="6128934"/>
                  <a:pt x="5890068" y="6134017"/>
                  <a:pt x="5760087" y="6136558"/>
                </a:cubicBezTo>
                <a:cubicBezTo>
                  <a:pt x="5521345" y="6141005"/>
                  <a:pt x="5282477" y="6136558"/>
                  <a:pt x="5044242" y="6159301"/>
                </a:cubicBezTo>
                <a:cubicBezTo>
                  <a:pt x="4979506" y="6165463"/>
                  <a:pt x="4914326" y="6169403"/>
                  <a:pt x="4849272" y="6168624"/>
                </a:cubicBezTo>
                <a:cubicBezTo>
                  <a:pt x="4784218" y="6167846"/>
                  <a:pt x="4719291" y="6162351"/>
                  <a:pt x="4655063" y="6149645"/>
                </a:cubicBezTo>
                <a:cubicBezTo>
                  <a:pt x="4447578" y="6109368"/>
                  <a:pt x="4239457" y="6106826"/>
                  <a:pt x="4029811" y="6123090"/>
                </a:cubicBezTo>
                <a:cubicBezTo>
                  <a:pt x="3943792" y="6129824"/>
                  <a:pt x="3857774" y="6141005"/>
                  <a:pt x="3771375" y="6138845"/>
                </a:cubicBezTo>
                <a:cubicBezTo>
                  <a:pt x="3623225" y="6134906"/>
                  <a:pt x="3474948" y="6142911"/>
                  <a:pt x="3326672" y="6140878"/>
                </a:cubicBezTo>
                <a:cubicBezTo>
                  <a:pt x="3322669" y="6140306"/>
                  <a:pt x="3318578" y="6140840"/>
                  <a:pt x="3314855" y="6142403"/>
                </a:cubicBezTo>
                <a:cubicBezTo>
                  <a:pt x="3278008" y="6167687"/>
                  <a:pt x="3237604" y="6157904"/>
                  <a:pt x="3199487" y="6151297"/>
                </a:cubicBezTo>
                <a:cubicBezTo>
                  <a:pt x="3072810" y="6129316"/>
                  <a:pt x="2946260" y="6118516"/>
                  <a:pt x="2817550" y="6135542"/>
                </a:cubicBezTo>
                <a:cubicBezTo>
                  <a:pt x="2694647" y="6153368"/>
                  <a:pt x="2569990" y="6155591"/>
                  <a:pt x="2446541" y="6142149"/>
                </a:cubicBezTo>
                <a:cubicBezTo>
                  <a:pt x="2276791" y="6122328"/>
                  <a:pt x="2107677" y="6126521"/>
                  <a:pt x="1938308" y="6142149"/>
                </a:cubicBezTo>
                <a:cubicBezTo>
                  <a:pt x="1869570" y="6148501"/>
                  <a:pt x="1799815" y="6159301"/>
                  <a:pt x="1731712" y="6143419"/>
                </a:cubicBezTo>
                <a:cubicBezTo>
                  <a:pt x="1647854" y="6123979"/>
                  <a:pt x="1564250" y="6130332"/>
                  <a:pt x="1480137" y="6134652"/>
                </a:cubicBezTo>
                <a:cubicBezTo>
                  <a:pt x="1373663" y="6140243"/>
                  <a:pt x="1267442" y="6156379"/>
                  <a:pt x="1160586" y="6143673"/>
                </a:cubicBezTo>
                <a:cubicBezTo>
                  <a:pt x="1111161" y="6137829"/>
                  <a:pt x="1062116" y="6128553"/>
                  <a:pt x="1012055" y="6130967"/>
                </a:cubicBezTo>
                <a:cubicBezTo>
                  <a:pt x="873562" y="6137320"/>
                  <a:pt x="735196" y="6144817"/>
                  <a:pt x="596449" y="6143673"/>
                </a:cubicBezTo>
                <a:cubicBezTo>
                  <a:pt x="538383" y="6143292"/>
                  <a:pt x="480699" y="6141386"/>
                  <a:pt x="422887" y="6137193"/>
                </a:cubicBezTo>
                <a:cubicBezTo>
                  <a:pt x="315015" y="6129316"/>
                  <a:pt x="207524" y="6139989"/>
                  <a:pt x="100033" y="6143800"/>
                </a:cubicBezTo>
                <a:lnTo>
                  <a:pt x="0" y="6139320"/>
                </a:lnTo>
                <a:lnTo>
                  <a:pt x="0" y="3424755"/>
                </a:lnTo>
                <a:close/>
              </a:path>
            </a:pathLst>
          </a:custGeom>
        </p:spPr>
      </p:pic>
      <p:pic>
        <p:nvPicPr>
          <p:cNvPr id="32" name="Picture 31" descr="A picture containing clock, watch&#10;&#10;Description automatically generated">
            <a:extLst>
              <a:ext uri="{FF2B5EF4-FFF2-40B4-BE49-F238E27FC236}">
                <a16:creationId xmlns:a16="http://schemas.microsoft.com/office/drawing/2014/main" id="{1238709C-2AEE-4907-A7F1-F29DE82518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429" y="822120"/>
            <a:ext cx="5219570" cy="4457769"/>
          </a:xfrm>
          <a:prstGeom prst="rect">
            <a:avLst/>
          </a:prstGeom>
        </p:spPr>
      </p:pic>
      <p:sp>
        <p:nvSpPr>
          <p:cNvPr id="33" name="Frame 32">
            <a:extLst>
              <a:ext uri="{FF2B5EF4-FFF2-40B4-BE49-F238E27FC236}">
                <a16:creationId xmlns:a16="http://schemas.microsoft.com/office/drawing/2014/main" id="{EB891667-A1F1-479C-8A77-67F7AD12211B}"/>
              </a:ext>
            </a:extLst>
          </p:cNvPr>
          <p:cNvSpPr/>
          <p:nvPr/>
        </p:nvSpPr>
        <p:spPr>
          <a:xfrm>
            <a:off x="2424418" y="67112"/>
            <a:ext cx="6719582" cy="596876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133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A1D66-817A-4C61-A2C4-6756E2BC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of Dots and Boxes: </a:t>
            </a:r>
            <a:r>
              <a:rPr lang="en-US" dirty="0">
                <a:solidFill>
                  <a:srgbClr val="FFC000"/>
                </a:solidFill>
              </a:rPr>
              <a:t>Player 2’</a:t>
            </a:r>
            <a:r>
              <a:rPr lang="en-US" sz="3600" dirty="0">
                <a:solidFill>
                  <a:srgbClr val="FFC000"/>
                </a:solidFill>
              </a:rPr>
              <a:t>s</a:t>
            </a:r>
            <a:r>
              <a:rPr lang="en-US" dirty="0">
                <a:solidFill>
                  <a:srgbClr val="FFC000"/>
                </a:solidFill>
              </a:rPr>
              <a:t> Strategy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39FB13-8D2E-456D-8CA9-CCE178BE704D}"/>
              </a:ext>
            </a:extLst>
          </p:cNvPr>
          <p:cNvSpPr txBox="1"/>
          <p:nvPr/>
        </p:nvSpPr>
        <p:spPr>
          <a:xfrm>
            <a:off x="5692793" y="2264022"/>
            <a:ext cx="5802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lks"/>
                <a:ea typeface="+mn-ea"/>
                <a:cs typeface="+mn-cs"/>
              </a:rPr>
              <a:t>Spoke moves can cut long chains, or make sure they don’t get made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942121-0630-43A8-89D8-663A56AC7FF3}"/>
              </a:ext>
            </a:extLst>
          </p:cNvPr>
          <p:cNvSpPr txBox="1"/>
          <p:nvPr/>
        </p:nvSpPr>
        <p:spPr>
          <a:xfrm>
            <a:off x="5692793" y="3762982"/>
            <a:ext cx="57966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lks"/>
                <a:ea typeface="Calibri" panose="020F0502020204030204" pitchFamily="34" charset="0"/>
                <a:cs typeface="Times New Roman" panose="02020603050405020304" pitchFamily="18" charset="0"/>
              </a:rPr>
              <a:t>Player 2 therefore can control the creation of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lks"/>
                <a:ea typeface="Calibri" panose="020F0502020204030204" pitchFamily="34" charset="0"/>
                <a:cs typeface="Times New Roman" panose="02020603050405020304" pitchFamily="18" charset="0"/>
              </a:rPr>
              <a:t>long chains by using spoke moves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olks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BE37CA-9B02-44A4-9C89-787673D3F626}"/>
              </a:ext>
            </a:extLst>
          </p:cNvPr>
          <p:cNvSpPr txBox="1"/>
          <p:nvPr/>
        </p:nvSpPr>
        <p:spPr>
          <a:xfrm>
            <a:off x="5884985" y="5264728"/>
            <a:ext cx="4758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lks"/>
                <a:ea typeface="+mn-ea"/>
                <a:cs typeface="+mn-cs"/>
              </a:rPr>
              <a:t>Player 2 should always win!</a:t>
            </a:r>
          </a:p>
        </p:txBody>
      </p:sp>
      <p:pic>
        <p:nvPicPr>
          <p:cNvPr id="10" name="Picture 9" descr="Chart, box and whisker chart&#10;&#10;Description automatically generated">
            <a:extLst>
              <a:ext uri="{FF2B5EF4-FFF2-40B4-BE49-F238E27FC236}">
                <a16:creationId xmlns:a16="http://schemas.microsoft.com/office/drawing/2014/main" id="{D4028907-7B03-44AD-8D4E-7B27900E49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3163"/>
            <a:ext cx="4235095" cy="423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865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D3FC9-0174-4241-8A07-1042E18BD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rgbClr val="CC00CC"/>
                </a:solidFill>
              </a:rPr>
              <a:t>Let’s Play!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44A9EA-C39A-4D54-A49F-404958E449B6}"/>
              </a:ext>
            </a:extLst>
          </p:cNvPr>
          <p:cNvSpPr txBox="1"/>
          <p:nvPr/>
        </p:nvSpPr>
        <p:spPr>
          <a:xfrm>
            <a:off x="1409350" y="3835343"/>
            <a:ext cx="3509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e Hand Bold"/>
                <a:ea typeface="+mn-ea"/>
                <a:cs typeface="+mn-cs"/>
                <a:hlinkClick r:id="rId2"/>
              </a:rPr>
              <a:t>https://www.mathplayground.com/logic_dots_and_boxes.html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47C22A-B11A-4AF6-81EC-A5B6C80555CF}"/>
              </a:ext>
            </a:extLst>
          </p:cNvPr>
          <p:cNvSpPr txBox="1"/>
          <p:nvPr/>
        </p:nvSpPr>
        <p:spPr>
          <a:xfrm>
            <a:off x="1409350" y="1943143"/>
            <a:ext cx="3083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e Hand Bold"/>
                <a:ea typeface="+mn-ea"/>
                <a:cs typeface="+mn-cs"/>
                <a:hlinkClick r:id="rId3"/>
              </a:rPr>
              <a:t>http://dotsandboxes.org/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5F3D19-BB36-43B3-91BA-C66CA51C20D9}"/>
              </a:ext>
            </a:extLst>
          </p:cNvPr>
          <p:cNvSpPr txBox="1"/>
          <p:nvPr/>
        </p:nvSpPr>
        <p:spPr>
          <a:xfrm>
            <a:off x="1409350" y="3059668"/>
            <a:ext cx="328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e Hand Bold"/>
                <a:ea typeface="+mn-ea"/>
                <a:cs typeface="+mn-cs"/>
                <a:hlinkClick r:id="rId4"/>
              </a:rPr>
              <a:t>https://www.math.ucla.edu/~tom/Games/dots&amp;boxes.html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3980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D3FC9-0174-4241-8A07-1042E18BD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</a:rPr>
              <a:t>More Resources…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99495-E868-4F63-BE84-786930984ACE}"/>
              </a:ext>
            </a:extLst>
          </p:cNvPr>
          <p:cNvSpPr txBox="1"/>
          <p:nvPr/>
        </p:nvSpPr>
        <p:spPr>
          <a:xfrm>
            <a:off x="1661532" y="2190512"/>
            <a:ext cx="3590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mic Sans MS" panose="030F0702030302020204" pitchFamily="66" charset="0"/>
                <a:hlinkClick r:id="rId2"/>
              </a:rPr>
              <a:t>Numberphile</a:t>
            </a:r>
            <a:r>
              <a:rPr lang="en-US" dirty="0">
                <a:latin typeface="Comic Sans MS" panose="030F0702030302020204" pitchFamily="66" charset="0"/>
                <a:hlinkClick r:id="rId2"/>
              </a:rPr>
              <a:t> </a:t>
            </a:r>
            <a:r>
              <a:rPr lang="en-US" dirty="0" err="1">
                <a:latin typeface="Comic Sans MS" panose="030F0702030302020204" pitchFamily="66" charset="0"/>
                <a:hlinkClick r:id="rId2"/>
              </a:rPr>
              <a:t>Youtube</a:t>
            </a:r>
            <a:r>
              <a:rPr lang="en-US" dirty="0">
                <a:latin typeface="Comic Sans MS" panose="030F0702030302020204" pitchFamily="66" charset="0"/>
                <a:hlinkClick r:id="rId2"/>
              </a:rPr>
              <a:t> channel: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hlinkClick r:id="rId3"/>
            <a:extLst>
              <a:ext uri="{FF2B5EF4-FFF2-40B4-BE49-F238E27FC236}">
                <a16:creationId xmlns:a16="http://schemas.microsoft.com/office/drawing/2014/main" id="{6717973B-91C5-477E-AC51-077597DF9D83}"/>
              </a:ext>
            </a:extLst>
          </p:cNvPr>
          <p:cNvSpPr txBox="1"/>
          <p:nvPr/>
        </p:nvSpPr>
        <p:spPr>
          <a:xfrm>
            <a:off x="1661532" y="3304963"/>
            <a:ext cx="406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u="sng" dirty="0">
                <a:solidFill>
                  <a:srgbClr val="0070C0"/>
                </a:solidFill>
                <a:effectLst/>
                <a:latin typeface="Comic Sans MS" panose="030F0702030302020204" pitchFamily="66" charset="0"/>
              </a:rPr>
              <a:t>Some Strategy For Dots and Boxes</a:t>
            </a:r>
            <a:r>
              <a:rPr lang="en-US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852932-7AB8-4180-9A84-A0EA5F8835B2}"/>
              </a:ext>
            </a:extLst>
          </p:cNvPr>
          <p:cNvSpPr txBox="1"/>
          <p:nvPr/>
        </p:nvSpPr>
        <p:spPr>
          <a:xfrm>
            <a:off x="5096107" y="2180822"/>
            <a:ext cx="4482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great video that shows quite clearly how the strategy portrayed in this presentation works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467FB0-F387-4A75-BCEF-A5C662BCC4CA}"/>
              </a:ext>
            </a:extLst>
          </p:cNvPr>
          <p:cNvSpPr txBox="1"/>
          <p:nvPr/>
        </p:nvSpPr>
        <p:spPr>
          <a:xfrm>
            <a:off x="5654933" y="3292184"/>
            <a:ext cx="4482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site that talks about the basic ideas in a more mathematical way.  Kind of “deep” but interesting</a:t>
            </a:r>
            <a:endParaRPr lang="en-US" dirty="0"/>
          </a:p>
        </p:txBody>
      </p:sp>
      <p:sp>
        <p:nvSpPr>
          <p:cNvPr id="14" name="TextBox 13">
            <a:hlinkClick r:id="rId4"/>
            <a:extLst>
              <a:ext uri="{FF2B5EF4-FFF2-40B4-BE49-F238E27FC236}">
                <a16:creationId xmlns:a16="http://schemas.microsoft.com/office/drawing/2014/main" id="{2090DE9D-C992-47B7-935B-094B8CCB22FE}"/>
              </a:ext>
            </a:extLst>
          </p:cNvPr>
          <p:cNvSpPr txBox="1"/>
          <p:nvPr/>
        </p:nvSpPr>
        <p:spPr>
          <a:xfrm>
            <a:off x="1661532" y="4517893"/>
            <a:ext cx="3881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0" u="sng" dirty="0">
                <a:solidFill>
                  <a:srgbClr val="990000"/>
                </a:solidFill>
                <a:effectLst/>
                <a:latin typeface="Comic Sans MS" panose="030F0702030302020204" pitchFamily="66" charset="0"/>
              </a:rPr>
              <a:t>The Strategy of Dots and Boxes</a:t>
            </a:r>
            <a:endParaRPr lang="en-US" u="sng" dirty="0">
              <a:solidFill>
                <a:srgbClr val="99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611DE0-3521-43DB-8D55-D23C47A8F58D}"/>
              </a:ext>
            </a:extLst>
          </p:cNvPr>
          <p:cNvSpPr txBox="1"/>
          <p:nvPr/>
        </p:nvSpPr>
        <p:spPr>
          <a:xfrm>
            <a:off x="5532003" y="4498968"/>
            <a:ext cx="4482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site goes into great depth on the strategy for each player in Dots and Boxes.  LOTS of stuff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92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50EA2D-6A21-463B-AAF1-4332E4872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128" y="638089"/>
            <a:ext cx="4818888" cy="1476801"/>
          </a:xfrm>
        </p:spPr>
        <p:txBody>
          <a:bodyPr anchor="b">
            <a:normAutofit/>
          </a:bodyPr>
          <a:lstStyle/>
          <a:p>
            <a:r>
              <a:rPr lang="en-US" sz="5600"/>
              <a:t>The Game:</a:t>
            </a:r>
          </a:p>
        </p:txBody>
      </p:sp>
      <p:sp>
        <p:nvSpPr>
          <p:cNvPr id="75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9128" y="2381825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C34D79"/>
          </a:solidFill>
          <a:ln w="38100" cap="rnd">
            <a:solidFill>
              <a:srgbClr val="C34D7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38A35-35DE-4FC5-BEAB-597CFB968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128" y="2664886"/>
            <a:ext cx="4818888" cy="3550789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Folks"/>
              </a:rPr>
              <a:t>Simple game for two players</a:t>
            </a:r>
          </a:p>
          <a:p>
            <a:pPr lvl="1">
              <a:lnSpc>
                <a:spcPct val="100000"/>
              </a:lnSpc>
            </a:pPr>
            <a:r>
              <a:rPr lang="en-US" sz="1400">
                <a:latin typeface="Folks"/>
              </a:rPr>
              <a:t>Players take turns connecting adjacent dots with horizontal or vertical lines</a:t>
            </a:r>
          </a:p>
          <a:p>
            <a:pPr lvl="1">
              <a:lnSpc>
                <a:spcPct val="100000"/>
              </a:lnSpc>
            </a:pPr>
            <a:r>
              <a:rPr lang="en-US" sz="1400">
                <a:latin typeface="Folks"/>
              </a:rPr>
              <a:t>Drawing the fourth side of a box wins a point, and player must take another turn</a:t>
            </a:r>
          </a:p>
          <a:p>
            <a:pPr lvl="1">
              <a:lnSpc>
                <a:spcPct val="100000"/>
              </a:lnSpc>
            </a:pPr>
            <a:r>
              <a:rPr lang="en-US" sz="1400" b="0" i="0">
                <a:effectLst/>
                <a:latin typeface="Folks"/>
              </a:rPr>
              <a:t>Lines are drawn until all squares are claimed</a:t>
            </a:r>
          </a:p>
          <a:p>
            <a:pPr lvl="1">
              <a:lnSpc>
                <a:spcPct val="100000"/>
              </a:lnSpc>
            </a:pPr>
            <a:r>
              <a:rPr lang="en-US" sz="1400">
                <a:latin typeface="Folks"/>
              </a:rPr>
              <a:t>Whoever has most points at the end wins.</a:t>
            </a:r>
            <a:endParaRPr lang="en-US" sz="1400"/>
          </a:p>
          <a:p>
            <a:pPr marL="457200" lvl="1" indent="0">
              <a:lnSpc>
                <a:spcPct val="100000"/>
              </a:lnSpc>
              <a:buNone/>
            </a:pPr>
            <a:endParaRPr lang="en-US" sz="14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6436237" y="1971579"/>
              <a:ext cx="360" cy="2160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18237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1028" name="Picture 4" descr="Dots And Boxes - AI Gaming">
            <a:extLst>
              <a:ext uri="{FF2B5EF4-FFF2-40B4-BE49-F238E27FC236}">
                <a16:creationId xmlns:a16="http://schemas.microsoft.com/office/drawing/2014/main" id="{2F92DA08-FC3E-4CD6-B675-1C4FCF243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936" y="1126276"/>
            <a:ext cx="5458968" cy="4605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123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D3FC9-0174-4241-8A07-1042E18BD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rgbClr val="CC00CC"/>
                </a:solidFill>
              </a:rPr>
              <a:t>Let’s Play!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44A9EA-C39A-4D54-A49F-404958E449B6}"/>
              </a:ext>
            </a:extLst>
          </p:cNvPr>
          <p:cNvSpPr txBox="1"/>
          <p:nvPr/>
        </p:nvSpPr>
        <p:spPr>
          <a:xfrm>
            <a:off x="1312977" y="4907559"/>
            <a:ext cx="3474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https://www.mathplayground.com/logic_dots_and_boxes.html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47C22A-B11A-4AF6-81EC-A5B6C80555CF}"/>
              </a:ext>
            </a:extLst>
          </p:cNvPr>
          <p:cNvSpPr txBox="1"/>
          <p:nvPr/>
        </p:nvSpPr>
        <p:spPr>
          <a:xfrm>
            <a:off x="1409350" y="1943143"/>
            <a:ext cx="3083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hlinkClick r:id="rId2"/>
              </a:rPr>
              <a:t>http://dotsandboxes.org/</a:t>
            </a:r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5F3D19-BB36-43B3-91BA-C66CA51C20D9}"/>
              </a:ext>
            </a:extLst>
          </p:cNvPr>
          <p:cNvSpPr txBox="1"/>
          <p:nvPr/>
        </p:nvSpPr>
        <p:spPr>
          <a:xfrm>
            <a:off x="1312977" y="3076904"/>
            <a:ext cx="328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https://www.math.ucla.edu/~tom/Games/dots&amp;boxes.html</a:t>
            </a:r>
          </a:p>
        </p:txBody>
      </p:sp>
    </p:spTree>
    <p:extLst>
      <p:ext uri="{BB962C8B-B14F-4D97-AF65-F5344CB8AC3E}">
        <p14:creationId xmlns:p14="http://schemas.microsoft.com/office/powerpoint/2010/main" val="2069302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2C493-A573-46D1-9BDB-1748505D2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Math: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3676F-AB4C-4761-B45E-A8219EF77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7767918" cy="858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Combinatorial game theory </a:t>
            </a:r>
            <a:r>
              <a:rPr lang="en-US" sz="2400" b="1" i="0" dirty="0">
                <a:solidFill>
                  <a:srgbClr val="202122"/>
                </a:solidFill>
                <a:effectLst/>
                <a:latin typeface="Comic Sans MS" panose="030F0702030302020204" pitchFamily="66" charset="0"/>
              </a:rPr>
              <a:t>– </a:t>
            </a:r>
            <a:r>
              <a:rPr lang="en-US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studies games in which the difficulty of finding an optimal strategy stems from the number of possible moves</a:t>
            </a:r>
            <a:endParaRPr lang="en-US" sz="16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23884B-12A4-40A9-AB37-CA61E56FFF59}"/>
              </a:ext>
            </a:extLst>
          </p:cNvPr>
          <p:cNvSpPr txBox="1"/>
          <p:nvPr/>
        </p:nvSpPr>
        <p:spPr>
          <a:xfrm>
            <a:off x="1600200" y="3177536"/>
            <a:ext cx="13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Folks"/>
              </a:rPr>
              <a:t>Cooperative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3D8182-BF0B-40E0-A036-318573921DF7}"/>
              </a:ext>
            </a:extLst>
          </p:cNvPr>
          <p:cNvSpPr txBox="1"/>
          <p:nvPr/>
        </p:nvSpPr>
        <p:spPr>
          <a:xfrm>
            <a:off x="3470779" y="3177536"/>
            <a:ext cx="1755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>
                    <a:lumMod val="95000"/>
                    <a:lumOff val="5000"/>
                  </a:schemeClr>
                </a:solidFill>
                <a:latin typeface="Folks"/>
              </a:rPr>
              <a:t>Non-cooperative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D7F584-84D5-4A74-8CAE-F63CC54D69C9}"/>
              </a:ext>
            </a:extLst>
          </p:cNvPr>
          <p:cNvSpPr txBox="1"/>
          <p:nvPr/>
        </p:nvSpPr>
        <p:spPr>
          <a:xfrm>
            <a:off x="1600200" y="3709609"/>
            <a:ext cx="118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2"/>
                </a:solidFill>
                <a:latin typeface="Folks"/>
              </a:rPr>
              <a:t>Symmetric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A55AB9-BAE9-4541-997E-EB57088A52C1}"/>
              </a:ext>
            </a:extLst>
          </p:cNvPr>
          <p:cNvSpPr txBox="1"/>
          <p:nvPr/>
        </p:nvSpPr>
        <p:spPr>
          <a:xfrm>
            <a:off x="3470779" y="3709609"/>
            <a:ext cx="1298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2"/>
                </a:solidFill>
                <a:latin typeface="Folks"/>
              </a:rPr>
              <a:t>Asymmetric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3B57C5-1A23-40B5-8184-6528EFC92921}"/>
              </a:ext>
            </a:extLst>
          </p:cNvPr>
          <p:cNvSpPr txBox="1"/>
          <p:nvPr/>
        </p:nvSpPr>
        <p:spPr>
          <a:xfrm>
            <a:off x="1600200" y="4241682"/>
            <a:ext cx="106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2"/>
                </a:solidFill>
                <a:latin typeface="Folks"/>
              </a:rPr>
              <a:t>Zero Sum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1D4E8C-949B-4AF3-BE69-489212967D59}"/>
              </a:ext>
            </a:extLst>
          </p:cNvPr>
          <p:cNvSpPr txBox="1"/>
          <p:nvPr/>
        </p:nvSpPr>
        <p:spPr>
          <a:xfrm>
            <a:off x="1317811" y="2715871"/>
            <a:ext cx="3809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Comic Sans MS" panose="030F0702030302020204" pitchFamily="66" charset="0"/>
              </a:rPr>
              <a:t>Types / Ways to classify games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6FD0B7-8299-4903-A3CA-FB586A58323F}"/>
              </a:ext>
            </a:extLst>
          </p:cNvPr>
          <p:cNvSpPr txBox="1"/>
          <p:nvPr/>
        </p:nvSpPr>
        <p:spPr>
          <a:xfrm>
            <a:off x="3470779" y="4241682"/>
            <a:ext cx="1512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2"/>
                </a:solidFill>
                <a:latin typeface="Folks"/>
              </a:rPr>
              <a:t>Non-zero 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398E64-9FF3-4339-8B0F-FC7EAE44B0FE}"/>
              </a:ext>
            </a:extLst>
          </p:cNvPr>
          <p:cNvSpPr txBox="1"/>
          <p:nvPr/>
        </p:nvSpPr>
        <p:spPr>
          <a:xfrm>
            <a:off x="1600200" y="4773755"/>
            <a:ext cx="1457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2"/>
                </a:solidFill>
                <a:latin typeface="Folks"/>
              </a:rPr>
              <a:t>Simultaneous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413B35-4009-4BC7-8313-79834FDCEC64}"/>
              </a:ext>
            </a:extLst>
          </p:cNvPr>
          <p:cNvSpPr txBox="1"/>
          <p:nvPr/>
        </p:nvSpPr>
        <p:spPr>
          <a:xfrm>
            <a:off x="3470779" y="4773755"/>
            <a:ext cx="1178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2"/>
                </a:solidFill>
                <a:latin typeface="Folks"/>
              </a:rPr>
              <a:t>Sequential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598D8-E392-43F7-B041-9C9E273AEF4C}"/>
              </a:ext>
            </a:extLst>
          </p:cNvPr>
          <p:cNvSpPr txBox="1"/>
          <p:nvPr/>
        </p:nvSpPr>
        <p:spPr>
          <a:xfrm>
            <a:off x="1184348" y="5305828"/>
            <a:ext cx="2014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Folks"/>
              </a:rPr>
              <a:t>Perfect Information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4F4ED61-9D6F-4085-806A-8144DD39C0A6}"/>
              </a:ext>
            </a:extLst>
          </p:cNvPr>
          <p:cNvSpPr txBox="1"/>
          <p:nvPr/>
        </p:nvSpPr>
        <p:spPr>
          <a:xfrm>
            <a:off x="3470779" y="5305828"/>
            <a:ext cx="226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Folks"/>
              </a:rPr>
              <a:t>Imperfect Information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F7202F-41C2-4C60-8C35-98D7770ACA63}"/>
              </a:ext>
            </a:extLst>
          </p:cNvPr>
          <p:cNvSpPr txBox="1"/>
          <p:nvPr/>
        </p:nvSpPr>
        <p:spPr>
          <a:xfrm>
            <a:off x="1600200" y="5837901"/>
            <a:ext cx="78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Folks"/>
              </a:rPr>
              <a:t>Partial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C72F39-0067-47B1-B158-E979696DC61C}"/>
              </a:ext>
            </a:extLst>
          </p:cNvPr>
          <p:cNvSpPr txBox="1"/>
          <p:nvPr/>
        </p:nvSpPr>
        <p:spPr>
          <a:xfrm>
            <a:off x="3470779" y="5837901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Folks"/>
              </a:rPr>
              <a:t>Impartial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9411B28-F293-4EFA-AD76-6B3E20BC746D}"/>
              </a:ext>
            </a:extLst>
          </p:cNvPr>
          <p:cNvSpPr txBox="1"/>
          <p:nvPr/>
        </p:nvSpPr>
        <p:spPr>
          <a:xfrm>
            <a:off x="7254940" y="5247977"/>
            <a:ext cx="2534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F0"/>
                </a:solidFill>
              </a:rPr>
              <a:t>Many, many more…</a:t>
            </a:r>
          </a:p>
        </p:txBody>
      </p:sp>
    </p:spTree>
    <p:extLst>
      <p:ext uri="{BB962C8B-B14F-4D97-AF65-F5344CB8AC3E}">
        <p14:creationId xmlns:p14="http://schemas.microsoft.com/office/powerpoint/2010/main" val="112405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 build="allAtOnce"/>
      <p:bldP spid="8" grpId="0"/>
      <p:bldP spid="8" grpId="1"/>
      <p:bldP spid="9" grpId="0"/>
      <p:bldP spid="10" grpId="0"/>
      <p:bldP spid="10" grpId="1"/>
      <p:bldP spid="11" grpId="0"/>
      <p:bldP spid="12" grpId="0"/>
      <p:bldP spid="13" grpId="0"/>
      <p:bldP spid="14" grpId="0"/>
      <p:bldP spid="14" grpId="1"/>
      <p:bldP spid="15" grpId="0"/>
      <p:bldP spid="15" grpId="1"/>
      <p:bldP spid="16" grpId="0"/>
      <p:bldP spid="17" grpId="0"/>
      <p:bldP spid="18" grpId="0"/>
      <p:bldP spid="18" grpId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31A38-DE20-447A-B716-49EF3FED3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Combinatorial Game Theory: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5AF91-678E-4C04-89DD-A7891DCB1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Strategy -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any of the options which a player can choose in a setting where the outcome depends 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only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on their own actions 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on the actions of others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player's strategy will determine the action which the player will take at any stage of the game. </a:t>
            </a:r>
          </a:p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game is </a:t>
            </a:r>
            <a:r>
              <a:rPr lang="en-US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solved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 the outcome (win, lose, or tie) can be predicted from any position, assuming both players always make the best play possible</a:t>
            </a:r>
          </a:p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some variations of Dots and Boxes have been solved, this simple game still has quite a lot of complexity that keeps it from being completely solved.</a:t>
            </a: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529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A1D66-817A-4C61-A2C4-6756E2BC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of Dots and Boxes:</a:t>
            </a:r>
          </a:p>
        </p:txBody>
      </p:sp>
      <p:pic>
        <p:nvPicPr>
          <p:cNvPr id="5" name="Picture 4" descr="A group of black dots&#10;&#10;Description automatically generated with medium confidence">
            <a:extLst>
              <a:ext uri="{FF2B5EF4-FFF2-40B4-BE49-F238E27FC236}">
                <a16:creationId xmlns:a16="http://schemas.microsoft.com/office/drawing/2014/main" id="{2A5552CE-7CD9-4B47-8C68-6047B047F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470" y="2129816"/>
            <a:ext cx="4363059" cy="4363059"/>
          </a:xfrm>
          <a:prstGeom prst="rect">
            <a:avLst/>
          </a:prstGeom>
        </p:spPr>
      </p:pic>
      <p:sp>
        <p:nvSpPr>
          <p:cNvPr id="6" name="Callout: Bent Line 5">
            <a:extLst>
              <a:ext uri="{FF2B5EF4-FFF2-40B4-BE49-F238E27FC236}">
                <a16:creationId xmlns:a16="http://schemas.microsoft.com/office/drawing/2014/main" id="{2C948C68-C932-4044-9373-C5BE2D4A1748}"/>
              </a:ext>
            </a:extLst>
          </p:cNvPr>
          <p:cNvSpPr/>
          <p:nvPr/>
        </p:nvSpPr>
        <p:spPr>
          <a:xfrm>
            <a:off x="8631043" y="3323063"/>
            <a:ext cx="3300761" cy="768718"/>
          </a:xfrm>
          <a:prstGeom prst="borderCallout2">
            <a:avLst>
              <a:gd name="adj1" fmla="val 18750"/>
              <a:gd name="adj2" fmla="val -8333"/>
              <a:gd name="adj3" fmla="val 29686"/>
              <a:gd name="adj4" fmla="val -47510"/>
              <a:gd name="adj5" fmla="val 115024"/>
              <a:gd name="adj6" fmla="val -76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Folks"/>
              </a:rPr>
              <a:t>Only one center box</a:t>
            </a:r>
          </a:p>
        </p:txBody>
      </p:sp>
    </p:spTree>
    <p:extLst>
      <p:ext uri="{BB962C8B-B14F-4D97-AF65-F5344CB8AC3E}">
        <p14:creationId xmlns:p14="http://schemas.microsoft.com/office/powerpoint/2010/main" val="85246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A1D66-817A-4C61-A2C4-6756E2BC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of Dots and Boxes: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Moves</a:t>
            </a:r>
          </a:p>
        </p:txBody>
      </p:sp>
      <p:pic>
        <p:nvPicPr>
          <p:cNvPr id="4" name="Picture 3" descr="Chart, line chart, box and whisker chart&#10;&#10;Description automatically generated">
            <a:extLst>
              <a:ext uri="{FF2B5EF4-FFF2-40B4-BE49-F238E27FC236}">
                <a16:creationId xmlns:a16="http://schemas.microsoft.com/office/drawing/2014/main" id="{0098D79A-AAA4-4EDA-8FA6-AA23EE3C55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70" y="2129816"/>
            <a:ext cx="2751673" cy="2751673"/>
          </a:xfrm>
          <a:prstGeom prst="rect">
            <a:avLst/>
          </a:prstGeom>
        </p:spPr>
      </p:pic>
      <p:pic>
        <p:nvPicPr>
          <p:cNvPr id="8" name="Picture 7" descr="Chart, box and whisker chart&#10;&#10;Description automatically generated">
            <a:extLst>
              <a:ext uri="{FF2B5EF4-FFF2-40B4-BE49-F238E27FC236}">
                <a16:creationId xmlns:a16="http://schemas.microsoft.com/office/drawing/2014/main" id="{0B7D8D51-A9E7-4017-97E9-5A73CA8063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473" y="2129816"/>
            <a:ext cx="2751673" cy="2751673"/>
          </a:xfrm>
          <a:prstGeom prst="rect">
            <a:avLst/>
          </a:prstGeom>
        </p:spPr>
      </p:pic>
      <p:pic>
        <p:nvPicPr>
          <p:cNvPr id="10" name="Picture 9" descr="Chart, scatter chart, box and whisker chart&#10;&#10;Description automatically generated">
            <a:extLst>
              <a:ext uri="{FF2B5EF4-FFF2-40B4-BE49-F238E27FC236}">
                <a16:creationId xmlns:a16="http://schemas.microsoft.com/office/drawing/2014/main" id="{46D26291-B572-4BD0-8988-7B991F1CF7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077" y="2140367"/>
            <a:ext cx="2751673" cy="2751673"/>
          </a:xfrm>
          <a:prstGeom prst="rect">
            <a:avLst/>
          </a:prstGeom>
        </p:spPr>
      </p:pic>
      <p:pic>
        <p:nvPicPr>
          <p:cNvPr id="12" name="Picture 11" descr="Chart, box and whisker chart&#10;&#10;Description automatically generated">
            <a:extLst>
              <a:ext uri="{FF2B5EF4-FFF2-40B4-BE49-F238E27FC236}">
                <a16:creationId xmlns:a16="http://schemas.microsoft.com/office/drawing/2014/main" id="{F9CBDC31-04B9-402F-9666-F5FEA28A7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457" y="2140367"/>
            <a:ext cx="2751673" cy="27516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F436B96-692D-4F34-BC2D-8B8076DBB8F0}"/>
              </a:ext>
            </a:extLst>
          </p:cNvPr>
          <p:cNvSpPr txBox="1"/>
          <p:nvPr/>
        </p:nvSpPr>
        <p:spPr>
          <a:xfrm>
            <a:off x="838200" y="4951285"/>
            <a:ext cx="1505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Folks"/>
              </a:rPr>
              <a:t>Corner Moves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2F25C9-FBCE-4F93-83AF-5EC4D7043A39}"/>
              </a:ext>
            </a:extLst>
          </p:cNvPr>
          <p:cNvSpPr txBox="1"/>
          <p:nvPr/>
        </p:nvSpPr>
        <p:spPr>
          <a:xfrm>
            <a:off x="3847688" y="4951285"/>
            <a:ext cx="149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90000"/>
                </a:solidFill>
                <a:latin typeface="Folks"/>
              </a:rPr>
              <a:t>Center Moves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934A52-45A1-4904-8F71-8A9328F42C23}"/>
              </a:ext>
            </a:extLst>
          </p:cNvPr>
          <p:cNvSpPr txBox="1"/>
          <p:nvPr/>
        </p:nvSpPr>
        <p:spPr>
          <a:xfrm>
            <a:off x="6902214" y="4951285"/>
            <a:ext cx="131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Folks"/>
              </a:rPr>
              <a:t>Edge Moves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7F74BB-F35B-4657-9BD1-32C95AA27A9B}"/>
              </a:ext>
            </a:extLst>
          </p:cNvPr>
          <p:cNvSpPr txBox="1"/>
          <p:nvPr/>
        </p:nvSpPr>
        <p:spPr>
          <a:xfrm>
            <a:off x="10141261" y="4972387"/>
            <a:ext cx="836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  <a:latin typeface="Folks"/>
              </a:rPr>
              <a:t>Spokes</a:t>
            </a:r>
          </a:p>
        </p:txBody>
      </p:sp>
    </p:spTree>
    <p:extLst>
      <p:ext uri="{BB962C8B-B14F-4D97-AF65-F5344CB8AC3E}">
        <p14:creationId xmlns:p14="http://schemas.microsoft.com/office/powerpoint/2010/main" val="2250915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A1D66-817A-4C61-A2C4-6756E2BC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of Dots and Boxes: </a:t>
            </a:r>
            <a:r>
              <a:rPr lang="en-US" dirty="0">
                <a:solidFill>
                  <a:srgbClr val="0070C0"/>
                </a:solidFill>
              </a:rPr>
              <a:t>Strategy</a:t>
            </a:r>
          </a:p>
        </p:txBody>
      </p:sp>
      <p:pic>
        <p:nvPicPr>
          <p:cNvPr id="4" name="Picture 3" descr="Chart, box and whisker chart&#10;&#10;Description automatically generated">
            <a:extLst>
              <a:ext uri="{FF2B5EF4-FFF2-40B4-BE49-F238E27FC236}">
                <a16:creationId xmlns:a16="http://schemas.microsoft.com/office/drawing/2014/main" id="{2B3B917B-2F35-4564-9B0E-AA5FF443EA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21343"/>
            <a:ext cx="4363059" cy="43630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C39FB13-8D2E-456D-8CA9-CCE178BE704D}"/>
              </a:ext>
            </a:extLst>
          </p:cNvPr>
          <p:cNvSpPr txBox="1"/>
          <p:nvPr/>
        </p:nvSpPr>
        <p:spPr>
          <a:xfrm>
            <a:off x="5551762" y="1859340"/>
            <a:ext cx="5802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olks"/>
              </a:rPr>
              <a:t>Terminal Position – any new line will force creation of completed boxes (for opponent)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172A2F-22B8-4997-9ACC-3A81C27B14F7}"/>
              </a:ext>
            </a:extLst>
          </p:cNvPr>
          <p:cNvSpPr txBox="1"/>
          <p:nvPr/>
        </p:nvSpPr>
        <p:spPr>
          <a:xfrm>
            <a:off x="6223454" y="2704381"/>
            <a:ext cx="51303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Folks"/>
              </a:rPr>
              <a:t>Chains are the most important strategy for scoring boxes: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707130-28EC-4907-A069-335C21B6FFDE}"/>
              </a:ext>
            </a:extLst>
          </p:cNvPr>
          <p:cNvSpPr txBox="1"/>
          <p:nvPr/>
        </p:nvSpPr>
        <p:spPr>
          <a:xfrm>
            <a:off x="8321454" y="3166046"/>
            <a:ext cx="37330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800" dirty="0">
                <a:latin typeface="Folks"/>
              </a:rPr>
              <a:t>Long chains = 3 or more boxes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BE5A51-4A45-4782-8557-5A474A9DE235}"/>
              </a:ext>
            </a:extLst>
          </p:cNvPr>
          <p:cNvSpPr txBox="1"/>
          <p:nvPr/>
        </p:nvSpPr>
        <p:spPr>
          <a:xfrm>
            <a:off x="8306729" y="3585099"/>
            <a:ext cx="6094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800" dirty="0">
                <a:latin typeface="Folks"/>
              </a:rPr>
              <a:t>Short chains = 1 or 2 boxes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942121-0630-43A8-89D8-663A56AC7FF3}"/>
              </a:ext>
            </a:extLst>
          </p:cNvPr>
          <p:cNvSpPr txBox="1"/>
          <p:nvPr/>
        </p:nvSpPr>
        <p:spPr>
          <a:xfrm>
            <a:off x="6493205" y="4274728"/>
            <a:ext cx="3919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effectLst/>
                <a:latin typeface="Folks"/>
                <a:ea typeface="Calibri" panose="020F0502020204030204" pitchFamily="34" charset="0"/>
                <a:cs typeface="Times New Roman" panose="02020603050405020304" pitchFamily="18" charset="0"/>
              </a:rPr>
              <a:t>Long Chains = most important</a:t>
            </a:r>
            <a:endParaRPr lang="en-US" sz="2400" dirty="0">
              <a:latin typeface="Folk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BE37CA-9B02-44A4-9C89-787673D3F626}"/>
              </a:ext>
            </a:extLst>
          </p:cNvPr>
          <p:cNvSpPr txBox="1"/>
          <p:nvPr/>
        </p:nvSpPr>
        <p:spPr>
          <a:xfrm>
            <a:off x="6493205" y="4986011"/>
            <a:ext cx="5424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olks"/>
              </a:rPr>
              <a:t>Short Chains = don’t really affect outcome</a:t>
            </a:r>
          </a:p>
        </p:txBody>
      </p:sp>
    </p:spTree>
    <p:extLst>
      <p:ext uri="{BB962C8B-B14F-4D97-AF65-F5344CB8AC3E}">
        <p14:creationId xmlns:p14="http://schemas.microsoft.com/office/powerpoint/2010/main" val="3478187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A1D66-817A-4C61-A2C4-6756E2BC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of Dots and Boxes: </a:t>
            </a:r>
            <a:r>
              <a:rPr lang="en-US" dirty="0">
                <a:solidFill>
                  <a:srgbClr val="00B050"/>
                </a:solidFill>
              </a:rPr>
              <a:t>Long Chains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39FB13-8D2E-456D-8CA9-CCE178BE704D}"/>
              </a:ext>
            </a:extLst>
          </p:cNvPr>
          <p:cNvSpPr txBox="1"/>
          <p:nvPr/>
        </p:nvSpPr>
        <p:spPr>
          <a:xfrm>
            <a:off x="838200" y="3264232"/>
            <a:ext cx="5802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lks"/>
                <a:ea typeface="+mn-ea"/>
                <a:cs typeface="+mn-cs"/>
              </a:rPr>
              <a:t>Long chains allow the player making them to “turn around” play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172A2F-22B8-4997-9ACC-3A81C27B14F7}"/>
              </a:ext>
            </a:extLst>
          </p:cNvPr>
          <p:cNvSpPr txBox="1"/>
          <p:nvPr/>
        </p:nvSpPr>
        <p:spPr>
          <a:xfrm>
            <a:off x="965655" y="2170108"/>
            <a:ext cx="51303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lks"/>
                <a:ea typeface="+mn-ea"/>
                <a:cs typeface="+mn-cs"/>
              </a:rPr>
              <a:t>Long chains score significant numbers of points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942121-0630-43A8-89D8-663A56AC7FF3}"/>
              </a:ext>
            </a:extLst>
          </p:cNvPr>
          <p:cNvSpPr txBox="1"/>
          <p:nvPr/>
        </p:nvSpPr>
        <p:spPr>
          <a:xfrm>
            <a:off x="838200" y="4381620"/>
            <a:ext cx="5519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lks"/>
                <a:ea typeface="Calibri" panose="020F0502020204030204" pitchFamily="34" charset="0"/>
                <a:cs typeface="Times New Roman" panose="02020603050405020304" pitchFamily="18" charset="0"/>
              </a:rPr>
              <a:t>Player 1 wants even number of long chains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olks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BE37CA-9B02-44A4-9C89-787673D3F626}"/>
              </a:ext>
            </a:extLst>
          </p:cNvPr>
          <p:cNvSpPr txBox="1"/>
          <p:nvPr/>
        </p:nvSpPr>
        <p:spPr>
          <a:xfrm>
            <a:off x="823197" y="5129676"/>
            <a:ext cx="5779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lks"/>
                <a:ea typeface="+mn-ea"/>
                <a:cs typeface="+mn-cs"/>
              </a:rPr>
              <a:t>Player 2 wants an odd number of long chains</a:t>
            </a:r>
          </a:p>
        </p:txBody>
      </p:sp>
      <p:pic>
        <p:nvPicPr>
          <p:cNvPr id="5" name="Picture 4" descr="Chart, box and whisker chart&#10;&#10;Description automatically generated">
            <a:extLst>
              <a:ext uri="{FF2B5EF4-FFF2-40B4-BE49-F238E27FC236}">
                <a16:creationId xmlns:a16="http://schemas.microsoft.com/office/drawing/2014/main" id="{726ADDC6-01E9-41F5-8E7F-7275EF5091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744" y="2129816"/>
            <a:ext cx="4363059" cy="436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06955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161734"/>
      </a:dk2>
      <a:lt2>
        <a:srgbClr val="F0F3F2"/>
      </a:lt2>
      <a:accent1>
        <a:srgbClr val="C34D79"/>
      </a:accent1>
      <a:accent2>
        <a:srgbClr val="B13B98"/>
      </a:accent2>
      <a:accent3>
        <a:srgbClr val="AB4DC3"/>
      </a:accent3>
      <a:accent4>
        <a:srgbClr val="673BB1"/>
      </a:accent4>
      <a:accent5>
        <a:srgbClr val="4D51C3"/>
      </a:accent5>
      <a:accent6>
        <a:srgbClr val="3B71B1"/>
      </a:accent6>
      <a:hlink>
        <a:srgbClr val="6455C6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560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Comic Sans MS</vt:lpstr>
      <vt:lpstr>Folks</vt:lpstr>
      <vt:lpstr>The Hand Bold</vt:lpstr>
      <vt:lpstr>The Serif Hand Black</vt:lpstr>
      <vt:lpstr>SketchyVTI</vt:lpstr>
      <vt:lpstr>PowerPoint Presentation</vt:lpstr>
      <vt:lpstr>The Game:</vt:lpstr>
      <vt:lpstr>Let’s Play!</vt:lpstr>
      <vt:lpstr>The Math:</vt:lpstr>
      <vt:lpstr>Goals of Combinatorial Game Theory:</vt:lpstr>
      <vt:lpstr>Math of Dots and Boxes:</vt:lpstr>
      <vt:lpstr>Math of Dots and Boxes: Moves</vt:lpstr>
      <vt:lpstr>Math of Dots and Boxes: Strategy</vt:lpstr>
      <vt:lpstr>Math of Dots and Boxes: Long Chains</vt:lpstr>
      <vt:lpstr>Math of Dots and Boxes: Player 2’s Strategy</vt:lpstr>
      <vt:lpstr>Let’s Play!</vt:lpstr>
      <vt:lpstr>More Resources…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Chase, Timothy M</dc:creator>
  <cp:lastModifiedBy>Chase, Timothy M</cp:lastModifiedBy>
  <cp:revision>17</cp:revision>
  <dcterms:created xsi:type="dcterms:W3CDTF">2021-06-13T18:21:15Z</dcterms:created>
  <dcterms:modified xsi:type="dcterms:W3CDTF">2021-06-13T21:50:58Z</dcterms:modified>
</cp:coreProperties>
</file>