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730" r:id="rId3"/>
    <p:sldId id="724" r:id="rId4"/>
    <p:sldId id="637" r:id="rId5"/>
    <p:sldId id="709" r:id="rId6"/>
    <p:sldId id="725" r:id="rId7"/>
    <p:sldId id="726" r:id="rId8"/>
    <p:sldId id="727" r:id="rId9"/>
    <p:sldId id="644" r:id="rId10"/>
    <p:sldId id="643" r:id="rId11"/>
    <p:sldId id="728" r:id="rId12"/>
    <p:sldId id="645" r:id="rId13"/>
    <p:sldId id="646" r:id="rId14"/>
    <p:sldId id="647" r:id="rId15"/>
    <p:sldId id="729" r:id="rId16"/>
    <p:sldId id="639" r:id="rId17"/>
    <p:sldId id="713" r:id="rId18"/>
    <p:sldId id="714" r:id="rId19"/>
    <p:sldId id="648" r:id="rId20"/>
    <p:sldId id="635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1215"/>
    <a:srgbClr val="B49859"/>
    <a:srgbClr val="C52D34"/>
    <a:srgbClr val="FFFFFF"/>
    <a:srgbClr val="501214"/>
    <a:srgbClr val="F7F7F7"/>
    <a:srgbClr val="998019"/>
    <a:srgbClr val="311214"/>
    <a:srgbClr val="1F1214"/>
    <a:srgbClr val="B4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3566" autoAdjust="0"/>
  </p:normalViewPr>
  <p:slideViewPr>
    <p:cSldViewPr>
      <p:cViewPr varScale="1">
        <p:scale>
          <a:sx n="84" d="100"/>
          <a:sy n="84" d="100"/>
        </p:scale>
        <p:origin x="19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38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3B23E-8216-4942-80E8-9AFBD35C4784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4E263-4871-7A43-BDD6-3971C2BA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433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BEFD72E-21C8-064E-8F9F-DAF3C83C2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560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lreflejoenlaventana.wordpress.com/2014/02/24/caution-bezoar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nc-nd/3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A4471F-A8BB-AD45-9C8A-C3BA537C43C3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EFD72E-21C8-064E-8F9F-DAF3C83C299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85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EFD72E-21C8-064E-8F9F-DAF3C83C299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29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 tooltip="https://elreflejoenlaventana.wordpress.com/2014/02/24/caution-bezoar/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-nc-nd/3.0/"/>
              </a:rPr>
              <a:t>CC BY-NC-ND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EFD72E-21C8-064E-8F9F-DAF3C83C299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1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rgbClr val="501214"/>
            </a:gs>
            <a:gs pos="100000">
              <a:srgbClr val="281214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5" y="-13453"/>
            <a:ext cx="9143557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253203"/>
            <a:ext cx="6400800" cy="1981200"/>
          </a:xfrm>
        </p:spPr>
        <p:txBody>
          <a:bodyPr/>
          <a:lstStyle>
            <a:lvl1pPr marL="0" indent="0" algn="ctr">
              <a:buFont typeface="Wingdings" charset="0"/>
              <a:buNone/>
              <a:defRPr sz="6000">
                <a:solidFill>
                  <a:srgbClr val="F7F7F7"/>
                </a:solidFill>
                <a:latin typeface="Garamond" panose="02020404030301010803" pitchFamily="18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988031" y="64634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A210B-82E4-D740-A1D4-408CB62275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FB3314-AD17-4730-841F-C1792777FDE3}"/>
              </a:ext>
            </a:extLst>
          </p:cNvPr>
          <p:cNvCxnSpPr/>
          <p:nvPr userDrawn="1"/>
        </p:nvCxnSpPr>
        <p:spPr bwMode="auto">
          <a:xfrm>
            <a:off x="1143000" y="2133600"/>
            <a:ext cx="6858000" cy="0"/>
          </a:xfrm>
          <a:prstGeom prst="line">
            <a:avLst/>
          </a:prstGeom>
          <a:ln>
            <a:solidFill>
              <a:srgbClr val="B49859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846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/>
            </a:lvl1pPr>
          </a:lstStyle>
          <a:p>
            <a:fld id="{1FAA210B-82E4-D740-A1D4-408CB62275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1828800"/>
            <a:ext cx="6858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822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52600" y="1828800"/>
            <a:ext cx="685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0950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6858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800600" y="18288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828801"/>
            <a:ext cx="2971800" cy="4724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9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68580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34000" y="1828800"/>
            <a:ext cx="3276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752600" y="1828800"/>
            <a:ext cx="32766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6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0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4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609600"/>
            <a:ext cx="2819400" cy="1143000"/>
          </a:xfrm>
        </p:spPr>
        <p:txBody>
          <a:bodyPr/>
          <a:lstStyle>
            <a:lvl1pPr algn="l"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1828801"/>
            <a:ext cx="2819400" cy="4724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8200" y="609600"/>
            <a:ext cx="41910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3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6742112" cy="56673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6742112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6742112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8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988031" y="64634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A210B-82E4-D740-A1D4-408CB62275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E6F712-31FB-421D-A408-AE4A50842AB2}"/>
              </a:ext>
            </a:extLst>
          </p:cNvPr>
          <p:cNvCxnSpPr/>
          <p:nvPr userDrawn="1"/>
        </p:nvCxnSpPr>
        <p:spPr bwMode="auto">
          <a:xfrm>
            <a:off x="1752600" y="1600200"/>
            <a:ext cx="6858000" cy="0"/>
          </a:xfrm>
          <a:prstGeom prst="line">
            <a:avLst/>
          </a:prstGeom>
          <a:ln>
            <a:solidFill>
              <a:srgbClr val="B49859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99CA33-3A52-4E2E-BD4F-29066DB5F9D0}"/>
              </a:ext>
            </a:extLst>
          </p:cNvPr>
          <p:cNvCxnSpPr/>
          <p:nvPr userDrawn="1"/>
        </p:nvCxnSpPr>
        <p:spPr bwMode="auto">
          <a:xfrm>
            <a:off x="1752600" y="1752600"/>
            <a:ext cx="6858000" cy="0"/>
          </a:xfrm>
          <a:prstGeom prst="line">
            <a:avLst/>
          </a:prstGeom>
          <a:ln>
            <a:solidFill>
              <a:srgbClr val="B49859"/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501215"/>
          </a:solidFill>
          <a:latin typeface="Garamond" panose="02020404030301010803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ebofknowledge.com/InboundService.do?pSrcDesc=Back+to+Google+Scholar&amp;product=WOS&amp;GSPage=TC&amp;Func=Frame&amp;DestFail=http%3A%2F%2Fwww.webofknowledge.com%3FDestParams%3DGSPage%253DTC%2526UT%253DWOS%25253A000324674800012%2526customersID%253DScholar%2526pSrcDesc%253DBack%252520to%252520Google%252520Scholar%2526pReturnLink%253Dhttps%25253A%25252F%25252Fscholar.google.com%25252F%2526smartRedirect%253Dyes%2526action%253Dsearch%2526viewType%253Dsummary%2526mode%253DCitingArticles%2526product%253DCEL%26GSPage%3DTC%26UT%3D000324674800012%26SrcAuth%3DScholar%26SrcApp%3DGSSearch%26DestApp%3DCEL%26e%3DVX4hjF%252BMZwEhcBTWABWLp0bVZ7zfEs6%252FGyCfyvyApu87BqE5QrxXdw%253D%253D&amp;pReturnLink=https%3A%2F%2Fscholar.google.com%2F&amp;SrcApp=GSSearch&amp;SrcAuth=Scholar&amp;SID=8AIVbWW2DpdVlxBgJTS&amp;customersID=Scholar&amp;smartRedirect=yes&amp;mode=CitingArticles&amp;IsProductCode=Yes&amp;Init=Yes&amp;viewType=summary&amp;action=search&amp;UT=WOS%3A00032467480001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rary.txstate.edu/research/google-scholar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https://elreflejoenlaventana.wordpress.com/2014/02/24/caution-bezoar/" TargetMode="External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lineplus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76200"/>
            <a:ext cx="9144000" cy="2133600"/>
          </a:xfrm>
        </p:spPr>
        <p:txBody>
          <a:bodyPr/>
          <a:lstStyle/>
          <a:p>
            <a:r>
              <a:rPr lang="en-US" b="1" dirty="0">
                <a:ea typeface="ＭＳ Ｐゴシック" charset="0"/>
                <a:cs typeface="ＭＳ Ｐゴシック" charset="0"/>
              </a:rPr>
              <a:t>How-To Search </a:t>
            </a:r>
            <a:br>
              <a:rPr lang="en-US" b="1" dirty="0">
                <a:ea typeface="ＭＳ Ｐゴシック" charset="0"/>
                <a:cs typeface="ＭＳ Ｐゴシック" charset="0"/>
              </a:rPr>
            </a:br>
            <a:r>
              <a:rPr lang="en-US" b="1" dirty="0">
                <a:ea typeface="ＭＳ Ｐゴシック" charset="0"/>
                <a:cs typeface="ＭＳ Ｐゴシック" charset="0"/>
              </a:rPr>
              <a:t>Google Scholar</a:t>
            </a:r>
          </a:p>
          <a:p>
            <a:endParaRPr lang="en-US" b="1" dirty="0">
              <a:ea typeface="ＭＳ Ｐゴシック" charset="0"/>
              <a:cs typeface="ＭＳ Ｐゴシック" charset="0"/>
            </a:endParaRPr>
          </a:p>
          <a:p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Cassandra Johnson, PhD, MSPH</a:t>
            </a:r>
          </a:p>
          <a:p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Fall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9582D-0C1D-4B76-B943-8A6857E9F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Scholar: Tools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B933B-F52E-41FD-AE0E-0FFE2AEA0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10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4D6FB-A015-4F8C-8977-29A2B03C6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828800"/>
            <a:ext cx="7162800" cy="4724400"/>
          </a:xfrm>
        </p:spPr>
        <p:txBody>
          <a:bodyPr/>
          <a:lstStyle/>
          <a:p>
            <a:r>
              <a:rPr lang="en-US" dirty="0"/>
              <a:t>Check out the </a:t>
            </a:r>
            <a:r>
              <a:rPr lang="en-US" b="1" dirty="0"/>
              <a:t>tools</a:t>
            </a:r>
            <a:r>
              <a:rPr lang="en-US" dirty="0"/>
              <a:t> (buttons underneath)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F0EA7-5424-4F1D-A14F-1CC90FFEAE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08" t="17126" r="28121" b="66675"/>
          <a:stretch/>
        </p:blipFill>
        <p:spPr>
          <a:xfrm>
            <a:off x="2438400" y="2497265"/>
            <a:ext cx="5715000" cy="16002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010B9FC-5CDE-4605-A520-53710BD36104}"/>
              </a:ext>
            </a:extLst>
          </p:cNvPr>
          <p:cNvSpPr/>
          <p:nvPr/>
        </p:nvSpPr>
        <p:spPr bwMode="auto">
          <a:xfrm>
            <a:off x="1893079" y="3698430"/>
            <a:ext cx="723900" cy="376175"/>
          </a:xfrm>
          <a:prstGeom prst="rightArrow">
            <a:avLst/>
          </a:prstGeom>
          <a:solidFill>
            <a:srgbClr val="B4985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B72ABB-7C36-4C3C-B30A-9FCC27CB23E6}"/>
              </a:ext>
            </a:extLst>
          </p:cNvPr>
          <p:cNvSpPr/>
          <p:nvPr/>
        </p:nvSpPr>
        <p:spPr bwMode="auto">
          <a:xfrm>
            <a:off x="2616979" y="3782954"/>
            <a:ext cx="342900" cy="222374"/>
          </a:xfrm>
          <a:prstGeom prst="ellipse">
            <a:avLst/>
          </a:prstGeom>
          <a:noFill/>
          <a:ln w="9525" cap="flat" cmpd="sng" algn="ctr">
            <a:solidFill>
              <a:srgbClr val="B4985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A32149-8F28-4243-B27F-4B0E759A0C23}"/>
              </a:ext>
            </a:extLst>
          </p:cNvPr>
          <p:cNvSpPr/>
          <p:nvPr/>
        </p:nvSpPr>
        <p:spPr bwMode="auto">
          <a:xfrm>
            <a:off x="1769499" y="4158425"/>
            <a:ext cx="4038600" cy="7248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B4985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Bookmarks an article</a:t>
            </a:r>
          </a:p>
        </p:txBody>
      </p:sp>
    </p:spTree>
    <p:extLst>
      <p:ext uri="{BB962C8B-B14F-4D97-AF65-F5344CB8AC3E}">
        <p14:creationId xmlns:p14="http://schemas.microsoft.com/office/powerpoint/2010/main" val="1835783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9582D-0C1D-4B76-B943-8A6857E9F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Scholar: Tools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B933B-F52E-41FD-AE0E-0FFE2AEA0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11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4D6FB-A015-4F8C-8977-29A2B03C6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828800"/>
            <a:ext cx="7162800" cy="4724400"/>
          </a:xfrm>
        </p:spPr>
        <p:txBody>
          <a:bodyPr/>
          <a:lstStyle/>
          <a:p>
            <a:r>
              <a:rPr lang="en-US" dirty="0"/>
              <a:t>Check out the </a:t>
            </a:r>
            <a:r>
              <a:rPr lang="en-US" b="1" dirty="0"/>
              <a:t>tools</a:t>
            </a:r>
            <a:r>
              <a:rPr lang="en-US" dirty="0"/>
              <a:t> (buttons underneath)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F0EA7-5424-4F1D-A14F-1CC90FFEAE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08" t="17126" r="28121" b="66675"/>
          <a:stretch/>
        </p:blipFill>
        <p:spPr>
          <a:xfrm>
            <a:off x="2438400" y="2497265"/>
            <a:ext cx="5715000" cy="16002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010B9FC-5CDE-4605-A520-53710BD36104}"/>
              </a:ext>
            </a:extLst>
          </p:cNvPr>
          <p:cNvSpPr/>
          <p:nvPr/>
        </p:nvSpPr>
        <p:spPr bwMode="auto">
          <a:xfrm rot="16200000">
            <a:off x="2690800" y="4189774"/>
            <a:ext cx="723900" cy="376175"/>
          </a:xfrm>
          <a:prstGeom prst="rightArrow">
            <a:avLst/>
          </a:prstGeom>
          <a:solidFill>
            <a:srgbClr val="B4985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B72ABB-7C36-4C3C-B30A-9FCC27CB23E6}"/>
              </a:ext>
            </a:extLst>
          </p:cNvPr>
          <p:cNvSpPr/>
          <p:nvPr/>
        </p:nvSpPr>
        <p:spPr bwMode="auto">
          <a:xfrm>
            <a:off x="2917478" y="3775330"/>
            <a:ext cx="342900" cy="222374"/>
          </a:xfrm>
          <a:prstGeom prst="ellipse">
            <a:avLst/>
          </a:prstGeom>
          <a:noFill/>
          <a:ln w="9525" cap="flat" cmpd="sng" algn="ctr">
            <a:solidFill>
              <a:srgbClr val="B4985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A32149-8F28-4243-B27F-4B0E759A0C23}"/>
              </a:ext>
            </a:extLst>
          </p:cNvPr>
          <p:cNvSpPr/>
          <p:nvPr/>
        </p:nvSpPr>
        <p:spPr bwMode="auto">
          <a:xfrm>
            <a:off x="2796048" y="4658257"/>
            <a:ext cx="4595351" cy="7248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B4985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Export citation </a:t>
            </a:r>
          </a:p>
        </p:txBody>
      </p:sp>
    </p:spTree>
    <p:extLst>
      <p:ext uri="{BB962C8B-B14F-4D97-AF65-F5344CB8AC3E}">
        <p14:creationId xmlns:p14="http://schemas.microsoft.com/office/powerpoint/2010/main" val="897795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9582D-0C1D-4B76-B943-8A6857E9F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Scholar: Tools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B933B-F52E-41FD-AE0E-0FFE2AEA0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12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4D6FB-A015-4F8C-8977-29A2B03C6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828800"/>
            <a:ext cx="7162800" cy="47244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Check out the vertical menu</a:t>
            </a:r>
          </a:p>
          <a:p>
            <a:r>
              <a:rPr lang="en-US" dirty="0"/>
              <a:t>Check out the </a:t>
            </a:r>
            <a:r>
              <a:rPr lang="en-US" b="1" dirty="0"/>
              <a:t>tools</a:t>
            </a:r>
            <a:r>
              <a:rPr lang="en-US" dirty="0"/>
              <a:t> (buttons underneath)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F0EA7-5424-4F1D-A14F-1CC90FFEAE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08" t="17126" r="28121" b="66675"/>
          <a:stretch/>
        </p:blipFill>
        <p:spPr>
          <a:xfrm>
            <a:off x="2878701" y="2819400"/>
            <a:ext cx="5715000" cy="16002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010B9FC-5CDE-4605-A520-53710BD36104}"/>
              </a:ext>
            </a:extLst>
          </p:cNvPr>
          <p:cNvSpPr/>
          <p:nvPr/>
        </p:nvSpPr>
        <p:spPr bwMode="auto">
          <a:xfrm rot="16200000">
            <a:off x="3679063" y="4543433"/>
            <a:ext cx="723900" cy="376175"/>
          </a:xfrm>
          <a:prstGeom prst="rightArrow">
            <a:avLst/>
          </a:prstGeom>
          <a:solidFill>
            <a:srgbClr val="B4985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B72ABB-7C36-4C3C-B30A-9FCC27CB23E6}"/>
              </a:ext>
            </a:extLst>
          </p:cNvPr>
          <p:cNvSpPr/>
          <p:nvPr/>
        </p:nvSpPr>
        <p:spPr bwMode="auto">
          <a:xfrm>
            <a:off x="3663501" y="4094187"/>
            <a:ext cx="755024" cy="214423"/>
          </a:xfrm>
          <a:prstGeom prst="ellipse">
            <a:avLst/>
          </a:prstGeom>
          <a:noFill/>
          <a:ln w="9525" cap="flat" cmpd="sng" algn="ctr">
            <a:solidFill>
              <a:srgbClr val="B4985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A32149-8F28-4243-B27F-4B0E759A0C23}"/>
              </a:ext>
            </a:extLst>
          </p:cNvPr>
          <p:cNvSpPr/>
          <p:nvPr/>
        </p:nvSpPr>
        <p:spPr bwMode="auto">
          <a:xfrm>
            <a:off x="3048000" y="5028202"/>
            <a:ext cx="4800600" cy="7248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B49859"/>
                </a:solidFill>
              </a:rPr>
              <a:t>Indicator of relevance or impact</a:t>
            </a:r>
          </a:p>
        </p:txBody>
      </p:sp>
    </p:spTree>
    <p:extLst>
      <p:ext uri="{BB962C8B-B14F-4D97-AF65-F5344CB8AC3E}">
        <p14:creationId xmlns:p14="http://schemas.microsoft.com/office/powerpoint/2010/main" val="4067595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9582D-0C1D-4B76-B943-8A6857E9F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Scholar: Tools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B933B-F52E-41FD-AE0E-0FFE2AEA0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13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4D6FB-A015-4F8C-8977-29A2B03C6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828800"/>
            <a:ext cx="7239000" cy="47244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Check out the vertical menu</a:t>
            </a:r>
          </a:p>
          <a:p>
            <a:r>
              <a:rPr lang="en-US" dirty="0"/>
              <a:t>Check out the </a:t>
            </a:r>
            <a:r>
              <a:rPr lang="en-US" b="1" dirty="0"/>
              <a:t>tools</a:t>
            </a:r>
            <a:r>
              <a:rPr lang="en-US" dirty="0"/>
              <a:t> (buttons underneath)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F0EA7-5424-4F1D-A14F-1CC90FFEAE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08" t="17126" r="28121" b="66675"/>
          <a:stretch/>
        </p:blipFill>
        <p:spPr>
          <a:xfrm>
            <a:off x="2878701" y="2819400"/>
            <a:ext cx="5715000" cy="16002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010B9FC-5CDE-4605-A520-53710BD36104}"/>
              </a:ext>
            </a:extLst>
          </p:cNvPr>
          <p:cNvSpPr/>
          <p:nvPr/>
        </p:nvSpPr>
        <p:spPr bwMode="auto">
          <a:xfrm rot="16200000">
            <a:off x="4442400" y="4478164"/>
            <a:ext cx="723900" cy="376175"/>
          </a:xfrm>
          <a:prstGeom prst="rightArrow">
            <a:avLst/>
          </a:prstGeom>
          <a:solidFill>
            <a:srgbClr val="B4985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B72ABB-7C36-4C3C-B30A-9FCC27CB23E6}"/>
              </a:ext>
            </a:extLst>
          </p:cNvPr>
          <p:cNvSpPr/>
          <p:nvPr/>
        </p:nvSpPr>
        <p:spPr bwMode="auto">
          <a:xfrm>
            <a:off x="4323706" y="4089878"/>
            <a:ext cx="1010294" cy="227965"/>
          </a:xfrm>
          <a:prstGeom prst="ellipse">
            <a:avLst/>
          </a:prstGeom>
          <a:noFill/>
          <a:ln w="9525" cap="flat" cmpd="sng" algn="ctr">
            <a:solidFill>
              <a:srgbClr val="B4985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A32149-8F28-4243-B27F-4B0E759A0C23}"/>
              </a:ext>
            </a:extLst>
          </p:cNvPr>
          <p:cNvSpPr/>
          <p:nvPr/>
        </p:nvSpPr>
        <p:spPr bwMode="auto">
          <a:xfrm>
            <a:off x="3047999" y="5028202"/>
            <a:ext cx="5545701" cy="7248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B4985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Fast way to look for similar references</a:t>
            </a:r>
          </a:p>
        </p:txBody>
      </p:sp>
    </p:spTree>
    <p:extLst>
      <p:ext uri="{BB962C8B-B14F-4D97-AF65-F5344CB8AC3E}">
        <p14:creationId xmlns:p14="http://schemas.microsoft.com/office/powerpoint/2010/main" val="1422899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9582D-0C1D-4B76-B943-8A6857E9F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Scholar: Tools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B933B-F52E-41FD-AE0E-0FFE2AEA0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14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4D6FB-A015-4F8C-8977-29A2B03C6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599" y="1828800"/>
            <a:ext cx="7369031" cy="47244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Check out the vertical menu</a:t>
            </a:r>
          </a:p>
          <a:p>
            <a:r>
              <a:rPr lang="en-US" dirty="0"/>
              <a:t>Check out the </a:t>
            </a:r>
            <a:r>
              <a:rPr lang="en-US" b="1" dirty="0"/>
              <a:t>tools</a:t>
            </a:r>
            <a:r>
              <a:rPr lang="en-US" dirty="0"/>
              <a:t> (buttons underneath)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F0EA7-5424-4F1D-A14F-1CC90FFEAE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08" t="17126" r="28121" b="66675"/>
          <a:stretch/>
        </p:blipFill>
        <p:spPr>
          <a:xfrm>
            <a:off x="2878701" y="2819400"/>
            <a:ext cx="5715000" cy="16002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010B9FC-5CDE-4605-A520-53710BD36104}"/>
              </a:ext>
            </a:extLst>
          </p:cNvPr>
          <p:cNvSpPr/>
          <p:nvPr/>
        </p:nvSpPr>
        <p:spPr bwMode="auto">
          <a:xfrm rot="16200000">
            <a:off x="5374251" y="4471393"/>
            <a:ext cx="723900" cy="376175"/>
          </a:xfrm>
          <a:prstGeom prst="rightArrow">
            <a:avLst/>
          </a:prstGeom>
          <a:solidFill>
            <a:srgbClr val="B4985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B72ABB-7C36-4C3C-B30A-9FCC27CB23E6}"/>
              </a:ext>
            </a:extLst>
          </p:cNvPr>
          <p:cNvSpPr/>
          <p:nvPr/>
        </p:nvSpPr>
        <p:spPr bwMode="auto">
          <a:xfrm>
            <a:off x="5334000" y="4114118"/>
            <a:ext cx="857894" cy="190183"/>
          </a:xfrm>
          <a:prstGeom prst="ellipse">
            <a:avLst/>
          </a:prstGeom>
          <a:noFill/>
          <a:ln w="9525" cap="flat" cmpd="sng" algn="ctr">
            <a:solidFill>
              <a:srgbClr val="B4985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A32149-8F28-4243-B27F-4B0E759A0C23}"/>
              </a:ext>
            </a:extLst>
          </p:cNvPr>
          <p:cNvSpPr/>
          <p:nvPr/>
        </p:nvSpPr>
        <p:spPr bwMode="auto">
          <a:xfrm>
            <a:off x="3047999" y="5028202"/>
            <a:ext cx="5545701" cy="13590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B4985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Provides acces</a:t>
            </a:r>
            <a:r>
              <a:rPr lang="en-US" dirty="0">
                <a:solidFill>
                  <a:srgbClr val="B49859"/>
                </a:solidFill>
              </a:rPr>
              <a:t>s to online versions of article (PDF through database, ResearchGate, etc.)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B4985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9582D-0C1D-4B76-B943-8A6857E9F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Scholar: Tools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B933B-F52E-41FD-AE0E-0FFE2AEA0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15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4D6FB-A015-4F8C-8977-29A2B03C6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599" y="1828800"/>
            <a:ext cx="7369031" cy="4724400"/>
          </a:xfrm>
        </p:spPr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Check out the vertical menu</a:t>
            </a:r>
          </a:p>
          <a:p>
            <a:r>
              <a:rPr lang="en-US" dirty="0"/>
              <a:t>Check out the </a:t>
            </a:r>
            <a:r>
              <a:rPr lang="en-US" b="1" dirty="0"/>
              <a:t>tools</a:t>
            </a:r>
            <a:r>
              <a:rPr lang="en-US" dirty="0"/>
              <a:t> (buttons underneath)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F0EA7-5424-4F1D-A14F-1CC90FFEAE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608" t="17126" r="28121" b="66675"/>
          <a:stretch/>
        </p:blipFill>
        <p:spPr>
          <a:xfrm>
            <a:off x="2476500" y="2734115"/>
            <a:ext cx="5715000" cy="16002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010B9FC-5CDE-4605-A520-53710BD36104}"/>
              </a:ext>
            </a:extLst>
          </p:cNvPr>
          <p:cNvSpPr/>
          <p:nvPr/>
        </p:nvSpPr>
        <p:spPr bwMode="auto">
          <a:xfrm rot="16200000">
            <a:off x="6430373" y="4541413"/>
            <a:ext cx="723900" cy="376175"/>
          </a:xfrm>
          <a:prstGeom prst="rightArrow">
            <a:avLst/>
          </a:prstGeom>
          <a:solidFill>
            <a:srgbClr val="B4985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EB72ABB-7C36-4C3C-B30A-9FCC27CB23E6}"/>
              </a:ext>
            </a:extLst>
          </p:cNvPr>
          <p:cNvSpPr/>
          <p:nvPr/>
        </p:nvSpPr>
        <p:spPr bwMode="auto">
          <a:xfrm>
            <a:off x="5723481" y="4025648"/>
            <a:ext cx="1264549" cy="229123"/>
          </a:xfrm>
          <a:prstGeom prst="ellipse">
            <a:avLst/>
          </a:prstGeom>
          <a:noFill/>
          <a:ln w="9525" cap="flat" cmpd="sng" algn="ctr">
            <a:solidFill>
              <a:srgbClr val="B4985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A32149-8F28-4243-B27F-4B0E759A0C23}"/>
              </a:ext>
            </a:extLst>
          </p:cNvPr>
          <p:cNvSpPr/>
          <p:nvPr/>
        </p:nvSpPr>
        <p:spPr bwMode="auto">
          <a:xfrm>
            <a:off x="3598299" y="5098424"/>
            <a:ext cx="5545701" cy="1600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B4985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Indicator of relevance or impact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B49859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B49859"/>
                </a:solidFill>
                <a:effectLst/>
                <a:hlinkClick r:id="rId3"/>
              </a:rPr>
              <a:t>Link to references which cited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B49859"/>
                </a:solidFill>
                <a:effectLst/>
                <a:hlinkClick r:id="rId3"/>
              </a:rPr>
              <a:t>Robaina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B49859"/>
                </a:solidFill>
                <a:effectLst/>
                <a:hlinkClick r:id="rId3"/>
              </a:rPr>
              <a:t> et al. </a:t>
            </a:r>
            <a:r>
              <a:rPr lang="en-US" dirty="0">
                <a:solidFill>
                  <a:srgbClr val="B49859"/>
                </a:solidFill>
                <a:hlinkClick r:id="rId3"/>
              </a:rPr>
              <a:t>2013 publication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B49859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98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A3BA9-676B-4369-B9D0-19298305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Access PDF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4F2C7E-F41A-4D92-BE6D-B120908882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0F4445-7E88-4F6A-8F74-93F5F2DA30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07" t="5555" r="19881" b="57277"/>
          <a:stretch/>
        </p:blipFill>
        <p:spPr>
          <a:xfrm>
            <a:off x="0" y="1905000"/>
            <a:ext cx="9001147" cy="3886200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7A473F39-6289-4314-B784-3FC854C6CFC9}"/>
              </a:ext>
            </a:extLst>
          </p:cNvPr>
          <p:cNvSpPr/>
          <p:nvPr/>
        </p:nvSpPr>
        <p:spPr bwMode="auto">
          <a:xfrm>
            <a:off x="6096000" y="3736212"/>
            <a:ext cx="723900" cy="376175"/>
          </a:xfrm>
          <a:prstGeom prst="rightArrow">
            <a:avLst/>
          </a:prstGeom>
          <a:solidFill>
            <a:srgbClr val="B4985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7481B05-112D-4AED-B803-ED9F334EA8AD}"/>
              </a:ext>
            </a:extLst>
          </p:cNvPr>
          <p:cNvSpPr/>
          <p:nvPr/>
        </p:nvSpPr>
        <p:spPr bwMode="auto">
          <a:xfrm>
            <a:off x="6772140" y="3669867"/>
            <a:ext cx="1533660" cy="442520"/>
          </a:xfrm>
          <a:prstGeom prst="ellipse">
            <a:avLst/>
          </a:prstGeom>
          <a:noFill/>
          <a:ln w="9525" cap="flat" cmpd="sng" algn="ctr">
            <a:solidFill>
              <a:srgbClr val="B4985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AC6237E-55AB-4537-A459-488F2DD4AD47}"/>
              </a:ext>
            </a:extLst>
          </p:cNvPr>
          <p:cNvSpPr/>
          <p:nvPr/>
        </p:nvSpPr>
        <p:spPr bwMode="auto">
          <a:xfrm>
            <a:off x="2514600" y="4419600"/>
            <a:ext cx="990600" cy="442520"/>
          </a:xfrm>
          <a:prstGeom prst="ellipse">
            <a:avLst/>
          </a:prstGeom>
          <a:noFill/>
          <a:ln w="9525" cap="flat" cmpd="sng" algn="ctr">
            <a:solidFill>
              <a:srgbClr val="B4985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633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A3BA9-676B-4369-B9D0-192983056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Export Citation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4F2C7E-F41A-4D92-BE6D-B120908882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0F4445-7E88-4F6A-8F74-93F5F2DA30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907" t="5555" r="19881" b="57277"/>
          <a:stretch/>
        </p:blipFill>
        <p:spPr>
          <a:xfrm>
            <a:off x="0" y="1905000"/>
            <a:ext cx="9001147" cy="38862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AAC6237E-55AB-4537-A459-488F2DD4AD47}"/>
              </a:ext>
            </a:extLst>
          </p:cNvPr>
          <p:cNvSpPr/>
          <p:nvPr/>
        </p:nvSpPr>
        <p:spPr bwMode="auto">
          <a:xfrm>
            <a:off x="304800" y="4343400"/>
            <a:ext cx="457200" cy="442520"/>
          </a:xfrm>
          <a:prstGeom prst="ellipse">
            <a:avLst/>
          </a:prstGeom>
          <a:noFill/>
          <a:ln w="38100" cap="flat" cmpd="sng" algn="ctr">
            <a:solidFill>
              <a:srgbClr val="B4985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D572F80-A9DB-47B4-9CB0-30FAF70B12FE}"/>
              </a:ext>
            </a:extLst>
          </p:cNvPr>
          <p:cNvSpPr/>
          <p:nvPr/>
        </p:nvSpPr>
        <p:spPr bwMode="auto">
          <a:xfrm rot="11904929">
            <a:off x="704849" y="4669370"/>
            <a:ext cx="723900" cy="376175"/>
          </a:xfrm>
          <a:prstGeom prst="rightArrow">
            <a:avLst/>
          </a:prstGeom>
          <a:solidFill>
            <a:srgbClr val="B4985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144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6D18F-F422-472A-91A0-3619F2B73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Export Citation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5FE1D9-E51E-4147-BF96-52457036E4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CA4E20-B2DD-4A5C-87D5-52593E9EE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00" t="5556" r="15000" b="26296"/>
          <a:stretch/>
        </p:blipFill>
        <p:spPr>
          <a:xfrm>
            <a:off x="1626702" y="2080791"/>
            <a:ext cx="7109795" cy="454236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284BEE7-8ABC-4F0A-93F2-41B4B1A1C366}"/>
              </a:ext>
            </a:extLst>
          </p:cNvPr>
          <p:cNvSpPr/>
          <p:nvPr/>
        </p:nvSpPr>
        <p:spPr bwMode="auto">
          <a:xfrm>
            <a:off x="5443474" y="3970975"/>
            <a:ext cx="2938525" cy="762000"/>
          </a:xfrm>
          <a:prstGeom prst="ellipse">
            <a:avLst/>
          </a:prstGeom>
          <a:noFill/>
          <a:ln w="38100" cap="flat" cmpd="sng" algn="ctr">
            <a:solidFill>
              <a:srgbClr val="B4985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3A1BBD5-66F3-406A-8041-1E2AD301B5BE}"/>
              </a:ext>
            </a:extLst>
          </p:cNvPr>
          <p:cNvSpPr/>
          <p:nvPr/>
        </p:nvSpPr>
        <p:spPr bwMode="auto">
          <a:xfrm rot="16200000">
            <a:off x="6386565" y="6338835"/>
            <a:ext cx="557045" cy="376175"/>
          </a:xfrm>
          <a:prstGeom prst="rightArrow">
            <a:avLst/>
          </a:prstGeom>
          <a:solidFill>
            <a:srgbClr val="B4985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804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9582D-0C1D-4B76-B943-8A6857E9F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Scholar Searches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B933B-F52E-41FD-AE0E-0FFE2AEA0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19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4D6FB-A015-4F8C-8977-29A2B03C6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 out the vertical menu</a:t>
            </a:r>
          </a:p>
          <a:p>
            <a:r>
              <a:rPr lang="en-US" dirty="0"/>
              <a:t>Check out the tools</a:t>
            </a:r>
          </a:p>
          <a:p>
            <a:r>
              <a:rPr lang="en-US" dirty="0"/>
              <a:t>Check out the linked scholar bios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261094-0943-418D-9082-2D2EE6C73F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68" t="20330" r="27592" b="27992"/>
          <a:stretch/>
        </p:blipFill>
        <p:spPr>
          <a:xfrm>
            <a:off x="1625549" y="3505200"/>
            <a:ext cx="3779520" cy="32929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E02104-53BB-476E-8A73-A2A03101142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333" t="14445" r="7500" b="6296"/>
          <a:stretch/>
        </p:blipFill>
        <p:spPr>
          <a:xfrm>
            <a:off x="3492448" y="3459480"/>
            <a:ext cx="5047065" cy="3292902"/>
          </a:xfrm>
          <a:prstGeom prst="rect">
            <a:avLst/>
          </a:prstGeom>
          <a:ln w="88900" cap="sq" cmpd="thickThin">
            <a:solidFill>
              <a:srgbClr val="50121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DFED1F1-5103-4601-BEE9-D1FF2CE9033B}"/>
              </a:ext>
            </a:extLst>
          </p:cNvPr>
          <p:cNvSpPr/>
          <p:nvPr/>
        </p:nvSpPr>
        <p:spPr bwMode="auto">
          <a:xfrm>
            <a:off x="1625549" y="5181599"/>
            <a:ext cx="990600" cy="304801"/>
          </a:xfrm>
          <a:prstGeom prst="ellipse">
            <a:avLst/>
          </a:prstGeom>
          <a:noFill/>
          <a:ln w="38100" cap="flat" cmpd="sng" algn="ctr">
            <a:solidFill>
              <a:srgbClr val="B4985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BE0711E4-4F93-4880-AF3B-20C86EE01CFA}"/>
              </a:ext>
            </a:extLst>
          </p:cNvPr>
          <p:cNvSpPr/>
          <p:nvPr/>
        </p:nvSpPr>
        <p:spPr bwMode="auto">
          <a:xfrm>
            <a:off x="2840693" y="3657600"/>
            <a:ext cx="723900" cy="376175"/>
          </a:xfrm>
          <a:prstGeom prst="rightArrow">
            <a:avLst/>
          </a:prstGeom>
          <a:solidFill>
            <a:srgbClr val="B4985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62E953-3320-467F-A4B6-BDAAE4210FF9}"/>
              </a:ext>
            </a:extLst>
          </p:cNvPr>
          <p:cNvSpPr/>
          <p:nvPr/>
        </p:nvSpPr>
        <p:spPr bwMode="auto">
          <a:xfrm>
            <a:off x="3954713" y="3505200"/>
            <a:ext cx="990600" cy="304801"/>
          </a:xfrm>
          <a:prstGeom prst="ellipse">
            <a:avLst/>
          </a:prstGeom>
          <a:noFill/>
          <a:ln w="38100" cap="flat" cmpd="sng" algn="ctr">
            <a:solidFill>
              <a:srgbClr val="B4985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E9A4AAF-3A0A-4CB9-937B-441A4DC0FD03}"/>
              </a:ext>
            </a:extLst>
          </p:cNvPr>
          <p:cNvSpPr/>
          <p:nvPr/>
        </p:nvSpPr>
        <p:spPr bwMode="auto">
          <a:xfrm>
            <a:off x="760614" y="5145911"/>
            <a:ext cx="723900" cy="376175"/>
          </a:xfrm>
          <a:prstGeom prst="rightArrow">
            <a:avLst/>
          </a:prstGeom>
          <a:solidFill>
            <a:srgbClr val="B4985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616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3E2F3-7031-41FC-BBEF-4CC0E0EF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84940E-5DFA-447A-BEF9-971344F444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39CE51-8ACD-4135-8843-7FA5E2462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Step-by-step guide w/screenshots</a:t>
            </a:r>
          </a:p>
          <a:p>
            <a:r>
              <a:rPr lang="en-US" dirty="0"/>
              <a:t>Student services through University Library @ Texas State University</a:t>
            </a:r>
          </a:p>
          <a:p>
            <a:r>
              <a:rPr lang="en-US" dirty="0"/>
              <a:t>Searching database through Library’s website</a:t>
            </a:r>
          </a:p>
          <a:p>
            <a:pPr lvl="1"/>
            <a:r>
              <a:rPr lang="en-US" dirty="0"/>
              <a:t>Google Scholar</a:t>
            </a:r>
          </a:p>
        </p:txBody>
      </p:sp>
    </p:spTree>
    <p:extLst>
      <p:ext uri="{BB962C8B-B14F-4D97-AF65-F5344CB8AC3E}">
        <p14:creationId xmlns:p14="http://schemas.microsoft.com/office/powerpoint/2010/main" val="758443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61F06-2345-408C-A0CD-204A195CE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Google Scholar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AF0379-A0AE-4E18-8EC6-B35156E01F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20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5AF709-F043-42F0-B9B3-00128F26C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1828800"/>
            <a:ext cx="5334000" cy="4724400"/>
          </a:xfrm>
        </p:spPr>
        <p:txBody>
          <a:bodyPr/>
          <a:lstStyle/>
          <a:p>
            <a:r>
              <a:rPr lang="en-US" dirty="0"/>
              <a:t>Use caution - quality varies </a:t>
            </a:r>
          </a:p>
          <a:p>
            <a:pPr lvl="1"/>
            <a:r>
              <a:rPr lang="en-US" dirty="0"/>
              <a:t>Limitations of private database</a:t>
            </a:r>
          </a:p>
          <a:p>
            <a:r>
              <a:rPr lang="en-US" dirty="0"/>
              <a:t>Link </a:t>
            </a:r>
            <a:r>
              <a:rPr lang="en-US" dirty="0">
                <a:hlinkClick r:id="rId3"/>
              </a:rPr>
              <a:t>Google account to TXST library </a:t>
            </a:r>
            <a:r>
              <a:rPr lang="en-US" dirty="0"/>
              <a:t>for easy searches</a:t>
            </a:r>
          </a:p>
          <a:p>
            <a:r>
              <a:rPr lang="en-US" dirty="0"/>
              <a:t>Use the </a:t>
            </a:r>
            <a:r>
              <a:rPr lang="en-US" b="1" dirty="0"/>
              <a:t>quotes button </a:t>
            </a:r>
            <a:r>
              <a:rPr lang="en-US" dirty="0"/>
              <a:t>– shortcut for quick reference in APA or AMA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85EE41-B0A0-41EB-933C-2EE78348C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07081" y="1853926"/>
            <a:ext cx="1255027" cy="12550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01C0D4-0417-4031-B8CD-C01DF4BFD8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608" t="19531" r="28121" b="66675"/>
          <a:stretch/>
        </p:blipFill>
        <p:spPr>
          <a:xfrm>
            <a:off x="3124200" y="5135655"/>
            <a:ext cx="4724400" cy="1126440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D39462C3-0BEE-420D-A6FC-6295E047B1C3}"/>
              </a:ext>
            </a:extLst>
          </p:cNvPr>
          <p:cNvSpPr/>
          <p:nvPr/>
        </p:nvSpPr>
        <p:spPr bwMode="auto">
          <a:xfrm rot="16200000">
            <a:off x="3461403" y="6159415"/>
            <a:ext cx="411395" cy="376175"/>
          </a:xfrm>
          <a:prstGeom prst="rightArrow">
            <a:avLst/>
          </a:prstGeom>
          <a:solidFill>
            <a:srgbClr val="B4985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BFA5F6-64CD-4C0F-B551-47AB39AB5DF6}"/>
              </a:ext>
            </a:extLst>
          </p:cNvPr>
          <p:cNvSpPr/>
          <p:nvPr/>
        </p:nvSpPr>
        <p:spPr bwMode="auto">
          <a:xfrm>
            <a:off x="3786649" y="6212651"/>
            <a:ext cx="4595351" cy="7248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B4985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Export citation </a:t>
            </a:r>
          </a:p>
        </p:txBody>
      </p:sp>
    </p:spTree>
    <p:extLst>
      <p:ext uri="{BB962C8B-B14F-4D97-AF65-F5344CB8AC3E}">
        <p14:creationId xmlns:p14="http://schemas.microsoft.com/office/powerpoint/2010/main" val="2081884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2FDE0F-76C7-4C86-B9C7-A397A9E1C6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B71DF7-4945-415E-9D7E-5F790DC6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Scholar</a:t>
            </a:r>
          </a:p>
        </p:txBody>
      </p:sp>
    </p:spTree>
    <p:extLst>
      <p:ext uri="{BB962C8B-B14F-4D97-AF65-F5344CB8AC3E}">
        <p14:creationId xmlns:p14="http://schemas.microsoft.com/office/powerpoint/2010/main" val="991116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9582D-0C1D-4B76-B943-8A6857E9F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Scholar Searches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B933B-F52E-41FD-AE0E-0FFE2AEA0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4D6FB-A015-4F8C-8977-29A2B03C6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NLM’s </a:t>
            </a:r>
            <a:r>
              <a:rPr lang="en-US" dirty="0">
                <a:hlinkClick r:id="rId3"/>
              </a:rPr>
              <a:t>MedLinePlus </a:t>
            </a:r>
            <a:r>
              <a:rPr lang="en-US" dirty="0"/>
              <a:t>to learn about a new term (or health condition)</a:t>
            </a:r>
          </a:p>
          <a:p>
            <a:r>
              <a:rPr lang="en-US" dirty="0"/>
              <a:t>Then search Google Scholar unfamiliar with the literature</a:t>
            </a:r>
          </a:p>
          <a:p>
            <a:r>
              <a:rPr lang="en-US" dirty="0"/>
              <a:t>Simpler vs. PubMed/MEDLINE</a:t>
            </a:r>
          </a:p>
          <a:p>
            <a:pPr lvl="1"/>
            <a:r>
              <a:rPr lang="en-US" dirty="0"/>
              <a:t>One click to PDFs</a:t>
            </a:r>
          </a:p>
          <a:p>
            <a:pPr lvl="1"/>
            <a:r>
              <a:rPr lang="en-US" dirty="0"/>
              <a:t>One click to citation</a:t>
            </a:r>
          </a:p>
          <a:p>
            <a:r>
              <a:rPr lang="en-US" dirty="0"/>
              <a:t> But… private database</a:t>
            </a:r>
          </a:p>
        </p:txBody>
      </p:sp>
    </p:spTree>
    <p:extLst>
      <p:ext uri="{BB962C8B-B14F-4D97-AF65-F5344CB8AC3E}">
        <p14:creationId xmlns:p14="http://schemas.microsoft.com/office/powerpoint/2010/main" val="3383525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0273D-CE25-46A2-AD30-5046AC566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How-to Access via Library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0D188-8E48-43DB-8929-7B61963EF09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6D6BA2-7C47-483D-B25B-CBD5B7066F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4444" r="11667" b="17407"/>
          <a:stretch/>
        </p:blipFill>
        <p:spPr>
          <a:xfrm>
            <a:off x="0" y="1905000"/>
            <a:ext cx="8565371" cy="4282686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2B4387FB-8685-4D44-8A84-BECCA63F0A0B}"/>
              </a:ext>
            </a:extLst>
          </p:cNvPr>
          <p:cNvSpPr/>
          <p:nvPr/>
        </p:nvSpPr>
        <p:spPr bwMode="auto">
          <a:xfrm rot="10800000">
            <a:off x="7580608" y="4785114"/>
            <a:ext cx="849386" cy="1082286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3AB2AA-01A8-4C7C-9C89-88FE02ECBA8C}"/>
              </a:ext>
            </a:extLst>
          </p:cNvPr>
          <p:cNvSpPr/>
          <p:nvPr/>
        </p:nvSpPr>
        <p:spPr bwMode="auto">
          <a:xfrm>
            <a:off x="7445231" y="4419600"/>
            <a:ext cx="1120140" cy="3048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2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02C50-41B8-4DD8-A71B-7137A72CF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030" y="381000"/>
            <a:ext cx="6858000" cy="1143000"/>
          </a:xfrm>
        </p:spPr>
        <p:txBody>
          <a:bodyPr/>
          <a:lstStyle/>
          <a:p>
            <a:r>
              <a:rPr lang="en-US" dirty="0"/>
              <a:t>How-to Access via Library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27857E-3130-41DC-8E25-6A5F3EB1B9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0A07B-2965-496E-AAF1-25B4B5A887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00" t="8519" r="5834" b="17407"/>
          <a:stretch/>
        </p:blipFill>
        <p:spPr>
          <a:xfrm>
            <a:off x="1230630" y="1850743"/>
            <a:ext cx="7391400" cy="450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66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35169-AAA8-4E33-AF8A-129C4760C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Scholar Description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8FDF27-4868-49BB-9E2C-67434446F8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72E4F4-0AE9-4EB2-A7B0-2732E2819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001" t="8519" r="6166" b="15481"/>
          <a:stretch/>
        </p:blipFill>
        <p:spPr>
          <a:xfrm>
            <a:off x="1402080" y="1694249"/>
            <a:ext cx="7208520" cy="45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307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CC9D7-9D6A-4219-BE14-1C1C6FCB5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05C0CD-4AA3-48FE-90B2-2792601A64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602F8-50EF-4E7D-9AD4-3140BD4514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00" t="5555" b="23333"/>
          <a:stretch/>
        </p:blipFill>
        <p:spPr>
          <a:xfrm>
            <a:off x="354330" y="2209800"/>
            <a:ext cx="8435340" cy="374904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62AFBD-3483-414A-8F07-E5CCF27FA3C9}"/>
              </a:ext>
            </a:extLst>
          </p:cNvPr>
          <p:cNvSpPr/>
          <p:nvPr/>
        </p:nvSpPr>
        <p:spPr bwMode="auto">
          <a:xfrm>
            <a:off x="2438400" y="3276601"/>
            <a:ext cx="5943600" cy="1676400"/>
          </a:xfrm>
          <a:prstGeom prst="rect">
            <a:avLst/>
          </a:prstGeom>
          <a:solidFill>
            <a:srgbClr val="5012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B4985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Type in keywords to search field:</a:t>
            </a:r>
          </a:p>
          <a:p>
            <a:b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B4985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b="1" dirty="0">
                <a:solidFill>
                  <a:srgbClr val="B49859"/>
                </a:solidFill>
              </a:rPr>
              <a:t>food insecurity dietary quality women</a:t>
            </a: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B49859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8FEA967D-5A69-41BB-BCA6-5155B9E36EE7}"/>
              </a:ext>
            </a:extLst>
          </p:cNvPr>
          <p:cNvSpPr/>
          <p:nvPr/>
        </p:nvSpPr>
        <p:spPr bwMode="auto">
          <a:xfrm rot="5400000">
            <a:off x="4823460" y="2057400"/>
            <a:ext cx="457200" cy="914400"/>
          </a:xfrm>
          <a:prstGeom prst="downArrow">
            <a:avLst/>
          </a:prstGeom>
          <a:solidFill>
            <a:srgbClr val="5012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247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9582D-0C1D-4B76-B943-8A6857E9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599" y="609600"/>
            <a:ext cx="7139783" cy="1143000"/>
          </a:xfrm>
        </p:spPr>
        <p:txBody>
          <a:bodyPr/>
          <a:lstStyle/>
          <a:p>
            <a:r>
              <a:rPr lang="en-US" dirty="0"/>
              <a:t>Google Scholar: Vertical Menu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2B933B-F52E-41FD-AE0E-0FFE2AEA04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210B-82E4-D740-A1D4-408CB6227599}" type="slidenum">
              <a:rPr lang="en-US" smtClean="0"/>
              <a:t>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4D6FB-A015-4F8C-8977-29A2B03C6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Check out the </a:t>
            </a:r>
            <a:r>
              <a:rPr lang="en-US" sz="2400" b="1" dirty="0"/>
              <a:t>vertical menu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8FDBC1-FA9A-4428-9E6C-A1D3BB0BB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6961" r="25767" b="56013"/>
          <a:stretch/>
        </p:blipFill>
        <p:spPr>
          <a:xfrm>
            <a:off x="381000" y="2317329"/>
            <a:ext cx="8511383" cy="36576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7431FD6-1DAD-4224-ABA3-501F3BD24F02}"/>
              </a:ext>
            </a:extLst>
          </p:cNvPr>
          <p:cNvSpPr/>
          <p:nvPr/>
        </p:nvSpPr>
        <p:spPr bwMode="auto">
          <a:xfrm>
            <a:off x="38100" y="3478696"/>
            <a:ext cx="723900" cy="376175"/>
          </a:xfrm>
          <a:prstGeom prst="rightArrow">
            <a:avLst/>
          </a:prstGeom>
          <a:solidFill>
            <a:srgbClr val="B4985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1C134B6-F441-4316-93BE-8B01D4526562}"/>
              </a:ext>
            </a:extLst>
          </p:cNvPr>
          <p:cNvSpPr/>
          <p:nvPr/>
        </p:nvSpPr>
        <p:spPr bwMode="auto">
          <a:xfrm>
            <a:off x="103414" y="4643952"/>
            <a:ext cx="723900" cy="376175"/>
          </a:xfrm>
          <a:prstGeom prst="rightArrow">
            <a:avLst/>
          </a:prstGeom>
          <a:solidFill>
            <a:srgbClr val="B4985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88BF84E-A963-4FF4-B6E6-302ABAA578C7}"/>
              </a:ext>
            </a:extLst>
          </p:cNvPr>
          <p:cNvSpPr/>
          <p:nvPr/>
        </p:nvSpPr>
        <p:spPr bwMode="auto">
          <a:xfrm>
            <a:off x="38100" y="5433033"/>
            <a:ext cx="723900" cy="376175"/>
          </a:xfrm>
          <a:prstGeom prst="rightArrow">
            <a:avLst/>
          </a:prstGeom>
          <a:solidFill>
            <a:srgbClr val="B4985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82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700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AAA"/>
      </a:accent5>
      <a:accent6>
        <a:srgbClr val="0000E7"/>
      </a:accent6>
      <a:hlink>
        <a:srgbClr val="99CC99"/>
      </a:hlink>
      <a:folHlink>
        <a:srgbClr val="5A0019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</TotalTime>
  <Words>341</Words>
  <Application>Microsoft Office PowerPoint</Application>
  <PresentationFormat>On-screen Show (4:3)</PresentationFormat>
  <Paragraphs>86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Garamond</vt:lpstr>
      <vt:lpstr>Wingdings</vt:lpstr>
      <vt:lpstr>Template_2</vt:lpstr>
      <vt:lpstr>PowerPoint Presentation</vt:lpstr>
      <vt:lpstr>About</vt:lpstr>
      <vt:lpstr>Google Scholar</vt:lpstr>
      <vt:lpstr>Google Scholar Searches</vt:lpstr>
      <vt:lpstr>How-to Access via Library</vt:lpstr>
      <vt:lpstr>How-to Access via Library</vt:lpstr>
      <vt:lpstr>Google Scholar Description</vt:lpstr>
      <vt:lpstr>Main Page</vt:lpstr>
      <vt:lpstr>Google Scholar: Vertical Menu</vt:lpstr>
      <vt:lpstr>Google Scholar: Tools</vt:lpstr>
      <vt:lpstr>Google Scholar: Tools</vt:lpstr>
      <vt:lpstr>Google Scholar: Tools</vt:lpstr>
      <vt:lpstr>Google Scholar: Tools</vt:lpstr>
      <vt:lpstr>Google Scholar: Tools</vt:lpstr>
      <vt:lpstr>Google Scholar: Tools</vt:lpstr>
      <vt:lpstr>How to Access PDF</vt:lpstr>
      <vt:lpstr>How to Export Citation</vt:lpstr>
      <vt:lpstr>How to Export Citation</vt:lpstr>
      <vt:lpstr>Google Scholar Searches</vt:lpstr>
      <vt:lpstr>Tips for Google Scholar</vt:lpstr>
    </vt:vector>
  </TitlesOfParts>
  <Company>MRP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MRP</dc:creator>
  <cp:lastModifiedBy>Johnson, Cassandra M</cp:lastModifiedBy>
  <cp:revision>375</cp:revision>
  <dcterms:created xsi:type="dcterms:W3CDTF">2008-03-03T18:35:18Z</dcterms:created>
  <dcterms:modified xsi:type="dcterms:W3CDTF">2019-10-01T20:00:53Z</dcterms:modified>
</cp:coreProperties>
</file>