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730" r:id="rId3"/>
    <p:sldId id="709" r:id="rId4"/>
    <p:sldId id="700" r:id="rId5"/>
    <p:sldId id="706" r:id="rId6"/>
    <p:sldId id="707" r:id="rId7"/>
    <p:sldId id="699" r:id="rId8"/>
    <p:sldId id="624" r:id="rId9"/>
    <p:sldId id="705" r:id="rId10"/>
    <p:sldId id="708" r:id="rId11"/>
    <p:sldId id="626" r:id="rId12"/>
    <p:sldId id="732" r:id="rId13"/>
    <p:sldId id="73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215"/>
    <a:srgbClr val="B49859"/>
    <a:srgbClr val="C52D34"/>
    <a:srgbClr val="FFFFFF"/>
    <a:srgbClr val="501214"/>
    <a:srgbClr val="F7F7F7"/>
    <a:srgbClr val="998019"/>
    <a:srgbClr val="311214"/>
    <a:srgbClr val="1F1214"/>
    <a:srgbClr val="B4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566" autoAdjust="0"/>
  </p:normalViewPr>
  <p:slideViewPr>
    <p:cSldViewPr>
      <p:cViewPr varScale="1">
        <p:scale>
          <a:sx n="84" d="100"/>
          <a:sy n="84" d="100"/>
        </p:scale>
        <p:origin x="19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B23E-8216-4942-80E8-9AFBD35C478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E263-4871-7A43-BDD6-3971C2BA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3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EFD72E-21C8-064E-8F9F-DAF3C83C2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6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A4471F-A8BB-AD45-9C8A-C3BA537C43C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4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8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501214"/>
            </a:gs>
            <a:gs pos="100000">
              <a:srgbClr val="28121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" y="-13453"/>
            <a:ext cx="9143557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53203"/>
            <a:ext cx="6400800" cy="1981200"/>
          </a:xfrm>
        </p:spPr>
        <p:txBody>
          <a:bodyPr/>
          <a:lstStyle>
            <a:lvl1pPr marL="0" indent="0" algn="ctr">
              <a:buFont typeface="Wingdings" charset="0"/>
              <a:buNone/>
              <a:defRPr sz="6000">
                <a:solidFill>
                  <a:srgbClr val="F7F7F7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B3314-AD17-4730-841F-C1792777FDE3}"/>
              </a:ext>
            </a:extLst>
          </p:cNvPr>
          <p:cNvCxnSpPr/>
          <p:nvPr userDrawn="1"/>
        </p:nvCxnSpPr>
        <p:spPr bwMode="auto">
          <a:xfrm>
            <a:off x="1143000" y="2133600"/>
            <a:ext cx="6858000" cy="0"/>
          </a:xfrm>
          <a:prstGeom prst="line">
            <a:avLst/>
          </a:prstGeom>
          <a:ln>
            <a:solidFill>
              <a:srgbClr val="B49859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8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85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971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7526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2819400" cy="1143000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8194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609600"/>
            <a:ext cx="41910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742112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67421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742112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E6F712-31FB-421D-A408-AE4A50842AB2}"/>
              </a:ext>
            </a:extLst>
          </p:cNvPr>
          <p:cNvCxnSpPr/>
          <p:nvPr userDrawn="1"/>
        </p:nvCxnSpPr>
        <p:spPr bwMode="auto">
          <a:xfrm>
            <a:off x="1752600" y="1600200"/>
            <a:ext cx="6858000" cy="0"/>
          </a:xfrm>
          <a:prstGeom prst="line">
            <a:avLst/>
          </a:prstGeom>
          <a:ln>
            <a:solidFill>
              <a:srgbClr val="B49859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99CA33-3A52-4E2E-BD4F-29066DB5F9D0}"/>
              </a:ext>
            </a:extLst>
          </p:cNvPr>
          <p:cNvCxnSpPr/>
          <p:nvPr userDrawn="1"/>
        </p:nvCxnSpPr>
        <p:spPr bwMode="auto">
          <a:xfrm>
            <a:off x="1752600" y="1752600"/>
            <a:ext cx="6858000" cy="0"/>
          </a:xfrm>
          <a:prstGeom prst="line">
            <a:avLst/>
          </a:prstGeom>
          <a:ln>
            <a:solidFill>
              <a:srgbClr val="B49859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501215"/>
          </a:solidFill>
          <a:latin typeface="Garamond" panose="02020404030301010803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library.txstate.edu/fcs5310-johnson-smit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9144000" cy="213360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How-To Do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r>
              <a:rPr lang="en-US" b="1" dirty="0">
                <a:ea typeface="ＭＳ Ｐゴシック" charset="0"/>
                <a:cs typeface="ＭＳ Ｐゴシック" charset="0"/>
              </a:rPr>
              <a:t>Use Library Website (</a:t>
            </a:r>
            <a:r>
              <a:rPr lang="en-US" b="1">
                <a:ea typeface="ＭＳ Ｐゴシック" charset="0"/>
                <a:cs typeface="ＭＳ Ｐゴシック" charset="0"/>
              </a:rPr>
              <a:t>Graduate Students)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Cassandra Johnson, PhD, MSPH</a:t>
            </a:r>
          </a:p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August 26,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88FB-C268-4E8F-BB82-3ACFE7295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7591D-2C58-4768-ABBD-783BC092C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0" t="17407" r="5833" b="9201"/>
          <a:stretch/>
        </p:blipFill>
        <p:spPr>
          <a:xfrm>
            <a:off x="1650420" y="2405453"/>
            <a:ext cx="7471211" cy="420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EEE94-66C5-4195-8604-8646A7C09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0" t="6453" r="2500" b="50000"/>
          <a:stretch/>
        </p:blipFill>
        <p:spPr>
          <a:xfrm>
            <a:off x="1752600" y="381000"/>
            <a:ext cx="7321040" cy="2241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19BA2-7EE5-45D3-9573-E20CE1745C6A}"/>
              </a:ext>
            </a:extLst>
          </p:cNvPr>
          <p:cNvSpPr/>
          <p:nvPr/>
        </p:nvSpPr>
        <p:spPr bwMode="auto">
          <a:xfrm>
            <a:off x="1981200" y="4422286"/>
            <a:ext cx="1524000" cy="22481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7BBB1F0-6676-4097-9617-BBEB5BCA6FAC}"/>
              </a:ext>
            </a:extLst>
          </p:cNvPr>
          <p:cNvSpPr/>
          <p:nvPr/>
        </p:nvSpPr>
        <p:spPr bwMode="auto">
          <a:xfrm>
            <a:off x="1219200" y="4041286"/>
            <a:ext cx="762000" cy="7620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81BA10-2EC1-470D-A444-89B9B0F3A8E1}"/>
              </a:ext>
            </a:extLst>
          </p:cNvPr>
          <p:cNvSpPr/>
          <p:nvPr/>
        </p:nvSpPr>
        <p:spPr bwMode="auto">
          <a:xfrm>
            <a:off x="3868689" y="21660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52CEC-4AA4-40AB-8E46-7EBBFAE84FD5}"/>
              </a:ext>
            </a:extLst>
          </p:cNvPr>
          <p:cNvSpPr txBox="1"/>
          <p:nvPr/>
        </p:nvSpPr>
        <p:spPr>
          <a:xfrm>
            <a:off x="1600200" y="44657"/>
            <a:ext cx="7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Course-specific Resource Guides “</a:t>
            </a:r>
            <a:r>
              <a:rPr lang="en-US" b="1" dirty="0"/>
              <a:t>Subject Guides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54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20A7-43FC-4EB0-98F2-5CEFA31E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Guide &amp; Librarian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B7A6A-E36D-4DC1-AEDF-EA52DD806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EC61B-EBF5-47B2-B8B4-8409B128A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t="14445" r="8334" b="5555"/>
          <a:stretch/>
        </p:blipFill>
        <p:spPr>
          <a:xfrm>
            <a:off x="1649730" y="1671289"/>
            <a:ext cx="6886222" cy="4648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4A8A59-1084-4485-8F01-D05752596ED9}"/>
              </a:ext>
            </a:extLst>
          </p:cNvPr>
          <p:cNvSpPr/>
          <p:nvPr/>
        </p:nvSpPr>
        <p:spPr>
          <a:xfrm>
            <a:off x="1630680" y="638937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https://guides.library.txstate.edu/fcs5310-johnson-smith</a:t>
            </a:r>
          </a:p>
        </p:txBody>
      </p:sp>
      <p:pic>
        <p:nvPicPr>
          <p:cNvPr id="8" name="Picture 7" descr="A close up of a person wearing glasses&#10;&#10;Description automatically generated">
            <a:extLst>
              <a:ext uri="{FF2B5EF4-FFF2-40B4-BE49-F238E27FC236}">
                <a16:creationId xmlns:a16="http://schemas.microsoft.com/office/drawing/2014/main" id="{662B4F89-1B23-4A6B-A674-74D51AFE6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292865"/>
            <a:ext cx="1219200" cy="155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2346BE-FDA5-44CE-9717-DD2195C81A9E}"/>
              </a:ext>
            </a:extLst>
          </p:cNvPr>
          <p:cNvSpPr/>
          <p:nvPr/>
        </p:nvSpPr>
        <p:spPr bwMode="auto">
          <a:xfrm>
            <a:off x="6934200" y="4953000"/>
            <a:ext cx="1219200" cy="14363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B86AE-B8D8-49F8-9F45-C96A743BD9BC}"/>
              </a:ext>
            </a:extLst>
          </p:cNvPr>
          <p:cNvSpPr txBox="1"/>
          <p:nvPr/>
        </p:nvSpPr>
        <p:spPr>
          <a:xfrm>
            <a:off x="6858000" y="4953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Megan Ballengee</a:t>
            </a:r>
          </a:p>
          <a:p>
            <a:endParaRPr lang="en-US" sz="1400" b="1" dirty="0"/>
          </a:p>
          <a:p>
            <a:r>
              <a:rPr lang="en-US" sz="1400" b="1" dirty="0"/>
              <a:t>(512) 245-3778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BCAFDFD-A698-498E-8409-963EB1187905}"/>
              </a:ext>
            </a:extLst>
          </p:cNvPr>
          <p:cNvSpPr/>
          <p:nvPr/>
        </p:nvSpPr>
        <p:spPr bwMode="auto">
          <a:xfrm rot="16200000">
            <a:off x="885262" y="1269646"/>
            <a:ext cx="796290" cy="130499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9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E2F3-7031-41FC-BBEF-4CC0E0EF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Presentations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4940E-5DFA-447A-BEF9-971344F44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9CE51-8ACD-4135-8843-7FA5E246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do online research using: </a:t>
            </a:r>
          </a:p>
          <a:p>
            <a:pPr lvl="1"/>
            <a:r>
              <a:rPr lang="en-US" dirty="0"/>
              <a:t>PubMed/MEDLINE</a:t>
            </a:r>
          </a:p>
          <a:p>
            <a:pPr lvl="1"/>
            <a:r>
              <a:rPr lang="en-US" dirty="0"/>
              <a:t>CINAHL</a:t>
            </a:r>
          </a:p>
          <a:p>
            <a:pPr lvl="1"/>
            <a:r>
              <a:rPr lang="en-US" dirty="0"/>
              <a:t>ISI Web of Science</a:t>
            </a:r>
          </a:p>
          <a:p>
            <a:pPr lvl="1"/>
            <a:r>
              <a:rPr lang="en-US" dirty="0"/>
              <a:t>Google Scholar</a:t>
            </a:r>
          </a:p>
        </p:txBody>
      </p:sp>
    </p:spTree>
    <p:extLst>
      <p:ext uri="{BB962C8B-B14F-4D97-AF65-F5344CB8AC3E}">
        <p14:creationId xmlns:p14="http://schemas.microsoft.com/office/powerpoint/2010/main" val="385216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AE3A-B284-47F3-B46F-8D165722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6EB69-1762-445C-AD45-88F28220B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7F497-1CAE-41ED-8A77-A8DC839C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Library Home Page</a:t>
            </a:r>
            <a:endParaRPr lang="en-US" b="1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https://www.library.txstate.edu/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b="1" dirty="0"/>
              <a:t>Research Guides</a:t>
            </a:r>
            <a:endParaRPr lang="en-US" b="1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https://guides.library.txstate.edu/?b=o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b="1" dirty="0"/>
              <a:t>FCS 5310 Course Guide</a:t>
            </a:r>
            <a:endParaRPr lang="en-US" b="1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https://guides.library.txstate.edu/fcs5310-johnson-smith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7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E2F3-7031-41FC-BBEF-4CC0E0EF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4940E-5DFA-447A-BEF9-971344F44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9CE51-8ACD-4135-8843-7FA5E246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Step-by-step guide w/screenshots</a:t>
            </a:r>
          </a:p>
          <a:p>
            <a:r>
              <a:rPr lang="en-US" dirty="0"/>
              <a:t>Graduate student services through University Library</a:t>
            </a:r>
          </a:p>
          <a:p>
            <a:r>
              <a:rPr lang="en-US" dirty="0"/>
              <a:t>Separate tutorials for specific databases like PubMed/MEDLINE, CINAHL or ISI Web of Science</a:t>
            </a:r>
          </a:p>
        </p:txBody>
      </p:sp>
    </p:spTree>
    <p:extLst>
      <p:ext uri="{BB962C8B-B14F-4D97-AF65-F5344CB8AC3E}">
        <p14:creationId xmlns:p14="http://schemas.microsoft.com/office/powerpoint/2010/main" val="7584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273D-CE25-46A2-AD30-5046AC56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Website: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0D188-8E48-43DB-8929-7B61963EF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D6BA2-7C47-483D-B25B-CBD5B706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4444" r="11667" b="17407"/>
          <a:stretch/>
        </p:blipFill>
        <p:spPr>
          <a:xfrm>
            <a:off x="0" y="1905000"/>
            <a:ext cx="8565371" cy="428268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B4387FB-8685-4D44-8A84-BECCA63F0A0B}"/>
              </a:ext>
            </a:extLst>
          </p:cNvPr>
          <p:cNvSpPr/>
          <p:nvPr/>
        </p:nvSpPr>
        <p:spPr bwMode="auto">
          <a:xfrm rot="10800000">
            <a:off x="3564622" y="4061461"/>
            <a:ext cx="849386" cy="177691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AB2AA-01A8-4C7C-9C89-88FE02ECBA8C}"/>
              </a:ext>
            </a:extLst>
          </p:cNvPr>
          <p:cNvSpPr/>
          <p:nvPr/>
        </p:nvSpPr>
        <p:spPr bwMode="auto">
          <a:xfrm>
            <a:off x="3684515" y="3657601"/>
            <a:ext cx="609600" cy="2286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383611-D041-4CBC-984A-6E734E3CEF27}"/>
              </a:ext>
            </a:extLst>
          </p:cNvPr>
          <p:cNvSpPr/>
          <p:nvPr/>
        </p:nvSpPr>
        <p:spPr bwMode="auto">
          <a:xfrm>
            <a:off x="1752600" y="6248400"/>
            <a:ext cx="6553200" cy="544974"/>
          </a:xfrm>
          <a:prstGeom prst="rect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How-to search for article – More later.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88FB-C268-4E8F-BB82-3ACFE7295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7591D-2C58-4768-ABBD-783BC092C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0" t="17407" r="5833" b="9201"/>
          <a:stretch/>
        </p:blipFill>
        <p:spPr>
          <a:xfrm>
            <a:off x="1650420" y="2405453"/>
            <a:ext cx="7471211" cy="420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EEE94-66C5-4195-8604-8646A7C09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0" t="6453" r="2500" b="50000"/>
          <a:stretch/>
        </p:blipFill>
        <p:spPr>
          <a:xfrm>
            <a:off x="1752600" y="381000"/>
            <a:ext cx="7321040" cy="22416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8D4A3ED-7309-4D55-AC32-05634BFBFA18}"/>
              </a:ext>
            </a:extLst>
          </p:cNvPr>
          <p:cNvSpPr/>
          <p:nvPr/>
        </p:nvSpPr>
        <p:spPr bwMode="auto">
          <a:xfrm>
            <a:off x="3868689" y="21660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775A061-9038-492E-9B64-4AD6EEFABC2D}"/>
              </a:ext>
            </a:extLst>
          </p:cNvPr>
          <p:cNvSpPr/>
          <p:nvPr/>
        </p:nvSpPr>
        <p:spPr bwMode="auto">
          <a:xfrm>
            <a:off x="4340439" y="2188254"/>
            <a:ext cx="762000" cy="7620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3A48865-175B-4271-97B6-332106827179}"/>
              </a:ext>
            </a:extLst>
          </p:cNvPr>
          <p:cNvSpPr/>
          <p:nvPr/>
        </p:nvSpPr>
        <p:spPr bwMode="auto">
          <a:xfrm>
            <a:off x="3723220" y="501275"/>
            <a:ext cx="796290" cy="130499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7ADB7-19EA-4607-AFD8-A0A118757723}"/>
              </a:ext>
            </a:extLst>
          </p:cNvPr>
          <p:cNvSpPr txBox="1"/>
          <p:nvPr/>
        </p:nvSpPr>
        <p:spPr>
          <a:xfrm>
            <a:off x="4114800" y="152400"/>
            <a:ext cx="237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Services Tab</a:t>
            </a:r>
          </a:p>
        </p:txBody>
      </p:sp>
    </p:spTree>
    <p:extLst>
      <p:ext uri="{BB962C8B-B14F-4D97-AF65-F5344CB8AC3E}">
        <p14:creationId xmlns:p14="http://schemas.microsoft.com/office/powerpoint/2010/main" val="5362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88FB-C268-4E8F-BB82-3ACFE7295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7591D-2C58-4768-ABBD-783BC092C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0" t="17407" r="5833" b="9201"/>
          <a:stretch/>
        </p:blipFill>
        <p:spPr>
          <a:xfrm>
            <a:off x="1650420" y="2405453"/>
            <a:ext cx="7471211" cy="420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EEE94-66C5-4195-8604-8646A7C09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0" t="6453" r="2500" b="50000"/>
          <a:stretch/>
        </p:blipFill>
        <p:spPr>
          <a:xfrm>
            <a:off x="1752600" y="381000"/>
            <a:ext cx="7321040" cy="22416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8D4A3ED-7309-4D55-AC32-05634BFBFA18}"/>
              </a:ext>
            </a:extLst>
          </p:cNvPr>
          <p:cNvSpPr/>
          <p:nvPr/>
        </p:nvSpPr>
        <p:spPr bwMode="auto">
          <a:xfrm>
            <a:off x="1981200" y="3530335"/>
            <a:ext cx="2714551" cy="50826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3A48865-175B-4271-97B6-332106827179}"/>
              </a:ext>
            </a:extLst>
          </p:cNvPr>
          <p:cNvSpPr/>
          <p:nvPr/>
        </p:nvSpPr>
        <p:spPr bwMode="auto">
          <a:xfrm rot="16200000">
            <a:off x="930556" y="3131968"/>
            <a:ext cx="796290" cy="130499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EC114-3C0F-411A-AF54-5C92F9CE093F}"/>
              </a:ext>
            </a:extLst>
          </p:cNvPr>
          <p:cNvSpPr/>
          <p:nvPr/>
        </p:nvSpPr>
        <p:spPr bwMode="auto">
          <a:xfrm>
            <a:off x="6553200" y="3473953"/>
            <a:ext cx="2133600" cy="246964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E800EC-472F-4A62-9B1A-B8EB78C2BAC4}"/>
              </a:ext>
            </a:extLst>
          </p:cNvPr>
          <p:cNvSpPr/>
          <p:nvPr/>
        </p:nvSpPr>
        <p:spPr bwMode="auto">
          <a:xfrm>
            <a:off x="3868689" y="21660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B6B64-7501-4AC4-A229-32419A55D324}"/>
              </a:ext>
            </a:extLst>
          </p:cNvPr>
          <p:cNvSpPr txBox="1"/>
          <p:nvPr/>
        </p:nvSpPr>
        <p:spPr>
          <a:xfrm>
            <a:off x="4249689" y="228600"/>
            <a:ext cx="443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Help &amp; Borrowing</a:t>
            </a:r>
          </a:p>
        </p:txBody>
      </p:sp>
    </p:spTree>
    <p:extLst>
      <p:ext uri="{BB962C8B-B14F-4D97-AF65-F5344CB8AC3E}">
        <p14:creationId xmlns:p14="http://schemas.microsoft.com/office/powerpoint/2010/main" val="235337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88FB-C268-4E8F-BB82-3ACFE7295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7591D-2C58-4768-ABBD-783BC092C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0" t="17407" r="5833" b="9201"/>
          <a:stretch/>
        </p:blipFill>
        <p:spPr>
          <a:xfrm>
            <a:off x="1650420" y="2405453"/>
            <a:ext cx="7471211" cy="420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EEE94-66C5-4195-8604-8646A7C09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0" t="6453" r="2500" b="50000"/>
          <a:stretch/>
        </p:blipFill>
        <p:spPr>
          <a:xfrm>
            <a:off x="1752600" y="381000"/>
            <a:ext cx="7321040" cy="22416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8D4A3ED-7309-4D55-AC32-05634BFBFA18}"/>
              </a:ext>
            </a:extLst>
          </p:cNvPr>
          <p:cNvSpPr/>
          <p:nvPr/>
        </p:nvSpPr>
        <p:spPr bwMode="auto">
          <a:xfrm>
            <a:off x="3868689" y="21660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3A48865-175B-4271-97B6-332106827179}"/>
              </a:ext>
            </a:extLst>
          </p:cNvPr>
          <p:cNvSpPr/>
          <p:nvPr/>
        </p:nvSpPr>
        <p:spPr bwMode="auto">
          <a:xfrm rot="16200000">
            <a:off x="1092554" y="3389866"/>
            <a:ext cx="796290" cy="130499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0F6840-CC88-47F7-9E16-D55A93396723}"/>
              </a:ext>
            </a:extLst>
          </p:cNvPr>
          <p:cNvSpPr/>
          <p:nvPr/>
        </p:nvSpPr>
        <p:spPr bwMode="auto">
          <a:xfrm>
            <a:off x="1952699" y="3832311"/>
            <a:ext cx="1304998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F60EC-0B83-4552-9B72-999351CB0B57}"/>
              </a:ext>
            </a:extLst>
          </p:cNvPr>
          <p:cNvSpPr txBox="1"/>
          <p:nvPr/>
        </p:nvSpPr>
        <p:spPr>
          <a:xfrm>
            <a:off x="5257800" y="2286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Ask a Librarian</a:t>
            </a:r>
          </a:p>
        </p:txBody>
      </p:sp>
    </p:spTree>
    <p:extLst>
      <p:ext uri="{BB962C8B-B14F-4D97-AF65-F5344CB8AC3E}">
        <p14:creationId xmlns:p14="http://schemas.microsoft.com/office/powerpoint/2010/main" val="395664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11DB-397A-428A-848E-D2F4208F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a Librarian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75E57-78E0-4A16-A09C-769485E72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5338F-B620-4C8E-95CE-DBF1B4D91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00" t="5556" r="5833" b="5556"/>
          <a:stretch/>
        </p:blipFill>
        <p:spPr>
          <a:xfrm>
            <a:off x="2038350" y="1885413"/>
            <a:ext cx="6553200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3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88FB-C268-4E8F-BB82-3ACFE7295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7591D-2C58-4768-ABBD-783BC092C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0" t="17407" r="5833" b="9201"/>
          <a:stretch/>
        </p:blipFill>
        <p:spPr>
          <a:xfrm>
            <a:off x="1650420" y="2405453"/>
            <a:ext cx="7471211" cy="420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EEE94-66C5-4195-8604-8646A7C09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0" t="6453" r="2500" b="50000"/>
          <a:stretch/>
        </p:blipFill>
        <p:spPr>
          <a:xfrm>
            <a:off x="1752600" y="381000"/>
            <a:ext cx="7321040" cy="2241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19BA2-7EE5-45D3-9573-E20CE1745C6A}"/>
              </a:ext>
            </a:extLst>
          </p:cNvPr>
          <p:cNvSpPr/>
          <p:nvPr/>
        </p:nvSpPr>
        <p:spPr bwMode="auto">
          <a:xfrm>
            <a:off x="3581400" y="4953000"/>
            <a:ext cx="1524000" cy="762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7BBB1F0-6676-4097-9617-BBEB5BCA6FAC}"/>
              </a:ext>
            </a:extLst>
          </p:cNvPr>
          <p:cNvSpPr/>
          <p:nvPr/>
        </p:nvSpPr>
        <p:spPr bwMode="auto">
          <a:xfrm>
            <a:off x="4495800" y="4429906"/>
            <a:ext cx="762000" cy="7620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81BA10-2EC1-470D-A444-89B9B0F3A8E1}"/>
              </a:ext>
            </a:extLst>
          </p:cNvPr>
          <p:cNvSpPr/>
          <p:nvPr/>
        </p:nvSpPr>
        <p:spPr bwMode="auto">
          <a:xfrm>
            <a:off x="3868689" y="21660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32994-61CA-4062-B010-45E791665404}"/>
              </a:ext>
            </a:extLst>
          </p:cNvPr>
          <p:cNvSpPr txBox="1"/>
          <p:nvPr/>
        </p:nvSpPr>
        <p:spPr>
          <a:xfrm>
            <a:off x="4926821" y="223756"/>
            <a:ext cx="373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delivery of PDF</a:t>
            </a:r>
          </a:p>
        </p:txBody>
      </p:sp>
    </p:spTree>
    <p:extLst>
      <p:ext uri="{BB962C8B-B14F-4D97-AF65-F5344CB8AC3E}">
        <p14:creationId xmlns:p14="http://schemas.microsoft.com/office/powerpoint/2010/main" val="41848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88FB-C268-4E8F-BB82-3ACFE7295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7591D-2C58-4768-ABBD-783BC092C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0" t="17407" r="5833" b="9201"/>
          <a:stretch/>
        </p:blipFill>
        <p:spPr>
          <a:xfrm>
            <a:off x="1650420" y="2405453"/>
            <a:ext cx="7471211" cy="420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EEE94-66C5-4195-8604-8646A7C09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0" t="6453" r="2500" b="50000"/>
          <a:stretch/>
        </p:blipFill>
        <p:spPr>
          <a:xfrm>
            <a:off x="1752600" y="381000"/>
            <a:ext cx="7321040" cy="2241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19BA2-7EE5-45D3-9573-E20CE1745C6A}"/>
              </a:ext>
            </a:extLst>
          </p:cNvPr>
          <p:cNvSpPr/>
          <p:nvPr/>
        </p:nvSpPr>
        <p:spPr bwMode="auto">
          <a:xfrm>
            <a:off x="6858000" y="5488069"/>
            <a:ext cx="762000" cy="23890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7BBB1F0-6676-4097-9617-BBEB5BCA6FAC}"/>
              </a:ext>
            </a:extLst>
          </p:cNvPr>
          <p:cNvSpPr/>
          <p:nvPr/>
        </p:nvSpPr>
        <p:spPr bwMode="auto">
          <a:xfrm>
            <a:off x="7493580" y="5543239"/>
            <a:ext cx="762000" cy="7620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3CC1D6-944D-4FDD-8C1C-3E510E1FE7D1}"/>
              </a:ext>
            </a:extLst>
          </p:cNvPr>
          <p:cNvSpPr/>
          <p:nvPr/>
        </p:nvSpPr>
        <p:spPr bwMode="auto">
          <a:xfrm>
            <a:off x="3868689" y="21660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165BB-A2F0-4FCB-9A8A-77B711710413}"/>
              </a:ext>
            </a:extLst>
          </p:cNvPr>
          <p:cNvSpPr txBox="1"/>
          <p:nvPr/>
        </p:nvSpPr>
        <p:spPr>
          <a:xfrm>
            <a:off x="3124200" y="15016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Attend Workshops (e.g., EndNote)</a:t>
            </a:r>
          </a:p>
        </p:txBody>
      </p:sp>
    </p:spTree>
    <p:extLst>
      <p:ext uri="{BB962C8B-B14F-4D97-AF65-F5344CB8AC3E}">
        <p14:creationId xmlns:p14="http://schemas.microsoft.com/office/powerpoint/2010/main" val="1566484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7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AAA"/>
      </a:accent5>
      <a:accent6>
        <a:srgbClr val="0000E7"/>
      </a:accent6>
      <a:hlink>
        <a:srgbClr val="99CC99"/>
      </a:hlink>
      <a:folHlink>
        <a:srgbClr val="5A001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177</Words>
  <Application>Microsoft Office PowerPoint</Application>
  <PresentationFormat>On-screen Show (4:3)</PresentationFormat>
  <Paragraphs>55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Template_2</vt:lpstr>
      <vt:lpstr>PowerPoint Presentation</vt:lpstr>
      <vt:lpstr>About</vt:lpstr>
      <vt:lpstr>Library Website: Services</vt:lpstr>
      <vt:lpstr>PowerPoint Presentation</vt:lpstr>
      <vt:lpstr>PowerPoint Presentation</vt:lpstr>
      <vt:lpstr>PowerPoint Presentation</vt:lpstr>
      <vt:lpstr>Ask a Librarian</vt:lpstr>
      <vt:lpstr>PowerPoint Presentation</vt:lpstr>
      <vt:lpstr>PowerPoint Presentation</vt:lpstr>
      <vt:lpstr>PowerPoint Presentation</vt:lpstr>
      <vt:lpstr>Subject Guide &amp; Librarian</vt:lpstr>
      <vt:lpstr>Additional Presentations</vt:lpstr>
      <vt:lpstr>Resources</vt:lpstr>
    </vt:vector>
  </TitlesOfParts>
  <Company>MRP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MRP</dc:creator>
  <cp:lastModifiedBy>Johnson, Cassandra M</cp:lastModifiedBy>
  <cp:revision>369</cp:revision>
  <dcterms:created xsi:type="dcterms:W3CDTF">2008-03-03T18:35:18Z</dcterms:created>
  <dcterms:modified xsi:type="dcterms:W3CDTF">2019-10-10T19:25:35Z</dcterms:modified>
</cp:coreProperties>
</file>