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7027681-BD7F-4E2F-897C-4DE950213A99}">
  <a:tblStyle styleId="{57027681-BD7F-4E2F-897C-4DE950213A9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FF3E9"/>
          </a:solidFill>
        </a:fill>
      </a:tcStyle>
    </a:wholeTbl>
    <a:band1H>
      <a:tcStyle>
        <a:fill>
          <a:solidFill>
            <a:srgbClr val="DEE7D0"/>
          </a:solidFill>
        </a:fill>
      </a:tcStyle>
    </a:band1H>
    <a:band1V>
      <a:tcStyle>
        <a:fill>
          <a:solidFill>
            <a:srgbClr val="DEE7D0"/>
          </a:solidFill>
        </a:fill>
      </a:tcStyle>
    </a:band1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254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rgbClr val="EFF3E9"/>
          </a:solidFill>
        </a:fill>
      </a:tcStyle>
    </a:lastRow>
    <a:firstRow>
      <a:tcTxStyle b="on" i="off"/>
      <a:tcStyle>
        <a:fill>
          <a:solidFill>
            <a:srgbClr val="EFF3E9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Shape 84"/>
          <p:cNvGraphicFramePr/>
          <p:nvPr/>
        </p:nvGraphicFramePr>
        <p:xfrm>
          <a:off x="897469" y="7493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{57027681-BD7F-4E2F-897C-4DE950213A99}</a:tableStyleId>
              </a:tblPr>
              <a:tblGrid>
                <a:gridCol w="1452675"/>
                <a:gridCol w="1588400"/>
                <a:gridCol w="1588400"/>
                <a:gridCol w="1588400"/>
                <a:gridCol w="1588400"/>
              </a:tblGrid>
              <a:tr h="883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A044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TxState Student Teacher Evaluation Matrix Correlated to Danielson FfT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900" u="none" cap="none" strike="noStrike"/>
                        <a:t>1 -- Unsatisfactory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n-US" sz="800" u="none" cap="none" strike="noStrike"/>
                        <a:t>(does not demonstrate understanding of the rudimentary skills of the component)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900" u="none" cap="none" strike="noStrike"/>
                        <a:t>2 – Basic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n-US" sz="900" u="none" cap="none" strike="noStrike"/>
                        <a:t>(demonstrates </a:t>
                      </a:r>
                      <a:r>
                        <a:rPr b="0" lang="en-US" sz="800" u="none" cap="none" strike="noStrike"/>
                        <a:t>understanding of concepts underlying compo-nent; attempts to implement w/sporadic, intermittent, partially successful implementation)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900" u="none" cap="none" strike="noStrike"/>
                        <a:t>3 – Proficient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n-US" sz="800" u="none" cap="none" strike="noStrike"/>
                        <a:t>(successful implementation)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900" u="none" cap="none" strike="noStrike"/>
                        <a:t>4 – Distinguished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n-US" sz="800" u="none" cap="none" strike="noStrike"/>
                        <a:t>(highly successful; class operates as community of learners; highly motivated/engaged sts, assuming considerable responsibility for  own learning/class functioning)</a:t>
                      </a:r>
                    </a:p>
                  </a:txBody>
                  <a:tcPr marT="45725" marB="45725" marR="91450" marL="91450"/>
                </a:tc>
              </a:tr>
              <a:tr h="1234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900" u="none" cap="none" strike="noStrike"/>
                        <a:t>1 – Does Not Meet Standard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n-US" sz="800" u="none" cap="none" strike="noStrike"/>
                        <a:t>(little understanding; limited/no successful implementation; frequent errors and/or a lack of judgment, even with continual guidance/support; high level of dependence; significant growth needed)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</a:tr>
              <a:tr h="1188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900" u="none" cap="none" strike="noStrike"/>
                        <a:t>2 – Acceptable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n-US" sz="800" u="none" cap="none" strike="noStrike"/>
                        <a:t>(lack of full understanding; inconsistent or partially successful; moderate guidance/support needed; moderate level of dependence; need for more growth, although improvement is occurring)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</a:tr>
              <a:tr h="1135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900" u="none" cap="none" strike="noStrike"/>
                        <a:t>3 – Effective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n-US" sz="800" u="none" cap="none" strike="noStrike"/>
                        <a:t>(solid understanding; generally consistent and effective implementation with some guidance and support needed; growing independence; adequate/steady progress and growth)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9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</a:tr>
              <a:tr h="94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900" u="none" cap="none" strike="noStrike"/>
                        <a:t>4 – Advanced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n-US" sz="800" u="none" cap="none" strike="noStrike"/>
                        <a:t>(strong understanding; highly effective implementation with no </a:t>
                      </a:r>
                      <a:r>
                        <a:rPr b="0" lang="en-US" sz="800" u="sng" cap="none" strike="noStrike"/>
                        <a:t>need</a:t>
                      </a:r>
                      <a:r>
                        <a:rPr b="0" lang="en-US" sz="800" u="none" cap="none" strike="noStrike"/>
                        <a:t> for guidance and/or support; significant level of independence; growth, often self-generated)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85" name="Shape 85"/>
          <p:cNvSpPr txBox="1"/>
          <p:nvPr/>
        </p:nvSpPr>
        <p:spPr>
          <a:xfrm>
            <a:off x="2336800" y="379969"/>
            <a:ext cx="6366934" cy="369332"/>
          </a:xfrm>
          <a:prstGeom prst="rect">
            <a:avLst/>
          </a:prstGeom>
          <a:solidFill>
            <a:srgbClr val="D6E3BC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1800" u="none" cap="none" strike="noStrike">
                <a:solidFill>
                  <a:srgbClr val="BDD1F9"/>
                </a:solidFill>
                <a:latin typeface="Calibri"/>
                <a:ea typeface="Calibri"/>
                <a:cs typeface="Calibri"/>
                <a:sym typeface="Calibri"/>
              </a:rPr>
              <a:t>Danielson Framework for Teaching (FfT) Rubric Levels</a:t>
            </a:r>
            <a:r>
              <a:rPr b="1" i="0" lang="en-US" sz="18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86" name="Shape 86"/>
          <p:cNvSpPr txBox="1"/>
          <p:nvPr/>
        </p:nvSpPr>
        <p:spPr>
          <a:xfrm rot="-5400000">
            <a:off x="-1730306" y="3897489"/>
            <a:ext cx="4886214" cy="369332"/>
          </a:xfrm>
          <a:prstGeom prst="rect">
            <a:avLst/>
          </a:prstGeom>
          <a:solidFill>
            <a:srgbClr val="D7E4B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1800" u="none" cap="none" strike="noStrike">
                <a:solidFill>
                  <a:srgbClr val="BDD1F9"/>
                </a:solidFill>
                <a:latin typeface="Calibri"/>
                <a:ea typeface="Calibri"/>
                <a:cs typeface="Calibri"/>
                <a:sym typeface="Calibri"/>
              </a:rPr>
              <a:t>Texas State Evaluation Levels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2336800" y="1982114"/>
            <a:ext cx="1593849" cy="507830"/>
          </a:xfrm>
          <a:prstGeom prst="rect">
            <a:avLst/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Generally performing at the FfT </a:t>
            </a:r>
            <a:r>
              <a:rPr b="0" i="1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Unsatisfactory </a:t>
            </a:r>
            <a:r>
              <a:rPr b="0" i="0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with high levels of dependence.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3702048" y="3043682"/>
            <a:ext cx="1809750" cy="784830"/>
          </a:xfrm>
          <a:prstGeom prst="rect">
            <a:avLst/>
          </a:prstGeom>
          <a:gradFill>
            <a:gsLst>
              <a:gs pos="0">
                <a:srgbClr val="FFBB82"/>
              </a:gs>
              <a:gs pos="35000">
                <a:srgbClr val="FFCFA8"/>
              </a:gs>
              <a:gs pos="100000">
                <a:srgbClr val="FFEBD9"/>
              </a:gs>
            </a:gsLst>
            <a:lin ang="16200000" scaled="0"/>
          </a:gradFill>
          <a:ln cap="flat" cmpd="sng" w="9525">
            <a:solidFill>
              <a:srgbClr val="F5913F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Generally performing at the FfT </a:t>
            </a:r>
            <a:r>
              <a:rPr b="0" i="1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</a:t>
            </a:r>
            <a:r>
              <a:rPr b="0" i="0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(with a few occurrences at the high </a:t>
            </a:r>
            <a:r>
              <a:rPr b="0" i="1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Unsatisfactory </a:t>
            </a:r>
            <a:r>
              <a:rPr b="0" i="0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</a:t>
            </a:r>
            <a:r>
              <a:rPr b="0" i="1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b="0" i="0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moderate levels of dependence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4665132" y="4487332"/>
            <a:ext cx="1871134" cy="507830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9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Generally performing at the FfT high </a:t>
            </a:r>
            <a:r>
              <a:rPr b="0" i="1" lang="en-US" sz="9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Basic</a:t>
            </a:r>
            <a:r>
              <a:rPr b="0" i="0" lang="en-US" sz="9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to low/mid </a:t>
            </a:r>
            <a:r>
              <a:rPr b="0" i="1" lang="en-US" sz="9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Proficient </a:t>
            </a:r>
            <a:r>
              <a:rPr b="0" i="0" lang="en-US" sz="9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level with growing independence.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511800" y="5562600"/>
            <a:ext cx="1600199" cy="507830"/>
          </a:xfrm>
          <a:prstGeom prst="rect">
            <a:avLst/>
          </a:prstGeom>
          <a:gradFill>
            <a:gsLst>
              <a:gs pos="0">
                <a:srgbClr val="A0C94A"/>
              </a:gs>
              <a:gs pos="100000">
                <a:srgbClr val="DBFF9C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900" u="none" cap="none" strike="noStrik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Consistently performing at FfT </a:t>
            </a:r>
            <a:r>
              <a:rPr b="0" i="1" lang="en-US" sz="900" u="none" cap="none" strike="noStrik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Proficient </a:t>
            </a:r>
            <a:r>
              <a:rPr b="0" i="0" lang="en-US" sz="900" u="none" cap="none" strike="noStrik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level with strong independence.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6822831" y="102970"/>
            <a:ext cx="189730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*FfT rubric descriptions have been condensed for space efficiency.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897469" y="287407"/>
            <a:ext cx="1439331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 used with STs and CTs in determining </a:t>
            </a: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 evaluation performance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28135" y="6474885"/>
            <a:ext cx="817559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final evaluation measures the ST as a “student” and not as a teacher already in the field. To receive CR for student teaching, a ST must receive a “2 or higher on each of the final evaluation components.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7112000" y="6267673"/>
            <a:ext cx="1608133" cy="261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 revised, June 2015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