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6858000" cy="9144000" type="letter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1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85"/>
    <p:restoredTop sz="94695"/>
  </p:normalViewPr>
  <p:slideViewPr>
    <p:cSldViewPr snapToGrid="0" snapToObjects="1">
      <p:cViewPr varScale="1">
        <p:scale>
          <a:sx n="92" d="100"/>
          <a:sy n="92" d="100"/>
        </p:scale>
        <p:origin x="27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Percentage </a:t>
            </a:r>
            <a:r>
              <a:rPr lang="en-US" sz="1400" baseline="0" dirty="0">
                <a:solidFill>
                  <a:schemeClr val="accent1">
                    <a:lumMod val="75000"/>
                  </a:schemeClr>
                </a:solidFill>
              </a:rPr>
              <a:t>with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Federal Pell Grants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Pell Grant %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37.200000000000003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F6-445E-8F67-97544E3032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Pell Grant %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F6-445E-8F67-97544E30326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Pell Grant %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F6-445E-8F67-97544E30326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Pell Grant %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02-4B38-B639-A091C465F8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9769856"/>
        <c:axId val="1669764864"/>
      </c:barChart>
      <c:catAx>
        <c:axId val="166976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9764864"/>
        <c:crosses val="autoZero"/>
        <c:auto val="1"/>
        <c:lblAlgn val="ctr"/>
        <c:lblOffset val="100"/>
        <c:noMultiLvlLbl val="0"/>
      </c:catAx>
      <c:valAx>
        <c:axId val="1669764864"/>
        <c:scaling>
          <c:orientation val="minMax"/>
          <c:max val="38"/>
          <c:min val="3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976985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85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Average</a:t>
            </a:r>
            <a:r>
              <a:rPr lang="en-US" sz="1400" baseline="0" dirty="0"/>
              <a:t> Native </a:t>
            </a:r>
            <a:r>
              <a:rPr lang="en-US" sz="1400" dirty="0"/>
              <a:t>Student Debt at Graduation </a:t>
            </a:r>
          </a:p>
        </c:rich>
      </c:tx>
      <c:layout>
        <c:manualLayout>
          <c:xMode val="edge"/>
          <c:yMode val="edge"/>
          <c:x val="0.13455447447276453"/>
          <c:y val="2.05785099862485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TXST Avg. Native Debt </c:v>
                </c:pt>
                <c:pt idx="1">
                  <c:v>Texas Avg. Native Debt</c:v>
                </c:pt>
              </c:strCache>
            </c:strRef>
          </c:cat>
          <c:val>
            <c:numRef>
              <c:f>Sheet1!$B$2:$B$3</c:f>
              <c:numCache>
                <c:formatCode>"$"#,##0</c:formatCode>
                <c:ptCount val="2"/>
                <c:pt idx="0">
                  <c:v>34921</c:v>
                </c:pt>
                <c:pt idx="1">
                  <c:v>31349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56-43F9-98BF-718D6BEE72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TXST Avg. Native Debt </c:v>
                </c:pt>
                <c:pt idx="1">
                  <c:v>Texas Avg. Native Debt</c:v>
                </c:pt>
              </c:strCache>
            </c:strRef>
          </c:cat>
          <c:val>
            <c:numRef>
              <c:f>Sheet1!$C$2:$C$3</c:f>
              <c:numCache>
                <c:formatCode>"$"#,##0</c:formatCode>
                <c:ptCount val="2"/>
                <c:pt idx="0">
                  <c:v>26032</c:v>
                </c:pt>
                <c:pt idx="1">
                  <c:v>25635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56-43F9-98BF-718D6BEE722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FY2019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TXST Avg. Native Debt </c:v>
                </c:pt>
                <c:pt idx="1">
                  <c:v>Texas Avg. Native Debt</c:v>
                </c:pt>
              </c:strCache>
            </c:strRef>
          </c:cat>
          <c:val>
            <c:numRef>
              <c:f>Sheet1!$D$2:$D$3</c:f>
              <c:numCache>
                <c:formatCode>"$"#,##0</c:formatCode>
                <c:ptCount val="2"/>
                <c:pt idx="0">
                  <c:v>25526</c:v>
                </c:pt>
                <c:pt idx="1">
                  <c:v>25207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56-43F9-98BF-718D6BEE72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6653487"/>
        <c:axId val="1316651823"/>
      </c:barChart>
      <c:catAx>
        <c:axId val="1316653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6651823"/>
        <c:crosses val="autoZero"/>
        <c:auto val="1"/>
        <c:lblAlgn val="ctr"/>
        <c:lblOffset val="100"/>
        <c:noMultiLvlLbl val="0"/>
      </c:catAx>
      <c:valAx>
        <c:axId val="13166518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6653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85000"/>
      </a:schemeClr>
    </a:solidFill>
    <a:ln>
      <a:solidFill>
        <a:schemeClr val="bg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214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347" y="0"/>
            <a:ext cx="4028440" cy="35214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F414071-BAD0-3B4E-BCA5-4D206AD984F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62375" y="876300"/>
            <a:ext cx="177165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214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347" y="6658258"/>
            <a:ext cx="4028440" cy="35214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508C23-9733-344F-A95E-C1B9AF35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45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options - # of SAP cases, withdrawals for financial reasons, and number of unpaid balances after last payment is due.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508C23-9733-344F-A95E-C1B9AF35EE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58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34F7EE0-14ED-2D47-8ACD-4A1473EF07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0985" y="2669554"/>
            <a:ext cx="1828800" cy="9144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="0" i="0">
                <a:solidFill>
                  <a:schemeClr val="bg1"/>
                </a:solidFill>
                <a:latin typeface="Nunito Sans" pitchFamily="2" charset="77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b="0" i="0" dirty="0">
                <a:latin typeface="Nunito Sans" pitchFamily="2" charset="77"/>
              </a:rPr>
              <a:t>BOBCATS ARE THE MOST ADAPTABLE CATS IN THE U.S.</a:t>
            </a:r>
            <a:endParaRPr lang="en-US" sz="2400" b="0" i="0" dirty="0">
              <a:latin typeface="Nunito Sans" pitchFamily="2" charset="77"/>
            </a:endParaRP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2482E481-3555-C547-AE82-65F669D2811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0985" y="4395638"/>
            <a:ext cx="1828800" cy="9144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="0" i="0">
                <a:solidFill>
                  <a:schemeClr val="bg1"/>
                </a:solidFill>
                <a:latin typeface="Nunito Sans" pitchFamily="2" charset="77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b="0" i="0" dirty="0">
                <a:latin typeface="Nunito Sans" pitchFamily="2" charset="77"/>
              </a:rPr>
              <a:t>IN THE NATION FOR FIERCENESS</a:t>
            </a:r>
            <a:endParaRPr lang="en-US" sz="2400" b="0" i="0" dirty="0">
              <a:latin typeface="Nunito Sans" pitchFamily="2" charset="77"/>
            </a:endParaRP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2AD7595E-4796-804C-8292-9F15680CC38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0985" y="6092283"/>
            <a:ext cx="1828800" cy="9144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="0" i="0">
                <a:solidFill>
                  <a:schemeClr val="bg1"/>
                </a:solidFill>
                <a:latin typeface="Nunito Sans" pitchFamily="2" charset="77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b="0" i="0" dirty="0">
                <a:latin typeface="Nunito Sans" pitchFamily="2" charset="77"/>
              </a:rPr>
              <a:t>LOREM IPSUM DOLOR SIT AMET, CONSECTETUER ADIPISCING ELIT.</a:t>
            </a:r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3C7DF8C5-71BE-9147-B366-3D2B2D8F0A0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0985" y="7798138"/>
            <a:ext cx="1828800" cy="9144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="0" i="0">
                <a:solidFill>
                  <a:schemeClr val="bg1"/>
                </a:solidFill>
                <a:latin typeface="Nunito Sans" pitchFamily="2" charset="77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b="0" i="0" dirty="0">
                <a:latin typeface="Nunito Sans" pitchFamily="2" charset="77"/>
              </a:rPr>
              <a:t>PURUS LECTUS MALESUADA LIBERO, SIT AMET COMMODO MAGNA EROS.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9336CFA-0E07-974B-A1DA-038BAFB5C34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0985" y="3908700"/>
            <a:ext cx="18288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Nunito Sans Black" pitchFamily="2" charset="77"/>
              </a:defRPr>
            </a:lvl1pPr>
          </a:lstStyle>
          <a:p>
            <a:pPr lvl="0"/>
            <a:r>
              <a:rPr lang="en-US" dirty="0"/>
              <a:t>1ST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C566BF98-3B28-BD41-99E0-36529C26254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0985" y="5623053"/>
            <a:ext cx="18288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Nunito Sans Black" pitchFamily="2" charset="77"/>
              </a:defRPr>
            </a:lvl1pPr>
          </a:lstStyle>
          <a:p>
            <a:pPr lvl="0"/>
            <a:r>
              <a:rPr lang="en-US" dirty="0"/>
              <a:t>95% </a:t>
            </a:r>
          </a:p>
        </p:txBody>
      </p:sp>
      <p:sp>
        <p:nvSpPr>
          <p:cNvPr id="22" name="Text Placeholder 19">
            <a:extLst>
              <a:ext uri="{FF2B5EF4-FFF2-40B4-BE49-F238E27FC236}">
                <a16:creationId xmlns:a16="http://schemas.microsoft.com/office/drawing/2014/main" id="{B1DB6528-5D0F-6F43-B5E5-7E4D1D6A831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0985" y="7332903"/>
            <a:ext cx="18288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Nunito Sans Black" pitchFamily="2" charset="77"/>
              </a:defRPr>
            </a:lvl1pPr>
          </a:lstStyle>
          <a:p>
            <a:pPr lvl="0"/>
            <a:r>
              <a:rPr lang="en-US" dirty="0"/>
              <a:t>100%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596219EE-5498-B742-9D5D-12A306647F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63551" y="888662"/>
            <a:ext cx="18288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 b="1" i="0">
                <a:solidFill>
                  <a:schemeClr val="bg1"/>
                </a:solidFill>
                <a:latin typeface="Nunito Sans SemiBold" pitchFamily="2" charset="77"/>
              </a:defRPr>
            </a:lvl1pPr>
          </a:lstStyle>
          <a:p>
            <a:pPr lvl="0"/>
            <a:r>
              <a:rPr lang="en-US" dirty="0"/>
              <a:t>Department Name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16B80924-CE59-4E42-918A-FB8C82D9C91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63551" y="1438788"/>
            <a:ext cx="1828800" cy="50292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000" b="0" i="0" spc="300">
                <a:solidFill>
                  <a:schemeClr val="bg1"/>
                </a:solidFill>
                <a:latin typeface="Nunito Sans" pitchFamily="2" charset="77"/>
              </a:defRPr>
            </a:lvl1pPr>
          </a:lstStyle>
          <a:p>
            <a:pPr lvl="0"/>
            <a:r>
              <a:rPr lang="en-US" dirty="0"/>
              <a:t>DIVISION NAME HERE</a:t>
            </a:r>
          </a:p>
        </p:txBody>
      </p:sp>
      <p:sp>
        <p:nvSpPr>
          <p:cNvPr id="27" name="Title 26">
            <a:extLst>
              <a:ext uri="{FF2B5EF4-FFF2-40B4-BE49-F238E27FC236}">
                <a16:creationId xmlns:a16="http://schemas.microsoft.com/office/drawing/2014/main" id="{D420387E-CBE5-6348-850F-B400B91019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59755" y="244789"/>
            <a:ext cx="4251960" cy="253299"/>
          </a:xfr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28" name="Text Placeholder 19">
            <a:extLst>
              <a:ext uri="{FF2B5EF4-FFF2-40B4-BE49-F238E27FC236}">
                <a16:creationId xmlns:a16="http://schemas.microsoft.com/office/drawing/2014/main" id="{8FB9400B-F9CB-B045-BF30-735F885D636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70985" y="2192693"/>
            <a:ext cx="18288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Nunito Sans Black" pitchFamily="2" charset="77"/>
              </a:defRPr>
            </a:lvl1pPr>
          </a:lstStyle>
          <a:p>
            <a:pPr lvl="0"/>
            <a:r>
              <a:rPr lang="en-US" dirty="0"/>
              <a:t>#1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983D63E6-3536-BA45-B022-34A172C06FF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459755" y="902013"/>
            <a:ext cx="4251960" cy="137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latin typeface="Nunito Sans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49B4DA1E-CFAD-4543-A8B6-CB932C4F504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459755" y="2582986"/>
            <a:ext cx="2011680" cy="298127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 b="1" i="0">
                <a:latin typeface="Nunito Sans" pitchFamily="2" charset="77"/>
              </a:defRPr>
            </a:lvl1pPr>
            <a:lvl2pPr marL="3429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2pPr>
            <a:lvl3pPr marL="6858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3pPr>
            <a:lvl4pPr marL="10287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4pPr>
            <a:lvl5pPr marL="13716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34" name="Text Placeholder 31">
            <a:extLst>
              <a:ext uri="{FF2B5EF4-FFF2-40B4-BE49-F238E27FC236}">
                <a16:creationId xmlns:a16="http://schemas.microsoft.com/office/drawing/2014/main" id="{63CC87B8-9C31-A94E-B2B2-6965A26FC53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59755" y="2891883"/>
            <a:ext cx="2011680" cy="334870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 b="0" i="0">
                <a:latin typeface="Nunito Sans" pitchFamily="2" charset="77"/>
              </a:defRPr>
            </a:lvl1pPr>
            <a:lvl2pPr marL="3429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2pPr>
            <a:lvl3pPr marL="6858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3pPr>
            <a:lvl4pPr marL="10287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4pPr>
            <a:lvl5pPr marL="13716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5" name="Text Placeholder 31">
            <a:extLst>
              <a:ext uri="{FF2B5EF4-FFF2-40B4-BE49-F238E27FC236}">
                <a16:creationId xmlns:a16="http://schemas.microsoft.com/office/drawing/2014/main" id="{D7396B91-90A9-B247-8F96-924F1076794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00035" y="2593756"/>
            <a:ext cx="2011680" cy="298127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 b="1" i="0">
                <a:latin typeface="Nunito Sans" pitchFamily="2" charset="77"/>
              </a:defRPr>
            </a:lvl1pPr>
            <a:lvl2pPr marL="3429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2pPr>
            <a:lvl3pPr marL="6858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3pPr>
            <a:lvl4pPr marL="10287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4pPr>
            <a:lvl5pPr marL="13716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36" name="Text Placeholder 31">
            <a:extLst>
              <a:ext uri="{FF2B5EF4-FFF2-40B4-BE49-F238E27FC236}">
                <a16:creationId xmlns:a16="http://schemas.microsoft.com/office/drawing/2014/main" id="{E1E36EED-A237-D144-9A15-BC24680B8CC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00035" y="2891883"/>
            <a:ext cx="2011680" cy="1425315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 b="0" i="0">
                <a:latin typeface="Nunito Sans" pitchFamily="2" charset="77"/>
              </a:defRPr>
            </a:lvl1pPr>
            <a:lvl2pPr marL="3429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2pPr>
            <a:lvl3pPr marL="6858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3pPr>
            <a:lvl4pPr marL="10287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4pPr>
            <a:lvl5pPr marL="13716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7" name="Text Placeholder 31">
            <a:extLst>
              <a:ext uri="{FF2B5EF4-FFF2-40B4-BE49-F238E27FC236}">
                <a16:creationId xmlns:a16="http://schemas.microsoft.com/office/drawing/2014/main" id="{6FC1C7DA-A076-2447-9510-2DE36E1A41F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00035" y="4505094"/>
            <a:ext cx="2011680" cy="32170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 b="1" i="0">
                <a:latin typeface="Nunito Sans" pitchFamily="2" charset="77"/>
              </a:defRPr>
            </a:lvl1pPr>
            <a:lvl2pPr marL="3429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2pPr>
            <a:lvl3pPr marL="6858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3pPr>
            <a:lvl4pPr marL="10287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4pPr>
            <a:lvl5pPr marL="13716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38" name="Text Placeholder 31">
            <a:extLst>
              <a:ext uri="{FF2B5EF4-FFF2-40B4-BE49-F238E27FC236}">
                <a16:creationId xmlns:a16="http://schemas.microsoft.com/office/drawing/2014/main" id="{C09EF7EF-BFF1-BD42-8983-45F2BBEE3BC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00035" y="4826803"/>
            <a:ext cx="2011680" cy="1413785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 b="0" i="0">
                <a:latin typeface="Nunito Sans" pitchFamily="2" charset="77"/>
              </a:defRPr>
            </a:lvl1pPr>
            <a:lvl2pPr marL="3429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2pPr>
            <a:lvl3pPr marL="6858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3pPr>
            <a:lvl4pPr marL="10287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4pPr>
            <a:lvl5pPr marL="13716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40" name="Chart Placeholder 39">
            <a:extLst>
              <a:ext uri="{FF2B5EF4-FFF2-40B4-BE49-F238E27FC236}">
                <a16:creationId xmlns:a16="http://schemas.microsoft.com/office/drawing/2014/main" id="{8E3701BD-319F-FF40-8E3B-3E8799750353}"/>
              </a:ext>
            </a:extLst>
          </p:cNvPr>
          <p:cNvSpPr>
            <a:spLocks noGrp="1"/>
          </p:cNvSpPr>
          <p:nvPr>
            <p:ph type="chart" sz="quarter" idx="28"/>
          </p:nvPr>
        </p:nvSpPr>
        <p:spPr>
          <a:xfrm>
            <a:off x="2459755" y="6549483"/>
            <a:ext cx="2011680" cy="2267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 spc="300">
                <a:latin typeface="Nunito Sans SemiBold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26" name="Text Placeholder 31">
            <a:extLst>
              <a:ext uri="{FF2B5EF4-FFF2-40B4-BE49-F238E27FC236}">
                <a16:creationId xmlns:a16="http://schemas.microsoft.com/office/drawing/2014/main" id="{F901C865-BAB5-124A-975C-A21E8D491F4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459755" y="581870"/>
            <a:ext cx="4251960" cy="227596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00" b="0" i="0" spc="300">
                <a:latin typeface="Nunito Sans" pitchFamily="2" charset="77"/>
              </a:defRPr>
            </a:lvl1pPr>
            <a:lvl2pPr marL="3429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2pPr>
            <a:lvl3pPr marL="6858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3pPr>
            <a:lvl4pPr marL="10287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4pPr>
            <a:lvl5pPr marL="13716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5pPr>
          </a:lstStyle>
          <a:p>
            <a:r>
              <a:rPr lang="en-US" sz="1100" b="0" i="0" dirty="0">
                <a:latin typeface="Nunito Sans" pitchFamily="2" charset="77"/>
              </a:rPr>
              <a:t>CLICK TO EDIT SUBTITLE</a:t>
            </a:r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26B01197-372C-8E48-92EC-A01E1E5A043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70985" y="8878188"/>
            <a:ext cx="1828800" cy="2286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00" b="1" i="0">
                <a:solidFill>
                  <a:schemeClr val="bg1"/>
                </a:solidFill>
                <a:latin typeface="Nunito Sans SemiBold" pitchFamily="2" charset="77"/>
              </a:defRPr>
            </a:lvl1pPr>
          </a:lstStyle>
          <a:p>
            <a:pPr lvl="0"/>
            <a:r>
              <a:rPr lang="en-US" dirty="0" err="1"/>
              <a:t>YourDepartment.txstate.edu</a:t>
            </a:r>
            <a:endParaRPr lang="en-US" dirty="0"/>
          </a:p>
        </p:txBody>
      </p:sp>
      <p:sp>
        <p:nvSpPr>
          <p:cNvPr id="33" name="Text Placeholder 31">
            <a:extLst>
              <a:ext uri="{FF2B5EF4-FFF2-40B4-BE49-F238E27FC236}">
                <a16:creationId xmlns:a16="http://schemas.microsoft.com/office/drawing/2014/main" id="{0BDDF184-E599-EA4A-9BCA-F759B061617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700035" y="6549483"/>
            <a:ext cx="2011680" cy="298127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 b="1" i="0">
                <a:latin typeface="Nunito Sans" pitchFamily="2" charset="77"/>
              </a:defRPr>
            </a:lvl1pPr>
            <a:lvl2pPr marL="3429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2pPr>
            <a:lvl3pPr marL="6858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3pPr>
            <a:lvl4pPr marL="10287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4pPr>
            <a:lvl5pPr marL="13716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39" name="Text Placeholder 31">
            <a:extLst>
              <a:ext uri="{FF2B5EF4-FFF2-40B4-BE49-F238E27FC236}">
                <a16:creationId xmlns:a16="http://schemas.microsoft.com/office/drawing/2014/main" id="{47E1FF65-7EDA-E249-BE41-4F13EC3AD3E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700035" y="6858380"/>
            <a:ext cx="2011680" cy="1958567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 b="0" i="0">
                <a:latin typeface="Nunito Sans" pitchFamily="2" charset="77"/>
              </a:defRPr>
            </a:lvl1pPr>
            <a:lvl2pPr marL="3429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2pPr>
            <a:lvl3pPr marL="6858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3pPr>
            <a:lvl4pPr marL="10287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4pPr>
            <a:lvl5pPr marL="13716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50719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596219EE-5498-B742-9D5D-12A306647F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63551" y="888662"/>
            <a:ext cx="18288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 b="1" i="0">
                <a:solidFill>
                  <a:schemeClr val="bg1"/>
                </a:solidFill>
                <a:latin typeface="Nunito Sans SemiBold" pitchFamily="2" charset="77"/>
              </a:defRPr>
            </a:lvl1pPr>
          </a:lstStyle>
          <a:p>
            <a:pPr lvl="0"/>
            <a:r>
              <a:rPr lang="en-US" dirty="0"/>
              <a:t>Department Name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16B80924-CE59-4E42-918A-FB8C82D9C91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63551" y="1438788"/>
            <a:ext cx="1828800" cy="50292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000" b="0" i="0" spc="300">
                <a:solidFill>
                  <a:schemeClr val="bg1"/>
                </a:solidFill>
                <a:latin typeface="Nunito Sans" pitchFamily="2" charset="77"/>
              </a:defRPr>
            </a:lvl1pPr>
          </a:lstStyle>
          <a:p>
            <a:pPr lvl="0"/>
            <a:r>
              <a:rPr lang="en-US" dirty="0"/>
              <a:t>DIVISION NAME HERE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983D63E6-3536-BA45-B022-34A172C06FF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459755" y="902013"/>
            <a:ext cx="4251960" cy="137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latin typeface="Nunito Sans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49B4DA1E-CFAD-4543-A8B6-CB932C4F504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459755" y="5935406"/>
            <a:ext cx="4251960" cy="2286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 b="1" i="0">
                <a:latin typeface="Nunito Sans" pitchFamily="2" charset="77"/>
              </a:defRPr>
            </a:lvl1pPr>
            <a:lvl2pPr marL="3429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2pPr>
            <a:lvl3pPr marL="6858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3pPr>
            <a:lvl4pPr marL="10287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4pPr>
            <a:lvl5pPr marL="13716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34" name="Text Placeholder 31">
            <a:extLst>
              <a:ext uri="{FF2B5EF4-FFF2-40B4-BE49-F238E27FC236}">
                <a16:creationId xmlns:a16="http://schemas.microsoft.com/office/drawing/2014/main" id="{63CC87B8-9C31-A94E-B2B2-6965A26FC53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59755" y="5037728"/>
            <a:ext cx="4251960" cy="6858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 b="0" i="0">
                <a:latin typeface="Nunito Sans" pitchFamily="2" charset="77"/>
              </a:defRPr>
            </a:lvl1pPr>
            <a:lvl2pPr marL="3429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2pPr>
            <a:lvl3pPr marL="6858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3pPr>
            <a:lvl4pPr marL="10287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4pPr>
            <a:lvl5pPr marL="13716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6" name="Text Placeholder 31">
            <a:extLst>
              <a:ext uri="{FF2B5EF4-FFF2-40B4-BE49-F238E27FC236}">
                <a16:creationId xmlns:a16="http://schemas.microsoft.com/office/drawing/2014/main" id="{E1E36EED-A237-D144-9A15-BC24680B8CC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459755" y="6279260"/>
            <a:ext cx="4251960" cy="91439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 b="0" i="0">
                <a:latin typeface="Nunito Sans" pitchFamily="2" charset="77"/>
              </a:defRPr>
            </a:lvl1pPr>
            <a:lvl2pPr marL="3429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2pPr>
            <a:lvl3pPr marL="6858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3pPr>
            <a:lvl4pPr marL="10287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4pPr>
            <a:lvl5pPr marL="13716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40" name="Chart Placeholder 39">
            <a:extLst>
              <a:ext uri="{FF2B5EF4-FFF2-40B4-BE49-F238E27FC236}">
                <a16:creationId xmlns:a16="http://schemas.microsoft.com/office/drawing/2014/main" id="{8E3701BD-319F-FF40-8E3B-3E8799750353}"/>
              </a:ext>
            </a:extLst>
          </p:cNvPr>
          <p:cNvSpPr>
            <a:spLocks noGrp="1"/>
          </p:cNvSpPr>
          <p:nvPr>
            <p:ph type="chart" sz="quarter" idx="28"/>
          </p:nvPr>
        </p:nvSpPr>
        <p:spPr>
          <a:xfrm>
            <a:off x="2459755" y="2550717"/>
            <a:ext cx="4251960" cy="23883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 spc="300">
                <a:latin typeface="Nunito Sans SemiBold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95D61092-A76E-1646-AC5F-6DE00CD0D76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459755" y="7332903"/>
            <a:ext cx="123444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100" b="1" i="0">
                <a:solidFill>
                  <a:schemeClr val="accent3"/>
                </a:solidFill>
                <a:latin typeface="Nunito Sans Black" pitchFamily="2" charset="77"/>
              </a:defRPr>
            </a:lvl1pPr>
          </a:lstStyle>
          <a:p>
            <a:pPr lvl="0"/>
            <a:r>
              <a:rPr lang="en-US" dirty="0"/>
              <a:t>TOP 10</a:t>
            </a:r>
          </a:p>
        </p:txBody>
      </p:sp>
      <p:sp>
        <p:nvSpPr>
          <p:cNvPr id="26" name="Text Placeholder 19">
            <a:extLst>
              <a:ext uri="{FF2B5EF4-FFF2-40B4-BE49-F238E27FC236}">
                <a16:creationId xmlns:a16="http://schemas.microsoft.com/office/drawing/2014/main" id="{99EFD03A-E8BC-3243-B55B-0BB1ADFBED1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956165" y="7340337"/>
            <a:ext cx="123444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100" b="1" i="0">
                <a:solidFill>
                  <a:schemeClr val="tx2"/>
                </a:solidFill>
                <a:latin typeface="Nunito Sans Black" pitchFamily="2" charset="77"/>
              </a:defRPr>
            </a:lvl1pPr>
          </a:lstStyle>
          <a:p>
            <a:pPr lvl="0"/>
            <a:r>
              <a:rPr lang="en-US" dirty="0"/>
              <a:t>20+</a:t>
            </a:r>
          </a:p>
        </p:txBody>
      </p:sp>
      <p:sp>
        <p:nvSpPr>
          <p:cNvPr id="29" name="Text Placeholder 19">
            <a:extLst>
              <a:ext uri="{FF2B5EF4-FFF2-40B4-BE49-F238E27FC236}">
                <a16:creationId xmlns:a16="http://schemas.microsoft.com/office/drawing/2014/main" id="{2B993C8E-4B4A-B04D-A921-F0598F86599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477275" y="7340337"/>
            <a:ext cx="123444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100" b="1" i="0">
                <a:solidFill>
                  <a:schemeClr val="accent4"/>
                </a:solidFill>
                <a:latin typeface="Nunito Sans Black" pitchFamily="2" charset="77"/>
              </a:defRPr>
            </a:lvl1pPr>
          </a:lstStyle>
          <a:p>
            <a:pPr lvl="0"/>
            <a:r>
              <a:rPr lang="en-US" dirty="0"/>
              <a:t>91%</a:t>
            </a:r>
          </a:p>
        </p:txBody>
      </p:sp>
      <p:sp>
        <p:nvSpPr>
          <p:cNvPr id="31" name="Text Placeholder 31">
            <a:extLst>
              <a:ext uri="{FF2B5EF4-FFF2-40B4-BE49-F238E27FC236}">
                <a16:creationId xmlns:a16="http://schemas.microsoft.com/office/drawing/2014/main" id="{BDAA4695-9430-2847-86A5-2F680952865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459755" y="7805905"/>
            <a:ext cx="1234440" cy="9144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100" b="0" i="0">
                <a:latin typeface="Nunito Sans" pitchFamily="2" charset="77"/>
              </a:defRPr>
            </a:lvl1pPr>
            <a:lvl2pPr marL="3429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2pPr>
            <a:lvl3pPr marL="6858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3pPr>
            <a:lvl4pPr marL="10287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4pPr>
            <a:lvl5pPr marL="13716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5pPr>
          </a:lstStyle>
          <a:p>
            <a:pPr lvl="0"/>
            <a:r>
              <a:rPr lang="en-US" dirty="0"/>
              <a:t>MILITARY FRIENDLY SCHOOL FOR 2021-2022</a:t>
            </a:r>
          </a:p>
        </p:txBody>
      </p:sp>
      <p:sp>
        <p:nvSpPr>
          <p:cNvPr id="33" name="Text Placeholder 31">
            <a:extLst>
              <a:ext uri="{FF2B5EF4-FFF2-40B4-BE49-F238E27FC236}">
                <a16:creationId xmlns:a16="http://schemas.microsoft.com/office/drawing/2014/main" id="{4227698D-D3E0-4B4C-BA2D-EBDE24A15C7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956165" y="7805905"/>
            <a:ext cx="1234440" cy="9144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100" b="0" i="0">
                <a:latin typeface="Nunito Sans" pitchFamily="2" charset="77"/>
              </a:defRPr>
            </a:lvl1pPr>
            <a:lvl2pPr marL="3429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2pPr>
            <a:lvl3pPr marL="6858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3pPr>
            <a:lvl4pPr marL="10287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4pPr>
            <a:lvl5pPr marL="13716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5pPr>
          </a:lstStyle>
          <a:p>
            <a:pPr lvl="0"/>
            <a:r>
              <a:rPr lang="en-US" dirty="0"/>
              <a:t>GRAMMY AND EMMY WINNERS</a:t>
            </a:r>
          </a:p>
        </p:txBody>
      </p:sp>
      <p:sp>
        <p:nvSpPr>
          <p:cNvPr id="39" name="Text Placeholder 31">
            <a:extLst>
              <a:ext uri="{FF2B5EF4-FFF2-40B4-BE49-F238E27FC236}">
                <a16:creationId xmlns:a16="http://schemas.microsoft.com/office/drawing/2014/main" id="{810D141C-BE80-CA42-BEF9-68BAFA564B1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77275" y="7805905"/>
            <a:ext cx="1234440" cy="9144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100" b="0" i="0">
                <a:latin typeface="Nunito Sans" pitchFamily="2" charset="77"/>
              </a:defRPr>
            </a:lvl1pPr>
            <a:lvl2pPr marL="3429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2pPr>
            <a:lvl3pPr marL="6858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3pPr>
            <a:lvl4pPr marL="10287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4pPr>
            <a:lvl5pPr marL="13716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5pPr>
          </a:lstStyle>
          <a:p>
            <a:pPr lvl="0"/>
            <a:r>
              <a:rPr lang="en-US" dirty="0"/>
              <a:t>JOB PLACEMENT FOR M.B.A. GRADUATES</a:t>
            </a:r>
          </a:p>
        </p:txBody>
      </p:sp>
      <p:sp>
        <p:nvSpPr>
          <p:cNvPr id="35" name="Text Placeholder 23">
            <a:extLst>
              <a:ext uri="{FF2B5EF4-FFF2-40B4-BE49-F238E27FC236}">
                <a16:creationId xmlns:a16="http://schemas.microsoft.com/office/drawing/2014/main" id="{D7942BF3-3C9A-4042-9AF3-E3EA3D6F1A5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70985" y="8878188"/>
            <a:ext cx="1828800" cy="2286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00" b="1" i="0">
                <a:solidFill>
                  <a:schemeClr val="bg1"/>
                </a:solidFill>
                <a:latin typeface="Nunito Sans SemiBold" pitchFamily="2" charset="77"/>
              </a:defRPr>
            </a:lvl1pPr>
          </a:lstStyle>
          <a:p>
            <a:pPr lvl="0"/>
            <a:r>
              <a:rPr lang="en-US" dirty="0" err="1"/>
              <a:t>YourDepartment.txstate.edu</a:t>
            </a:r>
            <a:endParaRPr lang="en-US" dirty="0"/>
          </a:p>
        </p:txBody>
      </p:sp>
      <p:sp>
        <p:nvSpPr>
          <p:cNvPr id="41" name="Title 26">
            <a:extLst>
              <a:ext uri="{FF2B5EF4-FFF2-40B4-BE49-F238E27FC236}">
                <a16:creationId xmlns:a16="http://schemas.microsoft.com/office/drawing/2014/main" id="{6DF8C25F-75D3-6D4F-84EA-E8119E2506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59755" y="244789"/>
            <a:ext cx="4251960" cy="253299"/>
          </a:xfr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42" name="Text Placeholder 31">
            <a:extLst>
              <a:ext uri="{FF2B5EF4-FFF2-40B4-BE49-F238E27FC236}">
                <a16:creationId xmlns:a16="http://schemas.microsoft.com/office/drawing/2014/main" id="{51671CF1-3197-5242-97EB-C7EA5857227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2459755" y="581870"/>
            <a:ext cx="4251960" cy="227596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00" b="0" i="0" spc="300">
                <a:latin typeface="Nunito Sans" pitchFamily="2" charset="77"/>
              </a:defRPr>
            </a:lvl1pPr>
            <a:lvl2pPr marL="3429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2pPr>
            <a:lvl3pPr marL="6858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3pPr>
            <a:lvl4pPr marL="10287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4pPr>
            <a:lvl5pPr marL="13716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5pPr>
          </a:lstStyle>
          <a:p>
            <a:r>
              <a:rPr lang="en-US" sz="1100" b="0" i="0" dirty="0">
                <a:latin typeface="Nunito Sans" pitchFamily="2" charset="77"/>
              </a:rPr>
              <a:t>CLICK TO EDIT SUBTITLE</a:t>
            </a:r>
          </a:p>
        </p:txBody>
      </p:sp>
      <p:sp>
        <p:nvSpPr>
          <p:cNvPr id="27" name="Text Placeholder 11">
            <a:extLst>
              <a:ext uri="{FF2B5EF4-FFF2-40B4-BE49-F238E27FC236}">
                <a16:creationId xmlns:a16="http://schemas.microsoft.com/office/drawing/2014/main" id="{F69EAE20-F211-E54C-845F-47C30542E5D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0985" y="2669554"/>
            <a:ext cx="1828800" cy="9144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="0" i="0">
                <a:solidFill>
                  <a:schemeClr val="bg1"/>
                </a:solidFill>
                <a:latin typeface="Nunito Sans" pitchFamily="2" charset="77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b="0" i="0" dirty="0">
                <a:latin typeface="Nunito Sans" pitchFamily="2" charset="77"/>
              </a:rPr>
              <a:t>BOBCATS ARE THE MOST ADAPTABLE CATS IN THE U.S.</a:t>
            </a:r>
            <a:endParaRPr lang="en-US" sz="2400" b="0" i="0" dirty="0">
              <a:latin typeface="Nunito Sans" pitchFamily="2" charset="77"/>
            </a:endParaRPr>
          </a:p>
        </p:txBody>
      </p:sp>
      <p:sp>
        <p:nvSpPr>
          <p:cNvPr id="37" name="Text Placeholder 11">
            <a:extLst>
              <a:ext uri="{FF2B5EF4-FFF2-40B4-BE49-F238E27FC236}">
                <a16:creationId xmlns:a16="http://schemas.microsoft.com/office/drawing/2014/main" id="{CE47A77C-59A0-4C42-BA0E-F0FAE3D9CF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0985" y="4395638"/>
            <a:ext cx="1828800" cy="9144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="0" i="0">
                <a:solidFill>
                  <a:schemeClr val="bg1"/>
                </a:solidFill>
                <a:latin typeface="Nunito Sans" pitchFamily="2" charset="77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b="0" i="0" dirty="0">
                <a:latin typeface="Nunito Sans" pitchFamily="2" charset="77"/>
              </a:rPr>
              <a:t>IN THE NATION FOR FIERCENESS</a:t>
            </a:r>
            <a:endParaRPr lang="en-US" sz="2400" b="0" i="0" dirty="0">
              <a:latin typeface="Nunito Sans" pitchFamily="2" charset="77"/>
            </a:endParaRPr>
          </a:p>
        </p:txBody>
      </p:sp>
      <p:sp>
        <p:nvSpPr>
          <p:cNvPr id="44" name="Text Placeholder 19">
            <a:extLst>
              <a:ext uri="{FF2B5EF4-FFF2-40B4-BE49-F238E27FC236}">
                <a16:creationId xmlns:a16="http://schemas.microsoft.com/office/drawing/2014/main" id="{87650750-F1D5-E148-AA71-D0B15A8E48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0985" y="3908700"/>
            <a:ext cx="18288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Nunito Sans Black" pitchFamily="2" charset="77"/>
              </a:defRPr>
            </a:lvl1pPr>
          </a:lstStyle>
          <a:p>
            <a:pPr lvl="0"/>
            <a:r>
              <a:rPr lang="en-US" dirty="0"/>
              <a:t>1ST</a:t>
            </a:r>
          </a:p>
        </p:txBody>
      </p:sp>
      <p:sp>
        <p:nvSpPr>
          <p:cNvPr id="45" name="Text Placeholder 19">
            <a:extLst>
              <a:ext uri="{FF2B5EF4-FFF2-40B4-BE49-F238E27FC236}">
                <a16:creationId xmlns:a16="http://schemas.microsoft.com/office/drawing/2014/main" id="{856F6ACF-916E-AE4E-B429-D29241720BC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0985" y="5623053"/>
            <a:ext cx="18288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Nunito Sans Black" pitchFamily="2" charset="77"/>
              </a:defRPr>
            </a:lvl1pPr>
          </a:lstStyle>
          <a:p>
            <a:pPr lvl="0"/>
            <a:r>
              <a:rPr lang="en-US" dirty="0"/>
              <a:t>95% </a:t>
            </a:r>
          </a:p>
        </p:txBody>
      </p:sp>
      <p:sp>
        <p:nvSpPr>
          <p:cNvPr id="46" name="Text Placeholder 19">
            <a:extLst>
              <a:ext uri="{FF2B5EF4-FFF2-40B4-BE49-F238E27FC236}">
                <a16:creationId xmlns:a16="http://schemas.microsoft.com/office/drawing/2014/main" id="{E431B6A9-CE89-D948-ACE9-DE953B1461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0985" y="7332903"/>
            <a:ext cx="18288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Nunito Sans Black" pitchFamily="2" charset="77"/>
              </a:defRPr>
            </a:lvl1pPr>
          </a:lstStyle>
          <a:p>
            <a:pPr lvl="0"/>
            <a:r>
              <a:rPr lang="en-US" dirty="0"/>
              <a:t>100%</a:t>
            </a:r>
          </a:p>
        </p:txBody>
      </p:sp>
      <p:sp>
        <p:nvSpPr>
          <p:cNvPr id="47" name="Text Placeholder 19">
            <a:extLst>
              <a:ext uri="{FF2B5EF4-FFF2-40B4-BE49-F238E27FC236}">
                <a16:creationId xmlns:a16="http://schemas.microsoft.com/office/drawing/2014/main" id="{34FCC9F8-A66C-834B-9D97-6324BF375D9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70985" y="2192693"/>
            <a:ext cx="18288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Nunito Sans Black" pitchFamily="2" charset="77"/>
              </a:defRPr>
            </a:lvl1pPr>
          </a:lstStyle>
          <a:p>
            <a:pPr lvl="0"/>
            <a:r>
              <a:rPr lang="en-US" dirty="0"/>
              <a:t>#1</a:t>
            </a:r>
          </a:p>
        </p:txBody>
      </p:sp>
      <p:sp>
        <p:nvSpPr>
          <p:cNvPr id="28" name="Text Placeholder 11">
            <a:extLst>
              <a:ext uri="{FF2B5EF4-FFF2-40B4-BE49-F238E27FC236}">
                <a16:creationId xmlns:a16="http://schemas.microsoft.com/office/drawing/2014/main" id="{7B37181E-51FE-DE48-80B5-204AA0E8721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0985" y="6092283"/>
            <a:ext cx="1828800" cy="9144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="0" i="0">
                <a:solidFill>
                  <a:schemeClr val="bg1"/>
                </a:solidFill>
                <a:latin typeface="Nunito Sans" pitchFamily="2" charset="77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b="0" i="0" dirty="0">
                <a:latin typeface="Nunito Sans" pitchFamily="2" charset="77"/>
              </a:rPr>
              <a:t>LOREM IPSUM DOLOR SIT AMET, CONSECTETUER ADIPISCING ELIT.</a:t>
            </a:r>
          </a:p>
        </p:txBody>
      </p:sp>
      <p:sp>
        <p:nvSpPr>
          <p:cNvPr id="48" name="Text Placeholder 11">
            <a:extLst>
              <a:ext uri="{FF2B5EF4-FFF2-40B4-BE49-F238E27FC236}">
                <a16:creationId xmlns:a16="http://schemas.microsoft.com/office/drawing/2014/main" id="{23DFD6BE-1A91-1045-BCCE-34B6688C78B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0985" y="7798138"/>
            <a:ext cx="1828800" cy="9144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="0" i="0">
                <a:solidFill>
                  <a:schemeClr val="bg1"/>
                </a:solidFill>
                <a:latin typeface="Nunito Sans" pitchFamily="2" charset="77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b="0" i="0" dirty="0">
                <a:latin typeface="Nunito Sans" pitchFamily="2" charset="77"/>
              </a:rPr>
              <a:t>PURUS LECTUS MALESUADA LIBERO, SIT AMET COMMODO MAGNA EROS.</a:t>
            </a:r>
          </a:p>
        </p:txBody>
      </p:sp>
    </p:spTree>
    <p:extLst>
      <p:ext uri="{BB962C8B-B14F-4D97-AF65-F5344CB8AC3E}">
        <p14:creationId xmlns:p14="http://schemas.microsoft.com/office/powerpoint/2010/main" val="343494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596219EE-5498-B742-9D5D-12A306647F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63551" y="888662"/>
            <a:ext cx="18288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 b="1" i="0">
                <a:solidFill>
                  <a:schemeClr val="bg1"/>
                </a:solidFill>
                <a:latin typeface="Nunito Sans SemiBold" pitchFamily="2" charset="77"/>
              </a:defRPr>
            </a:lvl1pPr>
          </a:lstStyle>
          <a:p>
            <a:pPr lvl="0"/>
            <a:r>
              <a:rPr lang="en-US" dirty="0"/>
              <a:t>Department Name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16B80924-CE59-4E42-918A-FB8C82D9C91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63551" y="1438788"/>
            <a:ext cx="1828800" cy="50292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000" b="0" i="0" spc="300">
                <a:solidFill>
                  <a:schemeClr val="bg1"/>
                </a:solidFill>
                <a:latin typeface="Nunito Sans" pitchFamily="2" charset="77"/>
              </a:defRPr>
            </a:lvl1pPr>
          </a:lstStyle>
          <a:p>
            <a:pPr lvl="0"/>
            <a:r>
              <a:rPr lang="en-US" dirty="0"/>
              <a:t>DIVISION NAME HERE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983D63E6-3536-BA45-B022-34A172C06FF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459755" y="902013"/>
            <a:ext cx="4251960" cy="137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latin typeface="Nunito Sans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49B4DA1E-CFAD-4543-A8B6-CB932C4F504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459755" y="5623053"/>
            <a:ext cx="2060206" cy="2286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 b="1" i="0">
                <a:latin typeface="Nunito Sans" pitchFamily="2" charset="77"/>
              </a:defRPr>
            </a:lvl1pPr>
            <a:lvl2pPr marL="3429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2pPr>
            <a:lvl3pPr marL="6858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3pPr>
            <a:lvl4pPr marL="10287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4pPr>
            <a:lvl5pPr marL="13716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34" name="Text Placeholder 31">
            <a:extLst>
              <a:ext uri="{FF2B5EF4-FFF2-40B4-BE49-F238E27FC236}">
                <a16:creationId xmlns:a16="http://schemas.microsoft.com/office/drawing/2014/main" id="{63CC87B8-9C31-A94E-B2B2-6965A26FC53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337717" y="3007915"/>
            <a:ext cx="1373998" cy="228600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 b="0" i="0">
                <a:latin typeface="Nunito Sans" pitchFamily="2" charset="77"/>
              </a:defRPr>
            </a:lvl1pPr>
            <a:lvl2pPr marL="3429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2pPr>
            <a:lvl3pPr marL="6858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3pPr>
            <a:lvl4pPr marL="10287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4pPr>
            <a:lvl5pPr marL="13716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6" name="Text Placeholder 31">
            <a:extLst>
              <a:ext uri="{FF2B5EF4-FFF2-40B4-BE49-F238E27FC236}">
                <a16:creationId xmlns:a16="http://schemas.microsoft.com/office/drawing/2014/main" id="{E1E36EED-A237-D144-9A15-BC24680B8CC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459755" y="5966907"/>
            <a:ext cx="2060206" cy="187063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 b="0" i="0">
                <a:latin typeface="Nunito Sans" pitchFamily="2" charset="77"/>
              </a:defRPr>
            </a:lvl1pPr>
            <a:lvl2pPr marL="3429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2pPr>
            <a:lvl3pPr marL="6858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3pPr>
            <a:lvl4pPr marL="10287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4pPr>
            <a:lvl5pPr marL="13716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40" name="Chart Placeholder 39">
            <a:extLst>
              <a:ext uri="{FF2B5EF4-FFF2-40B4-BE49-F238E27FC236}">
                <a16:creationId xmlns:a16="http://schemas.microsoft.com/office/drawing/2014/main" id="{8E3701BD-319F-FF40-8E3B-3E8799750353}"/>
              </a:ext>
            </a:extLst>
          </p:cNvPr>
          <p:cNvSpPr>
            <a:spLocks noGrp="1"/>
          </p:cNvSpPr>
          <p:nvPr>
            <p:ph type="chart" sz="quarter" idx="28"/>
          </p:nvPr>
        </p:nvSpPr>
        <p:spPr>
          <a:xfrm>
            <a:off x="2459755" y="2550717"/>
            <a:ext cx="274320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 spc="300">
                <a:latin typeface="Nunito Sans SemiBold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5" name="Text Placeholder 31">
            <a:extLst>
              <a:ext uri="{FF2B5EF4-FFF2-40B4-BE49-F238E27FC236}">
                <a16:creationId xmlns:a16="http://schemas.microsoft.com/office/drawing/2014/main" id="{0FC2DAD7-C1C4-1A49-A326-043001A07EF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337717" y="2550716"/>
            <a:ext cx="1373998" cy="45719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 b="1" i="0">
                <a:latin typeface="Nunito Sans" pitchFamily="2" charset="77"/>
              </a:defRPr>
            </a:lvl1pPr>
            <a:lvl2pPr marL="3429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2pPr>
            <a:lvl3pPr marL="6858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3pPr>
            <a:lvl4pPr marL="10287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4pPr>
            <a:lvl5pPr marL="13716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41" name="Text Placeholder 31">
            <a:extLst>
              <a:ext uri="{FF2B5EF4-FFF2-40B4-BE49-F238E27FC236}">
                <a16:creationId xmlns:a16="http://schemas.microsoft.com/office/drawing/2014/main" id="{357BB5D7-A607-D246-AFF9-F5472F2F9FC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660263" y="5623053"/>
            <a:ext cx="2060206" cy="2286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 b="1" i="0">
                <a:latin typeface="Nunito Sans" pitchFamily="2" charset="77"/>
              </a:defRPr>
            </a:lvl1pPr>
            <a:lvl2pPr marL="3429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2pPr>
            <a:lvl3pPr marL="6858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3pPr>
            <a:lvl4pPr marL="10287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4pPr>
            <a:lvl5pPr marL="13716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42" name="Text Placeholder 31">
            <a:extLst>
              <a:ext uri="{FF2B5EF4-FFF2-40B4-BE49-F238E27FC236}">
                <a16:creationId xmlns:a16="http://schemas.microsoft.com/office/drawing/2014/main" id="{FFA42764-F965-0546-AA01-DAF3B865A2F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660263" y="5966907"/>
            <a:ext cx="2060206" cy="187063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 b="0" i="0">
                <a:latin typeface="Nunito Sans" pitchFamily="2" charset="77"/>
              </a:defRPr>
            </a:lvl1pPr>
            <a:lvl2pPr marL="3429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2pPr>
            <a:lvl3pPr marL="6858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3pPr>
            <a:lvl4pPr marL="10287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4pPr>
            <a:lvl5pPr marL="13716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43" name="Text Placeholder 31">
            <a:extLst>
              <a:ext uri="{FF2B5EF4-FFF2-40B4-BE49-F238E27FC236}">
                <a16:creationId xmlns:a16="http://schemas.microsoft.com/office/drawing/2014/main" id="{860C8675-756F-E448-8000-5B84B01C2237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459755" y="8013387"/>
            <a:ext cx="4260714" cy="2286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 b="1" i="0">
                <a:latin typeface="Nunito Sans" pitchFamily="2" charset="77"/>
              </a:defRPr>
            </a:lvl1pPr>
            <a:lvl2pPr marL="3429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2pPr>
            <a:lvl3pPr marL="6858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3pPr>
            <a:lvl4pPr marL="10287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4pPr>
            <a:lvl5pPr marL="13716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44" name="Text Placeholder 31">
            <a:extLst>
              <a:ext uri="{FF2B5EF4-FFF2-40B4-BE49-F238E27FC236}">
                <a16:creationId xmlns:a16="http://schemas.microsoft.com/office/drawing/2014/main" id="{C671194C-C2C6-5940-A484-4920E80453E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459755" y="8241987"/>
            <a:ext cx="4260714" cy="57496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 b="0" i="0">
                <a:latin typeface="Nunito Sans" pitchFamily="2" charset="77"/>
              </a:defRPr>
            </a:lvl1pPr>
            <a:lvl2pPr marL="3429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2pPr>
            <a:lvl3pPr marL="6858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3pPr>
            <a:lvl4pPr marL="10287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4pPr>
            <a:lvl5pPr marL="13716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3" name="Text Placeholder 23">
            <a:extLst>
              <a:ext uri="{FF2B5EF4-FFF2-40B4-BE49-F238E27FC236}">
                <a16:creationId xmlns:a16="http://schemas.microsoft.com/office/drawing/2014/main" id="{49B044A4-8EB2-0245-9D85-DF5C2C3FFA4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70985" y="8878188"/>
            <a:ext cx="1828800" cy="2286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00" b="1" i="0">
                <a:solidFill>
                  <a:schemeClr val="bg1"/>
                </a:solidFill>
                <a:latin typeface="Nunito Sans SemiBold" pitchFamily="2" charset="77"/>
              </a:defRPr>
            </a:lvl1pPr>
          </a:lstStyle>
          <a:p>
            <a:pPr lvl="0"/>
            <a:r>
              <a:rPr lang="en-US" dirty="0" err="1"/>
              <a:t>YourDepartment.txstate.edu</a:t>
            </a:r>
            <a:endParaRPr lang="en-US" dirty="0"/>
          </a:p>
        </p:txBody>
      </p:sp>
      <p:sp>
        <p:nvSpPr>
          <p:cNvPr id="26" name="Title 26">
            <a:extLst>
              <a:ext uri="{FF2B5EF4-FFF2-40B4-BE49-F238E27FC236}">
                <a16:creationId xmlns:a16="http://schemas.microsoft.com/office/drawing/2014/main" id="{B2B48D73-6CA7-1540-95A8-A4A9B5A74F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59755" y="244789"/>
            <a:ext cx="4251960" cy="253299"/>
          </a:xfr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29" name="Text Placeholder 31">
            <a:extLst>
              <a:ext uri="{FF2B5EF4-FFF2-40B4-BE49-F238E27FC236}">
                <a16:creationId xmlns:a16="http://schemas.microsoft.com/office/drawing/2014/main" id="{31BAFDEA-F4A5-8C4E-839C-CA062B7E6E3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459755" y="581870"/>
            <a:ext cx="4251960" cy="227596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00" b="0" i="0" spc="300">
                <a:latin typeface="Nunito Sans" pitchFamily="2" charset="77"/>
              </a:defRPr>
            </a:lvl1pPr>
            <a:lvl2pPr marL="3429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2pPr>
            <a:lvl3pPr marL="6858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3pPr>
            <a:lvl4pPr marL="10287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4pPr>
            <a:lvl5pPr marL="1371600" indent="0">
              <a:buFont typeface="Arial" panose="020B0604020202020204" pitchFamily="34" charset="0"/>
              <a:buNone/>
              <a:defRPr sz="1200" b="0" i="0">
                <a:latin typeface="Nunito Sans" pitchFamily="2" charset="77"/>
              </a:defRPr>
            </a:lvl5pPr>
          </a:lstStyle>
          <a:p>
            <a:r>
              <a:rPr lang="en-US" sz="1100" b="0" i="0" dirty="0">
                <a:latin typeface="Nunito Sans" pitchFamily="2" charset="77"/>
              </a:rPr>
              <a:t>CLICK TO EDIT SUBTITLE</a:t>
            </a:r>
          </a:p>
        </p:txBody>
      </p:sp>
      <p:sp>
        <p:nvSpPr>
          <p:cNvPr id="27" name="Text Placeholder 11">
            <a:extLst>
              <a:ext uri="{FF2B5EF4-FFF2-40B4-BE49-F238E27FC236}">
                <a16:creationId xmlns:a16="http://schemas.microsoft.com/office/drawing/2014/main" id="{F6457B95-C55D-B64A-8E32-AC85892C6A4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0985" y="2669554"/>
            <a:ext cx="1828800" cy="9144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="0" i="0">
                <a:solidFill>
                  <a:schemeClr val="accent5"/>
                </a:solidFill>
                <a:latin typeface="Nunito Sans" pitchFamily="2" charset="77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b="0" i="0" dirty="0">
                <a:latin typeface="Nunito Sans" pitchFamily="2" charset="77"/>
              </a:rPr>
              <a:t>BOBCATS ARE THE MOST ADAPTABLE CATS IN THE U.S.</a:t>
            </a:r>
            <a:endParaRPr lang="en-US" sz="2400" b="0" i="0" dirty="0">
              <a:latin typeface="Nunito Sans" pitchFamily="2" charset="77"/>
            </a:endParaRPr>
          </a:p>
        </p:txBody>
      </p:sp>
      <p:sp>
        <p:nvSpPr>
          <p:cNvPr id="31" name="Text Placeholder 11">
            <a:extLst>
              <a:ext uri="{FF2B5EF4-FFF2-40B4-BE49-F238E27FC236}">
                <a16:creationId xmlns:a16="http://schemas.microsoft.com/office/drawing/2014/main" id="{243D62D9-4C09-7349-952F-470D72674C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0985" y="4395638"/>
            <a:ext cx="1828800" cy="9144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="0" i="0">
                <a:solidFill>
                  <a:schemeClr val="accent3"/>
                </a:solidFill>
                <a:latin typeface="Nunito Sans" pitchFamily="2" charset="77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b="0" i="0" dirty="0">
                <a:latin typeface="Nunito Sans" pitchFamily="2" charset="77"/>
              </a:rPr>
              <a:t>IN THE NATION FOR FIERCENESS</a:t>
            </a:r>
            <a:endParaRPr lang="en-US" sz="2400" b="0" i="0" dirty="0">
              <a:latin typeface="Nunito Sans" pitchFamily="2" charset="77"/>
            </a:endParaRPr>
          </a:p>
        </p:txBody>
      </p:sp>
      <p:sp>
        <p:nvSpPr>
          <p:cNvPr id="38" name="Text Placeholder 19">
            <a:extLst>
              <a:ext uri="{FF2B5EF4-FFF2-40B4-BE49-F238E27FC236}">
                <a16:creationId xmlns:a16="http://schemas.microsoft.com/office/drawing/2014/main" id="{3E5054C2-0000-BF41-8221-88D6557EED6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0985" y="3908700"/>
            <a:ext cx="18288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i="0">
                <a:solidFill>
                  <a:schemeClr val="accent3"/>
                </a:solidFill>
                <a:latin typeface="Nunito Sans Black" pitchFamily="2" charset="77"/>
              </a:defRPr>
            </a:lvl1pPr>
          </a:lstStyle>
          <a:p>
            <a:pPr lvl="0"/>
            <a:r>
              <a:rPr lang="en-US" dirty="0"/>
              <a:t>1ST</a:t>
            </a:r>
          </a:p>
        </p:txBody>
      </p:sp>
      <p:sp>
        <p:nvSpPr>
          <p:cNvPr id="39" name="Text Placeholder 19">
            <a:extLst>
              <a:ext uri="{FF2B5EF4-FFF2-40B4-BE49-F238E27FC236}">
                <a16:creationId xmlns:a16="http://schemas.microsoft.com/office/drawing/2014/main" id="{5B4D288E-DA81-0C44-BBEF-B6203B774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0985" y="5623053"/>
            <a:ext cx="18288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i="0">
                <a:solidFill>
                  <a:schemeClr val="accent6"/>
                </a:solidFill>
                <a:latin typeface="Nunito Sans Black" pitchFamily="2" charset="77"/>
              </a:defRPr>
            </a:lvl1pPr>
          </a:lstStyle>
          <a:p>
            <a:pPr lvl="0"/>
            <a:r>
              <a:rPr lang="en-US" dirty="0"/>
              <a:t>95% </a:t>
            </a:r>
          </a:p>
        </p:txBody>
      </p:sp>
      <p:sp>
        <p:nvSpPr>
          <p:cNvPr id="45" name="Text Placeholder 19">
            <a:extLst>
              <a:ext uri="{FF2B5EF4-FFF2-40B4-BE49-F238E27FC236}">
                <a16:creationId xmlns:a16="http://schemas.microsoft.com/office/drawing/2014/main" id="{B15C41FD-0404-F34D-B300-EAD1687FEC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0985" y="7332903"/>
            <a:ext cx="18288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i="0">
                <a:solidFill>
                  <a:schemeClr val="accent2"/>
                </a:solidFill>
                <a:latin typeface="Nunito Sans Black" pitchFamily="2" charset="77"/>
              </a:defRPr>
            </a:lvl1pPr>
          </a:lstStyle>
          <a:p>
            <a:pPr lvl="0"/>
            <a:r>
              <a:rPr lang="en-US" dirty="0"/>
              <a:t>100%</a:t>
            </a:r>
          </a:p>
        </p:txBody>
      </p:sp>
      <p:sp>
        <p:nvSpPr>
          <p:cNvPr id="46" name="Text Placeholder 19">
            <a:extLst>
              <a:ext uri="{FF2B5EF4-FFF2-40B4-BE49-F238E27FC236}">
                <a16:creationId xmlns:a16="http://schemas.microsoft.com/office/drawing/2014/main" id="{D3CD3C6F-C9A3-8A4A-8588-4A1A956B8DE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70985" y="2192693"/>
            <a:ext cx="1828800" cy="457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i="0">
                <a:solidFill>
                  <a:schemeClr val="accent5"/>
                </a:solidFill>
                <a:latin typeface="Nunito Sans Black" pitchFamily="2" charset="77"/>
              </a:defRPr>
            </a:lvl1pPr>
          </a:lstStyle>
          <a:p>
            <a:pPr lvl="0"/>
            <a:r>
              <a:rPr lang="en-US" dirty="0"/>
              <a:t>#1</a:t>
            </a:r>
          </a:p>
        </p:txBody>
      </p:sp>
      <p:sp>
        <p:nvSpPr>
          <p:cNvPr id="28" name="Text Placeholder 11">
            <a:extLst>
              <a:ext uri="{FF2B5EF4-FFF2-40B4-BE49-F238E27FC236}">
                <a16:creationId xmlns:a16="http://schemas.microsoft.com/office/drawing/2014/main" id="{31418B25-F10F-444B-9133-4A16A776ECB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0985" y="6092283"/>
            <a:ext cx="1828800" cy="9144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="0" i="0">
                <a:solidFill>
                  <a:schemeClr val="accent6"/>
                </a:solidFill>
                <a:latin typeface="Nunito Sans" pitchFamily="2" charset="77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b="0" i="0" dirty="0">
                <a:latin typeface="Nunito Sans" pitchFamily="2" charset="77"/>
              </a:rPr>
              <a:t>LOREM IPSUM DOLOR SIT AMET, CONSECTETUER ADIPISCING ELIT.</a:t>
            </a:r>
          </a:p>
        </p:txBody>
      </p:sp>
      <p:sp>
        <p:nvSpPr>
          <p:cNvPr id="47" name="Text Placeholder 11">
            <a:extLst>
              <a:ext uri="{FF2B5EF4-FFF2-40B4-BE49-F238E27FC236}">
                <a16:creationId xmlns:a16="http://schemas.microsoft.com/office/drawing/2014/main" id="{878CCE02-14E5-E64E-8E9C-0740A94992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0985" y="7798138"/>
            <a:ext cx="1828800" cy="9144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="0" i="0">
                <a:solidFill>
                  <a:schemeClr val="accent2"/>
                </a:solidFill>
                <a:latin typeface="Nunito Sans" pitchFamily="2" charset="77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b="0" i="0" dirty="0">
                <a:latin typeface="Nunito Sans" pitchFamily="2" charset="77"/>
              </a:rPr>
              <a:t>PURUS LECTUS MALESUADA LIBERO, SIT AMET COMMODO MAGNA EROS.</a:t>
            </a:r>
          </a:p>
        </p:txBody>
      </p:sp>
    </p:spTree>
    <p:extLst>
      <p:ext uri="{BB962C8B-B14F-4D97-AF65-F5344CB8AC3E}">
        <p14:creationId xmlns:p14="http://schemas.microsoft.com/office/powerpoint/2010/main" val="152330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59755" y="244789"/>
            <a:ext cx="425196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B8EEF6-206B-C04C-84F4-8442B0AA2A67}"/>
              </a:ext>
            </a:extLst>
          </p:cNvPr>
          <p:cNvSpPr/>
          <p:nvPr userDrawn="1"/>
        </p:nvSpPr>
        <p:spPr>
          <a:xfrm>
            <a:off x="0" y="0"/>
            <a:ext cx="2286000" cy="9144000"/>
          </a:xfrm>
          <a:prstGeom prst="rect">
            <a:avLst/>
          </a:prstGeom>
          <a:solidFill>
            <a:srgbClr val="5012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44D364B-514F-5B41-9378-87CF7603DE0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5400000">
            <a:off x="-2344562" y="4506005"/>
            <a:ext cx="9144000" cy="13199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677D795-5B3F-504E-B6B2-C2192490B98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86207" y="244789"/>
            <a:ext cx="1589025" cy="42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64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69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400" b="1" i="0" kern="1200" spc="300">
          <a:solidFill>
            <a:schemeClr val="tx1"/>
          </a:solidFill>
          <a:latin typeface="Nunito Sans" pitchFamily="2" charset="77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017C06D-B461-3C48-B8CE-10C81C448D0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Financial Education Committee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D7C3395-D4C6-AE4E-B5C7-2CAA52A3C4D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ACADEMIC AFFAIRS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55A08CD-6365-FF41-9B55-570A54D8ED6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459755" y="902014"/>
            <a:ext cx="4251960" cy="705084"/>
          </a:xfrm>
        </p:spPr>
        <p:txBody>
          <a:bodyPr/>
          <a:lstStyle/>
          <a:p>
            <a:r>
              <a:rPr lang="en-US" sz="800" dirty="0">
                <a:solidFill>
                  <a:srgbClr val="000000"/>
                </a:solidFill>
                <a:effectLst/>
                <a:latin typeface="+mn-lt"/>
              </a:rPr>
              <a:t>The decision to create this annual Texas State University Financial Wellness Report Card was made during the COVID 19 pandemic, when many </a:t>
            </a:r>
            <a:r>
              <a:rPr lang="en-US" sz="800" dirty="0">
                <a:effectLst/>
                <a:latin typeface="+mn-lt"/>
                <a:ea typeface="Calibri" panose="020F0502020204030204" pitchFamily="34" charset="0"/>
              </a:rPr>
              <a:t>l</a:t>
            </a:r>
            <a:r>
              <a:rPr lang="en-US" sz="8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ower-income students were disproportionately impacted by the pandemic and economic recession. Many students opted to attend colleges closer to home or simply deferred their enrollment to a later semester. </a:t>
            </a:r>
            <a:r>
              <a:rPr lang="en-US" sz="8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The goal is to use this report card to provide timely financial education and institutional support that fosters student success.  </a:t>
            </a:r>
            <a:endParaRPr lang="en-US" sz="800" dirty="0">
              <a:effectLst/>
              <a:latin typeface="+mn-lt"/>
              <a:ea typeface="Calibri" panose="020F0502020204030204" pitchFamily="34" charset="0"/>
            </a:endParaRPr>
          </a:p>
          <a:p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4598C249-F3D2-6340-95BB-2E85259B524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472105" y="5828624"/>
            <a:ext cx="4251960" cy="228600"/>
          </a:xfrm>
        </p:spPr>
        <p:txBody>
          <a:bodyPr/>
          <a:lstStyle/>
          <a:p>
            <a:r>
              <a:rPr lang="en-US" sz="90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IPEDS Financial Data</a:t>
            </a:r>
          </a:p>
          <a:p>
            <a:r>
              <a:rPr lang="en-US" sz="900" b="0" i="0" u="none" strike="noStrike" dirty="0">
                <a:effectLst/>
                <a:latin typeface="+mn-lt"/>
              </a:rPr>
              <a:t>Number of full-time first-time undergraduates awarded federal student loans (SFA1920)</a:t>
            </a:r>
            <a:r>
              <a:rPr lang="en-US" sz="900" dirty="0">
                <a:latin typeface="+mn-lt"/>
              </a:rPr>
              <a:t>  3,349</a:t>
            </a:r>
          </a:p>
          <a:p>
            <a:r>
              <a:rPr lang="en-US" sz="900" b="0" i="0" u="none" strike="noStrike" dirty="0">
                <a:effectLst/>
                <a:latin typeface="+mn-lt"/>
              </a:rPr>
              <a:t>Percent of full-time first-time undergraduates awarded any financial aid (SFA1920)</a:t>
            </a:r>
            <a:r>
              <a:rPr lang="en-US" sz="900" dirty="0">
                <a:latin typeface="+mn-lt"/>
              </a:rPr>
              <a:t> 80%</a:t>
            </a:r>
          </a:p>
          <a:p>
            <a:r>
              <a:rPr lang="en-US" sz="900" b="0" i="0" u="none" strike="noStrike" dirty="0">
                <a:effectLst/>
                <a:latin typeface="+mn-lt"/>
              </a:rPr>
              <a:t>Total amount of federal student loans awarded to full-time first-time undergraduates (SFA1920)</a:t>
            </a:r>
            <a:r>
              <a:rPr lang="en-US" sz="900" dirty="0">
                <a:latin typeface="+mn-lt"/>
              </a:rPr>
              <a:t> $16,922,502</a:t>
            </a:r>
          </a:p>
          <a:p>
            <a:r>
              <a:rPr lang="en-US" sz="900" b="0" i="0" u="none" strike="noStrike" dirty="0">
                <a:effectLst/>
                <a:latin typeface="+mn-lt"/>
              </a:rPr>
              <a:t>Total amount of federal student loans awarded to undergraduate students (SFA1920)</a:t>
            </a:r>
            <a:r>
              <a:rPr lang="en-US" sz="900" dirty="0">
                <a:latin typeface="+mn-lt"/>
              </a:rPr>
              <a:t> $106,237,051</a:t>
            </a:r>
          </a:p>
        </p:txBody>
      </p:sp>
      <p:graphicFrame>
        <p:nvGraphicFramePr>
          <p:cNvPr id="26" name="Chart Placeholder 25">
            <a:extLst>
              <a:ext uri="{FF2B5EF4-FFF2-40B4-BE49-F238E27FC236}">
                <a16:creationId xmlns:a16="http://schemas.microsoft.com/office/drawing/2014/main" id="{5AD2DD8F-7F21-41D2-B4D0-8D234CFC35A2}"/>
              </a:ext>
            </a:extLst>
          </p:cNvPr>
          <p:cNvGraphicFramePr>
            <a:graphicFrameLocks noGrp="1"/>
          </p:cNvGraphicFramePr>
          <p:nvPr>
            <p:ph type="chart" sz="quarter" idx="28"/>
            <p:extLst>
              <p:ext uri="{D42A27DB-BD31-4B8C-83A1-F6EECF244321}">
                <p14:modId xmlns:p14="http://schemas.microsoft.com/office/powerpoint/2010/main" val="531413013"/>
              </p:ext>
            </p:extLst>
          </p:nvPr>
        </p:nvGraphicFramePr>
        <p:xfrm>
          <a:off x="2459755" y="1699646"/>
          <a:ext cx="4227260" cy="1917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BC43DD4-BD0D-3042-9C40-820FE5BF461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4.7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26BFD17B-F813-4947-893D-D2E1C9D7F6E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132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68885421-FCC5-4443-AF77-174F38E468AD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750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83BA51A-8390-6A49-86FF-CE3451EF45BE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FY20 Average Years to bachelor’s degree (State Average 4.7)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8D856D0F-6548-C549-A020-50348C7EB3CB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956165" y="7805905"/>
            <a:ext cx="1386800" cy="914400"/>
          </a:xfrm>
        </p:spPr>
        <p:txBody>
          <a:bodyPr/>
          <a:lstStyle/>
          <a:p>
            <a:r>
              <a:rPr lang="en-US" dirty="0"/>
              <a:t>The average number of semester credits to bachelor’s degree (133 SCH Texas) 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85EA4C45-A396-FE46-842E-57B0A236A30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/>
              <a:t>Bobcat Bounty Served 750 clients in FY21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69339E-717F-F04D-A5E2-C701DD528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200" dirty="0"/>
              <a:t>FINANCIAL WELLNESS REPORT CARD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EF228975-0376-9745-93E8-4EDB58973D2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/>
              <a:t>2021-2022 Academic Year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4E0AD-8975-1249-958F-B951DC0FB9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3551" y="2980990"/>
            <a:ext cx="1828800" cy="914400"/>
          </a:xfrm>
        </p:spPr>
        <p:txBody>
          <a:bodyPr/>
          <a:lstStyle/>
          <a:p>
            <a:r>
              <a:rPr lang="en-US" dirty="0"/>
              <a:t>FY21 Texas Grant Awards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22AD09-2EDC-F242-A5CD-E93F893D72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6285" y="3975907"/>
            <a:ext cx="1828800" cy="914400"/>
          </a:xfrm>
        </p:spPr>
        <p:txBody>
          <a:bodyPr/>
          <a:lstStyle/>
          <a:p>
            <a:r>
              <a:rPr lang="en-US" dirty="0"/>
              <a:t>Avg. Native Student Loan Debt for FY20 graduates . State Average is $25, 207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1326D59-70B1-9C40-993E-772CDD6652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1585" y="3601943"/>
            <a:ext cx="1828800" cy="457200"/>
          </a:xfrm>
        </p:spPr>
        <p:txBody>
          <a:bodyPr/>
          <a:lstStyle/>
          <a:p>
            <a:r>
              <a:rPr lang="en-US" dirty="0"/>
              <a:t>$25,526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AA1EFFA-0AF3-E542-AF0B-7FA8C9A7129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0985" y="4809128"/>
            <a:ext cx="1828800" cy="457200"/>
          </a:xfrm>
        </p:spPr>
        <p:txBody>
          <a:bodyPr/>
          <a:lstStyle/>
          <a:p>
            <a:r>
              <a:rPr lang="en-US" dirty="0"/>
              <a:t>$10,971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FE1FF81-3CBB-664F-AA9A-4D9CD709897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70985" y="6310048"/>
            <a:ext cx="1828800" cy="457200"/>
          </a:xfrm>
        </p:spPr>
        <p:txBody>
          <a:bodyPr/>
          <a:lstStyle/>
          <a:p>
            <a:r>
              <a:rPr lang="en-US" dirty="0"/>
              <a:t>5.2%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C40EA97-80D7-2045-8B4B-429A91A5C4C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4151" y="1953234"/>
            <a:ext cx="1828800" cy="457200"/>
          </a:xfrm>
        </p:spPr>
        <p:txBody>
          <a:bodyPr/>
          <a:lstStyle/>
          <a:p>
            <a:r>
              <a:rPr lang="en-US" dirty="0"/>
              <a:t>37,984 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85BA99-0631-D348-8771-EC0495AD2FF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0985" y="5238390"/>
            <a:ext cx="1828800" cy="914400"/>
          </a:xfrm>
        </p:spPr>
        <p:txBody>
          <a:bodyPr/>
          <a:lstStyle/>
          <a:p>
            <a:r>
              <a:rPr lang="en-US" dirty="0"/>
              <a:t>FY20 Average net price for full-time, first-time undergraduate students  who paid in-state tuition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BB0CEB8-6824-7749-A886-E0F60326C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6285" y="6734872"/>
            <a:ext cx="1828800" cy="914400"/>
          </a:xfrm>
        </p:spPr>
        <p:txBody>
          <a:bodyPr/>
          <a:lstStyle/>
          <a:p>
            <a:r>
              <a:rPr lang="en-US" dirty="0"/>
              <a:t>Three-Year Federal Loan Default Rate for FY18, FY17 6.8% (U.S. FY18 default rate 7%, and FY17 9.3%)</a:t>
            </a:r>
          </a:p>
        </p:txBody>
      </p:sp>
      <p:graphicFrame>
        <p:nvGraphicFramePr>
          <p:cNvPr id="28" name="Chart Placeholder 27">
            <a:extLst>
              <a:ext uri="{FF2B5EF4-FFF2-40B4-BE49-F238E27FC236}">
                <a16:creationId xmlns:a16="http://schemas.microsoft.com/office/drawing/2014/main" id="{561F7A7B-4D29-43CE-873B-E15CC405841E}"/>
              </a:ext>
            </a:extLst>
          </p:cNvPr>
          <p:cNvGraphicFramePr>
            <a:graphicFrameLocks noGrp="1"/>
          </p:cNvGraphicFramePr>
          <p:nvPr>
            <p:ph type="chart" sz="quarter" idx="28"/>
            <p:extLst>
              <p:ext uri="{D42A27DB-BD31-4B8C-83A1-F6EECF244321}">
                <p14:modId xmlns:p14="http://schemas.microsoft.com/office/powerpoint/2010/main" val="424464839"/>
              </p:ext>
            </p:extLst>
          </p:nvPr>
        </p:nvGraphicFramePr>
        <p:xfrm>
          <a:off x="2472105" y="3844504"/>
          <a:ext cx="4214910" cy="1851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1" name="Text Placeholder 11">
            <a:extLst>
              <a:ext uri="{FF2B5EF4-FFF2-40B4-BE49-F238E27FC236}">
                <a16:creationId xmlns:a16="http://schemas.microsoft.com/office/drawing/2014/main" id="{48206E2B-0219-408F-B885-D181215C47E1}"/>
              </a:ext>
            </a:extLst>
          </p:cNvPr>
          <p:cNvSpPr txBox="1">
            <a:spLocks/>
          </p:cNvSpPr>
          <p:nvPr/>
        </p:nvSpPr>
        <p:spPr>
          <a:xfrm>
            <a:off x="188251" y="2679661"/>
            <a:ext cx="1828800" cy="457200"/>
          </a:xfrm>
          <a:prstGeom prst="rect">
            <a:avLst/>
          </a:prstGeom>
        </p:spPr>
        <p:txBody>
          <a:bodyPr anchor="ctr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1" i="0" kern="1200">
                <a:solidFill>
                  <a:schemeClr val="accent1"/>
                </a:solidFill>
                <a:latin typeface="Nunito Sans Black" pitchFamily="2" charset="77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5,970 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4B60F6B4-FFCD-4FCB-9468-2B90997A3DCA}"/>
              </a:ext>
            </a:extLst>
          </p:cNvPr>
          <p:cNvSpPr txBox="1">
            <a:spLocks/>
          </p:cNvSpPr>
          <p:nvPr/>
        </p:nvSpPr>
        <p:spPr>
          <a:xfrm>
            <a:off x="138851" y="2234138"/>
            <a:ext cx="1828800" cy="9144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="0" i="0" kern="1200">
                <a:solidFill>
                  <a:schemeClr val="bg1"/>
                </a:solidFill>
                <a:latin typeface="Nunito Sans" pitchFamily="2" charset="77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Fall 2021 Enrollment 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FD4E393-64CE-29A4-620A-071BB0830EF5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184327-8668-0A92-BBC6-70611AAB9363}"/>
              </a:ext>
            </a:extLst>
          </p:cNvPr>
          <p:cNvSpPr txBox="1"/>
          <p:nvPr/>
        </p:nvSpPr>
        <p:spPr>
          <a:xfrm>
            <a:off x="3974629" y="29130"/>
            <a:ext cx="9559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Attachment 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94226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5E2F32"/>
      </a:dk1>
      <a:lt1>
        <a:srgbClr val="FFFFFF"/>
      </a:lt1>
      <a:dk2>
        <a:srgbClr val="006E96"/>
      </a:dk2>
      <a:lt2>
        <a:srgbClr val="E7E6E6"/>
      </a:lt2>
      <a:accent1>
        <a:srgbClr val="DA3248"/>
      </a:accent1>
      <a:accent2>
        <a:srgbClr val="D6A800"/>
      </a:accent2>
      <a:accent3>
        <a:srgbClr val="DF684B"/>
      </a:accent3>
      <a:accent4>
        <a:srgbClr val="4B955F"/>
      </a:accent4>
      <a:accent5>
        <a:srgbClr val="77C4D4"/>
      </a:accent5>
      <a:accent6>
        <a:srgbClr val="E9CCCF"/>
      </a:accent6>
      <a:hlink>
        <a:srgbClr val="006E96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1623</TotalTime>
  <Words>293</Words>
  <Application>Microsoft Office PowerPoint</Application>
  <PresentationFormat>Letter Paper (8.5x11 in)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Nunito Sans</vt:lpstr>
      <vt:lpstr>Nunito Sans Black</vt:lpstr>
      <vt:lpstr>Nunito Sans SemiBold</vt:lpstr>
      <vt:lpstr>Office Theme</vt:lpstr>
      <vt:lpstr>FINANCIAL WELLNESS REPORT CARD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Murr, Christopher D</cp:lastModifiedBy>
  <cp:revision>24</cp:revision>
  <cp:lastPrinted>2022-08-02T17:47:43Z</cp:lastPrinted>
  <dcterms:created xsi:type="dcterms:W3CDTF">2021-12-06T18:17:08Z</dcterms:created>
  <dcterms:modified xsi:type="dcterms:W3CDTF">2022-08-02T17:48:42Z</dcterms:modified>
</cp:coreProperties>
</file>