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7" r:id="rId6"/>
    <p:sldId id="268" r:id="rId7"/>
    <p:sldId id="260" r:id="rId8"/>
    <p:sldId id="266" r:id="rId9"/>
    <p:sldId id="261" r:id="rId10"/>
    <p:sldId id="262" r:id="rId11"/>
    <p:sldId id="265" r:id="rId12"/>
    <p:sldId id="269" r:id="rId13"/>
    <p:sldId id="270" r:id="rId14"/>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800"/>
    <a:srgbClr val="B49859"/>
    <a:srgbClr val="998019"/>
    <a:srgbClr val="501215"/>
    <a:srgbClr val="F7F7F7"/>
    <a:srgbClr val="663333"/>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94674" autoAdjust="0"/>
  </p:normalViewPr>
  <p:slideViewPr>
    <p:cSldViewPr>
      <p:cViewPr varScale="1">
        <p:scale>
          <a:sx n="114" d="100"/>
          <a:sy n="114" d="100"/>
        </p:scale>
        <p:origin x="43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CF7AF2-85DF-1F41-88E0-6C3377FE32F7}" type="datetimeFigureOut">
              <a:rPr lang="en-US" smtClean="0"/>
              <a:t>4/7/2021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78C892-A888-CD44-ABFF-D6A436DC146C}" type="slidenum">
              <a:rPr lang="en-US" smtClean="0"/>
              <a:t>‹#›</a:t>
            </a:fld>
            <a:endParaRPr lang="en-US"/>
          </a:p>
        </p:txBody>
      </p:sp>
    </p:spTree>
    <p:extLst>
      <p:ext uri="{BB962C8B-B14F-4D97-AF65-F5344CB8AC3E}">
        <p14:creationId xmlns:p14="http://schemas.microsoft.com/office/powerpoint/2010/main" val="719710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a:p>
        </p:txBody>
      </p:sp>
      <p:sp>
        <p:nvSpPr>
          <p:cNvPr id="5122" name="Rectangle 2"/>
          <p:cNvSpPr>
            <a:spLocks noGrp="1" noRot="1" noChangeAspect="1" noChangeArrowheads="1" noTextEdit="1"/>
          </p:cNvSpPr>
          <p:nvPr>
            <p:ph type="sldImg"/>
          </p:nvPr>
        </p:nvSpPr>
        <p:spPr>
          <a:xfrm>
            <a:off x="406400" y="696913"/>
            <a:ext cx="6197600" cy="3486150"/>
          </a:xfrm>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291" cy="6858000"/>
          </a:xfrm>
          <a:prstGeom prst="rect">
            <a:avLst/>
          </a:prstGeom>
        </p:spPr>
      </p:pic>
      <p:sp>
        <p:nvSpPr>
          <p:cNvPr id="3074" name="Rectangle 2"/>
          <p:cNvSpPr>
            <a:spLocks noGrp="1" noChangeArrowheads="1"/>
          </p:cNvSpPr>
          <p:nvPr>
            <p:ph type="ctrTitle" hasCustomPrompt="1"/>
          </p:nvPr>
        </p:nvSpPr>
        <p:spPr>
          <a:xfrm>
            <a:off x="914400" y="762000"/>
            <a:ext cx="10363200" cy="1143000"/>
          </a:xfrm>
        </p:spPr>
        <p:txBody>
          <a:bodyPr/>
          <a:lstStyle>
            <a:lvl1pPr>
              <a:defRPr>
                <a:solidFill>
                  <a:schemeClr val="bg1"/>
                </a:solidFill>
              </a:defRPr>
            </a:lvl1pPr>
          </a:lstStyle>
          <a:p>
            <a:pPr lvl="0"/>
            <a:r>
              <a:rPr lang="en-US" noProof="0" dirty="0"/>
              <a:t>Click to edit master title style</a:t>
            </a:r>
          </a:p>
        </p:txBody>
      </p:sp>
      <p:sp>
        <p:nvSpPr>
          <p:cNvPr id="3075" name="Rectangle 3"/>
          <p:cNvSpPr>
            <a:spLocks noGrp="1" noChangeArrowheads="1"/>
          </p:cNvSpPr>
          <p:nvPr>
            <p:ph type="subTitle" idx="1" hasCustomPrompt="1"/>
          </p:nvPr>
        </p:nvSpPr>
        <p:spPr>
          <a:xfrm>
            <a:off x="1828800" y="2133600"/>
            <a:ext cx="8534400" cy="1981200"/>
          </a:xfrm>
        </p:spPr>
        <p:txBody>
          <a:bodyPr/>
          <a:lstStyle>
            <a:lvl1pPr marL="0" indent="0" algn="ctr">
              <a:buFont typeface="Wingdings" charset="0"/>
              <a:buNone/>
              <a:defRPr>
                <a:solidFill>
                  <a:schemeClr val="bg1"/>
                </a:solidFill>
              </a:defRPr>
            </a:lvl1pPr>
          </a:lstStyle>
          <a:p>
            <a:pPr lvl="0"/>
            <a:r>
              <a:rPr lang="en-US" noProof="0" dirty="0"/>
              <a:t>Click to edit master subtitle style</a:t>
            </a:r>
          </a:p>
        </p:txBody>
      </p:sp>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
        <p:nvSpPr>
          <p:cNvPr id="5" name="Content Placeholder 2"/>
          <p:cNvSpPr>
            <a:spLocks noGrp="1"/>
          </p:cNvSpPr>
          <p:nvPr>
            <p:ph idx="1"/>
          </p:nvPr>
        </p:nvSpPr>
        <p:spPr>
          <a:xfrm>
            <a:off x="2336800" y="1981200"/>
            <a:ext cx="9144000" cy="4114800"/>
          </a:xfrm>
        </p:spPr>
        <p:txBody>
          <a:bodyPr/>
          <a:lstStyle>
            <a:lvl1pPr marL="0" indent="0">
              <a:buFontTx/>
              <a:buNone/>
              <a:defRPr/>
            </a:lvl1pPr>
          </a:lstStyle>
          <a:p>
            <a:pPr lvl="0"/>
            <a:r>
              <a:rPr lang="en-US" dirty="0"/>
              <a:t>Click to edit Master text styles</a:t>
            </a:r>
          </a:p>
        </p:txBody>
      </p:sp>
      <p:sp>
        <p:nvSpPr>
          <p:cNvPr id="6" name="Slide Number Placeholder 5"/>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B7CFA7D8-35C9-C54B-B306-E9537D7350C6}" type="slidenum">
              <a:rPr lang="en-US" smtClean="0"/>
              <a:t>‹#›</a:t>
            </a:fld>
            <a:endParaRPr lang="en-US"/>
          </a:p>
        </p:txBody>
      </p:sp>
      <p:sp>
        <p:nvSpPr>
          <p:cNvPr id="7"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CFA7D8-35C9-C54B-B306-E9537D7350C6}" type="slidenum">
              <a:rPr lang="en-US" smtClean="0"/>
              <a:t>‹#›</a:t>
            </a:fld>
            <a:endParaRPr lang="en-US" dirty="0"/>
          </a:p>
        </p:txBody>
      </p:sp>
      <p:sp>
        <p:nvSpPr>
          <p:cNvPr id="4"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Tree>
    <p:extLst>
      <p:ext uri="{BB962C8B-B14F-4D97-AF65-F5344CB8AC3E}">
        <p14:creationId xmlns:p14="http://schemas.microsoft.com/office/powerpoint/2010/main" val="399880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2336800" y="1981200"/>
            <a:ext cx="4368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7112000" y="1981200"/>
            <a:ext cx="4368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p>
            <a:fld id="{B7CFA7D8-35C9-C54B-B306-E9537D7350C6}" type="slidenum">
              <a:rPr lang="en-US" smtClean="0"/>
              <a:t>‹#›</a:t>
            </a:fld>
            <a:endParaRPr lang="en-US" dirty="0"/>
          </a:p>
        </p:txBody>
      </p:sp>
      <p:sp>
        <p:nvSpPr>
          <p:cNvPr id="9"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Tree>
    <p:extLst>
      <p:ext uri="{BB962C8B-B14F-4D97-AF65-F5344CB8AC3E}">
        <p14:creationId xmlns:p14="http://schemas.microsoft.com/office/powerpoint/2010/main" val="152079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28414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609600"/>
            <a:ext cx="9144000" cy="1143000"/>
          </a:xfrm>
        </p:spPr>
        <p:txBody>
          <a:bodyPr/>
          <a:lstStyle/>
          <a:p>
            <a:r>
              <a:rPr lang="en-US" dirty="0"/>
              <a:t>Click to edit master title style</a:t>
            </a:r>
          </a:p>
        </p:txBody>
      </p:sp>
      <p:sp>
        <p:nvSpPr>
          <p:cNvPr id="6" name="Content Placeholder 2"/>
          <p:cNvSpPr>
            <a:spLocks noGrp="1"/>
          </p:cNvSpPr>
          <p:nvPr>
            <p:ph idx="1"/>
          </p:nvPr>
        </p:nvSpPr>
        <p:spPr>
          <a:xfrm>
            <a:off x="2336800" y="1981200"/>
            <a:ext cx="4368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7112000" y="1981200"/>
            <a:ext cx="4368800" cy="4114800"/>
          </a:xfrm>
        </p:spPr>
        <p:txBody>
          <a:bodyPr/>
          <a:lstStyle>
            <a:lvl1pPr marL="0" indent="0">
              <a:buFontTx/>
              <a:buNone/>
              <a:defRPr/>
            </a:lvl1pPr>
          </a:lstStyle>
          <a:p>
            <a:pPr lvl="0"/>
            <a:r>
              <a:rPr lang="en-US" dirty="0"/>
              <a:t>Click to edit Master text styles</a:t>
            </a:r>
          </a:p>
        </p:txBody>
      </p:sp>
      <p:sp>
        <p:nvSpPr>
          <p:cNvPr id="9" name="Slide Number Placeholder 8"/>
          <p:cNvSpPr>
            <a:spLocks noGrp="1"/>
          </p:cNvSpPr>
          <p:nvPr>
            <p:ph type="sldNum" sz="quarter" idx="11"/>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08523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19268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919268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919268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1026" name="Rectangle 2"/>
          <p:cNvSpPr>
            <a:spLocks noGrp="1" noChangeArrowheads="1"/>
          </p:cNvSpPr>
          <p:nvPr>
            <p:ph type="title"/>
          </p:nvPr>
        </p:nvSpPr>
        <p:spPr bwMode="auto">
          <a:xfrm>
            <a:off x="2336800" y="609600"/>
            <a:ext cx="91440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336800" y="1981200"/>
            <a:ext cx="91440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10464799" y="6492876"/>
            <a:ext cx="16820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FA7D8-35C9-C54B-B306-E9537D7350C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61" r:id="rId3"/>
    <p:sldLayoutId id="2147483665" r:id="rId4"/>
    <p:sldLayoutId id="2147483663" r:id="rId5"/>
    <p:sldLayoutId id="2147483666" r:id="rId6"/>
    <p:sldLayoutId id="2147483667" r:id="rId7"/>
    <p:sldLayoutId id="2147483668" r:id="rId8"/>
  </p:sldLayoutIdLst>
  <p:hf hd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hub@txstate.edu"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gato-docs.its.txstate.edu/jcr:043eb01e-8414-487f-85a9-f83d71b81027/Department%20Contacts%20GATO%20List%20Alpha%206-2-20%20sc.xlsx"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contracts@txstate.edu" TargetMode="External"/><Relationship Id="rId2" Type="http://schemas.openxmlformats.org/officeDocument/2006/relationships/hyperlink" Target="https://www.txstate.edu/procurement/howtopurchase/contracts.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purchasing@txstate.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ato-docs.its.txstate.edu/jcr:6ccfa9c4-66dc-47ca-8d5a-d2e0b595ed46/How%20to%20Create%20an%20e-NPO_4.2020.pdf" TargetMode="External"/><Relationship Id="rId2" Type="http://schemas.openxmlformats.org/officeDocument/2006/relationships/hyperlink" Target="https://www.txstate.edu/gao/ap/resources/e-NPO-Procedures.html" TargetMode="External"/><Relationship Id="rId1" Type="http://schemas.openxmlformats.org/officeDocument/2006/relationships/slideLayout" Target="../slideLayouts/slideLayout3.xml"/><Relationship Id="rId5" Type="http://schemas.openxmlformats.org/officeDocument/2006/relationships/hyperlink" Target="https://www.txstate.edu/gao/ap/resources/e-NPO-Certification-Statement.html" TargetMode="External"/><Relationship Id="rId4" Type="http://schemas.openxmlformats.org/officeDocument/2006/relationships/hyperlink" Target="https://www.txstate.edu/gao/ap/resources/GL-Codes.htm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vendorrequests@txstate.ed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xstate.edu/procurement/forms.html" TargetMode="External"/><Relationship Id="rId2" Type="http://schemas.openxmlformats.org/officeDocument/2006/relationships/hyperlink" Target="https://www.txstate.edu/procurement/resources/VENDOR-Self-Service.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p_card@txstate.ed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905000"/>
            <a:ext cx="6400800" cy="1143000"/>
          </a:xfrm>
        </p:spPr>
        <p:txBody>
          <a:bodyPr/>
          <a:lstStyle/>
          <a:p>
            <a:r>
              <a:rPr lang="en-US" sz="4000" dirty="0">
                <a:solidFill>
                  <a:srgbClr val="FFFFFF"/>
                </a:solidFill>
              </a:rPr>
              <a:t>Procurement and Strategic Sourcing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1295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Historically Underutilized Businesses (HUB)</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300" b="1" dirty="0" smtClean="0">
                <a:solidFill>
                  <a:srgbClr val="501215"/>
                </a:solidFill>
                <a:latin typeface="Calibri Light" panose="020F0302020204030204"/>
              </a:rPr>
              <a:t>Program</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
        <p:nvSpPr>
          <p:cNvPr id="6" name="Content Placeholder 1"/>
          <p:cNvSpPr>
            <a:spLocks noGrp="1"/>
          </p:cNvSpPr>
          <p:nvPr>
            <p:ph idx="1"/>
          </p:nvPr>
        </p:nvSpPr>
        <p:spPr>
          <a:xfrm>
            <a:off x="2336800" y="1981200"/>
            <a:ext cx="9144000" cy="4114800"/>
          </a:xfrm>
        </p:spPr>
        <p:txBody>
          <a:bodyPr/>
          <a:lstStyle/>
          <a:p>
            <a:r>
              <a:rPr lang="en-US" dirty="0" smtClean="0"/>
              <a:t>Staff: HUB Coordinator – Dan Alden; HUB Specialist – Destiny Llamas</a:t>
            </a:r>
          </a:p>
          <a:p>
            <a:endParaRPr lang="en-US" dirty="0" smtClean="0"/>
          </a:p>
          <a:p>
            <a:r>
              <a:rPr lang="en-US" dirty="0" smtClean="0"/>
              <a:t>Semi Annual Report</a:t>
            </a:r>
          </a:p>
          <a:p>
            <a:endParaRPr lang="en-US" dirty="0"/>
          </a:p>
          <a:p>
            <a:r>
              <a:rPr lang="en-US" dirty="0" smtClean="0"/>
              <a:t>HUB Determination – Do Subcontracting opportunities exist?</a:t>
            </a:r>
          </a:p>
          <a:p>
            <a:endParaRPr lang="en-US" dirty="0"/>
          </a:p>
          <a:p>
            <a:r>
              <a:rPr lang="en-US" dirty="0" smtClean="0"/>
              <a:t>HUB Subcontracting Plan (HSP) – Purchases exceeding $90k</a:t>
            </a:r>
          </a:p>
          <a:p>
            <a:endParaRPr lang="en-US" dirty="0"/>
          </a:p>
          <a:p>
            <a:r>
              <a:rPr lang="en-US" dirty="0"/>
              <a:t>Contact information: 512-245-2521</a:t>
            </a:r>
            <a:r>
              <a:rPr lang="en-US" dirty="0" smtClean="0"/>
              <a:t>; </a:t>
            </a:r>
            <a:r>
              <a:rPr lang="en-US" dirty="0" smtClean="0">
                <a:hlinkClick r:id="rId2"/>
              </a:rPr>
              <a:t>hub@txstate.edu</a:t>
            </a:r>
            <a:r>
              <a:rPr lang="en-US" dirty="0" smtClean="0"/>
              <a:t> </a:t>
            </a:r>
            <a:endParaRPr lang="en-US" dirty="0"/>
          </a:p>
        </p:txBody>
      </p:sp>
    </p:spTree>
    <p:extLst>
      <p:ext uri="{BB962C8B-B14F-4D97-AF65-F5344CB8AC3E}">
        <p14:creationId xmlns:p14="http://schemas.microsoft.com/office/powerpoint/2010/main" val="2295902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1295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Who Should</a:t>
            </a:r>
            <a:r>
              <a:rPr kumimoji="0" lang="en-US" sz="4300" b="1" i="0" u="none" strike="noStrike" kern="1200" cap="none" spc="-120" normalizeH="0" noProof="0" dirty="0" smtClean="0">
                <a:ln>
                  <a:noFill/>
                </a:ln>
                <a:solidFill>
                  <a:srgbClr val="501215"/>
                </a:solidFill>
                <a:effectLst/>
                <a:uLnTx/>
                <a:uFillTx/>
                <a:latin typeface="Calibri Light" panose="020F0302020204030204"/>
                <a:ea typeface="+mj-ea"/>
                <a:cs typeface="+mj-cs"/>
              </a:rPr>
              <a:t> I Contact?</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
        <p:nvSpPr>
          <p:cNvPr id="7" name="Content Placeholder 1"/>
          <p:cNvSpPr>
            <a:spLocks noGrp="1"/>
          </p:cNvSpPr>
          <p:nvPr>
            <p:ph idx="1"/>
          </p:nvPr>
        </p:nvSpPr>
        <p:spPr>
          <a:xfrm>
            <a:off x="2336800" y="1981200"/>
            <a:ext cx="9144000" cy="4114800"/>
          </a:xfrm>
        </p:spPr>
        <p:txBody>
          <a:bodyPr/>
          <a:lstStyle/>
          <a:p>
            <a:r>
              <a:rPr lang="en-US" dirty="0" smtClean="0"/>
              <a:t>Staff: Director/HUB Coordinator – </a:t>
            </a:r>
            <a:r>
              <a:rPr lang="en-US" b="1" dirty="0" smtClean="0"/>
              <a:t>Dan Alden</a:t>
            </a:r>
            <a:r>
              <a:rPr lang="en-US" dirty="0" smtClean="0"/>
              <a:t>; Assistant Director of Purchasing – </a:t>
            </a:r>
            <a:r>
              <a:rPr lang="en-US" b="1" dirty="0" smtClean="0"/>
              <a:t>William Becker</a:t>
            </a:r>
            <a:r>
              <a:rPr lang="en-US" dirty="0" smtClean="0"/>
              <a:t>; Contract Specialist – </a:t>
            </a:r>
            <a:r>
              <a:rPr lang="en-US" b="1" dirty="0" smtClean="0"/>
              <a:t>Brenna Russell</a:t>
            </a:r>
            <a:r>
              <a:rPr lang="en-US" dirty="0" smtClean="0"/>
              <a:t>, </a:t>
            </a:r>
            <a:r>
              <a:rPr lang="en-US" b="1" dirty="0" smtClean="0"/>
              <a:t>Virginia Turrubiarte</a:t>
            </a:r>
            <a:r>
              <a:rPr lang="en-US" dirty="0" smtClean="0"/>
              <a:t>; Procurement Analyst – </a:t>
            </a:r>
            <a:r>
              <a:rPr lang="en-US" b="1" dirty="0" smtClean="0"/>
              <a:t>Lisa Doherty </a:t>
            </a:r>
            <a:r>
              <a:rPr lang="en-US" dirty="0" smtClean="0"/>
              <a:t>(Vendor Management), </a:t>
            </a:r>
            <a:r>
              <a:rPr lang="en-US" b="1" dirty="0" smtClean="0"/>
              <a:t>Cynthia Balboa </a:t>
            </a:r>
            <a:r>
              <a:rPr lang="en-US" dirty="0" smtClean="0"/>
              <a:t>(</a:t>
            </a:r>
            <a:r>
              <a:rPr lang="en-US" dirty="0" err="1" smtClean="0"/>
              <a:t>Pcard</a:t>
            </a:r>
            <a:r>
              <a:rPr lang="en-US" dirty="0" smtClean="0"/>
              <a:t>); Buyers – </a:t>
            </a:r>
            <a:r>
              <a:rPr lang="en-US" b="1" dirty="0" smtClean="0"/>
              <a:t>Linda Rodriguez</a:t>
            </a:r>
            <a:r>
              <a:rPr lang="en-US" dirty="0" smtClean="0"/>
              <a:t>, </a:t>
            </a:r>
            <a:r>
              <a:rPr lang="en-US" b="1" dirty="0" smtClean="0"/>
              <a:t>Lisa Leopold</a:t>
            </a:r>
            <a:r>
              <a:rPr lang="en-US" dirty="0" smtClean="0"/>
              <a:t>, </a:t>
            </a:r>
            <a:r>
              <a:rPr lang="en-US" b="1" dirty="0" smtClean="0"/>
              <a:t>Rita Cerda</a:t>
            </a:r>
            <a:r>
              <a:rPr lang="en-US" dirty="0" smtClean="0"/>
              <a:t>; HUB Specialist – </a:t>
            </a:r>
            <a:r>
              <a:rPr lang="en-US" b="1" dirty="0" smtClean="0"/>
              <a:t>Destiny Llamas</a:t>
            </a:r>
            <a:r>
              <a:rPr lang="en-US" dirty="0" smtClean="0"/>
              <a:t>; Administrative Assistants – </a:t>
            </a:r>
            <a:r>
              <a:rPr lang="en-US" b="1" dirty="0" smtClean="0"/>
              <a:t>Sherry Caddell, Saidat Adelakun </a:t>
            </a:r>
          </a:p>
          <a:p>
            <a:endParaRPr lang="en-US" dirty="0" smtClean="0"/>
          </a:p>
          <a:p>
            <a:r>
              <a:rPr lang="en-US" dirty="0" smtClean="0"/>
              <a:t>Departmental Contacts </a:t>
            </a:r>
            <a:r>
              <a:rPr lang="en-US" dirty="0" smtClean="0">
                <a:hlinkClick r:id="rId2"/>
              </a:rPr>
              <a:t>list</a:t>
            </a:r>
            <a:endParaRPr lang="en-US" dirty="0"/>
          </a:p>
        </p:txBody>
      </p:sp>
    </p:spTree>
    <p:extLst>
      <p:ext uri="{BB962C8B-B14F-4D97-AF65-F5344CB8AC3E}">
        <p14:creationId xmlns:p14="http://schemas.microsoft.com/office/powerpoint/2010/main" val="4236504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CFA7D8-35C9-C54B-B306-E9537D7350C6}" type="slidenum">
              <a:rPr lang="en-US" smtClean="0"/>
              <a:t>12</a:t>
            </a:fld>
            <a:endParaRPr lang="en-US"/>
          </a:p>
        </p:txBody>
      </p:sp>
      <p:pic>
        <p:nvPicPr>
          <p:cNvPr id="8" name="Picture 7"/>
          <p:cNvPicPr>
            <a:picLocks noChangeAspect="1"/>
          </p:cNvPicPr>
          <p:nvPr/>
        </p:nvPicPr>
        <p:blipFill>
          <a:blip r:embed="rId2"/>
          <a:stretch>
            <a:fillRect/>
          </a:stretch>
        </p:blipFill>
        <p:spPr>
          <a:xfrm>
            <a:off x="4114800" y="-5090"/>
            <a:ext cx="6062663" cy="6890354"/>
          </a:xfrm>
          <a:prstGeom prst="rect">
            <a:avLst/>
          </a:prstGeom>
        </p:spPr>
      </p:pic>
    </p:spTree>
    <p:extLst>
      <p:ext uri="{BB962C8B-B14F-4D97-AF65-F5344CB8AC3E}">
        <p14:creationId xmlns:p14="http://schemas.microsoft.com/office/powerpoint/2010/main" val="66840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Website demo – Sherry Caddell</a:t>
            </a:r>
            <a:endParaRPr lang="en-US" dirty="0"/>
          </a:p>
        </p:txBody>
      </p:sp>
      <p:sp>
        <p:nvSpPr>
          <p:cNvPr id="3" name="Slide Number Placeholder 2"/>
          <p:cNvSpPr>
            <a:spLocks noGrp="1"/>
          </p:cNvSpPr>
          <p:nvPr>
            <p:ph type="sldNum" sz="quarter" idx="10"/>
          </p:nvPr>
        </p:nvSpPr>
        <p:spPr/>
        <p:txBody>
          <a:bodyPr/>
          <a:lstStyle/>
          <a:p>
            <a:fld id="{B7CFA7D8-35C9-C54B-B306-E9537D7350C6}" type="slidenum">
              <a:rPr lang="en-US" smtClean="0"/>
              <a:t>13</a:t>
            </a:fld>
            <a:endParaRPr lang="en-US"/>
          </a:p>
        </p:txBody>
      </p:sp>
      <p:sp>
        <p:nvSpPr>
          <p:cNvPr id="4" name="Title 3"/>
          <p:cNvSpPr>
            <a:spLocks noGrp="1"/>
          </p:cNvSpPr>
          <p:nvPr>
            <p:ph type="title"/>
          </p:nvPr>
        </p:nvSpPr>
        <p:spPr/>
        <p:txBody>
          <a:bodyPr/>
          <a:lstStyle/>
          <a:p>
            <a:r>
              <a:rPr lang="en-US" dirty="0" smtClean="0"/>
              <a:t>Website Demo</a:t>
            </a:r>
            <a:endParaRPr lang="en-US" dirty="0"/>
          </a:p>
        </p:txBody>
      </p:sp>
    </p:spTree>
    <p:extLst>
      <p:ext uri="{BB962C8B-B14F-4D97-AF65-F5344CB8AC3E}">
        <p14:creationId xmlns:p14="http://schemas.microsoft.com/office/powerpoint/2010/main" val="234327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778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P&amp;SS </a:t>
            </a:r>
            <a:r>
              <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rPr>
              <a:t>AGENDA</a:t>
            </a:r>
          </a:p>
        </p:txBody>
      </p:sp>
      <p:sp>
        <p:nvSpPr>
          <p:cNvPr id="15" name="Content Placeholder 2">
            <a:extLst>
              <a:ext uri="{FF2B5EF4-FFF2-40B4-BE49-F238E27FC236}">
                <a16:creationId xmlns:a16="http://schemas.microsoft.com/office/drawing/2014/main" id="{6A4E6E03-2744-47EA-B6BB-4CCA6FAA289A}"/>
              </a:ext>
            </a:extLst>
          </p:cNvPr>
          <p:cNvSpPr txBox="1">
            <a:spLocks/>
          </p:cNvSpPr>
          <p:nvPr/>
        </p:nvSpPr>
        <p:spPr>
          <a:xfrm>
            <a:off x="2882900" y="1375545"/>
            <a:ext cx="8255000" cy="451212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61963" marR="0" lvl="0" indent="-461963" algn="l" defTabSz="914400" rtl="0" eaLnBrk="1" fontAlgn="auto" latinLnBrk="0" hangingPunct="1">
              <a:lnSpc>
                <a:spcPct val="100000"/>
              </a:lnSpc>
              <a:spcBef>
                <a:spcPts val="180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smtClean="0">
                <a:ln>
                  <a:noFill/>
                </a:ln>
                <a:solidFill>
                  <a:prstClr val="black">
                    <a:lumMod val="85000"/>
                    <a:lumOff val="15000"/>
                  </a:prstClr>
                </a:solidFill>
                <a:effectLst/>
                <a:uLnTx/>
                <a:uFillTx/>
                <a:latin typeface="Calibri Light" panose="020F0302020204030204"/>
              </a:rPr>
              <a:t>The Five </a:t>
            </a:r>
            <a:r>
              <a:rPr lang="en-US" sz="2800" b="1" dirty="0" smtClean="0">
                <a:solidFill>
                  <a:prstClr val="black">
                    <a:lumMod val="85000"/>
                    <a:lumOff val="15000"/>
                  </a:prstClr>
                </a:solidFill>
                <a:latin typeface="Calibri Light" panose="020F0302020204030204"/>
              </a:rPr>
              <a:t>Main areas</a:t>
            </a:r>
            <a:r>
              <a:rPr kumimoji="0" lang="en-US" sz="2800" b="1" i="0" u="none" strike="noStrike" kern="1200" cap="none" spc="0" normalizeH="0" baseline="0" noProof="0" dirty="0" smtClean="0">
                <a:ln>
                  <a:noFill/>
                </a:ln>
                <a:solidFill>
                  <a:prstClr val="black">
                    <a:lumMod val="85000"/>
                    <a:lumOff val="15000"/>
                  </a:prstClr>
                </a:solidFill>
                <a:effectLst/>
                <a:uLnTx/>
                <a:uFillTx/>
                <a:latin typeface="Calibri Light" panose="020F0302020204030204"/>
              </a:rPr>
              <a:t> of responsibility</a:t>
            </a:r>
          </a:p>
          <a:p>
            <a:pPr marL="919163" lvl="2" indent="-461963">
              <a:lnSpc>
                <a:spcPct val="100000"/>
              </a:lnSpc>
              <a:spcBef>
                <a:spcPts val="1800"/>
              </a:spcBef>
              <a:buFont typeface="Wingdings" panose="05000000000000000000" pitchFamily="2" charset="2"/>
              <a:buChar char="v"/>
              <a:defRPr/>
            </a:pPr>
            <a:r>
              <a:rPr lang="en-US" b="1" i="0" dirty="0" smtClean="0">
                <a:solidFill>
                  <a:prstClr val="black">
                    <a:lumMod val="85000"/>
                    <a:lumOff val="15000"/>
                  </a:prstClr>
                </a:solidFill>
                <a:latin typeface="Calibri Light" panose="020F0302020204030204"/>
              </a:rPr>
              <a:t>Contracts</a:t>
            </a:r>
          </a:p>
          <a:p>
            <a:pPr marL="919163" lvl="2" indent="-461963">
              <a:lnSpc>
                <a:spcPct val="100000"/>
              </a:lnSpc>
              <a:spcBef>
                <a:spcPts val="1800"/>
              </a:spcBef>
              <a:buFont typeface="Wingdings" panose="05000000000000000000" pitchFamily="2" charset="2"/>
              <a:buChar char="v"/>
              <a:defRPr/>
            </a:pPr>
            <a:r>
              <a:rPr kumimoji="0" lang="en-US" b="1" i="0" u="none" strike="noStrike" kern="1200" cap="none" spc="0" normalizeH="0" baseline="0" noProof="0" dirty="0" smtClean="0">
                <a:ln>
                  <a:noFill/>
                </a:ln>
                <a:solidFill>
                  <a:prstClr val="black">
                    <a:lumMod val="85000"/>
                    <a:lumOff val="15000"/>
                  </a:prstClr>
                </a:solidFill>
                <a:effectLst/>
                <a:uLnTx/>
                <a:uFillTx/>
                <a:latin typeface="Calibri Light" panose="020F0302020204030204"/>
              </a:rPr>
              <a:t>Purchasing</a:t>
            </a:r>
          </a:p>
          <a:p>
            <a:pPr marL="919163" lvl="2" indent="-461963">
              <a:lnSpc>
                <a:spcPct val="100000"/>
              </a:lnSpc>
              <a:spcBef>
                <a:spcPts val="1800"/>
              </a:spcBef>
              <a:buFont typeface="Wingdings" panose="05000000000000000000" pitchFamily="2" charset="2"/>
              <a:buChar char="v"/>
              <a:defRPr/>
            </a:pPr>
            <a:r>
              <a:rPr lang="en-US" b="1" i="0" dirty="0" smtClean="0">
                <a:solidFill>
                  <a:prstClr val="black">
                    <a:lumMod val="85000"/>
                    <a:lumOff val="15000"/>
                  </a:prstClr>
                </a:solidFill>
                <a:latin typeface="Calibri Light" panose="020F0302020204030204"/>
              </a:rPr>
              <a:t>Vendor Management</a:t>
            </a:r>
          </a:p>
          <a:p>
            <a:pPr marL="919163" lvl="2" indent="-461963">
              <a:lnSpc>
                <a:spcPct val="100000"/>
              </a:lnSpc>
              <a:spcBef>
                <a:spcPts val="1800"/>
              </a:spcBef>
              <a:buFont typeface="Wingdings" panose="05000000000000000000" pitchFamily="2" charset="2"/>
              <a:buChar char="v"/>
              <a:defRPr/>
            </a:pPr>
            <a:r>
              <a:rPr kumimoji="0" lang="en-US" b="1" i="0" u="none" strike="noStrike" kern="1200" cap="none" spc="0" normalizeH="0" baseline="0" noProof="0" dirty="0" smtClean="0">
                <a:ln>
                  <a:noFill/>
                </a:ln>
                <a:solidFill>
                  <a:prstClr val="black">
                    <a:lumMod val="85000"/>
                    <a:lumOff val="15000"/>
                  </a:prstClr>
                </a:solidFill>
                <a:effectLst/>
                <a:uLnTx/>
                <a:uFillTx/>
                <a:latin typeface="Calibri Light" panose="020F0302020204030204"/>
              </a:rPr>
              <a:t>P-Card</a:t>
            </a:r>
          </a:p>
          <a:p>
            <a:pPr marL="919163" lvl="2" indent="-461963">
              <a:lnSpc>
                <a:spcPct val="100000"/>
              </a:lnSpc>
              <a:spcBef>
                <a:spcPts val="1800"/>
              </a:spcBef>
              <a:buFont typeface="Wingdings" panose="05000000000000000000" pitchFamily="2" charset="2"/>
              <a:buChar char="v"/>
              <a:defRPr/>
            </a:pPr>
            <a:r>
              <a:rPr lang="en-US" b="1" i="0" dirty="0" smtClean="0">
                <a:solidFill>
                  <a:prstClr val="black">
                    <a:lumMod val="85000"/>
                    <a:lumOff val="15000"/>
                  </a:prstClr>
                </a:solidFill>
                <a:latin typeface="Calibri Light" panose="020F0302020204030204"/>
              </a:rPr>
              <a:t>HUB</a:t>
            </a:r>
            <a:endParaRPr kumimoji="0" lang="en-US" b="1" i="0" u="none" strike="noStrike" kern="1200" cap="none" spc="0" normalizeH="0" baseline="0" noProof="0" dirty="0">
              <a:ln>
                <a:noFill/>
              </a:ln>
              <a:solidFill>
                <a:prstClr val="black">
                  <a:lumMod val="85000"/>
                  <a:lumOff val="15000"/>
                </a:prstClr>
              </a:solidFill>
              <a:effectLst/>
              <a:uLnTx/>
              <a:uFillTx/>
              <a:latin typeface="Calibri Light" panose="020F0302020204030204"/>
            </a:endParaRPr>
          </a:p>
        </p:txBody>
      </p:sp>
    </p:spTree>
    <p:extLst>
      <p:ext uri="{BB962C8B-B14F-4D97-AF65-F5344CB8AC3E}">
        <p14:creationId xmlns:p14="http://schemas.microsoft.com/office/powerpoint/2010/main" val="255269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1295400"/>
            <a:ext cx="9144000" cy="4114800"/>
          </a:xfrm>
        </p:spPr>
        <p:txBody>
          <a:bodyPr/>
          <a:lstStyle/>
          <a:p>
            <a:r>
              <a:rPr lang="en-US" sz="1800" dirty="0" smtClean="0"/>
              <a:t>Staff: Director – Dan Alden; Contract Specialist – Brenna Russell (Academic Contracts) and Virginia Turrubiarte (Administration Contracts)</a:t>
            </a:r>
          </a:p>
          <a:p>
            <a:endParaRPr lang="en-US" sz="1800" dirty="0" smtClean="0"/>
          </a:p>
          <a:p>
            <a:r>
              <a:rPr lang="en-US" sz="1800" dirty="0" smtClean="0"/>
              <a:t>Contracts How To: </a:t>
            </a:r>
            <a:r>
              <a:rPr lang="en-US" sz="1800" dirty="0" smtClean="0">
                <a:hlinkClick r:id="rId2"/>
              </a:rPr>
              <a:t>link</a:t>
            </a:r>
            <a:endParaRPr lang="en-US" sz="1800" dirty="0" smtClean="0"/>
          </a:p>
          <a:p>
            <a:pPr lvl="1"/>
            <a:r>
              <a:rPr lang="en-US" sz="1800" dirty="0" smtClean="0"/>
              <a:t>TSUS Contract Management Handbook </a:t>
            </a:r>
            <a:r>
              <a:rPr lang="en-US" sz="1800" i="1" dirty="0" smtClean="0"/>
              <a:t>Updated September 2020</a:t>
            </a:r>
          </a:p>
          <a:p>
            <a:pPr lvl="1"/>
            <a:r>
              <a:rPr lang="en-US" sz="1800" dirty="0" smtClean="0"/>
              <a:t>How to Create and Submit a Contract Request</a:t>
            </a:r>
          </a:p>
          <a:p>
            <a:pPr lvl="1"/>
            <a:r>
              <a:rPr lang="en-US" sz="1800" dirty="0"/>
              <a:t>How to Download the Executed Contract</a:t>
            </a:r>
          </a:p>
          <a:p>
            <a:pPr lvl="1"/>
            <a:r>
              <a:rPr lang="en-US" sz="1800" dirty="0" smtClean="0"/>
              <a:t>How </a:t>
            </a:r>
            <a:r>
              <a:rPr lang="en-US" sz="1800" dirty="0"/>
              <a:t>to Use Contract Request(s) Discussion </a:t>
            </a:r>
            <a:r>
              <a:rPr lang="en-US" sz="1800" dirty="0" smtClean="0"/>
              <a:t>Tab</a:t>
            </a:r>
            <a:endParaRPr lang="en-US" sz="1800" dirty="0"/>
          </a:p>
          <a:p>
            <a:pPr lvl="1"/>
            <a:r>
              <a:rPr lang="en-US" sz="1800" dirty="0"/>
              <a:t>How to Submit Returned Contract </a:t>
            </a:r>
            <a:r>
              <a:rPr lang="en-US" sz="1800" dirty="0" smtClean="0"/>
              <a:t>Request</a:t>
            </a:r>
            <a:endParaRPr lang="en-US" sz="1800" dirty="0"/>
          </a:p>
          <a:p>
            <a:pPr lvl="1"/>
            <a:r>
              <a:rPr lang="en-US" sz="1800" dirty="0"/>
              <a:t>How to Track the Status of the </a:t>
            </a:r>
            <a:r>
              <a:rPr lang="en-US" sz="1800" dirty="0" smtClean="0"/>
              <a:t>Contract</a:t>
            </a:r>
            <a:endParaRPr lang="en-US" sz="1800" dirty="0"/>
          </a:p>
          <a:p>
            <a:pPr lvl="1"/>
            <a:r>
              <a:rPr lang="en-US" sz="1800" dirty="0"/>
              <a:t>How to use Internal Review </a:t>
            </a:r>
            <a:r>
              <a:rPr lang="en-US" sz="1800" dirty="0" smtClean="0"/>
              <a:t>Rounds</a:t>
            </a:r>
            <a:endParaRPr lang="en-US" sz="1800" dirty="0"/>
          </a:p>
          <a:p>
            <a:pPr lvl="1"/>
            <a:endParaRPr lang="en-US" sz="1800" dirty="0"/>
          </a:p>
          <a:p>
            <a:r>
              <a:rPr lang="en-US" sz="1800" dirty="0" smtClean="0"/>
              <a:t>Contact information: 512-245-2521; </a:t>
            </a:r>
            <a:r>
              <a:rPr lang="en-US" sz="1800" dirty="0" smtClean="0">
                <a:hlinkClick r:id="rId3"/>
              </a:rPr>
              <a:t>contracts@txstate.edu</a:t>
            </a:r>
            <a:r>
              <a:rPr lang="en-US" sz="1800" dirty="0" smtClean="0"/>
              <a:t> </a:t>
            </a:r>
          </a:p>
          <a:p>
            <a:endParaRPr lang="en-US" dirty="0"/>
          </a:p>
        </p:txBody>
      </p:sp>
      <p:sp>
        <p:nvSpPr>
          <p:cNvPr id="10"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778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Contracting</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83026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62200" y="1371600"/>
            <a:ext cx="9144000" cy="4114800"/>
          </a:xfrm>
        </p:spPr>
        <p:txBody>
          <a:bodyPr/>
          <a:lstStyle/>
          <a:p>
            <a:r>
              <a:rPr lang="en-US" dirty="0" smtClean="0"/>
              <a:t>Staff: Assistant Director – William Becker; Buyers – Linda Rodriguez (Academic Departments), Lisa Leopold (Administrative Departments); Rita Cerda (All Departments/Reporting) and Administrative Assistant – Saidat Adelakun</a:t>
            </a:r>
          </a:p>
          <a:p>
            <a:endParaRPr lang="en-US" dirty="0"/>
          </a:p>
          <a:p>
            <a:r>
              <a:rPr lang="en-US" dirty="0" smtClean="0"/>
              <a:t>TSUS Marketplace Update</a:t>
            </a:r>
          </a:p>
          <a:p>
            <a:endParaRPr lang="en-US" dirty="0"/>
          </a:p>
          <a:p>
            <a:r>
              <a:rPr lang="en-US" dirty="0" smtClean="0"/>
              <a:t>Training Guides/Videos are being updated and created</a:t>
            </a:r>
          </a:p>
          <a:p>
            <a:endParaRPr lang="en-US" dirty="0"/>
          </a:p>
          <a:p>
            <a:r>
              <a:rPr lang="en-US" dirty="0" smtClean="0"/>
              <a:t>RSS Feeds – Sign up</a:t>
            </a:r>
          </a:p>
          <a:p>
            <a:endParaRPr lang="en-US" dirty="0"/>
          </a:p>
          <a:p>
            <a:r>
              <a:rPr lang="en-US" dirty="0" smtClean="0"/>
              <a:t>FS Updates meeting – April 27</a:t>
            </a:r>
            <a:r>
              <a:rPr lang="en-US" baseline="30000" dirty="0" smtClean="0"/>
              <a:t>th</a:t>
            </a:r>
            <a:r>
              <a:rPr lang="en-US" dirty="0" smtClean="0"/>
              <a:t> </a:t>
            </a:r>
          </a:p>
          <a:p>
            <a:endParaRPr lang="en-US" dirty="0"/>
          </a:p>
          <a:p>
            <a:r>
              <a:rPr lang="en-US" dirty="0"/>
              <a:t>Contact information: 512-245-2521</a:t>
            </a:r>
            <a:r>
              <a:rPr lang="en-US" dirty="0" smtClean="0"/>
              <a:t>; </a:t>
            </a:r>
            <a:r>
              <a:rPr lang="en-US" dirty="0" smtClean="0">
                <a:hlinkClick r:id="rId2"/>
              </a:rPr>
              <a:t>purchasing@txstate.edu</a:t>
            </a:r>
            <a:r>
              <a:rPr lang="en-US" dirty="0" smtClean="0"/>
              <a:t> </a:t>
            </a:r>
            <a:endParaRPr lang="en-US" dirty="0"/>
          </a:p>
        </p:txBody>
      </p:sp>
      <p:sp>
        <p:nvSpPr>
          <p:cNvPr id="9"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778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Purchasing</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9429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2747" y="1524000"/>
            <a:ext cx="9144000" cy="4114800"/>
          </a:xfrm>
        </p:spPr>
        <p:txBody>
          <a:bodyPr/>
          <a:lstStyle/>
          <a:p>
            <a:r>
              <a:rPr lang="en-US" b="1" dirty="0"/>
              <a:t>USER GUIDES REQ TO CHECK for SAP and TSUS Marketplace</a:t>
            </a:r>
            <a:endParaRPr lang="en-US" sz="1000" dirty="0"/>
          </a:p>
          <a:p>
            <a:pPr lvl="0"/>
            <a:r>
              <a:rPr lang="en-US" b="1" dirty="0"/>
              <a:t>User Guide provides steps in processing a departmental requisition</a:t>
            </a:r>
            <a:endParaRPr lang="en-US" sz="1400" dirty="0"/>
          </a:p>
          <a:p>
            <a:pPr lvl="1"/>
            <a:r>
              <a:rPr lang="en-US" b="1" dirty="0"/>
              <a:t>Assets</a:t>
            </a:r>
            <a:r>
              <a:rPr lang="en-US" dirty="0"/>
              <a:t> must only be issued on a </a:t>
            </a:r>
            <a:r>
              <a:rPr lang="en-US" b="1" dirty="0"/>
              <a:t>local or regular framework</a:t>
            </a:r>
            <a:r>
              <a:rPr lang="en-US" dirty="0"/>
              <a:t> REQ</a:t>
            </a:r>
            <a:endParaRPr lang="en-US" sz="1200" dirty="0"/>
          </a:p>
          <a:p>
            <a:pPr lvl="1"/>
            <a:r>
              <a:rPr lang="en-US" b="1" dirty="0"/>
              <a:t>Goods</a:t>
            </a:r>
            <a:r>
              <a:rPr lang="en-US" dirty="0"/>
              <a:t> should be issued on a </a:t>
            </a:r>
            <a:r>
              <a:rPr lang="en-US" b="1" dirty="0"/>
              <a:t>local</a:t>
            </a:r>
            <a:r>
              <a:rPr lang="en-US" dirty="0"/>
              <a:t> REQ due to a goods receipt being required</a:t>
            </a:r>
            <a:endParaRPr lang="en-US" sz="1200" dirty="0"/>
          </a:p>
          <a:p>
            <a:pPr lvl="1"/>
            <a:r>
              <a:rPr lang="en-US" b="1" dirty="0"/>
              <a:t>Services </a:t>
            </a:r>
            <a:r>
              <a:rPr lang="en-US" dirty="0"/>
              <a:t>should be issued on a </a:t>
            </a:r>
            <a:r>
              <a:rPr lang="en-US" b="1" dirty="0"/>
              <a:t>limit</a:t>
            </a:r>
            <a:r>
              <a:rPr lang="en-US" dirty="0"/>
              <a:t> framework REQ’s for single or multiple invoices</a:t>
            </a:r>
            <a:endParaRPr lang="en-US" sz="1200" dirty="0"/>
          </a:p>
          <a:p>
            <a:pPr lvl="0"/>
            <a:r>
              <a:rPr lang="en-US" b="1" dirty="0"/>
              <a:t>Selecting the correct Account Assignment:</a:t>
            </a:r>
            <a:endParaRPr lang="en-US" sz="1400" dirty="0"/>
          </a:p>
          <a:p>
            <a:pPr lvl="1"/>
            <a:r>
              <a:rPr lang="en-US" b="1" dirty="0"/>
              <a:t>TSUS Market Place has a drop down to select the account assignment (system defaults to K)  </a:t>
            </a:r>
            <a:endParaRPr lang="en-US" sz="1200" dirty="0"/>
          </a:p>
          <a:p>
            <a:pPr lvl="1"/>
            <a:r>
              <a:rPr lang="en-US" b="1" dirty="0"/>
              <a:t>Check your entry and select A = Asset, K=Cost Center, F= Internal Order, S = Statistical Order</a:t>
            </a:r>
            <a:r>
              <a:rPr lang="en-US" dirty="0"/>
              <a:t>   We spend a lot of time correcting the departments incorrect account assignment, which causes issues with AP, due to the PO not transferring into SAP</a:t>
            </a:r>
            <a:endParaRPr lang="en-US" sz="1200" dirty="0"/>
          </a:p>
          <a:p>
            <a:pPr lvl="1"/>
            <a:r>
              <a:rPr lang="en-US" b="1" dirty="0"/>
              <a:t>SAP you select the account assignment in the REQ entry.  </a:t>
            </a:r>
            <a:r>
              <a:rPr lang="en-US" dirty="0"/>
              <a:t>We rarely have issues in SAP with incorrect account assignment, Great Job!</a:t>
            </a:r>
            <a:endParaRPr lang="en-US" sz="1200" dirty="0"/>
          </a:p>
          <a:p>
            <a:pPr lvl="0"/>
            <a:r>
              <a:rPr lang="en-US" b="1" dirty="0"/>
              <a:t>Changes to a Marketplace PO Requires</a:t>
            </a:r>
            <a:r>
              <a:rPr lang="en-US" dirty="0"/>
              <a:t> Account Manager approval</a:t>
            </a:r>
            <a:endParaRPr lang="en-US" sz="1400" dirty="0"/>
          </a:p>
          <a:p>
            <a:r>
              <a:rPr lang="en-US" b="1" dirty="0"/>
              <a:t>All requisitions $15,000 and above must have the (10) SB20 documents attached to the requisition in PDF format for procurement to process. (This is a State Requirement)</a:t>
            </a:r>
            <a:endParaRPr lang="en-US" sz="1400" dirty="0"/>
          </a:p>
        </p:txBody>
      </p:sp>
      <p:sp>
        <p:nvSpPr>
          <p:cNvPr id="3" name="Slide Number Placeholder 2"/>
          <p:cNvSpPr>
            <a:spLocks noGrp="1"/>
          </p:cNvSpPr>
          <p:nvPr>
            <p:ph type="sldNum" sz="quarter" idx="10"/>
          </p:nvPr>
        </p:nvSpPr>
        <p:spPr/>
        <p:txBody>
          <a:bodyPr/>
          <a:lstStyle/>
          <a:p>
            <a:fld id="{B7CFA7D8-35C9-C54B-B306-E9537D7350C6}" type="slidenum">
              <a:rPr lang="en-US" smtClean="0"/>
              <a:t>5</a:t>
            </a:fld>
            <a:endParaRPr lang="en-US"/>
          </a:p>
        </p:txBody>
      </p:sp>
      <p:sp>
        <p:nvSpPr>
          <p:cNvPr id="5"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778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Purchasing</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2949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331" y="1371600"/>
            <a:ext cx="9144000" cy="4114800"/>
          </a:xfrm>
        </p:spPr>
        <p:txBody>
          <a:bodyPr/>
          <a:lstStyle/>
          <a:p>
            <a:r>
              <a:rPr lang="en-US" b="1" dirty="0"/>
              <a:t>ENPO - How to Create an e-NPO </a:t>
            </a:r>
            <a:endParaRPr lang="en-US" dirty="0"/>
          </a:p>
          <a:p>
            <a:pPr marL="0" indent="0">
              <a:buNone/>
            </a:pPr>
            <a:r>
              <a:rPr lang="en-US" dirty="0"/>
              <a:t> </a:t>
            </a:r>
          </a:p>
          <a:p>
            <a:pPr lvl="0"/>
            <a:r>
              <a:rPr lang="en-US" b="1" dirty="0"/>
              <a:t>Procedures to process an e-NPO: </a:t>
            </a:r>
            <a:r>
              <a:rPr lang="en-US" dirty="0"/>
              <a:t> </a:t>
            </a:r>
            <a:r>
              <a:rPr lang="en-US" u="sng" dirty="0">
                <a:hlinkClick r:id="rId2"/>
              </a:rPr>
              <a:t>e-NPOs</a:t>
            </a:r>
            <a:r>
              <a:rPr lang="en-US" dirty="0"/>
              <a:t> (login) or direct access </a:t>
            </a:r>
            <a:r>
              <a:rPr lang="en-US" u="sng" dirty="0">
                <a:hlinkClick r:id="rId3"/>
              </a:rPr>
              <a:t> e-NPO Procedures </a:t>
            </a:r>
            <a:r>
              <a:rPr lang="en-US" dirty="0"/>
              <a:t>(PDF, 2 MB)</a:t>
            </a:r>
          </a:p>
          <a:p>
            <a:pPr lvl="0"/>
            <a:r>
              <a:rPr lang="en-US" b="1" dirty="0"/>
              <a:t>For GL reference</a:t>
            </a:r>
            <a:r>
              <a:rPr lang="en-US" dirty="0"/>
              <a:t>, please review this link: </a:t>
            </a:r>
            <a:r>
              <a:rPr lang="en-US" b="1" u="sng" dirty="0">
                <a:hlinkClick r:id="rId4"/>
              </a:rPr>
              <a:t>GL Codes</a:t>
            </a:r>
            <a:r>
              <a:rPr lang="en-US" b="1" dirty="0"/>
              <a:t> </a:t>
            </a:r>
            <a:endParaRPr lang="en-US" dirty="0"/>
          </a:p>
          <a:p>
            <a:pPr lvl="0"/>
            <a:r>
              <a:rPr lang="en-US" b="1" dirty="0"/>
              <a:t>PSA Contract </a:t>
            </a:r>
            <a:r>
              <a:rPr lang="en-US" dirty="0"/>
              <a:t>forms required</a:t>
            </a:r>
            <a:r>
              <a:rPr lang="en-US" b="1" dirty="0"/>
              <a:t> </a:t>
            </a:r>
            <a:r>
              <a:rPr lang="en-US" dirty="0"/>
              <a:t>FS-06 and FS-03 or invoice</a:t>
            </a:r>
          </a:p>
          <a:p>
            <a:pPr lvl="0"/>
            <a:r>
              <a:rPr lang="en-US" b="1" dirty="0"/>
              <a:t>Employee Reimbursement </a:t>
            </a:r>
            <a:r>
              <a:rPr lang="en-US" dirty="0"/>
              <a:t>copy of paid</a:t>
            </a:r>
            <a:r>
              <a:rPr lang="en-US" b="1" dirty="0"/>
              <a:t> </a:t>
            </a:r>
            <a:r>
              <a:rPr lang="en-US" dirty="0"/>
              <a:t>itemized</a:t>
            </a:r>
            <a:r>
              <a:rPr lang="en-US" b="1" dirty="0"/>
              <a:t> </a:t>
            </a:r>
            <a:r>
              <a:rPr lang="en-US" dirty="0"/>
              <a:t>receipts, Employee Certification Statement: </a:t>
            </a:r>
            <a:r>
              <a:rPr lang="en-US" u="sng" dirty="0">
                <a:hlinkClick r:id="rId5"/>
              </a:rPr>
              <a:t>https://www.txstate.edu/gao/ap/resources/e-NPO-Certification-Statement.html</a:t>
            </a:r>
            <a:endParaRPr lang="en-US" dirty="0"/>
          </a:p>
          <a:p>
            <a:pPr lvl="0"/>
            <a:r>
              <a:rPr lang="en-US" b="1" dirty="0"/>
              <a:t>Foreign Vendors: </a:t>
            </a:r>
            <a:r>
              <a:rPr lang="en-US" dirty="0"/>
              <a:t>Departments should not enter into a contract with a foreign vendor before the vendor has been verified for allowable business transactions with the University and the vendor record has been set up in PW. The office of Payroll and Tax Compliance must review all foreign vendor payment requests prior to doing business with a Foreign vendor contact: taxspecialist@txstate.edu</a:t>
            </a:r>
          </a:p>
          <a:p>
            <a:pPr marL="0" indent="0">
              <a:buNone/>
            </a:pPr>
            <a:r>
              <a:rPr lang="en-US" b="1" dirty="0"/>
              <a:t> </a:t>
            </a:r>
            <a:endParaRPr lang="en-US" dirty="0"/>
          </a:p>
          <a:p>
            <a:r>
              <a:rPr lang="en-US" b="1" dirty="0"/>
              <a:t>Sign up for RSS Feeds for Procurement to stay current on changes or announcements</a:t>
            </a:r>
            <a:endParaRPr lang="en-US" dirty="0"/>
          </a:p>
          <a:p>
            <a:endParaRPr lang="en-US" dirty="0"/>
          </a:p>
        </p:txBody>
      </p:sp>
      <p:sp>
        <p:nvSpPr>
          <p:cNvPr id="3" name="Slide Number Placeholder 2"/>
          <p:cNvSpPr>
            <a:spLocks noGrp="1"/>
          </p:cNvSpPr>
          <p:nvPr>
            <p:ph type="sldNum" sz="quarter" idx="10"/>
          </p:nvPr>
        </p:nvSpPr>
        <p:spPr/>
        <p:txBody>
          <a:bodyPr/>
          <a:lstStyle/>
          <a:p>
            <a:fld id="{B7CFA7D8-35C9-C54B-B306-E9537D7350C6}" type="slidenum">
              <a:rPr lang="en-US" smtClean="0"/>
              <a:t>6</a:t>
            </a:fld>
            <a:endParaRPr lang="en-US"/>
          </a:p>
        </p:txBody>
      </p:sp>
      <p:sp>
        <p:nvSpPr>
          <p:cNvPr id="5"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778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Purchasing</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3737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778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Vendor Management</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
        <p:nvSpPr>
          <p:cNvPr id="16" name="Content Placeholder 4"/>
          <p:cNvSpPr>
            <a:spLocks noGrp="1"/>
          </p:cNvSpPr>
          <p:nvPr>
            <p:ph idx="1"/>
          </p:nvPr>
        </p:nvSpPr>
        <p:spPr>
          <a:xfrm>
            <a:off x="2336800" y="1981200"/>
            <a:ext cx="9144000" cy="4114800"/>
          </a:xfrm>
        </p:spPr>
        <p:txBody>
          <a:bodyPr/>
          <a:lstStyle/>
          <a:p>
            <a:r>
              <a:rPr lang="en-US" dirty="0" smtClean="0"/>
              <a:t>Staff: Procurement Analyst – Lisa Doherty </a:t>
            </a:r>
          </a:p>
          <a:p>
            <a:endParaRPr lang="en-US" dirty="0"/>
          </a:p>
          <a:p>
            <a:r>
              <a:rPr lang="en-US" dirty="0"/>
              <a:t>Registration process in </a:t>
            </a:r>
            <a:r>
              <a:rPr lang="en-US" dirty="0" err="1"/>
              <a:t>PaymentWorks</a:t>
            </a:r>
            <a:r>
              <a:rPr lang="en-US" dirty="0"/>
              <a:t> for </a:t>
            </a:r>
            <a:r>
              <a:rPr lang="en-US" dirty="0" smtClean="0"/>
              <a:t>Vendors</a:t>
            </a:r>
          </a:p>
          <a:p>
            <a:endParaRPr lang="en-US" dirty="0"/>
          </a:p>
          <a:p>
            <a:r>
              <a:rPr lang="en-US" dirty="0" smtClean="0"/>
              <a:t>How to Set Up New Vendor in </a:t>
            </a:r>
            <a:r>
              <a:rPr lang="en-US" dirty="0" err="1" smtClean="0"/>
              <a:t>PaymentWorks</a:t>
            </a:r>
            <a:endParaRPr lang="en-US" dirty="0" smtClean="0"/>
          </a:p>
          <a:p>
            <a:endParaRPr lang="en-US" dirty="0"/>
          </a:p>
          <a:p>
            <a:r>
              <a:rPr lang="en-US" dirty="0" smtClean="0"/>
              <a:t>How to update existing Vendor </a:t>
            </a:r>
          </a:p>
          <a:p>
            <a:endParaRPr lang="en-US" dirty="0"/>
          </a:p>
          <a:p>
            <a:r>
              <a:rPr lang="en-US" dirty="0" smtClean="0"/>
              <a:t>Submitting a FS06 – Independent Contractors</a:t>
            </a:r>
          </a:p>
          <a:p>
            <a:endParaRPr lang="en-US" dirty="0"/>
          </a:p>
          <a:p>
            <a:r>
              <a:rPr lang="en-US" dirty="0"/>
              <a:t>Contact information: 512-245-2521</a:t>
            </a:r>
            <a:r>
              <a:rPr lang="en-US" dirty="0" smtClean="0"/>
              <a:t>; </a:t>
            </a:r>
            <a:r>
              <a:rPr lang="en-US" dirty="0" smtClean="0">
                <a:hlinkClick r:id="rId2"/>
              </a:rPr>
              <a:t>vendorrequests@txstate.edu</a:t>
            </a:r>
            <a:r>
              <a:rPr lang="en-US" dirty="0" smtClean="0"/>
              <a:t> </a:t>
            </a:r>
          </a:p>
          <a:p>
            <a:endParaRPr lang="en-US" dirty="0"/>
          </a:p>
        </p:txBody>
      </p:sp>
    </p:spTree>
    <p:extLst>
      <p:ext uri="{BB962C8B-B14F-4D97-AF65-F5344CB8AC3E}">
        <p14:creationId xmlns:p14="http://schemas.microsoft.com/office/powerpoint/2010/main" val="381005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133486"/>
            <a:ext cx="9677400" cy="4048114"/>
          </a:xfrm>
        </p:spPr>
        <p:txBody>
          <a:bodyPr/>
          <a:lstStyle/>
          <a:p>
            <a:r>
              <a:rPr lang="en-US" dirty="0"/>
              <a:t>See Vendor Maintenance (VM) website for more information </a:t>
            </a:r>
            <a:br>
              <a:rPr lang="en-US" dirty="0"/>
            </a:br>
            <a:r>
              <a:rPr lang="en-US" dirty="0">
                <a:solidFill>
                  <a:srgbClr val="800000"/>
                </a:solidFill>
                <a:hlinkClick r:id="rId2">
                  <a:extLst>
                    <a:ext uri="{A12FA001-AC4F-418D-AE19-62706E023703}">
                      <ahyp:hlinkClr xmlns:ahyp="http://schemas.microsoft.com/office/drawing/2018/hyperlinkcolor" xmlns="" val="tx"/>
                    </a:ext>
                  </a:extLst>
                </a:hlinkClick>
              </a:rPr>
              <a:t>https://www.txstate.edu/procurement/resources/VENDOR-Self-Service.html</a:t>
            </a:r>
            <a:r>
              <a:rPr lang="en-US" dirty="0">
                <a:solidFill>
                  <a:srgbClr val="800000"/>
                </a:solidFill>
              </a:rPr>
              <a:t> </a:t>
            </a:r>
            <a:r>
              <a:rPr lang="en-US" dirty="0"/>
              <a:t/>
            </a:r>
            <a:br>
              <a:rPr lang="en-US" dirty="0"/>
            </a:br>
            <a:endParaRPr lang="en-US" sz="800" dirty="0"/>
          </a:p>
          <a:p>
            <a:r>
              <a:rPr lang="en-US" dirty="0"/>
              <a:t>ALL vendors MUST be updated in PaymentWorks (PW). See comments line in SAP to know if they have updated with PW.  If so, there will be a date with PW.</a:t>
            </a:r>
          </a:p>
          <a:p>
            <a:endParaRPr lang="en-US" sz="800" dirty="0"/>
          </a:p>
          <a:p>
            <a:r>
              <a:rPr lang="en-US" dirty="0"/>
              <a:t>There are three training power points for staff use located on the VM website</a:t>
            </a:r>
          </a:p>
          <a:p>
            <a:pPr lvl="1"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How to Set up New Vendor in PW</a:t>
            </a:r>
            <a:endParaRPr lang="en-US" dirty="0">
              <a:effectLst/>
              <a:ea typeface="Calibri" panose="020F0502020204030204" pitchFamily="34" charset="0"/>
            </a:endParaRPr>
          </a:p>
          <a:p>
            <a:pPr lvl="1"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How to update Existing Vendor in PW</a:t>
            </a:r>
            <a:endParaRPr lang="en-US" dirty="0">
              <a:effectLst/>
              <a:ea typeface="Calibri" panose="020F0502020204030204" pitchFamily="34" charset="0"/>
            </a:endParaRPr>
          </a:p>
          <a:p>
            <a:pPr lvl="1"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Submitting an FS06</a:t>
            </a:r>
            <a:endParaRPr lang="en-US" dirty="0">
              <a:effectLst/>
              <a:ea typeface="Calibri" panose="020F0502020204030204" pitchFamily="34" charset="0"/>
            </a:endParaRPr>
          </a:p>
          <a:p>
            <a:pPr marL="457200" lvl="1" indent="0">
              <a:buNone/>
            </a:pPr>
            <a:endParaRPr lang="en-US" sz="800" dirty="0"/>
          </a:p>
          <a:p>
            <a:r>
              <a:rPr lang="en-US" dirty="0"/>
              <a:t>There is a training power points for vendor use located on the VM website</a:t>
            </a:r>
          </a:p>
          <a:p>
            <a:pPr lvl="1" indent="-342900">
              <a:spcBef>
                <a:spcPts val="0"/>
              </a:spcBef>
              <a:spcAft>
                <a:spcPts val="0"/>
              </a:spcAft>
              <a:buFont typeface="Symbol" panose="05050102010706020507" pitchFamily="18" charset="2"/>
              <a:buChar char=""/>
            </a:pPr>
            <a:r>
              <a:rPr lang="en-US" dirty="0">
                <a:effectLst/>
                <a:ea typeface="Times New Roman" panose="02020603050405020304" pitchFamily="18" charset="0"/>
              </a:rPr>
              <a:t>Registration Process in PW for vendors </a:t>
            </a:r>
            <a:endParaRPr lang="en-US" dirty="0">
              <a:effectLst/>
              <a:ea typeface="Calibri" panose="020F0502020204030204" pitchFamily="34" charset="0"/>
            </a:endParaRPr>
          </a:p>
          <a:p>
            <a:endParaRPr lang="en-US" sz="800" dirty="0"/>
          </a:p>
          <a:p>
            <a:r>
              <a:rPr lang="en-US" dirty="0"/>
              <a:t>Employees are not set up as vendors, they are paid by PCR or stipend. Exceptions include </a:t>
            </a:r>
            <a:r>
              <a:rPr lang="en-US" dirty="0" err="1"/>
              <a:t>eNPO</a:t>
            </a:r>
            <a:r>
              <a:rPr lang="en-US" dirty="0"/>
              <a:t> reimbursement for employees for certain items (Registrations, seminars, work boots, etc.).</a:t>
            </a:r>
          </a:p>
          <a:p>
            <a:endParaRPr lang="en-US" sz="800" dirty="0"/>
          </a:p>
          <a:p>
            <a:r>
              <a:rPr lang="en-US" dirty="0"/>
              <a:t>The FS06 form has been updated. Old forms will not be accepted after April 1, 2021. This can be found at </a:t>
            </a:r>
            <a:r>
              <a:rPr lang="en-US" dirty="0">
                <a:solidFill>
                  <a:srgbClr val="800000"/>
                </a:solidFill>
                <a:hlinkClick r:id="rId3">
                  <a:extLst>
                    <a:ext uri="{A12FA001-AC4F-418D-AE19-62706E023703}">
                      <ahyp:hlinkClr xmlns:ahyp="http://schemas.microsoft.com/office/drawing/2018/hyperlinkcolor" xmlns="" val="tx"/>
                    </a:ext>
                  </a:extLst>
                </a:hlinkClick>
              </a:rPr>
              <a:t>https://www.txstate.edu/procurement/forms.html</a:t>
            </a:r>
            <a:r>
              <a:rPr lang="en-US" dirty="0">
                <a:solidFill>
                  <a:srgbClr val="800000"/>
                </a:solidFill>
              </a:rPr>
              <a:t> </a:t>
            </a:r>
          </a:p>
          <a:p>
            <a:endParaRPr lang="en-US" sz="800" dirty="0">
              <a:solidFill>
                <a:srgbClr val="800000"/>
              </a:solidFill>
            </a:endParaRPr>
          </a:p>
          <a:p>
            <a:r>
              <a:rPr lang="en-US" dirty="0"/>
              <a:t>FS06 should be fully approved by Vendor Requests before creating a Requisition/</a:t>
            </a:r>
            <a:r>
              <a:rPr lang="en-US" dirty="0" err="1"/>
              <a:t>eNPO</a:t>
            </a:r>
            <a:r>
              <a:rPr lang="en-US" dirty="0"/>
              <a:t> or TCM Form Request. </a:t>
            </a:r>
          </a:p>
          <a:p>
            <a:endParaRPr lang="en-US" sz="800" dirty="0"/>
          </a:p>
        </p:txBody>
      </p:sp>
      <p:sp>
        <p:nvSpPr>
          <p:cNvPr id="4" name="Slide Number Placeholder 3"/>
          <p:cNvSpPr>
            <a:spLocks noGrp="1"/>
          </p:cNvSpPr>
          <p:nvPr>
            <p:ph type="sldNum" sz="quarter" idx="10"/>
          </p:nvPr>
        </p:nvSpPr>
        <p:spPr/>
        <p:txBody>
          <a:bodyPr/>
          <a:lstStyle/>
          <a:p>
            <a:fld id="{B7CFA7D8-35C9-C54B-B306-E9537D7350C6}" type="slidenum">
              <a:rPr lang="en-US" smtClean="0"/>
              <a:t>8</a:t>
            </a:fld>
            <a:endParaRPr lang="en-US"/>
          </a:p>
        </p:txBody>
      </p:sp>
      <p:sp>
        <p:nvSpPr>
          <p:cNvPr id="2" name="Title 1"/>
          <p:cNvSpPr>
            <a:spLocks noGrp="1"/>
          </p:cNvSpPr>
          <p:nvPr>
            <p:ph type="title"/>
          </p:nvPr>
        </p:nvSpPr>
        <p:spPr>
          <a:xfrm>
            <a:off x="2387600" y="457200"/>
            <a:ext cx="9144000" cy="838200"/>
          </a:xfrm>
        </p:spPr>
        <p:txBody>
          <a:bodyPr/>
          <a:lstStyle/>
          <a:p>
            <a:r>
              <a:rPr lang="en-US" dirty="0"/>
              <a:t>Vendor Maintenance</a:t>
            </a:r>
          </a:p>
        </p:txBody>
      </p:sp>
    </p:spTree>
    <p:extLst>
      <p:ext uri="{BB962C8B-B14F-4D97-AF65-F5344CB8AC3E}">
        <p14:creationId xmlns:p14="http://schemas.microsoft.com/office/powerpoint/2010/main" val="386353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2200" y="1600200"/>
            <a:ext cx="9144000" cy="4114800"/>
          </a:xfrm>
        </p:spPr>
        <p:txBody>
          <a:bodyPr/>
          <a:lstStyle/>
          <a:p>
            <a:r>
              <a:rPr lang="en-US" dirty="0" smtClean="0"/>
              <a:t>Staff: Assistant Director – William Becker; Procurement Analyst – Cynthia Balboa</a:t>
            </a:r>
          </a:p>
          <a:p>
            <a:endParaRPr lang="en-US" dirty="0" smtClean="0"/>
          </a:p>
          <a:p>
            <a:r>
              <a:rPr lang="en-US" dirty="0" smtClean="0"/>
              <a:t>New limits</a:t>
            </a:r>
          </a:p>
          <a:p>
            <a:endParaRPr lang="en-US" dirty="0"/>
          </a:p>
          <a:p>
            <a:r>
              <a:rPr lang="en-US" dirty="0" smtClean="0"/>
              <a:t>PCard logs</a:t>
            </a:r>
          </a:p>
          <a:p>
            <a:endParaRPr lang="en-US" dirty="0"/>
          </a:p>
          <a:p>
            <a:r>
              <a:rPr lang="en-US" dirty="0" smtClean="0"/>
              <a:t>Updated PCard Manual </a:t>
            </a:r>
          </a:p>
          <a:p>
            <a:endParaRPr lang="en-US" dirty="0" smtClean="0"/>
          </a:p>
          <a:p>
            <a:r>
              <a:rPr lang="en-US" dirty="0" smtClean="0"/>
              <a:t>PCard Training</a:t>
            </a:r>
            <a:endParaRPr lang="en-US" dirty="0"/>
          </a:p>
          <a:p>
            <a:endParaRPr lang="en-US" dirty="0"/>
          </a:p>
          <a:p>
            <a:r>
              <a:rPr lang="en-US" dirty="0"/>
              <a:t>Contact information: 512-245-2521</a:t>
            </a:r>
            <a:r>
              <a:rPr lang="en-US" dirty="0" smtClean="0"/>
              <a:t>; </a:t>
            </a:r>
            <a:r>
              <a:rPr lang="en-US" dirty="0" smtClean="0">
                <a:hlinkClick r:id="rId2"/>
              </a:rPr>
              <a:t>p_card@txstate.edu</a:t>
            </a:r>
            <a:r>
              <a:rPr lang="en-US" dirty="0" smtClean="0"/>
              <a:t> </a:t>
            </a:r>
            <a:endParaRPr lang="en-US" dirty="0"/>
          </a:p>
        </p:txBody>
      </p:sp>
      <p:sp>
        <p:nvSpPr>
          <p:cNvPr id="9" name="Title 1">
            <a:extLst>
              <a:ext uri="{FF2B5EF4-FFF2-40B4-BE49-F238E27FC236}">
                <a16:creationId xmlns:a16="http://schemas.microsoft.com/office/drawing/2014/main" id="{FFCD7AAA-C706-43C0-8342-881663F455B4}"/>
              </a:ext>
            </a:extLst>
          </p:cNvPr>
          <p:cNvSpPr txBox="1">
            <a:spLocks/>
          </p:cNvSpPr>
          <p:nvPr/>
        </p:nvSpPr>
        <p:spPr>
          <a:xfrm>
            <a:off x="2438401" y="228600"/>
            <a:ext cx="9143999" cy="7786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none" spc="-120" normalizeH="0" baseline="0" noProof="0" dirty="0" smtClean="0">
                <a:ln>
                  <a:noFill/>
                </a:ln>
                <a:solidFill>
                  <a:srgbClr val="501215"/>
                </a:solidFill>
                <a:effectLst/>
                <a:uLnTx/>
                <a:uFillTx/>
                <a:latin typeface="Calibri Light" panose="020F0302020204030204"/>
                <a:ea typeface="+mj-ea"/>
                <a:cs typeface="+mj-cs"/>
              </a:rPr>
              <a:t>PCard</a:t>
            </a:r>
            <a:endParaRPr kumimoji="0" lang="en-US" sz="4300" b="1" i="0" u="none" strike="noStrike" kern="1200" cap="none" spc="-120" normalizeH="0" baseline="0" noProof="0" dirty="0">
              <a:ln>
                <a:noFill/>
              </a:ln>
              <a:solidFill>
                <a:srgbClr val="501215"/>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84710169"/>
      </p:ext>
    </p:extLst>
  </p:cSld>
  <p:clrMapOvr>
    <a:masterClrMapping/>
  </p:clrMapOvr>
</p:sld>
</file>

<file path=ppt/theme/theme1.xml><?xml version="1.0" encoding="utf-8"?>
<a:theme xmlns:a="http://schemas.openxmlformats.org/drawingml/2006/main" name="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9838</TotalTime>
  <Words>896</Words>
  <Application>Microsoft Office PowerPoint</Application>
  <PresentationFormat>Widescreen</PresentationFormat>
  <Paragraphs>119</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MS PGothic</vt:lpstr>
      <vt:lpstr>Arial</vt:lpstr>
      <vt:lpstr>Calibri</vt:lpstr>
      <vt:lpstr>Calibri Light</vt:lpstr>
      <vt:lpstr>Symbol</vt:lpstr>
      <vt:lpstr>Times New Roman</vt:lpstr>
      <vt:lpstr>Wingdings</vt:lpstr>
      <vt:lpstr>Template_2</vt:lpstr>
      <vt:lpstr>Procurement and Strategic Sourcing</vt:lpstr>
      <vt:lpstr>PowerPoint Presentation</vt:lpstr>
      <vt:lpstr>PowerPoint Presentation</vt:lpstr>
      <vt:lpstr>PowerPoint Presentation</vt:lpstr>
      <vt:lpstr>PowerPoint Presentation</vt:lpstr>
      <vt:lpstr>PowerPoint Presentation</vt:lpstr>
      <vt:lpstr>PowerPoint Presentation</vt:lpstr>
      <vt:lpstr>Vendor Maintenance</vt:lpstr>
      <vt:lpstr>PowerPoint Presentation</vt:lpstr>
      <vt:lpstr>PowerPoint Presentation</vt:lpstr>
      <vt:lpstr>PowerPoint Presentation</vt:lpstr>
      <vt:lpstr>PowerPoint Presentation</vt:lpstr>
      <vt:lpstr>Website Demo</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Alden, Dan</cp:lastModifiedBy>
  <cp:revision>48</cp:revision>
  <cp:lastPrinted>2021-04-08T18:56:40Z</cp:lastPrinted>
  <dcterms:created xsi:type="dcterms:W3CDTF">2008-03-03T18:35:18Z</dcterms:created>
  <dcterms:modified xsi:type="dcterms:W3CDTF">2021-04-13T13:07:17Z</dcterms:modified>
</cp:coreProperties>
</file>