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24" d="100"/>
          <a:sy n="24" d="100"/>
        </p:scale>
        <p:origin x="15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7DCC6E-7623-41D7-97CB-78E1DBDCCA0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449282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DCC6E-7623-41D7-97CB-78E1DBDCCA0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387432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DCC6E-7623-41D7-97CB-78E1DBDCCA0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3265303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7DCC6E-7623-41D7-97CB-78E1DBDCCA0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42515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7DCC6E-7623-41D7-97CB-78E1DBDCCA0B}" type="datetimeFigureOut">
              <a:rPr lang="en-US" smtClean="0"/>
              <a:t>4/19/2016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7687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7DCC6E-7623-41D7-97CB-78E1DBDCCA0B}"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2876136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7DCC6E-7623-41D7-97CB-78E1DBDCCA0B}" type="datetimeFigureOut">
              <a:rPr lang="en-US" smtClean="0"/>
              <a:t>4/19/2016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47437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7DCC6E-7623-41D7-97CB-78E1DBDCCA0B}" type="datetimeFigureOut">
              <a:rPr lang="en-US" smtClean="0"/>
              <a:t>4/19/2016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120957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DCC6E-7623-41D7-97CB-78E1DBDCCA0B}" type="datetimeFigureOut">
              <a:rPr lang="en-US" smtClean="0"/>
              <a:t>4/19/2016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388647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7F7DCC6E-7623-41D7-97CB-78E1DBDCCA0B}"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36708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7F7DCC6E-7623-41D7-97CB-78E1DBDCCA0B}" type="datetimeFigureOut">
              <a:rPr lang="en-US" smtClean="0"/>
              <a:t>4/19/2016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FB48E-ECE9-4404-8892-E5B14562CBB8}" type="slidenum">
              <a:rPr lang="en-US" smtClean="0"/>
              <a:t>‹#›</a:t>
            </a:fld>
            <a:endParaRPr lang="en-US"/>
          </a:p>
        </p:txBody>
      </p:sp>
    </p:spTree>
    <p:extLst>
      <p:ext uri="{BB962C8B-B14F-4D97-AF65-F5344CB8AC3E}">
        <p14:creationId xmlns:p14="http://schemas.microsoft.com/office/powerpoint/2010/main" val="2750658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7F7DCC6E-7623-41D7-97CB-78E1DBDCCA0B}" type="datetimeFigureOut">
              <a:rPr lang="en-US" smtClean="0"/>
              <a:t>4/19/2016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5DFB48E-ECE9-4404-8892-E5B14562CBB8}" type="slidenum">
              <a:rPr lang="en-US" smtClean="0"/>
              <a:t>‹#›</a:t>
            </a:fld>
            <a:endParaRPr lang="en-US"/>
          </a:p>
        </p:txBody>
      </p:sp>
    </p:spTree>
    <p:extLst>
      <p:ext uri="{BB962C8B-B14F-4D97-AF65-F5344CB8AC3E}">
        <p14:creationId xmlns:p14="http://schemas.microsoft.com/office/powerpoint/2010/main" val="19411880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5"/>
          <p:cNvSpPr>
            <a:spLocks noGrp="1" noChangeArrowheads="1"/>
          </p:cNvSpPr>
          <p:nvPr>
            <p:ph type="ctrTitle"/>
          </p:nvPr>
        </p:nvSpPr>
        <p:spPr bwMode="auto">
          <a:xfrm>
            <a:off x="718456" y="928524"/>
            <a:ext cx="42519601" cy="3859304"/>
          </a:xfrm>
          <a:prstGeom prst="rect">
            <a:avLst/>
          </a:prstGeom>
          <a:solidFill>
            <a:schemeClr val="bg1"/>
          </a:solidFill>
          <a:ln>
            <a:noFill/>
          </a:ln>
        </p:spPr>
        <p:txBody>
          <a:bodyPr wrap="square" lIns="91243" tIns="45614" rIns="91243" bIns="45614">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eaLnBrk="1" hangingPunct="1">
              <a:spcBef>
                <a:spcPct val="50000"/>
              </a:spcBef>
            </a:pPr>
            <a:r>
              <a:rPr lang="en-US" altLang="en-US" sz="8000" dirty="0">
                <a:latin typeface="Arial Black" panose="020B0A04020102020204" pitchFamily="34" charset="0"/>
              </a:rPr>
              <a:t>Hydrogen Fuel Cell Car </a:t>
            </a:r>
          </a:p>
          <a:p>
            <a:pPr algn="ctr"/>
            <a:r>
              <a:rPr lang="en-US" altLang="en-US" sz="5800" b="1" dirty="0">
                <a:latin typeface="Arial" panose="020B0604020202020204" pitchFamily="34" charset="0"/>
              </a:rPr>
              <a:t>Professor Alaniz, Dominic Ochoa, Julio B, Daniel B, Roberto O, Amisadai </a:t>
            </a:r>
            <a:br>
              <a:rPr lang="en-US" altLang="en-US" sz="5800" b="1" dirty="0">
                <a:latin typeface="Arial" panose="020B0604020202020204" pitchFamily="34" charset="0"/>
              </a:rPr>
            </a:br>
            <a:r>
              <a:rPr lang="en-US" altLang="en-US" sz="5800" b="1" dirty="0">
                <a:latin typeface="Arial" panose="020B0604020202020204" pitchFamily="34" charset="0"/>
              </a:rPr>
              <a:t>T, Daniel M, Cesar V, Broderick C, Irene S, Saul S, Geraldo S, Jose C</a:t>
            </a:r>
            <a:br>
              <a:rPr lang="en-US" altLang="en-US" sz="4800" b="1" dirty="0">
                <a:latin typeface="Arial" panose="020B0604020202020204" pitchFamily="34" charset="0"/>
              </a:rPr>
            </a:br>
            <a:r>
              <a:rPr lang="en-US" altLang="en-US" sz="4000" b="1" dirty="0">
                <a:latin typeface="Arial" panose="020B0604020202020204" pitchFamily="34" charset="0"/>
              </a:rPr>
              <a:t>San Antonio College 1819 N. Main Ave San Antonio, TX 78212</a:t>
            </a:r>
            <a:br>
              <a:rPr lang="en-US" altLang="en-US" sz="4000" b="1" dirty="0">
                <a:latin typeface="Arial" panose="020B0604020202020204" pitchFamily="34" charset="0"/>
              </a:rPr>
            </a:br>
            <a:endParaRPr lang="en-US" altLang="en-US" sz="3600" b="1" dirty="0">
              <a:latin typeface="Arial" panose="020B0604020202020204" pitchFamily="34" charset="0"/>
            </a:endParaRPr>
          </a:p>
        </p:txBody>
      </p:sp>
      <p:sp>
        <p:nvSpPr>
          <p:cNvPr id="5" name="Text Box 405"/>
          <p:cNvSpPr txBox="1">
            <a:spLocks noChangeArrowheads="1"/>
          </p:cNvSpPr>
          <p:nvPr/>
        </p:nvSpPr>
        <p:spPr bwMode="auto">
          <a:xfrm>
            <a:off x="718457" y="5632289"/>
            <a:ext cx="12406766" cy="984691"/>
          </a:xfrm>
          <a:prstGeom prst="rect">
            <a:avLst/>
          </a:prstGeom>
          <a:solidFill>
            <a:srgbClr val="FF0000"/>
          </a:solidFill>
          <a:ln>
            <a:noFill/>
          </a:ln>
        </p:spPr>
        <p:txBody>
          <a:bodyPr wrap="square" lIns="91267" tIns="45624" rIns="91267" bIns="45624">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a:spcBef>
                <a:spcPct val="50000"/>
              </a:spcBef>
            </a:pPr>
            <a:r>
              <a:rPr lang="en-US" altLang="en-US" sz="5800" b="1" dirty="0">
                <a:solidFill>
                  <a:srgbClr val="F8F8F8"/>
                </a:solidFill>
              </a:rPr>
              <a:t>Frame and Body</a:t>
            </a:r>
          </a:p>
        </p:txBody>
      </p:sp>
      <p:sp>
        <p:nvSpPr>
          <p:cNvPr id="7" name="Text Box 410"/>
          <p:cNvSpPr txBox="1">
            <a:spLocks noChangeArrowheads="1"/>
          </p:cNvSpPr>
          <p:nvPr/>
        </p:nvSpPr>
        <p:spPr bwMode="auto">
          <a:xfrm>
            <a:off x="13836276" y="19341947"/>
            <a:ext cx="15886659" cy="984691"/>
          </a:xfrm>
          <a:prstGeom prst="rect">
            <a:avLst/>
          </a:prstGeom>
          <a:solidFill>
            <a:srgbClr val="FF0000"/>
          </a:solidFill>
          <a:ln>
            <a:noFill/>
          </a:ln>
        </p:spPr>
        <p:txBody>
          <a:bodyPr wrap="square" lIns="91267" tIns="45624" rIns="91267" bIns="45624">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a:spcBef>
                <a:spcPct val="50000"/>
              </a:spcBef>
            </a:pPr>
            <a:r>
              <a:rPr lang="en-US" altLang="en-US" sz="5800" b="1" dirty="0">
                <a:solidFill>
                  <a:srgbClr val="F8F8F8"/>
                </a:solidFill>
              </a:rPr>
              <a:t>2D Model</a:t>
            </a:r>
          </a:p>
        </p:txBody>
      </p:sp>
      <p:sp>
        <p:nvSpPr>
          <p:cNvPr id="9" name="Text Box 417"/>
          <p:cNvSpPr txBox="1">
            <a:spLocks noChangeArrowheads="1"/>
          </p:cNvSpPr>
          <p:nvPr/>
        </p:nvSpPr>
        <p:spPr bwMode="auto">
          <a:xfrm>
            <a:off x="651668" y="19837767"/>
            <a:ext cx="12540343" cy="1015469"/>
          </a:xfrm>
          <a:prstGeom prst="rect">
            <a:avLst/>
          </a:prstGeom>
          <a:solidFill>
            <a:srgbClr val="FF0000"/>
          </a:solidFill>
          <a:ln>
            <a:noFill/>
          </a:ln>
        </p:spPr>
        <p:txBody>
          <a:bodyPr wrap="square" lIns="91267" tIns="45624" rIns="91267" bIns="45624">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a:spcBef>
                <a:spcPct val="50000"/>
              </a:spcBef>
            </a:pPr>
            <a:r>
              <a:rPr lang="en-US" altLang="en-US" sz="5800" b="1" dirty="0">
                <a:solidFill>
                  <a:srgbClr val="F8F8F8"/>
                </a:solidFill>
              </a:rPr>
              <a:t>Steering and Suspension</a:t>
            </a:r>
          </a:p>
        </p:txBody>
      </p:sp>
      <p:sp>
        <p:nvSpPr>
          <p:cNvPr id="10" name="Text Box 424"/>
          <p:cNvSpPr txBox="1">
            <a:spLocks noChangeArrowheads="1"/>
          </p:cNvSpPr>
          <p:nvPr/>
        </p:nvSpPr>
        <p:spPr bwMode="auto">
          <a:xfrm>
            <a:off x="30960432" y="5635459"/>
            <a:ext cx="12406766" cy="1015469"/>
          </a:xfrm>
          <a:prstGeom prst="rect">
            <a:avLst/>
          </a:prstGeom>
          <a:solidFill>
            <a:srgbClr val="FF0000"/>
          </a:solidFill>
          <a:ln>
            <a:noFill/>
          </a:ln>
        </p:spPr>
        <p:txBody>
          <a:bodyPr wrap="square" lIns="91267" tIns="45624" rIns="91267" bIns="45624">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a:spcBef>
                <a:spcPct val="50000"/>
              </a:spcBef>
            </a:pPr>
            <a:r>
              <a:rPr lang="en-US" altLang="en-US" sz="5800" b="1" dirty="0">
                <a:solidFill>
                  <a:srgbClr val="F8F8F8"/>
                </a:solidFill>
              </a:rPr>
              <a:t>Fuel Cell</a:t>
            </a:r>
          </a:p>
        </p:txBody>
      </p:sp>
      <p:sp>
        <p:nvSpPr>
          <p:cNvPr id="15" name="Text Box 461"/>
          <p:cNvSpPr txBox="1">
            <a:spLocks noChangeArrowheads="1"/>
          </p:cNvSpPr>
          <p:nvPr/>
        </p:nvSpPr>
        <p:spPr bwMode="auto">
          <a:xfrm>
            <a:off x="30897054" y="20219875"/>
            <a:ext cx="12406766" cy="1015469"/>
          </a:xfrm>
          <a:prstGeom prst="rect">
            <a:avLst/>
          </a:prstGeom>
          <a:solidFill>
            <a:srgbClr val="FF0000"/>
          </a:solidFill>
          <a:ln>
            <a:noFill/>
          </a:ln>
        </p:spPr>
        <p:txBody>
          <a:bodyPr wrap="square" lIns="91267" tIns="45624" rIns="91267" bIns="45624">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a:spcBef>
                <a:spcPct val="50000"/>
              </a:spcBef>
            </a:pPr>
            <a:r>
              <a:rPr lang="en-US" altLang="en-US" sz="5800" b="1" dirty="0">
                <a:solidFill>
                  <a:srgbClr val="F8F8F8"/>
                </a:solidFill>
              </a:rPr>
              <a:t>Motor and Motor Controller</a:t>
            </a: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513" y="1633618"/>
            <a:ext cx="7940518" cy="2224820"/>
          </a:xfrm>
          <a:prstGeom prst="rect">
            <a:avLst/>
          </a:prstGeom>
        </p:spPr>
      </p:pic>
      <p:pic>
        <p:nvPicPr>
          <p:cNvPr id="31" name="Picture 30"/>
          <p:cNvPicPr>
            <a:picLocks noChangeAspect="1"/>
          </p:cNvPicPr>
          <p:nvPr/>
        </p:nvPicPr>
        <p:blipFill rotWithShape="1">
          <a:blip r:embed="rId3">
            <a:extLst>
              <a:ext uri="{28A0092B-C50C-407E-A947-70E740481C1C}">
                <a14:useLocalDpi xmlns:a14="http://schemas.microsoft.com/office/drawing/2010/main" val="0"/>
              </a:ext>
            </a:extLst>
          </a:blip>
          <a:srcRect t="16060"/>
          <a:stretch/>
        </p:blipFill>
        <p:spPr>
          <a:xfrm>
            <a:off x="14821336" y="10860699"/>
            <a:ext cx="14247370" cy="8371713"/>
          </a:xfrm>
          <a:prstGeom prst="rect">
            <a:avLst/>
          </a:prstGeom>
          <a:ln>
            <a:noFill/>
          </a:ln>
          <a:effectLst>
            <a:softEdge rad="112500"/>
          </a:effectLst>
        </p:spPr>
      </p:pic>
      <p:sp>
        <p:nvSpPr>
          <p:cNvPr id="16" name="Text Box 405"/>
          <p:cNvSpPr txBox="1">
            <a:spLocks noChangeArrowheads="1"/>
          </p:cNvSpPr>
          <p:nvPr/>
        </p:nvSpPr>
        <p:spPr bwMode="auto">
          <a:xfrm>
            <a:off x="14844756" y="9829195"/>
            <a:ext cx="14247370" cy="984691"/>
          </a:xfrm>
          <a:prstGeom prst="rect">
            <a:avLst/>
          </a:prstGeom>
          <a:solidFill>
            <a:srgbClr val="FF0000"/>
          </a:solidFill>
          <a:ln>
            <a:noFill/>
          </a:ln>
        </p:spPr>
        <p:txBody>
          <a:bodyPr wrap="square" lIns="91267" tIns="45624" rIns="91267" bIns="45624">
            <a:spAutoFit/>
          </a:bodyP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algn="ctr">
              <a:spcBef>
                <a:spcPct val="50000"/>
              </a:spcBef>
            </a:pPr>
            <a:r>
              <a:rPr lang="en-US" altLang="en-US" sz="5800" b="1" dirty="0">
                <a:solidFill>
                  <a:srgbClr val="F8F8F8"/>
                </a:solidFill>
              </a:rPr>
              <a:t>Introduction</a:t>
            </a:r>
          </a:p>
        </p:txBody>
      </p:sp>
      <p:sp>
        <p:nvSpPr>
          <p:cNvPr id="34" name="TextBox 33"/>
          <p:cNvSpPr txBox="1"/>
          <p:nvPr/>
        </p:nvSpPr>
        <p:spPr>
          <a:xfrm>
            <a:off x="15070223" y="15379319"/>
            <a:ext cx="13749595" cy="4031873"/>
          </a:xfrm>
          <a:prstGeom prst="rect">
            <a:avLst/>
          </a:prstGeom>
          <a:solidFill>
            <a:schemeClr val="bg1">
              <a:alpha val="62000"/>
            </a:schemeClr>
          </a:solidFill>
        </p:spPr>
        <p:txBody>
          <a:bodyPr wrap="square" rtlCol="0">
            <a:spAutoFit/>
          </a:bodyPr>
          <a:lstStyle/>
          <a:p>
            <a:r>
              <a:rPr lang="en-US" sz="3200" dirty="0"/>
              <a:t>Students from San Antonio College (SAC) along with the help of SAC faculty, industry partners, and Texas State University researched into building and designing a vehicle for the Shell Eco Marathon competition. A competition held by Shell, the oil company, challenging groups of students (High School and University) to research and develop their own vehicle, in addition to attempting to reach the highest possible fuel efficiency. We decided to enter the Hydrogen gas category for the competition and researched accordingly as to what was necessary to make it as fuel efficient as possible.</a:t>
            </a:r>
          </a:p>
        </p:txBody>
      </p:sp>
      <p:pic>
        <p:nvPicPr>
          <p:cNvPr id="1026" name="Picture 2" descr="https://lh3.googleusercontent.com/VgFzQWrGKacXMZ_L-k0O_JdFr5Ia82n_ugII8Z03lR4F932vUdocbYpHks_1-KH3Dcf4bK2ZKYXXzsYRjnaiMy83zQ1KFqKzbMNcD9YzwjGtG8A3vTmTtqFYwTwnCTkodKqVaFeGVy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5802" y="26619259"/>
            <a:ext cx="2982326" cy="21572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lh3.googleusercontent.com/VopedvSUd1Fp-MoppHCAbgwgMj-iiZ6SVHWjbAeQNvWgw15jGhRy3PA_OvhKasFxAlphryv-Bl73pnckAz3ufwzcFpH2VMyPM9JqZdoqSg9_VGLUZtux0LMitcnF847NfRStMo9Fkx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5802" y="21458591"/>
            <a:ext cx="2982325" cy="468919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773499" y="21458591"/>
            <a:ext cx="8978546" cy="9941183"/>
          </a:xfrm>
          <a:prstGeom prst="rect">
            <a:avLst/>
          </a:prstGeom>
          <a:solidFill>
            <a:schemeClr val="bg1"/>
          </a:solidFill>
        </p:spPr>
        <p:txBody>
          <a:bodyPr wrap="square" rtlCol="0">
            <a:spAutoFit/>
          </a:bodyPr>
          <a:lstStyle/>
          <a:p>
            <a:r>
              <a:rPr lang="en-US" sz="3200" dirty="0"/>
              <a:t>The steering system will have three major components. Steering wheel. Rack and pinion, and spindles. These are the most relevant parts because they a design based on the frame measurements. The spindles will be custom made because there are not spindles that adjust our geometry or are design to fit regular bicycle wheels. So, we decided to make our own for those reasons. The steering will be also custom made because of the lack of space for the driver and also because we need to adjust the handle such that the throttle fits in it. We already have one; we just need to machine a second one. Originally, we planed to used the rack and pinion that we got from the donated car. Then I realize that it was welded so instead were going to get a new one. Since we are going to get a new one we have more possibilities to adjust the steering wheel ratio so that the driver does not have to turn the steering wheel so much in order to get the wheel to turn 30°. That is the part that I'm working on right now</a:t>
            </a:r>
            <a:r>
              <a:rPr lang="en-US" dirty="0"/>
              <a:t>.</a:t>
            </a:r>
            <a:endParaRPr lang="en-US" sz="3200" dirty="0"/>
          </a:p>
        </p:txBody>
      </p:sp>
      <p:pic>
        <p:nvPicPr>
          <p:cNvPr id="39" name="Picture 38"/>
          <p:cNvPicPr>
            <a:picLocks noChangeAspect="1"/>
          </p:cNvPicPr>
          <p:nvPr/>
        </p:nvPicPr>
        <p:blipFill rotWithShape="1">
          <a:blip r:embed="rId6">
            <a:extLst>
              <a:ext uri="{28A0092B-C50C-407E-A947-70E740481C1C}">
                <a14:useLocalDpi xmlns:a14="http://schemas.microsoft.com/office/drawing/2010/main" val="0"/>
              </a:ext>
            </a:extLst>
          </a:blip>
          <a:srcRect l="4699" t="14144" r="4900" b="17975"/>
          <a:stretch/>
        </p:blipFill>
        <p:spPr>
          <a:xfrm>
            <a:off x="31646031" y="25258354"/>
            <a:ext cx="2807650" cy="3934366"/>
          </a:xfrm>
          <a:prstGeom prst="rect">
            <a:avLst/>
          </a:prstGeom>
          <a:ln>
            <a:noFill/>
          </a:ln>
          <a:effectLst>
            <a:outerShdw blurRad="292100" dist="139700" dir="2700000" algn="tl" rotWithShape="0">
              <a:srgbClr val="333333">
                <a:alpha val="65000"/>
              </a:srgbClr>
            </a:outerShdw>
          </a:effectLst>
        </p:spPr>
      </p:pic>
      <p:sp>
        <p:nvSpPr>
          <p:cNvPr id="40" name="TextBox 39"/>
          <p:cNvSpPr txBox="1"/>
          <p:nvPr/>
        </p:nvSpPr>
        <p:spPr>
          <a:xfrm>
            <a:off x="35091435" y="21701317"/>
            <a:ext cx="8096023" cy="7478970"/>
          </a:xfrm>
          <a:prstGeom prst="rect">
            <a:avLst/>
          </a:prstGeom>
          <a:solidFill>
            <a:schemeClr val="bg1"/>
          </a:solidFill>
        </p:spPr>
        <p:txBody>
          <a:bodyPr wrap="square" rtlCol="0">
            <a:spAutoFit/>
          </a:bodyPr>
          <a:lstStyle/>
          <a:p>
            <a:r>
              <a:rPr lang="en-US" dirty="0"/>
              <a:t>a </a:t>
            </a:r>
            <a:r>
              <a:rPr lang="en-US" sz="3200" dirty="0"/>
              <a:t>national radio address on February 23, 1934, Huey Long unveiled his “Share Our Wealth” plan, a program designed to provide a decent standard of living to all Americans by spreading the nation’s wealth among the people.</a:t>
            </a:r>
          </a:p>
          <a:p>
            <a:r>
              <a:rPr lang="en-US" sz="3200" dirty="0"/>
              <a:t>Long proposed capping personal fortunes at $50 million each (roughly $600 million in today's dollars) through a restructured, progressive federal tax code and sharing the resulting revenue with the public through government benefits and public works. In subsequent speeches and writings, he revised his graduated tax levy on wealth over $1 million to cap fortunes at $5 - $8 million (or $60 - $96 million today). dollars) through a restructured, </a:t>
            </a:r>
          </a:p>
        </p:txBody>
      </p:sp>
      <p:pic>
        <p:nvPicPr>
          <p:cNvPr id="44" name="Picture 43"/>
          <p:cNvPicPr>
            <a:picLocks noChangeAspect="1"/>
          </p:cNvPicPr>
          <p:nvPr/>
        </p:nvPicPr>
        <p:blipFill rotWithShape="1">
          <a:blip r:embed="rId7">
            <a:extLst>
              <a:ext uri="{28A0092B-C50C-407E-A947-70E740481C1C}">
                <a14:useLocalDpi xmlns:a14="http://schemas.microsoft.com/office/drawing/2010/main" val="0"/>
              </a:ext>
            </a:extLst>
          </a:blip>
          <a:srcRect l="2527" t="5778" r="2411" b="4759"/>
          <a:stretch/>
        </p:blipFill>
        <p:spPr>
          <a:xfrm>
            <a:off x="718456" y="7332450"/>
            <a:ext cx="5895342" cy="3589935"/>
          </a:xfrm>
          <a:prstGeom prst="rect">
            <a:avLst/>
          </a:prstGeom>
          <a:ln>
            <a:noFill/>
          </a:ln>
          <a:effectLst>
            <a:outerShdw blurRad="292100" dist="139700" dir="2700000" algn="tl" rotWithShape="0">
              <a:srgbClr val="333333">
                <a:alpha val="65000"/>
              </a:srgbClr>
            </a:outerShdw>
          </a:effectLst>
        </p:spPr>
      </p:pic>
      <p:pic>
        <p:nvPicPr>
          <p:cNvPr id="45" name="Pictur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5257" y="11233023"/>
            <a:ext cx="5858541" cy="3790821"/>
          </a:xfrm>
          <a:prstGeom prst="rect">
            <a:avLst/>
          </a:prstGeom>
          <a:ln>
            <a:noFill/>
          </a:ln>
          <a:effectLst>
            <a:outerShdw blurRad="292100" dist="139700" dir="2700000" algn="tl" rotWithShape="0">
              <a:srgbClr val="333333">
                <a:alpha val="65000"/>
              </a:srgbClr>
            </a:outerShdw>
          </a:effectLst>
        </p:spPr>
      </p:pic>
      <p:pic>
        <p:nvPicPr>
          <p:cNvPr id="46" name="Picture 4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8456" y="15389884"/>
            <a:ext cx="5938452" cy="3842528"/>
          </a:xfrm>
          <a:prstGeom prst="rect">
            <a:avLst/>
          </a:prstGeom>
          <a:ln>
            <a:noFill/>
          </a:ln>
          <a:effectLst>
            <a:outerShdw blurRad="292100" dist="139700" dir="2700000" algn="tl" rotWithShape="0">
              <a:srgbClr val="333333">
                <a:alpha val="65000"/>
              </a:srgbClr>
            </a:outerShdw>
          </a:effectLst>
        </p:spPr>
      </p:pic>
      <p:pic>
        <p:nvPicPr>
          <p:cNvPr id="42" name="Picture 41"/>
          <p:cNvPicPr>
            <a:picLocks noChangeAspect="1"/>
          </p:cNvPicPr>
          <p:nvPr/>
        </p:nvPicPr>
        <p:blipFill rotWithShape="1">
          <a:blip r:embed="rId10">
            <a:extLst>
              <a:ext uri="{28A0092B-C50C-407E-A947-70E740481C1C}">
                <a14:useLocalDpi xmlns:a14="http://schemas.microsoft.com/office/drawing/2010/main" val="0"/>
              </a:ext>
            </a:extLst>
          </a:blip>
          <a:srcRect l="1105" t="3370" r="779" b="2620"/>
          <a:stretch/>
        </p:blipFill>
        <p:spPr>
          <a:xfrm>
            <a:off x="13879992" y="20656592"/>
            <a:ext cx="15684086" cy="8601900"/>
          </a:xfrm>
          <a:prstGeom prst="rect">
            <a:avLst/>
          </a:prstGeom>
          <a:ln>
            <a:noFill/>
          </a:ln>
          <a:effectLst>
            <a:outerShdw blurRad="292100" dist="139700" dir="2700000" algn="tl" rotWithShape="0">
              <a:srgbClr val="333333">
                <a:alpha val="65000"/>
              </a:srgbClr>
            </a:outerShdw>
          </a:effectLst>
        </p:spPr>
      </p:pic>
      <p:sp>
        <p:nvSpPr>
          <p:cNvPr id="43" name="TextBox 42"/>
          <p:cNvSpPr txBox="1"/>
          <p:nvPr/>
        </p:nvSpPr>
        <p:spPr>
          <a:xfrm>
            <a:off x="6988627" y="7389378"/>
            <a:ext cx="6099500" cy="11910953"/>
          </a:xfrm>
          <a:prstGeom prst="rect">
            <a:avLst/>
          </a:prstGeom>
          <a:solidFill>
            <a:schemeClr val="bg1"/>
          </a:solidFill>
        </p:spPr>
        <p:txBody>
          <a:bodyPr wrap="square" rtlCol="0">
            <a:spAutoFit/>
          </a:bodyPr>
          <a:lstStyle/>
          <a:p>
            <a:r>
              <a:rPr lang="en-US" sz="3200" dirty="0"/>
              <a:t>In a national radio address on February 23, 1934, Huey Long unveiled his “Share Our Wealth” plan, a program designed to provide a decent standard of living to all Americans by spreading the nation’s wealth among the people.</a:t>
            </a:r>
          </a:p>
          <a:p>
            <a:r>
              <a:rPr lang="en-US" sz="3200" dirty="0"/>
              <a:t>Long proposed capping personal fortunes at $50 million each (roughly $600 million in today's dollars) through a restructured, progressive federal tax code and sharing the resulting revenue with the public through government benefits and public works. In subsequent speeches and writings, he revised his graduated tax levy on wealth over $1 million to cap fortunes at $5 - $8 million (or $60 - $96 million today). dollars) through a restructured, progressive </a:t>
            </a:r>
            <a:r>
              <a:rPr lang="en-US" sz="3200" dirty="0" err="1"/>
              <a:t>federa</a:t>
            </a:r>
            <a:r>
              <a:rPr lang="en-US" sz="3200" dirty="0"/>
              <a:t> his graduated tax levy on wealth over $1 million to cap fortunes at $5 -</a:t>
            </a:r>
            <a:endParaRPr lang="en-US" dirty="0"/>
          </a:p>
        </p:txBody>
      </p:sp>
      <p:sp>
        <p:nvSpPr>
          <p:cNvPr id="48" name="TextBox 47"/>
          <p:cNvSpPr txBox="1"/>
          <p:nvPr/>
        </p:nvSpPr>
        <p:spPr>
          <a:xfrm>
            <a:off x="30960432" y="7389524"/>
            <a:ext cx="6751040" cy="10987623"/>
          </a:xfrm>
          <a:prstGeom prst="rect">
            <a:avLst/>
          </a:prstGeom>
          <a:solidFill>
            <a:schemeClr val="bg1"/>
          </a:solidFill>
        </p:spPr>
        <p:txBody>
          <a:bodyPr wrap="square" rtlCol="0">
            <a:spAutoFit/>
          </a:bodyPr>
          <a:lstStyle/>
          <a:p>
            <a:r>
              <a:rPr lang="en-US" dirty="0"/>
              <a:t>A </a:t>
            </a:r>
            <a:r>
              <a:rPr lang="en-US" sz="3200" dirty="0"/>
              <a:t>Hydrogen Fuel Cell Stack (HFCS) is a device that produces electricity through the use of a chemical reaction between hydrogen and oxygen. After researching various HFCS we came to a consensus that the </a:t>
            </a:r>
            <a:r>
              <a:rPr lang="en-US" sz="3200" i="1" dirty="0"/>
              <a:t>H-1000XP </a:t>
            </a:r>
            <a:r>
              <a:rPr lang="en-US" sz="3200" dirty="0"/>
              <a:t>fuel cell stack was the most promising as our source of electricity to power vital components. We determined the </a:t>
            </a:r>
            <a:r>
              <a:rPr lang="en-US" sz="3200" i="1" dirty="0"/>
              <a:t>H-1000XP</a:t>
            </a:r>
            <a:r>
              <a:rPr lang="en-US" sz="3200" dirty="0"/>
              <a:t> fuel cell was the best choice for our use because it would supply enough electricity to the motor enabling to properly function, purposely built for the Shell Eco Marathon competition (meets their rules and policies), its straightforward assembly of the electrical components (saved time would be directed to other important issues), and how efficient the fuel cell is compared to other fuel cells.</a:t>
            </a:r>
          </a:p>
          <a:p>
            <a:r>
              <a:rPr lang="en-US" dirty="0"/>
              <a:t> </a:t>
            </a:r>
          </a:p>
          <a:p>
            <a:endParaRPr lang="en-US" dirty="0"/>
          </a:p>
        </p:txBody>
      </p:sp>
      <p:pic>
        <p:nvPicPr>
          <p:cNvPr id="51" name="image10.png"/>
          <p:cNvPicPr/>
          <p:nvPr/>
        </p:nvPicPr>
        <p:blipFill>
          <a:blip r:embed="rId11">
            <a:extLst/>
          </a:blip>
          <a:stretch>
            <a:fillRect/>
          </a:stretch>
        </p:blipFill>
        <p:spPr>
          <a:xfrm>
            <a:off x="38108886" y="7389378"/>
            <a:ext cx="5258312" cy="3868899"/>
          </a:xfrm>
          <a:prstGeom prst="rect">
            <a:avLst/>
          </a:prstGeom>
          <a:ln>
            <a:noFill/>
          </a:ln>
          <a:effectLst>
            <a:outerShdw blurRad="292100" dist="139700" dir="2700000" algn="tl" rotWithShape="0">
              <a:srgbClr val="333333">
                <a:alpha val="65000"/>
              </a:srgbClr>
            </a:outerShdw>
          </a:effectLst>
        </p:spPr>
      </p:pic>
      <p:pic>
        <p:nvPicPr>
          <p:cNvPr id="52" name="image4.png"/>
          <p:cNvPicPr/>
          <p:nvPr/>
        </p:nvPicPr>
        <p:blipFill>
          <a:blip r:embed="rId12">
            <a:extLst/>
          </a:blip>
          <a:stretch>
            <a:fillRect/>
          </a:stretch>
        </p:blipFill>
        <p:spPr>
          <a:xfrm>
            <a:off x="39319186" y="15530732"/>
            <a:ext cx="3667429" cy="4262187"/>
          </a:xfrm>
          <a:prstGeom prst="rect">
            <a:avLst/>
          </a:prstGeom>
          <a:ln>
            <a:noFill/>
          </a:ln>
          <a:effectLst>
            <a:outerShdw blurRad="292100" dist="139700" dir="2700000" algn="tl" rotWithShape="0">
              <a:srgbClr val="333333">
                <a:alpha val="65000"/>
              </a:srgbClr>
            </a:outerShdw>
          </a:effectLst>
        </p:spPr>
      </p:pic>
      <p:pic>
        <p:nvPicPr>
          <p:cNvPr id="53" name="image8.png"/>
          <p:cNvPicPr/>
          <p:nvPr/>
        </p:nvPicPr>
        <p:blipFill>
          <a:blip r:embed="rId13">
            <a:extLst/>
          </a:blip>
          <a:stretch>
            <a:fillRect/>
          </a:stretch>
        </p:blipFill>
        <p:spPr>
          <a:xfrm>
            <a:off x="38108886" y="11593903"/>
            <a:ext cx="5188857" cy="328472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052431" y="21527533"/>
            <a:ext cx="1966993" cy="3635422"/>
          </a:xfrm>
          <a:prstGeom prst="rect">
            <a:avLst/>
          </a:prstGeom>
        </p:spPr>
      </p:pic>
      <p:pic>
        <p:nvPicPr>
          <p:cNvPr id="1030" name="Picture 6" descr="https://upload.wikimedia.org/wikipedia/commons/a/a4/Texas_State_University_Round_Rock_Campus_Horizontal_Logo.jpg"/>
          <p:cNvPicPr>
            <a:picLocks noChangeAspect="1" noChangeArrowheads="1"/>
          </p:cNvPicPr>
          <p:nvPr/>
        </p:nvPicPr>
        <p:blipFill rotWithShape="1">
          <a:blip r:embed="rId15">
            <a:extLst>
              <a:ext uri="{28A0092B-C50C-407E-A947-70E740481C1C}">
                <a14:useLocalDpi xmlns:a14="http://schemas.microsoft.com/office/drawing/2010/main" val="0"/>
              </a:ext>
            </a:extLst>
          </a:blip>
          <a:srcRect t="20907" b="40748"/>
          <a:stretch/>
        </p:blipFill>
        <p:spPr bwMode="auto">
          <a:xfrm>
            <a:off x="34892939" y="1791886"/>
            <a:ext cx="8294519" cy="190828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8744620" y="4098427"/>
            <a:ext cx="6432318" cy="6432318"/>
          </a:xfrm>
          <a:prstGeom prst="rect">
            <a:avLst/>
          </a:prstGeom>
        </p:spPr>
      </p:pic>
    </p:spTree>
    <p:extLst>
      <p:ext uri="{BB962C8B-B14F-4D97-AF65-F5344CB8AC3E}">
        <p14:creationId xmlns:p14="http://schemas.microsoft.com/office/powerpoint/2010/main" val="31358292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2796</TotalTime>
  <Words>754</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Arial Narrow</vt:lpstr>
      <vt:lpstr>Calibri</vt:lpstr>
      <vt:lpstr>Calibri Light</vt:lpstr>
      <vt:lpstr>Office Theme</vt:lpstr>
      <vt:lpstr>Hydrogen Fuel Cell Car  Professor Alaniz, Dominic Ochoa, Julio B, Daniel B, Roberto O, Amisadai  T, Daniel M, Cesar V, Broderick C, Irene S, Saul S, Geraldo S, Jose C San Antonio College 1819 N. Main Ave San Antonio, TX 78212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Hydrogen Fuel Cell Car  Professor Alaniz, Dominic Ochoa, Julio, Daniel, Roberto, Amisadai, other Daniel, Cesar,  Broderick, Irene, Saul, Geraldo, Jose San Antonio College 1819 N. Main Ave San Antonio, TX 78212</dc:title>
  <dc:creator>Irene Salazar</dc:creator>
  <cp:lastModifiedBy>Klaus Bartels</cp:lastModifiedBy>
  <cp:revision>32</cp:revision>
  <dcterms:created xsi:type="dcterms:W3CDTF">2016-04-16T21:24:35Z</dcterms:created>
  <dcterms:modified xsi:type="dcterms:W3CDTF">2016-04-20T03:32:05Z</dcterms:modified>
</cp:coreProperties>
</file>