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257" r:id="rId3"/>
    <p:sldId id="277" r:id="rId4"/>
    <p:sldId id="259" r:id="rId5"/>
    <p:sldId id="258" r:id="rId6"/>
    <p:sldId id="270" r:id="rId7"/>
    <p:sldId id="271" r:id="rId8"/>
    <p:sldId id="272" r:id="rId9"/>
    <p:sldId id="273" r:id="rId10"/>
    <p:sldId id="262" r:id="rId11"/>
    <p:sldId id="263" r:id="rId12"/>
    <p:sldId id="264" r:id="rId13"/>
    <p:sldId id="265" r:id="rId14"/>
    <p:sldId id="266" r:id="rId15"/>
    <p:sldId id="275" r:id="rId16"/>
    <p:sldId id="276" r:id="rId17"/>
    <p:sldId id="274" r:id="rId18"/>
    <p:sldId id="278" r:id="rId19"/>
    <p:sldId id="279" r:id="rId20"/>
    <p:sldId id="287" r:id="rId21"/>
    <p:sldId id="298" r:id="rId22"/>
    <p:sldId id="280" r:id="rId23"/>
    <p:sldId id="281" r:id="rId24"/>
    <p:sldId id="284" r:id="rId25"/>
    <p:sldId id="285" r:id="rId26"/>
    <p:sldId id="286" r:id="rId27"/>
    <p:sldId id="288" r:id="rId28"/>
    <p:sldId id="291" r:id="rId29"/>
    <p:sldId id="290" r:id="rId30"/>
    <p:sldId id="292" r:id="rId31"/>
    <p:sldId id="294" r:id="rId32"/>
    <p:sldId id="301" r:id="rId33"/>
    <p:sldId id="300" r:id="rId34"/>
    <p:sldId id="299" r:id="rId35"/>
    <p:sldId id="295" r:id="rId36"/>
    <p:sldId id="296" r:id="rId37"/>
    <p:sldId id="297" r:id="rId38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1215"/>
    <a:srgbClr val="CC0099"/>
    <a:srgbClr val="00CC00"/>
    <a:srgbClr val="FF0000"/>
    <a:srgbClr val="FF5050"/>
    <a:srgbClr val="EE3A94"/>
    <a:srgbClr val="998019"/>
    <a:srgbClr val="B49800"/>
    <a:srgbClr val="B49859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6" autoAdjust="0"/>
    <p:restoredTop sz="94674" autoAdjust="0"/>
  </p:normalViewPr>
  <p:slideViewPr>
    <p:cSldViewPr>
      <p:cViewPr varScale="1">
        <p:scale>
          <a:sx n="109" d="100"/>
          <a:sy n="109" d="100"/>
        </p:scale>
        <p:origin x="636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ACF7AF2-85DF-1F41-88E0-6C3377FE32F7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A78C892-A888-CD44-ABFF-D6A436DC1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71090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560" y="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BEFD72E-21C8-064E-8F9F-DAF3C83C29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7560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5A4471F-A8BB-AD45-9C8A-C3BA537C43C3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5A4471F-A8BB-AD45-9C8A-C3BA537C43C3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00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5A4471F-A8BB-AD45-9C8A-C3BA537C43C3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442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5A4471F-A8BB-AD45-9C8A-C3BA537C43C3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62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14400" y="762000"/>
            <a:ext cx="103632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828800" y="2133600"/>
            <a:ext cx="8534400" cy="1981200"/>
          </a:xfrm>
        </p:spPr>
        <p:txBody>
          <a:bodyPr/>
          <a:lstStyle>
            <a:lvl1pPr marL="0" indent="0" algn="ctr">
              <a:buFont typeface="Wingdings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846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336800" y="609600"/>
            <a:ext cx="91440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336800" y="1981200"/>
            <a:ext cx="9144000" cy="41148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822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336800" y="609600"/>
            <a:ext cx="91440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0950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336800" y="609600"/>
            <a:ext cx="91440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98804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336800" y="1981200"/>
            <a:ext cx="4368800" cy="4114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7112000" y="1981200"/>
            <a:ext cx="4368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336800" y="609600"/>
            <a:ext cx="91440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20796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147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336800" y="609600"/>
            <a:ext cx="91440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336800" y="1981200"/>
            <a:ext cx="4368800" cy="4114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7112000" y="1981200"/>
            <a:ext cx="4368800" cy="41148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233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919268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919268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919268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681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36800" y="6096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36800" y="1981200"/>
            <a:ext cx="91440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0464799" y="6492876"/>
            <a:ext cx="1682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FA7D8-35C9-C54B-B306-E9537D7350C6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2" r:id="rId2"/>
    <p:sldLayoutId id="2147483661" r:id="rId3"/>
    <p:sldLayoutId id="2147483665" r:id="rId4"/>
    <p:sldLayoutId id="2147483663" r:id="rId5"/>
    <p:sldLayoutId id="2147483666" r:id="rId6"/>
    <p:sldLayoutId id="2147483667" r:id="rId7"/>
    <p:sldLayoutId id="2147483668" r:id="rId8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501215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501215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501215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501215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501215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501215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501215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501215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501215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v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ss.txstate.edu/ehsrm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752600"/>
            <a:ext cx="10363200" cy="1981200"/>
          </a:xfrm>
        </p:spPr>
        <p:txBody>
          <a:bodyPr/>
          <a:lstStyle/>
          <a:p>
            <a:r>
              <a:rPr lang="en-US" sz="4000" dirty="0">
                <a:latin typeface="Adobe Garamond Pro Bold" panose="02020702060506020403" pitchFamily="18" charset="0"/>
              </a:rPr>
              <a:t>Spill Prevention, Control, and Countermeasure</a:t>
            </a:r>
            <a:br>
              <a:rPr lang="en-US" sz="4000" dirty="0">
                <a:latin typeface="Adobe Garamond Pro Bold" panose="02020702060506020403" pitchFamily="18" charset="0"/>
              </a:rPr>
            </a:br>
            <a:r>
              <a:rPr lang="en-US" sz="4000" dirty="0">
                <a:latin typeface="Adobe Garamond Pro Bold" panose="02020702060506020403" pitchFamily="18" charset="0"/>
              </a:rPr>
              <a:t>(SPCC) Training</a:t>
            </a:r>
            <a:endParaRPr lang="en-US" sz="4000" dirty="0">
              <a:latin typeface="Adobe Garamond Pro Bold" panose="02020702060506020403" pitchFamily="18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0" dirty="0">
                <a:latin typeface="Adobe Garamond Pro Bold" panose="02020702060506020403" pitchFamily="18" charset="0"/>
              </a:rPr>
              <a:t>Spill Prevention: Oil Storage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 smtClean="0">
                <a:latin typeface="Adobe Garamond Pro" panose="02020502060506020403" pitchFamily="18" charset="0"/>
              </a:rPr>
              <a:t>Where is oil stored on campus?</a:t>
            </a:r>
            <a:endParaRPr lang="en-US" sz="2000" dirty="0">
              <a:latin typeface="Adobe Garamond Pro" panose="02020502060506020403" pitchFamily="18" charset="0"/>
            </a:endParaRPr>
          </a:p>
          <a:p>
            <a:pPr lvl="1"/>
            <a:r>
              <a:rPr lang="en-US" sz="1800" dirty="0" smtClean="0">
                <a:latin typeface="Adobe Garamond Pro" panose="02020502060506020403" pitchFamily="18" charset="0"/>
              </a:rPr>
              <a:t>Numerous elevator hydraulic systems</a:t>
            </a:r>
          </a:p>
          <a:p>
            <a:pPr lvl="1"/>
            <a:r>
              <a:rPr lang="en-US" sz="1800" dirty="0" smtClean="0">
                <a:latin typeface="Adobe Garamond Pro" panose="02020502060506020403" pitchFamily="18" charset="0"/>
              </a:rPr>
              <a:t>Aboveground storage tanks – 6 </a:t>
            </a:r>
          </a:p>
          <a:p>
            <a:pPr lvl="1"/>
            <a:r>
              <a:rPr lang="en-US" sz="1800" dirty="0" smtClean="0">
                <a:latin typeface="Adobe Garamond Pro" panose="02020502060506020403" pitchFamily="18" charset="0"/>
              </a:rPr>
              <a:t>Oil-filled electrical step-down transformers – 86 </a:t>
            </a:r>
          </a:p>
          <a:p>
            <a:pPr lvl="1"/>
            <a:r>
              <a:rPr lang="en-US" sz="1800" dirty="0" smtClean="0">
                <a:latin typeface="Adobe Garamond Pro" panose="02020502060506020403" pitchFamily="18" charset="0"/>
              </a:rPr>
              <a:t>Electrical selector switch – 1 </a:t>
            </a:r>
            <a:endParaRPr lang="en-US" sz="1800" dirty="0">
              <a:latin typeface="Adobe Garamond Pro" panose="02020502060506020403" pitchFamily="18" charset="0"/>
            </a:endParaRPr>
          </a:p>
          <a:p>
            <a:pPr lvl="1"/>
            <a:r>
              <a:rPr lang="en-US" sz="1800" dirty="0" smtClean="0">
                <a:latin typeface="Adobe Garamond Pro" panose="02020502060506020403" pitchFamily="18" charset="0"/>
              </a:rPr>
              <a:t>Waste cooking oil tanks – 18 </a:t>
            </a:r>
          </a:p>
          <a:p>
            <a:pPr lvl="1"/>
            <a:r>
              <a:rPr lang="en-US" sz="1800" dirty="0" smtClean="0">
                <a:latin typeface="Adobe Garamond Pro" panose="02020502060506020403" pitchFamily="18" charset="0"/>
              </a:rPr>
              <a:t>Drum storage areas (used and new oil) – 9 </a:t>
            </a:r>
          </a:p>
          <a:p>
            <a:pPr lvl="2"/>
            <a:r>
              <a:rPr lang="en-US" sz="1600" dirty="0" smtClean="0">
                <a:latin typeface="Adobe Garamond Pro" panose="02020502060506020403" pitchFamily="18" charset="0"/>
              </a:rPr>
              <a:t>Diesel fueled generators – 24 </a:t>
            </a:r>
          </a:p>
          <a:p>
            <a:pPr lvl="2"/>
            <a:r>
              <a:rPr lang="en-US" sz="1600" dirty="0" smtClean="0">
                <a:latin typeface="Adobe Garamond Pro" panose="02020502060506020403" pitchFamily="18" charset="0"/>
              </a:rPr>
              <a:t>Hydraulic trash compactors – 9 </a:t>
            </a:r>
            <a:endParaRPr lang="en-US" sz="1600" dirty="0">
              <a:latin typeface="Adobe Garamond Pro" panose="02020502060506020403" pitchFamily="18" charset="0"/>
            </a:endParaRPr>
          </a:p>
          <a:p>
            <a:pPr lvl="1"/>
            <a:endParaRPr lang="en-US" sz="1600" dirty="0">
              <a:latin typeface="Adobe Garamond Pro" panose="02020502060506020403" pitchFamily="18" charset="0"/>
            </a:endParaRPr>
          </a:p>
          <a:p>
            <a:endParaRPr lang="en-US" dirty="0">
              <a:latin typeface="Adobe Garamond Pro" panose="020205020605060204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78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dobe Garamond Pro Bold" panose="02020702060506020403" pitchFamily="18" charset="0"/>
              </a:rPr>
              <a:t>Oil Storage Locations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11</a:t>
            </a:fld>
            <a:endParaRPr lang="en-US" dirty="0"/>
          </a:p>
        </p:txBody>
      </p:sp>
      <p:pic>
        <p:nvPicPr>
          <p:cNvPr id="6" name="Picture 5" descr="oil tanks on campus 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29501" y="3810636"/>
            <a:ext cx="3576320" cy="2682240"/>
          </a:xfrm>
          <a:prstGeom prst="rect">
            <a:avLst/>
          </a:prstGeom>
        </p:spPr>
      </p:pic>
      <p:pic>
        <p:nvPicPr>
          <p:cNvPr id="7" name="Picture 6" descr="oil tanks on campus 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85532" y="3810636"/>
            <a:ext cx="3576320" cy="268224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412761" y="3368994"/>
            <a:ext cx="2209800" cy="441642"/>
          </a:xfrm>
        </p:spPr>
        <p:txBody>
          <a:bodyPr/>
          <a:lstStyle/>
          <a:p>
            <a:pPr algn="ctr"/>
            <a:r>
              <a:rPr lang="en-US" sz="2200" dirty="0">
                <a:latin typeface="Adobe Garamond Pro Bold" panose="02020702060506020403" pitchFamily="18" charset="0"/>
              </a:rPr>
              <a:t>Cooking Oil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418547" y="3368676"/>
            <a:ext cx="2225626" cy="44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Garamond Pro Bold" panose="02020702060506020403" pitchFamily="18" charset="0"/>
                <a:ea typeface="+mn-ea"/>
                <a:cs typeface="+mn-cs"/>
              </a:rPr>
              <a:t>Grease Traps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336800" y="19812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latin typeface="Adobe Garamond Pro" panose="02020502060506020403" pitchFamily="18" charset="0"/>
              </a:rPr>
              <a:t>Food Service Areas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Dining Halls (Jones, Commons, The Den, The Lair, Harris)</a:t>
            </a:r>
          </a:p>
          <a:p>
            <a:endParaRPr lang="en-US" sz="1600" kern="0" dirty="0">
              <a:latin typeface="Adobe Garamond Pro" panose="02020502060506020403" pitchFamily="18" charset="0"/>
            </a:endParaRPr>
          </a:p>
          <a:p>
            <a:endParaRPr lang="en-US" kern="0" dirty="0">
              <a:latin typeface="Adobe Garamond Pro" panose="0202050206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211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dobe Garamond Pro Bold" panose="02020702060506020403" pitchFamily="18" charset="0"/>
              </a:rPr>
              <a:t>Oil Storage Locations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6800" y="1981200"/>
            <a:ext cx="9144000" cy="121920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latin typeface="Adobe Garamond Pro" panose="02020502060506020403" pitchFamily="18" charset="0"/>
              </a:rPr>
              <a:t>Vehicle Servicing Areas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Maintenance Garages (Facilities, Parking Services)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Fueling (Freeman Ranch)</a:t>
            </a:r>
          </a:p>
          <a:p>
            <a:endParaRPr lang="en-US" dirty="0">
              <a:latin typeface="Adobe Garamond Pro" panose="02020502060506020403" pitchFamily="18" charset="0"/>
            </a:endParaRPr>
          </a:p>
          <a:p>
            <a:endParaRPr lang="en-US" dirty="0">
              <a:latin typeface="Adobe Garamond Pro" panose="020205020605060204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12</a:t>
            </a:fld>
            <a:endParaRPr lang="en-US" dirty="0"/>
          </a:p>
        </p:txBody>
      </p:sp>
      <p:pic>
        <p:nvPicPr>
          <p:cNvPr id="5" name="Picture 2" descr="https://lh3.googleusercontent.com/CHIEN0i-qP89lD-zrrVivrwtTByoyCEAVvIz2BlG5rV6UfFWdNl96RRkHR2u9GatWVNsOGwDbjFZQTlSNbdzVb29WxSCKRqESSo0JPnipup_QN7eXR75QdcqSL2i9YniWxvqy94Az1G2JJODLV988PutQVibg3YYYKZKixFj6ZRJXnXqYnwsSThhkhI8O50w7v82H5VMSaOe5LOSi3CRHOdZu_o3k77VbEvW9aRV7IhaAfaILsK2EbAietPPNsYOzom0dI12igDZ2oVXA3Cpzjax2HFUx9f4JBu58NRIplgL95PDlsUOX-PfMtZ8pXhL9jTNb22puDmws0FLpgFWCm5Kpg_c_GtUcuxXPLFE_JpGZgrbRhFnFpA3Tw-76GAKNHbrFPbwoiiv2j1gBhVaoycAvKuR9MrgmkAyuL0Jw70D_LlOlMppRIXYaZbkx3KMh2DdbXYEpft2uCov8chy_HJ1N_7hzf7VJ-VPBjGGQnT71ttwhjq74GIAKAf7ersmNyJSCuJzkacxl9NoDmHyxpLDyroJ2WgLzysvT3Ni7ZsqYCDOP80n3g2m_gvMJ9ylQnsdqVv0dAwjDWCqbj8O1LSKjIk73M2BIdVt-m6x=w1264-h948-no">
            <a:extLst>
              <a:ext uri="{FF2B5EF4-FFF2-40B4-BE49-F238E27FC236}">
                <a16:creationId xmlns:a16="http://schemas.microsoft.com/office/drawing/2014/main" id="{0BB8640A-B3F8-43E2-A063-DB52DAAF1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838807"/>
            <a:ext cx="353568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lh3.googleusercontent.com/Ds4Ow6EQjpzazpcnccOX_vTKtbKF2HbKxrTeaJr2c4cfqd4o7fgUvKLLyh0UiMGMOV6J9ev0L1BUexFGRqlwXdkcVPiycBXPtDKSkvo_-HF95LkFPCRGZMYORe1JctwHzF9EWaU-3MtmoMlUDQEEioZQiUrMeEYXRdi5eLEZEhzrPOgzsY7_nvn2jNxoOUq62dMA40l_d1WH3iAtk9dzGukrhQSI1mcyPZTs6cdbHS7W7A3mcsaPyinvMn51uSMaZKsbV-GjE5Tnxt_97iQgWAkN1WO8DDaeoCosKSXBTuTvJ0i21wJnpRw_tutBEYG2WUY1nIaTt7ki8MvngPuR3hNrlHvAHL4wtpRVugEELL_iaIbv3hWOWKEvDq0XXyXx6jU8jSCoTVKUvy0luCnWNU-6lcJR5DV9FQLbMhQcXpLSV8yB6NZJmASZ10Cydhwg-WIBerr69uzwEapp9TAZ0I4rcCbcsebWp38t6zZ7bLCEf2jjnHvoLCgWwzfHta3MZzqNn-1UqdfhC1ZKxDXxwKGqq9bOwNTYYR76BJ13e408JXRyFnTkXFQaNqEZPFzfYkfzfU2Y1-TENOnLvv91EUNSdcvV72dRNeM2OLDv=w1264-h948-no">
            <a:extLst>
              <a:ext uri="{FF2B5EF4-FFF2-40B4-BE49-F238E27FC236}">
                <a16:creationId xmlns:a16="http://schemas.microsoft.com/office/drawing/2014/main" id="{A1D00121-0704-4C24-9AA1-4B0B0710C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838807"/>
            <a:ext cx="353568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596640" y="3381607"/>
            <a:ext cx="22860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/>
            <a:r>
              <a:rPr lang="en-US" sz="2200" kern="0" dirty="0">
                <a:latin typeface="Adobe Garamond Pro Bold" panose="02020702060506020403" pitchFamily="18" charset="0"/>
              </a:rPr>
              <a:t>Fuel Oil Storage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10997" y="3410527"/>
            <a:ext cx="224888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dobe Garamond Pro Bold" panose="02020702060506020403" pitchFamily="18" charset="0"/>
              </a:rPr>
              <a:t>Lubricant Storage</a:t>
            </a:r>
          </a:p>
        </p:txBody>
      </p:sp>
    </p:spTree>
    <p:extLst>
      <p:ext uri="{BB962C8B-B14F-4D97-AF65-F5344CB8AC3E}">
        <p14:creationId xmlns:p14="http://schemas.microsoft.com/office/powerpoint/2010/main" val="1187876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dobe Garamond Pro Bold" panose="02020702060506020403" pitchFamily="18" charset="0"/>
              </a:rPr>
              <a:t>Oil Storage Locations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6800" y="1981200"/>
            <a:ext cx="9144000" cy="106680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latin typeface="Adobe Garamond Pro" panose="02020502060506020403" pitchFamily="18" charset="0"/>
              </a:rPr>
              <a:t>Vehicle Servicing Areas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Maintenance Garages (Facilities, Parking Services)</a:t>
            </a:r>
          </a:p>
          <a:p>
            <a:endParaRPr lang="en-US" dirty="0">
              <a:latin typeface="Adobe Garamond Pro" panose="02020502060506020403" pitchFamily="18" charset="0"/>
            </a:endParaRPr>
          </a:p>
          <a:p>
            <a:endParaRPr lang="en-US" dirty="0">
              <a:latin typeface="Adobe Garamond Pro" panose="02020502060506020403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13</a:t>
            </a:fld>
            <a:endParaRPr lang="en-US" dirty="0"/>
          </a:p>
        </p:txBody>
      </p:sp>
      <p:pic>
        <p:nvPicPr>
          <p:cNvPr id="5" name="Picture 4" descr="oil tanks on campus 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32760" y="3839993"/>
            <a:ext cx="3535680" cy="2651760"/>
          </a:xfrm>
          <a:prstGeom prst="rect">
            <a:avLst/>
          </a:prstGeom>
        </p:spPr>
      </p:pic>
      <p:pic>
        <p:nvPicPr>
          <p:cNvPr id="6" name="Content Placeholder 3" descr="oil storage at wash ba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910484" y="3839993"/>
            <a:ext cx="3535680" cy="265176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000500" y="3366629"/>
            <a:ext cx="16002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/>
            <a:r>
              <a:rPr lang="en-US" sz="2200" kern="0" dirty="0">
                <a:latin typeface="Adobe Garamond Pro Bold" panose="02020702060506020403" pitchFamily="18" charset="0"/>
              </a:rPr>
              <a:t>Waste Oil</a:t>
            </a:r>
          </a:p>
        </p:txBody>
      </p:sp>
      <p:sp>
        <p:nvSpPr>
          <p:cNvPr id="8" name="Rectangle 7"/>
          <p:cNvSpPr/>
          <p:nvPr/>
        </p:nvSpPr>
        <p:spPr>
          <a:xfrm>
            <a:off x="7450744" y="3412576"/>
            <a:ext cx="44551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latin typeface="Adobe Garamond Pro Bold" panose="02020702060506020403" pitchFamily="18" charset="0"/>
              </a:rPr>
              <a:t>Used Oil, Oil Filters, and Antifreeze </a:t>
            </a:r>
          </a:p>
        </p:txBody>
      </p:sp>
    </p:spTree>
    <p:extLst>
      <p:ext uri="{BB962C8B-B14F-4D97-AF65-F5344CB8AC3E}">
        <p14:creationId xmlns:p14="http://schemas.microsoft.com/office/powerpoint/2010/main" val="3090419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dobe Garamond Pro Bold" panose="02020702060506020403" pitchFamily="18" charset="0"/>
              </a:rPr>
              <a:t>Oil Storage Locations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6800" y="1981200"/>
            <a:ext cx="8940800" cy="114300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latin typeface="Adobe Garamond Pro" panose="02020502060506020403" pitchFamily="18" charset="0"/>
              </a:rPr>
              <a:t>Various areas throughout campus with emergency power units or operational equipment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14</a:t>
            </a:fld>
            <a:endParaRPr lang="en-US" dirty="0"/>
          </a:p>
        </p:txBody>
      </p:sp>
      <p:pic>
        <p:nvPicPr>
          <p:cNvPr id="5" name="Picture 4" descr="oil tanks on campus 0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0" y="3841116"/>
            <a:ext cx="3535680" cy="2651760"/>
          </a:xfrm>
          <a:prstGeom prst="rect">
            <a:avLst/>
          </a:prstGeom>
        </p:spPr>
      </p:pic>
      <p:pic>
        <p:nvPicPr>
          <p:cNvPr id="6" name="Picture 5" descr="oil tanks on campus 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0" y="3841116"/>
            <a:ext cx="3535680" cy="265176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270688" y="3410212"/>
            <a:ext cx="3080386" cy="43090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/>
            <a:r>
              <a:rPr lang="en-US" sz="2200" kern="0" dirty="0">
                <a:latin typeface="Adobe Garamond Pro Bold" panose="02020702060506020403" pitchFamily="18" charset="0"/>
              </a:rPr>
              <a:t>Transformers &amp; Switches</a:t>
            </a:r>
          </a:p>
        </p:txBody>
      </p:sp>
      <p:sp>
        <p:nvSpPr>
          <p:cNvPr id="8" name="Rectangle 7"/>
          <p:cNvSpPr/>
          <p:nvPr/>
        </p:nvSpPr>
        <p:spPr>
          <a:xfrm>
            <a:off x="8112760" y="3437337"/>
            <a:ext cx="25501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latin typeface="Adobe Garamond Pro Bold" panose="02020702060506020403" pitchFamily="18" charset="0"/>
              </a:rPr>
              <a:t>Diesel Generators</a:t>
            </a:r>
          </a:p>
        </p:txBody>
      </p:sp>
    </p:spTree>
    <p:extLst>
      <p:ext uri="{BB962C8B-B14F-4D97-AF65-F5344CB8AC3E}">
        <p14:creationId xmlns:p14="http://schemas.microsoft.com/office/powerpoint/2010/main" val="3204493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dobe Garamond Pro Bold" panose="02020702060506020403" pitchFamily="18" charset="0"/>
              </a:rPr>
              <a:t>Inspection and Maintenance of Units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15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336800" y="1981200"/>
            <a:ext cx="9144000" cy="312420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latin typeface="Adobe Garamond Pro" panose="02020502060506020403" pitchFamily="18" charset="0"/>
              </a:rPr>
              <a:t>EHSRM Responsibilities: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Conduct monthly inspections of all oil storage units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Document findings and send reports to responsible departments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latin typeface="Adobe Garamond Pro" panose="02020502060506020403" pitchFamily="18" charset="0"/>
              </a:rPr>
              <a:t>Responsible Department Duties: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Complete preventative maintenance on units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Respond to EHSRM reports and make necessary repairs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latin typeface="Adobe Garamond Pro" panose="02020502060506020403" pitchFamily="18" charset="0"/>
              </a:rPr>
              <a:t>All Departments and Employees: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Report unusual observations, leaks, or issues to supervisor</a:t>
            </a:r>
            <a:endParaRPr lang="en-US" dirty="0">
              <a:latin typeface="Adobe Garamond Pro" panose="02020502060506020403" pitchFamily="18" charset="0"/>
            </a:endParaRPr>
          </a:p>
          <a:p>
            <a:endParaRPr lang="en-US" dirty="0">
              <a:latin typeface="Adobe Garamond Pro" panose="02020502060506020403" pitchFamily="18" charset="0"/>
            </a:endParaRPr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514600" y="5486400"/>
            <a:ext cx="9162427" cy="830997"/>
          </a:xfrm>
          <a:prstGeom prst="rect">
            <a:avLst/>
          </a:prstGeom>
          <a:solidFill>
            <a:srgbClr val="501215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solidFill>
                  <a:schemeClr val="bg1"/>
                </a:solidFill>
                <a:latin typeface="Adobe Garamond Pro Bold" panose="02020702060506020403" pitchFamily="18" charset="0"/>
              </a:rPr>
              <a:t>You are the eyes and ears of Texas State – We rely on you to report </a:t>
            </a:r>
            <a:r>
              <a:rPr lang="en-US" b="0" cap="none" spc="0" dirty="0" smtClean="0">
                <a:ln w="0"/>
                <a:solidFill>
                  <a:schemeClr val="bg1"/>
                </a:solidFill>
                <a:latin typeface="Adobe Garamond Pro Bold" panose="02020702060506020403" pitchFamily="18" charset="0"/>
              </a:rPr>
              <a:t>these issues </a:t>
            </a:r>
            <a:r>
              <a:rPr lang="en-US" b="0" cap="none" spc="0" dirty="0">
                <a:ln w="0"/>
                <a:solidFill>
                  <a:schemeClr val="bg1"/>
                </a:solidFill>
                <a:latin typeface="Adobe Garamond Pro Bold" panose="02020702060506020403" pitchFamily="18" charset="0"/>
              </a:rPr>
              <a:t>so they can be fixed!</a:t>
            </a:r>
          </a:p>
        </p:txBody>
      </p:sp>
    </p:spTree>
    <p:extLst>
      <p:ext uri="{BB962C8B-B14F-4D97-AF65-F5344CB8AC3E}">
        <p14:creationId xmlns:p14="http://schemas.microsoft.com/office/powerpoint/2010/main" val="1378346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dobe Garamond Pro Bold" panose="02020702060506020403" pitchFamily="18" charset="0"/>
              </a:rPr>
              <a:t>Best Practices for Oil Handling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16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336800" y="1981200"/>
            <a:ext cx="9144000" cy="381000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latin typeface="Adobe Garamond Pro" panose="02020502060506020403" pitchFamily="18" charset="0"/>
              </a:rPr>
              <a:t>Oil Transfers/Deliveries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Implement responsible transportation procedures to minimize spills/leaks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Always pay close attention to box/transportation instructions (i.e. THIS SIDE UP)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If using contractor, ensure they are experienced in transporting oil products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latin typeface="Adobe Garamond Pro" panose="02020502060506020403" pitchFamily="18" charset="0"/>
              </a:rPr>
              <a:t>Vehicle and Equipment Maintenance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Monitor fluid levels for volume decreases 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Inspect vehicles after performing maintenance to ensure all lines are disconnected and valves are closed</a:t>
            </a:r>
          </a:p>
          <a:p>
            <a:endParaRPr lang="en-US" dirty="0">
              <a:latin typeface="Adobe Garamond Pro" panose="02020502060506020403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8172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dobe Garamond Pro Bold" panose="02020702060506020403" pitchFamily="18" charset="0"/>
              </a:rPr>
              <a:t>Spill Prevention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17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391400" y="2019300"/>
            <a:ext cx="4285627" cy="312420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latin typeface="Adobe Garamond Pro" panose="02020502060506020403" pitchFamily="18" charset="0"/>
              </a:rPr>
              <a:t>What if we don’t implement these prevention procedures?</a:t>
            </a:r>
          </a:p>
          <a:p>
            <a:pPr lvl="1"/>
            <a:r>
              <a:rPr lang="en-US" sz="1700" dirty="0">
                <a:latin typeface="Adobe Garamond Pro" panose="02020502060506020403" pitchFamily="18" charset="0"/>
              </a:rPr>
              <a:t>Failure to prevent oil discharges can result in oil entering “navigable waters of the United States” via:</a:t>
            </a:r>
          </a:p>
          <a:p>
            <a:pPr lvl="2"/>
            <a:r>
              <a:rPr lang="en-US" sz="1600" dirty="0">
                <a:latin typeface="Adobe Garamond Pro" panose="02020502060506020403" pitchFamily="18" charset="0"/>
              </a:rPr>
              <a:t>Spillage on the ground uphill from a storm drain</a:t>
            </a:r>
          </a:p>
          <a:p>
            <a:pPr lvl="2"/>
            <a:r>
              <a:rPr lang="en-US" sz="1600" dirty="0">
                <a:latin typeface="Adobe Garamond Pro" panose="02020502060506020403" pitchFamily="18" charset="0"/>
              </a:rPr>
              <a:t>Intentional dumping of oil directly into a storm drain or waterbody (San Marcos River, </a:t>
            </a:r>
            <a:r>
              <a:rPr lang="en-US" sz="1600" dirty="0" err="1">
                <a:latin typeface="Adobe Garamond Pro" panose="02020502060506020403" pitchFamily="18" charset="0"/>
              </a:rPr>
              <a:t>Sessom</a:t>
            </a:r>
            <a:r>
              <a:rPr lang="en-US" sz="1600" dirty="0">
                <a:latin typeface="Adobe Garamond Pro" panose="02020502060506020403" pitchFamily="18" charset="0"/>
              </a:rPr>
              <a:t> Creek, etc.)</a:t>
            </a:r>
            <a:endParaRPr lang="en-US" dirty="0">
              <a:latin typeface="Adobe Garamond Pro" panose="02020502060506020403" pitchFamily="18" charset="0"/>
            </a:endParaRPr>
          </a:p>
          <a:p>
            <a:endParaRPr lang="en-US" dirty="0"/>
          </a:p>
        </p:txBody>
      </p:sp>
      <p:pic>
        <p:nvPicPr>
          <p:cNvPr id="9" name="Picture 8" descr="storm water inl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1752600"/>
            <a:ext cx="4876800" cy="36576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 bwMode="auto">
          <a:xfrm>
            <a:off x="3769960" y="2750921"/>
            <a:ext cx="1030640" cy="1227582"/>
          </a:xfrm>
          <a:prstGeom prst="straightConnector1">
            <a:avLst/>
          </a:prstGeom>
          <a:solidFill>
            <a:schemeClr val="accent1"/>
          </a:solidFill>
          <a:ln w="889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Rectangle 10"/>
          <p:cNvSpPr/>
          <p:nvPr/>
        </p:nvSpPr>
        <p:spPr>
          <a:xfrm>
            <a:off x="2971800" y="2165717"/>
            <a:ext cx="1596321" cy="92333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800" cap="none" spc="0" dirty="0">
                <a:ln w="0"/>
                <a:solidFill>
                  <a:schemeClr val="bg1"/>
                </a:solidFill>
                <a:latin typeface="Adobe Garamond Pro Bold" panose="02020702060506020403" pitchFamily="18" charset="0"/>
              </a:rPr>
              <a:t>Storm drain inlet receiving rainwater</a:t>
            </a:r>
          </a:p>
        </p:txBody>
      </p:sp>
    </p:spTree>
    <p:extLst>
      <p:ext uri="{BB962C8B-B14F-4D97-AF65-F5344CB8AC3E}">
        <p14:creationId xmlns:p14="http://schemas.microsoft.com/office/powerpoint/2010/main" val="3114158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dobe Garamond Pro Bold" panose="02020702060506020403" pitchFamily="18" charset="0"/>
              </a:rPr>
              <a:t>Spill Prevention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18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543800" y="1902691"/>
            <a:ext cx="4133227" cy="335280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latin typeface="Adobe Garamond Pro" panose="02020502060506020403" pitchFamily="18" charset="0"/>
              </a:rPr>
              <a:t>What if we don’t implement these prevention procedures?</a:t>
            </a:r>
          </a:p>
          <a:p>
            <a:pPr lvl="1"/>
            <a:r>
              <a:rPr lang="en-US" sz="1700" dirty="0">
                <a:latin typeface="Adobe Garamond Pro" panose="02020502060506020403" pitchFamily="18" charset="0"/>
              </a:rPr>
              <a:t>If oil enters “navigable waters of the United States,” the following can occur:</a:t>
            </a:r>
          </a:p>
          <a:p>
            <a:pPr lvl="2"/>
            <a:r>
              <a:rPr lang="en-US" sz="1600" dirty="0">
                <a:latin typeface="Adobe Garamond Pro" panose="02020502060506020403" pitchFamily="18" charset="0"/>
              </a:rPr>
              <a:t>Detrimental environmental impacts to wildlife, swimmers, and habitat </a:t>
            </a:r>
          </a:p>
          <a:p>
            <a:pPr lvl="2"/>
            <a:r>
              <a:rPr lang="en-US" sz="1600" dirty="0">
                <a:latin typeface="Adobe Garamond Pro" panose="02020502060506020403" pitchFamily="18" charset="0"/>
              </a:rPr>
              <a:t>Texas State </a:t>
            </a:r>
            <a:r>
              <a:rPr lang="en-US" sz="1600" dirty="0" smtClean="0">
                <a:latin typeface="Adobe Garamond Pro" panose="02020502060506020403" pitchFamily="18" charset="0"/>
              </a:rPr>
              <a:t>may be </a:t>
            </a:r>
            <a:r>
              <a:rPr lang="en-US" sz="1600" dirty="0">
                <a:latin typeface="Adobe Garamond Pro" panose="02020502060506020403" pitchFamily="18" charset="0"/>
              </a:rPr>
              <a:t>subject to federal/state violations (and </a:t>
            </a:r>
            <a:r>
              <a:rPr lang="en-US" sz="1600" dirty="0" smtClean="0">
                <a:latin typeface="Adobe Garamond Pro" panose="02020502060506020403" pitchFamily="18" charset="0"/>
              </a:rPr>
              <a:t>potential </a:t>
            </a:r>
            <a:r>
              <a:rPr lang="en-US" sz="1600" dirty="0">
                <a:latin typeface="Adobe Garamond Pro" panose="02020502060506020403" pitchFamily="18" charset="0"/>
              </a:rPr>
              <a:t>fines)</a:t>
            </a:r>
          </a:p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514600" y="5724476"/>
            <a:ext cx="9162427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800" b="0" cap="none" spc="0" dirty="0">
                <a:ln w="0"/>
                <a:latin typeface="Adobe Garamond Pro Bold" panose="02020702060506020403" pitchFamily="18" charset="0"/>
              </a:rPr>
              <a:t>Oil that has entered navigable waters of the U.S. is considered an </a:t>
            </a:r>
            <a:r>
              <a:rPr lang="en-US" sz="1800" b="1" u="sng" cap="none" spc="0" dirty="0">
                <a:ln w="0"/>
                <a:latin typeface="Adobe Garamond Pro Bold" panose="02020702060506020403" pitchFamily="18" charset="0"/>
              </a:rPr>
              <a:t>illicit discharge</a:t>
            </a:r>
            <a:r>
              <a:rPr lang="en-US" sz="1800" b="0" cap="none" spc="0" dirty="0">
                <a:ln w="0"/>
                <a:latin typeface="Adobe Garamond Pro Bold" panose="02020702060506020403" pitchFamily="18" charset="0"/>
              </a:rPr>
              <a:t>. Illicit discharges are prohibited by UPPS 04.05.16 and should be reported immediately.</a:t>
            </a:r>
          </a:p>
        </p:txBody>
      </p:sp>
      <p:pic>
        <p:nvPicPr>
          <p:cNvPr id="12" name="Picture 11" descr="outfall at dog beac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6800" y="1747982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5882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752600"/>
            <a:ext cx="10363200" cy="1981200"/>
          </a:xfrm>
        </p:spPr>
        <p:txBody>
          <a:bodyPr/>
          <a:lstStyle/>
          <a:p>
            <a:r>
              <a:rPr lang="en-US" sz="5400" dirty="0">
                <a:latin typeface="Adobe Garamond Pro Bold" panose="02020702060506020403" pitchFamily="18" charset="0"/>
              </a:rPr>
              <a:t>Spill Control</a:t>
            </a:r>
            <a:endParaRPr lang="en-US" sz="5400" dirty="0">
              <a:latin typeface="Adobe Garamond Pro Bold" panose="02020702060506020403" pitchFamily="18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124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6800" y="1981200"/>
            <a:ext cx="9144000" cy="4648200"/>
          </a:xfrm>
        </p:spPr>
        <p:txBody>
          <a:bodyPr/>
          <a:lstStyle/>
          <a:p>
            <a:r>
              <a:rPr lang="en-US" sz="2000" dirty="0">
                <a:latin typeface="Adobe Garamond Pro" panose="02020502060506020403" pitchFamily="18" charset="0"/>
              </a:rPr>
              <a:t>What is </a:t>
            </a:r>
            <a:r>
              <a:rPr lang="en-US" sz="2000" b="1" u="sng" dirty="0">
                <a:solidFill>
                  <a:srgbClr val="998019"/>
                </a:solidFill>
                <a:latin typeface="Adobe Garamond Pro" panose="02020502060506020403" pitchFamily="18" charset="0"/>
              </a:rPr>
              <a:t>S</a:t>
            </a:r>
            <a:r>
              <a:rPr lang="en-US" sz="2000" dirty="0">
                <a:latin typeface="Adobe Garamond Pro" panose="02020502060506020403" pitchFamily="18" charset="0"/>
              </a:rPr>
              <a:t>pill </a:t>
            </a:r>
            <a:r>
              <a:rPr lang="en-US" sz="2000" b="1" u="sng" dirty="0">
                <a:solidFill>
                  <a:srgbClr val="998019"/>
                </a:solidFill>
                <a:latin typeface="Adobe Garamond Pro" panose="02020502060506020403" pitchFamily="18" charset="0"/>
              </a:rPr>
              <a:t>P</a:t>
            </a:r>
            <a:r>
              <a:rPr lang="en-US" sz="2000" dirty="0">
                <a:latin typeface="Adobe Garamond Pro" panose="02020502060506020403" pitchFamily="18" charset="0"/>
              </a:rPr>
              <a:t>revention, </a:t>
            </a:r>
            <a:r>
              <a:rPr lang="en-US" sz="2000" b="1" u="sng" dirty="0">
                <a:solidFill>
                  <a:srgbClr val="998019"/>
                </a:solidFill>
                <a:latin typeface="Adobe Garamond Pro" panose="02020502060506020403" pitchFamily="18" charset="0"/>
              </a:rPr>
              <a:t>C</a:t>
            </a:r>
            <a:r>
              <a:rPr lang="en-US" sz="2000" dirty="0">
                <a:latin typeface="Adobe Garamond Pro" panose="02020502060506020403" pitchFamily="18" charset="0"/>
              </a:rPr>
              <a:t>ontrol, and </a:t>
            </a:r>
            <a:r>
              <a:rPr lang="en-US" sz="2000" b="1" u="sng" dirty="0">
                <a:solidFill>
                  <a:srgbClr val="998019"/>
                </a:solidFill>
                <a:latin typeface="Adobe Garamond Pro" panose="02020502060506020403" pitchFamily="18" charset="0"/>
              </a:rPr>
              <a:t>C</a:t>
            </a:r>
            <a:r>
              <a:rPr lang="en-US" sz="2000" dirty="0">
                <a:latin typeface="Adobe Garamond Pro" panose="02020502060506020403" pitchFamily="18" charset="0"/>
              </a:rPr>
              <a:t>ountermeasure (</a:t>
            </a:r>
            <a:r>
              <a:rPr lang="en-US" sz="2000" b="1" u="sng" dirty="0">
                <a:solidFill>
                  <a:srgbClr val="998019"/>
                </a:solidFill>
                <a:latin typeface="Adobe Garamond Pro" panose="02020502060506020403" pitchFamily="18" charset="0"/>
              </a:rPr>
              <a:t>SPCC</a:t>
            </a:r>
            <a:r>
              <a:rPr lang="en-US" sz="2000" dirty="0">
                <a:latin typeface="Adobe Garamond Pro" panose="02020502060506020403" pitchFamily="18" charset="0"/>
              </a:rPr>
              <a:t>)?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Federal regulation required by EPA to prevent oil pollution in waters of the United States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Oil Pollution Prevention Regulations</a:t>
            </a:r>
          </a:p>
          <a:p>
            <a:pPr lvl="2"/>
            <a:r>
              <a:rPr lang="en-US" sz="1600" dirty="0">
                <a:latin typeface="Adobe Garamond Pro" panose="02020502060506020403" pitchFamily="18" charset="0"/>
              </a:rPr>
              <a:t>40 CFR 112</a:t>
            </a:r>
          </a:p>
          <a:p>
            <a:pPr lvl="2"/>
            <a:r>
              <a:rPr lang="en-US" sz="1600" dirty="0">
                <a:latin typeface="Adobe Garamond Pro" panose="02020502060506020403" pitchFamily="18" charset="0"/>
              </a:rPr>
              <a:t>Originally published in 1973</a:t>
            </a:r>
          </a:p>
          <a:p>
            <a:pPr>
              <a:buNone/>
            </a:pPr>
            <a:endParaRPr lang="en-US" dirty="0">
              <a:latin typeface="Adobe Garamond Pro" panose="02020502060506020403" pitchFamily="18" charset="0"/>
            </a:endParaRPr>
          </a:p>
          <a:p>
            <a:r>
              <a:rPr lang="en-US" sz="2000" dirty="0">
                <a:latin typeface="Adobe Garamond Pro" panose="02020502060506020403" pitchFamily="18" charset="0"/>
              </a:rPr>
              <a:t>Why is Texas State required to comply? 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We store more than 1,320 gallons of fuel or oil on campus in aboveground tanks </a:t>
            </a:r>
          </a:p>
          <a:p>
            <a:pPr lvl="2"/>
            <a:r>
              <a:rPr lang="en-US" sz="1600" dirty="0">
                <a:latin typeface="Adobe Garamond Pro" panose="02020502060506020403" pitchFamily="18" charset="0"/>
              </a:rPr>
              <a:t>Approximately 54,500 gallons onsite</a:t>
            </a:r>
          </a:p>
          <a:p>
            <a:endParaRPr lang="en-US" sz="2000" dirty="0">
              <a:latin typeface="Adobe Garamond Pro" panose="02020502060506020403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dobe Garamond Pro Bold" panose="02020702060506020403" pitchFamily="18" charset="0"/>
              </a:rPr>
              <a:t>SPCC Background Information</a:t>
            </a:r>
          </a:p>
        </p:txBody>
      </p:sp>
    </p:spTree>
    <p:extLst>
      <p:ext uri="{BB962C8B-B14F-4D97-AF65-F5344CB8AC3E}">
        <p14:creationId xmlns:p14="http://schemas.microsoft.com/office/powerpoint/2010/main" val="2552696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dobe Garamond Pro Bold" panose="02020702060506020403" pitchFamily="18" charset="0"/>
              </a:rPr>
              <a:t>Spill Control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336800" y="1981200"/>
            <a:ext cx="9144000" cy="228600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latin typeface="Adobe Garamond Pro" panose="02020502060506020403" pitchFamily="18" charset="0"/>
              </a:rPr>
              <a:t>Methods of Spill Control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Utilization of leak detection systems</a:t>
            </a:r>
          </a:p>
          <a:p>
            <a:pPr lvl="2"/>
            <a:r>
              <a:rPr lang="en-US" sz="1600" dirty="0">
                <a:latin typeface="Adobe Garamond Pro" panose="02020502060506020403" pitchFamily="18" charset="0"/>
              </a:rPr>
              <a:t>Secondary containment is used to capture oil that is accidentally discharged from unit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Double Walled Transfer Piping</a:t>
            </a:r>
          </a:p>
          <a:p>
            <a:pPr lvl="2"/>
            <a:r>
              <a:rPr lang="en-US" sz="1600" dirty="0">
                <a:latin typeface="Adobe Garamond Pro" panose="02020502060506020403" pitchFamily="18" charset="0"/>
              </a:rPr>
              <a:t>Preventing leakage and backup to piping with “pipe over pipe” protection 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Slug Control Plan</a:t>
            </a:r>
          </a:p>
          <a:p>
            <a:pPr lvl="2"/>
            <a:r>
              <a:rPr lang="en-US" sz="1600" dirty="0">
                <a:latin typeface="Adobe Garamond Pro" panose="02020502060506020403" pitchFamily="18" charset="0"/>
              </a:rPr>
              <a:t>Local Program required document detailing how to prevent spills</a:t>
            </a:r>
          </a:p>
          <a:p>
            <a:pPr lvl="2"/>
            <a:endParaRPr lang="en-US" dirty="0">
              <a:latin typeface="Adobe Garamond Pro" panose="02020502060506020403" pitchFamily="18" charset="0"/>
            </a:endParaRPr>
          </a:p>
          <a:p>
            <a:endParaRPr lang="en-US" dirty="0">
              <a:latin typeface="Adobe Garamond Pro" panose="0202050206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8307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6138D2-FACE-41F3-AB1C-007E99F915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21</a:t>
            </a:fld>
            <a:endParaRPr lang="en-US" dirty="0"/>
          </a:p>
        </p:txBody>
      </p:sp>
      <p:pic>
        <p:nvPicPr>
          <p:cNvPr id="2050" name="Picture 2" descr="https://lh3.googleusercontent.com/jl-rK8Z-v91F0LxcLpirpuE3ACRTzDztbCSMpQrCukR529_96ZMPqZ9AKeKHQ6Gu8xUw-EukdZwvZvni7U8oUX54p_pU8NDDRWsr3H54H5_PggaMdAQ5K_if_C_8nO4REimyPCbz1cLbdM49OocEIMz74L4VK-l3E7ZlsH5NLAObte2i_qFmEDK493Se42XtD5Qu6pPDQ5KaFdF6oHmQs9kvfjSfHrWz8jz8hj_C7ApPbhr089P41vTDW89bJ-5hxxb2c-dZz8DSDZYwdHhUIpi-sdk9B96ZQ5DJMoo0Iz5b7Hze6WOiHO6Fm1JH_3aVCLO_YjRsEcJqMlUGkjpqN6Ff-64vBdDldUWG_09OkgWHWkEHTBkXLahl7n-kBlJbArMciiNq9iYOY_L0iGvFSRJ1dBU5_LIl9H_AHW9-JM5BgTEyxMju2R_tv6oZVoIHvIjJ2RHapfj2mJ3NI-1BRgMBesvbiiNiXQJV9yx25N1s8xZTu8w9Pg2zzqadEqhMtr0N3C9IWAALSDwcnbx87WoS0y3VdYv3pTlvv7QhcMtnztH_Q2xbgh1mVNl0928LPPTLLiz5K5alftB72O0Xxfw2sP-PSvXnO-01Sw__=w693-h923-no">
            <a:extLst>
              <a:ext uri="{FF2B5EF4-FFF2-40B4-BE49-F238E27FC236}">
                <a16:creationId xmlns:a16="http://schemas.microsoft.com/office/drawing/2014/main" id="{3193589F-82C1-48FF-9146-D9ED47119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524000"/>
            <a:ext cx="3199413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E924F55-84ED-4EA4-9935-B1505231BB14}"/>
              </a:ext>
            </a:extLst>
          </p:cNvPr>
          <p:cNvSpPr/>
          <p:nvPr/>
        </p:nvSpPr>
        <p:spPr bwMode="auto">
          <a:xfrm>
            <a:off x="5257800" y="3962400"/>
            <a:ext cx="3581400" cy="18288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BE443F-BC29-4E45-95AA-7EBADEACE0E4}"/>
              </a:ext>
            </a:extLst>
          </p:cNvPr>
          <p:cNvSpPr txBox="1"/>
          <p:nvPr/>
        </p:nvSpPr>
        <p:spPr>
          <a:xfrm>
            <a:off x="5612633" y="624840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Double Walled Piping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826E00F-148B-47CA-8EA0-1E36C7323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152400"/>
            <a:ext cx="9144000" cy="1143000"/>
          </a:xfrm>
        </p:spPr>
        <p:txBody>
          <a:bodyPr/>
          <a:lstStyle/>
          <a:p>
            <a:r>
              <a:rPr lang="en-US" sz="3200" dirty="0">
                <a:latin typeface="Adobe Garamond Pro Bold" panose="02020702060506020403" pitchFamily="18" charset="0"/>
              </a:rPr>
              <a:t>Spill Control</a:t>
            </a:r>
          </a:p>
        </p:txBody>
      </p:sp>
    </p:spTree>
    <p:extLst>
      <p:ext uri="{BB962C8B-B14F-4D97-AF65-F5344CB8AC3E}">
        <p14:creationId xmlns:p14="http://schemas.microsoft.com/office/powerpoint/2010/main" val="29874252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dobe Garamond Pro Bold" panose="02020702060506020403" pitchFamily="18" charset="0"/>
              </a:rPr>
              <a:t>Spill Control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22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336800" y="1981200"/>
            <a:ext cx="9144000" cy="190500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latin typeface="Adobe Garamond Pro" panose="02020502060506020403" pitchFamily="18" charset="0"/>
              </a:rPr>
              <a:t>Methods of Spill Control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Utilize secondary containment units (permanent or temporary)</a:t>
            </a:r>
          </a:p>
          <a:p>
            <a:pPr lvl="2"/>
            <a:r>
              <a:rPr lang="en-US" sz="1600" dirty="0">
                <a:latin typeface="Adobe Garamond Pro" panose="02020502060506020403" pitchFamily="18" charset="0"/>
              </a:rPr>
              <a:t>Secondary containment is used to capture oil that is accidentally discharged from unit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Inspect secondary containment for cracks, openings, or weaknesses that could result in a discharge of oil to the ground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Monitor spills in secondary containment, clean as needed</a:t>
            </a:r>
          </a:p>
          <a:p>
            <a:endParaRPr lang="en-US" dirty="0">
              <a:latin typeface="Adobe Garamond Pro" panose="02020502060506020403" pitchFamily="18" charset="0"/>
            </a:endParaRPr>
          </a:p>
          <a:p>
            <a:endParaRPr lang="en-US" dirty="0"/>
          </a:p>
        </p:txBody>
      </p:sp>
      <p:pic>
        <p:nvPicPr>
          <p:cNvPr id="6" name="Picture 5" descr="oil tanks on campus 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19400" y="4023678"/>
            <a:ext cx="3535680" cy="2651760"/>
          </a:xfrm>
          <a:prstGeom prst="rect">
            <a:avLst/>
          </a:prstGeom>
        </p:spPr>
      </p:pic>
      <p:pic>
        <p:nvPicPr>
          <p:cNvPr id="7" name="Content Placeholder 6" descr="nuec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315200" y="4023678"/>
            <a:ext cx="3535680" cy="265176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36547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dobe Garamond Pro Bold" panose="02020702060506020403" pitchFamily="18" charset="0"/>
              </a:rPr>
              <a:t>Spill Control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336800" y="1981200"/>
            <a:ext cx="9144000" cy="106680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latin typeface="Adobe Garamond Pro" panose="02020502060506020403" pitchFamily="18" charset="0"/>
              </a:rPr>
              <a:t>Methods of Spill Control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Double-walled tanks do not require structural secondary containment outside the unit</a:t>
            </a:r>
          </a:p>
          <a:p>
            <a:pPr lvl="2"/>
            <a:r>
              <a:rPr lang="en-US" sz="1600" dirty="0">
                <a:latin typeface="Adobe Garamond Pro" panose="02020502060506020403" pitchFamily="18" charset="0"/>
              </a:rPr>
              <a:t>Secondary wall acts as secondary containment within the unit to capture discharges of oil</a:t>
            </a:r>
            <a:endParaRPr lang="en-US" dirty="0">
              <a:latin typeface="Adobe Garamond Pro" panose="02020502060506020403" pitchFamily="18" charset="0"/>
            </a:endParaRPr>
          </a:p>
          <a:p>
            <a:endParaRPr lang="en-US" dirty="0"/>
          </a:p>
        </p:txBody>
      </p:sp>
      <p:pic>
        <p:nvPicPr>
          <p:cNvPr id="1026" name="Picture 2" descr="https://lh3.googleusercontent.com/O98cYHVDizu3dK4xdf2Tig911cRSyGZ1SC9OoIL4EDB7e5dCesQ8_uGIRDHLtLTXHtnPxSEw-XTS3vdFdEStZQ0ldEoIYLDflMHudYZUYOUJAbKM-x51blpQ8M3uwSisvMIp3Ap0A6NfHFk_n_kCuxE8aAflX_Xbqeu2wTFobB2wxZDopy3Cj1rcnXgr1tuiSDlBJbTa0zl854-2vClAVnIuVpi5K3-zYcTD3BiPYr_BitXWGJ6vNtzJP01Ac5gdGo3tSohBY3g5FuutCIoX6O9bZLRJjn3BQJZH0-YfX3tipxBvw_zb89ipHEH8CLdzbrJwgn2AGC8dEQgTyrrfAm5ZFC6P7F3o7utzM_-SQyv6gFulabYJ0A07wktMvBCM03_l773sc8fO0Q8_6kAXeRchnqnq5HC2N50xy8118JEdEZBYjaQi_ap35UrYixwEu5Ax4eB5MOuLGta7cCt_8vZ5vqJ7A3QxQ39hVRp-JUM7vyDNZdzUUiBqNVcW4oxXwakOvPz0wBvdj6nZ14BVbgL9L-uq6smXWrUCuHdaEXIOzHEQzx2vs1nuB3cKw1F4lS1GkmPkTNp60sAf0RH0HK1uewUlqoD5wGFuGXYi=w1230-h923-no">
            <a:extLst>
              <a:ext uri="{FF2B5EF4-FFF2-40B4-BE49-F238E27FC236}">
                <a16:creationId xmlns:a16="http://schemas.microsoft.com/office/drawing/2014/main" id="{3599DF2A-4B8B-49F0-9D21-58D6F09D8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276600"/>
            <a:ext cx="3709934" cy="278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E649BF-73D2-478A-B47E-29A53E7A563C}"/>
              </a:ext>
            </a:extLst>
          </p:cNvPr>
          <p:cNvSpPr txBox="1"/>
          <p:nvPr/>
        </p:nvSpPr>
        <p:spPr>
          <a:xfrm>
            <a:off x="5612633" y="624840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Double Walled Tank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6994601-1628-4DD3-966C-45C00A84DA59}"/>
              </a:ext>
            </a:extLst>
          </p:cNvPr>
          <p:cNvSpPr/>
          <p:nvPr/>
        </p:nvSpPr>
        <p:spPr bwMode="auto">
          <a:xfrm>
            <a:off x="5106678" y="4663788"/>
            <a:ext cx="3859778" cy="1260856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3375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dobe Garamond Pro Bold" panose="02020702060506020403" pitchFamily="18" charset="0"/>
              </a:rPr>
              <a:t>Spill Control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6800" y="1981200"/>
            <a:ext cx="9144000" cy="198120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latin typeface="Adobe Garamond Pro" panose="02020502060506020403" pitchFamily="18" charset="0"/>
              </a:rPr>
              <a:t>Methods of Spill Control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Reporting discharges to EHSRM as soon as possible can help control the impacts of the spill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If discharges are not reported on time…</a:t>
            </a:r>
          </a:p>
          <a:p>
            <a:pPr lvl="2"/>
            <a:r>
              <a:rPr lang="en-US" sz="1600" dirty="0">
                <a:latin typeface="Adobe Garamond Pro" panose="02020502060506020403" pitchFamily="18" charset="0"/>
              </a:rPr>
              <a:t>Texas State could be liable for impacts to the environment</a:t>
            </a:r>
          </a:p>
          <a:p>
            <a:pPr lvl="2"/>
            <a:r>
              <a:rPr lang="en-US" sz="1600" dirty="0">
                <a:latin typeface="Adobe Garamond Pro" panose="02020502060506020403" pitchFamily="18" charset="0"/>
              </a:rPr>
              <a:t>Regulatory reporting will be delayed, resulting in possible violations and fines</a:t>
            </a:r>
          </a:p>
          <a:p>
            <a:pPr lvl="2"/>
            <a:r>
              <a:rPr lang="en-US" sz="1600" dirty="0">
                <a:latin typeface="Adobe Garamond Pro" panose="02020502060506020403" pitchFamily="18" charset="0"/>
              </a:rPr>
              <a:t>Impacts to wildlife could be exacerbated should a response be delayed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24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191868" y="4320440"/>
            <a:ext cx="543386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latin typeface="Adobe Garamond Pro Bold" panose="02020702060506020403" pitchFamily="18" charset="0"/>
              </a:rPr>
              <a:t>EHSRM Phone – Regular Business Hours</a:t>
            </a:r>
          </a:p>
          <a:p>
            <a:pPr algn="ctr"/>
            <a:r>
              <a:rPr lang="en-US" dirty="0">
                <a:ln w="0"/>
                <a:latin typeface="Adobe Garamond Pro Bold" panose="02020702060506020403" pitchFamily="18" charset="0"/>
              </a:rPr>
              <a:t>512-245-3616</a:t>
            </a:r>
            <a:endParaRPr lang="en-US" b="0" cap="none" spc="0" dirty="0">
              <a:ln w="0"/>
              <a:latin typeface="Adobe Garamond Pro Bold" panose="020207020605060204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76887" y="5402997"/>
            <a:ext cx="506382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latin typeface="Adobe Garamond Pro Bold" panose="02020702060506020403" pitchFamily="18" charset="0"/>
              </a:rPr>
              <a:t>EHSRM Phone – After Hours/On-Call</a:t>
            </a:r>
          </a:p>
          <a:p>
            <a:pPr algn="ctr"/>
            <a:r>
              <a:rPr lang="en-US" dirty="0">
                <a:ln w="0"/>
                <a:latin typeface="Adobe Garamond Pro Bold" panose="02020702060506020403" pitchFamily="18" charset="0"/>
              </a:rPr>
              <a:t>512-738-6650</a:t>
            </a:r>
            <a:endParaRPr lang="en-US" b="0" cap="none" spc="0" dirty="0">
              <a:ln w="0"/>
              <a:latin typeface="Adobe Garamond Pro Bold" panose="0202070206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7272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752600"/>
            <a:ext cx="10363200" cy="1981200"/>
          </a:xfrm>
        </p:spPr>
        <p:txBody>
          <a:bodyPr/>
          <a:lstStyle/>
          <a:p>
            <a:r>
              <a:rPr lang="en-US" sz="5400" dirty="0">
                <a:latin typeface="Adobe Garamond Pro Bold" panose="02020702060506020403" pitchFamily="18" charset="0"/>
              </a:rPr>
              <a:t>Spill Countermeasure</a:t>
            </a:r>
            <a:endParaRPr lang="en-US" sz="5400" dirty="0">
              <a:latin typeface="Adobe Garamond Pro Bold" panose="02020702060506020403" pitchFamily="18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1632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dobe Garamond Pro Bold" panose="02020702060506020403" pitchFamily="18" charset="0"/>
              </a:rPr>
              <a:t>Spill Response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26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336800" y="1981200"/>
            <a:ext cx="9144000" cy="312420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latin typeface="Adobe Garamond Pro" panose="02020502060506020403" pitchFamily="18" charset="0"/>
              </a:rPr>
              <a:t>Reporting and Responding to Spills 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Safety First</a:t>
            </a:r>
          </a:p>
          <a:p>
            <a:pPr lvl="2"/>
            <a:r>
              <a:rPr lang="en-US" sz="1600" dirty="0">
                <a:latin typeface="Adobe Garamond Pro" panose="02020502060506020403" pitchFamily="18" charset="0"/>
              </a:rPr>
              <a:t>Call 911 immediately if anyone is injured</a:t>
            </a:r>
          </a:p>
          <a:p>
            <a:pPr lvl="2"/>
            <a:r>
              <a:rPr lang="en-US" sz="1600" dirty="0">
                <a:latin typeface="Adobe Garamond Pro" panose="02020502060506020403" pitchFamily="18" charset="0"/>
              </a:rPr>
              <a:t>Extinguish open flames or ignition sources (ex: cigarettes)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Stop the Spill</a:t>
            </a:r>
          </a:p>
          <a:p>
            <a:pPr lvl="2"/>
            <a:r>
              <a:rPr lang="en-US" sz="1600" dirty="0">
                <a:latin typeface="Adobe Garamond Pro" panose="02020502060506020403" pitchFamily="18" charset="0"/>
              </a:rPr>
              <a:t>If possible and safe to do, stop the spill at it’s source </a:t>
            </a:r>
          </a:p>
          <a:p>
            <a:pPr lvl="3"/>
            <a:r>
              <a:rPr lang="en-US" sz="1600" dirty="0">
                <a:latin typeface="Adobe Garamond Pro" panose="02020502060506020403" pitchFamily="18" charset="0"/>
              </a:rPr>
              <a:t>Turn off valves</a:t>
            </a:r>
          </a:p>
          <a:p>
            <a:pPr lvl="3"/>
            <a:r>
              <a:rPr lang="en-US" sz="1600" dirty="0">
                <a:latin typeface="Adobe Garamond Pro" panose="02020502060506020403" pitchFamily="18" charset="0"/>
              </a:rPr>
              <a:t>Make sure containers are upright</a:t>
            </a:r>
          </a:p>
          <a:p>
            <a:pPr lvl="3"/>
            <a:r>
              <a:rPr lang="en-US" sz="1600" dirty="0">
                <a:latin typeface="Adobe Garamond Pro" panose="02020502060506020403" pitchFamily="18" charset="0"/>
              </a:rPr>
              <a:t>Protect floor </a:t>
            </a:r>
            <a:r>
              <a:rPr lang="en-US" sz="1600" dirty="0" smtClean="0">
                <a:latin typeface="Adobe Garamond Pro" panose="02020502060506020403" pitchFamily="18" charset="0"/>
              </a:rPr>
              <a:t>drains/storm </a:t>
            </a:r>
            <a:r>
              <a:rPr lang="en-US" sz="1600" dirty="0">
                <a:latin typeface="Adobe Garamond Pro" panose="02020502060506020403" pitchFamily="18" charset="0"/>
              </a:rPr>
              <a:t>inlets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279900" y="5105400"/>
            <a:ext cx="5257800" cy="126188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8575">
            <a:solidFill>
              <a:schemeClr val="tx2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latin typeface="Adobe Garamond Pro Bold" panose="02020702060506020403" pitchFamily="18" charset="0"/>
              </a:rPr>
              <a:t>Notify EHSRM </a:t>
            </a:r>
          </a:p>
          <a:p>
            <a:pPr algn="ctr"/>
            <a:r>
              <a:rPr lang="en-US" b="1" dirty="0">
                <a:ln w="0"/>
                <a:latin typeface="Adobe Garamond Pro Bold" panose="02020702060506020403" pitchFamily="18" charset="0"/>
                <a:cs typeface="Arial" panose="020B0604020202020204" pitchFamily="34" charset="0"/>
              </a:rPr>
              <a:t>Regular Business Hours: 512-245-3616</a:t>
            </a:r>
          </a:p>
          <a:p>
            <a:pPr algn="ctr"/>
            <a:r>
              <a:rPr lang="en-US" b="1" dirty="0">
                <a:ln w="0"/>
                <a:latin typeface="Adobe Garamond Pro Bold" panose="02020702060506020403" pitchFamily="18" charset="0"/>
                <a:cs typeface="Arial" panose="020B0604020202020204" pitchFamily="34" charset="0"/>
              </a:rPr>
              <a:t>After Hours: 512-738-6650</a:t>
            </a:r>
          </a:p>
        </p:txBody>
      </p:sp>
    </p:spTree>
    <p:extLst>
      <p:ext uri="{BB962C8B-B14F-4D97-AF65-F5344CB8AC3E}">
        <p14:creationId xmlns:p14="http://schemas.microsoft.com/office/powerpoint/2010/main" val="34097832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dobe Garamond Pro Bold" panose="02020702060506020403" pitchFamily="18" charset="0"/>
              </a:rPr>
              <a:t>Spill Response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27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336800" y="1981200"/>
            <a:ext cx="9144000" cy="335280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latin typeface="Adobe Garamond Pro" panose="02020502060506020403" pitchFamily="18" charset="0"/>
              </a:rPr>
              <a:t>Incidental or “Small” Spills 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Less than or equal to five (5) gallons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Considered “manageable”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Low threat to the environment (i.e. not discharged to sanitary or storm sewer, isolated in nature)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latin typeface="Adobe Garamond Pro" panose="02020502060506020403" pitchFamily="18" charset="0"/>
              </a:rPr>
              <a:t>Clean-Up Procedures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Only begin clean-up activities if you have appropriate training, if supplies are readily available, AND </a:t>
            </a:r>
            <a:r>
              <a:rPr lang="en-US" sz="1800" b="1" u="sng" dirty="0">
                <a:latin typeface="Adobe Garamond Pro" panose="02020502060506020403" pitchFamily="18" charset="0"/>
              </a:rPr>
              <a:t>only if you feel comfortable cleaning up the spill</a:t>
            </a:r>
            <a:endParaRPr lang="en-US" sz="1800" b="1" u="sng" dirty="0">
              <a:solidFill>
                <a:srgbClr val="CC0099"/>
              </a:solidFill>
              <a:latin typeface="Adobe Garamond Pro" panose="02020502060506020403" pitchFamily="18" charset="0"/>
            </a:endParaRP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Use appropriate PPE and spill response </a:t>
            </a:r>
            <a:r>
              <a:rPr lang="en-US" sz="1800" dirty="0" smtClean="0">
                <a:latin typeface="Adobe Garamond Pro" panose="02020502060506020403" pitchFamily="18" charset="0"/>
              </a:rPr>
              <a:t>supplies (clean-up supplies will depend on </a:t>
            </a:r>
            <a:r>
              <a:rPr lang="en-US" sz="1800" dirty="0">
                <a:latin typeface="Adobe Garamond Pro" panose="02020502060506020403" pitchFamily="18" charset="0"/>
              </a:rPr>
              <a:t>the </a:t>
            </a:r>
            <a:r>
              <a:rPr lang="en-US" sz="1800" dirty="0" smtClean="0">
                <a:latin typeface="Adobe Garamond Pro" panose="02020502060506020403" pitchFamily="18" charset="0"/>
              </a:rPr>
              <a:t>spill)</a:t>
            </a:r>
            <a:endParaRPr lang="en-US" sz="1800" dirty="0">
              <a:latin typeface="Adobe Garamond Pro" panose="02020502060506020403" pitchFamily="18" charset="0"/>
            </a:endParaRP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Contact EHSRM for disposal of </a:t>
            </a:r>
            <a:r>
              <a:rPr lang="en-US" sz="1800" dirty="0" smtClean="0">
                <a:latin typeface="Adobe Garamond Pro" panose="02020502060506020403" pitchFamily="18" charset="0"/>
              </a:rPr>
              <a:t>materials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740150" y="5477213"/>
            <a:ext cx="6337300" cy="1015663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2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latin typeface="Adobe Garamond Pro Bold" panose="02020702060506020403" pitchFamily="18" charset="0"/>
              </a:rPr>
              <a:t>If you do not have spill </a:t>
            </a:r>
            <a:r>
              <a:rPr lang="en-US" sz="2000" dirty="0">
                <a:ln w="0"/>
                <a:latin typeface="Adobe Garamond Pro Bold" panose="02020702060506020403" pitchFamily="18" charset="0"/>
              </a:rPr>
              <a:t>response supplies, or you do not feel comfortable cleaning up the spill – </a:t>
            </a:r>
          </a:p>
          <a:p>
            <a:pPr algn="ctr"/>
            <a:r>
              <a:rPr lang="en-US" sz="2000" dirty="0">
                <a:ln w="0"/>
                <a:latin typeface="Adobe Garamond Pro Bold" panose="02020702060506020403" pitchFamily="18" charset="0"/>
              </a:rPr>
              <a:t>C</a:t>
            </a:r>
            <a:r>
              <a:rPr lang="en-US" sz="2000" b="0" cap="none" spc="0" dirty="0">
                <a:ln w="0"/>
                <a:latin typeface="Adobe Garamond Pro Bold" panose="02020702060506020403" pitchFamily="18" charset="0"/>
              </a:rPr>
              <a:t>ontact EHSRM for assistance </a:t>
            </a:r>
          </a:p>
        </p:txBody>
      </p:sp>
    </p:spTree>
    <p:extLst>
      <p:ext uri="{BB962C8B-B14F-4D97-AF65-F5344CB8AC3E}">
        <p14:creationId xmlns:p14="http://schemas.microsoft.com/office/powerpoint/2010/main" val="15838231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dobe Garamond Pro Bold" panose="02020702060506020403" pitchFamily="18" charset="0"/>
              </a:rPr>
              <a:t>Spill Response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28</a:t>
            </a:fld>
            <a:endParaRPr lang="en-US" dirty="0"/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81FD7B5D-C4C7-4E1B-84E1-5547B3D7A7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52650" y="2495550"/>
            <a:ext cx="4114800" cy="30861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981200"/>
            <a:ext cx="3871960" cy="4114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66863" y="2971800"/>
            <a:ext cx="1683873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latin typeface="Adobe Garamond Pro Bold" panose="02020702060506020403" pitchFamily="18" charset="0"/>
              </a:rPr>
              <a:t>Examples of Incidental Spills</a:t>
            </a:r>
          </a:p>
        </p:txBody>
      </p:sp>
    </p:spTree>
    <p:extLst>
      <p:ext uri="{BB962C8B-B14F-4D97-AF65-F5344CB8AC3E}">
        <p14:creationId xmlns:p14="http://schemas.microsoft.com/office/powerpoint/2010/main" val="22692746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dobe Garamond Pro Bold" panose="02020702060506020403" pitchFamily="18" charset="0"/>
              </a:rPr>
              <a:t>Spill Response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29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336800" y="1981200"/>
            <a:ext cx="9144000" cy="297180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latin typeface="Adobe Garamond Pro" panose="02020502060506020403" pitchFamily="18" charset="0"/>
              </a:rPr>
              <a:t>Emergency or “Large” Spills 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More than five (5) gallons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Imminent threat to the environment 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Considered outside the scope of Texas State Spill Response Team</a:t>
            </a:r>
          </a:p>
          <a:p>
            <a:pPr lvl="1"/>
            <a:r>
              <a:rPr lang="en-US" sz="1800" b="1" dirty="0">
                <a:solidFill>
                  <a:srgbClr val="FF0000"/>
                </a:solidFill>
                <a:latin typeface="Adobe Garamond Pro" panose="02020502060506020403" pitchFamily="18" charset="0"/>
              </a:rPr>
              <a:t>Notify EHSRM immediately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latin typeface="Adobe Garamond Pro" panose="02020502060506020403" pitchFamily="18" charset="0"/>
              </a:rPr>
              <a:t>Clean-Up Procedures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EHSRM will contact 911 or spill response contractor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You may be required to provide additional information for reporting (i.e. who, what, when, where, how)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800" dirty="0">
              <a:latin typeface="Adobe Garamond Pro" panose="02020502060506020403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675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6800" y="1981200"/>
            <a:ext cx="9144000" cy="4648200"/>
          </a:xfrm>
        </p:spPr>
        <p:txBody>
          <a:bodyPr/>
          <a:lstStyle/>
          <a:p>
            <a:r>
              <a:rPr lang="en-US" sz="2000" dirty="0">
                <a:latin typeface="Adobe Garamond Pro" panose="02020502060506020403" pitchFamily="18" charset="0"/>
              </a:rPr>
              <a:t>What types of oils are covered in the SPCC Plan? </a:t>
            </a:r>
            <a:endParaRPr lang="en-US" sz="2000" b="1" u="sng" dirty="0">
              <a:solidFill>
                <a:srgbClr val="998019"/>
              </a:solidFill>
              <a:latin typeface="Adobe Garamond Pro" panose="02020502060506020403" pitchFamily="18" charset="0"/>
            </a:endParaRP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Petroleum-based oils</a:t>
            </a:r>
          </a:p>
          <a:p>
            <a:pPr lvl="2"/>
            <a:r>
              <a:rPr lang="en-US" sz="1600" dirty="0">
                <a:latin typeface="Adobe Garamond Pro" panose="02020502060506020403" pitchFamily="18" charset="0"/>
              </a:rPr>
              <a:t>Crude oil, fuel, mineral oils, etc.</a:t>
            </a:r>
          </a:p>
          <a:p>
            <a:pPr lvl="2"/>
            <a:r>
              <a:rPr lang="en-US" sz="1600" dirty="0">
                <a:latin typeface="Adobe Garamond Pro" panose="02020502060506020403" pitchFamily="18" charset="0"/>
              </a:rPr>
              <a:t>New and used oils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Animal-based oils</a:t>
            </a:r>
          </a:p>
          <a:p>
            <a:pPr lvl="2"/>
            <a:r>
              <a:rPr lang="en-US" sz="1600" dirty="0">
                <a:latin typeface="Adobe Garamond Pro" panose="02020502060506020403" pitchFamily="18" charset="0"/>
              </a:rPr>
              <a:t>Fats, oils, and greases from mammals or fish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Vegetable oils</a:t>
            </a:r>
          </a:p>
          <a:p>
            <a:pPr lvl="2"/>
            <a:r>
              <a:rPr lang="en-US" sz="1600" dirty="0">
                <a:latin typeface="Adobe Garamond Pro" panose="02020502060506020403" pitchFamily="18" charset="0"/>
              </a:rPr>
              <a:t>Oils from seeds, nuts, fruits or kernels</a:t>
            </a:r>
            <a:endParaRPr lang="en-US" dirty="0">
              <a:latin typeface="Adobe Garamond Pro" panose="02020502060506020403" pitchFamily="18" charset="0"/>
            </a:endParaRPr>
          </a:p>
          <a:p>
            <a:pPr>
              <a:buNone/>
            </a:pPr>
            <a:endParaRPr lang="en-US" dirty="0">
              <a:latin typeface="Adobe Garamond Pro" panose="02020502060506020403" pitchFamily="18" charset="0"/>
            </a:endParaRPr>
          </a:p>
          <a:p>
            <a:r>
              <a:rPr lang="en-US" sz="2000" dirty="0">
                <a:latin typeface="Adobe Garamond Pro" panose="02020502060506020403" pitchFamily="18" charset="0"/>
              </a:rPr>
              <a:t>SPCC regulation requires Texas State to: 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Prepare an SPCC Plan </a:t>
            </a:r>
          </a:p>
          <a:p>
            <a:pPr lvl="2"/>
            <a:r>
              <a:rPr lang="en-US" sz="1600" dirty="0">
                <a:latin typeface="Adobe Garamond Pro" panose="02020502060506020403" pitchFamily="18" charset="0"/>
              </a:rPr>
              <a:t>Annual employee training requirement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Routinely inspect units and prevent discharge of oil storing units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dobe Garamond Pro Bold" panose="02020702060506020403" pitchFamily="18" charset="0"/>
              </a:rPr>
              <a:t>SPCC Background Information</a:t>
            </a:r>
          </a:p>
        </p:txBody>
      </p:sp>
    </p:spTree>
    <p:extLst>
      <p:ext uri="{BB962C8B-B14F-4D97-AF65-F5344CB8AC3E}">
        <p14:creationId xmlns:p14="http://schemas.microsoft.com/office/powerpoint/2010/main" val="12128740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dobe Garamond Pro Bold" panose="02020702060506020403" pitchFamily="18" charset="0"/>
              </a:rPr>
              <a:t>Spill Response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30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860800" y="4267200"/>
            <a:ext cx="6096000" cy="1323439"/>
          </a:xfrm>
          <a:prstGeom prst="rect">
            <a:avLst/>
          </a:prstGeom>
          <a:solidFill>
            <a:srgbClr val="501215"/>
          </a:solidFill>
          <a:ln w="28575">
            <a:solidFill>
              <a:schemeClr val="tx2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bg1"/>
                </a:solidFill>
                <a:latin typeface="Adobe Garamond Pro Bold" panose="02020702060506020403" pitchFamily="18" charset="0"/>
              </a:rPr>
              <a:t>When in doubt – Call EHSRM</a:t>
            </a:r>
            <a:endParaRPr lang="en-US" sz="3200" b="0" cap="none" spc="0" dirty="0">
              <a:ln w="0"/>
              <a:solidFill>
                <a:schemeClr val="bg1"/>
              </a:solidFill>
              <a:latin typeface="Adobe Garamond Pro Bold" panose="02020702060506020403" pitchFamily="18" charset="0"/>
            </a:endParaRPr>
          </a:p>
          <a:p>
            <a:pPr algn="ctr"/>
            <a:r>
              <a:rPr lang="en-US" b="1" dirty="0">
                <a:ln w="0"/>
                <a:solidFill>
                  <a:schemeClr val="bg1"/>
                </a:solidFill>
                <a:latin typeface="Adobe Garamond Pro Bold" panose="02020702060506020403" pitchFamily="18" charset="0"/>
                <a:cs typeface="Arial" panose="020B0604020202020204" pitchFamily="34" charset="0"/>
              </a:rPr>
              <a:t>Regular Business Hours: 512-245-3616</a:t>
            </a:r>
          </a:p>
          <a:p>
            <a:pPr algn="ctr"/>
            <a:r>
              <a:rPr lang="en-US" b="1" dirty="0">
                <a:ln w="0"/>
                <a:solidFill>
                  <a:schemeClr val="bg1"/>
                </a:solidFill>
                <a:latin typeface="Adobe Garamond Pro Bold" panose="02020702060506020403" pitchFamily="18" charset="0"/>
                <a:cs typeface="Arial" panose="020B0604020202020204" pitchFamily="34" charset="0"/>
              </a:rPr>
              <a:t>After Hours: 512-738-6650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336800" y="1981200"/>
            <a:ext cx="9017000" cy="198120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latin typeface="Adobe Garamond Pro" panose="02020502060506020403" pitchFamily="18" charset="0"/>
              </a:rPr>
              <a:t>Contact EHSRM if… 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The spill is more than five gallons and/or unmanageable 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You need assistance with spill cleanup </a:t>
            </a:r>
            <a:endParaRPr lang="en-US" sz="1600" dirty="0">
              <a:latin typeface="Adobe Garamond Pro" panose="02020502060506020403" pitchFamily="18" charset="0"/>
            </a:endParaRP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You are unsure about proper spill cleanup methods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The spill has discharged to storm or sanitary sewer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4078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dobe Garamond Pro Bold" panose="02020702060506020403" pitchFamily="18" charset="0"/>
              </a:rPr>
              <a:t>Spill Kits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31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336800" y="1981200"/>
            <a:ext cx="3683000" cy="441960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latin typeface="Adobe Garamond Pro" panose="02020502060506020403" pitchFamily="18" charset="0"/>
              </a:rPr>
              <a:t>Where are spill kits located?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Strategically </a:t>
            </a:r>
            <a:r>
              <a:rPr lang="en-US" sz="1800" dirty="0" smtClean="0">
                <a:latin typeface="Adobe Garamond Pro" panose="02020502060506020403" pitchFamily="18" charset="0"/>
              </a:rPr>
              <a:t>placed throughout campus </a:t>
            </a:r>
            <a:endParaRPr lang="en-US" sz="1800" dirty="0">
              <a:latin typeface="Adobe Garamond Pro" panose="020205020605060204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latin typeface="Adobe Garamond Pro" panose="02020502060506020403" pitchFamily="18" charset="0"/>
              </a:rPr>
              <a:t>What is inside your spill kit?</a:t>
            </a:r>
          </a:p>
          <a:p>
            <a:pPr lvl="1"/>
            <a:r>
              <a:rPr lang="en-US" sz="1800" dirty="0" smtClean="0">
                <a:latin typeface="Adobe Garamond Pro" panose="02020502060506020403" pitchFamily="18" charset="0"/>
              </a:rPr>
              <a:t>Baking </a:t>
            </a:r>
            <a:r>
              <a:rPr lang="en-US" sz="1800" dirty="0">
                <a:latin typeface="Adobe Garamond Pro" panose="02020502060506020403" pitchFamily="18" charset="0"/>
              </a:rPr>
              <a:t>soda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Absorbent pads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Gloves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Goggles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Booms</a:t>
            </a:r>
          </a:p>
          <a:p>
            <a:pPr lvl="1"/>
            <a:r>
              <a:rPr lang="en-US" sz="1800" dirty="0" smtClean="0">
                <a:latin typeface="Adobe Garamond Pro" panose="02020502060506020403" pitchFamily="18" charset="0"/>
              </a:rPr>
              <a:t>Trash Bags</a:t>
            </a:r>
            <a:endParaRPr lang="en-US" sz="1800" dirty="0">
              <a:latin typeface="Adobe Garamond Pro" panose="02020502060506020403" pitchFamily="18" charset="0"/>
            </a:endParaRP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Waste tags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Emergency Numbers</a:t>
            </a:r>
          </a:p>
          <a:p>
            <a:pPr lvl="1"/>
            <a:endParaRPr lang="en-US" sz="1800" dirty="0">
              <a:latin typeface="Adobe Garamond Pro" panose="020205020605060204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800" dirty="0">
              <a:latin typeface="Adobe Garamond Pro" panose="02020502060506020403" pitchFamily="18" charset="0"/>
            </a:endParaRPr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388100" y="4648200"/>
            <a:ext cx="2692400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latin typeface="Adobe Garamond Pro Bold" panose="02020702060506020403" pitchFamily="18" charset="0"/>
              </a:rPr>
              <a:t>Notify your supervisor if EHSRM needs to restock materials</a:t>
            </a:r>
            <a:endParaRPr lang="en-US" b="0" cap="none" spc="0" dirty="0">
              <a:ln w="0"/>
              <a:solidFill>
                <a:schemeClr val="tx1"/>
              </a:solidFill>
              <a:latin typeface="Adobe Garamond Pro Bold" panose="02020702060506020403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2226566"/>
            <a:ext cx="2356414" cy="3928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356" y="2252943"/>
            <a:ext cx="2869888" cy="215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6891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164990-D1F4-4682-ADF3-51DF6F8B0B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32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98F4432-7160-45D2-9BBE-2E8F65677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dobe Garamond Pro Bold" panose="02020702060506020403" pitchFamily="18" charset="0"/>
              </a:rPr>
              <a:t>Spill Kits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0261BB-DE51-4BB5-B4CF-CC42616D8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6631" y="1739900"/>
            <a:ext cx="4224338" cy="430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3586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D70568-C77E-40BB-A62B-ED60DCEC2D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33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3794C4-E8FD-4476-ACE6-C94870472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3800" y="2743200"/>
            <a:ext cx="3708400" cy="1143000"/>
          </a:xfrm>
        </p:spPr>
        <p:txBody>
          <a:bodyPr/>
          <a:lstStyle/>
          <a:p>
            <a:r>
              <a:rPr lang="en-US" sz="3200" dirty="0">
                <a:latin typeface="Adobe Garamond Pro Bold" panose="02020702060506020403" pitchFamily="18" charset="0"/>
              </a:rPr>
              <a:t>Spill </a:t>
            </a:r>
            <a:r>
              <a:rPr lang="en-US" sz="3200" dirty="0" smtClean="0">
                <a:latin typeface="Adobe Garamond Pro Bold" panose="02020702060506020403" pitchFamily="18" charset="0"/>
              </a:rPr>
              <a:t>Kit Locations</a:t>
            </a:r>
            <a:endParaRPr lang="en-US" sz="3200" dirty="0">
              <a:latin typeface="Adobe Garamond Pro Bold" panose="02020702060506020403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FDD044-DF70-4F41-923E-6D421B973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384647"/>
            <a:ext cx="4858214" cy="610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2856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32B114-282D-45F1-8A58-FA5CCDB4DB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34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BCEAFD4-CD8E-4F78-B32A-C73EB715C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6800" y="381000"/>
            <a:ext cx="9144000" cy="1143000"/>
          </a:xfrm>
        </p:spPr>
        <p:txBody>
          <a:bodyPr/>
          <a:lstStyle/>
          <a:p>
            <a:r>
              <a:rPr lang="en-US" sz="3200" dirty="0">
                <a:latin typeface="Adobe Garamond Pro Bold" panose="02020702060506020403" pitchFamily="18" charset="0"/>
              </a:rPr>
              <a:t>Spill Kits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E61332-5233-4EA6-B009-35DE3200B4ED}"/>
              </a:ext>
            </a:extLst>
          </p:cNvPr>
          <p:cNvSpPr txBox="1"/>
          <p:nvPr/>
        </p:nvSpPr>
        <p:spPr>
          <a:xfrm>
            <a:off x="5410200" y="6324600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Strategically Placed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B0A324-B3DF-4AF0-B24E-0636D41BD7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95"/>
          <a:stretch/>
        </p:blipFill>
        <p:spPr>
          <a:xfrm>
            <a:off x="1999488" y="1828800"/>
            <a:ext cx="10040112" cy="3981450"/>
          </a:xfrm>
          <a:prstGeom prst="rect">
            <a:avLst/>
          </a:prstGeom>
        </p:spPr>
      </p:pic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184DE77C-A361-4BF4-BA8E-E87F70008D08}"/>
              </a:ext>
            </a:extLst>
          </p:cNvPr>
          <p:cNvSpPr/>
          <p:nvPr/>
        </p:nvSpPr>
        <p:spPr bwMode="auto">
          <a:xfrm>
            <a:off x="1999488" y="3819525"/>
            <a:ext cx="914400" cy="523875"/>
          </a:xfrm>
          <a:prstGeom prst="wedgeRectCallout">
            <a:avLst>
              <a:gd name="adj1" fmla="val 178393"/>
              <a:gd name="adj2" fmla="val 21320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dobe Garamond Pro" panose="02020502060506020403" pitchFamily="18" charset="0"/>
              </a:rPr>
              <a:t>Spill Kit Location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30D79215-3D71-4A19-A5E1-8DEFA23A0BB4}"/>
              </a:ext>
            </a:extLst>
          </p:cNvPr>
          <p:cNvSpPr/>
          <p:nvPr/>
        </p:nvSpPr>
        <p:spPr bwMode="auto">
          <a:xfrm>
            <a:off x="10445306" y="1662684"/>
            <a:ext cx="914400" cy="470916"/>
          </a:xfrm>
          <a:prstGeom prst="wedgeRectCallout">
            <a:avLst>
              <a:gd name="adj1" fmla="val -27656"/>
              <a:gd name="adj2" fmla="val 25815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dobe Garamond Pro" panose="02020502060506020403" pitchFamily="18" charset="0"/>
              </a:rPr>
              <a:t>Spill Kit Location</a:t>
            </a: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80EB764E-7747-4EE8-9C7A-6313E4D7F4F7}"/>
              </a:ext>
            </a:extLst>
          </p:cNvPr>
          <p:cNvSpPr/>
          <p:nvPr/>
        </p:nvSpPr>
        <p:spPr bwMode="auto">
          <a:xfrm>
            <a:off x="9283356" y="1568018"/>
            <a:ext cx="914400" cy="521563"/>
          </a:xfrm>
          <a:prstGeom prst="wedgeRectCallout">
            <a:avLst>
              <a:gd name="adj1" fmla="val -57212"/>
              <a:gd name="adj2" fmla="val 16045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dobe Garamond Pro" panose="02020502060506020403" pitchFamily="18" charset="0"/>
              </a:rPr>
              <a:t>Spill Kit Location</a:t>
            </a:r>
          </a:p>
        </p:txBody>
      </p:sp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44CEF524-FB02-4E08-893C-ECDB1C866B3E}"/>
              </a:ext>
            </a:extLst>
          </p:cNvPr>
          <p:cNvSpPr/>
          <p:nvPr/>
        </p:nvSpPr>
        <p:spPr bwMode="auto">
          <a:xfrm>
            <a:off x="6498255" y="1711186"/>
            <a:ext cx="914400" cy="564146"/>
          </a:xfrm>
          <a:prstGeom prst="wedgeRectCallout">
            <a:avLst>
              <a:gd name="adj1" fmla="val -26038"/>
              <a:gd name="adj2" fmla="val 36137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dobe Garamond Pro" panose="02020502060506020403" pitchFamily="18" charset="0"/>
              </a:rPr>
              <a:t>Spill Kit Location</a:t>
            </a:r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C6F8B7CF-D705-42BB-9E3D-8CBB81E23BFA}"/>
              </a:ext>
            </a:extLst>
          </p:cNvPr>
          <p:cNvSpPr/>
          <p:nvPr/>
        </p:nvSpPr>
        <p:spPr bwMode="auto">
          <a:xfrm>
            <a:off x="4267200" y="5664297"/>
            <a:ext cx="914400" cy="507903"/>
          </a:xfrm>
          <a:prstGeom prst="wedgeRectCallout">
            <a:avLst>
              <a:gd name="adj1" fmla="val 45913"/>
              <a:gd name="adj2" fmla="val -28474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dobe Garamond Pro" panose="02020502060506020403" pitchFamily="18" charset="0"/>
              </a:rPr>
              <a:t>Spill Kit Location</a:t>
            </a:r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74C8BD80-037D-4586-BE8B-B99B4A062977}"/>
              </a:ext>
            </a:extLst>
          </p:cNvPr>
          <p:cNvSpPr/>
          <p:nvPr/>
        </p:nvSpPr>
        <p:spPr bwMode="auto">
          <a:xfrm>
            <a:off x="4673732" y="1984744"/>
            <a:ext cx="914400" cy="529856"/>
          </a:xfrm>
          <a:prstGeom prst="wedgeRectCallout">
            <a:avLst>
              <a:gd name="adj1" fmla="val -16796"/>
              <a:gd name="adj2" fmla="val 367975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dobe Garamond Pro" panose="02020502060506020403" pitchFamily="18" charset="0"/>
              </a:rPr>
              <a:t>Spill Kit Location</a:t>
            </a:r>
          </a:p>
        </p:txBody>
      </p:sp>
      <p:sp>
        <p:nvSpPr>
          <p:cNvPr id="15" name="Speech Bubble: Rectangle 14">
            <a:extLst>
              <a:ext uri="{FF2B5EF4-FFF2-40B4-BE49-F238E27FC236}">
                <a16:creationId xmlns:a16="http://schemas.microsoft.com/office/drawing/2014/main" id="{AA91ADB5-EC30-451D-9855-192C986D0A8A}"/>
              </a:ext>
            </a:extLst>
          </p:cNvPr>
          <p:cNvSpPr/>
          <p:nvPr/>
        </p:nvSpPr>
        <p:spPr bwMode="auto">
          <a:xfrm>
            <a:off x="9829800" y="4343400"/>
            <a:ext cx="914400" cy="533400"/>
          </a:xfrm>
          <a:prstGeom prst="wedgeRectCallout">
            <a:avLst>
              <a:gd name="adj1" fmla="val -219481"/>
              <a:gd name="adj2" fmla="val 2052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dobe Garamond Pro" panose="02020502060506020403" pitchFamily="18" charset="0"/>
              </a:rPr>
              <a:t>Spill Kit Location</a:t>
            </a:r>
          </a:p>
        </p:txBody>
      </p:sp>
      <p:sp>
        <p:nvSpPr>
          <p:cNvPr id="16" name="Speech Bubble: Rectangle 15">
            <a:extLst>
              <a:ext uri="{FF2B5EF4-FFF2-40B4-BE49-F238E27FC236}">
                <a16:creationId xmlns:a16="http://schemas.microsoft.com/office/drawing/2014/main" id="{E5AD0650-86AF-42BF-A7D4-2CBA97AFAA65}"/>
              </a:ext>
            </a:extLst>
          </p:cNvPr>
          <p:cNvSpPr/>
          <p:nvPr/>
        </p:nvSpPr>
        <p:spPr bwMode="auto">
          <a:xfrm>
            <a:off x="3962400" y="3133901"/>
            <a:ext cx="914400" cy="523699"/>
          </a:xfrm>
          <a:prstGeom prst="wedgeRectCallout">
            <a:avLst>
              <a:gd name="adj1" fmla="val -37821"/>
              <a:gd name="adj2" fmla="val 205814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dobe Garamond Pro" panose="02020502060506020403" pitchFamily="18" charset="0"/>
              </a:rPr>
              <a:t>Spill Kit Location</a:t>
            </a:r>
          </a:p>
        </p:txBody>
      </p:sp>
      <p:sp>
        <p:nvSpPr>
          <p:cNvPr id="17" name="Speech Bubble: Rectangle 16">
            <a:extLst>
              <a:ext uri="{FF2B5EF4-FFF2-40B4-BE49-F238E27FC236}">
                <a16:creationId xmlns:a16="http://schemas.microsoft.com/office/drawing/2014/main" id="{793AA1DC-C581-4FDA-863E-7860D44A6AE4}"/>
              </a:ext>
            </a:extLst>
          </p:cNvPr>
          <p:cNvSpPr/>
          <p:nvPr/>
        </p:nvSpPr>
        <p:spPr bwMode="auto">
          <a:xfrm>
            <a:off x="5643102" y="2387744"/>
            <a:ext cx="914400" cy="507856"/>
          </a:xfrm>
          <a:prstGeom prst="wedgeRectCallout">
            <a:avLst>
              <a:gd name="adj1" fmla="val -46710"/>
              <a:gd name="adj2" fmla="val 20141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dobe Garamond Pro" panose="02020502060506020403" pitchFamily="18" charset="0"/>
              </a:rPr>
              <a:t>Spill Kit Location</a:t>
            </a:r>
          </a:p>
        </p:txBody>
      </p:sp>
      <p:sp>
        <p:nvSpPr>
          <p:cNvPr id="18" name="Speech Bubble: Rectangle 17">
            <a:extLst>
              <a:ext uri="{FF2B5EF4-FFF2-40B4-BE49-F238E27FC236}">
                <a16:creationId xmlns:a16="http://schemas.microsoft.com/office/drawing/2014/main" id="{74823130-0648-411A-99FB-CA03F53704D0}"/>
              </a:ext>
            </a:extLst>
          </p:cNvPr>
          <p:cNvSpPr/>
          <p:nvPr/>
        </p:nvSpPr>
        <p:spPr bwMode="auto">
          <a:xfrm>
            <a:off x="7467625" y="2007913"/>
            <a:ext cx="914400" cy="470916"/>
          </a:xfrm>
          <a:prstGeom prst="wedgeRectCallout">
            <a:avLst>
              <a:gd name="adj1" fmla="val -84851"/>
              <a:gd name="adj2" fmla="val 22403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dobe Garamond Pro" panose="02020502060506020403" pitchFamily="18" charset="0"/>
              </a:rPr>
              <a:t>Spill Kit Location</a:t>
            </a:r>
          </a:p>
        </p:txBody>
      </p:sp>
      <p:sp>
        <p:nvSpPr>
          <p:cNvPr id="19" name="Speech Bubble: Rectangle 18">
            <a:extLst>
              <a:ext uri="{FF2B5EF4-FFF2-40B4-BE49-F238E27FC236}">
                <a16:creationId xmlns:a16="http://schemas.microsoft.com/office/drawing/2014/main" id="{44BF8398-6A83-4F0D-99D6-3D6D48B9EE03}"/>
              </a:ext>
            </a:extLst>
          </p:cNvPr>
          <p:cNvSpPr/>
          <p:nvPr/>
        </p:nvSpPr>
        <p:spPr bwMode="auto">
          <a:xfrm>
            <a:off x="7772400" y="2565068"/>
            <a:ext cx="914400" cy="515692"/>
          </a:xfrm>
          <a:prstGeom prst="wedgeRectCallout">
            <a:avLst>
              <a:gd name="adj1" fmla="val -58827"/>
              <a:gd name="adj2" fmla="val 23458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dobe Garamond Pro" panose="02020502060506020403" pitchFamily="18" charset="0"/>
              </a:rPr>
              <a:t>Spill Kit Location</a:t>
            </a:r>
          </a:p>
        </p:txBody>
      </p:sp>
      <p:sp>
        <p:nvSpPr>
          <p:cNvPr id="20" name="Speech Bubble: Rectangle 19">
            <a:extLst>
              <a:ext uri="{FF2B5EF4-FFF2-40B4-BE49-F238E27FC236}">
                <a16:creationId xmlns:a16="http://schemas.microsoft.com/office/drawing/2014/main" id="{DC402CB0-A3BB-492C-9323-94ACF02864E4}"/>
              </a:ext>
            </a:extLst>
          </p:cNvPr>
          <p:cNvSpPr/>
          <p:nvPr/>
        </p:nvSpPr>
        <p:spPr bwMode="auto">
          <a:xfrm>
            <a:off x="5257800" y="5663482"/>
            <a:ext cx="914400" cy="508718"/>
          </a:xfrm>
          <a:prstGeom prst="wedgeRectCallout">
            <a:avLst>
              <a:gd name="adj1" fmla="val 108583"/>
              <a:gd name="adj2" fmla="val -18358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dobe Garamond Pro" panose="02020502060506020403" pitchFamily="18" charset="0"/>
              </a:rPr>
              <a:t>Spill Kit Location</a:t>
            </a:r>
          </a:p>
        </p:txBody>
      </p:sp>
      <p:sp>
        <p:nvSpPr>
          <p:cNvPr id="21" name="Speech Bubble: Rectangle 20">
            <a:extLst>
              <a:ext uri="{FF2B5EF4-FFF2-40B4-BE49-F238E27FC236}">
                <a16:creationId xmlns:a16="http://schemas.microsoft.com/office/drawing/2014/main" id="{6A7CECC5-DF00-435E-A934-19C69B010818}"/>
              </a:ext>
            </a:extLst>
          </p:cNvPr>
          <p:cNvSpPr/>
          <p:nvPr/>
        </p:nvSpPr>
        <p:spPr bwMode="auto">
          <a:xfrm>
            <a:off x="2336800" y="2133600"/>
            <a:ext cx="914400" cy="560468"/>
          </a:xfrm>
          <a:prstGeom prst="wedgeRectCallout">
            <a:avLst>
              <a:gd name="adj1" fmla="val 115647"/>
              <a:gd name="adj2" fmla="val 30250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dobe Garamond Pro" panose="02020502060506020403" pitchFamily="18" charset="0"/>
              </a:rPr>
              <a:t>Spill Kit Location</a:t>
            </a:r>
          </a:p>
        </p:txBody>
      </p:sp>
      <p:sp>
        <p:nvSpPr>
          <p:cNvPr id="22" name="Speech Bubble: Rectangle 21">
            <a:extLst>
              <a:ext uri="{FF2B5EF4-FFF2-40B4-BE49-F238E27FC236}">
                <a16:creationId xmlns:a16="http://schemas.microsoft.com/office/drawing/2014/main" id="{D1EF89BF-34DB-47F2-A6F2-BFD805CED618}"/>
              </a:ext>
            </a:extLst>
          </p:cNvPr>
          <p:cNvSpPr/>
          <p:nvPr/>
        </p:nvSpPr>
        <p:spPr bwMode="auto">
          <a:xfrm>
            <a:off x="7965141" y="5218682"/>
            <a:ext cx="914400" cy="515029"/>
          </a:xfrm>
          <a:prstGeom prst="wedgeRectCallout">
            <a:avLst>
              <a:gd name="adj1" fmla="val -118848"/>
              <a:gd name="adj2" fmla="val -28552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dobe Garamond Pro" panose="02020502060506020403" pitchFamily="18" charset="0"/>
              </a:rPr>
              <a:t>Spill Kit Location</a:t>
            </a:r>
          </a:p>
        </p:txBody>
      </p:sp>
    </p:spTree>
    <p:extLst>
      <p:ext uri="{BB962C8B-B14F-4D97-AF65-F5344CB8AC3E}">
        <p14:creationId xmlns:p14="http://schemas.microsoft.com/office/powerpoint/2010/main" val="35739643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dobe Garamond Pro Bold" panose="02020702060506020403" pitchFamily="18" charset="0"/>
              </a:rPr>
              <a:t>Reporting Spills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35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336800" y="1981200"/>
            <a:ext cx="9017000" cy="198120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latin typeface="Adobe Garamond Pro" panose="02020502060506020403" pitchFamily="18" charset="0"/>
              </a:rPr>
              <a:t>Reportable Quantities 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What is considered “reportable” to the State of Texas (TCEQ) or EPA?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Any petroleum product (oil, gas, kerosene, diesel, etc.) that makes a sheen on navigable waters (San Marcos River, </a:t>
            </a:r>
            <a:r>
              <a:rPr lang="en-US" sz="1800" dirty="0" err="1">
                <a:latin typeface="Adobe Garamond Pro" panose="02020502060506020403" pitchFamily="18" charset="0"/>
              </a:rPr>
              <a:t>Sessom</a:t>
            </a:r>
            <a:r>
              <a:rPr lang="en-US" sz="1800" dirty="0">
                <a:latin typeface="Adobe Garamond Pro" panose="02020502060506020403" pitchFamily="18" charset="0"/>
              </a:rPr>
              <a:t> Creek)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Chemicals discharged into water or onto land that exceeds the Reportable Quantity limit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340100" y="4283076"/>
            <a:ext cx="7137400" cy="1261884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tx2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latin typeface="Adobe Garamond Pro" panose="02020502060506020403" pitchFamily="18" charset="0"/>
              </a:rPr>
              <a:t>EHSRM will contact the appropriate regulatory entity in the event of a discharge to land or navigable waters – </a:t>
            </a:r>
          </a:p>
          <a:p>
            <a:pPr algn="ctr"/>
            <a:r>
              <a:rPr lang="en-US" sz="2800" b="1" u="sng" dirty="0">
                <a:ln w="0"/>
                <a:latin typeface="Adobe Garamond Pro Bold" panose="02020702060506020403" pitchFamily="18" charset="0"/>
              </a:rPr>
              <a:t>This is only for your information</a:t>
            </a:r>
            <a:endParaRPr lang="en-US" b="1" u="sng" dirty="0">
              <a:ln w="0"/>
              <a:latin typeface="Adobe Garamond Pro Bold" panose="020207020605060204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3788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dobe Garamond Pro Bold" panose="02020702060506020403" pitchFamily="18" charset="0"/>
              </a:rPr>
              <a:t>Main Points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36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336800" y="1981200"/>
            <a:ext cx="9017000" cy="243840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latin typeface="Adobe Garamond Pro" panose="02020502060506020403" pitchFamily="18" charset="0"/>
              </a:rPr>
              <a:t>Be aware of where oil and chemicals are stored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latin typeface="Adobe Garamond Pro" panose="02020502060506020403" pitchFamily="18" charset="0"/>
              </a:rPr>
              <a:t>Preventing spills is </a:t>
            </a:r>
            <a:r>
              <a:rPr lang="en-US" sz="2000" b="1" u="sng" dirty="0">
                <a:latin typeface="Adobe Garamond Pro" panose="02020502060506020403" pitchFamily="18" charset="0"/>
              </a:rPr>
              <a:t>easier</a:t>
            </a:r>
            <a:r>
              <a:rPr lang="en-US" sz="2000" dirty="0">
                <a:latin typeface="Adobe Garamond Pro" panose="02020502060506020403" pitchFamily="18" charset="0"/>
              </a:rPr>
              <a:t> and </a:t>
            </a:r>
            <a:r>
              <a:rPr lang="en-US" sz="2000" b="1" u="sng" dirty="0">
                <a:latin typeface="Adobe Garamond Pro" panose="02020502060506020403" pitchFamily="18" charset="0"/>
              </a:rPr>
              <a:t>cheaper</a:t>
            </a:r>
            <a:r>
              <a:rPr lang="en-US" sz="2000" dirty="0">
                <a:latin typeface="Adobe Garamond Pro" panose="02020502060506020403" pitchFamily="18" charset="0"/>
              </a:rPr>
              <a:t> than cleanup measures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latin typeface="Adobe Garamond Pro" panose="02020502060506020403" pitchFamily="18" charset="0"/>
              </a:rPr>
              <a:t>All storm drains lead to the San Marcos River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latin typeface="Adobe Garamond Pro" panose="02020502060506020403" pitchFamily="18" charset="0"/>
              </a:rPr>
              <a:t>If you see a spill or leak, report it immediately to your supervisor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latin typeface="Adobe Garamond Pro" panose="02020502060506020403" pitchFamily="18" charset="0"/>
              </a:rPr>
              <a:t>Cleanup any spills in your workspace as soon as possible</a:t>
            </a:r>
          </a:p>
        </p:txBody>
      </p:sp>
      <p:sp>
        <p:nvSpPr>
          <p:cNvPr id="7" name="Rectangle 6"/>
          <p:cNvSpPr/>
          <p:nvPr/>
        </p:nvSpPr>
        <p:spPr>
          <a:xfrm>
            <a:off x="3975100" y="4419600"/>
            <a:ext cx="5867400" cy="949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atin typeface="Adobe Garamond Pro Bold" panose="02020702060506020403" pitchFamily="18" charset="0"/>
              </a:rPr>
              <a:t>Contact EHSRM with any questions – We are here to help!</a:t>
            </a:r>
          </a:p>
        </p:txBody>
      </p:sp>
    </p:spTree>
    <p:extLst>
      <p:ext uri="{BB962C8B-B14F-4D97-AF65-F5344CB8AC3E}">
        <p14:creationId xmlns:p14="http://schemas.microsoft.com/office/powerpoint/2010/main" val="29703452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dobe Garamond Pro Bold" panose="02020702060506020403" pitchFamily="18" charset="0"/>
              </a:rPr>
              <a:t>Questions/Comments?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37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336800" y="1981200"/>
            <a:ext cx="9017000" cy="2438400"/>
          </a:xfrm>
        </p:spPr>
        <p:txBody>
          <a:bodyPr/>
          <a:lstStyle/>
          <a:p>
            <a:pPr algn="ctr"/>
            <a:r>
              <a:rPr lang="en-US" sz="2000" dirty="0">
                <a:latin typeface="Adobe Garamond Pro" panose="02020502060506020403" pitchFamily="18" charset="0"/>
              </a:rPr>
              <a:t>Environmental Health, Safety and Risk Management Department</a:t>
            </a:r>
          </a:p>
          <a:p>
            <a:pPr algn="ctr"/>
            <a:r>
              <a:rPr lang="en-US" sz="2000" dirty="0">
                <a:latin typeface="Adobe Garamond Pro" panose="02020502060506020403" pitchFamily="18" charset="0"/>
              </a:rPr>
              <a:t>Smith House</a:t>
            </a:r>
          </a:p>
          <a:p>
            <a:pPr algn="ctr"/>
            <a:r>
              <a:rPr lang="en-US" sz="2000" dirty="0">
                <a:latin typeface="Adobe Garamond Pro" panose="02020502060506020403" pitchFamily="18" charset="0"/>
              </a:rPr>
              <a:t>736 Oscar Smith St., San Marcos, TX 78666</a:t>
            </a:r>
          </a:p>
          <a:p>
            <a:pPr algn="ctr"/>
            <a:r>
              <a:rPr lang="en-US" sz="2000" dirty="0">
                <a:solidFill>
                  <a:schemeClr val="accent6">
                    <a:lumMod val="40000"/>
                    <a:lumOff val="60000"/>
                  </a:schemeClr>
                </a:solidFill>
                <a:latin typeface="Adobe Garamond Pro" panose="02020502060506020403" pitchFamily="18" charset="0"/>
                <a:hlinkClick r:id="rId2"/>
              </a:rPr>
              <a:t>http://www.fss.txstate.edu/ehsrm/</a:t>
            </a:r>
            <a:r>
              <a:rPr lang="en-US" sz="2000" dirty="0">
                <a:solidFill>
                  <a:schemeClr val="accent6">
                    <a:lumMod val="40000"/>
                    <a:lumOff val="60000"/>
                  </a:schemeClr>
                </a:solidFill>
                <a:latin typeface="Adobe Garamond Pro" panose="02020502060506020403" pitchFamily="18" charset="0"/>
              </a:rPr>
              <a:t> </a:t>
            </a:r>
          </a:p>
          <a:p>
            <a:pPr algn="ctr"/>
            <a:r>
              <a:rPr lang="en-US" sz="2000" dirty="0">
                <a:latin typeface="Adobe Garamond Pro" panose="02020502060506020403" pitchFamily="18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4724400" y="4419600"/>
            <a:ext cx="4724400" cy="1138773"/>
          </a:xfrm>
          <a:prstGeom prst="rect">
            <a:avLst/>
          </a:prstGeom>
          <a:solidFill>
            <a:srgbClr val="501215"/>
          </a:solidFill>
          <a:ln w="28575">
            <a:solidFill>
              <a:schemeClr val="tx2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bg1"/>
                </a:solidFill>
                <a:latin typeface="Adobe Garamond Pro Bold" panose="02020702060506020403" pitchFamily="18" charset="0"/>
              </a:rPr>
              <a:t>EHSRM Contact Info</a:t>
            </a:r>
            <a:endParaRPr lang="en-US" sz="2800" b="0" cap="none" spc="0" dirty="0">
              <a:ln w="0"/>
              <a:solidFill>
                <a:schemeClr val="bg1"/>
              </a:solidFill>
              <a:latin typeface="Adobe Garamond Pro Bold" panose="02020702060506020403" pitchFamily="18" charset="0"/>
            </a:endParaRPr>
          </a:p>
          <a:p>
            <a:pPr algn="ctr"/>
            <a:r>
              <a:rPr lang="en-US" sz="2000" b="1" dirty="0">
                <a:ln w="0"/>
                <a:solidFill>
                  <a:schemeClr val="bg1"/>
                </a:solidFill>
                <a:latin typeface="Adobe Garamond Pro Bold" panose="02020702060506020403" pitchFamily="18" charset="0"/>
                <a:cs typeface="Arial" panose="020B0604020202020204" pitchFamily="34" charset="0"/>
              </a:rPr>
              <a:t>Regular Business Hours: 512-245-3616</a:t>
            </a:r>
          </a:p>
          <a:p>
            <a:pPr algn="ctr"/>
            <a:r>
              <a:rPr lang="en-US" sz="2000" b="1" dirty="0">
                <a:ln w="0"/>
                <a:solidFill>
                  <a:schemeClr val="bg1"/>
                </a:solidFill>
                <a:latin typeface="Adobe Garamond Pro Bold" panose="02020702060506020403" pitchFamily="18" charset="0"/>
                <a:cs typeface="Arial" panose="020B0604020202020204" pitchFamily="34" charset="0"/>
              </a:rPr>
              <a:t>After Hours: 512-738-6650</a:t>
            </a:r>
          </a:p>
        </p:txBody>
      </p:sp>
    </p:spTree>
    <p:extLst>
      <p:ext uri="{BB962C8B-B14F-4D97-AF65-F5344CB8AC3E}">
        <p14:creationId xmlns:p14="http://schemas.microsoft.com/office/powerpoint/2010/main" val="1018326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dobe Garamond Pro Bold" panose="02020702060506020403" pitchFamily="18" charset="0"/>
              </a:rPr>
              <a:t>SPCC Background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6200" y="1981200"/>
            <a:ext cx="5384800" cy="4114800"/>
          </a:xfrm>
        </p:spPr>
        <p:txBody>
          <a:bodyPr/>
          <a:lstStyle/>
          <a:p>
            <a:pPr algn="ctr"/>
            <a:r>
              <a:rPr lang="en-US" sz="2400" b="1" u="sng" dirty="0">
                <a:latin typeface="Adobe Garamond Pro" panose="02020502060506020403" pitchFamily="18" charset="0"/>
              </a:rPr>
              <a:t>Main Takeaway Points: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latin typeface="Adobe Garamond Pro" panose="02020502060506020403" pitchFamily="18" charset="0"/>
              </a:rPr>
              <a:t>Why does Texas State need an SPCC Plan?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To prevent accidental discharge of oil into navigable waters of the United States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Illicit discharge of oil into San Marcos River or </a:t>
            </a:r>
            <a:r>
              <a:rPr lang="en-US" sz="1800" dirty="0" err="1">
                <a:latin typeface="Adobe Garamond Pro" panose="02020502060506020403" pitchFamily="18" charset="0"/>
              </a:rPr>
              <a:t>Sessom</a:t>
            </a:r>
            <a:r>
              <a:rPr lang="en-US" sz="1800" dirty="0">
                <a:latin typeface="Adobe Garamond Pro" panose="02020502060506020403" pitchFamily="18" charset="0"/>
              </a:rPr>
              <a:t> Creek can cause harm to wildlife, swimmers, and the ecosystem</a:t>
            </a:r>
          </a:p>
          <a:p>
            <a:pPr marL="1028700" lvl="1">
              <a:buFont typeface="Arial" panose="020B0604020202020204" pitchFamily="34" charset="0"/>
              <a:buChar char="•"/>
            </a:pPr>
            <a:endParaRPr lang="en-US" sz="1600" dirty="0">
              <a:latin typeface="Adobe Garamond Pro" panose="020205020605060204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latin typeface="Adobe Garamond Pro" panose="02020502060506020403" pitchFamily="18" charset="0"/>
              </a:rPr>
              <a:t>Texas State can be subject to fines and violations if oil is discharged to local waterbodies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Adobe Garamond Pro" panose="02020502060506020403" pitchFamily="18" charset="0"/>
            </a:endParaRPr>
          </a:p>
          <a:p>
            <a:endParaRPr lang="en-US" dirty="0">
              <a:latin typeface="Adobe Garamond Pro" panose="020205020605060204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Picture 4" descr="D02-987-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19400" y="1746825"/>
            <a:ext cx="3124200" cy="472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235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36800" y="1981200"/>
            <a:ext cx="6502400" cy="4648200"/>
          </a:xfrm>
        </p:spPr>
        <p:txBody>
          <a:bodyPr/>
          <a:lstStyle/>
          <a:p>
            <a:r>
              <a:rPr lang="en-US" sz="2000" dirty="0">
                <a:latin typeface="Adobe Garamond Pro" panose="02020502060506020403" pitchFamily="18" charset="0"/>
              </a:rPr>
              <a:t>Applicable to all oil-handling employees of the University</a:t>
            </a:r>
          </a:p>
          <a:p>
            <a:endParaRPr lang="en-US" dirty="0">
              <a:latin typeface="Adobe Garamond Pro" panose="02020502060506020403" pitchFamily="18" charset="0"/>
            </a:endParaRPr>
          </a:p>
          <a:p>
            <a:r>
              <a:rPr lang="en-US" sz="2000" dirty="0">
                <a:latin typeface="Adobe Garamond Pro" panose="02020502060506020403" pitchFamily="18" charset="0"/>
              </a:rPr>
              <a:t>Training is administered: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Initially upon hire via SAP – online training database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Annually thereafter </a:t>
            </a:r>
          </a:p>
          <a:p>
            <a:endParaRPr lang="en-US" dirty="0">
              <a:latin typeface="Adobe Garamond Pro" panose="02020502060506020403" pitchFamily="18" charset="0"/>
            </a:endParaRPr>
          </a:p>
          <a:p>
            <a:r>
              <a:rPr lang="en-US" sz="2000" dirty="0">
                <a:latin typeface="Adobe Garamond Pro" panose="02020502060506020403" pitchFamily="18" charset="0"/>
              </a:rPr>
              <a:t>SPCC Training will cover: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SPCC Plan background and program goals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Potential spill pathways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Prevention measures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Response procedures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dobe Garamond Pro Bold" panose="02020702060506020403" pitchFamily="18" charset="0"/>
              </a:rPr>
              <a:t>Training Requirements</a:t>
            </a:r>
          </a:p>
        </p:txBody>
      </p:sp>
      <p:pic>
        <p:nvPicPr>
          <p:cNvPr id="5" name="Picture 4" descr="Free ‘After 5 Club’ support group for caretakers of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577" y="3962400"/>
            <a:ext cx="333375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67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latin typeface="Adobe Garamond Pro" panose="02020502060506020403" pitchFamily="18" charset="0"/>
              </a:rPr>
              <a:t>Spill </a:t>
            </a:r>
            <a:r>
              <a:rPr lang="en-US" sz="2000" b="1" i="1" u="sng" dirty="0">
                <a:latin typeface="Adobe Garamond Pro" panose="02020502060506020403" pitchFamily="18" charset="0"/>
              </a:rPr>
              <a:t>Prevention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Practices or procedures implemented to prevent oil discharges to the ground or navigable waters of the United States</a:t>
            </a:r>
          </a:p>
          <a:p>
            <a:pPr lvl="1"/>
            <a:endParaRPr lang="en-US" dirty="0">
              <a:latin typeface="Adobe Garamond Pro" panose="02020502060506020403" pitchFamily="18" charset="0"/>
            </a:endParaRPr>
          </a:p>
          <a:p>
            <a:r>
              <a:rPr lang="en-US" sz="2000" dirty="0">
                <a:latin typeface="Adobe Garamond Pro" panose="02020502060506020403" pitchFamily="18" charset="0"/>
              </a:rPr>
              <a:t>Spill </a:t>
            </a:r>
            <a:r>
              <a:rPr lang="en-US" sz="2000" b="1" i="1" u="sng" dirty="0">
                <a:latin typeface="Adobe Garamond Pro" panose="02020502060506020403" pitchFamily="18" charset="0"/>
              </a:rPr>
              <a:t>Control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Control measures in place to </a:t>
            </a:r>
            <a:r>
              <a:rPr lang="en-US" sz="1800" dirty="0" smtClean="0">
                <a:latin typeface="Adobe Garamond Pro" panose="02020502060506020403" pitchFamily="18" charset="0"/>
              </a:rPr>
              <a:t>prevent and/or contain incidental </a:t>
            </a:r>
            <a:r>
              <a:rPr lang="en-US" sz="1800" dirty="0">
                <a:latin typeface="Adobe Garamond Pro" panose="02020502060506020403" pitchFamily="18" charset="0"/>
              </a:rPr>
              <a:t>discharges of oil</a:t>
            </a:r>
          </a:p>
          <a:p>
            <a:pPr lvl="1"/>
            <a:endParaRPr lang="en-US" sz="1800" dirty="0">
              <a:latin typeface="Adobe Garamond Pro" panose="02020502060506020403" pitchFamily="18" charset="0"/>
            </a:endParaRPr>
          </a:p>
          <a:p>
            <a:r>
              <a:rPr lang="en-US" sz="2000" dirty="0">
                <a:latin typeface="Adobe Garamond Pro" panose="02020502060506020403" pitchFamily="18" charset="0"/>
              </a:rPr>
              <a:t>Spill </a:t>
            </a:r>
            <a:r>
              <a:rPr lang="en-US" sz="2000" b="1" i="1" u="sng" dirty="0">
                <a:latin typeface="Adobe Garamond Pro" panose="02020502060506020403" pitchFamily="18" charset="0"/>
              </a:rPr>
              <a:t>Countermeasures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Procedures for responding to, cleaning up, and disposing of discharged oil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Documentation and reporting</a:t>
            </a:r>
          </a:p>
          <a:p>
            <a:pPr lvl="1"/>
            <a:endParaRPr lang="en-US" dirty="0">
              <a:latin typeface="Adobe Garamond Pro" panose="02020502060506020403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dobe Garamond Pro Bold" panose="02020702060506020403" pitchFamily="18" charset="0"/>
              </a:rPr>
              <a:t>Goals of SPCC Program</a:t>
            </a:r>
          </a:p>
        </p:txBody>
      </p:sp>
    </p:spTree>
    <p:extLst>
      <p:ext uri="{BB962C8B-B14F-4D97-AF65-F5344CB8AC3E}">
        <p14:creationId xmlns:p14="http://schemas.microsoft.com/office/powerpoint/2010/main" val="186726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latin typeface="Adobe Garamond Pro" panose="02020502060506020403" pitchFamily="18" charset="0"/>
              </a:rPr>
              <a:t>Spill Prevention Examples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Maintain updated inventory of oil storage areas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Maintain updated SPCC Plan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Proper selection and installation of equipment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Preventative maintenance 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Regular inspections of units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Timely repair of malfunctioning systems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Good oil-handling/fueling practices</a:t>
            </a:r>
          </a:p>
          <a:p>
            <a:pPr lvl="1"/>
            <a:r>
              <a:rPr lang="en-US" sz="1800" b="1" u="sng" dirty="0">
                <a:latin typeface="Adobe Garamond Pro" panose="02020502060506020403" pitchFamily="18" charset="0"/>
              </a:rPr>
              <a:t>Employee training</a:t>
            </a:r>
          </a:p>
          <a:p>
            <a:pPr lvl="1"/>
            <a:endParaRPr lang="en-US" dirty="0">
              <a:latin typeface="Adobe Garamond Pro" panose="02020502060506020403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dobe Garamond Pro Bold" panose="02020702060506020403" pitchFamily="18" charset="0"/>
              </a:rPr>
              <a:t>Goals of SPCC Program</a:t>
            </a:r>
          </a:p>
        </p:txBody>
      </p:sp>
    </p:spTree>
    <p:extLst>
      <p:ext uri="{BB962C8B-B14F-4D97-AF65-F5344CB8AC3E}">
        <p14:creationId xmlns:p14="http://schemas.microsoft.com/office/powerpoint/2010/main" val="4059865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latin typeface="Adobe Garamond Pro" panose="02020502060506020403" pitchFamily="18" charset="0"/>
              </a:rPr>
              <a:t>Spill Control Examples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Monitoring of leak detection systems 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Proper and timely reporting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Utilizing secondary containment units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Inspections of containment systems for functionality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Spill kit utilization </a:t>
            </a:r>
          </a:p>
          <a:p>
            <a:pPr lvl="1"/>
            <a:endParaRPr lang="en-US" sz="1800" dirty="0">
              <a:latin typeface="Adobe Garamond Pro" panose="02020502060506020403" pitchFamily="18" charset="0"/>
            </a:endParaRPr>
          </a:p>
          <a:p>
            <a:r>
              <a:rPr lang="en-US" sz="2000" dirty="0">
                <a:latin typeface="Adobe Garamond Pro" panose="02020502060506020403" pitchFamily="18" charset="0"/>
              </a:rPr>
              <a:t>Spill Countermeasure Examples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Timely reporting to campus emergency response team (EHSRM)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Swift response to spills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Proper cleanup and disposal</a:t>
            </a:r>
          </a:p>
          <a:p>
            <a:pPr lvl="1"/>
            <a:r>
              <a:rPr lang="en-US" sz="1800" dirty="0">
                <a:latin typeface="Adobe Garamond Pro" panose="02020502060506020403" pitchFamily="18" charset="0"/>
              </a:rPr>
              <a:t>Documentation and reporting to the regulatory agency (if necessary</a:t>
            </a:r>
            <a:r>
              <a:rPr lang="en-US" sz="1800" dirty="0" smtClean="0">
                <a:latin typeface="Adobe Garamond Pro" panose="02020502060506020403" pitchFamily="18" charset="0"/>
              </a:rPr>
              <a:t>)</a:t>
            </a:r>
            <a:endParaRPr lang="en-US" sz="1800" dirty="0">
              <a:latin typeface="Adobe Garamond Pro" panose="02020502060506020403" pitchFamily="18" charset="0"/>
            </a:endParaRP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dobe Garamond Pro Bold" panose="02020702060506020403" pitchFamily="18" charset="0"/>
              </a:rPr>
              <a:t>Goals of SPCC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516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752600"/>
            <a:ext cx="10363200" cy="1981200"/>
          </a:xfrm>
        </p:spPr>
        <p:txBody>
          <a:bodyPr/>
          <a:lstStyle/>
          <a:p>
            <a:r>
              <a:rPr lang="en-US" sz="5400" dirty="0">
                <a:latin typeface="Adobe Garamond Pro Bold" panose="02020702060506020403" pitchFamily="18" charset="0"/>
              </a:rPr>
              <a:t>Spill Prevention</a:t>
            </a:r>
            <a:endParaRPr lang="en-US" sz="5400" dirty="0">
              <a:latin typeface="Adobe Garamond Pro Bold" panose="02020702060506020403" pitchFamily="18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854751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_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700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FAAA"/>
      </a:accent5>
      <a:accent6>
        <a:srgbClr val="0000E7"/>
      </a:accent6>
      <a:hlink>
        <a:srgbClr val="99CC99"/>
      </a:hlink>
      <a:folHlink>
        <a:srgbClr val="5A0019"/>
      </a:folHlink>
    </a:clrScheme>
    <a:fontScheme name="Office Them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1428</TotalTime>
  <Words>1721</Words>
  <Application>Microsoft Office PowerPoint</Application>
  <PresentationFormat>Widescreen</PresentationFormat>
  <Paragraphs>309</Paragraphs>
  <Slides>37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ＭＳ Ｐゴシック</vt:lpstr>
      <vt:lpstr>Adobe Garamond Pro</vt:lpstr>
      <vt:lpstr>Adobe Garamond Pro Bold</vt:lpstr>
      <vt:lpstr>Arial</vt:lpstr>
      <vt:lpstr>Wingdings</vt:lpstr>
      <vt:lpstr>Template_2</vt:lpstr>
      <vt:lpstr>Spill Prevention, Control, and Countermeasure (SPCC) Training</vt:lpstr>
      <vt:lpstr>SPCC Background Information</vt:lpstr>
      <vt:lpstr>SPCC Background Information</vt:lpstr>
      <vt:lpstr>SPCC Background Information</vt:lpstr>
      <vt:lpstr>Training Requirements</vt:lpstr>
      <vt:lpstr>Goals of SPCC Program</vt:lpstr>
      <vt:lpstr>Goals of SPCC Program</vt:lpstr>
      <vt:lpstr>Goals of SPCC Program</vt:lpstr>
      <vt:lpstr>Spill Prevention</vt:lpstr>
      <vt:lpstr>Spill Prevention: Oil Storage</vt:lpstr>
      <vt:lpstr>Oil Storage Locations</vt:lpstr>
      <vt:lpstr>Oil Storage Locations</vt:lpstr>
      <vt:lpstr>Oil Storage Locations</vt:lpstr>
      <vt:lpstr>Oil Storage Locations</vt:lpstr>
      <vt:lpstr>Inspection and Maintenance of Units</vt:lpstr>
      <vt:lpstr>Best Practices for Oil Handling</vt:lpstr>
      <vt:lpstr>Spill Prevention</vt:lpstr>
      <vt:lpstr>Spill Prevention</vt:lpstr>
      <vt:lpstr>Spill Control</vt:lpstr>
      <vt:lpstr>Spill Control</vt:lpstr>
      <vt:lpstr>Spill Control</vt:lpstr>
      <vt:lpstr>Spill Control</vt:lpstr>
      <vt:lpstr>Spill Control</vt:lpstr>
      <vt:lpstr>Spill Control</vt:lpstr>
      <vt:lpstr>Spill Countermeasure</vt:lpstr>
      <vt:lpstr>Spill Response</vt:lpstr>
      <vt:lpstr>Spill Response</vt:lpstr>
      <vt:lpstr>Spill Response</vt:lpstr>
      <vt:lpstr>Spill Response</vt:lpstr>
      <vt:lpstr>Spill Response</vt:lpstr>
      <vt:lpstr>Spill Kits</vt:lpstr>
      <vt:lpstr>Spill Kits</vt:lpstr>
      <vt:lpstr>Spill Kit Locations</vt:lpstr>
      <vt:lpstr>Spill Kits</vt:lpstr>
      <vt:lpstr>Reporting Spills</vt:lpstr>
      <vt:lpstr>Main Points</vt:lpstr>
      <vt:lpstr>Questions/Comments?</vt:lpstr>
    </vt:vector>
  </TitlesOfParts>
  <Company>MRP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MRP</dc:creator>
  <cp:lastModifiedBy>Cook, Colleen E</cp:lastModifiedBy>
  <cp:revision>114</cp:revision>
  <cp:lastPrinted>2018-06-08T16:34:36Z</cp:lastPrinted>
  <dcterms:created xsi:type="dcterms:W3CDTF">2008-03-03T18:35:18Z</dcterms:created>
  <dcterms:modified xsi:type="dcterms:W3CDTF">2018-06-08T21:33:10Z</dcterms:modified>
</cp:coreProperties>
</file>