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120" y="48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735BD-A611-4FAA-AA9A-AD5F57872073}"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4185921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35BD-A611-4FAA-AA9A-AD5F57872073}"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3812070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35BD-A611-4FAA-AA9A-AD5F57872073}"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120884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735BD-A611-4FAA-AA9A-AD5F57872073}"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1948767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7735BD-A611-4FAA-AA9A-AD5F57872073}"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311685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7735BD-A611-4FAA-AA9A-AD5F57872073}"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108572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735BD-A611-4FAA-AA9A-AD5F57872073}"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1861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735BD-A611-4FAA-AA9A-AD5F57872073}"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408177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735BD-A611-4FAA-AA9A-AD5F57872073}"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359470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7735BD-A611-4FAA-AA9A-AD5F57872073}"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210603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7735BD-A611-4FAA-AA9A-AD5F57872073}"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2134B-E5BA-490A-979F-FBE6C8118169}" type="slidenum">
              <a:rPr lang="en-US" smtClean="0"/>
              <a:t>‹#›</a:t>
            </a:fld>
            <a:endParaRPr lang="en-US"/>
          </a:p>
        </p:txBody>
      </p:sp>
    </p:spTree>
    <p:extLst>
      <p:ext uri="{BB962C8B-B14F-4D97-AF65-F5344CB8AC3E}">
        <p14:creationId xmlns:p14="http://schemas.microsoft.com/office/powerpoint/2010/main" val="1778121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35BD-A611-4FAA-AA9A-AD5F57872073}" type="datetimeFigureOut">
              <a:rPr lang="en-US" smtClean="0"/>
              <a:t>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2134B-E5BA-490A-979F-FBE6C8118169}" type="slidenum">
              <a:rPr lang="en-US" smtClean="0"/>
              <a:t>‹#›</a:t>
            </a:fld>
            <a:endParaRPr lang="en-US"/>
          </a:p>
        </p:txBody>
      </p:sp>
    </p:spTree>
    <p:extLst>
      <p:ext uri="{BB962C8B-B14F-4D97-AF65-F5344CB8AC3E}">
        <p14:creationId xmlns:p14="http://schemas.microsoft.com/office/powerpoint/2010/main" val="48276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cisecuritystandards.org/documents/Skimming_Prevention_At-a-Glance_Sept2014.pdf"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xstate.edu/effective/UPPS/upps-03-01-05.html"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2" name="Title 1"/>
          <p:cNvSpPr>
            <a:spLocks noGrp="1"/>
          </p:cNvSpPr>
          <p:nvPr>
            <p:ph type="ctrTitle"/>
          </p:nvPr>
        </p:nvSpPr>
        <p:spPr/>
        <p:txBody>
          <a:bodyPr/>
          <a:lstStyle/>
          <a:p>
            <a:r>
              <a:rPr lang="en-US" dirty="0" smtClean="0"/>
              <a:t>PCI Device Inspections</a:t>
            </a:r>
            <a:endParaRPr lang="en-US" dirty="0"/>
          </a:p>
        </p:txBody>
      </p:sp>
      <p:sp>
        <p:nvSpPr>
          <p:cNvPr id="3" name="Subtitle 2"/>
          <p:cNvSpPr>
            <a:spLocks noGrp="1"/>
          </p:cNvSpPr>
          <p:nvPr>
            <p:ph type="subTitle" idx="1"/>
          </p:nvPr>
        </p:nvSpPr>
        <p:spPr/>
        <p:txBody>
          <a:bodyPr/>
          <a:lstStyle/>
          <a:p>
            <a:r>
              <a:rPr lang="en-US" dirty="0" smtClean="0"/>
              <a:t>Student Business Services</a:t>
            </a:r>
            <a:endParaRPr lang="en-US" dirty="0"/>
          </a:p>
        </p:txBody>
      </p:sp>
    </p:spTree>
    <p:extLst>
      <p:ext uri="{BB962C8B-B14F-4D97-AF65-F5344CB8AC3E}">
        <p14:creationId xmlns:p14="http://schemas.microsoft.com/office/powerpoint/2010/main" val="1366243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Know Your Stuff: </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Educate ALL staff on the appropriate handling of your credit card devices.</a:t>
            </a:r>
          </a:p>
          <a:p>
            <a:r>
              <a:rPr lang="en-US" dirty="0" smtClean="0"/>
              <a:t>Educate ALL staff to be aware of unauthorized access attempts from people outside the department or outside of SBS.</a:t>
            </a:r>
          </a:p>
          <a:p>
            <a:r>
              <a:rPr lang="en-US" dirty="0" smtClean="0"/>
              <a:t>Know your terminal – be familiar with its physical appearance and functionality.</a:t>
            </a:r>
          </a:p>
          <a:p>
            <a:r>
              <a:rPr lang="en-US" dirty="0" smtClean="0"/>
              <a:t>Know your staff – educate them and make sure they are FOLLOWING the outlined procedures. </a:t>
            </a:r>
          </a:p>
          <a:p>
            <a:pPr lvl="1"/>
            <a:endParaRPr lang="en-US" dirty="0" smtClean="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9869689" y="365125"/>
            <a:ext cx="1144674" cy="1097425"/>
          </a:xfrm>
          <a:prstGeom prst="rect">
            <a:avLst/>
          </a:prstGeom>
        </p:spPr>
      </p:pic>
    </p:spTree>
    <p:extLst>
      <p:ext uri="{BB962C8B-B14F-4D97-AF65-F5344CB8AC3E}">
        <p14:creationId xmlns:p14="http://schemas.microsoft.com/office/powerpoint/2010/main" val="36220411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Thank You!</a:t>
            </a:r>
            <a:endParaRPr lang="en-US" dirty="0"/>
          </a:p>
        </p:txBody>
      </p:sp>
      <p:sp>
        <p:nvSpPr>
          <p:cNvPr id="4" name="Content Placeholder 3"/>
          <p:cNvSpPr>
            <a:spLocks noGrp="1"/>
          </p:cNvSpPr>
          <p:nvPr>
            <p:ph idx="1"/>
          </p:nvPr>
        </p:nvSpPr>
        <p:spPr>
          <a:xfrm>
            <a:off x="1704108" y="1484243"/>
            <a:ext cx="9649692" cy="4692720"/>
          </a:xfrm>
        </p:spPr>
        <p:txBody>
          <a:bodyPr>
            <a:normAutofit/>
          </a:bodyPr>
          <a:lstStyle/>
          <a:p>
            <a:pPr marL="0" indent="0" algn="just">
              <a:buNone/>
            </a:pPr>
            <a:r>
              <a:rPr lang="en-US" dirty="0" smtClean="0"/>
              <a:t>Please take a few moments to review the PCI DSS skimming prevention </a:t>
            </a:r>
            <a:r>
              <a:rPr lang="en-US" dirty="0"/>
              <a:t>guidance. </a:t>
            </a:r>
            <a:endParaRPr lang="en-US" dirty="0" smtClean="0"/>
          </a:p>
          <a:p>
            <a:pPr marL="0" indent="0" algn="ctr">
              <a:buNone/>
            </a:pPr>
            <a:r>
              <a:rPr lang="en-US" sz="1800" dirty="0" smtClean="0">
                <a:hlinkClick r:id="rId3"/>
              </a:rPr>
              <a:t>https</a:t>
            </a:r>
            <a:r>
              <a:rPr lang="en-US" sz="1800" dirty="0">
                <a:hlinkClick r:id="rId3"/>
              </a:rPr>
              <a:t>://</a:t>
            </a:r>
            <a:r>
              <a:rPr lang="en-US" sz="1800" dirty="0" smtClean="0">
                <a:hlinkClick r:id="rId3"/>
              </a:rPr>
              <a:t>www.pcisecuritystandards.org/documents/Skimming_Prevention_At-a-Glance_Sept2014.pdf </a:t>
            </a:r>
            <a:endParaRPr lang="en-US" sz="1800" dirty="0" smtClean="0"/>
          </a:p>
          <a:p>
            <a:pPr marL="0" indent="0">
              <a:buNone/>
            </a:pPr>
            <a:endParaRPr lang="en-US" dirty="0" smtClean="0"/>
          </a:p>
          <a:p>
            <a:pPr marL="0" indent="0" algn="ctr">
              <a:buNone/>
            </a:pPr>
            <a:endParaRPr lang="en-US" dirty="0"/>
          </a:p>
          <a:p>
            <a:pPr marL="0" indent="0">
              <a:buNone/>
            </a:pPr>
            <a:endParaRPr lang="en-US" dirty="0" smtClean="0"/>
          </a:p>
          <a:p>
            <a:pPr marL="0" indent="0">
              <a:buNone/>
            </a:pPr>
            <a:endParaRPr lang="en-US" dirty="0"/>
          </a:p>
          <a:p>
            <a:pPr marL="0" indent="0" algn="just">
              <a:buNone/>
            </a:pPr>
            <a:r>
              <a:rPr lang="en-US" dirty="0" smtClean="0"/>
              <a:t>…for being diligent in keeping Texas State University a safe place to use credit cards!</a:t>
            </a:r>
          </a:p>
          <a:p>
            <a:endParaRPr lang="en-US" dirty="0" smtClean="0"/>
          </a:p>
          <a:p>
            <a:pPr marL="457200" lvl="1" indent="0">
              <a:buNone/>
            </a:pPr>
            <a:endParaRPr lang="en-US" dirty="0" smtClean="0"/>
          </a:p>
        </p:txBody>
      </p:sp>
      <p:pic>
        <p:nvPicPr>
          <p:cNvPr id="6" name="Picture 5" descr="Thank You"/>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15047" y="2964727"/>
            <a:ext cx="2227812" cy="1938197"/>
          </a:xfrm>
          <a:prstGeom prst="rect">
            <a:avLst/>
          </a:prstGeom>
        </p:spPr>
      </p:pic>
    </p:spTree>
    <p:extLst>
      <p:ext uri="{BB962C8B-B14F-4D97-AF65-F5344CB8AC3E}">
        <p14:creationId xmlns:p14="http://schemas.microsoft.com/office/powerpoint/2010/main" val="1931132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PCI Requirement – </a:t>
            </a:r>
            <a:r>
              <a:rPr lang="en-US" sz="3200" dirty="0" smtClean="0"/>
              <a:t>effective April 2016</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New to </a:t>
            </a:r>
            <a:r>
              <a:rPr lang="en-US" dirty="0"/>
              <a:t>V</a:t>
            </a:r>
            <a:r>
              <a:rPr lang="en-US" dirty="0" smtClean="0"/>
              <a:t>ersion 3 of the Payment Card Industry Data </a:t>
            </a:r>
            <a:r>
              <a:rPr lang="en-US" dirty="0"/>
              <a:t>S</a:t>
            </a:r>
            <a:r>
              <a:rPr lang="en-US" dirty="0" smtClean="0"/>
              <a:t>ecurity Standard – </a:t>
            </a:r>
            <a:r>
              <a:rPr lang="en-US" i="1" dirty="0" smtClean="0"/>
              <a:t>Requirement 9.9: Restrict Physical Access to Cardholder Data</a:t>
            </a:r>
          </a:p>
          <a:p>
            <a:pPr marL="914400" lvl="2" indent="0">
              <a:buNone/>
            </a:pPr>
            <a:endParaRPr lang="en-US" dirty="0" smtClean="0"/>
          </a:p>
          <a:p>
            <a:pPr marL="914400" lvl="2" indent="0">
              <a:buNone/>
            </a:pPr>
            <a:r>
              <a:rPr lang="en-US" dirty="0" smtClean="0"/>
              <a:t>“Are the devices that capture payment card data via direct physical interaction with the card protected against tampering and substitution…?”</a:t>
            </a:r>
          </a:p>
          <a:p>
            <a:pPr marL="914400" lvl="2" indent="0">
              <a:buNone/>
            </a:pPr>
            <a:endParaRPr lang="en-US" dirty="0"/>
          </a:p>
          <a:p>
            <a:pPr marL="914400" lvl="2" indent="0">
              <a:buNone/>
            </a:pPr>
            <a:r>
              <a:rPr lang="en-US" sz="1600" b="1" i="1" dirty="0" smtClean="0"/>
              <a:t>Note:</a:t>
            </a:r>
            <a:r>
              <a:rPr lang="en-US" sz="1600" i="1" dirty="0" smtClean="0"/>
              <a:t> This requirement applies to card-reading devices used in card present transactions (that is, card swipe or dip) at the point of sale.  This requirement is not intended to apply to manual key entry components such as computer keyboards and POS keypads.</a:t>
            </a:r>
            <a:endParaRPr lang="en-US" sz="1600" i="1" dirty="0"/>
          </a:p>
        </p:txBody>
      </p:sp>
    </p:spTree>
    <p:extLst>
      <p:ext uri="{BB962C8B-B14F-4D97-AF65-F5344CB8AC3E}">
        <p14:creationId xmlns:p14="http://schemas.microsoft.com/office/powerpoint/2010/main" val="13662951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Requirement Details</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Maintain policies and procedures regarding requirements for device inspections and inventory.</a:t>
            </a:r>
          </a:p>
          <a:p>
            <a:r>
              <a:rPr lang="en-US" dirty="0" smtClean="0"/>
              <a:t>Maintain a device inventory.</a:t>
            </a:r>
          </a:p>
          <a:p>
            <a:r>
              <a:rPr lang="en-US" dirty="0" smtClean="0"/>
              <a:t>Document changes to device inventory.</a:t>
            </a:r>
          </a:p>
          <a:p>
            <a:r>
              <a:rPr lang="en-US" dirty="0" smtClean="0"/>
              <a:t>Periodically inspect devices for physical tampering or substitution.</a:t>
            </a:r>
          </a:p>
          <a:p>
            <a:r>
              <a:rPr lang="en-US" dirty="0" smtClean="0"/>
              <a:t>Train personnel to be aware of attempted tampering or replacement of devices.</a:t>
            </a:r>
          </a:p>
        </p:txBody>
      </p:sp>
    </p:spTree>
    <p:extLst>
      <p:ext uri="{BB962C8B-B14F-4D97-AF65-F5344CB8AC3E}">
        <p14:creationId xmlns:p14="http://schemas.microsoft.com/office/powerpoint/2010/main" val="27941911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Maintain Policies and Procedures…</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UPPS 3.01.05.07 states that Texas State University will comply with the Payment Card Industry Data Security Standard (PCI DSS) including its evolving standards and practices. </a:t>
            </a:r>
          </a:p>
          <a:p>
            <a:endParaRPr lang="en-US" dirty="0"/>
          </a:p>
          <a:p>
            <a:r>
              <a:rPr lang="en-US" dirty="0">
                <a:hlinkClick r:id="rId3"/>
              </a:rPr>
              <a:t>http://</a:t>
            </a:r>
            <a:r>
              <a:rPr lang="en-US" dirty="0" smtClean="0">
                <a:hlinkClick r:id="rId3"/>
              </a:rPr>
              <a:t>www.txstate.edu/effective/UPPS/upps-03-01-05.html</a:t>
            </a:r>
            <a:endParaRPr lang="en-US" dirty="0" smtClean="0"/>
          </a:p>
          <a:p>
            <a:endParaRPr lang="en-US" dirty="0"/>
          </a:p>
          <a:p>
            <a:r>
              <a:rPr lang="en-US" dirty="0" smtClean="0"/>
              <a:t>We will be implementing the device inspection requirement as a monthly task. </a:t>
            </a:r>
          </a:p>
        </p:txBody>
      </p:sp>
    </p:spTree>
    <p:extLst>
      <p:ext uri="{BB962C8B-B14F-4D97-AF65-F5344CB8AC3E}">
        <p14:creationId xmlns:p14="http://schemas.microsoft.com/office/powerpoint/2010/main" val="4211554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Maintain a Device Inventory</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SBS will provide you with a form that will serve as an inspection log and a device inventory.</a:t>
            </a:r>
          </a:p>
          <a:p>
            <a:r>
              <a:rPr lang="en-US" dirty="0" smtClean="0"/>
              <a:t>You may add lines to the Word document as needed. </a:t>
            </a:r>
          </a:p>
          <a:p>
            <a:r>
              <a:rPr lang="en-US" dirty="0" smtClean="0"/>
              <a:t>The inventory must include:</a:t>
            </a:r>
          </a:p>
          <a:p>
            <a:pPr lvl="1"/>
            <a:r>
              <a:rPr lang="en-US" dirty="0" smtClean="0"/>
              <a:t>Make &amp; Model (terminals &amp; pin pads)</a:t>
            </a:r>
          </a:p>
          <a:p>
            <a:pPr lvl="1"/>
            <a:r>
              <a:rPr lang="en-US" dirty="0" smtClean="0"/>
              <a:t>The serial # (S/N) – usually located on a sticker on the bottom of the device</a:t>
            </a:r>
          </a:p>
          <a:p>
            <a:pPr lvl="1"/>
            <a:r>
              <a:rPr lang="en-US" dirty="0" smtClean="0"/>
              <a:t>Location (example: admin desk, or cashier’s office)</a:t>
            </a:r>
          </a:p>
          <a:p>
            <a:pPr lvl="1"/>
            <a:endParaRPr lang="en-US" dirty="0" smtClean="0"/>
          </a:p>
          <a:p>
            <a:pPr marL="0" indent="0" algn="ctr">
              <a:buNone/>
            </a:pPr>
            <a:endParaRPr lang="en-US" dirty="0" smtClean="0"/>
          </a:p>
          <a:p>
            <a:endParaRPr lang="en-US" dirty="0" smtClean="0"/>
          </a:p>
        </p:txBody>
      </p:sp>
      <p:pic>
        <p:nvPicPr>
          <p:cNvPr id="5" name="Picture 4"/>
          <p:cNvPicPr>
            <a:picLocks noChangeAspect="1"/>
          </p:cNvPicPr>
          <p:nvPr/>
        </p:nvPicPr>
        <p:blipFill>
          <a:blip r:embed="rId3"/>
          <a:stretch>
            <a:fillRect/>
          </a:stretch>
        </p:blipFill>
        <p:spPr>
          <a:xfrm>
            <a:off x="2778531" y="5209178"/>
            <a:ext cx="7802690" cy="1404273"/>
          </a:xfrm>
          <a:prstGeom prst="rect">
            <a:avLst/>
          </a:prstGeom>
        </p:spPr>
      </p:pic>
    </p:spTree>
    <p:extLst>
      <p:ext uri="{BB962C8B-B14F-4D97-AF65-F5344CB8AC3E}">
        <p14:creationId xmlns:p14="http://schemas.microsoft.com/office/powerpoint/2010/main" val="15355237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Document Changes to Device Inventory</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Document on the inspection log when a terminal is replaced.</a:t>
            </a:r>
          </a:p>
          <a:p>
            <a:pPr lvl="1"/>
            <a:r>
              <a:rPr lang="en-US" dirty="0" smtClean="0"/>
              <a:t>Include date of replacement.</a:t>
            </a:r>
          </a:p>
          <a:p>
            <a:pPr lvl="1"/>
            <a:r>
              <a:rPr lang="en-US" dirty="0" smtClean="0"/>
              <a:t>Include make/model, serial number, and location of the terminal that is returned or broken.</a:t>
            </a:r>
          </a:p>
          <a:p>
            <a:pPr lvl="1"/>
            <a:r>
              <a:rPr lang="en-US" dirty="0" smtClean="0"/>
              <a:t>Include make/model and serial number of the new terminal for that location.</a:t>
            </a:r>
          </a:p>
          <a:p>
            <a:pPr lvl="1"/>
            <a:r>
              <a:rPr lang="en-US" dirty="0" smtClean="0"/>
              <a:t>Note if a device is simply relocated.</a:t>
            </a:r>
          </a:p>
          <a:p>
            <a:pPr lvl="1"/>
            <a:endParaRPr lang="en-US" dirty="0" smtClean="0"/>
          </a:p>
          <a:p>
            <a:pPr marL="0" indent="0" algn="ctr">
              <a:buNone/>
            </a:pPr>
            <a:endParaRPr lang="en-US" dirty="0" smtClean="0"/>
          </a:p>
          <a:p>
            <a:endParaRPr lang="en-US" dirty="0" smtClean="0"/>
          </a:p>
        </p:txBody>
      </p:sp>
      <p:pic>
        <p:nvPicPr>
          <p:cNvPr id="6" name="Picture 5"/>
          <p:cNvPicPr>
            <a:picLocks noChangeAspect="1"/>
          </p:cNvPicPr>
          <p:nvPr/>
        </p:nvPicPr>
        <p:blipFill>
          <a:blip r:embed="rId3"/>
          <a:stretch>
            <a:fillRect/>
          </a:stretch>
        </p:blipFill>
        <p:spPr>
          <a:xfrm>
            <a:off x="2807446" y="4717865"/>
            <a:ext cx="7448221" cy="1300163"/>
          </a:xfrm>
          <a:prstGeom prst="rect">
            <a:avLst/>
          </a:prstGeom>
        </p:spPr>
      </p:pic>
    </p:spTree>
    <p:extLst>
      <p:ext uri="{BB962C8B-B14F-4D97-AF65-F5344CB8AC3E}">
        <p14:creationId xmlns:p14="http://schemas.microsoft.com/office/powerpoint/2010/main" val="1751020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Periodically Inspect the Devices</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Inspect the following on each device, once a month:</a:t>
            </a:r>
          </a:p>
          <a:p>
            <a:pPr lvl="1"/>
            <a:r>
              <a:rPr lang="en-US" dirty="0" smtClean="0"/>
              <a:t>The serial # should be the same each time you inspect the device, unless otherwise noted.</a:t>
            </a:r>
          </a:p>
          <a:p>
            <a:pPr lvl="1"/>
            <a:r>
              <a:rPr lang="en-US" dirty="0" smtClean="0"/>
              <a:t>The card readers (the swipe area or dip area for EMV cards) do not have anything inserted or blocking the area, and do not show signs of damage.</a:t>
            </a:r>
          </a:p>
          <a:p>
            <a:pPr lvl="1"/>
            <a:r>
              <a:rPr lang="en-US" dirty="0" smtClean="0"/>
              <a:t>The cords are the same, and do not have additional adaptors added to the connectors.  Cords should be the same, unless otherwise noted.</a:t>
            </a:r>
          </a:p>
          <a:p>
            <a:pPr lvl="1"/>
            <a:r>
              <a:rPr lang="en-US" dirty="0" smtClean="0"/>
              <a:t>The tamper stickers should be in place and undamaged.  Note if the sticker is peeling due to handling by staff.</a:t>
            </a:r>
          </a:p>
          <a:p>
            <a:pPr lvl="1"/>
            <a:endParaRPr lang="en-US" dirty="0" smtClean="0"/>
          </a:p>
          <a:p>
            <a:pPr lvl="1"/>
            <a:endParaRPr lang="en-US" dirty="0" smtClean="0"/>
          </a:p>
          <a:p>
            <a:pPr lvl="1"/>
            <a:endParaRPr lang="en-US" dirty="0" smtClean="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330728" y="365125"/>
            <a:ext cx="923925" cy="1151890"/>
          </a:xfrm>
          <a:prstGeom prst="rect">
            <a:avLst/>
          </a:prstGeom>
        </p:spPr>
      </p:pic>
    </p:spTree>
    <p:extLst>
      <p:ext uri="{BB962C8B-B14F-4D97-AF65-F5344CB8AC3E}">
        <p14:creationId xmlns:p14="http://schemas.microsoft.com/office/powerpoint/2010/main" val="128603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Inspection Results</a:t>
            </a:r>
            <a:endParaRPr lang="en-US" dirty="0"/>
          </a:p>
        </p:txBody>
      </p:sp>
      <p:sp>
        <p:nvSpPr>
          <p:cNvPr id="4" name="Content Placeholder 3"/>
          <p:cNvSpPr>
            <a:spLocks noGrp="1"/>
          </p:cNvSpPr>
          <p:nvPr>
            <p:ph idx="1"/>
          </p:nvPr>
        </p:nvSpPr>
        <p:spPr>
          <a:xfrm>
            <a:off x="1704108" y="1465545"/>
            <a:ext cx="9649692" cy="4711418"/>
          </a:xfrm>
        </p:spPr>
        <p:txBody>
          <a:bodyPr>
            <a:normAutofit/>
          </a:bodyPr>
          <a:lstStyle/>
          <a:p>
            <a:r>
              <a:rPr lang="en-US" dirty="0" smtClean="0"/>
              <a:t>Mark each item as “OK” on the log, if everything looks fine.</a:t>
            </a:r>
          </a:p>
          <a:p>
            <a:pPr marL="0" indent="0">
              <a:buNone/>
            </a:pPr>
            <a:endParaRPr lang="en-US" dirty="0"/>
          </a:p>
          <a:p>
            <a:endParaRPr lang="en-US" dirty="0" smtClean="0"/>
          </a:p>
          <a:p>
            <a:pPr marL="0" indent="0">
              <a:buNone/>
            </a:pPr>
            <a:endParaRPr lang="en-US" dirty="0" smtClean="0"/>
          </a:p>
          <a:p>
            <a:r>
              <a:rPr lang="en-US" dirty="0" smtClean="0"/>
              <a:t>If you see damage or other issues, note on the log and contact SBS for further instructions.</a:t>
            </a:r>
          </a:p>
          <a:p>
            <a:r>
              <a:rPr lang="en-US" dirty="0" smtClean="0"/>
              <a:t>If a terminal’s serial number is different and is not otherwise noted on the log, discontinue use and contact SBS immediately!</a:t>
            </a:r>
          </a:p>
          <a:p>
            <a:pPr marL="457200" lvl="1" indent="0">
              <a:buNone/>
            </a:pPr>
            <a:endParaRPr lang="en-US" dirty="0" smtClean="0"/>
          </a:p>
          <a:p>
            <a:pPr marL="457200" lvl="1" indent="0" algn="ctr">
              <a:buNone/>
            </a:pPr>
            <a:r>
              <a:rPr lang="en-US" sz="2800" dirty="0" smtClean="0"/>
              <a:t>Call 512-245-8326</a:t>
            </a:r>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4433816" y="5380629"/>
            <a:ext cx="832167" cy="942109"/>
          </a:xfrm>
          <a:prstGeom prst="rect">
            <a:avLst/>
          </a:prstGeom>
        </p:spPr>
      </p:pic>
      <p:pic>
        <p:nvPicPr>
          <p:cNvPr id="7" name="Picture 6"/>
          <p:cNvPicPr>
            <a:picLocks noChangeAspect="1"/>
          </p:cNvPicPr>
          <p:nvPr/>
        </p:nvPicPr>
        <p:blipFill>
          <a:blip r:embed="rId4"/>
          <a:stretch>
            <a:fillRect/>
          </a:stretch>
        </p:blipFill>
        <p:spPr>
          <a:xfrm>
            <a:off x="2386841" y="1930676"/>
            <a:ext cx="8292057" cy="1435376"/>
          </a:xfrm>
          <a:prstGeom prst="rect">
            <a:avLst/>
          </a:prstGeom>
        </p:spPr>
      </p:pic>
    </p:spTree>
    <p:extLst>
      <p:ext uri="{BB962C8B-B14F-4D97-AF65-F5344CB8AC3E}">
        <p14:creationId xmlns:p14="http://schemas.microsoft.com/office/powerpoint/2010/main" val="3779360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630680" cy="6858000"/>
          </a:xfrm>
          <a:prstGeom prst="rect">
            <a:avLst/>
          </a:prstGeom>
        </p:spPr>
      </p:pic>
      <p:sp>
        <p:nvSpPr>
          <p:cNvPr id="3" name="Title 2"/>
          <p:cNvSpPr>
            <a:spLocks noGrp="1"/>
          </p:cNvSpPr>
          <p:nvPr>
            <p:ph type="title"/>
          </p:nvPr>
        </p:nvSpPr>
        <p:spPr>
          <a:xfrm>
            <a:off x="1704108" y="365125"/>
            <a:ext cx="9649691" cy="1325563"/>
          </a:xfrm>
        </p:spPr>
        <p:txBody>
          <a:bodyPr/>
          <a:lstStyle/>
          <a:p>
            <a:r>
              <a:rPr lang="en-US" dirty="0" smtClean="0"/>
              <a:t>Additional Tamper Detection Tactics:</a:t>
            </a:r>
            <a:endParaRPr lang="en-US" dirty="0"/>
          </a:p>
        </p:txBody>
      </p:sp>
      <p:sp>
        <p:nvSpPr>
          <p:cNvPr id="4" name="Content Placeholder 3"/>
          <p:cNvSpPr>
            <a:spLocks noGrp="1"/>
          </p:cNvSpPr>
          <p:nvPr>
            <p:ph idx="1"/>
          </p:nvPr>
        </p:nvSpPr>
        <p:spPr>
          <a:xfrm>
            <a:off x="1704108" y="1825625"/>
            <a:ext cx="9649692" cy="4351338"/>
          </a:xfrm>
        </p:spPr>
        <p:txBody>
          <a:bodyPr/>
          <a:lstStyle/>
          <a:p>
            <a:r>
              <a:rPr lang="en-US" dirty="0" smtClean="0"/>
              <a:t>Be aware of suspicious behavior around devices (for example, attempts by unknown persons to unplug or open devices).</a:t>
            </a:r>
          </a:p>
          <a:p>
            <a:r>
              <a:rPr lang="en-US" dirty="0" smtClean="0"/>
              <a:t>Never leave your devices un-attended.</a:t>
            </a:r>
          </a:p>
          <a:p>
            <a:r>
              <a:rPr lang="en-US" dirty="0" smtClean="0"/>
              <a:t>Do not allow third-party persons, claiming to be repair or maintenance personnel, access to the devices, unless you have received notification from SBS.</a:t>
            </a:r>
          </a:p>
          <a:p>
            <a:r>
              <a:rPr lang="en-US" dirty="0" smtClean="0"/>
              <a:t>Do not give third party callers information regarding your device.  No one should call you about your devices, we will call them!</a:t>
            </a:r>
          </a:p>
          <a:p>
            <a:pPr lvl="1"/>
            <a:endParaRPr lang="en-US" dirty="0" smtClean="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5957453" y="5491711"/>
            <a:ext cx="1143000" cy="1061720"/>
          </a:xfrm>
          <a:prstGeom prst="rect">
            <a:avLst/>
          </a:prstGeom>
        </p:spPr>
      </p:pic>
    </p:spTree>
    <p:extLst>
      <p:ext uri="{BB962C8B-B14F-4D97-AF65-F5344CB8AC3E}">
        <p14:creationId xmlns:p14="http://schemas.microsoft.com/office/powerpoint/2010/main" val="3189829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TotalTime>
  <Words>699</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PCI Device Inspections</vt:lpstr>
      <vt:lpstr>PCI Requirement – effective April 2016</vt:lpstr>
      <vt:lpstr>Requirement Details</vt:lpstr>
      <vt:lpstr>Maintain Policies and Procedures…</vt:lpstr>
      <vt:lpstr>Maintain a Device Inventory</vt:lpstr>
      <vt:lpstr>Document Changes to Device Inventory</vt:lpstr>
      <vt:lpstr>Periodically Inspect the Devices</vt:lpstr>
      <vt:lpstr>Inspection Results</vt:lpstr>
      <vt:lpstr>Additional Tamper Detection Tactics:</vt:lpstr>
      <vt:lpstr>Know Your Stuff: </vt:lpstr>
      <vt:lpstr>Thank You!</vt:lpstr>
    </vt:vector>
  </TitlesOfParts>
  <Company>Texas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PCI Device Inspections</dc:title>
  <dc:creator>Stringham, Kim</dc:creator>
  <cp:lastModifiedBy>Stringham, Kim</cp:lastModifiedBy>
  <cp:revision>35</cp:revision>
  <dcterms:created xsi:type="dcterms:W3CDTF">2016-08-10T19:19:35Z</dcterms:created>
  <dcterms:modified xsi:type="dcterms:W3CDTF">2019-01-07T21:34:44Z</dcterms:modified>
  <cp:contentStatus/>
</cp:coreProperties>
</file>