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03" r:id="rId3"/>
    <p:sldId id="291" r:id="rId4"/>
    <p:sldId id="258" r:id="rId5"/>
    <p:sldId id="270" r:id="rId6"/>
    <p:sldId id="257" r:id="rId7"/>
    <p:sldId id="301" r:id="rId8"/>
    <p:sldId id="259" r:id="rId9"/>
    <p:sldId id="273" r:id="rId10"/>
    <p:sldId id="262" r:id="rId11"/>
    <p:sldId id="263" r:id="rId12"/>
    <p:sldId id="264" r:id="rId13"/>
    <p:sldId id="298" r:id="rId14"/>
    <p:sldId id="265" r:id="rId15"/>
    <p:sldId id="266" r:id="rId16"/>
    <p:sldId id="272" r:id="rId17"/>
    <p:sldId id="280" r:id="rId18"/>
    <p:sldId id="275" r:id="rId19"/>
    <p:sldId id="302" r:id="rId20"/>
    <p:sldId id="274" r:id="rId21"/>
    <p:sldId id="279" r:id="rId2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2"/>
    <p:restoredTop sz="92766"/>
  </p:normalViewPr>
  <p:slideViewPr>
    <p:cSldViewPr snapToGrid="0" snapToObjects="1">
      <p:cViewPr varScale="1">
        <p:scale>
          <a:sx n="137" d="100"/>
          <a:sy n="137" d="100"/>
        </p:scale>
        <p:origin x="192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D92A9-7842-1743-B66F-439D962E38E7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2F96E1-CD91-CD4B-A155-E8964C01F44B}">
      <dgm:prSet phldrT="[Text]" custT="1"/>
      <dgm:spPr/>
      <dgm:t>
        <a:bodyPr/>
        <a:lstStyle/>
        <a:p>
          <a:r>
            <a:rPr lang="en-US" sz="1400" b="0" i="0" dirty="0">
              <a:latin typeface="Helvetica"/>
              <a:cs typeface="Helvetica"/>
            </a:rPr>
            <a:t>Create program concept</a:t>
          </a:r>
        </a:p>
      </dgm:t>
    </dgm:pt>
    <dgm:pt modelId="{713991E4-7D86-F343-A217-DA68872D2E63}" type="parTrans" cxnId="{89EEEDE6-6D17-9A44-8F74-7E14E3FC3A82}">
      <dgm:prSet/>
      <dgm:spPr/>
      <dgm:t>
        <a:bodyPr/>
        <a:lstStyle/>
        <a:p>
          <a:endParaRPr lang="en-US"/>
        </a:p>
      </dgm:t>
    </dgm:pt>
    <dgm:pt modelId="{505DE85A-4556-2B42-8A5E-1CDC4FE9F941}" type="sibTrans" cxnId="{89EEEDE6-6D17-9A44-8F74-7E14E3FC3A82}">
      <dgm:prSet custT="1"/>
      <dgm:spPr/>
      <dgm:t>
        <a:bodyPr/>
        <a:lstStyle/>
        <a:p>
          <a:endParaRPr lang="en-US" sz="1400"/>
        </a:p>
      </dgm:t>
    </dgm:pt>
    <dgm:pt modelId="{B71CE6BA-B1CC-964E-879C-DB1E9A14DC2E}">
      <dgm:prSet phldrT="[Text]" custT="1"/>
      <dgm:spPr/>
      <dgm:t>
        <a:bodyPr/>
        <a:lstStyle/>
        <a:p>
          <a:r>
            <a:rPr lang="en-US" sz="1400" b="0" i="0" dirty="0">
              <a:latin typeface="Helvetica"/>
              <a:cs typeface="Helvetica"/>
            </a:rPr>
            <a:t>Meet with Education Abroad staff for guidance in developing a program</a:t>
          </a:r>
        </a:p>
      </dgm:t>
    </dgm:pt>
    <dgm:pt modelId="{F4F598FA-CA21-B04C-9789-A784BACDD515}" type="parTrans" cxnId="{01BC2AF8-A9FD-094A-BFD4-AE734F4EF7B6}">
      <dgm:prSet/>
      <dgm:spPr/>
      <dgm:t>
        <a:bodyPr/>
        <a:lstStyle/>
        <a:p>
          <a:endParaRPr lang="en-US"/>
        </a:p>
      </dgm:t>
    </dgm:pt>
    <dgm:pt modelId="{C984A82F-73A2-E141-9E16-3686AC344787}" type="sibTrans" cxnId="{01BC2AF8-A9FD-094A-BFD4-AE734F4EF7B6}">
      <dgm:prSet custT="1"/>
      <dgm:spPr/>
      <dgm:t>
        <a:bodyPr/>
        <a:lstStyle/>
        <a:p>
          <a:endParaRPr lang="en-US" sz="1400"/>
        </a:p>
      </dgm:t>
    </dgm:pt>
    <dgm:pt modelId="{A5093A9A-484A-304C-8A33-467E2F2166C2}">
      <dgm:prSet phldrT="[Text]" custT="1"/>
      <dgm:spPr/>
      <dgm:t>
        <a:bodyPr/>
        <a:lstStyle/>
        <a:p>
          <a:r>
            <a:rPr lang="en-US" sz="1400" b="0" i="0" dirty="0">
              <a:latin typeface="Helvetica"/>
              <a:cs typeface="Helvetica"/>
            </a:rPr>
            <a:t>Meet with your Department Chair/School Director to discuss program idea and seek support</a:t>
          </a:r>
        </a:p>
      </dgm:t>
    </dgm:pt>
    <dgm:pt modelId="{AC529A76-5B79-B649-A9AC-02DA2026E7BC}" type="parTrans" cxnId="{0F3565E2-89AA-B34E-B191-A1A8733A1471}">
      <dgm:prSet/>
      <dgm:spPr/>
      <dgm:t>
        <a:bodyPr/>
        <a:lstStyle/>
        <a:p>
          <a:endParaRPr lang="en-US"/>
        </a:p>
      </dgm:t>
    </dgm:pt>
    <dgm:pt modelId="{AF96B51D-9584-AE40-8A96-BD57F9626C75}" type="sibTrans" cxnId="{0F3565E2-89AA-B34E-B191-A1A8733A1471}">
      <dgm:prSet custT="1"/>
      <dgm:spPr/>
      <dgm:t>
        <a:bodyPr/>
        <a:lstStyle/>
        <a:p>
          <a:endParaRPr lang="en-US" sz="1400"/>
        </a:p>
      </dgm:t>
    </dgm:pt>
    <dgm:pt modelId="{468E8D34-A6AC-B947-B4DF-AB609B0F5224}">
      <dgm:prSet phldrT="[Text]" custT="1"/>
      <dgm:spPr/>
      <dgm:t>
        <a:bodyPr/>
        <a:lstStyle/>
        <a:p>
          <a:r>
            <a:rPr lang="en-US" sz="1400" b="0" i="0" dirty="0">
              <a:latin typeface="Helvetica"/>
              <a:cs typeface="Helvetica"/>
            </a:rPr>
            <a:t>Complete Feasibility Proposal for Faculty-led Programs</a:t>
          </a:r>
        </a:p>
        <a:p>
          <a:r>
            <a:rPr lang="en-US" sz="1400" b="0" i="0" dirty="0">
              <a:latin typeface="Helvetica"/>
              <a:cs typeface="Helvetica"/>
            </a:rPr>
            <a:t>Due: March 1</a:t>
          </a:r>
        </a:p>
      </dgm:t>
    </dgm:pt>
    <dgm:pt modelId="{443BF637-1048-5A48-BDF1-D939E379ECBA}" type="parTrans" cxnId="{932F3C2B-124B-924B-B5BE-6B785841C3F5}">
      <dgm:prSet/>
      <dgm:spPr/>
      <dgm:t>
        <a:bodyPr/>
        <a:lstStyle/>
        <a:p>
          <a:endParaRPr lang="en-US"/>
        </a:p>
      </dgm:t>
    </dgm:pt>
    <dgm:pt modelId="{297D9849-B90F-D547-A040-6FC5344989FC}" type="sibTrans" cxnId="{932F3C2B-124B-924B-B5BE-6B785841C3F5}">
      <dgm:prSet custT="1"/>
      <dgm:spPr/>
      <dgm:t>
        <a:bodyPr/>
        <a:lstStyle/>
        <a:p>
          <a:endParaRPr lang="en-US" sz="1400"/>
        </a:p>
      </dgm:t>
    </dgm:pt>
    <dgm:pt modelId="{83BCFE03-8A26-8548-AF4E-69AA67492AE9}">
      <dgm:prSet phldrT="[Text]" custT="1"/>
      <dgm:spPr/>
      <dgm:t>
        <a:bodyPr/>
        <a:lstStyle/>
        <a:p>
          <a:r>
            <a:rPr lang="en-US" sz="1400" b="0" i="0" dirty="0">
              <a:latin typeface="Helvetica"/>
              <a:cs typeface="Helvetica"/>
            </a:rPr>
            <a:t>The Advisory Board for Faculty-led Programs will review feasibility proposal and provide feedback</a:t>
          </a:r>
        </a:p>
      </dgm:t>
    </dgm:pt>
    <dgm:pt modelId="{9E9D84B4-1B0F-4943-B617-2C6A5B2E3FB4}" type="parTrans" cxnId="{59E09F09-E137-9342-9E48-1E2ED57611D9}">
      <dgm:prSet/>
      <dgm:spPr/>
      <dgm:t>
        <a:bodyPr/>
        <a:lstStyle/>
        <a:p>
          <a:endParaRPr lang="en-US"/>
        </a:p>
      </dgm:t>
    </dgm:pt>
    <dgm:pt modelId="{C48BCE21-0F9C-1E4F-AB9F-FD8AFABC78A7}" type="sibTrans" cxnId="{59E09F09-E137-9342-9E48-1E2ED57611D9}">
      <dgm:prSet custT="1"/>
      <dgm:spPr/>
      <dgm:t>
        <a:bodyPr/>
        <a:lstStyle/>
        <a:p>
          <a:endParaRPr lang="en-US" sz="1400"/>
        </a:p>
      </dgm:t>
    </dgm:pt>
    <dgm:pt modelId="{C975EFB0-6604-BE4A-9C70-C1EAD780C06B}">
      <dgm:prSet phldrT="[Text]" custT="1"/>
      <dgm:spPr/>
      <dgm:t>
        <a:bodyPr/>
        <a:lstStyle/>
        <a:p>
          <a:r>
            <a:rPr lang="en-US" sz="1400" b="0" i="0" dirty="0">
              <a:latin typeface="Helvetica"/>
              <a:cs typeface="Helvetica"/>
            </a:rPr>
            <a:t>Submit Program Application</a:t>
          </a:r>
        </a:p>
      </dgm:t>
    </dgm:pt>
    <dgm:pt modelId="{4542EF99-C477-F14A-BD0B-8764CE5DBD06}" type="parTrans" cxnId="{E81AED87-9D93-6242-B72A-5D4D31E857A2}">
      <dgm:prSet/>
      <dgm:spPr/>
      <dgm:t>
        <a:bodyPr/>
        <a:lstStyle/>
        <a:p>
          <a:endParaRPr lang="en-US"/>
        </a:p>
      </dgm:t>
    </dgm:pt>
    <dgm:pt modelId="{1A7A9FDF-F63C-F34C-9717-CFEC4B2C638E}" type="sibTrans" cxnId="{E81AED87-9D93-6242-B72A-5D4D31E857A2}">
      <dgm:prSet custT="1"/>
      <dgm:spPr/>
      <dgm:t>
        <a:bodyPr/>
        <a:lstStyle/>
        <a:p>
          <a:endParaRPr lang="en-US" sz="1400"/>
        </a:p>
      </dgm:t>
    </dgm:pt>
    <dgm:pt modelId="{CAADF7D7-F44A-9F4A-9DCD-859B6A6E4D16}">
      <dgm:prSet phldrT="[Text]" custT="1"/>
      <dgm:spPr/>
      <dgm:t>
        <a:bodyPr/>
        <a:lstStyle/>
        <a:p>
          <a:r>
            <a:rPr lang="en-US" sz="1400" b="0" i="0" dirty="0">
              <a:latin typeface="Helvetica"/>
              <a:cs typeface="Helvetica"/>
            </a:rPr>
            <a:t>Program is submitted for BOR approval</a:t>
          </a:r>
        </a:p>
      </dgm:t>
    </dgm:pt>
    <dgm:pt modelId="{E1A9D9FB-B0B9-FC4C-A571-0DC7C2D6B342}" type="parTrans" cxnId="{D5159AFE-DDEA-D149-801F-99C4794D1B64}">
      <dgm:prSet/>
      <dgm:spPr/>
      <dgm:t>
        <a:bodyPr/>
        <a:lstStyle/>
        <a:p>
          <a:endParaRPr lang="en-US"/>
        </a:p>
      </dgm:t>
    </dgm:pt>
    <dgm:pt modelId="{98AB63BA-F89C-CF4D-B953-590FC9D2B971}" type="sibTrans" cxnId="{D5159AFE-DDEA-D149-801F-99C4794D1B64}">
      <dgm:prSet custT="1"/>
      <dgm:spPr/>
      <dgm:t>
        <a:bodyPr/>
        <a:lstStyle/>
        <a:p>
          <a:endParaRPr lang="en-US" sz="1400"/>
        </a:p>
      </dgm:t>
    </dgm:pt>
    <dgm:pt modelId="{BF618191-2692-DC4A-AE4A-E65976172D28}">
      <dgm:prSet phldrT="[Text]" custT="1"/>
      <dgm:spPr/>
      <dgm:t>
        <a:bodyPr/>
        <a:lstStyle/>
        <a:p>
          <a:r>
            <a:rPr lang="en-US" sz="1400" b="0" i="0" dirty="0">
              <a:latin typeface="Helvetica"/>
              <a:cs typeface="Helvetica"/>
            </a:rPr>
            <a:t>Attend mandatory workshop</a:t>
          </a:r>
        </a:p>
      </dgm:t>
    </dgm:pt>
    <dgm:pt modelId="{D440F585-463A-D049-9F57-EA68F5505327}" type="parTrans" cxnId="{65F3746B-677B-E346-B943-483A905FD9AD}">
      <dgm:prSet/>
      <dgm:spPr/>
      <dgm:t>
        <a:bodyPr/>
        <a:lstStyle/>
        <a:p>
          <a:endParaRPr lang="en-US"/>
        </a:p>
      </dgm:t>
    </dgm:pt>
    <dgm:pt modelId="{9D657FD1-FF76-CC46-9F7F-2F5B3C685CF8}" type="sibTrans" cxnId="{65F3746B-677B-E346-B943-483A905FD9AD}">
      <dgm:prSet/>
      <dgm:spPr/>
      <dgm:t>
        <a:bodyPr/>
        <a:lstStyle/>
        <a:p>
          <a:endParaRPr lang="en-US"/>
        </a:p>
      </dgm:t>
    </dgm:pt>
    <dgm:pt modelId="{48CBD484-D8F6-4F43-9B6B-EA7A41C4BCE8}">
      <dgm:prSet phldrT="[Text]" custT="1"/>
      <dgm:spPr/>
      <dgm:t>
        <a:bodyPr/>
        <a:lstStyle/>
        <a:p>
          <a:r>
            <a:rPr lang="en-US" sz="1400" b="0" i="0" dirty="0">
              <a:latin typeface="Helvetica"/>
              <a:cs typeface="Helvetica"/>
            </a:rPr>
            <a:t>Follow up/Provide response to Advisory Board</a:t>
          </a:r>
        </a:p>
      </dgm:t>
    </dgm:pt>
    <dgm:pt modelId="{8DCAAFF1-CF49-4241-B6FE-81791A29F0AB}" type="parTrans" cxnId="{CB5EB012-74C5-414E-AA35-7456A59554DE}">
      <dgm:prSet/>
      <dgm:spPr/>
      <dgm:t>
        <a:bodyPr/>
        <a:lstStyle/>
        <a:p>
          <a:endParaRPr lang="en-US"/>
        </a:p>
      </dgm:t>
    </dgm:pt>
    <dgm:pt modelId="{1CBE3C26-AC36-3044-9CC1-4F545D1CB868}" type="sibTrans" cxnId="{CB5EB012-74C5-414E-AA35-7456A59554DE}">
      <dgm:prSet/>
      <dgm:spPr/>
      <dgm:t>
        <a:bodyPr/>
        <a:lstStyle/>
        <a:p>
          <a:endParaRPr lang="en-US"/>
        </a:p>
      </dgm:t>
    </dgm:pt>
    <dgm:pt modelId="{C5E79326-38CB-B14F-A7A8-0052AC71DDA2}" type="pres">
      <dgm:prSet presAssocID="{C06D92A9-7842-1743-B66F-439D962E38E7}" presName="linearFlow" presStyleCnt="0">
        <dgm:presLayoutVars>
          <dgm:resizeHandles val="exact"/>
        </dgm:presLayoutVars>
      </dgm:prSet>
      <dgm:spPr/>
    </dgm:pt>
    <dgm:pt modelId="{4804BF49-F6A7-4E40-8E0B-9FC13DB4D32B}" type="pres">
      <dgm:prSet presAssocID="{432F96E1-CD91-CD4B-A155-E8964C01F44B}" presName="node" presStyleLbl="node1" presStyleIdx="0" presStyleCnt="9" custScaleX="203632" custScaleY="179756">
        <dgm:presLayoutVars>
          <dgm:bulletEnabled val="1"/>
        </dgm:presLayoutVars>
      </dgm:prSet>
      <dgm:spPr/>
    </dgm:pt>
    <dgm:pt modelId="{BAE26C19-DB1C-0344-B5B2-33CC3780B4AA}" type="pres">
      <dgm:prSet presAssocID="{505DE85A-4556-2B42-8A5E-1CDC4FE9F941}" presName="sibTrans" presStyleLbl="sibTrans2D1" presStyleIdx="0" presStyleCnt="8" custScaleX="139046" custScaleY="115756"/>
      <dgm:spPr/>
    </dgm:pt>
    <dgm:pt modelId="{BF9788CF-42A9-9C4B-9A22-F572FBD99780}" type="pres">
      <dgm:prSet presAssocID="{505DE85A-4556-2B42-8A5E-1CDC4FE9F941}" presName="connectorText" presStyleLbl="sibTrans2D1" presStyleIdx="0" presStyleCnt="8"/>
      <dgm:spPr/>
    </dgm:pt>
    <dgm:pt modelId="{33C975A2-3474-404E-B41D-FAFDBBFE1D3E}" type="pres">
      <dgm:prSet presAssocID="{B71CE6BA-B1CC-964E-879C-DB1E9A14DC2E}" presName="node" presStyleLbl="node1" presStyleIdx="1" presStyleCnt="9" custScaleX="463487" custScaleY="179756">
        <dgm:presLayoutVars>
          <dgm:bulletEnabled val="1"/>
        </dgm:presLayoutVars>
      </dgm:prSet>
      <dgm:spPr/>
    </dgm:pt>
    <dgm:pt modelId="{97FAD824-1855-A548-AC28-6BAA5A1479EC}" type="pres">
      <dgm:prSet presAssocID="{C984A82F-73A2-E141-9E16-3686AC344787}" presName="sibTrans" presStyleLbl="sibTrans2D1" presStyleIdx="1" presStyleCnt="8" custScaleX="139046" custScaleY="115756"/>
      <dgm:spPr/>
    </dgm:pt>
    <dgm:pt modelId="{95DD5BF8-ACDF-AC47-AF22-87F209D3DF46}" type="pres">
      <dgm:prSet presAssocID="{C984A82F-73A2-E141-9E16-3686AC344787}" presName="connectorText" presStyleLbl="sibTrans2D1" presStyleIdx="1" presStyleCnt="8"/>
      <dgm:spPr/>
    </dgm:pt>
    <dgm:pt modelId="{15692932-9FFE-A044-A77D-34F05D267AED}" type="pres">
      <dgm:prSet presAssocID="{A5093A9A-484A-304C-8A33-467E2F2166C2}" presName="node" presStyleLbl="node1" presStyleIdx="2" presStyleCnt="9" custScaleX="463487" custScaleY="179756">
        <dgm:presLayoutVars>
          <dgm:bulletEnabled val="1"/>
        </dgm:presLayoutVars>
      </dgm:prSet>
      <dgm:spPr/>
    </dgm:pt>
    <dgm:pt modelId="{E73FE6AB-44BC-EA42-821D-6D1B44DA0B30}" type="pres">
      <dgm:prSet presAssocID="{AF96B51D-9584-AE40-8A96-BD57F9626C75}" presName="sibTrans" presStyleLbl="sibTrans2D1" presStyleIdx="2" presStyleCnt="8" custScaleX="139046" custScaleY="115756"/>
      <dgm:spPr/>
    </dgm:pt>
    <dgm:pt modelId="{CF02ECC9-21DE-5B4A-85E1-6BCA3A735369}" type="pres">
      <dgm:prSet presAssocID="{AF96B51D-9584-AE40-8A96-BD57F9626C75}" presName="connectorText" presStyleLbl="sibTrans2D1" presStyleIdx="2" presStyleCnt="8"/>
      <dgm:spPr/>
    </dgm:pt>
    <dgm:pt modelId="{83CBE440-28A8-614C-9EB8-F155A2838CF2}" type="pres">
      <dgm:prSet presAssocID="{468E8D34-A6AC-B947-B4DF-AB609B0F5224}" presName="node" presStyleLbl="node1" presStyleIdx="3" presStyleCnt="9" custScaleX="463487" custScaleY="179756">
        <dgm:presLayoutVars>
          <dgm:bulletEnabled val="1"/>
        </dgm:presLayoutVars>
      </dgm:prSet>
      <dgm:spPr/>
    </dgm:pt>
    <dgm:pt modelId="{4133C4B3-352A-404F-AEFC-F70871D60F11}" type="pres">
      <dgm:prSet presAssocID="{297D9849-B90F-D547-A040-6FC5344989FC}" presName="sibTrans" presStyleLbl="sibTrans2D1" presStyleIdx="3" presStyleCnt="8" custScaleX="139046" custScaleY="115756"/>
      <dgm:spPr/>
    </dgm:pt>
    <dgm:pt modelId="{A33E8B67-D36E-AA41-83FC-2AB7A0A28A98}" type="pres">
      <dgm:prSet presAssocID="{297D9849-B90F-D547-A040-6FC5344989FC}" presName="connectorText" presStyleLbl="sibTrans2D1" presStyleIdx="3" presStyleCnt="8"/>
      <dgm:spPr/>
    </dgm:pt>
    <dgm:pt modelId="{07FE9E99-3337-2744-BD3A-59AD393CE0EE}" type="pres">
      <dgm:prSet presAssocID="{83BCFE03-8A26-8548-AF4E-69AA67492AE9}" presName="node" presStyleLbl="node1" presStyleIdx="4" presStyleCnt="9" custScaleX="463487" custScaleY="179756">
        <dgm:presLayoutVars>
          <dgm:bulletEnabled val="1"/>
        </dgm:presLayoutVars>
      </dgm:prSet>
      <dgm:spPr/>
    </dgm:pt>
    <dgm:pt modelId="{DA232551-77B1-604C-9900-D3C42F5F4668}" type="pres">
      <dgm:prSet presAssocID="{C48BCE21-0F9C-1E4F-AB9F-FD8AFABC78A7}" presName="sibTrans" presStyleLbl="sibTrans2D1" presStyleIdx="4" presStyleCnt="8" custScaleX="139046" custScaleY="115756"/>
      <dgm:spPr/>
    </dgm:pt>
    <dgm:pt modelId="{911F26C7-3E16-F246-AD41-73F792CF96BD}" type="pres">
      <dgm:prSet presAssocID="{C48BCE21-0F9C-1E4F-AB9F-FD8AFABC78A7}" presName="connectorText" presStyleLbl="sibTrans2D1" presStyleIdx="4" presStyleCnt="8"/>
      <dgm:spPr/>
    </dgm:pt>
    <dgm:pt modelId="{595772FF-B145-5F4E-BA11-2449465ABB36}" type="pres">
      <dgm:prSet presAssocID="{48CBD484-D8F6-4F43-9B6B-EA7A41C4BCE8}" presName="node" presStyleLbl="node1" presStyleIdx="5" presStyleCnt="9" custScaleX="464094">
        <dgm:presLayoutVars>
          <dgm:bulletEnabled val="1"/>
        </dgm:presLayoutVars>
      </dgm:prSet>
      <dgm:spPr/>
    </dgm:pt>
    <dgm:pt modelId="{7A646C6B-064F-0E4A-9197-FA5529802ADE}" type="pres">
      <dgm:prSet presAssocID="{1CBE3C26-AC36-3044-9CC1-4F545D1CB868}" presName="sibTrans" presStyleLbl="sibTrans2D1" presStyleIdx="5" presStyleCnt="8"/>
      <dgm:spPr/>
    </dgm:pt>
    <dgm:pt modelId="{CDD21DEF-092D-824D-AA85-8B74CCB56DA5}" type="pres">
      <dgm:prSet presAssocID="{1CBE3C26-AC36-3044-9CC1-4F545D1CB868}" presName="connectorText" presStyleLbl="sibTrans2D1" presStyleIdx="5" presStyleCnt="8"/>
      <dgm:spPr/>
    </dgm:pt>
    <dgm:pt modelId="{758EC120-930F-2744-BF73-478DEBC8FA9C}" type="pres">
      <dgm:prSet presAssocID="{C975EFB0-6604-BE4A-9C70-C1EAD780C06B}" presName="node" presStyleLbl="node1" presStyleIdx="6" presStyleCnt="9" custScaleX="462759" custScaleY="179756">
        <dgm:presLayoutVars>
          <dgm:bulletEnabled val="1"/>
        </dgm:presLayoutVars>
      </dgm:prSet>
      <dgm:spPr/>
    </dgm:pt>
    <dgm:pt modelId="{A36B24CE-FDA6-904F-992C-D15C20C70B45}" type="pres">
      <dgm:prSet presAssocID="{1A7A9FDF-F63C-F34C-9717-CFEC4B2C638E}" presName="sibTrans" presStyleLbl="sibTrans2D1" presStyleIdx="6" presStyleCnt="8" custScaleX="139046" custScaleY="115756"/>
      <dgm:spPr/>
    </dgm:pt>
    <dgm:pt modelId="{E158693A-B32D-F64A-B58F-12C5790D8EB7}" type="pres">
      <dgm:prSet presAssocID="{1A7A9FDF-F63C-F34C-9717-CFEC4B2C638E}" presName="connectorText" presStyleLbl="sibTrans2D1" presStyleIdx="6" presStyleCnt="8"/>
      <dgm:spPr/>
    </dgm:pt>
    <dgm:pt modelId="{086C9E32-7DCB-7E42-AD12-49BAAB9BB48F}" type="pres">
      <dgm:prSet presAssocID="{CAADF7D7-F44A-9F4A-9DCD-859B6A6E4D16}" presName="node" presStyleLbl="node1" presStyleIdx="7" presStyleCnt="9" custScaleX="457084" custScaleY="179756">
        <dgm:presLayoutVars>
          <dgm:bulletEnabled val="1"/>
        </dgm:presLayoutVars>
      </dgm:prSet>
      <dgm:spPr/>
    </dgm:pt>
    <dgm:pt modelId="{A7DBF6A9-A946-AF4D-8B14-1D84CDFE5E74}" type="pres">
      <dgm:prSet presAssocID="{98AB63BA-F89C-CF4D-B953-590FC9D2B971}" presName="sibTrans" presStyleLbl="sibTrans2D1" presStyleIdx="7" presStyleCnt="8" custScaleX="139046" custScaleY="115756"/>
      <dgm:spPr/>
    </dgm:pt>
    <dgm:pt modelId="{874DB2D8-4F61-2F43-99D0-0101E5108808}" type="pres">
      <dgm:prSet presAssocID="{98AB63BA-F89C-CF4D-B953-590FC9D2B971}" presName="connectorText" presStyleLbl="sibTrans2D1" presStyleIdx="7" presStyleCnt="8"/>
      <dgm:spPr/>
    </dgm:pt>
    <dgm:pt modelId="{1D8592D8-2C76-0644-B7EB-AF36C3AFB82B}" type="pres">
      <dgm:prSet presAssocID="{BF618191-2692-DC4A-AE4A-E65976172D28}" presName="node" presStyleLbl="node1" presStyleIdx="8" presStyleCnt="9" custScaleX="460437" custScaleY="179756">
        <dgm:presLayoutVars>
          <dgm:bulletEnabled val="1"/>
        </dgm:presLayoutVars>
      </dgm:prSet>
      <dgm:spPr/>
    </dgm:pt>
  </dgm:ptLst>
  <dgm:cxnLst>
    <dgm:cxn modelId="{59E09F09-E137-9342-9E48-1E2ED57611D9}" srcId="{C06D92A9-7842-1743-B66F-439D962E38E7}" destId="{83BCFE03-8A26-8548-AF4E-69AA67492AE9}" srcOrd="4" destOrd="0" parTransId="{9E9D84B4-1B0F-4943-B617-2C6A5B2E3FB4}" sibTransId="{C48BCE21-0F9C-1E4F-AB9F-FD8AFABC78A7}"/>
    <dgm:cxn modelId="{CB5EB012-74C5-414E-AA35-7456A59554DE}" srcId="{C06D92A9-7842-1743-B66F-439D962E38E7}" destId="{48CBD484-D8F6-4F43-9B6B-EA7A41C4BCE8}" srcOrd="5" destOrd="0" parTransId="{8DCAAFF1-CF49-4241-B6FE-81791A29F0AB}" sibTransId="{1CBE3C26-AC36-3044-9CC1-4F545D1CB868}"/>
    <dgm:cxn modelId="{46CD2A16-7F7F-5C40-A098-D27029DB5931}" type="presOf" srcId="{C984A82F-73A2-E141-9E16-3686AC344787}" destId="{95DD5BF8-ACDF-AC47-AF22-87F209D3DF46}" srcOrd="1" destOrd="0" presId="urn:microsoft.com/office/officeart/2005/8/layout/process2"/>
    <dgm:cxn modelId="{400F6320-2C7A-A146-9F73-818793A9EA53}" type="presOf" srcId="{AF96B51D-9584-AE40-8A96-BD57F9626C75}" destId="{E73FE6AB-44BC-EA42-821D-6D1B44DA0B30}" srcOrd="0" destOrd="0" presId="urn:microsoft.com/office/officeart/2005/8/layout/process2"/>
    <dgm:cxn modelId="{60C7A326-F77E-4946-86DF-6A69DE997973}" type="presOf" srcId="{C48BCE21-0F9C-1E4F-AB9F-FD8AFABC78A7}" destId="{DA232551-77B1-604C-9900-D3C42F5F4668}" srcOrd="0" destOrd="0" presId="urn:microsoft.com/office/officeart/2005/8/layout/process2"/>
    <dgm:cxn modelId="{932F3C2B-124B-924B-B5BE-6B785841C3F5}" srcId="{C06D92A9-7842-1743-B66F-439D962E38E7}" destId="{468E8D34-A6AC-B947-B4DF-AB609B0F5224}" srcOrd="3" destOrd="0" parTransId="{443BF637-1048-5A48-BDF1-D939E379ECBA}" sibTransId="{297D9849-B90F-D547-A040-6FC5344989FC}"/>
    <dgm:cxn modelId="{7A43942C-B94D-854C-AD10-A5A144C0F22E}" type="presOf" srcId="{83BCFE03-8A26-8548-AF4E-69AA67492AE9}" destId="{07FE9E99-3337-2744-BD3A-59AD393CE0EE}" srcOrd="0" destOrd="0" presId="urn:microsoft.com/office/officeart/2005/8/layout/process2"/>
    <dgm:cxn modelId="{F151A42D-4F48-284D-8257-63BA89A01D9D}" type="presOf" srcId="{432F96E1-CD91-CD4B-A155-E8964C01F44B}" destId="{4804BF49-F6A7-4E40-8E0B-9FC13DB4D32B}" srcOrd="0" destOrd="0" presId="urn:microsoft.com/office/officeart/2005/8/layout/process2"/>
    <dgm:cxn modelId="{A2A56E42-E8FB-324D-8CBF-D1098010CED7}" type="presOf" srcId="{48CBD484-D8F6-4F43-9B6B-EA7A41C4BCE8}" destId="{595772FF-B145-5F4E-BA11-2449465ABB36}" srcOrd="0" destOrd="0" presId="urn:microsoft.com/office/officeart/2005/8/layout/process2"/>
    <dgm:cxn modelId="{1BE65E44-B8FC-654B-9F35-A0083E4BB95D}" type="presOf" srcId="{A5093A9A-484A-304C-8A33-467E2F2166C2}" destId="{15692932-9FFE-A044-A77D-34F05D267AED}" srcOrd="0" destOrd="0" presId="urn:microsoft.com/office/officeart/2005/8/layout/process2"/>
    <dgm:cxn modelId="{49769445-0574-864B-AB88-BC274E1A55D1}" type="presOf" srcId="{1CBE3C26-AC36-3044-9CC1-4F545D1CB868}" destId="{CDD21DEF-092D-824D-AA85-8B74CCB56DA5}" srcOrd="1" destOrd="0" presId="urn:microsoft.com/office/officeart/2005/8/layout/process2"/>
    <dgm:cxn modelId="{5734844D-91E1-7E4D-815F-8A5F1C623CA2}" type="presOf" srcId="{BF618191-2692-DC4A-AE4A-E65976172D28}" destId="{1D8592D8-2C76-0644-B7EB-AF36C3AFB82B}" srcOrd="0" destOrd="0" presId="urn:microsoft.com/office/officeart/2005/8/layout/process2"/>
    <dgm:cxn modelId="{51ED294E-2B06-2E49-8353-431F544BC7A6}" type="presOf" srcId="{468E8D34-A6AC-B947-B4DF-AB609B0F5224}" destId="{83CBE440-28A8-614C-9EB8-F155A2838CF2}" srcOrd="0" destOrd="0" presId="urn:microsoft.com/office/officeart/2005/8/layout/process2"/>
    <dgm:cxn modelId="{07551D52-2ECA-3846-A3AF-9F9CA1D861FC}" type="presOf" srcId="{98AB63BA-F89C-CF4D-B953-590FC9D2B971}" destId="{A7DBF6A9-A946-AF4D-8B14-1D84CDFE5E74}" srcOrd="0" destOrd="0" presId="urn:microsoft.com/office/officeart/2005/8/layout/process2"/>
    <dgm:cxn modelId="{33245157-1D45-684C-9CDF-3F08C082588A}" type="presOf" srcId="{1A7A9FDF-F63C-F34C-9717-CFEC4B2C638E}" destId="{E158693A-B32D-F64A-B58F-12C5790D8EB7}" srcOrd="1" destOrd="0" presId="urn:microsoft.com/office/officeart/2005/8/layout/process2"/>
    <dgm:cxn modelId="{CBA93261-D55B-7044-AB21-D91CA8A3181D}" type="presOf" srcId="{B71CE6BA-B1CC-964E-879C-DB1E9A14DC2E}" destId="{33C975A2-3474-404E-B41D-FAFDBBFE1D3E}" srcOrd="0" destOrd="0" presId="urn:microsoft.com/office/officeart/2005/8/layout/process2"/>
    <dgm:cxn modelId="{65F3746B-677B-E346-B943-483A905FD9AD}" srcId="{C06D92A9-7842-1743-B66F-439D962E38E7}" destId="{BF618191-2692-DC4A-AE4A-E65976172D28}" srcOrd="8" destOrd="0" parTransId="{D440F585-463A-D049-9F57-EA68F5505327}" sibTransId="{9D657FD1-FF76-CC46-9F7F-2F5B3C685CF8}"/>
    <dgm:cxn modelId="{E81AED87-9D93-6242-B72A-5D4D31E857A2}" srcId="{C06D92A9-7842-1743-B66F-439D962E38E7}" destId="{C975EFB0-6604-BE4A-9C70-C1EAD780C06B}" srcOrd="6" destOrd="0" parTransId="{4542EF99-C477-F14A-BD0B-8764CE5DBD06}" sibTransId="{1A7A9FDF-F63C-F34C-9717-CFEC4B2C638E}"/>
    <dgm:cxn modelId="{FD375394-5464-6849-8750-D53B207AD78A}" type="presOf" srcId="{98AB63BA-F89C-CF4D-B953-590FC9D2B971}" destId="{874DB2D8-4F61-2F43-99D0-0101E5108808}" srcOrd="1" destOrd="0" presId="urn:microsoft.com/office/officeart/2005/8/layout/process2"/>
    <dgm:cxn modelId="{05E0619D-A773-4C4E-8BDF-90B51E703ABE}" type="presOf" srcId="{297D9849-B90F-D547-A040-6FC5344989FC}" destId="{A33E8B67-D36E-AA41-83FC-2AB7A0A28A98}" srcOrd="1" destOrd="0" presId="urn:microsoft.com/office/officeart/2005/8/layout/process2"/>
    <dgm:cxn modelId="{2D26199F-7E88-8E49-9703-50F6AE8C3602}" type="presOf" srcId="{297D9849-B90F-D547-A040-6FC5344989FC}" destId="{4133C4B3-352A-404F-AEFC-F70871D60F11}" srcOrd="0" destOrd="0" presId="urn:microsoft.com/office/officeart/2005/8/layout/process2"/>
    <dgm:cxn modelId="{64C561AF-EB83-7941-B673-D561C0DA0AAF}" type="presOf" srcId="{C975EFB0-6604-BE4A-9C70-C1EAD780C06B}" destId="{758EC120-930F-2744-BF73-478DEBC8FA9C}" srcOrd="0" destOrd="0" presId="urn:microsoft.com/office/officeart/2005/8/layout/process2"/>
    <dgm:cxn modelId="{5A130DB5-85F1-4843-ABF1-C86BC8013F56}" type="presOf" srcId="{AF96B51D-9584-AE40-8A96-BD57F9626C75}" destId="{CF02ECC9-21DE-5B4A-85E1-6BCA3A735369}" srcOrd="1" destOrd="0" presId="urn:microsoft.com/office/officeart/2005/8/layout/process2"/>
    <dgm:cxn modelId="{81E93FCA-8582-2341-BD67-5239F4C9BAF3}" type="presOf" srcId="{1CBE3C26-AC36-3044-9CC1-4F545D1CB868}" destId="{7A646C6B-064F-0E4A-9197-FA5529802ADE}" srcOrd="0" destOrd="0" presId="urn:microsoft.com/office/officeart/2005/8/layout/process2"/>
    <dgm:cxn modelId="{0652AFCB-5A74-144D-A127-BDE77F105954}" type="presOf" srcId="{505DE85A-4556-2B42-8A5E-1CDC4FE9F941}" destId="{BAE26C19-DB1C-0344-B5B2-33CC3780B4AA}" srcOrd="0" destOrd="0" presId="urn:microsoft.com/office/officeart/2005/8/layout/process2"/>
    <dgm:cxn modelId="{CDA1E1CE-3A58-7441-9799-48D394C52B1D}" type="presOf" srcId="{505DE85A-4556-2B42-8A5E-1CDC4FE9F941}" destId="{BF9788CF-42A9-9C4B-9A22-F572FBD99780}" srcOrd="1" destOrd="0" presId="urn:microsoft.com/office/officeart/2005/8/layout/process2"/>
    <dgm:cxn modelId="{E4B3F9D7-686D-9345-8F26-2CED393B42BA}" type="presOf" srcId="{C48BCE21-0F9C-1E4F-AB9F-FD8AFABC78A7}" destId="{911F26C7-3E16-F246-AD41-73F792CF96BD}" srcOrd="1" destOrd="0" presId="urn:microsoft.com/office/officeart/2005/8/layout/process2"/>
    <dgm:cxn modelId="{860548DE-BCB4-EA40-A2C9-428C1E002BA6}" type="presOf" srcId="{C06D92A9-7842-1743-B66F-439D962E38E7}" destId="{C5E79326-38CB-B14F-A7A8-0052AC71DDA2}" srcOrd="0" destOrd="0" presId="urn:microsoft.com/office/officeart/2005/8/layout/process2"/>
    <dgm:cxn modelId="{0F3565E2-89AA-B34E-B191-A1A8733A1471}" srcId="{C06D92A9-7842-1743-B66F-439D962E38E7}" destId="{A5093A9A-484A-304C-8A33-467E2F2166C2}" srcOrd="2" destOrd="0" parTransId="{AC529A76-5B79-B649-A9AC-02DA2026E7BC}" sibTransId="{AF96B51D-9584-AE40-8A96-BD57F9626C75}"/>
    <dgm:cxn modelId="{F372DAE3-AA90-3243-9A9A-CAB0FF34F207}" type="presOf" srcId="{1A7A9FDF-F63C-F34C-9717-CFEC4B2C638E}" destId="{A36B24CE-FDA6-904F-992C-D15C20C70B45}" srcOrd="0" destOrd="0" presId="urn:microsoft.com/office/officeart/2005/8/layout/process2"/>
    <dgm:cxn modelId="{89EEEDE6-6D17-9A44-8F74-7E14E3FC3A82}" srcId="{C06D92A9-7842-1743-B66F-439D962E38E7}" destId="{432F96E1-CD91-CD4B-A155-E8964C01F44B}" srcOrd="0" destOrd="0" parTransId="{713991E4-7D86-F343-A217-DA68872D2E63}" sibTransId="{505DE85A-4556-2B42-8A5E-1CDC4FE9F941}"/>
    <dgm:cxn modelId="{2CA2BEE8-68E1-CC41-8F38-99E1E69D1ACC}" type="presOf" srcId="{C984A82F-73A2-E141-9E16-3686AC344787}" destId="{97FAD824-1855-A548-AC28-6BAA5A1479EC}" srcOrd="0" destOrd="0" presId="urn:microsoft.com/office/officeart/2005/8/layout/process2"/>
    <dgm:cxn modelId="{01BC2AF8-A9FD-094A-BFD4-AE734F4EF7B6}" srcId="{C06D92A9-7842-1743-B66F-439D962E38E7}" destId="{B71CE6BA-B1CC-964E-879C-DB1E9A14DC2E}" srcOrd="1" destOrd="0" parTransId="{F4F598FA-CA21-B04C-9789-A784BACDD515}" sibTransId="{C984A82F-73A2-E141-9E16-3686AC344787}"/>
    <dgm:cxn modelId="{1D43C9F8-0CE3-D844-9D9D-F4FC1ADEFFAF}" type="presOf" srcId="{CAADF7D7-F44A-9F4A-9DCD-859B6A6E4D16}" destId="{086C9E32-7DCB-7E42-AD12-49BAAB9BB48F}" srcOrd="0" destOrd="0" presId="urn:microsoft.com/office/officeart/2005/8/layout/process2"/>
    <dgm:cxn modelId="{D5159AFE-DDEA-D149-801F-99C4794D1B64}" srcId="{C06D92A9-7842-1743-B66F-439D962E38E7}" destId="{CAADF7D7-F44A-9F4A-9DCD-859B6A6E4D16}" srcOrd="7" destOrd="0" parTransId="{E1A9D9FB-B0B9-FC4C-A571-0DC7C2D6B342}" sibTransId="{98AB63BA-F89C-CF4D-B953-590FC9D2B971}"/>
    <dgm:cxn modelId="{7A87E035-B82E-AE43-842E-652F9CF72C62}" type="presParOf" srcId="{C5E79326-38CB-B14F-A7A8-0052AC71DDA2}" destId="{4804BF49-F6A7-4E40-8E0B-9FC13DB4D32B}" srcOrd="0" destOrd="0" presId="urn:microsoft.com/office/officeart/2005/8/layout/process2"/>
    <dgm:cxn modelId="{D7A1AC5E-EE67-4F4F-B216-F99ACF600939}" type="presParOf" srcId="{C5E79326-38CB-B14F-A7A8-0052AC71DDA2}" destId="{BAE26C19-DB1C-0344-B5B2-33CC3780B4AA}" srcOrd="1" destOrd="0" presId="urn:microsoft.com/office/officeart/2005/8/layout/process2"/>
    <dgm:cxn modelId="{CF0046F7-75BF-A548-9E59-DF3BD228D72D}" type="presParOf" srcId="{BAE26C19-DB1C-0344-B5B2-33CC3780B4AA}" destId="{BF9788CF-42A9-9C4B-9A22-F572FBD99780}" srcOrd="0" destOrd="0" presId="urn:microsoft.com/office/officeart/2005/8/layout/process2"/>
    <dgm:cxn modelId="{B4CB4ED1-0D42-074B-B90E-9C26517749A6}" type="presParOf" srcId="{C5E79326-38CB-B14F-A7A8-0052AC71DDA2}" destId="{33C975A2-3474-404E-B41D-FAFDBBFE1D3E}" srcOrd="2" destOrd="0" presId="urn:microsoft.com/office/officeart/2005/8/layout/process2"/>
    <dgm:cxn modelId="{BEF53F95-FB4C-6347-8224-01F00A236AC6}" type="presParOf" srcId="{C5E79326-38CB-B14F-A7A8-0052AC71DDA2}" destId="{97FAD824-1855-A548-AC28-6BAA5A1479EC}" srcOrd="3" destOrd="0" presId="urn:microsoft.com/office/officeart/2005/8/layout/process2"/>
    <dgm:cxn modelId="{22047008-D15C-B84D-9535-DFEE3F8D0475}" type="presParOf" srcId="{97FAD824-1855-A548-AC28-6BAA5A1479EC}" destId="{95DD5BF8-ACDF-AC47-AF22-87F209D3DF46}" srcOrd="0" destOrd="0" presId="urn:microsoft.com/office/officeart/2005/8/layout/process2"/>
    <dgm:cxn modelId="{A4335438-7E4C-BD42-A124-7C4DC10C7FE6}" type="presParOf" srcId="{C5E79326-38CB-B14F-A7A8-0052AC71DDA2}" destId="{15692932-9FFE-A044-A77D-34F05D267AED}" srcOrd="4" destOrd="0" presId="urn:microsoft.com/office/officeart/2005/8/layout/process2"/>
    <dgm:cxn modelId="{C83C0C09-5986-AF43-93BE-95B0B333B1FE}" type="presParOf" srcId="{C5E79326-38CB-B14F-A7A8-0052AC71DDA2}" destId="{E73FE6AB-44BC-EA42-821D-6D1B44DA0B30}" srcOrd="5" destOrd="0" presId="urn:microsoft.com/office/officeart/2005/8/layout/process2"/>
    <dgm:cxn modelId="{593872E0-6A7F-E84B-8888-8C0EB1159A39}" type="presParOf" srcId="{E73FE6AB-44BC-EA42-821D-6D1B44DA0B30}" destId="{CF02ECC9-21DE-5B4A-85E1-6BCA3A735369}" srcOrd="0" destOrd="0" presId="urn:microsoft.com/office/officeart/2005/8/layout/process2"/>
    <dgm:cxn modelId="{D3293227-1DBE-9A4C-BE3F-BCF0FC43F010}" type="presParOf" srcId="{C5E79326-38CB-B14F-A7A8-0052AC71DDA2}" destId="{83CBE440-28A8-614C-9EB8-F155A2838CF2}" srcOrd="6" destOrd="0" presId="urn:microsoft.com/office/officeart/2005/8/layout/process2"/>
    <dgm:cxn modelId="{6C560FED-3164-5744-A435-C8E2BC0C6DAD}" type="presParOf" srcId="{C5E79326-38CB-B14F-A7A8-0052AC71DDA2}" destId="{4133C4B3-352A-404F-AEFC-F70871D60F11}" srcOrd="7" destOrd="0" presId="urn:microsoft.com/office/officeart/2005/8/layout/process2"/>
    <dgm:cxn modelId="{E89A93E6-37EC-BA4B-B3B9-6FE124A5D089}" type="presParOf" srcId="{4133C4B3-352A-404F-AEFC-F70871D60F11}" destId="{A33E8B67-D36E-AA41-83FC-2AB7A0A28A98}" srcOrd="0" destOrd="0" presId="urn:microsoft.com/office/officeart/2005/8/layout/process2"/>
    <dgm:cxn modelId="{F5A3266B-1B56-E840-9944-119F644E359F}" type="presParOf" srcId="{C5E79326-38CB-B14F-A7A8-0052AC71DDA2}" destId="{07FE9E99-3337-2744-BD3A-59AD393CE0EE}" srcOrd="8" destOrd="0" presId="urn:microsoft.com/office/officeart/2005/8/layout/process2"/>
    <dgm:cxn modelId="{2E545012-7967-2749-AABB-19E6828CDF4D}" type="presParOf" srcId="{C5E79326-38CB-B14F-A7A8-0052AC71DDA2}" destId="{DA232551-77B1-604C-9900-D3C42F5F4668}" srcOrd="9" destOrd="0" presId="urn:microsoft.com/office/officeart/2005/8/layout/process2"/>
    <dgm:cxn modelId="{2EB58B07-5FD0-A141-8E29-FA7B4C2B2676}" type="presParOf" srcId="{DA232551-77B1-604C-9900-D3C42F5F4668}" destId="{911F26C7-3E16-F246-AD41-73F792CF96BD}" srcOrd="0" destOrd="0" presId="urn:microsoft.com/office/officeart/2005/8/layout/process2"/>
    <dgm:cxn modelId="{AFC55698-8C2C-8C46-BD1F-1231C18593AC}" type="presParOf" srcId="{C5E79326-38CB-B14F-A7A8-0052AC71DDA2}" destId="{595772FF-B145-5F4E-BA11-2449465ABB36}" srcOrd="10" destOrd="0" presId="urn:microsoft.com/office/officeart/2005/8/layout/process2"/>
    <dgm:cxn modelId="{E2D08639-72BA-4246-BEAA-DC3ED5F5A4B3}" type="presParOf" srcId="{C5E79326-38CB-B14F-A7A8-0052AC71DDA2}" destId="{7A646C6B-064F-0E4A-9197-FA5529802ADE}" srcOrd="11" destOrd="0" presId="urn:microsoft.com/office/officeart/2005/8/layout/process2"/>
    <dgm:cxn modelId="{85586B3A-6DB3-FB48-9503-F6DF6D2C1582}" type="presParOf" srcId="{7A646C6B-064F-0E4A-9197-FA5529802ADE}" destId="{CDD21DEF-092D-824D-AA85-8B74CCB56DA5}" srcOrd="0" destOrd="0" presId="urn:microsoft.com/office/officeart/2005/8/layout/process2"/>
    <dgm:cxn modelId="{B02C6148-6B64-6A4F-95EA-CC72F0D31CFE}" type="presParOf" srcId="{C5E79326-38CB-B14F-A7A8-0052AC71DDA2}" destId="{758EC120-930F-2744-BF73-478DEBC8FA9C}" srcOrd="12" destOrd="0" presId="urn:microsoft.com/office/officeart/2005/8/layout/process2"/>
    <dgm:cxn modelId="{DBEB5503-174E-E649-B37A-AB4368FBB3D5}" type="presParOf" srcId="{C5E79326-38CB-B14F-A7A8-0052AC71DDA2}" destId="{A36B24CE-FDA6-904F-992C-D15C20C70B45}" srcOrd="13" destOrd="0" presId="urn:microsoft.com/office/officeart/2005/8/layout/process2"/>
    <dgm:cxn modelId="{7BD68239-9D09-F64A-97A8-04C7EAB38940}" type="presParOf" srcId="{A36B24CE-FDA6-904F-992C-D15C20C70B45}" destId="{E158693A-B32D-F64A-B58F-12C5790D8EB7}" srcOrd="0" destOrd="0" presId="urn:microsoft.com/office/officeart/2005/8/layout/process2"/>
    <dgm:cxn modelId="{F6BD783E-323C-F74C-B129-BCAA7D535A75}" type="presParOf" srcId="{C5E79326-38CB-B14F-A7A8-0052AC71DDA2}" destId="{086C9E32-7DCB-7E42-AD12-49BAAB9BB48F}" srcOrd="14" destOrd="0" presId="urn:microsoft.com/office/officeart/2005/8/layout/process2"/>
    <dgm:cxn modelId="{EE24D877-32A7-2845-8E34-129732753598}" type="presParOf" srcId="{C5E79326-38CB-B14F-A7A8-0052AC71DDA2}" destId="{A7DBF6A9-A946-AF4D-8B14-1D84CDFE5E74}" srcOrd="15" destOrd="0" presId="urn:microsoft.com/office/officeart/2005/8/layout/process2"/>
    <dgm:cxn modelId="{0C66B22B-0545-5445-80B0-E51803542C8A}" type="presParOf" srcId="{A7DBF6A9-A946-AF4D-8B14-1D84CDFE5E74}" destId="{874DB2D8-4F61-2F43-99D0-0101E5108808}" srcOrd="0" destOrd="0" presId="urn:microsoft.com/office/officeart/2005/8/layout/process2"/>
    <dgm:cxn modelId="{000A41D3-B1D0-9F4F-905A-459017500AFE}" type="presParOf" srcId="{C5E79326-38CB-B14F-A7A8-0052AC71DDA2}" destId="{1D8592D8-2C76-0644-B7EB-AF36C3AFB82B}" srcOrd="1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4BF49-F6A7-4E40-8E0B-9FC13DB4D32B}">
      <dsp:nvSpPr>
        <dsp:cNvPr id="0" name=""/>
        <dsp:cNvSpPr/>
      </dsp:nvSpPr>
      <dsp:spPr>
        <a:xfrm>
          <a:off x="2035487" y="3967"/>
          <a:ext cx="2323130" cy="512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"/>
              <a:cs typeface="Helvetica"/>
            </a:rPr>
            <a:t>Create program concept</a:t>
          </a:r>
        </a:p>
      </dsp:txBody>
      <dsp:txXfrm>
        <a:off x="2050503" y="18983"/>
        <a:ext cx="2293098" cy="482653"/>
      </dsp:txXfrm>
    </dsp:sp>
    <dsp:sp modelId="{BAE26C19-DB1C-0344-B5B2-33CC3780B4AA}">
      <dsp:nvSpPr>
        <dsp:cNvPr id="0" name=""/>
        <dsp:cNvSpPr/>
      </dsp:nvSpPr>
      <dsp:spPr>
        <a:xfrm rot="5400000">
          <a:off x="3122695" y="513672"/>
          <a:ext cx="148715" cy="148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3152482" y="513598"/>
        <a:ext cx="89141" cy="104145"/>
      </dsp:txXfrm>
    </dsp:sp>
    <dsp:sp modelId="{33C975A2-3474-404E-B41D-FAFDBBFE1D3E}">
      <dsp:nvSpPr>
        <dsp:cNvPr id="0" name=""/>
        <dsp:cNvSpPr/>
      </dsp:nvSpPr>
      <dsp:spPr>
        <a:xfrm>
          <a:off x="553213" y="659259"/>
          <a:ext cx="5287679" cy="512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"/>
              <a:cs typeface="Helvetica"/>
            </a:rPr>
            <a:t>Meet with Education Abroad staff for guidance in developing a program</a:t>
          </a:r>
        </a:p>
      </dsp:txBody>
      <dsp:txXfrm>
        <a:off x="568229" y="674275"/>
        <a:ext cx="5257647" cy="482653"/>
      </dsp:txXfrm>
    </dsp:sp>
    <dsp:sp modelId="{97FAD824-1855-A548-AC28-6BAA5A1479EC}">
      <dsp:nvSpPr>
        <dsp:cNvPr id="0" name=""/>
        <dsp:cNvSpPr/>
      </dsp:nvSpPr>
      <dsp:spPr>
        <a:xfrm rot="5400000">
          <a:off x="3122695" y="1168963"/>
          <a:ext cx="148715" cy="148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3152482" y="1168889"/>
        <a:ext cx="89141" cy="104145"/>
      </dsp:txXfrm>
    </dsp:sp>
    <dsp:sp modelId="{15692932-9FFE-A044-A77D-34F05D267AED}">
      <dsp:nvSpPr>
        <dsp:cNvPr id="0" name=""/>
        <dsp:cNvSpPr/>
      </dsp:nvSpPr>
      <dsp:spPr>
        <a:xfrm>
          <a:off x="553213" y="1314550"/>
          <a:ext cx="5287679" cy="512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"/>
              <a:cs typeface="Helvetica"/>
            </a:rPr>
            <a:t>Meet with your Department Chair/School Director to discuss program idea and seek support</a:t>
          </a:r>
        </a:p>
      </dsp:txBody>
      <dsp:txXfrm>
        <a:off x="568229" y="1329566"/>
        <a:ext cx="5257647" cy="482653"/>
      </dsp:txXfrm>
    </dsp:sp>
    <dsp:sp modelId="{E73FE6AB-44BC-EA42-821D-6D1B44DA0B30}">
      <dsp:nvSpPr>
        <dsp:cNvPr id="0" name=""/>
        <dsp:cNvSpPr/>
      </dsp:nvSpPr>
      <dsp:spPr>
        <a:xfrm rot="5400000">
          <a:off x="3122695" y="1824255"/>
          <a:ext cx="148715" cy="148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3152482" y="1824181"/>
        <a:ext cx="89141" cy="104145"/>
      </dsp:txXfrm>
    </dsp:sp>
    <dsp:sp modelId="{83CBE440-28A8-614C-9EB8-F155A2838CF2}">
      <dsp:nvSpPr>
        <dsp:cNvPr id="0" name=""/>
        <dsp:cNvSpPr/>
      </dsp:nvSpPr>
      <dsp:spPr>
        <a:xfrm>
          <a:off x="553213" y="1969841"/>
          <a:ext cx="5287679" cy="512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"/>
              <a:cs typeface="Helvetica"/>
            </a:rPr>
            <a:t>Complete Feasibility Proposal for Faculty-led Programs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"/>
              <a:cs typeface="Helvetica"/>
            </a:rPr>
            <a:t>Due: March 1</a:t>
          </a:r>
        </a:p>
      </dsp:txBody>
      <dsp:txXfrm>
        <a:off x="568229" y="1984857"/>
        <a:ext cx="5257647" cy="482653"/>
      </dsp:txXfrm>
    </dsp:sp>
    <dsp:sp modelId="{4133C4B3-352A-404F-AEFC-F70871D60F11}">
      <dsp:nvSpPr>
        <dsp:cNvPr id="0" name=""/>
        <dsp:cNvSpPr/>
      </dsp:nvSpPr>
      <dsp:spPr>
        <a:xfrm rot="5400000">
          <a:off x="3122695" y="2479546"/>
          <a:ext cx="148715" cy="148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3152482" y="2479472"/>
        <a:ext cx="89141" cy="104145"/>
      </dsp:txXfrm>
    </dsp:sp>
    <dsp:sp modelId="{07FE9E99-3337-2744-BD3A-59AD393CE0EE}">
      <dsp:nvSpPr>
        <dsp:cNvPr id="0" name=""/>
        <dsp:cNvSpPr/>
      </dsp:nvSpPr>
      <dsp:spPr>
        <a:xfrm>
          <a:off x="553213" y="2625133"/>
          <a:ext cx="5287679" cy="512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"/>
              <a:cs typeface="Helvetica"/>
            </a:rPr>
            <a:t>The Advisory Board for Faculty-led Programs will review feasibility proposal and provide feedback</a:t>
          </a:r>
        </a:p>
      </dsp:txBody>
      <dsp:txXfrm>
        <a:off x="568229" y="2640149"/>
        <a:ext cx="5257647" cy="482653"/>
      </dsp:txXfrm>
    </dsp:sp>
    <dsp:sp modelId="{DA232551-77B1-604C-9900-D3C42F5F4668}">
      <dsp:nvSpPr>
        <dsp:cNvPr id="0" name=""/>
        <dsp:cNvSpPr/>
      </dsp:nvSpPr>
      <dsp:spPr>
        <a:xfrm rot="5400000">
          <a:off x="3122695" y="3134837"/>
          <a:ext cx="148715" cy="148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3152482" y="3134763"/>
        <a:ext cx="89141" cy="104145"/>
      </dsp:txXfrm>
    </dsp:sp>
    <dsp:sp modelId="{595772FF-B145-5F4E-BA11-2449465ABB36}">
      <dsp:nvSpPr>
        <dsp:cNvPr id="0" name=""/>
        <dsp:cNvSpPr/>
      </dsp:nvSpPr>
      <dsp:spPr>
        <a:xfrm>
          <a:off x="549750" y="3280424"/>
          <a:ext cx="5294604" cy="285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"/>
              <a:cs typeface="Helvetica"/>
            </a:rPr>
            <a:t>Follow up/Provide response to Advisory Board</a:t>
          </a:r>
        </a:p>
      </dsp:txBody>
      <dsp:txXfrm>
        <a:off x="558104" y="3288778"/>
        <a:ext cx="5277896" cy="268503"/>
      </dsp:txXfrm>
    </dsp:sp>
    <dsp:sp modelId="{7A646C6B-064F-0E4A-9197-FA5529802ADE}">
      <dsp:nvSpPr>
        <dsp:cNvPr id="0" name=""/>
        <dsp:cNvSpPr/>
      </dsp:nvSpPr>
      <dsp:spPr>
        <a:xfrm rot="5400000">
          <a:off x="3143575" y="3572766"/>
          <a:ext cx="106954" cy="1283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-5400000">
        <a:off x="3158549" y="3583461"/>
        <a:ext cx="77007" cy="74868"/>
      </dsp:txXfrm>
    </dsp:sp>
    <dsp:sp modelId="{758EC120-930F-2744-BF73-478DEBC8FA9C}">
      <dsp:nvSpPr>
        <dsp:cNvPr id="0" name=""/>
        <dsp:cNvSpPr/>
      </dsp:nvSpPr>
      <dsp:spPr>
        <a:xfrm>
          <a:off x="557365" y="3708242"/>
          <a:ext cx="5279374" cy="512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"/>
              <a:cs typeface="Helvetica"/>
            </a:rPr>
            <a:t>Submit Program Application</a:t>
          </a:r>
        </a:p>
      </dsp:txBody>
      <dsp:txXfrm>
        <a:off x="572381" y="3723258"/>
        <a:ext cx="5249342" cy="482653"/>
      </dsp:txXfrm>
    </dsp:sp>
    <dsp:sp modelId="{A36B24CE-FDA6-904F-992C-D15C20C70B45}">
      <dsp:nvSpPr>
        <dsp:cNvPr id="0" name=""/>
        <dsp:cNvSpPr/>
      </dsp:nvSpPr>
      <dsp:spPr>
        <a:xfrm rot="5400000">
          <a:off x="3122695" y="4217946"/>
          <a:ext cx="148715" cy="148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3152482" y="4217872"/>
        <a:ext cx="89141" cy="104145"/>
      </dsp:txXfrm>
    </dsp:sp>
    <dsp:sp modelId="{086C9E32-7DCB-7E42-AD12-49BAAB9BB48F}">
      <dsp:nvSpPr>
        <dsp:cNvPr id="0" name=""/>
        <dsp:cNvSpPr/>
      </dsp:nvSpPr>
      <dsp:spPr>
        <a:xfrm>
          <a:off x="589737" y="4363533"/>
          <a:ext cx="5214631" cy="512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"/>
              <a:cs typeface="Helvetica"/>
            </a:rPr>
            <a:t>Program is submitted for BOR approval</a:t>
          </a:r>
        </a:p>
      </dsp:txBody>
      <dsp:txXfrm>
        <a:off x="604753" y="4378549"/>
        <a:ext cx="5184599" cy="482653"/>
      </dsp:txXfrm>
    </dsp:sp>
    <dsp:sp modelId="{A7DBF6A9-A946-AF4D-8B14-1D84CDFE5E74}">
      <dsp:nvSpPr>
        <dsp:cNvPr id="0" name=""/>
        <dsp:cNvSpPr/>
      </dsp:nvSpPr>
      <dsp:spPr>
        <a:xfrm rot="5400000">
          <a:off x="3122695" y="4873238"/>
          <a:ext cx="148715" cy="1485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3152482" y="4873164"/>
        <a:ext cx="89141" cy="104145"/>
      </dsp:txXfrm>
    </dsp:sp>
    <dsp:sp modelId="{1D8592D8-2C76-0644-B7EB-AF36C3AFB82B}">
      <dsp:nvSpPr>
        <dsp:cNvPr id="0" name=""/>
        <dsp:cNvSpPr/>
      </dsp:nvSpPr>
      <dsp:spPr>
        <a:xfrm>
          <a:off x="570611" y="5018824"/>
          <a:ext cx="5252883" cy="512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Helvetica"/>
              <a:cs typeface="Helvetica"/>
            </a:rPr>
            <a:t>Attend mandatory workshop</a:t>
          </a:r>
        </a:p>
      </dsp:txBody>
      <dsp:txXfrm>
        <a:off x="585627" y="5033840"/>
        <a:ext cx="5222851" cy="482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ADC13E-370B-444B-9FF7-20477ACA75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53463-8E82-CA41-B006-BA190B32D8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CD0AC1A3-68C9-364F-A32A-06C27C66EAF2}" type="datetimeFigureOut">
              <a:rPr lang="en-US"/>
              <a:pPr>
                <a:defRPr/>
              </a:pPr>
              <a:t>10/27/21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3640B-47FF-0B45-91AB-8C4C470FDC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FC4CB-86D7-2447-90C1-BA64FBE986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DEC8342A-77F9-C745-A27C-363C10F9F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601218-92C7-A746-BF18-A2F3165BBD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0F1B6-A73B-B945-ABE1-90D510046A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2D1B7AFC-78B0-AA41-ADE7-A3D3B716AA9A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E02EA5-61B5-D545-BABC-32FA499E90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3C1C201-FAF6-E54E-B2D4-4EA1202CF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08C84-18D1-F74A-9132-FAF4464DAA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2E329-A9F9-BD4B-8C64-18D3A4C6C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9A4C2EC-F9AF-E14E-A71D-21AA0C8467E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14253D2D-B82F-FA4A-B0FB-F29CA8C054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7F70F5F5-32EA-2A4D-BC81-700067B2F7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29916DE3-E62F-0D46-9AB7-A50F67C92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A85354-2653-FE4E-976D-1E13AF18AB56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7F012BAC-08A0-7F41-9EF4-9753E5DC1A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01DFDA1E-8961-A940-BE39-41E0C86BB4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687BD558-F9FD-314C-8F50-F1CCB6881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FC74F2-6C73-634D-AD6A-C2A18042BEAA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7B606-8BCE-8A45-AA15-F4CA2F3FE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CC4B4-71D6-A94B-9558-F9DF69F93561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1F756-A4C0-D943-9047-DC44FCC3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F804A-E607-0C45-B0FD-468C6F36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6E194-78B5-D245-8B22-2AF4EEA6C5C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4780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5A1E2-B1EB-494B-8881-1389A2500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4C9A5-23A9-2C4E-BB23-C3CC6041529B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5E1CC-DA2D-E842-8949-59CC763B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476AE-AAC3-2046-903D-5DADBA04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D0061-19AE-6446-BA6A-DC61E6FB2AF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4974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C35AA-3388-4B4A-B676-4406B024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D7DDD-FA60-A246-BFE4-4538E5D90C65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9C0FE-8132-BC4E-99D1-610F4B95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65C9F-B32F-604F-9D5C-8133D501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DC715-7D3E-EC40-BBC6-2FAEBE646F3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3075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CC859-A01A-DE4F-819F-2DF048E5A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ABC8D-3613-D047-BCEC-BE7DD530D37E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B3E38-B2DB-6446-AFA2-0DBCD3F5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5E94A-190A-444F-8D71-F92DED0A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1A487-C3E3-3D4D-9C17-91815BE3159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171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A90B6-8084-6E44-96CE-DF05F7492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9D33B-7C1C-BF40-997A-6CA07662863B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EB5EB-A1EC-D84A-97A2-6CFF7BCD2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9E4B-D4D8-0F46-8D21-30E4C4033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C237E-5527-3641-BCEB-4D5EB5A84AF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8043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B7A47E-7583-E641-BFB1-B4792FEF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888A-669D-B14A-97C1-0FA2BD1800D4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B3BFD3-9424-D643-8778-47DFA3D4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63CED6-6973-7547-8269-3E4A3FD9B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493B1-83EB-C442-82CE-9708E0B2C62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8896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6AF014-92D8-654B-ADCD-930069402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74C02-5C87-3C40-8BAB-CF468B722792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D42321-0FDF-4C44-8908-389FD459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492B44-E6C4-7941-8658-33D96F87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EDDE9-6631-AF4A-ABB7-94E5EA29346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68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7B77184-20E7-244E-BCDE-7F9DDBA09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968B4-37D9-F942-93EC-D2548D522C48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AC03429-B1F6-E645-A403-99B39503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046389-C151-B94D-B039-61E4B31C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1032F-C92B-1643-8A84-CEEFADB68D2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2157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52E3CA-8474-794C-86D9-9FD2BEAFF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3F5BB-A4E8-1044-B89A-8200D65C5443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D24E0E-316F-4342-B1DF-3F5E8387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8156FF-ABAE-5F4F-BB7B-903DF5E5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3803-94AB-4D4A-BD85-EE63800D4D4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1905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2963CD-DBB6-BA43-A56E-DE1A7C84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A64CE-60EF-694A-9BFA-A0CBABEBD244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50BAE6-41C6-3D46-AB49-AA1C3D8A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763E2A-C4F8-ED4D-9440-EB02ABBE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8BEBF-6B0C-EA49-8805-676A3D966E1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4561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00A086-E2EE-F944-8944-A6BF35A9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82F99-EA67-D94E-B37A-1957D786FCEA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6DDEA2-C2F0-0D43-ABAE-55094260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B50A75-FAE2-7146-9C98-92F0A5C2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65177-28D6-3340-9EC3-5AC917BAD52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4739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5AB5F40-F719-A549-8601-E1476A3BBB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4A6D93A-4070-E843-809A-04F1D05A62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BD5E5-1EFF-9B47-ACED-D1DC15FBE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230769A4-6C52-DB4C-8F58-646A5BED9C46}" type="datetimeFigureOut">
              <a:rPr lang="en-US" altLang="x-none"/>
              <a:pPr>
                <a:defRPr/>
              </a:pPr>
              <a:t>10/27/21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67CB5-B5DF-D148-BF91-4B4CB37EA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4CAAB-231E-E148-B9ED-4DB8DD8C5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1434F0C-D3E7-5B4D-AC1D-0BD3C1567FD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BB2817-8ED4-6248-9616-516C80F92DF0}"/>
              </a:ext>
            </a:extLst>
          </p:cNvPr>
          <p:cNvSpPr/>
          <p:nvPr/>
        </p:nvSpPr>
        <p:spPr>
          <a:xfrm>
            <a:off x="5145436" y="1549798"/>
            <a:ext cx="409155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1905"/>
                <a:solidFill>
                  <a:srgbClr val="C4BD97"/>
                </a:solidFill>
                <a:latin typeface="Helvetica"/>
                <a:ea typeface="+mn-ea"/>
                <a:cs typeface="Helvetica"/>
              </a:rPr>
              <a:t>Developing Faculty-led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1905"/>
                <a:solidFill>
                  <a:srgbClr val="C4BD97"/>
                </a:solidFill>
                <a:latin typeface="Helvetica"/>
                <a:ea typeface="+mn-ea"/>
                <a:cs typeface="Helvetica"/>
              </a:rPr>
              <a:t>Education Abroad Programs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vetica"/>
              <a:ea typeface="+mn-ea"/>
              <a:cs typeface="Helvetic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vetica"/>
              <a:ea typeface="+mn-ea"/>
              <a:cs typeface="Helvetic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elvetica"/>
              <a:ea typeface="+mn-ea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79726-0192-C041-98BE-B39E8F01E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91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1E75D4-42AF-E84F-9830-B9AF84AB046F}"/>
              </a:ext>
            </a:extLst>
          </p:cNvPr>
          <p:cNvSpPr/>
          <p:nvPr/>
        </p:nvSpPr>
        <p:spPr>
          <a:xfrm>
            <a:off x="390525" y="0"/>
            <a:ext cx="81883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DEVELOPING YOUR  FEASIBILITY PROPOSAL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071597-2833-1944-B4D3-7F3E218CBCCB}"/>
              </a:ext>
            </a:extLst>
          </p:cNvPr>
          <p:cNvSpPr/>
          <p:nvPr/>
        </p:nvSpPr>
        <p:spPr>
          <a:xfrm>
            <a:off x="390525" y="782617"/>
            <a:ext cx="8188325" cy="3139321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sz="1800" dirty="0"/>
              <a:t> </a:t>
            </a:r>
          </a:p>
          <a:p>
            <a:pPr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Academic Component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	Ensure your program supports the overall mission of the institution, 	college, and 	department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	The learning outcomes of this program should be clear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	Explain how the proposed courses to be taught abroad are connected to 	the 	location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	As you plan the cultural experiences in your program, consider 	opportunities that will enhance global competency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B85421-9583-B041-857F-AE7521EA3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1938"/>
            <a:ext cx="9144000" cy="29360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6F19279A-A348-AF4A-8DF7-8D01B217B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672" y="181957"/>
            <a:ext cx="5356328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Cost effectiveness: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defRPr/>
            </a:pPr>
            <a:endParaRPr lang="en-US" sz="1800" dirty="0"/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Consider how the cost of this program compares to the cost of studying on campus</a:t>
            </a:r>
          </a:p>
          <a:p>
            <a:pPr>
              <a:buFont typeface="Arial" charset="0"/>
              <a:buChar char="•"/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See how the cost of your program compares to the cost of other Texas State faculty-led programs</a:t>
            </a:r>
          </a:p>
          <a:p>
            <a:pPr>
              <a:buFont typeface="Arial" charset="0"/>
              <a:buChar char="•"/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Keep in mind financial aid requirements; students must maintain full-time status</a:t>
            </a:r>
          </a:p>
          <a:p>
            <a:pPr>
              <a:buFont typeface="Arial" charset="0"/>
              <a:buChar char="•"/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Keep in mind any services and/or activities that are not essential in your program that might be impacting the cost significantly</a:t>
            </a:r>
          </a:p>
          <a:p>
            <a:pPr>
              <a:buFont typeface="Arial" charset="0"/>
              <a:buChar char="•"/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Maintain a good balance between the number of faculty and students given the academic and logistical support available</a:t>
            </a:r>
          </a:p>
          <a:p>
            <a:pPr>
              <a:buFont typeface="Arial" charset="0"/>
              <a:buChar char="•"/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Maintain a good balance between the number of faculty and students given the minimum and maximum number of students expected in your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26AEA-0687-0B48-B3CB-D363926C6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876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83C8C8-675B-8D44-BFB8-B26B53EF650F}"/>
              </a:ext>
            </a:extLst>
          </p:cNvPr>
          <p:cNvSpPr/>
          <p:nvPr/>
        </p:nvSpPr>
        <p:spPr>
          <a:xfrm>
            <a:off x="223838" y="98425"/>
            <a:ext cx="4064000" cy="62468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ＭＳ Ｐゴシック" charset="-128"/>
              </a:rPr>
              <a:t>Program Marketability: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ＭＳ Ｐゴシック" charset="-128"/>
              </a:rPr>
              <a:t>  </a:t>
            </a:r>
          </a:p>
          <a:p>
            <a:pPr eaLnBrk="1" hangingPunct="1"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charset="0"/>
              <a:ea typeface="ＭＳ Ｐゴシック" charset="-128"/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ＭＳ Ｐゴシック" charset="-128"/>
              </a:rPr>
              <a:t>Consider the minimum number of students required for this program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charset="0"/>
              <a:ea typeface="ＭＳ Ｐゴシック" charset="-128"/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ＭＳ Ｐゴシック" charset="-128"/>
              </a:rPr>
              <a:t>Align with the Texas State academic calendar and students’ degree plans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charset="0"/>
              <a:ea typeface="ＭＳ Ｐゴシック" charset="-128"/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ＭＳ Ｐゴシック" charset="-128"/>
              </a:rPr>
              <a:t>Explore with other academic department the possibility to cross-list courses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charset="0"/>
              <a:ea typeface="ＭＳ Ｐゴシック" charset="-128"/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ＭＳ Ｐゴシック" charset="-128"/>
              </a:rPr>
              <a:t>Aim for your program to fit a needed academic or geographic niche not currently available to Texas State students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charset="0"/>
              <a:ea typeface="ＭＳ Ｐゴシック" charset="-128"/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ＭＳ Ｐゴシック" charset="-128"/>
              </a:rPr>
              <a:t>Prepare a good continuity plan for your program</a:t>
            </a:r>
          </a:p>
        </p:txBody>
      </p:sp>
      <p:pic>
        <p:nvPicPr>
          <p:cNvPr id="30722" name="Picture 6" descr="1413229.jpg">
            <a:extLst>
              <a:ext uri="{FF2B5EF4-FFF2-40B4-BE49-F238E27FC236}">
                <a16:creationId xmlns:a16="http://schemas.microsoft.com/office/drawing/2014/main" id="{E34078B4-96D0-E24D-AD1C-9D0EDC4B0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6137" y="1100138"/>
            <a:ext cx="69072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5D4AC-5AD9-5F4E-9DB0-ED9E8356D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34577"/>
            <a:ext cx="9144000" cy="342342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Health and Safety: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 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Be familiar with the area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Identify resources available to participants (i.e. hospitals, clinics, embassy, etc.)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Full-service third party provider who will be available for 24/7 assistance is required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Inquire about full-service third party provider’s emergency response procedures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No locations with high-risk (level 3 or 4) according to the Department of State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Any potentially high-risk activities planned for this program must be essential to the academic objectives of your program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77234-7F80-F846-94A7-B3B8EF35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4345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D64D66-3F7D-9745-9005-F6B586FD1640}"/>
              </a:ext>
            </a:extLst>
          </p:cNvPr>
          <p:cNvSpPr/>
          <p:nvPr/>
        </p:nvSpPr>
        <p:spPr>
          <a:xfrm>
            <a:off x="12700" y="295275"/>
            <a:ext cx="9131300" cy="1447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PROGRAM </a:t>
            </a:r>
            <a:r>
              <a:rPr lang="en-US" sz="44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APPLICATION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ln w="1905"/>
              <a:solidFill>
                <a:schemeClr val="bg2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2770" name="Rectangle 5">
            <a:extLst>
              <a:ext uri="{FF2B5EF4-FFF2-40B4-BE49-F238E27FC236}">
                <a16:creationId xmlns:a16="http://schemas.microsoft.com/office/drawing/2014/main" id="{5AD5F9F0-ADC9-CF4D-B2FF-E80838293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1038225"/>
            <a:ext cx="8164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76092"/>
                </a:solidFill>
                <a:latin typeface="Helvetica" pitchFamily="2" charset="0"/>
              </a:rPr>
              <a:t>Once you have received approval from Education Abroad, you may begin working on your program application.  </a:t>
            </a:r>
          </a:p>
        </p:txBody>
      </p:sp>
      <p:pic>
        <p:nvPicPr>
          <p:cNvPr id="32771" name="Picture 7" descr="bigstock-Celestial-Blue-Waterfall-24575402.jpg">
            <a:extLst>
              <a:ext uri="{FF2B5EF4-FFF2-40B4-BE49-F238E27FC236}">
                <a16:creationId xmlns:a16="http://schemas.microsoft.com/office/drawing/2014/main" id="{9067EE78-ECD1-5448-A1F3-9C8FBD9AE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138"/>
            <a:ext cx="9144000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9BB01-7689-8340-A46E-72566FFB767C}"/>
              </a:ext>
            </a:extLst>
          </p:cNvPr>
          <p:cNvSpPr/>
          <p:nvPr/>
        </p:nvSpPr>
        <p:spPr>
          <a:xfrm>
            <a:off x="1524000" y="295275"/>
            <a:ext cx="6135688" cy="771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APPROVAL PROCESS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A0707D5-7B5C-F64B-AB62-CA79FC4FF9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178030"/>
              </p:ext>
            </p:extLst>
          </p:nvPr>
        </p:nvGraphicFramePr>
        <p:xfrm>
          <a:off x="1348139" y="1066800"/>
          <a:ext cx="6394106" cy="5535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72638-B69E-2644-A0C8-FC2900FF0CD5}"/>
              </a:ext>
            </a:extLst>
          </p:cNvPr>
          <p:cNvSpPr/>
          <p:nvPr/>
        </p:nvSpPr>
        <p:spPr>
          <a:xfrm>
            <a:off x="477837" y="2866486"/>
            <a:ext cx="8188325" cy="14462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ln w="1905"/>
              <a:solidFill>
                <a:schemeClr val="bg2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FACULTY TRAVEL EXPENSES</a:t>
            </a:r>
          </a:p>
        </p:txBody>
      </p:sp>
      <p:sp>
        <p:nvSpPr>
          <p:cNvPr id="37890" name="Rectangle 4">
            <a:extLst>
              <a:ext uri="{FF2B5EF4-FFF2-40B4-BE49-F238E27FC236}">
                <a16:creationId xmlns:a16="http://schemas.microsoft.com/office/drawing/2014/main" id="{CD25F3DE-FB71-DA42-A995-45CE1714F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821" y="4707584"/>
            <a:ext cx="8169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Helvetica" pitchFamily="2" charset="0"/>
              </a:rPr>
              <a:t>Faculty travel expenses are covered by the program (airfare, lodging, insurance, meals and incidentals)</a:t>
            </a:r>
          </a:p>
        </p:txBody>
      </p:sp>
      <p:pic>
        <p:nvPicPr>
          <p:cNvPr id="37891" name="Picture 1" descr="Thorp.jpg">
            <a:extLst>
              <a:ext uri="{FF2B5EF4-FFF2-40B4-BE49-F238E27FC236}">
                <a16:creationId xmlns:a16="http://schemas.microsoft.com/office/drawing/2014/main" id="{B0F63C87-EC33-8F42-AD79-027A2C91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BAD7-ECB1-1E41-BDC2-BE0079FE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60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PROGRAM PROVIDERS FOR ALL NEW PROGRAMS</a:t>
            </a:r>
            <a:endParaRPr lang="en-US" sz="4000" dirty="0">
              <a:latin typeface="Helvetica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2A0CC-AC2E-3A48-82A7-2EA3F746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8469"/>
            <a:ext cx="7788275" cy="4525963"/>
          </a:xfrm>
          <a:extLst>
            <a:ext uri="{FAA26D3D-D897-4be2-8F04-BA451C77F1D7}"/>
          </a:extLst>
        </p:spPr>
        <p:txBody>
          <a:bodyPr numCol="2"/>
          <a:lstStyle/>
          <a:p>
            <a:pPr marL="0" indent="0">
              <a:buFont typeface="Arial" charset="0"/>
              <a:buNone/>
              <a:defRPr/>
            </a:pPr>
            <a:r>
              <a:rPr lang="en-US" sz="2000" dirty="0">
                <a:solidFill>
                  <a:srgbClr val="376092"/>
                </a:solidFill>
                <a:latin typeface="Helvetica"/>
                <a:cs typeface="Helvetica"/>
              </a:rPr>
              <a:t>Third-party providers develop tailor-made study abroad programs in which Texas State retains the academic control for the program, but the provider makes all of the logistical arrangement, including:</a:t>
            </a:r>
          </a:p>
          <a:p>
            <a:pPr marL="0" indent="0">
              <a:buFont typeface="Arial" charset="0"/>
              <a:buNone/>
              <a:defRPr/>
            </a:pPr>
            <a:endParaRPr lang="en-US" sz="2000" dirty="0">
              <a:solidFill>
                <a:srgbClr val="376092"/>
              </a:solidFill>
              <a:latin typeface="Helvetica"/>
              <a:cs typeface="Helvetica"/>
            </a:endParaRPr>
          </a:p>
          <a:p>
            <a:pPr marL="0" indent="0">
              <a:buFont typeface="Arial" charset="0"/>
              <a:buNone/>
              <a:defRPr/>
            </a:pPr>
            <a:endParaRPr lang="en-US" sz="2000" dirty="0">
              <a:solidFill>
                <a:srgbClr val="376092"/>
              </a:solidFill>
              <a:latin typeface="Helvetica"/>
              <a:cs typeface="Helvetica"/>
            </a:endParaRPr>
          </a:p>
          <a:p>
            <a:pPr marL="0" indent="0">
              <a:buFont typeface="Arial" charset="0"/>
              <a:buNone/>
              <a:defRPr/>
            </a:pPr>
            <a:endParaRPr lang="en-US" sz="2000" dirty="0">
              <a:solidFill>
                <a:srgbClr val="376092"/>
              </a:solidFill>
              <a:latin typeface="Helvetica"/>
              <a:cs typeface="Helvetica"/>
            </a:endParaRPr>
          </a:p>
          <a:p>
            <a:pPr marL="0" indent="0">
              <a:buFont typeface="Arial" charset="0"/>
              <a:buNone/>
              <a:defRPr/>
            </a:pPr>
            <a:endParaRPr lang="en-US" sz="2000" dirty="0">
              <a:solidFill>
                <a:srgbClr val="376092"/>
              </a:solidFill>
              <a:latin typeface="Helvetica"/>
              <a:cs typeface="Helvetica"/>
            </a:endParaRPr>
          </a:p>
          <a:p>
            <a:pPr marL="0" indent="0">
              <a:buFont typeface="Arial" charset="0"/>
              <a:buNone/>
              <a:defRPr/>
            </a:pPr>
            <a:endParaRPr lang="en-US" sz="2000" dirty="0">
              <a:solidFill>
                <a:srgbClr val="376092"/>
              </a:solidFill>
              <a:latin typeface="Helvetica"/>
              <a:cs typeface="Helvetica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  <a:latin typeface="Helvetica"/>
                <a:cs typeface="Helvetica"/>
              </a:rPr>
              <a:t>Housing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  <a:latin typeface="Helvetica"/>
                <a:cs typeface="Helvetica"/>
              </a:rPr>
              <a:t>Meals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  <a:latin typeface="Helvetica"/>
                <a:cs typeface="Helvetica"/>
              </a:rPr>
              <a:t>Classrooms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  <a:latin typeface="Helvetica"/>
                <a:cs typeface="Helvetica"/>
              </a:rPr>
              <a:t>Cultural and academic visits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  <a:latin typeface="Helvetica"/>
                <a:cs typeface="Helvetica"/>
              </a:rPr>
              <a:t>Transportation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  <a:latin typeface="Helvetica"/>
                <a:cs typeface="Helvetica"/>
              </a:rPr>
              <a:t>Instruction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376092"/>
                </a:solidFill>
                <a:latin typeface="Helvetica"/>
                <a:cs typeface="Helvetica"/>
              </a:rPr>
              <a:t>Etc.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97409ED6-2A15-954F-B146-4DB8B08DD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550"/>
            <a:ext cx="9144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Texas State Pride at the top of Table Mountain, Jenna Ross.jpg">
            <a:extLst>
              <a:ext uri="{FF2B5EF4-FFF2-40B4-BE49-F238E27FC236}">
                <a16:creationId xmlns:a16="http://schemas.microsoft.com/office/drawing/2014/main" id="{5847917E-1389-A44B-B543-65F4B6799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5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1C73D8C1-034D-4146-86A0-9FE326FCA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100" y="3133295"/>
            <a:ext cx="52181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376092"/>
                </a:solidFill>
                <a:latin typeface="Helvetica" pitchFamily="2" charset="0"/>
              </a:rPr>
              <a:t>Local universities, schools or institutes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376092"/>
                </a:solidFill>
                <a:latin typeface="Helvetica" pitchFamily="2" charset="0"/>
              </a:rPr>
              <a:t>Travel agencies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376092"/>
                </a:solidFill>
                <a:latin typeface="Helvetica" pitchFamily="2" charset="0"/>
              </a:rPr>
              <a:t>Local experts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376092"/>
                </a:solidFill>
                <a:latin typeface="Helvetica" pitchFamily="2" charset="0"/>
              </a:rPr>
              <a:t>Education abroad organizations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376092"/>
              </a:solidFill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3348A-66D8-3244-9FD6-B97632049074}"/>
              </a:ext>
            </a:extLst>
          </p:cNvPr>
          <p:cNvSpPr txBox="1"/>
          <p:nvPr/>
        </p:nvSpPr>
        <p:spPr>
          <a:xfrm>
            <a:off x="3248025" y="1540951"/>
            <a:ext cx="56911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ea typeface="ＭＳ Ｐゴシック" charset="-128"/>
                <a:cs typeface="Helvetica"/>
              </a:rPr>
              <a:t>EXAMPLES OF PROGRAM PROVIDERS</a:t>
            </a:r>
            <a:endParaRPr lang="en-US" sz="36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6D95D-C096-0E48-9BD2-88E7472C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006" y="851476"/>
            <a:ext cx="4273296" cy="1029906"/>
          </a:xfrm>
        </p:spPr>
        <p:txBody>
          <a:bodyPr/>
          <a:lstStyle/>
          <a:p>
            <a:br>
              <a:rPr lang="en-US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EDUCATION ABROAD FACULTY RESPONSIBILITIES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9236A-7F02-754E-B352-F111BAE94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713" y="2332037"/>
            <a:ext cx="3895344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Planning and development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Recruiting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Pre-departure orientations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Course instruction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Student support (24/7)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Grading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Expense receipts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2686D3-3B25-F842-87B1-3968F198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79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0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2EA74-A06A-894C-AF4A-6D34910D7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8286"/>
            <a:ext cx="6302375" cy="5327877"/>
          </a:xfrm>
        </p:spPr>
        <p:txBody>
          <a:bodyPr/>
          <a:lstStyle/>
          <a:p>
            <a:pPr marL="0" indent="0" algn="ctr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Academic Affairs</a:t>
            </a:r>
          </a:p>
          <a:p>
            <a:pPr marL="0" indent="0" algn="ctr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International Affairs</a:t>
            </a:r>
          </a:p>
          <a:p>
            <a:pPr marL="0" indent="0" algn="ctr">
              <a:buNone/>
            </a:pPr>
            <a:endParaRPr lang="en-US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</a:rPr>
              <a:t>Education Abroad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2C3C329C-4957-8B4F-BC1F-0324D418391F}"/>
              </a:ext>
            </a:extLst>
          </p:cNvPr>
          <p:cNvSpPr/>
          <p:nvPr/>
        </p:nvSpPr>
        <p:spPr>
          <a:xfrm>
            <a:off x="3366071" y="1963643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D1FB634C-4F5B-AD4E-BB78-0F4E90C10BC0}"/>
              </a:ext>
            </a:extLst>
          </p:cNvPr>
          <p:cNvSpPr/>
          <p:nvPr/>
        </p:nvSpPr>
        <p:spPr>
          <a:xfrm>
            <a:off x="3366071" y="3902857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Trees of Gougane Barra, David Rivera.jpg">
            <a:extLst>
              <a:ext uri="{FF2B5EF4-FFF2-40B4-BE49-F238E27FC236}">
                <a16:creationId xmlns:a16="http://schemas.microsoft.com/office/drawing/2014/main" id="{384939E6-E315-0D46-9C54-DD056B3F2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0"/>
            <a:ext cx="2384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568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1" descr="Sinani2_A00646704.jpg">
            <a:extLst>
              <a:ext uri="{FF2B5EF4-FFF2-40B4-BE49-F238E27FC236}">
                <a16:creationId xmlns:a16="http://schemas.microsoft.com/office/drawing/2014/main" id="{14679D45-1C20-D843-83D8-A03E08D05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065" y="0"/>
            <a:ext cx="40599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0D246-8318-FB43-94B4-E1D1AB498586}"/>
              </a:ext>
            </a:extLst>
          </p:cNvPr>
          <p:cNvSpPr txBox="1"/>
          <p:nvPr/>
        </p:nvSpPr>
        <p:spPr>
          <a:xfrm>
            <a:off x="0" y="0"/>
            <a:ext cx="5233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SERVICES PROVIDED by EDUCATION ABROAD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883203-58B3-4C48-A95D-9C69DBCC487F}"/>
              </a:ext>
            </a:extLst>
          </p:cNvPr>
          <p:cNvSpPr txBox="1"/>
          <p:nvPr/>
        </p:nvSpPr>
        <p:spPr>
          <a:xfrm>
            <a:off x="153794" y="1356711"/>
            <a:ext cx="49255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Provide guidance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Assist faculty with completion of forms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Faculty workshops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Advertisement 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Enrollment management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Student registration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Review and process contracts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Assist with program-specific requirements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Pay bills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Maintain program budgets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Health and safety support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Assist with expense reconciliations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Program evaluations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Process travel-advance checks/deposits</a:t>
            </a:r>
          </a:p>
          <a:p>
            <a:pPr marL="285750" indent="-285750" eaLnBrk="1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US" sz="1600" dirty="0">
                <a:solidFill>
                  <a:srgbClr val="376092"/>
                </a:solidFill>
                <a:latin typeface="Helvetica"/>
                <a:ea typeface="ＭＳ Ｐゴシック" charset="0"/>
                <a:cs typeface="Helvetica"/>
              </a:rPr>
              <a:t>Etc.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endParaRPr lang="en-US" dirty="0">
              <a:solidFill>
                <a:srgbClr val="376092"/>
              </a:solidFill>
              <a:latin typeface="Helvetica"/>
              <a:ea typeface="ＭＳ Ｐゴシック" charset="0"/>
              <a:cs typeface="Helvetica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6" descr="go logo_transparente.psd">
            <a:extLst>
              <a:ext uri="{FF2B5EF4-FFF2-40B4-BE49-F238E27FC236}">
                <a16:creationId xmlns:a16="http://schemas.microsoft.com/office/drawing/2014/main" id="{9C27B904-046E-1C46-82DC-425EEDDD7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611313"/>
            <a:ext cx="16351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A5C2A5-53F6-9246-BE44-94C16AE710CE}"/>
              </a:ext>
            </a:extLst>
          </p:cNvPr>
          <p:cNvSpPr/>
          <p:nvPr/>
        </p:nvSpPr>
        <p:spPr>
          <a:xfrm>
            <a:off x="-284163" y="3203575"/>
            <a:ext cx="4430713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Education Abroad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Thornton International House 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344 W. Woods Street </a:t>
            </a:r>
          </a:p>
          <a:p>
            <a:pPr algn="ctr" eaLnBrk="1" hangingPunct="1">
              <a:defRPr/>
            </a:pPr>
            <a:endParaRPr lang="en-US" dirty="0">
              <a:solidFill>
                <a:schemeClr val="bg2">
                  <a:lumMod val="75000"/>
                </a:schemeClr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1" hangingPunct="1">
              <a:defRPr/>
            </a:pPr>
            <a:r>
              <a:rPr lang="hu-HU" dirty="0" err="1">
                <a:solidFill>
                  <a:schemeClr val="bg2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Phone</a:t>
            </a:r>
            <a:r>
              <a:rPr lang="hu-HU" dirty="0">
                <a:solidFill>
                  <a:schemeClr val="bg2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: 512.245.1967 </a:t>
            </a:r>
          </a:p>
          <a:p>
            <a:pPr algn="ctr" eaLnBrk="1" hangingPunct="1">
              <a:defRPr/>
            </a:pP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educationabroad@txstate.edu</a:t>
            </a:r>
            <a:endParaRPr lang="hu-HU" sz="2000" dirty="0">
              <a:solidFill>
                <a:schemeClr val="bg2">
                  <a:lumMod val="75000"/>
                </a:schemeClr>
              </a:solidFill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44035" name="Picture 4" descr="hornton International House">
            <a:extLst>
              <a:ext uri="{FF2B5EF4-FFF2-40B4-BE49-F238E27FC236}">
                <a16:creationId xmlns:a16="http://schemas.microsoft.com/office/drawing/2014/main" id="{CB19A38B-3563-0D41-80D7-78AC80C3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0"/>
            <a:ext cx="5345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609748-4A27-D245-AA92-6AC7DC74AF99}"/>
              </a:ext>
            </a:extLst>
          </p:cNvPr>
          <p:cNvSpPr/>
          <p:nvPr/>
        </p:nvSpPr>
        <p:spPr>
          <a:xfrm>
            <a:off x="0" y="0"/>
            <a:ext cx="9144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3200" dirty="0">
              <a:ln w="1905"/>
              <a:solidFill>
                <a:schemeClr val="bg2">
                  <a:lumMod val="75000"/>
                </a:schemeClr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1" hangingPunct="1">
              <a:defRPr/>
            </a:pPr>
            <a:r>
              <a:rPr lang="en-US" sz="32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FACULTY-LED PROGRAMS </a:t>
            </a:r>
          </a:p>
          <a:p>
            <a:pPr algn="ctr" eaLnBrk="1" hangingPunct="1">
              <a:defRPr/>
            </a:pPr>
            <a:endParaRPr lang="en-US" sz="3200" dirty="0">
              <a:ln w="1905"/>
              <a:solidFill>
                <a:schemeClr val="bg2">
                  <a:lumMod val="75000"/>
                </a:schemeClr>
              </a:solidFill>
              <a:latin typeface="Helvetica"/>
              <a:ea typeface="ＭＳ Ｐゴシック" charset="0"/>
              <a:cs typeface="Helvetica"/>
            </a:endParaRPr>
          </a:p>
          <a:p>
            <a:pPr eaLnBrk="1" hangingPunct="1">
              <a:defRPr/>
            </a:pPr>
            <a:r>
              <a:rPr lang="en-US" sz="3200" dirty="0">
                <a:ln w="1905"/>
                <a:solidFill>
                  <a:schemeClr val="accent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	Total number of programs: ˜ 50</a:t>
            </a:r>
          </a:p>
          <a:p>
            <a:pPr eaLnBrk="1" hangingPunct="1">
              <a:defRPr/>
            </a:pPr>
            <a:endParaRPr lang="en-US" sz="3200" dirty="0">
              <a:ln w="1905"/>
              <a:solidFill>
                <a:schemeClr val="accent1">
                  <a:lumMod val="75000"/>
                </a:schemeClr>
              </a:solidFill>
              <a:latin typeface="Helvetica"/>
              <a:ea typeface="ＭＳ Ｐゴシック" charset="0"/>
              <a:cs typeface="Helvetica"/>
            </a:endParaRPr>
          </a:p>
          <a:p>
            <a:pPr eaLnBrk="1" hangingPunct="1">
              <a:defRPr/>
            </a:pPr>
            <a:r>
              <a:rPr lang="en-US" sz="3200" dirty="0">
                <a:ln w="1905"/>
                <a:solidFill>
                  <a:schemeClr val="accent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	Total number of faculty members: ˜100</a:t>
            </a:r>
          </a:p>
          <a:p>
            <a:pPr eaLnBrk="1" hangingPunct="1">
              <a:defRPr/>
            </a:pPr>
            <a:endParaRPr lang="en-US" sz="3200" dirty="0">
              <a:ln w="1905"/>
              <a:solidFill>
                <a:schemeClr val="accent1">
                  <a:lumMod val="75000"/>
                </a:schemeClr>
              </a:solidFill>
              <a:latin typeface="Helvetica"/>
              <a:ea typeface="ＭＳ Ｐゴシック" charset="0"/>
              <a:cs typeface="Helvetica"/>
            </a:endParaRPr>
          </a:p>
          <a:p>
            <a:pPr eaLnBrk="1" hangingPunct="1">
              <a:defRPr/>
            </a:pPr>
            <a:r>
              <a:rPr lang="en-US" sz="3200" dirty="0">
                <a:ln w="1905"/>
                <a:solidFill>
                  <a:schemeClr val="accent1">
                    <a:lumMod val="75000"/>
                  </a:schemeClr>
                </a:solidFill>
                <a:latin typeface="Helvetica"/>
                <a:ea typeface="ＭＳ Ｐゴシック" charset="0"/>
                <a:cs typeface="Helvetica"/>
              </a:rPr>
              <a:t>	</a:t>
            </a:r>
            <a:endParaRPr lang="en-US" sz="3200" dirty="0">
              <a:ln w="1905"/>
              <a:solidFill>
                <a:schemeClr val="bg2">
                  <a:lumMod val="75000"/>
                </a:schemeClr>
              </a:solidFill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17410" name="Picture 7">
            <a:extLst>
              <a:ext uri="{FF2B5EF4-FFF2-40B4-BE49-F238E27FC236}">
                <a16:creationId xmlns:a16="http://schemas.microsoft.com/office/drawing/2014/main" id="{C73E09AF-B670-6D4F-A7F9-0D2DDD1B8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513"/>
            <a:ext cx="914400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1BE650-288B-7546-A04C-2F4C4877A6EF}"/>
              </a:ext>
            </a:extLst>
          </p:cNvPr>
          <p:cNvSpPr/>
          <p:nvPr/>
        </p:nvSpPr>
        <p:spPr>
          <a:xfrm>
            <a:off x="141796" y="460883"/>
            <a:ext cx="60039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WHO CAN TEACH ABROAD?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B86309-9869-2243-85FA-3E8EAB15076E}"/>
              </a:ext>
            </a:extLst>
          </p:cNvPr>
          <p:cNvSpPr/>
          <p:nvPr/>
        </p:nvSpPr>
        <p:spPr>
          <a:xfrm>
            <a:off x="86233" y="2017268"/>
            <a:ext cx="6059488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Full-time Texas State University faculty members are preferred</a:t>
            </a:r>
          </a:p>
          <a:p>
            <a:pPr marL="4572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  <a:p>
            <a:pPr marL="4572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Prior education abroad experience is preferred</a:t>
            </a:r>
          </a:p>
          <a:p>
            <a:pPr marL="4572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  <a:p>
            <a:pPr marL="4572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The ability to speak the language of the host country is desired, but not required</a:t>
            </a:r>
          </a:p>
          <a:p>
            <a:pPr marL="1143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  <a:p>
            <a:pPr marL="4572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Support/approved by the Department Chair and Dean of College</a:t>
            </a:r>
          </a:p>
        </p:txBody>
      </p:sp>
      <p:pic>
        <p:nvPicPr>
          <p:cNvPr id="21507" name="Picture 8" descr="bigstock-Colorful-Boat-At-Ream-National-44046829.jpg">
            <a:extLst>
              <a:ext uri="{FF2B5EF4-FFF2-40B4-BE49-F238E27FC236}">
                <a16:creationId xmlns:a16="http://schemas.microsoft.com/office/drawing/2014/main" id="{B787507E-5B61-4C4C-8EF0-3FC8249CE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-52388"/>
            <a:ext cx="26955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3FA17F-E70B-E748-AEE5-BCB8F7BBF382}"/>
              </a:ext>
            </a:extLst>
          </p:cNvPr>
          <p:cNvSpPr/>
          <p:nvPr/>
        </p:nvSpPr>
        <p:spPr>
          <a:xfrm>
            <a:off x="0" y="0"/>
            <a:ext cx="9144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4400" dirty="0">
              <a:solidFill>
                <a:schemeClr val="bg2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4400" dirty="0">
                <a:solidFill>
                  <a:schemeClr val="bg2">
                    <a:lumMod val="75000"/>
                  </a:schemeClr>
                </a:solidFill>
              </a:rPr>
              <a:t>WHEN CAN I TEACH ABROAD?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FALL              	         SPRING			   SUMMER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(most popular)</a:t>
            </a:r>
          </a:p>
          <a:p>
            <a:pPr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en-US" sz="4400" b="1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400" dirty="0">
              <a:ln w="1905"/>
              <a:solidFill>
                <a:schemeClr val="bg2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</p:txBody>
      </p:sp>
      <p:pic>
        <p:nvPicPr>
          <p:cNvPr id="22530" name="Picture 1" descr="Talley.jpg">
            <a:extLst>
              <a:ext uri="{FF2B5EF4-FFF2-40B4-BE49-F238E27FC236}">
                <a16:creationId xmlns:a16="http://schemas.microsoft.com/office/drawing/2014/main" id="{475BC40E-2074-274B-9832-E3E8D5061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686"/>
            <a:ext cx="9144000" cy="387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bigstock-MOSCOW--NOV---Hotel-Ukraine-47046064.jpg">
            <a:extLst>
              <a:ext uri="{FF2B5EF4-FFF2-40B4-BE49-F238E27FC236}">
                <a16:creationId xmlns:a16="http://schemas.microsoft.com/office/drawing/2014/main" id="{774BFB8E-AA21-B941-A16F-5CFD4A03A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027540-DC64-B14B-9524-3D23D581BCD0}"/>
              </a:ext>
            </a:extLst>
          </p:cNvPr>
          <p:cNvSpPr/>
          <p:nvPr/>
        </p:nvSpPr>
        <p:spPr>
          <a:xfrm>
            <a:off x="315118" y="2404809"/>
            <a:ext cx="8489950" cy="492442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 algn="ctr" eaLnBrk="1" hangingPunct="1">
              <a:defRPr/>
            </a:pPr>
            <a:r>
              <a:rPr lang="en-US" altLang="x-none" sz="3600" dirty="0">
                <a:solidFill>
                  <a:schemeClr val="bg2">
                    <a:lumMod val="75000"/>
                  </a:schemeClr>
                </a:solidFill>
                <a:latin typeface="Helvetica" charset="0"/>
              </a:rPr>
              <a:t>WHAT COURSES CAN I TEACH ABROAD?</a:t>
            </a:r>
          </a:p>
          <a:p>
            <a:pPr marL="0" indent="0" algn="ctr" eaLnBrk="1" hangingPunct="1">
              <a:defRPr/>
            </a:pPr>
            <a:endParaRPr lang="en-US" altLang="x-none" sz="2000" dirty="0">
              <a:solidFill>
                <a:srgbClr val="376092"/>
              </a:solidFill>
              <a:latin typeface="Helvetica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Any course that is part of the course inventory at Texas State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altLang="x-none" sz="1800" dirty="0">
                <a:solidFill>
                  <a:srgbClr val="376092"/>
                </a:solidFill>
                <a:latin typeface="Helvetica" pitchFamily="2" charset="0"/>
              </a:rPr>
              <a:t>You may add a pre or post travel academic component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altLang="x-none" sz="1800" dirty="0">
                <a:solidFill>
                  <a:srgbClr val="376092"/>
                </a:solidFill>
                <a:latin typeface="Helvetica" pitchFamily="2" charset="0"/>
              </a:rPr>
              <a:t>More than 50 %</a:t>
            </a:r>
            <a:r>
              <a:rPr lang="en-US" altLang="x-none" sz="1800" baseline="30000" dirty="0">
                <a:solidFill>
                  <a:srgbClr val="376092"/>
                </a:solidFill>
                <a:latin typeface="Helvetica" pitchFamily="2" charset="0"/>
              </a:rPr>
              <a:t> </a:t>
            </a:r>
            <a:r>
              <a:rPr lang="en-US" altLang="x-none" sz="1800" dirty="0">
                <a:solidFill>
                  <a:srgbClr val="376092"/>
                </a:solidFill>
                <a:latin typeface="Helvetica" pitchFamily="2" charset="0"/>
              </a:rPr>
              <a:t>of the content will need to be taught abroad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altLang="x-none" sz="1800" dirty="0">
                <a:solidFill>
                  <a:srgbClr val="376092"/>
                </a:solidFill>
                <a:latin typeface="Helvetica" pitchFamily="2" charset="0"/>
              </a:rPr>
              <a:t>Same requirements as on campus courses (contact hours, pre-requisites, etc.)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altLang="x-none" sz="1800" dirty="0">
                <a:solidFill>
                  <a:srgbClr val="376092"/>
                </a:solidFill>
                <a:latin typeface="Helvetica" pitchFamily="2" charset="0"/>
              </a:rPr>
              <a:t>Usually two courses 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altLang="x-none" sz="1800" dirty="0">
                <a:solidFill>
                  <a:srgbClr val="376092"/>
                </a:solidFill>
                <a:latin typeface="Helvetica" pitchFamily="2" charset="0"/>
              </a:rPr>
              <a:t>Length of program varies (average 3-4 weeks abroad)</a:t>
            </a:r>
            <a:endParaRPr lang="en-US" altLang="x-none" sz="2000" dirty="0">
              <a:solidFill>
                <a:srgbClr val="376092"/>
              </a:solidFill>
              <a:latin typeface="Helvetica" pitchFamily="2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altLang="x-none" sz="2000" dirty="0">
              <a:solidFill>
                <a:srgbClr val="376092"/>
              </a:solidFill>
              <a:latin typeface="Helvetica" charset="0"/>
            </a:endParaRPr>
          </a:p>
          <a:p>
            <a:pPr marL="0" indent="0" eaLnBrk="1" hangingPunct="1">
              <a:defRPr/>
            </a:pPr>
            <a:endParaRPr lang="en-US" altLang="x-none" sz="2000" dirty="0">
              <a:solidFill>
                <a:srgbClr val="376092"/>
              </a:solidFill>
              <a:latin typeface="Helvetica" charset="0"/>
            </a:endParaRPr>
          </a:p>
          <a:p>
            <a:pPr eaLnBrk="1" hangingPunct="1">
              <a:defRPr/>
            </a:pPr>
            <a:endParaRPr lang="en-US" altLang="x-none" sz="2000" dirty="0">
              <a:solidFill>
                <a:srgbClr val="376092"/>
              </a:solidFill>
              <a:latin typeface="Helvetica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577C7-1FA7-C740-B50B-7F3166C9E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WHERE CAN I TEACH ABROAD?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29456A87-23E9-2240-BFF1-8D560C5DD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13816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Any destination that is classified with a travel      advisory level 1 or 2 according to the U.S.   Department of State.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4F23C672-EE9A-3844-86AC-11921A5E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06" y="3502025"/>
            <a:ext cx="39243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BA7681-C4B1-7840-991A-B1C2FBE70222}"/>
              </a:ext>
            </a:extLst>
          </p:cNvPr>
          <p:cNvSpPr/>
          <p:nvPr/>
        </p:nvSpPr>
        <p:spPr>
          <a:xfrm>
            <a:off x="4168775" y="421513"/>
            <a:ext cx="47498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WHAT IS THE APPROVAL PROCESS?</a:t>
            </a:r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722C1DA1-F495-7C41-B547-7075E1B2E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2376487"/>
            <a:ext cx="4705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C4BD97"/>
              </a:solidFill>
              <a:latin typeface="Helvetica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C4BD97"/>
              </a:solidFill>
              <a:latin typeface="Helvetica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C4BD97"/>
              </a:solidFill>
              <a:latin typeface="Helvetica" pitchFamily="2" charset="0"/>
            </a:endParaRP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ECB76B73-FE46-A246-A879-B3A7C4256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2915443"/>
            <a:ext cx="48450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rgbClr val="376092"/>
                </a:solidFill>
                <a:latin typeface="Helvetica" pitchFamily="2" charset="0"/>
              </a:rPr>
              <a:t>Submission of Feasibility Proposal to be reviewed and approved by the Faculty-led Advisory Board.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n-US" altLang="en-US" sz="1800" dirty="0">
              <a:solidFill>
                <a:srgbClr val="376092"/>
              </a:solidFill>
              <a:latin typeface="Helvetica" pitchFamily="2" charset="0"/>
            </a:endParaRP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rgbClr val="376092"/>
                </a:solidFill>
                <a:latin typeface="Helvetica" pitchFamily="2" charset="0"/>
              </a:rPr>
              <a:t>Program Application approved by Chair, Dean and International Affairs</a:t>
            </a: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endParaRPr lang="en-US" altLang="en-US" sz="1800" dirty="0">
              <a:solidFill>
                <a:srgbClr val="376092"/>
              </a:solidFill>
              <a:latin typeface="Helvetica" pitchFamily="2" charset="0"/>
            </a:endParaRPr>
          </a:p>
          <a:p>
            <a:pPr eaLnBrk="1" hangingPunct="1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1800" dirty="0">
                <a:solidFill>
                  <a:srgbClr val="376092"/>
                </a:solidFill>
                <a:latin typeface="Helvetica" pitchFamily="2" charset="0"/>
              </a:rPr>
              <a:t>Approval from International Affairs and the Texas State University System Board of Regents.</a:t>
            </a:r>
          </a:p>
        </p:txBody>
      </p:sp>
      <p:pic>
        <p:nvPicPr>
          <p:cNvPr id="24580" name="Picture 7" descr="bigstock-Blue-Lagoon-Geothermal-Oasis--1545661.jpg">
            <a:extLst>
              <a:ext uri="{FF2B5EF4-FFF2-40B4-BE49-F238E27FC236}">
                <a16:creationId xmlns:a16="http://schemas.microsoft.com/office/drawing/2014/main" id="{6F85A54F-1920-6A40-BA33-DD8C2D0A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878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Sutton.jpg">
            <a:extLst>
              <a:ext uri="{FF2B5EF4-FFF2-40B4-BE49-F238E27FC236}">
                <a16:creationId xmlns:a16="http://schemas.microsoft.com/office/drawing/2014/main" id="{C8275408-0679-6945-B2A1-2B15986B2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9050"/>
            <a:ext cx="3390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787B86-B10B-7541-8FA0-52BA38143072}"/>
              </a:ext>
            </a:extLst>
          </p:cNvPr>
          <p:cNvSpPr txBox="1"/>
          <p:nvPr/>
        </p:nvSpPr>
        <p:spPr>
          <a:xfrm>
            <a:off x="515938" y="862013"/>
            <a:ext cx="4464050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n w="1905"/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BEFORE SUBMITTING THE FEASIBILITY PROPOSAL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3795" name="TextBox 2">
            <a:extLst>
              <a:ext uri="{FF2B5EF4-FFF2-40B4-BE49-F238E27FC236}">
                <a16:creationId xmlns:a16="http://schemas.microsoft.com/office/drawing/2014/main" id="{7E0153E8-D81B-004F-8190-ED816788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3832225"/>
            <a:ext cx="47212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rabicPeriod"/>
            </a:pPr>
            <a:r>
              <a:rPr lang="en-US" altLang="en-US" dirty="0">
                <a:solidFill>
                  <a:srgbClr val="376092"/>
                </a:solidFill>
                <a:latin typeface="Helvetica" pitchFamily="2" charset="0"/>
              </a:rPr>
              <a:t>Meet with Education Abroad for guidance in developing your program. </a:t>
            </a:r>
          </a:p>
          <a:p>
            <a:pPr eaLnBrk="1" hangingPunct="1">
              <a:buFont typeface="Calibri" panose="020F0502020204030204" pitchFamily="34" charset="0"/>
              <a:buAutoNum type="arabicPeriod"/>
            </a:pPr>
            <a:endParaRPr lang="en-US" altLang="en-US" dirty="0">
              <a:solidFill>
                <a:srgbClr val="376092"/>
              </a:solidFill>
              <a:latin typeface="Helvetica" pitchFamily="2" charset="0"/>
            </a:endParaRPr>
          </a:p>
          <a:p>
            <a:pPr eaLnBrk="1" hangingPunct="1">
              <a:buFont typeface="Calibri" panose="020F0502020204030204" pitchFamily="34" charset="0"/>
              <a:buAutoNum type="arabicPeriod"/>
            </a:pPr>
            <a:r>
              <a:rPr lang="en-US" altLang="en-US" dirty="0">
                <a:solidFill>
                  <a:srgbClr val="376092"/>
                </a:solidFill>
                <a:latin typeface="Helvetica" pitchFamily="2" charset="0"/>
              </a:rPr>
              <a:t>Discuss your plans with your Department Chair/School Director.</a:t>
            </a:r>
            <a:endParaRPr lang="en-US" altLang="en-US" b="1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US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6237</TotalTime>
  <Words>870</Words>
  <Application>Microsoft Macintosh PowerPoint</Application>
  <PresentationFormat>On-screen Show (4:3)</PresentationFormat>
  <Paragraphs>161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CAN I TEACH ABROAD?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PROVIDERS FOR ALL NEW PROGRAMS</vt:lpstr>
      <vt:lpstr>PowerPoint Presentation</vt:lpstr>
      <vt:lpstr> EDUCATION ABROAD FACULTY RESPONSIBILITIES </vt:lpstr>
      <vt:lpstr>PowerPoint Presentation</vt:lpstr>
      <vt:lpstr>PowerPoint Presentation</vt:lpstr>
    </vt:vector>
  </TitlesOfParts>
  <Company>Texas State University - San Marcos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 Abroad Office</dc:creator>
  <cp:lastModifiedBy>De La O, Isis D</cp:lastModifiedBy>
  <cp:revision>111</cp:revision>
  <cp:lastPrinted>2018-01-23T22:59:13Z</cp:lastPrinted>
  <dcterms:created xsi:type="dcterms:W3CDTF">2013-11-11T14:52:13Z</dcterms:created>
  <dcterms:modified xsi:type="dcterms:W3CDTF">2021-10-27T16:15:35Z</dcterms:modified>
</cp:coreProperties>
</file>