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57" r:id="rId2"/>
    <p:sldId id="258" r:id="rId3"/>
    <p:sldId id="259" r:id="rId4"/>
    <p:sldId id="260" r:id="rId5"/>
    <p:sldId id="262" r:id="rId6"/>
    <p:sldId id="264" r:id="rId7"/>
    <p:sldId id="265" r:id="rId8"/>
    <p:sldId id="266" r:id="rId9"/>
    <p:sldId id="267" r:id="rId10"/>
    <p:sldId id="268" r:id="rId11"/>
    <p:sldId id="270" r:id="rId12"/>
    <p:sldId id="271"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75" autoAdjust="0"/>
  </p:normalViewPr>
  <p:slideViewPr>
    <p:cSldViewPr>
      <p:cViewPr varScale="1">
        <p:scale>
          <a:sx n="75" d="100"/>
          <a:sy n="75" d="100"/>
        </p:scale>
        <p:origin x="-10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76282-40CA-46F3-884A-9247E0928EDC}" type="datetimeFigureOut">
              <a:rPr lang="en-US" smtClean="0"/>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C71AC-0C27-4689-8AAC-1D4116E27C15}" type="slidenum">
              <a:rPr lang="en-US" smtClean="0"/>
              <a:t>‹#›</a:t>
            </a:fld>
            <a:endParaRPr lang="en-US"/>
          </a:p>
        </p:txBody>
      </p:sp>
    </p:spTree>
    <p:extLst>
      <p:ext uri="{BB962C8B-B14F-4D97-AF65-F5344CB8AC3E}">
        <p14:creationId xmlns:p14="http://schemas.microsoft.com/office/powerpoint/2010/main" val="265479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this map for students</a:t>
            </a:r>
            <a:r>
              <a:rPr lang="en-US" baseline="0" dirty="0" smtClean="0"/>
              <a:t> to use as a reference while drawing their sketch.  Remind them not to add features in at this time.</a:t>
            </a:r>
            <a:endParaRPr lang="en-US" dirty="0"/>
          </a:p>
        </p:txBody>
      </p:sp>
      <p:sp>
        <p:nvSpPr>
          <p:cNvPr id="4" name="Slide Number Placeholder 3"/>
          <p:cNvSpPr>
            <a:spLocks noGrp="1"/>
          </p:cNvSpPr>
          <p:nvPr>
            <p:ph type="sldNum" sz="quarter" idx="10"/>
          </p:nvPr>
        </p:nvSpPr>
        <p:spPr/>
        <p:txBody>
          <a:bodyPr/>
          <a:lstStyle/>
          <a:p>
            <a:fld id="{8B595F5A-03A6-4BD3-8247-93033F5472A0}" type="slidenum">
              <a:rPr lang="en-US" smtClean="0"/>
              <a:t>1</a:t>
            </a:fld>
            <a:endParaRPr lang="en-US"/>
          </a:p>
        </p:txBody>
      </p:sp>
    </p:spTree>
    <p:extLst>
      <p:ext uri="{BB962C8B-B14F-4D97-AF65-F5344CB8AC3E}">
        <p14:creationId xmlns:p14="http://schemas.microsoft.com/office/powerpoint/2010/main" val="4185830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video is NOT</a:t>
            </a:r>
            <a:r>
              <a:rPr lang="en-US" baseline="0" dirty="0" smtClean="0"/>
              <a:t> imbedded.  You will need to be connected to the internet to view the video.  Click on the picture to connect to the video.  Screenshot taken from http://channel.nationalgeographic.com/videos/the-challenger-deep/ </a:t>
            </a:r>
            <a:endParaRPr lang="en-US" dirty="0"/>
          </a:p>
        </p:txBody>
      </p:sp>
      <p:sp>
        <p:nvSpPr>
          <p:cNvPr id="4" name="Slide Number Placeholder 3"/>
          <p:cNvSpPr>
            <a:spLocks noGrp="1"/>
          </p:cNvSpPr>
          <p:nvPr>
            <p:ph type="sldNum" sz="quarter" idx="10"/>
          </p:nvPr>
        </p:nvSpPr>
        <p:spPr/>
        <p:txBody>
          <a:bodyPr/>
          <a:lstStyle/>
          <a:p>
            <a:fld id="{8B595F5A-03A6-4BD3-8247-93033F5472A0}" type="slidenum">
              <a:rPr lang="en-US" smtClean="0"/>
              <a:t>10</a:t>
            </a:fld>
            <a:endParaRPr lang="en-US"/>
          </a:p>
        </p:txBody>
      </p:sp>
    </p:spTree>
    <p:extLst>
      <p:ext uri="{BB962C8B-B14F-4D97-AF65-F5344CB8AC3E}">
        <p14:creationId xmlns:p14="http://schemas.microsoft.com/office/powerpoint/2010/main" val="187072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notes,</a:t>
            </a:r>
            <a:r>
              <a:rPr lang="en-US" baseline="0" dirty="0" smtClean="0"/>
              <a:t> the students may recall that the answer is peninsulas and islands.  </a:t>
            </a:r>
            <a:endParaRPr lang="en-US" dirty="0"/>
          </a:p>
        </p:txBody>
      </p:sp>
      <p:sp>
        <p:nvSpPr>
          <p:cNvPr id="4" name="Slide Number Placeholder 3"/>
          <p:cNvSpPr>
            <a:spLocks noGrp="1"/>
          </p:cNvSpPr>
          <p:nvPr>
            <p:ph type="sldNum" sz="quarter" idx="10"/>
          </p:nvPr>
        </p:nvSpPr>
        <p:spPr/>
        <p:txBody>
          <a:bodyPr/>
          <a:lstStyle/>
          <a:p>
            <a:fld id="{8B595F5A-03A6-4BD3-8247-93033F5472A0}" type="slidenum">
              <a:rPr lang="en-US" smtClean="0"/>
              <a:t>11</a:t>
            </a:fld>
            <a:endParaRPr lang="en-US"/>
          </a:p>
        </p:txBody>
      </p:sp>
    </p:spTree>
    <p:extLst>
      <p:ext uri="{BB962C8B-B14F-4D97-AF65-F5344CB8AC3E}">
        <p14:creationId xmlns:p14="http://schemas.microsoft.com/office/powerpoint/2010/main" val="196435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C71AC-0C27-4689-8AAC-1D4116E27C15}" type="slidenum">
              <a:rPr lang="en-US" smtClean="0"/>
              <a:t>12</a:t>
            </a:fld>
            <a:endParaRPr lang="en-US"/>
          </a:p>
        </p:txBody>
      </p:sp>
    </p:spTree>
    <p:extLst>
      <p:ext uri="{BB962C8B-B14F-4D97-AF65-F5344CB8AC3E}">
        <p14:creationId xmlns:p14="http://schemas.microsoft.com/office/powerpoint/2010/main" val="45234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C71AC-0C27-4689-8AAC-1D4116E27C15}" type="slidenum">
              <a:rPr lang="en-US" smtClean="0"/>
              <a:t>13</a:t>
            </a:fld>
            <a:endParaRPr lang="en-US"/>
          </a:p>
        </p:txBody>
      </p:sp>
    </p:spTree>
    <p:extLst>
      <p:ext uri="{BB962C8B-B14F-4D97-AF65-F5344CB8AC3E}">
        <p14:creationId xmlns:p14="http://schemas.microsoft.com/office/powerpoint/2010/main" val="232002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Southeast Asia is a region dominated by peninsulas</a:t>
            </a:r>
            <a:r>
              <a:rPr lang="en-US" baseline="0" dirty="0" smtClean="0"/>
              <a:t> and islands.  These landforms tend to isolate groups of people, creating a wide variety of different culture groups in the region.</a:t>
            </a:r>
            <a:endParaRPr lang="en-US" dirty="0"/>
          </a:p>
        </p:txBody>
      </p:sp>
      <p:sp>
        <p:nvSpPr>
          <p:cNvPr id="4" name="Slide Number Placeholder 3"/>
          <p:cNvSpPr>
            <a:spLocks noGrp="1"/>
          </p:cNvSpPr>
          <p:nvPr>
            <p:ph type="sldNum" sz="quarter" idx="10"/>
          </p:nvPr>
        </p:nvSpPr>
        <p:spPr/>
        <p:txBody>
          <a:bodyPr/>
          <a:lstStyle/>
          <a:p>
            <a:fld id="{8B595F5A-03A6-4BD3-8247-93033F5472A0}" type="slidenum">
              <a:rPr lang="en-US" smtClean="0"/>
              <a:t>2</a:t>
            </a:fld>
            <a:endParaRPr lang="en-US"/>
          </a:p>
        </p:txBody>
      </p:sp>
    </p:spTree>
    <p:extLst>
      <p:ext uri="{BB962C8B-B14F-4D97-AF65-F5344CB8AC3E}">
        <p14:creationId xmlns:p14="http://schemas.microsoft.com/office/powerpoint/2010/main" val="361583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Indicate to students</a:t>
            </a:r>
            <a:r>
              <a:rPr lang="en-US" baseline="0" dirty="0" smtClean="0"/>
              <a:t> that red, underlined words are vocabulary words, which should be included in their annotations.</a:t>
            </a:r>
            <a:endParaRPr lang="en-US" dirty="0"/>
          </a:p>
        </p:txBody>
      </p:sp>
      <p:sp>
        <p:nvSpPr>
          <p:cNvPr id="4" name="Slide Number Placeholder 3"/>
          <p:cNvSpPr>
            <a:spLocks noGrp="1"/>
          </p:cNvSpPr>
          <p:nvPr>
            <p:ph type="sldNum" sz="quarter" idx="10"/>
          </p:nvPr>
        </p:nvSpPr>
        <p:spPr/>
        <p:txBody>
          <a:bodyPr/>
          <a:lstStyle/>
          <a:p>
            <a:fld id="{8B595F5A-03A6-4BD3-8247-93033F5472A0}" type="slidenum">
              <a:rPr lang="en-US" smtClean="0"/>
              <a:t>3</a:t>
            </a:fld>
            <a:endParaRPr lang="en-US"/>
          </a:p>
        </p:txBody>
      </p:sp>
    </p:spTree>
    <p:extLst>
      <p:ext uri="{BB962C8B-B14F-4D97-AF65-F5344CB8AC3E}">
        <p14:creationId xmlns:p14="http://schemas.microsoft.com/office/powerpoint/2010/main" val="85107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inform the students that since Malaysia straddles both the peninsula</a:t>
            </a:r>
            <a:r>
              <a:rPr lang="en-US" baseline="0" dirty="0" smtClean="0"/>
              <a:t> and islands, it could be considered both, or cut in divided between mainland Southeast Asia and insular Southeast Asia.  By convention, it is typically marked as part of insular Southeast Asia.</a:t>
            </a:r>
            <a:endParaRPr lang="en-US" dirty="0"/>
          </a:p>
        </p:txBody>
      </p:sp>
      <p:sp>
        <p:nvSpPr>
          <p:cNvPr id="4" name="Slide Number Placeholder 3"/>
          <p:cNvSpPr>
            <a:spLocks noGrp="1"/>
          </p:cNvSpPr>
          <p:nvPr>
            <p:ph type="sldNum" sz="quarter" idx="10"/>
          </p:nvPr>
        </p:nvSpPr>
        <p:spPr/>
        <p:txBody>
          <a:bodyPr/>
          <a:lstStyle/>
          <a:p>
            <a:fld id="{8B595F5A-03A6-4BD3-8247-93033F5472A0}" type="slidenum">
              <a:rPr lang="en-US" smtClean="0"/>
              <a:t>4</a:t>
            </a:fld>
            <a:endParaRPr lang="en-US"/>
          </a:p>
        </p:txBody>
      </p:sp>
    </p:spTree>
    <p:extLst>
      <p:ext uri="{BB962C8B-B14F-4D97-AF65-F5344CB8AC3E}">
        <p14:creationId xmlns:p14="http://schemas.microsoft.com/office/powerpoint/2010/main" val="4070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Mountains would further isolate culture groups.  While</a:t>
            </a:r>
            <a:r>
              <a:rPr lang="en-US" baseline="0" dirty="0" smtClean="0"/>
              <a:t> they may provide important mineral resources, they are difficult to farm.  Volcanic mountains would provide fertile soil for growing food, but volcanic activity would threaten the lives of the people.</a:t>
            </a:r>
            <a:endParaRPr lang="en-US" dirty="0"/>
          </a:p>
        </p:txBody>
      </p:sp>
      <p:sp>
        <p:nvSpPr>
          <p:cNvPr id="4" name="Slide Number Placeholder 3"/>
          <p:cNvSpPr>
            <a:spLocks noGrp="1"/>
          </p:cNvSpPr>
          <p:nvPr>
            <p:ph type="sldNum" sz="quarter" idx="10"/>
          </p:nvPr>
        </p:nvSpPr>
        <p:spPr/>
        <p:txBody>
          <a:bodyPr/>
          <a:lstStyle/>
          <a:p>
            <a:fld id="{8B595F5A-03A6-4BD3-8247-93033F5472A0}" type="slidenum">
              <a:rPr lang="en-US" smtClean="0"/>
              <a:t>5</a:t>
            </a:fld>
            <a:endParaRPr lang="en-US"/>
          </a:p>
        </p:txBody>
      </p:sp>
    </p:spTree>
    <p:extLst>
      <p:ext uri="{BB962C8B-B14F-4D97-AF65-F5344CB8AC3E}">
        <p14:creationId xmlns:p14="http://schemas.microsoft.com/office/powerpoint/2010/main" val="21423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Strait</a:t>
            </a:r>
            <a:r>
              <a:rPr lang="en-US" baseline="0" dirty="0" smtClean="0"/>
              <a:t> of Malacca is one of the world’s most important shipping lanes.  The strait provides the quickest route between the countries which border the Indian Ocean and those on the Pacific.  </a:t>
            </a:r>
            <a:endParaRPr lang="en-US" dirty="0"/>
          </a:p>
        </p:txBody>
      </p:sp>
      <p:sp>
        <p:nvSpPr>
          <p:cNvPr id="4" name="Slide Number Placeholder 3"/>
          <p:cNvSpPr>
            <a:spLocks noGrp="1"/>
          </p:cNvSpPr>
          <p:nvPr>
            <p:ph type="sldNum" sz="quarter" idx="10"/>
          </p:nvPr>
        </p:nvSpPr>
        <p:spPr/>
        <p:txBody>
          <a:bodyPr/>
          <a:lstStyle/>
          <a:p>
            <a:fld id="{8B595F5A-03A6-4BD3-8247-93033F5472A0}" type="slidenum">
              <a:rPr lang="en-US" smtClean="0"/>
              <a:t>6</a:t>
            </a:fld>
            <a:endParaRPr lang="en-US"/>
          </a:p>
        </p:txBody>
      </p:sp>
    </p:spTree>
    <p:extLst>
      <p:ext uri="{BB962C8B-B14F-4D97-AF65-F5344CB8AC3E}">
        <p14:creationId xmlns:p14="http://schemas.microsoft.com/office/powerpoint/2010/main" val="355343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Plate Tectonic</a:t>
            </a:r>
            <a:r>
              <a:rPr lang="en-US" baseline="0" dirty="0" smtClean="0"/>
              <a:t> Map used courtesy of the U.S. Geological Survey  You might note to the students that while the region is almost entirely located on the Eurasian plate, the presence of the Australian, the Philippine and the Pacific plates significantly impact the people in Southeast Asia.  You might also note that a fifth plate – the North American plate, also borders the Philippine plate.</a:t>
            </a:r>
            <a:endParaRPr lang="en-US" dirty="0"/>
          </a:p>
        </p:txBody>
      </p:sp>
      <p:sp>
        <p:nvSpPr>
          <p:cNvPr id="4" name="Slide Number Placeholder 3"/>
          <p:cNvSpPr>
            <a:spLocks noGrp="1"/>
          </p:cNvSpPr>
          <p:nvPr>
            <p:ph type="sldNum" sz="quarter" idx="10"/>
          </p:nvPr>
        </p:nvSpPr>
        <p:spPr/>
        <p:txBody>
          <a:bodyPr/>
          <a:lstStyle/>
          <a:p>
            <a:fld id="{8B595F5A-03A6-4BD3-8247-93033F5472A0}" type="slidenum">
              <a:rPr lang="en-US" smtClean="0"/>
              <a:t>7</a:t>
            </a:fld>
            <a:endParaRPr lang="en-US"/>
          </a:p>
        </p:txBody>
      </p:sp>
    </p:spTree>
    <p:extLst>
      <p:ext uri="{BB962C8B-B14F-4D97-AF65-F5344CB8AC3E}">
        <p14:creationId xmlns:p14="http://schemas.microsoft.com/office/powerpoint/2010/main" val="642184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Convergent,</a:t>
            </a:r>
            <a:r>
              <a:rPr lang="en-US" baseline="0" dirty="0" smtClean="0"/>
              <a:t> Divergent, and Transform.  The folded and volcanic mountains are both evidence of convergent boundaries.</a:t>
            </a:r>
            <a:endParaRPr lang="en-US" dirty="0"/>
          </a:p>
        </p:txBody>
      </p:sp>
      <p:sp>
        <p:nvSpPr>
          <p:cNvPr id="4" name="Slide Number Placeholder 3"/>
          <p:cNvSpPr>
            <a:spLocks noGrp="1"/>
          </p:cNvSpPr>
          <p:nvPr>
            <p:ph type="sldNum" sz="quarter" idx="10"/>
          </p:nvPr>
        </p:nvSpPr>
        <p:spPr/>
        <p:txBody>
          <a:bodyPr/>
          <a:lstStyle/>
          <a:p>
            <a:fld id="{8B595F5A-03A6-4BD3-8247-93033F5472A0}" type="slidenum">
              <a:rPr lang="en-US" smtClean="0"/>
              <a:t>8</a:t>
            </a:fld>
            <a:endParaRPr lang="en-US"/>
          </a:p>
        </p:txBody>
      </p:sp>
    </p:spTree>
    <p:extLst>
      <p:ext uri="{BB962C8B-B14F-4D97-AF65-F5344CB8AC3E}">
        <p14:creationId xmlns:p14="http://schemas.microsoft.com/office/powerpoint/2010/main" val="545835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this is</a:t>
            </a:r>
            <a:r>
              <a:rPr lang="en-US" baseline="0" dirty="0" smtClean="0"/>
              <a:t> a world map, Southeast Asia might be hard to see.  Hold a large sheet of paper or poster board about a foot away from the screen in front of the region.  This will cause the region to “pop-out” and can make it easier for students to see.  </a:t>
            </a:r>
            <a:r>
              <a:rPr lang="en-US" dirty="0" smtClean="0"/>
              <a:t>Illustration used courtesy</a:t>
            </a:r>
            <a:r>
              <a:rPr lang="en-US" baseline="0" dirty="0" smtClean="0"/>
              <a:t> of the U.S. Geological Survey </a:t>
            </a:r>
            <a:endParaRPr lang="en-US" dirty="0"/>
          </a:p>
        </p:txBody>
      </p:sp>
      <p:sp>
        <p:nvSpPr>
          <p:cNvPr id="4" name="Slide Number Placeholder 3"/>
          <p:cNvSpPr>
            <a:spLocks noGrp="1"/>
          </p:cNvSpPr>
          <p:nvPr>
            <p:ph type="sldNum" sz="quarter" idx="10"/>
          </p:nvPr>
        </p:nvSpPr>
        <p:spPr/>
        <p:txBody>
          <a:bodyPr/>
          <a:lstStyle/>
          <a:p>
            <a:fld id="{8B595F5A-03A6-4BD3-8247-93033F5472A0}" type="slidenum">
              <a:rPr lang="en-US" smtClean="0"/>
              <a:t>9</a:t>
            </a:fld>
            <a:endParaRPr lang="en-US"/>
          </a:p>
        </p:txBody>
      </p:sp>
    </p:spTree>
    <p:extLst>
      <p:ext uri="{BB962C8B-B14F-4D97-AF65-F5344CB8AC3E}">
        <p14:creationId xmlns:p14="http://schemas.microsoft.com/office/powerpoint/2010/main" val="2568533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sp>
        <p:nvSpPr>
          <p:cNvPr id="11" name="Rectangle 10"/>
          <p:cNvSpPr/>
          <p:nvPr/>
        </p:nvSpPr>
        <p:spPr>
          <a:xfrm>
            <a:off x="6134101" y="6630352"/>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000" y="5029200"/>
            <a:ext cx="3240000" cy="1143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accent1">
                    <a:lumMod val="75000"/>
                  </a:schemeClr>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accent1">
                    <a:lumMod val="7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E84EF9-9A0F-4268-8914-F4DE0A8DA6F5}" type="slidenum">
              <a:rPr lang="en-US" smtClean="0"/>
              <a:t>‹#›</a:t>
            </a:fld>
            <a:endParaRPr lang="en-US"/>
          </a:p>
        </p:txBody>
      </p:sp>
      <p:pic>
        <p:nvPicPr>
          <p:cNvPr id="9" name="Picture 8"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720" y="-7758"/>
            <a:ext cx="9148720" cy="414451"/>
            <a:chOff x="-4720" y="-7758"/>
            <a:chExt cx="9148720" cy="414451"/>
          </a:xfrm>
        </p:grpSpPr>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 y="1"/>
              <a:ext cx="1507118" cy="400822"/>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2398" y="-5869"/>
              <a:ext cx="1398806" cy="412562"/>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01204" y="-7758"/>
              <a:ext cx="1474219" cy="408581"/>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0686" y="0"/>
              <a:ext cx="1741714" cy="400823"/>
            </a:xfrm>
            <a:prstGeom prst="rect">
              <a:avLst/>
            </a:prstGeom>
          </p:spPr>
        </p:pic>
        <p:pic>
          <p:nvPicPr>
            <p:cNvPr id="21" name="Picture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7747498" y="-1"/>
              <a:ext cx="1396502" cy="400824"/>
            </a:xfrm>
            <a:prstGeom prst="rect">
              <a:avLst/>
            </a:prstGeom>
          </p:spPr>
        </p:pic>
        <p:pic>
          <p:nvPicPr>
            <p:cNvPr id="22" name="Picture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63861" y="-7758"/>
              <a:ext cx="1884539" cy="408581"/>
            </a:xfrm>
            <a:prstGeom prst="rect">
              <a:avLst/>
            </a:prstGeom>
          </p:spPr>
        </p:pic>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p:cNvSpPr/>
          <p:nvPr/>
        </p:nvSpPr>
        <p:spPr>
          <a:xfrm>
            <a:off x="8763000" y="6631305"/>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11"/>
          </p:nvPr>
        </p:nvSpPr>
        <p:spPr/>
        <p:txBody>
          <a:bodyPr/>
          <a:lstStyle/>
          <a:p>
            <a:fld id="{EDE84EF9-9A0F-4268-8914-F4DE0A8DA6F5}" type="slidenum">
              <a:rPr lang="en-US" smtClean="0"/>
              <a:t>‹#›</a:t>
            </a:fld>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grpSp>
        <p:nvGrpSpPr>
          <p:cNvPr id="15" name="Group 14"/>
          <p:cNvGrpSpPr/>
          <p:nvPr/>
        </p:nvGrpSpPr>
        <p:grpSpPr>
          <a:xfrm>
            <a:off x="-4720" y="-7758"/>
            <a:ext cx="9148720" cy="414451"/>
            <a:chOff x="-4720" y="-7758"/>
            <a:chExt cx="9148720" cy="414451"/>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 y="1"/>
              <a:ext cx="1507118" cy="400822"/>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2398" y="-5869"/>
              <a:ext cx="1398806" cy="412562"/>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01204" y="-7758"/>
              <a:ext cx="1474219" cy="408581"/>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0686" y="0"/>
              <a:ext cx="1741714" cy="400823"/>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7747498" y="-1"/>
              <a:ext cx="1396502" cy="400824"/>
            </a:xfrm>
            <a:prstGeom prst="rect">
              <a:avLst/>
            </a:prstGeom>
          </p:spPr>
        </p:pic>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63861" y="-7758"/>
              <a:ext cx="1884539" cy="408581"/>
            </a:xfrm>
            <a:prstGeom prst="rect">
              <a:avLst/>
            </a:prstGeom>
          </p:spPr>
        </p:pic>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8763000" y="6631305"/>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11"/>
          </p:nvPr>
        </p:nvSpPr>
        <p:spPr/>
        <p:txBody>
          <a:bodyPr/>
          <a:lstStyle/>
          <a:p>
            <a:fld id="{EDE84EF9-9A0F-4268-8914-F4DE0A8DA6F5}" type="slidenum">
              <a:rPr lang="en-US" smtClean="0"/>
              <a:t>‹#›</a:t>
            </a:fld>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grpSp>
        <p:nvGrpSpPr>
          <p:cNvPr id="15" name="Group 14"/>
          <p:cNvGrpSpPr/>
          <p:nvPr/>
        </p:nvGrpSpPr>
        <p:grpSpPr>
          <a:xfrm>
            <a:off x="-4720" y="-7758"/>
            <a:ext cx="9148720" cy="414451"/>
            <a:chOff x="-4720" y="-7758"/>
            <a:chExt cx="9148720" cy="414451"/>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 y="1"/>
              <a:ext cx="1507118" cy="400822"/>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2398" y="-5869"/>
              <a:ext cx="1398806" cy="412562"/>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01204" y="-7758"/>
              <a:ext cx="1474219" cy="408581"/>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0686" y="0"/>
              <a:ext cx="1741714" cy="400823"/>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7747498" y="-1"/>
              <a:ext cx="1396502" cy="400824"/>
            </a:xfrm>
            <a:prstGeom prst="rect">
              <a:avLst/>
            </a:prstGeom>
          </p:spPr>
        </p:pic>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63861" y="-7758"/>
              <a:ext cx="1884539" cy="408581"/>
            </a:xfrm>
            <a:prstGeom prst="rect">
              <a:avLst/>
            </a:prstGeom>
          </p:spPr>
        </p:pic>
      </p:gr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14" name="Slide Number Placeholder 13"/>
          <p:cNvSpPr>
            <a:spLocks noGrp="1"/>
          </p:cNvSpPr>
          <p:nvPr>
            <p:ph type="sldNum" sz="quarter" idx="11"/>
          </p:nvPr>
        </p:nvSpPr>
        <p:spPr/>
        <p:txBody>
          <a:bodyPr/>
          <a:lstStyle/>
          <a:p>
            <a:fld id="{289EFFDA-DE7C-4315-A146-B25532AED497}" type="slidenum">
              <a:rPr lang="en-US" smtClean="0"/>
              <a:t>‹#›</a:t>
            </a:fld>
            <a:endParaRPr lang="en-US"/>
          </a:p>
        </p:txBody>
      </p:sp>
      <p:sp>
        <p:nvSpPr>
          <p:cNvPr id="5" name="Content Placeholder 14"/>
          <p:cNvSpPr>
            <a:spLocks noGrp="1"/>
          </p:cNvSpPr>
          <p:nvPr>
            <p:ph sz="quarter" idx="14"/>
          </p:nvPr>
        </p:nvSpPr>
        <p:spPr>
          <a:xfrm>
            <a:off x="762000" y="1295400"/>
            <a:ext cx="7772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5847339"/>
      </p:ext>
    </p:extLst>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4">
                  <a:lumMod val="75000"/>
                </a:schemeClr>
              </a:buClr>
              <a:defRPr/>
            </a:lvl2pPr>
            <a:lvl3pPr marL="1200150" indent="-285750">
              <a:buClr>
                <a:schemeClr val="bg2">
                  <a:lumMod val="50000"/>
                </a:schemeClr>
              </a:buClr>
              <a:buFont typeface="Wingdings" pitchFamily="2" charset="2"/>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17"/>
          <p:cNvSpPr>
            <a:spLocks noGrp="1"/>
          </p:cNvSpPr>
          <p:nvPr>
            <p:ph type="sldNum" sz="quarter" idx="11"/>
          </p:nvPr>
        </p:nvSpPr>
        <p:spPr/>
        <p:txBody>
          <a:bodyPr/>
          <a:lstStyle/>
          <a:p>
            <a:fld id="{EDE84EF9-9A0F-4268-8914-F4DE0A8DA6F5}" type="slidenum">
              <a:rPr lang="en-US" smtClean="0"/>
              <a:t>‹#›</a:t>
            </a:fld>
            <a:endParaRPr lang="en-US"/>
          </a:p>
        </p:txBody>
      </p:sp>
      <p:grpSp>
        <p:nvGrpSpPr>
          <p:cNvPr id="14" name="Group 13"/>
          <p:cNvGrpSpPr/>
          <p:nvPr/>
        </p:nvGrpSpPr>
        <p:grpSpPr>
          <a:xfrm>
            <a:off x="-4720" y="-7758"/>
            <a:ext cx="9148720" cy="414451"/>
            <a:chOff x="-4720" y="-7758"/>
            <a:chExt cx="9148720" cy="414451"/>
          </a:xfrm>
        </p:grpSpPr>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 y="0"/>
              <a:ext cx="1507118" cy="400822"/>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2398" y="-5869"/>
              <a:ext cx="1398806" cy="412562"/>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01204" y="-7758"/>
              <a:ext cx="1474219" cy="408581"/>
            </a:xfrm>
            <a:prstGeom prst="rect">
              <a:avLst/>
            </a:prstGeom>
          </p:spPr>
        </p:pic>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0686" y="0"/>
              <a:ext cx="1741714" cy="400823"/>
            </a:xfrm>
            <a:prstGeom prst="rect">
              <a:avLst/>
            </a:prstGeom>
          </p:spPr>
        </p:pic>
        <p:pic>
          <p:nvPicPr>
            <p:cNvPr id="22" name="Picture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7747498" y="-1"/>
              <a:ext cx="1396502" cy="400824"/>
            </a:xfrm>
            <a:prstGeom prst="rect">
              <a:avLst/>
            </a:prstGeom>
          </p:spPr>
        </p:pic>
        <p:pic>
          <p:nvPicPr>
            <p:cNvPr id="23" name="Picture 2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63861" y="-7758"/>
              <a:ext cx="1884539" cy="408581"/>
            </a:xfrm>
            <a:prstGeom prst="rect">
              <a:avLst/>
            </a:prstGeom>
          </p:spPr>
        </p:pic>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816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5" name="Slide Number Placeholder 24"/>
          <p:cNvSpPr>
            <a:spLocks noGrp="1"/>
          </p:cNvSpPr>
          <p:nvPr>
            <p:ph type="sldNum" sz="quarter" idx="11"/>
          </p:nvPr>
        </p:nvSpPr>
        <p:spPr>
          <a:xfrm>
            <a:off x="8742680" y="6610350"/>
            <a:ext cx="381000" cy="246888"/>
          </a:xfrm>
        </p:spPr>
        <p:txBody>
          <a:bodyPr/>
          <a:lstStyle/>
          <a:p>
            <a:fld id="{EDE84EF9-9A0F-4268-8914-F4DE0A8DA6F5}" type="slidenum">
              <a:rPr lang="en-US" smtClean="0"/>
              <a:t>‹#›</a:t>
            </a:fld>
            <a:endParaRPr lang="en-US"/>
          </a:p>
        </p:txBody>
      </p:sp>
      <p:pic>
        <p:nvPicPr>
          <p:cNvPr id="20" name="Picture 19" descr="vert_bar_02.png"/>
          <p:cNvPicPr preferRelativeResize="0">
            <a:picLocks/>
          </p:cNvPicPr>
          <p:nvPr/>
        </p:nvPicPr>
        <p:blipFill>
          <a:blip r:embed="rId2">
            <a:duotone>
              <a:schemeClr val="accent3">
                <a:shade val="45000"/>
                <a:satMod val="135000"/>
              </a:schemeClr>
              <a:prstClr val="white"/>
            </a:duotone>
          </a:blip>
          <a:stretch>
            <a:fillRect/>
          </a:stretch>
        </p:blipFill>
        <p:spPr>
          <a:xfrm>
            <a:off x="228600" y="0"/>
            <a:ext cx="73152" cy="68580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3"/>
          </p:nvPr>
        </p:nvSpPr>
        <p:spPr>
          <a:xfrm>
            <a:off x="457200" y="1981200"/>
            <a:ext cx="4038600" cy="4114800"/>
          </a:xfrm>
        </p:spPr>
        <p:txBody>
          <a:bodyPr/>
          <a:lstStyle>
            <a:lvl2pPr>
              <a:buClr>
                <a:schemeClr val="accent4">
                  <a:lumMod val="75000"/>
                </a:schemeClr>
              </a:buClr>
              <a:defRPr/>
            </a:lvl2pPr>
            <a:lvl3pPr marL="1200150" indent="-285750">
              <a:buClr>
                <a:schemeClr val="bg2">
                  <a:lumMod val="50000"/>
                </a:schemeClr>
              </a:buClr>
              <a:buFont typeface="Wingdings" pitchFamily="2" charset="2"/>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4648200" y="1981200"/>
            <a:ext cx="4038600" cy="4114800"/>
          </a:xfrm>
        </p:spPr>
        <p:txBody>
          <a:bodyPr/>
          <a:lstStyle>
            <a:lvl2pPr>
              <a:buClr>
                <a:schemeClr val="accent4">
                  <a:lumMod val="75000"/>
                </a:schemeClr>
              </a:buClr>
              <a:defRPr/>
            </a:lvl2pPr>
            <a:lvl3pPr marL="1200150" indent="-285750">
              <a:buClr>
                <a:schemeClr val="bg2">
                  <a:lumMod val="50000"/>
                </a:schemeClr>
              </a:buClr>
              <a:buFont typeface="Wingdings" pitchFamily="2" charset="2"/>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p:nvSpPr>
        <p:spPr>
          <a:xfrm>
            <a:off x="8763000" y="6631305"/>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20"/>
          <p:cNvSpPr>
            <a:spLocks noGrp="1"/>
          </p:cNvSpPr>
          <p:nvPr>
            <p:ph type="sldNum" sz="quarter" idx="16"/>
          </p:nvPr>
        </p:nvSpPr>
        <p:spPr/>
        <p:txBody>
          <a:bodyPr/>
          <a:lstStyle/>
          <a:p>
            <a:fld id="{EDE84EF9-9A0F-4268-8914-F4DE0A8DA6F5}" type="slidenum">
              <a:rPr lang="en-US" smtClean="0"/>
              <a:t>‹#›</a:t>
            </a:fld>
            <a:endParaRPr lang="en-US"/>
          </a:p>
        </p:txBody>
      </p:sp>
      <p:grpSp>
        <p:nvGrpSpPr>
          <p:cNvPr id="9" name="Group 8"/>
          <p:cNvGrpSpPr/>
          <p:nvPr/>
        </p:nvGrpSpPr>
        <p:grpSpPr>
          <a:xfrm>
            <a:off x="-4720" y="-7758"/>
            <a:ext cx="9148720" cy="414451"/>
            <a:chOff x="-4720" y="-7758"/>
            <a:chExt cx="9148720" cy="414451"/>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 y="1"/>
              <a:ext cx="1507118" cy="400822"/>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2398" y="-5869"/>
              <a:ext cx="1398806" cy="412562"/>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01204" y="-7758"/>
              <a:ext cx="1474219" cy="408581"/>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0686" y="0"/>
              <a:ext cx="1741714" cy="400823"/>
            </a:xfrm>
            <a:prstGeom prst="rect">
              <a:avLst/>
            </a:prstGeom>
          </p:spPr>
        </p:pic>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7747498" y="-1"/>
              <a:ext cx="1396502" cy="400824"/>
            </a:xfrm>
            <a:prstGeom prst="rect">
              <a:avLst/>
            </a:prstGeom>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63861" y="-7758"/>
              <a:ext cx="1884539" cy="408581"/>
            </a:xfrm>
            <a:prstGeom prst="rect">
              <a:avLst/>
            </a:prstGeom>
          </p:spPr>
        </p:pic>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lvl2pPr marL="742950" indent="-285750">
              <a:buClr>
                <a:schemeClr val="accent4">
                  <a:lumMod val="75000"/>
                </a:schemeClr>
              </a:buClr>
              <a:buFont typeface="Wingdings" pitchFamily="2" charset="2"/>
              <a:buChar char="§"/>
              <a:defRPr/>
            </a:lvl2pPr>
            <a:lvl3pPr marL="1200150" indent="-285750">
              <a:buClr>
                <a:schemeClr val="bg2">
                  <a:lumMod val="50000"/>
                </a:schemeClr>
              </a:buClr>
              <a:buFont typeface="Wingdings" pitchFamily="2" charset="2"/>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18"/>
          <p:cNvSpPr>
            <a:spLocks noGrp="1"/>
          </p:cNvSpPr>
          <p:nvPr>
            <p:ph sz="quarter" idx="15"/>
          </p:nvPr>
        </p:nvSpPr>
        <p:spPr>
          <a:xfrm>
            <a:off x="4648200" y="2438400"/>
            <a:ext cx="4038600" cy="3657600"/>
          </a:xfrm>
        </p:spPr>
        <p:txBody>
          <a:bodyPr/>
          <a:lstStyle>
            <a:lvl2pPr>
              <a:buClr>
                <a:schemeClr val="accent4">
                  <a:lumMod val="75000"/>
                </a:schemeClr>
              </a:buClr>
              <a:defRPr/>
            </a:lvl2pPr>
            <a:lvl3pPr marL="1200150" indent="-285750">
              <a:buClr>
                <a:schemeClr val="bg2">
                  <a:lumMod val="50000"/>
                </a:schemeClr>
              </a:buClr>
              <a:buFont typeface="Wingdings" pitchFamily="2" charset="2"/>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2">
            <a:duotone>
              <a:schemeClr val="accent5">
                <a:shade val="45000"/>
                <a:satMod val="135000"/>
              </a:schemeClr>
              <a:prstClr val="white"/>
            </a:duotone>
          </a:blip>
          <a:stretch>
            <a:fillRect/>
          </a:stretch>
        </p:blipFill>
        <p:spPr>
          <a:xfrm>
            <a:off x="0" y="403860"/>
            <a:ext cx="9144000" cy="53340"/>
          </a:xfrm>
          <a:prstGeom prst="rect">
            <a:avLst/>
          </a:prstGeom>
        </p:spPr>
      </p:pic>
      <p:sp>
        <p:nvSpPr>
          <p:cNvPr id="20" name="Rectangle 19"/>
          <p:cNvSpPr/>
          <p:nvPr/>
        </p:nvSpPr>
        <p:spPr>
          <a:xfrm>
            <a:off x="8763000" y="6631305"/>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7"/>
          </p:nvPr>
        </p:nvSpPr>
        <p:spPr/>
        <p:txBody>
          <a:bodyPr/>
          <a:lstStyle/>
          <a:p>
            <a:fld id="{EDE84EF9-9A0F-4268-8914-F4DE0A8DA6F5}" type="slidenum">
              <a:rPr lang="en-US" smtClean="0"/>
              <a:t>‹#›</a:t>
            </a:fld>
            <a:endParaRPr lang="en-US"/>
          </a:p>
        </p:txBody>
      </p:sp>
      <p:grpSp>
        <p:nvGrpSpPr>
          <p:cNvPr id="18" name="Group 17"/>
          <p:cNvGrpSpPr/>
          <p:nvPr/>
        </p:nvGrpSpPr>
        <p:grpSpPr>
          <a:xfrm>
            <a:off x="-4720" y="-7758"/>
            <a:ext cx="9148720" cy="414451"/>
            <a:chOff x="-4720" y="-7758"/>
            <a:chExt cx="9148720" cy="414451"/>
          </a:xfrm>
        </p:grpSpPr>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 y="1"/>
              <a:ext cx="1507118" cy="400822"/>
            </a:xfrm>
            <a:prstGeom prst="rect">
              <a:avLst/>
            </a:prstGeom>
          </p:spPr>
        </p:pic>
        <p:pic>
          <p:nvPicPr>
            <p:cNvPr id="27" name="Pictur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2398" y="-5869"/>
              <a:ext cx="1398806" cy="412562"/>
            </a:xfrm>
            <a:prstGeom prst="rect">
              <a:avLst/>
            </a:prstGeom>
          </p:spPr>
        </p:pic>
        <p:pic>
          <p:nvPicPr>
            <p:cNvPr id="28" name="Pictur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01204" y="-7758"/>
              <a:ext cx="1474219" cy="408581"/>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0686" y="0"/>
              <a:ext cx="1741714" cy="400823"/>
            </a:xfrm>
            <a:prstGeom prst="rect">
              <a:avLst/>
            </a:prstGeom>
          </p:spPr>
        </p:pic>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7747498" y="-1"/>
              <a:ext cx="1396502" cy="400824"/>
            </a:xfrm>
            <a:prstGeom prst="rect">
              <a:avLst/>
            </a:prstGeom>
          </p:spPr>
        </p:pic>
        <p:pic>
          <p:nvPicPr>
            <p:cNvPr id="31" name="Picture 3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63861" y="-7758"/>
              <a:ext cx="1884539" cy="408581"/>
            </a:xfrm>
            <a:prstGeom prst="rect">
              <a:avLst/>
            </a:prstGeom>
          </p:spPr>
        </p:pic>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1" name="Picture 10" descr="bar_06.png"/>
          <p:cNvPicPr>
            <a:picLocks noChangeAspect="1"/>
          </p:cNvPicPr>
          <p:nvPr/>
        </p:nvPicPr>
        <p:blipFill>
          <a:blip r:embed="rId2">
            <a:duotone>
              <a:schemeClr val="accent6">
                <a:shade val="45000"/>
                <a:satMod val="135000"/>
              </a:schemeClr>
              <a:prstClr val="white"/>
            </a:duotone>
          </a:blip>
          <a:stretch>
            <a:fillRect/>
          </a:stretch>
        </p:blipFill>
        <p:spPr>
          <a:xfrm>
            <a:off x="0" y="403860"/>
            <a:ext cx="9144000" cy="53340"/>
          </a:xfrm>
          <a:prstGeom prst="rect">
            <a:avLst/>
          </a:prstGeom>
        </p:spPr>
      </p:pic>
      <p:sp>
        <p:nvSpPr>
          <p:cNvPr id="13" name="Rectangle 12"/>
          <p:cNvSpPr/>
          <p:nvPr/>
        </p:nvSpPr>
        <p:spPr>
          <a:xfrm>
            <a:off x="8763000" y="6631305"/>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Slide Number Placeholder 16"/>
          <p:cNvSpPr>
            <a:spLocks noGrp="1"/>
          </p:cNvSpPr>
          <p:nvPr>
            <p:ph type="sldNum" sz="quarter" idx="11"/>
          </p:nvPr>
        </p:nvSpPr>
        <p:spPr/>
        <p:txBody>
          <a:bodyPr/>
          <a:lstStyle/>
          <a:p>
            <a:fld id="{EDE84EF9-9A0F-4268-8914-F4DE0A8DA6F5}" type="slidenum">
              <a:rPr lang="en-US" smtClean="0"/>
              <a:t>‹#›</a:t>
            </a:fld>
            <a:endParaRPr lang="en-US"/>
          </a:p>
        </p:txBody>
      </p:sp>
      <p:grpSp>
        <p:nvGrpSpPr>
          <p:cNvPr id="12" name="Group 11"/>
          <p:cNvGrpSpPr/>
          <p:nvPr/>
        </p:nvGrpSpPr>
        <p:grpSpPr>
          <a:xfrm>
            <a:off x="-4720" y="-7758"/>
            <a:ext cx="9148720" cy="414451"/>
            <a:chOff x="-4720" y="-7758"/>
            <a:chExt cx="9148720" cy="414451"/>
          </a:xfrm>
        </p:grpSpPr>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 y="1"/>
              <a:ext cx="1507118" cy="400822"/>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2398" y="-5869"/>
              <a:ext cx="1398806" cy="412562"/>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01204" y="-7758"/>
              <a:ext cx="1474219" cy="408581"/>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0686" y="0"/>
              <a:ext cx="1741714" cy="400823"/>
            </a:xfrm>
            <a:prstGeom prst="rect">
              <a:avLst/>
            </a:prstGeom>
          </p:spPr>
        </p:pic>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7747498" y="-1"/>
              <a:ext cx="1396502" cy="400824"/>
            </a:xfrm>
            <a:prstGeom prst="rect">
              <a:avLst/>
            </a:prstGeom>
          </p:spPr>
        </p:pic>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63861" y="-7758"/>
              <a:ext cx="1884539" cy="408581"/>
            </a:xfrm>
            <a:prstGeom prst="rect">
              <a:avLst/>
            </a:prstGeom>
          </p:spPr>
        </p:pic>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0" name="Rectangle 9"/>
          <p:cNvSpPr/>
          <p:nvPr/>
        </p:nvSpPr>
        <p:spPr>
          <a:xfrm>
            <a:off x="8763000" y="6631305"/>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1"/>
          </p:nvPr>
        </p:nvSpPr>
        <p:spPr/>
        <p:txBody>
          <a:bodyPr/>
          <a:lstStyle/>
          <a:p>
            <a:fld id="{EDE84EF9-9A0F-4268-8914-F4DE0A8DA6F5}" type="slidenum">
              <a:rPr lang="en-US" smtClean="0"/>
              <a:t>‹#›</a:t>
            </a:fld>
            <a:endParaRPr lang="en-US"/>
          </a:p>
        </p:txBody>
      </p:sp>
    </p:spTree>
    <p:extLst>
      <p:ext uri="{BB962C8B-B14F-4D97-AF65-F5344CB8AC3E}">
        <p14:creationId xmlns:p14="http://schemas.microsoft.com/office/powerpoint/2010/main" val="36591518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Rectangle 9"/>
          <p:cNvSpPr/>
          <p:nvPr/>
        </p:nvSpPr>
        <p:spPr>
          <a:xfrm>
            <a:off x="8763000" y="6631305"/>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1"/>
          </p:nvPr>
        </p:nvSpPr>
        <p:spPr/>
        <p:txBody>
          <a:bodyPr/>
          <a:lstStyle/>
          <a:p>
            <a:fld id="{EDE84EF9-9A0F-4268-8914-F4DE0A8DA6F5}" type="slidenum">
              <a:rPr lang="en-US" smtClean="0"/>
              <a:t>‹#›</a:t>
            </a:fld>
            <a:endParaRPr lang="en-US"/>
          </a:p>
        </p:txBody>
      </p:sp>
      <p:sp>
        <p:nvSpPr>
          <p:cNvPr id="5" name="Content Placeholder 14"/>
          <p:cNvSpPr>
            <a:spLocks noGrp="1"/>
          </p:cNvSpPr>
          <p:nvPr>
            <p:ph sz="quarter" idx="14"/>
          </p:nvPr>
        </p:nvSpPr>
        <p:spPr>
          <a:xfrm>
            <a:off x="762000" y="1295400"/>
            <a:ext cx="7772400" cy="4343400"/>
          </a:xfrm>
        </p:spPr>
        <p:txBody>
          <a:bodyPr/>
          <a:lstStyle>
            <a:lvl2pPr>
              <a:buClr>
                <a:schemeClr val="accent4">
                  <a:lumMod val="75000"/>
                </a:schemeClr>
              </a:buClr>
              <a:defRPr/>
            </a:lvl2pPr>
            <a:lvl3pPr marL="1200150" indent="-285750">
              <a:buClr>
                <a:schemeClr val="bg2">
                  <a:lumMod val="50000"/>
                </a:schemeClr>
              </a:buClr>
              <a:buFont typeface="Wingdings" pitchFamily="2" charset="2"/>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endParaRPr lang="en-US" smtClean="0"/>
          </a:p>
        </p:txBody>
      </p:sp>
      <p:sp>
        <p:nvSpPr>
          <p:cNvPr id="15" name="Content Placeholder 14"/>
          <p:cNvSpPr>
            <a:spLocks noGrp="1"/>
          </p:cNvSpPr>
          <p:nvPr>
            <p:ph sz="quarter" idx="14"/>
          </p:nvPr>
        </p:nvSpPr>
        <p:spPr>
          <a:xfrm>
            <a:off x="4419600" y="1524000"/>
            <a:ext cx="4267200" cy="4114800"/>
          </a:xfrm>
        </p:spPr>
        <p:txBody>
          <a:bodyPr/>
          <a:lstStyle>
            <a:lvl2pPr>
              <a:buClr>
                <a:schemeClr val="accent4">
                  <a:lumMod val="75000"/>
                </a:schemeClr>
              </a:buClr>
              <a:defRPr/>
            </a:lvl2pPr>
            <a:lvl3pPr marL="1200150" indent="-285750">
              <a:buClr>
                <a:schemeClr val="bg2">
                  <a:lumMod val="50000"/>
                </a:schemeClr>
              </a:buClr>
              <a:buFont typeface="Wingdings" pitchFamily="2" charset="2"/>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2">
            <a:duotone>
              <a:schemeClr val="accent1">
                <a:shade val="45000"/>
                <a:satMod val="135000"/>
              </a:schemeClr>
              <a:prstClr val="white"/>
            </a:duotone>
          </a:blip>
          <a:stretch>
            <a:fillRect/>
          </a:stretch>
        </p:blipFill>
        <p:spPr>
          <a:xfrm>
            <a:off x="0" y="403860"/>
            <a:ext cx="9144000" cy="53340"/>
          </a:xfrm>
          <a:prstGeom prst="rect">
            <a:avLst/>
          </a:prstGeom>
        </p:spPr>
      </p:pic>
      <p:sp>
        <p:nvSpPr>
          <p:cNvPr id="17" name="Rectangle 16"/>
          <p:cNvSpPr/>
          <p:nvPr/>
        </p:nvSpPr>
        <p:spPr>
          <a:xfrm>
            <a:off x="8763000" y="6631305"/>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20"/>
          <p:cNvSpPr>
            <a:spLocks noGrp="1"/>
          </p:cNvSpPr>
          <p:nvPr>
            <p:ph type="sldNum" sz="quarter" idx="16"/>
          </p:nvPr>
        </p:nvSpPr>
        <p:spPr/>
        <p:txBody>
          <a:bodyPr/>
          <a:lstStyle/>
          <a:p>
            <a:fld id="{EDE84EF9-9A0F-4268-8914-F4DE0A8DA6F5}" type="slidenum">
              <a:rPr lang="en-US" smtClean="0"/>
              <a:t>‹#›</a:t>
            </a:fld>
            <a:endParaRPr lang="en-US"/>
          </a:p>
        </p:txBody>
      </p:sp>
      <p:grpSp>
        <p:nvGrpSpPr>
          <p:cNvPr id="16" name="Group 15"/>
          <p:cNvGrpSpPr/>
          <p:nvPr/>
        </p:nvGrpSpPr>
        <p:grpSpPr>
          <a:xfrm>
            <a:off x="-4720" y="-7758"/>
            <a:ext cx="9148720" cy="414451"/>
            <a:chOff x="-4720" y="-7758"/>
            <a:chExt cx="9148720" cy="414451"/>
          </a:xfrm>
        </p:grpSpPr>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 y="1"/>
              <a:ext cx="1507118" cy="400822"/>
            </a:xfrm>
            <a:prstGeom prst="rect">
              <a:avLst/>
            </a:prstGeom>
          </p:spPr>
        </p:pic>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2398" y="-5869"/>
              <a:ext cx="1398806" cy="412562"/>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01204" y="-7758"/>
              <a:ext cx="1474219" cy="408581"/>
            </a:xfrm>
            <a:prstGeom prst="rect">
              <a:avLst/>
            </a:prstGeom>
          </p:spPr>
        </p:pic>
        <p:pic>
          <p:nvPicPr>
            <p:cNvPr id="26" name="Picture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30686" y="0"/>
              <a:ext cx="1741714" cy="400823"/>
            </a:xfrm>
            <a:prstGeom prst="rect">
              <a:avLst/>
            </a:prstGeom>
          </p:spPr>
        </p:pic>
        <p:pic>
          <p:nvPicPr>
            <p:cNvPr id="27" name="Picture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7747498" y="-1"/>
              <a:ext cx="1396502" cy="400824"/>
            </a:xfrm>
            <a:prstGeom prst="rect">
              <a:avLst/>
            </a:prstGeom>
          </p:spPr>
        </p:pic>
        <p:pic>
          <p:nvPicPr>
            <p:cNvPr id="28" name="Picture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63861" y="-7758"/>
              <a:ext cx="1884539" cy="408581"/>
            </a:xfrm>
            <a:prstGeom prst="rect">
              <a:avLst/>
            </a:prstGeom>
          </p:spPr>
        </p:pic>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0"/>
                <a:lumOff val="100000"/>
                <a:alpha val="0"/>
              </a:schemeClr>
            </a:gs>
            <a:gs pos="98000">
              <a:schemeClr val="bg1">
                <a:lumMod val="95000"/>
              </a:schemeClr>
            </a:gs>
          </a:gsLst>
          <a:lin ang="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accent1">
                    <a:lumMod val="75000"/>
                  </a:schemeClr>
                </a:solidFill>
              </a:defRPr>
            </a:lvl1pPr>
          </a:lstStyle>
          <a:p>
            <a:fld id="{EDE84EF9-9A0F-4268-8914-F4DE0A8DA6F5}" type="slidenum">
              <a:rPr lang="en-US" smtClean="0"/>
              <a:t>‹#›</a:t>
            </a:fld>
            <a:endParaRPr lang="en-US"/>
          </a:p>
        </p:txBody>
      </p:sp>
      <p:sp>
        <p:nvSpPr>
          <p:cNvPr id="10" name="Rectangle 9"/>
          <p:cNvSpPr/>
          <p:nvPr/>
        </p:nvSpPr>
        <p:spPr>
          <a:xfrm>
            <a:off x="6134101" y="6630352"/>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2060"/>
                </a:solidFill>
              </a:rPr>
              <a:t>September 2013</a:t>
            </a:r>
            <a:endParaRPr lang="en-US" sz="1100" dirty="0">
              <a:solidFill>
                <a:srgbClr val="002060"/>
              </a:solidFill>
            </a:endParaRPr>
          </a:p>
        </p:txBody>
      </p:sp>
      <p:sp>
        <p:nvSpPr>
          <p:cNvPr id="11" name="Rectangle 10"/>
          <p:cNvSpPr/>
          <p:nvPr/>
        </p:nvSpPr>
        <p:spPr>
          <a:xfrm>
            <a:off x="0" y="6630352"/>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2060"/>
                </a:solidFill>
              </a:rPr>
              <a:t>Texas Alliance for Geographic Education; http://www.geo.txstate.edu/tage/</a:t>
            </a:r>
            <a:endParaRPr lang="en-US" sz="1100" dirty="0">
              <a:solidFill>
                <a:srgbClr val="00206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accent1">
              <a:lumMod val="75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accent4">
            <a:lumMod val="75000"/>
          </a:schemeClr>
        </a:buClr>
        <a:buFont typeface="Wingdings" pitchFamily="2" charset="2"/>
        <a:buChar char="§"/>
        <a:defRPr sz="1600" kern="1200" baseline="0">
          <a:solidFill>
            <a:schemeClr val="accent1">
              <a:lumMod val="75000"/>
            </a:schemeClr>
          </a:solidFill>
          <a:latin typeface="+mn-lt"/>
          <a:ea typeface="+mn-ea"/>
          <a:cs typeface="+mn-cs"/>
        </a:defRPr>
      </a:lvl2pPr>
      <a:lvl3pPr marL="1200150" indent="-285750" algn="l" defTabSz="914400" rtl="0" eaLnBrk="1" latinLnBrk="0" hangingPunct="1">
        <a:lnSpc>
          <a:spcPct val="100000"/>
        </a:lnSpc>
        <a:spcBef>
          <a:spcPct val="20000"/>
        </a:spcBef>
        <a:spcAft>
          <a:spcPts val="600"/>
        </a:spcAft>
        <a:buClr>
          <a:schemeClr val="bg2">
            <a:lumMod val="50000"/>
          </a:schemeClr>
        </a:buClr>
        <a:buFont typeface="Wingdings" pitchFamily="2" charset="2"/>
        <a:buChar char="§"/>
        <a:defRPr sz="1400" kern="1200" baseline="0">
          <a:solidFill>
            <a:schemeClr val="accent1">
              <a:lumMod val="75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accent1">
              <a:lumMod val="75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accent1">
              <a:lumMod val="75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channel.nationalgeographic.com/videos/the-challenger-deep/"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05691"/>
            <a:ext cx="7333129" cy="5666509"/>
          </a:xfrm>
          <a:prstGeom prst="rect">
            <a:avLst/>
          </a:prstGeom>
        </p:spPr>
      </p:pic>
      <p:sp>
        <p:nvSpPr>
          <p:cNvPr id="4" name="Slide Number Placeholder 3"/>
          <p:cNvSpPr>
            <a:spLocks noGrp="1"/>
          </p:cNvSpPr>
          <p:nvPr>
            <p:ph type="sldNum" sz="quarter" idx="11"/>
          </p:nvPr>
        </p:nvSpPr>
        <p:spPr/>
        <p:txBody>
          <a:bodyPr/>
          <a:lstStyle/>
          <a:p>
            <a:fld id="{289EFFDA-DE7C-4315-A146-B25532AED497}" type="slidenum">
              <a:rPr lang="en-US" smtClean="0"/>
              <a:t>1</a:t>
            </a:fld>
            <a:endParaRPr lang="en-US"/>
          </a:p>
        </p:txBody>
      </p:sp>
    </p:spTree>
    <p:extLst>
      <p:ext uri="{BB962C8B-B14F-4D97-AF65-F5344CB8AC3E}">
        <p14:creationId xmlns:p14="http://schemas.microsoft.com/office/powerpoint/2010/main" val="3656878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Challenger Deep  </a:t>
            </a:r>
            <a:endParaRPr lang="en-US" dirty="0"/>
          </a:p>
        </p:txBody>
      </p:sp>
      <p:sp>
        <p:nvSpPr>
          <p:cNvPr id="5" name="Content Placeholder 4"/>
          <p:cNvSpPr>
            <a:spLocks noGrp="1"/>
          </p:cNvSpPr>
          <p:nvPr>
            <p:ph sz="quarter" idx="13"/>
          </p:nvPr>
        </p:nvSpPr>
        <p:spPr>
          <a:xfrm>
            <a:off x="457200" y="1981200"/>
            <a:ext cx="4038600" cy="4114800"/>
          </a:xfrm>
          <a:prstGeom prst="rect">
            <a:avLst/>
          </a:prstGeom>
        </p:spPr>
        <p:txBody>
          <a:bodyPr/>
          <a:lstStyle/>
          <a:p>
            <a:r>
              <a:rPr lang="en-US" dirty="0" smtClean="0"/>
              <a:t>Deepest place on earth</a:t>
            </a:r>
          </a:p>
          <a:p>
            <a:r>
              <a:rPr lang="en-US" dirty="0" smtClean="0"/>
              <a:t>It is 35,755 feet below sea level</a:t>
            </a:r>
          </a:p>
          <a:p>
            <a:r>
              <a:rPr lang="en-US" dirty="0" smtClean="0"/>
              <a:t>Label Challenger Deep in red.</a:t>
            </a:r>
            <a:endParaRPr lang="en-US" dirty="0"/>
          </a:p>
        </p:txBody>
      </p:sp>
      <p:sp>
        <p:nvSpPr>
          <p:cNvPr id="6" name="Slide Number Placeholder 5"/>
          <p:cNvSpPr>
            <a:spLocks noGrp="1"/>
          </p:cNvSpPr>
          <p:nvPr>
            <p:ph type="sldNum" sz="quarter" idx="16"/>
          </p:nvPr>
        </p:nvSpPr>
        <p:spPr>
          <a:xfrm>
            <a:off x="8742680" y="6610350"/>
            <a:ext cx="381000" cy="228600"/>
          </a:xfrm>
          <a:prstGeom prst="rect">
            <a:avLst/>
          </a:prstGeom>
        </p:spPr>
        <p:txBody>
          <a:bodyPr/>
          <a:lstStyle/>
          <a:p>
            <a:fld id="{289EFFDA-DE7C-4315-A146-B25532AED497}" type="slidenum">
              <a:rPr lang="en-US" smtClean="0"/>
              <a:pPr/>
              <a:t>10</a:t>
            </a:fld>
            <a:endParaRPr lang="en-US"/>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888" y="2057400"/>
            <a:ext cx="4381500" cy="297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886200" y="5181600"/>
            <a:ext cx="5218480" cy="307777"/>
          </a:xfrm>
          <a:prstGeom prst="rect">
            <a:avLst/>
          </a:prstGeom>
          <a:noFill/>
        </p:spPr>
        <p:txBody>
          <a:bodyPr wrap="none" rtlCol="0">
            <a:spAutoFit/>
          </a:bodyPr>
          <a:lstStyle/>
          <a:p>
            <a:r>
              <a:rPr lang="en-US" sz="1400" dirty="0">
                <a:hlinkClick r:id="rId3"/>
              </a:rPr>
              <a:t>http://channel.nationalgeographic.com/videos/the-challenger-deep/</a:t>
            </a:r>
            <a:endParaRPr lang="en-US" sz="1400" dirty="0"/>
          </a:p>
        </p:txBody>
      </p:sp>
    </p:spTree>
    <p:extLst>
      <p:ext uri="{BB962C8B-B14F-4D97-AF65-F5344CB8AC3E}">
        <p14:creationId xmlns:p14="http://schemas.microsoft.com/office/powerpoint/2010/main" val="1755503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6637468" cy="1362075"/>
          </a:xfrm>
        </p:spPr>
        <p:txBody>
          <a:bodyPr/>
          <a:lstStyle/>
          <a:p>
            <a:r>
              <a:rPr lang="en-US" dirty="0" smtClean="0"/>
              <a:t>Closing Question</a:t>
            </a:r>
            <a:endParaRPr lang="en-US" dirty="0"/>
          </a:p>
        </p:txBody>
      </p:sp>
      <p:sp>
        <p:nvSpPr>
          <p:cNvPr id="3" name="Text Placeholder 2"/>
          <p:cNvSpPr>
            <a:spLocks noGrp="1"/>
          </p:cNvSpPr>
          <p:nvPr>
            <p:ph type="body" idx="1"/>
          </p:nvPr>
        </p:nvSpPr>
        <p:spPr>
          <a:xfrm>
            <a:off x="1219200" y="2209800"/>
            <a:ext cx="6637467" cy="1520413"/>
          </a:xfrm>
        </p:spPr>
        <p:txBody>
          <a:bodyPr>
            <a:noAutofit/>
          </a:bodyPr>
          <a:lstStyle/>
          <a:p>
            <a:r>
              <a:rPr lang="en-US" sz="3600" dirty="0" smtClean="0"/>
              <a:t>Based upon your map, name the two landform features which dominate Southeast Asia.</a:t>
            </a:r>
            <a:endParaRPr lang="en-US" sz="3600" dirty="0"/>
          </a:p>
        </p:txBody>
      </p:sp>
      <p:sp>
        <p:nvSpPr>
          <p:cNvPr id="6" name="Slide Number Placeholder 5"/>
          <p:cNvSpPr>
            <a:spLocks noGrp="1"/>
          </p:cNvSpPr>
          <p:nvPr>
            <p:ph type="sldNum" sz="quarter" idx="11"/>
          </p:nvPr>
        </p:nvSpPr>
        <p:spPr/>
        <p:txBody>
          <a:bodyPr/>
          <a:lstStyle/>
          <a:p>
            <a:fld id="{289EFFDA-DE7C-4315-A146-B25532AED497}" type="slidenum">
              <a:rPr lang="en-US" smtClean="0"/>
              <a:t>11</a:t>
            </a:fld>
            <a:endParaRPr lang="en-US"/>
          </a:p>
        </p:txBody>
      </p:sp>
      <p:sp>
        <p:nvSpPr>
          <p:cNvPr id="7" name="TextBox 6"/>
          <p:cNvSpPr txBox="1"/>
          <p:nvPr/>
        </p:nvSpPr>
        <p:spPr>
          <a:xfrm>
            <a:off x="304800" y="6596390"/>
            <a:ext cx="5867400" cy="261610"/>
          </a:xfrm>
          <a:prstGeom prst="rect">
            <a:avLst/>
          </a:prstGeom>
          <a:solidFill>
            <a:schemeClr val="bg1"/>
          </a:solidFill>
          <a:ln>
            <a:noFill/>
          </a:ln>
        </p:spPr>
        <p:txBody>
          <a:bodyPr wrap="square" rtlCol="0">
            <a:spAutoFit/>
          </a:bodyPr>
          <a:lstStyle/>
          <a:p>
            <a:r>
              <a:rPr lang="en-US" sz="1100" i="1" dirty="0" smtClean="0">
                <a:solidFill>
                  <a:schemeClr val="bg2">
                    <a:lumMod val="50000"/>
                  </a:schemeClr>
                </a:solidFill>
              </a:rPr>
              <a:t>This project is funded in part by a grant from the National Geographic Society Education Foundation.</a:t>
            </a:r>
            <a:endParaRPr lang="en-US" sz="1100" i="1" dirty="0">
              <a:solidFill>
                <a:schemeClr val="bg2">
                  <a:lumMod val="50000"/>
                </a:schemeClr>
              </a:solidFill>
            </a:endParaRPr>
          </a:p>
        </p:txBody>
      </p:sp>
    </p:spTree>
    <p:extLst>
      <p:ext uri="{BB962C8B-B14F-4D97-AF65-F5344CB8AC3E}">
        <p14:creationId xmlns:p14="http://schemas.microsoft.com/office/powerpoint/2010/main" val="4026752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dirty="0" smtClean="0"/>
              <a:t>Notes &amp; Credits</a:t>
            </a:r>
            <a:endParaRPr lang="en-US" dirty="0"/>
          </a:p>
        </p:txBody>
      </p:sp>
      <p:sp>
        <p:nvSpPr>
          <p:cNvPr id="3" name="Content Placeholder 2"/>
          <p:cNvSpPr>
            <a:spLocks noGrp="1"/>
          </p:cNvSpPr>
          <p:nvPr>
            <p:ph idx="1"/>
          </p:nvPr>
        </p:nvSpPr>
        <p:spPr>
          <a:xfrm>
            <a:off x="609600" y="1524000"/>
            <a:ext cx="7772400" cy="4144963"/>
          </a:xfrm>
        </p:spPr>
        <p:txBody>
          <a:bodyPr>
            <a:noAutofit/>
          </a:bodyPr>
          <a:lstStyle/>
          <a:p>
            <a:pPr>
              <a:spcBef>
                <a:spcPts val="0"/>
              </a:spcBef>
              <a:spcAft>
                <a:spcPts val="200"/>
              </a:spcAft>
            </a:pPr>
            <a:r>
              <a:rPr lang="en-US" sz="1200" dirty="0" smtClean="0"/>
              <a:t>Slide 4</a:t>
            </a:r>
          </a:p>
          <a:p>
            <a:pPr lvl="1">
              <a:spcBef>
                <a:spcPts val="0"/>
              </a:spcBef>
              <a:spcAft>
                <a:spcPts val="200"/>
              </a:spcAft>
            </a:pPr>
            <a:r>
              <a:rPr lang="en-US" sz="1200" dirty="0"/>
              <a:t>Display this map for students to use as a reference while drawing their sketch.  Remind them not to add features in at this time</a:t>
            </a:r>
            <a:r>
              <a:rPr lang="en-US" sz="1200" dirty="0" smtClean="0"/>
              <a:t>.</a:t>
            </a:r>
          </a:p>
          <a:p>
            <a:pPr>
              <a:spcBef>
                <a:spcPts val="0"/>
              </a:spcBef>
              <a:spcAft>
                <a:spcPts val="200"/>
              </a:spcAft>
            </a:pPr>
            <a:r>
              <a:rPr lang="en-US" sz="1200" dirty="0" smtClean="0"/>
              <a:t>Slide 5</a:t>
            </a:r>
          </a:p>
          <a:p>
            <a:pPr lvl="1">
              <a:spcBef>
                <a:spcPts val="0"/>
              </a:spcBef>
              <a:spcAft>
                <a:spcPts val="200"/>
              </a:spcAft>
            </a:pPr>
            <a:r>
              <a:rPr lang="en-US" sz="1200" dirty="0"/>
              <a:t>Southeast Asia is a region dominated by peninsulas and islands.  These landforms tend to isolate groups of people, creating a wide variety of different culture groups in the region</a:t>
            </a:r>
            <a:r>
              <a:rPr lang="en-US" sz="1200" dirty="0" smtClean="0"/>
              <a:t>.</a:t>
            </a:r>
          </a:p>
          <a:p>
            <a:pPr>
              <a:spcBef>
                <a:spcPts val="0"/>
              </a:spcBef>
              <a:spcAft>
                <a:spcPts val="200"/>
              </a:spcAft>
            </a:pPr>
            <a:r>
              <a:rPr lang="en-US" sz="1200" dirty="0" smtClean="0"/>
              <a:t>Slide 6</a:t>
            </a:r>
          </a:p>
          <a:p>
            <a:pPr lvl="1">
              <a:spcBef>
                <a:spcPts val="0"/>
              </a:spcBef>
              <a:spcAft>
                <a:spcPts val="200"/>
              </a:spcAft>
            </a:pPr>
            <a:r>
              <a:rPr lang="en-US" sz="1200" dirty="0"/>
              <a:t>Indicate to students that red, underlined words are vocabulary words, which should be included in their annotations</a:t>
            </a:r>
            <a:r>
              <a:rPr lang="en-US" sz="1200" dirty="0" smtClean="0"/>
              <a:t>.</a:t>
            </a:r>
          </a:p>
          <a:p>
            <a:pPr>
              <a:spcBef>
                <a:spcPts val="0"/>
              </a:spcBef>
              <a:spcAft>
                <a:spcPts val="200"/>
              </a:spcAft>
            </a:pPr>
            <a:r>
              <a:rPr lang="en-US" sz="1200" dirty="0" smtClean="0"/>
              <a:t>Slide 7</a:t>
            </a:r>
          </a:p>
          <a:p>
            <a:pPr lvl="1">
              <a:spcBef>
                <a:spcPts val="0"/>
              </a:spcBef>
              <a:spcAft>
                <a:spcPts val="200"/>
              </a:spcAft>
            </a:pPr>
            <a:r>
              <a:rPr lang="en-US" sz="1200" dirty="0"/>
              <a:t>You may inform the students that since Malaysia straddles both the peninsula and islands, it could be considered both, or </a:t>
            </a:r>
            <a:r>
              <a:rPr lang="en-US" sz="1200" dirty="0" smtClean="0"/>
              <a:t>divided in two between </a:t>
            </a:r>
            <a:r>
              <a:rPr lang="en-US" sz="1200" dirty="0"/>
              <a:t>mainland Southeast Asia and insular Southeast Asia.  By convention, it is typically marked as part of insular Southeast Asia</a:t>
            </a:r>
            <a:r>
              <a:rPr lang="en-US" sz="1200" dirty="0" smtClean="0"/>
              <a:t>.</a:t>
            </a:r>
          </a:p>
          <a:p>
            <a:pPr>
              <a:spcBef>
                <a:spcPts val="0"/>
              </a:spcBef>
              <a:spcAft>
                <a:spcPts val="200"/>
              </a:spcAft>
            </a:pPr>
            <a:r>
              <a:rPr lang="en-US" sz="1200" dirty="0" smtClean="0"/>
              <a:t>Slide 10</a:t>
            </a:r>
          </a:p>
          <a:p>
            <a:pPr lvl="1">
              <a:spcBef>
                <a:spcPts val="0"/>
              </a:spcBef>
              <a:spcAft>
                <a:spcPts val="200"/>
              </a:spcAft>
            </a:pPr>
            <a:r>
              <a:rPr lang="en-US" sz="1200" dirty="0"/>
              <a:t>Display this map for students to use as a reference while drawing their sketch.  Remind them not to add features in at this time</a:t>
            </a:r>
            <a:r>
              <a:rPr lang="en-US" sz="1200" dirty="0" smtClean="0"/>
              <a:t>.</a:t>
            </a:r>
          </a:p>
          <a:p>
            <a:pPr>
              <a:spcBef>
                <a:spcPts val="0"/>
              </a:spcBef>
              <a:spcAft>
                <a:spcPts val="200"/>
              </a:spcAft>
            </a:pPr>
            <a:r>
              <a:rPr lang="en-US" sz="1200" dirty="0" smtClean="0"/>
              <a:t>Slide 11</a:t>
            </a:r>
          </a:p>
          <a:p>
            <a:pPr lvl="1">
              <a:spcBef>
                <a:spcPts val="0"/>
              </a:spcBef>
              <a:spcAft>
                <a:spcPts val="200"/>
              </a:spcAft>
            </a:pPr>
            <a:r>
              <a:rPr lang="en-US" sz="1200" dirty="0"/>
              <a:t>Mountains would further isolate culture groups.  While they may provide important mineral resources, they are difficult to farm.  Volcanic mountains would provide fertile soil for growing food, but volcanic activity would threaten the lives of the people</a:t>
            </a:r>
            <a:r>
              <a:rPr lang="en-US" sz="1200" dirty="0" smtClean="0"/>
              <a:t>.</a:t>
            </a:r>
          </a:p>
          <a:p>
            <a:pPr>
              <a:spcBef>
                <a:spcPts val="0"/>
              </a:spcBef>
              <a:spcAft>
                <a:spcPts val="200"/>
              </a:spcAft>
            </a:pPr>
            <a:r>
              <a:rPr lang="en-US" sz="1200" dirty="0" smtClean="0"/>
              <a:t>Slide 14</a:t>
            </a:r>
          </a:p>
          <a:p>
            <a:pPr lvl="1">
              <a:spcBef>
                <a:spcPts val="0"/>
              </a:spcBef>
              <a:spcAft>
                <a:spcPts val="200"/>
              </a:spcAft>
            </a:pPr>
            <a:r>
              <a:rPr lang="en-US" sz="1200" dirty="0"/>
              <a:t>Display this map for students to use as a reference while drawing their sketch.  Remind them not to add features in at this time</a:t>
            </a:r>
            <a:r>
              <a:rPr lang="en-US" sz="1200" dirty="0" smtClean="0"/>
              <a:t>.</a:t>
            </a:r>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b="1" dirty="0" smtClean="0"/>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dirty="0" smtClean="0"/>
          </a:p>
          <a:p>
            <a:pPr lvl="1">
              <a:spcBef>
                <a:spcPts val="0"/>
              </a:spcBef>
              <a:spcAft>
                <a:spcPts val="200"/>
              </a:spcAft>
            </a:pPr>
            <a:endParaRPr lang="en-US" sz="1200" dirty="0"/>
          </a:p>
          <a:p>
            <a:pPr lvl="1">
              <a:spcBef>
                <a:spcPts val="0"/>
              </a:spcBef>
              <a:spcAft>
                <a:spcPts val="200"/>
              </a:spcAft>
            </a:pPr>
            <a:endParaRPr lang="en-US" sz="1200" b="1" dirty="0" smtClean="0"/>
          </a:p>
          <a:p>
            <a:pPr lvl="1">
              <a:spcBef>
                <a:spcPts val="0"/>
              </a:spcBef>
              <a:spcAft>
                <a:spcPts val="200"/>
              </a:spcAft>
            </a:pPr>
            <a:endParaRPr lang="en-US" sz="1200" dirty="0"/>
          </a:p>
          <a:p>
            <a:pPr lvl="1">
              <a:spcBef>
                <a:spcPts val="0"/>
              </a:spcBef>
              <a:spcAft>
                <a:spcPts val="200"/>
              </a:spcAft>
            </a:pPr>
            <a:endParaRPr lang="en-US" sz="1200" dirty="0" smtClean="0"/>
          </a:p>
          <a:p>
            <a:pPr marL="400050">
              <a:spcBef>
                <a:spcPts val="0"/>
              </a:spcBef>
              <a:spcAft>
                <a:spcPts val="200"/>
              </a:spcAft>
            </a:pPr>
            <a:endParaRPr lang="en-US" sz="1200" dirty="0"/>
          </a:p>
          <a:p>
            <a:pPr>
              <a:spcBef>
                <a:spcPts val="0"/>
              </a:spcBef>
              <a:spcAft>
                <a:spcPts val="200"/>
              </a:spcAft>
            </a:pPr>
            <a:endParaRPr lang="en-US" sz="1200" dirty="0"/>
          </a:p>
        </p:txBody>
      </p:sp>
      <p:sp>
        <p:nvSpPr>
          <p:cNvPr id="4" name="Slide Number Placeholder 3"/>
          <p:cNvSpPr>
            <a:spLocks noGrp="1"/>
          </p:cNvSpPr>
          <p:nvPr>
            <p:ph type="sldNum" sz="quarter" idx="11"/>
          </p:nvPr>
        </p:nvSpPr>
        <p:spPr/>
        <p:txBody>
          <a:bodyPr/>
          <a:lstStyle/>
          <a:p>
            <a:fld id="{289EFFDA-DE7C-4315-A146-B25532AED497}" type="slidenum">
              <a:rPr lang="en-US" smtClean="0"/>
              <a:t>12</a:t>
            </a:fld>
            <a:endParaRPr lang="en-US"/>
          </a:p>
        </p:txBody>
      </p:sp>
    </p:spTree>
    <p:extLst>
      <p:ext uri="{BB962C8B-B14F-4D97-AF65-F5344CB8AC3E}">
        <p14:creationId xmlns:p14="http://schemas.microsoft.com/office/powerpoint/2010/main" val="261209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dirty="0"/>
              <a:t>Notes &amp; Credits</a:t>
            </a:r>
          </a:p>
        </p:txBody>
      </p:sp>
      <p:sp>
        <p:nvSpPr>
          <p:cNvPr id="3" name="Content Placeholder 2"/>
          <p:cNvSpPr>
            <a:spLocks noGrp="1"/>
          </p:cNvSpPr>
          <p:nvPr>
            <p:ph idx="1"/>
          </p:nvPr>
        </p:nvSpPr>
        <p:spPr>
          <a:xfrm>
            <a:off x="685800" y="1341437"/>
            <a:ext cx="7772400" cy="4144963"/>
          </a:xfrm>
        </p:spPr>
        <p:txBody>
          <a:bodyPr>
            <a:noAutofit/>
          </a:bodyPr>
          <a:lstStyle/>
          <a:p>
            <a:pPr>
              <a:spcBef>
                <a:spcPts val="0"/>
              </a:spcBef>
              <a:spcAft>
                <a:spcPts val="200"/>
              </a:spcAft>
            </a:pPr>
            <a:r>
              <a:rPr lang="en-US" sz="1200" dirty="0" smtClean="0"/>
              <a:t>Slide 15</a:t>
            </a:r>
          </a:p>
          <a:p>
            <a:pPr lvl="1">
              <a:spcBef>
                <a:spcPts val="0"/>
              </a:spcBef>
              <a:spcAft>
                <a:spcPts val="200"/>
              </a:spcAft>
            </a:pPr>
            <a:r>
              <a:rPr lang="en-US" sz="1200" dirty="0"/>
              <a:t>The Strait of Malacca is one of the world’s most important shipping lanes.  The strait provides the quickest route between the countries which border the Indian Ocean and those on the Pacific.  </a:t>
            </a:r>
            <a:endParaRPr lang="en-US" sz="1200" dirty="0" smtClean="0"/>
          </a:p>
          <a:p>
            <a:pPr>
              <a:spcBef>
                <a:spcPts val="0"/>
              </a:spcBef>
              <a:spcAft>
                <a:spcPts val="200"/>
              </a:spcAft>
            </a:pPr>
            <a:r>
              <a:rPr lang="en-US" sz="1200" dirty="0" smtClean="0"/>
              <a:t>Slide 18</a:t>
            </a:r>
          </a:p>
          <a:p>
            <a:pPr lvl="1">
              <a:spcBef>
                <a:spcPts val="0"/>
              </a:spcBef>
              <a:spcAft>
                <a:spcPts val="200"/>
              </a:spcAft>
            </a:pPr>
            <a:r>
              <a:rPr lang="en-US" sz="1200" dirty="0"/>
              <a:t>Plate Tectonic Map used courtesy of the U.S. Geological Survey  You might note to the students that while the region is almost entirely located on the Eurasian plate, the presence of the Australian, the Philippine and the Pacific plates significantly impact the people in Southeast Asia.  You might also note that a fifth plate – the North American plate, also borders the Philippine plate</a:t>
            </a:r>
            <a:r>
              <a:rPr lang="en-US" sz="1200" dirty="0" smtClean="0"/>
              <a:t>.</a:t>
            </a:r>
          </a:p>
          <a:p>
            <a:pPr>
              <a:spcBef>
                <a:spcPts val="0"/>
              </a:spcBef>
              <a:spcAft>
                <a:spcPts val="200"/>
              </a:spcAft>
            </a:pPr>
            <a:r>
              <a:rPr lang="en-US" sz="1200" dirty="0" smtClean="0"/>
              <a:t>Slide 19</a:t>
            </a:r>
          </a:p>
          <a:p>
            <a:pPr lvl="1">
              <a:spcBef>
                <a:spcPts val="0"/>
              </a:spcBef>
              <a:spcAft>
                <a:spcPts val="200"/>
              </a:spcAft>
            </a:pPr>
            <a:r>
              <a:rPr lang="en-US" sz="1200" dirty="0"/>
              <a:t>Convergent, Divergent, and Transform.  The folded and volcanic mountains are both evidence of convergent boundaries</a:t>
            </a:r>
            <a:r>
              <a:rPr lang="en-US" sz="1200" dirty="0" smtClean="0"/>
              <a:t>.</a:t>
            </a:r>
          </a:p>
          <a:p>
            <a:pPr>
              <a:spcBef>
                <a:spcPts val="0"/>
              </a:spcBef>
              <a:spcAft>
                <a:spcPts val="200"/>
              </a:spcAft>
            </a:pPr>
            <a:r>
              <a:rPr lang="en-US" sz="1200" dirty="0" smtClean="0"/>
              <a:t>Slide 20</a:t>
            </a:r>
          </a:p>
          <a:p>
            <a:pPr lvl="1">
              <a:spcBef>
                <a:spcPts val="0"/>
              </a:spcBef>
              <a:spcAft>
                <a:spcPts val="200"/>
              </a:spcAft>
            </a:pPr>
            <a:r>
              <a:rPr lang="en-US" sz="1200" dirty="0"/>
              <a:t>Since this is a world map, Southeast Asia might be hard to see.  Hold a large sheet of paper or poster board about a foot away from the screen in front of the region.  This will cause the region to “pop-out” and can make it easier for students to see.  Illustration used courtesy of the U.S. Geological Survey </a:t>
            </a:r>
            <a:endParaRPr lang="en-US" sz="1200" dirty="0" smtClean="0"/>
          </a:p>
          <a:p>
            <a:pPr>
              <a:spcBef>
                <a:spcPts val="0"/>
              </a:spcBef>
              <a:spcAft>
                <a:spcPts val="200"/>
              </a:spcAft>
            </a:pPr>
            <a:r>
              <a:rPr lang="en-US" sz="1200" dirty="0" smtClean="0"/>
              <a:t>Slide 23</a:t>
            </a:r>
          </a:p>
          <a:p>
            <a:pPr lvl="1">
              <a:spcBef>
                <a:spcPts val="0"/>
              </a:spcBef>
              <a:spcAft>
                <a:spcPts val="200"/>
              </a:spcAft>
            </a:pPr>
            <a:r>
              <a:rPr lang="en-US" sz="1200" dirty="0"/>
              <a:t>Note:  The video is NOT imbedded.  You will need to be connected to the internet to view the video.  Click on the picture to connect to the video.  Screenshot taken from http://channel.nationalgeographic.com/videos/the-challenger-deep/ </a:t>
            </a:r>
            <a:endParaRPr lang="en-US" sz="1200" dirty="0" smtClean="0"/>
          </a:p>
          <a:p>
            <a:pPr>
              <a:spcBef>
                <a:spcPts val="0"/>
              </a:spcBef>
              <a:spcAft>
                <a:spcPts val="200"/>
              </a:spcAft>
            </a:pPr>
            <a:r>
              <a:rPr lang="en-US" sz="1200" dirty="0" smtClean="0"/>
              <a:t>Slide 24</a:t>
            </a:r>
          </a:p>
          <a:p>
            <a:pPr lvl="1">
              <a:spcBef>
                <a:spcPts val="0"/>
              </a:spcBef>
              <a:spcAft>
                <a:spcPts val="200"/>
              </a:spcAft>
            </a:pPr>
            <a:r>
              <a:rPr lang="en-US" sz="1200" dirty="0"/>
              <a:t>Display this map for students to use as a reference while drawing their sketch.  Remind them not to add features in at this time</a:t>
            </a:r>
            <a:r>
              <a:rPr lang="en-US" sz="1200" dirty="0" smtClean="0"/>
              <a:t>.</a:t>
            </a:r>
          </a:p>
          <a:p>
            <a:pPr>
              <a:spcBef>
                <a:spcPts val="0"/>
              </a:spcBef>
              <a:spcAft>
                <a:spcPts val="200"/>
              </a:spcAft>
            </a:pPr>
            <a:r>
              <a:rPr lang="en-US" sz="1200" dirty="0" smtClean="0"/>
              <a:t>Slide 25</a:t>
            </a:r>
          </a:p>
          <a:p>
            <a:pPr lvl="1">
              <a:spcBef>
                <a:spcPts val="0"/>
              </a:spcBef>
              <a:spcAft>
                <a:spcPts val="200"/>
              </a:spcAft>
            </a:pPr>
            <a:r>
              <a:rPr lang="en-US" sz="1200" dirty="0"/>
              <a:t>From the notes, the students may recall that the answer is peninsulas and islands.  </a:t>
            </a:r>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b="1" dirty="0" smtClean="0"/>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dirty="0"/>
          </a:p>
          <a:p>
            <a:pPr lvl="1">
              <a:spcBef>
                <a:spcPts val="0"/>
              </a:spcBef>
              <a:spcAft>
                <a:spcPts val="200"/>
              </a:spcAft>
            </a:pPr>
            <a:endParaRPr lang="en-US" sz="1200" dirty="0" smtClean="0"/>
          </a:p>
          <a:p>
            <a:pPr lvl="1">
              <a:spcBef>
                <a:spcPts val="0"/>
              </a:spcBef>
              <a:spcAft>
                <a:spcPts val="200"/>
              </a:spcAft>
            </a:pPr>
            <a:endParaRPr lang="en-US" sz="1200" dirty="0"/>
          </a:p>
          <a:p>
            <a:pPr lvl="1">
              <a:spcBef>
                <a:spcPts val="0"/>
              </a:spcBef>
              <a:spcAft>
                <a:spcPts val="200"/>
              </a:spcAft>
            </a:pPr>
            <a:endParaRPr lang="en-US" sz="1200" b="1" dirty="0" smtClean="0"/>
          </a:p>
          <a:p>
            <a:pPr lvl="1">
              <a:spcBef>
                <a:spcPts val="0"/>
              </a:spcBef>
              <a:spcAft>
                <a:spcPts val="200"/>
              </a:spcAft>
            </a:pPr>
            <a:endParaRPr lang="en-US" sz="1200" dirty="0"/>
          </a:p>
          <a:p>
            <a:pPr lvl="1">
              <a:spcBef>
                <a:spcPts val="0"/>
              </a:spcBef>
              <a:spcAft>
                <a:spcPts val="200"/>
              </a:spcAft>
            </a:pPr>
            <a:endParaRPr lang="en-US" sz="1200" dirty="0" smtClean="0"/>
          </a:p>
          <a:p>
            <a:pPr marL="400050">
              <a:spcBef>
                <a:spcPts val="0"/>
              </a:spcBef>
              <a:spcAft>
                <a:spcPts val="200"/>
              </a:spcAft>
            </a:pPr>
            <a:endParaRPr lang="en-US" sz="1200" dirty="0"/>
          </a:p>
          <a:p>
            <a:pPr>
              <a:spcBef>
                <a:spcPts val="0"/>
              </a:spcBef>
              <a:spcAft>
                <a:spcPts val="200"/>
              </a:spcAft>
            </a:pPr>
            <a:endParaRPr lang="en-US" sz="1200" dirty="0"/>
          </a:p>
        </p:txBody>
      </p:sp>
      <p:sp>
        <p:nvSpPr>
          <p:cNvPr id="4" name="Slide Number Placeholder 3"/>
          <p:cNvSpPr>
            <a:spLocks noGrp="1"/>
          </p:cNvSpPr>
          <p:nvPr>
            <p:ph type="sldNum" sz="quarter" idx="11"/>
          </p:nvPr>
        </p:nvSpPr>
        <p:spPr/>
        <p:txBody>
          <a:bodyPr/>
          <a:lstStyle/>
          <a:p>
            <a:fld id="{289EFFDA-DE7C-4315-A146-B25532AED497}" type="slidenum">
              <a:rPr lang="en-US" smtClean="0"/>
              <a:t>13</a:t>
            </a:fld>
            <a:endParaRPr lang="en-US"/>
          </a:p>
        </p:txBody>
      </p:sp>
    </p:spTree>
    <p:extLst>
      <p:ext uri="{BB962C8B-B14F-4D97-AF65-F5344CB8AC3E}">
        <p14:creationId xmlns:p14="http://schemas.microsoft.com/office/powerpoint/2010/main" val="390481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914400"/>
          </a:xfrm>
        </p:spPr>
        <p:txBody>
          <a:bodyPr>
            <a:normAutofit fontScale="90000"/>
          </a:bodyPr>
          <a:lstStyle/>
          <a:p>
            <a:r>
              <a:rPr lang="en-US" dirty="0" smtClean="0"/>
              <a:t>Looking at your outline map, what two landforms do you see that seem to dominate this region?</a:t>
            </a:r>
            <a:br>
              <a:rPr lang="en-US" dirty="0" smtClean="0"/>
            </a:br>
            <a:r>
              <a:rPr lang="en-US" dirty="0" smtClean="0"/>
              <a:t/>
            </a:r>
            <a:br>
              <a:rPr lang="en-US" dirty="0" smtClean="0"/>
            </a:br>
            <a:r>
              <a:rPr lang="en-US" dirty="0" smtClean="0"/>
              <a:t>Predict how these two landforms would affect the people who live in this region?</a:t>
            </a:r>
            <a:endParaRPr lang="en-US" dirty="0"/>
          </a:p>
        </p:txBody>
      </p:sp>
      <p:sp>
        <p:nvSpPr>
          <p:cNvPr id="5" name="Slide Number Placeholder 4"/>
          <p:cNvSpPr>
            <a:spLocks noGrp="1"/>
          </p:cNvSpPr>
          <p:nvPr>
            <p:ph type="sldNum" sz="quarter" idx="11"/>
          </p:nvPr>
        </p:nvSpPr>
        <p:spPr/>
        <p:txBody>
          <a:bodyPr/>
          <a:lstStyle/>
          <a:p>
            <a:fld id="{289EFFDA-DE7C-4315-A146-B25532AED497}" type="slidenum">
              <a:rPr lang="en-US" smtClean="0"/>
              <a:pPr/>
              <a:t>2</a:t>
            </a:fld>
            <a:endParaRPr lang="en-US"/>
          </a:p>
        </p:txBody>
      </p:sp>
    </p:spTree>
    <p:extLst>
      <p:ext uri="{BB962C8B-B14F-4D97-AF65-F5344CB8AC3E}">
        <p14:creationId xmlns:p14="http://schemas.microsoft.com/office/powerpoint/2010/main" val="400753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Peninsulas &amp; Islands</a:t>
            </a:r>
            <a:endParaRPr lang="en-US" dirty="0"/>
          </a:p>
        </p:txBody>
      </p:sp>
      <p:sp>
        <p:nvSpPr>
          <p:cNvPr id="3" name="Content Placeholder 2"/>
          <p:cNvSpPr>
            <a:spLocks noGrp="1"/>
          </p:cNvSpPr>
          <p:nvPr>
            <p:ph sz="quarter" idx="13"/>
          </p:nvPr>
        </p:nvSpPr>
        <p:spPr>
          <a:xfrm>
            <a:off x="457200" y="1981200"/>
            <a:ext cx="4038600" cy="4114800"/>
          </a:xfrm>
          <a:prstGeom prst="rect">
            <a:avLst/>
          </a:prstGeom>
        </p:spPr>
        <p:txBody>
          <a:bodyPr>
            <a:normAutofit/>
          </a:bodyPr>
          <a:lstStyle/>
          <a:p>
            <a:r>
              <a:rPr lang="en-US" sz="2400" b="1" u="sng" dirty="0" smtClean="0">
                <a:solidFill>
                  <a:srgbClr val="C00000"/>
                </a:solidFill>
              </a:rPr>
              <a:t>Mainland</a:t>
            </a:r>
            <a:r>
              <a:rPr lang="en-US" sz="2400" dirty="0" smtClean="0"/>
              <a:t> SE Asia consists of two large </a:t>
            </a:r>
            <a:r>
              <a:rPr lang="en-US" sz="2400" b="1" u="sng" dirty="0" smtClean="0">
                <a:solidFill>
                  <a:srgbClr val="C00000"/>
                </a:solidFill>
              </a:rPr>
              <a:t>peninsulas</a:t>
            </a:r>
          </a:p>
          <a:p>
            <a:pPr lvl="1"/>
            <a:r>
              <a:rPr lang="en-US" sz="1800" dirty="0" smtClean="0"/>
              <a:t>Malay Peninsula</a:t>
            </a:r>
          </a:p>
          <a:p>
            <a:pPr lvl="1"/>
            <a:r>
              <a:rPr lang="en-US" sz="1800" dirty="0" smtClean="0"/>
              <a:t>Indochina Peninsula</a:t>
            </a:r>
          </a:p>
          <a:p>
            <a:r>
              <a:rPr lang="en-US" sz="2400" dirty="0" smtClean="0"/>
              <a:t>Label these peninsulas in </a:t>
            </a:r>
            <a:r>
              <a:rPr lang="en-US" sz="2400" b="1" dirty="0" smtClean="0">
                <a:solidFill>
                  <a:schemeClr val="accent5">
                    <a:lumMod val="75000"/>
                  </a:schemeClr>
                </a:solidFill>
              </a:rPr>
              <a:t>brown</a:t>
            </a:r>
            <a:endParaRPr lang="en-US" sz="2400" b="1" dirty="0">
              <a:solidFill>
                <a:schemeClr val="accent5">
                  <a:lumMod val="75000"/>
                </a:schemeClr>
              </a:solidFill>
            </a:endParaRPr>
          </a:p>
        </p:txBody>
      </p:sp>
      <p:sp>
        <p:nvSpPr>
          <p:cNvPr id="4" name="Content Placeholder 3"/>
          <p:cNvSpPr>
            <a:spLocks noGrp="1"/>
          </p:cNvSpPr>
          <p:nvPr>
            <p:ph sz="quarter" idx="14"/>
          </p:nvPr>
        </p:nvSpPr>
        <p:spPr>
          <a:xfrm>
            <a:off x="4648200" y="1981200"/>
            <a:ext cx="4038600" cy="4114800"/>
          </a:xfrm>
          <a:prstGeom prst="rect">
            <a:avLst/>
          </a:prstGeom>
        </p:spPr>
        <p:txBody>
          <a:bodyPr>
            <a:normAutofit/>
          </a:bodyPr>
          <a:lstStyle/>
          <a:p>
            <a:r>
              <a:rPr lang="en-US" sz="2400" b="1" u="sng" dirty="0" smtClean="0">
                <a:solidFill>
                  <a:srgbClr val="C00000"/>
                </a:solidFill>
              </a:rPr>
              <a:t>Insular</a:t>
            </a:r>
            <a:r>
              <a:rPr lang="en-US" sz="2400" dirty="0" smtClean="0"/>
              <a:t> SE Asia consists of thousands of islands </a:t>
            </a:r>
          </a:p>
          <a:p>
            <a:r>
              <a:rPr lang="en-US" sz="2400" dirty="0" smtClean="0"/>
              <a:t>Label these islands in </a:t>
            </a:r>
            <a:r>
              <a:rPr lang="en-US" sz="2400" b="1" dirty="0" smtClean="0">
                <a:solidFill>
                  <a:schemeClr val="tx1"/>
                </a:solidFill>
              </a:rPr>
              <a:t>black</a:t>
            </a:r>
            <a:r>
              <a:rPr lang="en-US" sz="2400" dirty="0" smtClean="0"/>
              <a:t>:</a:t>
            </a:r>
          </a:p>
          <a:p>
            <a:pPr lvl="1"/>
            <a:r>
              <a:rPr lang="en-US" sz="1800" dirty="0" smtClean="0"/>
              <a:t>Sumatra</a:t>
            </a:r>
          </a:p>
          <a:p>
            <a:pPr lvl="1"/>
            <a:r>
              <a:rPr lang="en-US" sz="1800" dirty="0" smtClean="0"/>
              <a:t>Java</a:t>
            </a:r>
          </a:p>
          <a:p>
            <a:pPr lvl="1"/>
            <a:r>
              <a:rPr lang="en-US" sz="1800" dirty="0" smtClean="0"/>
              <a:t>Sulawesi (Celebes)</a:t>
            </a:r>
          </a:p>
          <a:p>
            <a:pPr lvl="1"/>
            <a:r>
              <a:rPr lang="en-US" sz="1800" dirty="0" smtClean="0"/>
              <a:t>Borneo (Kalimantan)</a:t>
            </a:r>
          </a:p>
          <a:p>
            <a:pPr lvl="1"/>
            <a:r>
              <a:rPr lang="en-US" sz="1800" dirty="0" smtClean="0"/>
              <a:t>Luzon</a:t>
            </a:r>
          </a:p>
          <a:p>
            <a:pPr lvl="1"/>
            <a:endParaRPr lang="en-US" sz="1800" dirty="0"/>
          </a:p>
        </p:txBody>
      </p:sp>
      <p:sp>
        <p:nvSpPr>
          <p:cNvPr id="7" name="Slide Number Placeholder 6"/>
          <p:cNvSpPr>
            <a:spLocks noGrp="1"/>
          </p:cNvSpPr>
          <p:nvPr>
            <p:ph type="sldNum" sz="quarter" idx="16"/>
          </p:nvPr>
        </p:nvSpPr>
        <p:spPr>
          <a:xfrm>
            <a:off x="8742680" y="6610350"/>
            <a:ext cx="381000" cy="228600"/>
          </a:xfrm>
          <a:prstGeom prst="rect">
            <a:avLst/>
          </a:prstGeom>
        </p:spPr>
        <p:txBody>
          <a:bodyPr/>
          <a:lstStyle/>
          <a:p>
            <a:fld id="{289EFFDA-DE7C-4315-A146-B25532AED497}" type="slidenum">
              <a:rPr lang="en-US" smtClean="0"/>
              <a:t>3</a:t>
            </a:fld>
            <a:endParaRPr lang="en-US"/>
          </a:p>
        </p:txBody>
      </p:sp>
    </p:spTree>
    <p:extLst>
      <p:ext uri="{BB962C8B-B14F-4D97-AF65-F5344CB8AC3E}">
        <p14:creationId xmlns:p14="http://schemas.microsoft.com/office/powerpoint/2010/main" val="149760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81200" y="2126673"/>
            <a:ext cx="5334000" cy="4121727"/>
            <a:chOff x="2209800" y="2345635"/>
            <a:chExt cx="5334000" cy="4121727"/>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345635"/>
              <a:ext cx="5334000" cy="4121727"/>
            </a:xfrm>
            <a:prstGeom prst="rect">
              <a:avLst/>
            </a:prstGeom>
          </p:spPr>
        </p:pic>
        <p:sp>
          <p:nvSpPr>
            <p:cNvPr id="6" name="Freeform 5"/>
            <p:cNvSpPr/>
            <p:nvPr/>
          </p:nvSpPr>
          <p:spPr>
            <a:xfrm>
              <a:off x="2966484" y="2945219"/>
              <a:ext cx="2169042" cy="1881962"/>
            </a:xfrm>
            <a:custGeom>
              <a:avLst/>
              <a:gdLst>
                <a:gd name="connsiteX0" fmla="*/ 0 w 2169042"/>
                <a:gd name="connsiteY0" fmla="*/ 1722474 h 1881962"/>
                <a:gd name="connsiteX1" fmla="*/ 53163 w 2169042"/>
                <a:gd name="connsiteY1" fmla="*/ 1754372 h 1881962"/>
                <a:gd name="connsiteX2" fmla="*/ 85060 w 2169042"/>
                <a:gd name="connsiteY2" fmla="*/ 1775637 h 1881962"/>
                <a:gd name="connsiteX3" fmla="*/ 159488 w 2169042"/>
                <a:gd name="connsiteY3" fmla="*/ 1796902 h 1881962"/>
                <a:gd name="connsiteX4" fmla="*/ 202018 w 2169042"/>
                <a:gd name="connsiteY4" fmla="*/ 1828800 h 1881962"/>
                <a:gd name="connsiteX5" fmla="*/ 446567 w 2169042"/>
                <a:gd name="connsiteY5" fmla="*/ 1881962 h 1881962"/>
                <a:gd name="connsiteX6" fmla="*/ 808074 w 2169042"/>
                <a:gd name="connsiteY6" fmla="*/ 1839432 h 1881962"/>
                <a:gd name="connsiteX7" fmla="*/ 903767 w 2169042"/>
                <a:gd name="connsiteY7" fmla="*/ 1765004 h 1881962"/>
                <a:gd name="connsiteX8" fmla="*/ 925032 w 2169042"/>
                <a:gd name="connsiteY8" fmla="*/ 1711841 h 1881962"/>
                <a:gd name="connsiteX9" fmla="*/ 967563 w 2169042"/>
                <a:gd name="connsiteY9" fmla="*/ 1690576 h 1881962"/>
                <a:gd name="connsiteX10" fmla="*/ 1031358 w 2169042"/>
                <a:gd name="connsiteY10" fmla="*/ 1626781 h 1881962"/>
                <a:gd name="connsiteX11" fmla="*/ 1084521 w 2169042"/>
                <a:gd name="connsiteY11" fmla="*/ 1552353 h 1881962"/>
                <a:gd name="connsiteX12" fmla="*/ 1095153 w 2169042"/>
                <a:gd name="connsiteY12" fmla="*/ 1424762 h 1881962"/>
                <a:gd name="connsiteX13" fmla="*/ 1127051 w 2169042"/>
                <a:gd name="connsiteY13" fmla="*/ 1382232 h 1881962"/>
                <a:gd name="connsiteX14" fmla="*/ 1148316 w 2169042"/>
                <a:gd name="connsiteY14" fmla="*/ 1339702 h 1881962"/>
                <a:gd name="connsiteX15" fmla="*/ 1180214 w 2169042"/>
                <a:gd name="connsiteY15" fmla="*/ 1212111 h 1881962"/>
                <a:gd name="connsiteX16" fmla="*/ 1190846 w 2169042"/>
                <a:gd name="connsiteY16" fmla="*/ 1158948 h 1881962"/>
                <a:gd name="connsiteX17" fmla="*/ 1212111 w 2169042"/>
                <a:gd name="connsiteY17" fmla="*/ 1116418 h 1881962"/>
                <a:gd name="connsiteX18" fmla="*/ 1222744 w 2169042"/>
                <a:gd name="connsiteY18" fmla="*/ 1084521 h 1881962"/>
                <a:gd name="connsiteX19" fmla="*/ 1233376 w 2169042"/>
                <a:gd name="connsiteY19" fmla="*/ 956930 h 1881962"/>
                <a:gd name="connsiteX20" fmla="*/ 1244009 w 2169042"/>
                <a:gd name="connsiteY20" fmla="*/ 893134 h 1881962"/>
                <a:gd name="connsiteX21" fmla="*/ 1318437 w 2169042"/>
                <a:gd name="connsiteY21" fmla="*/ 829339 h 1881962"/>
                <a:gd name="connsiteX22" fmla="*/ 1350335 w 2169042"/>
                <a:gd name="connsiteY22" fmla="*/ 733646 h 1881962"/>
                <a:gd name="connsiteX23" fmla="*/ 1360967 w 2169042"/>
                <a:gd name="connsiteY23" fmla="*/ 680483 h 1881962"/>
                <a:gd name="connsiteX24" fmla="*/ 1403497 w 2169042"/>
                <a:gd name="connsiteY24" fmla="*/ 648586 h 1881962"/>
                <a:gd name="connsiteX25" fmla="*/ 1520456 w 2169042"/>
                <a:gd name="connsiteY25" fmla="*/ 574158 h 1881962"/>
                <a:gd name="connsiteX26" fmla="*/ 1573618 w 2169042"/>
                <a:gd name="connsiteY26" fmla="*/ 542260 h 1881962"/>
                <a:gd name="connsiteX27" fmla="*/ 1626781 w 2169042"/>
                <a:gd name="connsiteY27" fmla="*/ 489097 h 1881962"/>
                <a:gd name="connsiteX28" fmla="*/ 1648046 w 2169042"/>
                <a:gd name="connsiteY28" fmla="*/ 446567 h 1881962"/>
                <a:gd name="connsiteX29" fmla="*/ 1722474 w 2169042"/>
                <a:gd name="connsiteY29" fmla="*/ 382772 h 1881962"/>
                <a:gd name="connsiteX30" fmla="*/ 1754372 w 2169042"/>
                <a:gd name="connsiteY30" fmla="*/ 340241 h 1881962"/>
                <a:gd name="connsiteX31" fmla="*/ 1818167 w 2169042"/>
                <a:gd name="connsiteY31" fmla="*/ 244548 h 1881962"/>
                <a:gd name="connsiteX32" fmla="*/ 1850065 w 2169042"/>
                <a:gd name="connsiteY32" fmla="*/ 223283 h 1881962"/>
                <a:gd name="connsiteX33" fmla="*/ 1988288 w 2169042"/>
                <a:gd name="connsiteY33" fmla="*/ 116958 h 1881962"/>
                <a:gd name="connsiteX34" fmla="*/ 2030818 w 2169042"/>
                <a:gd name="connsiteY34" fmla="*/ 85060 h 1881962"/>
                <a:gd name="connsiteX35" fmla="*/ 2073349 w 2169042"/>
                <a:gd name="connsiteY35" fmla="*/ 31897 h 1881962"/>
                <a:gd name="connsiteX36" fmla="*/ 2169042 w 2169042"/>
                <a:gd name="connsiteY36" fmla="*/ 0 h 188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69042" h="1881962">
                  <a:moveTo>
                    <a:pt x="0" y="1722474"/>
                  </a:moveTo>
                  <a:cubicBezTo>
                    <a:pt x="17721" y="1733107"/>
                    <a:pt x="35638" y="1743419"/>
                    <a:pt x="53163" y="1754372"/>
                  </a:cubicBezTo>
                  <a:cubicBezTo>
                    <a:pt x="63999" y="1761145"/>
                    <a:pt x="73195" y="1770891"/>
                    <a:pt x="85060" y="1775637"/>
                  </a:cubicBezTo>
                  <a:cubicBezTo>
                    <a:pt x="109017" y="1785220"/>
                    <a:pt x="134679" y="1789814"/>
                    <a:pt x="159488" y="1796902"/>
                  </a:cubicBezTo>
                  <a:cubicBezTo>
                    <a:pt x="173665" y="1807535"/>
                    <a:pt x="186991" y="1819408"/>
                    <a:pt x="202018" y="1828800"/>
                  </a:cubicBezTo>
                  <a:cubicBezTo>
                    <a:pt x="277824" y="1876179"/>
                    <a:pt x="348039" y="1866405"/>
                    <a:pt x="446567" y="1881962"/>
                  </a:cubicBezTo>
                  <a:cubicBezTo>
                    <a:pt x="503310" y="1877423"/>
                    <a:pt x="714439" y="1872873"/>
                    <a:pt x="808074" y="1839432"/>
                  </a:cubicBezTo>
                  <a:cubicBezTo>
                    <a:pt x="851850" y="1823798"/>
                    <a:pt x="872409" y="1796362"/>
                    <a:pt x="903767" y="1765004"/>
                  </a:cubicBezTo>
                  <a:cubicBezTo>
                    <a:pt x="910855" y="1747283"/>
                    <a:pt x="912611" y="1726332"/>
                    <a:pt x="925032" y="1711841"/>
                  </a:cubicBezTo>
                  <a:cubicBezTo>
                    <a:pt x="935347" y="1699807"/>
                    <a:pt x="955186" y="1700478"/>
                    <a:pt x="967563" y="1690576"/>
                  </a:cubicBezTo>
                  <a:cubicBezTo>
                    <a:pt x="991046" y="1671789"/>
                    <a:pt x="1017909" y="1653679"/>
                    <a:pt x="1031358" y="1626781"/>
                  </a:cubicBezTo>
                  <a:cubicBezTo>
                    <a:pt x="1059348" y="1570802"/>
                    <a:pt x="1041415" y="1595459"/>
                    <a:pt x="1084521" y="1552353"/>
                  </a:cubicBezTo>
                  <a:cubicBezTo>
                    <a:pt x="1088065" y="1509823"/>
                    <a:pt x="1084802" y="1466166"/>
                    <a:pt x="1095153" y="1424762"/>
                  </a:cubicBezTo>
                  <a:cubicBezTo>
                    <a:pt x="1099451" y="1407570"/>
                    <a:pt x="1117659" y="1397259"/>
                    <a:pt x="1127051" y="1382232"/>
                  </a:cubicBezTo>
                  <a:cubicBezTo>
                    <a:pt x="1135452" y="1368791"/>
                    <a:pt x="1141228" y="1353879"/>
                    <a:pt x="1148316" y="1339702"/>
                  </a:cubicBezTo>
                  <a:cubicBezTo>
                    <a:pt x="1158949" y="1297172"/>
                    <a:pt x="1171617" y="1255099"/>
                    <a:pt x="1180214" y="1212111"/>
                  </a:cubicBezTo>
                  <a:cubicBezTo>
                    <a:pt x="1183758" y="1194390"/>
                    <a:pt x="1185131" y="1176093"/>
                    <a:pt x="1190846" y="1158948"/>
                  </a:cubicBezTo>
                  <a:cubicBezTo>
                    <a:pt x="1195858" y="1143911"/>
                    <a:pt x="1205867" y="1130986"/>
                    <a:pt x="1212111" y="1116418"/>
                  </a:cubicBezTo>
                  <a:cubicBezTo>
                    <a:pt x="1216526" y="1106117"/>
                    <a:pt x="1219200" y="1095153"/>
                    <a:pt x="1222744" y="1084521"/>
                  </a:cubicBezTo>
                  <a:cubicBezTo>
                    <a:pt x="1226288" y="1041991"/>
                    <a:pt x="1228663" y="999347"/>
                    <a:pt x="1233376" y="956930"/>
                  </a:cubicBezTo>
                  <a:cubicBezTo>
                    <a:pt x="1235757" y="935503"/>
                    <a:pt x="1235253" y="912835"/>
                    <a:pt x="1244009" y="893134"/>
                  </a:cubicBezTo>
                  <a:cubicBezTo>
                    <a:pt x="1251413" y="876476"/>
                    <a:pt x="1307512" y="837533"/>
                    <a:pt x="1318437" y="829339"/>
                  </a:cubicBezTo>
                  <a:cubicBezTo>
                    <a:pt x="1329070" y="797441"/>
                    <a:pt x="1341098" y="765975"/>
                    <a:pt x="1350335" y="733646"/>
                  </a:cubicBezTo>
                  <a:cubicBezTo>
                    <a:pt x="1355300" y="716269"/>
                    <a:pt x="1351389" y="695808"/>
                    <a:pt x="1360967" y="680483"/>
                  </a:cubicBezTo>
                  <a:cubicBezTo>
                    <a:pt x="1370359" y="665456"/>
                    <a:pt x="1388752" y="658416"/>
                    <a:pt x="1403497" y="648586"/>
                  </a:cubicBezTo>
                  <a:cubicBezTo>
                    <a:pt x="1441947" y="622953"/>
                    <a:pt x="1481269" y="598650"/>
                    <a:pt x="1520456" y="574158"/>
                  </a:cubicBezTo>
                  <a:cubicBezTo>
                    <a:pt x="1537981" y="563205"/>
                    <a:pt x="1573618" y="542260"/>
                    <a:pt x="1573618" y="542260"/>
                  </a:cubicBezTo>
                  <a:cubicBezTo>
                    <a:pt x="1598554" y="467453"/>
                    <a:pt x="1561087" y="554791"/>
                    <a:pt x="1626781" y="489097"/>
                  </a:cubicBezTo>
                  <a:cubicBezTo>
                    <a:pt x="1637989" y="477889"/>
                    <a:pt x="1637443" y="458348"/>
                    <a:pt x="1648046" y="446567"/>
                  </a:cubicBezTo>
                  <a:cubicBezTo>
                    <a:pt x="1669905" y="422279"/>
                    <a:pt x="1699369" y="405877"/>
                    <a:pt x="1722474" y="382772"/>
                  </a:cubicBezTo>
                  <a:cubicBezTo>
                    <a:pt x="1735005" y="370241"/>
                    <a:pt x="1744858" y="355192"/>
                    <a:pt x="1754372" y="340241"/>
                  </a:cubicBezTo>
                  <a:cubicBezTo>
                    <a:pt x="1782220" y="296479"/>
                    <a:pt x="1783593" y="272207"/>
                    <a:pt x="1818167" y="244548"/>
                  </a:cubicBezTo>
                  <a:cubicBezTo>
                    <a:pt x="1828146" y="236565"/>
                    <a:pt x="1839842" y="230950"/>
                    <a:pt x="1850065" y="223283"/>
                  </a:cubicBezTo>
                  <a:cubicBezTo>
                    <a:pt x="1896568" y="188406"/>
                    <a:pt x="1942113" y="152268"/>
                    <a:pt x="1988288" y="116958"/>
                  </a:cubicBezTo>
                  <a:cubicBezTo>
                    <a:pt x="2002365" y="106193"/>
                    <a:pt x="2020988" y="99805"/>
                    <a:pt x="2030818" y="85060"/>
                  </a:cubicBezTo>
                  <a:cubicBezTo>
                    <a:pt x="2036576" y="76423"/>
                    <a:pt x="2059574" y="37407"/>
                    <a:pt x="2073349" y="31897"/>
                  </a:cubicBezTo>
                  <a:cubicBezTo>
                    <a:pt x="2185755" y="-13065"/>
                    <a:pt x="2133886" y="35152"/>
                    <a:pt x="2169042"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838200"/>
            <a:ext cx="8229600" cy="1143000"/>
          </a:xfrm>
        </p:spPr>
        <p:txBody>
          <a:bodyPr>
            <a:normAutofit fontScale="90000"/>
          </a:bodyPr>
          <a:lstStyle/>
          <a:p>
            <a:r>
              <a:rPr lang="en-US" dirty="0" smtClean="0"/>
              <a:t>Draw a line on your map to indicate the division between insular and mainland SE Asia.</a:t>
            </a:r>
            <a:endParaRPr lang="en-US" dirty="0"/>
          </a:p>
        </p:txBody>
      </p:sp>
      <p:sp>
        <p:nvSpPr>
          <p:cNvPr id="7" name="Slide Number Placeholder 6"/>
          <p:cNvSpPr>
            <a:spLocks noGrp="1"/>
          </p:cNvSpPr>
          <p:nvPr>
            <p:ph type="sldNum" sz="quarter" idx="11"/>
          </p:nvPr>
        </p:nvSpPr>
        <p:spPr/>
        <p:txBody>
          <a:bodyPr/>
          <a:lstStyle/>
          <a:p>
            <a:fld id="{289EFFDA-DE7C-4315-A146-B25532AED497}" type="slidenum">
              <a:rPr lang="en-US" smtClean="0"/>
              <a:pPr/>
              <a:t>4</a:t>
            </a:fld>
            <a:endParaRPr lang="en-US"/>
          </a:p>
        </p:txBody>
      </p:sp>
    </p:spTree>
    <p:extLst>
      <p:ext uri="{BB962C8B-B14F-4D97-AF65-F5344CB8AC3E}">
        <p14:creationId xmlns:p14="http://schemas.microsoft.com/office/powerpoint/2010/main" val="160757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1295400"/>
            <a:ext cx="8229600" cy="4144963"/>
          </a:xfrm>
        </p:spPr>
        <p:txBody>
          <a:bodyPr>
            <a:normAutofit/>
          </a:bodyPr>
          <a:lstStyle/>
          <a:p>
            <a:r>
              <a:rPr lang="en-US" sz="3200" dirty="0"/>
              <a:t>Explain how the presence of so many mountains in this region might affect the people who live here.  </a:t>
            </a:r>
            <a:endParaRPr lang="en-US" sz="3200" dirty="0" smtClean="0"/>
          </a:p>
          <a:p>
            <a:pPr lvl="1"/>
            <a:r>
              <a:rPr lang="en-US" sz="2800" dirty="0" smtClean="0"/>
              <a:t>Be </a:t>
            </a:r>
            <a:r>
              <a:rPr lang="en-US" sz="2800" dirty="0"/>
              <a:t>sure to include how the volcanic mountains would affect </a:t>
            </a:r>
            <a:r>
              <a:rPr lang="en-US" sz="2800" dirty="0" smtClean="0"/>
              <a:t>people.</a:t>
            </a:r>
            <a:endParaRPr lang="en-US" sz="2800" dirty="0"/>
          </a:p>
        </p:txBody>
      </p:sp>
      <p:sp>
        <p:nvSpPr>
          <p:cNvPr id="4" name="Slide Number Placeholder 3"/>
          <p:cNvSpPr>
            <a:spLocks noGrp="1"/>
          </p:cNvSpPr>
          <p:nvPr>
            <p:ph type="sldNum" sz="quarter" idx="11"/>
          </p:nvPr>
        </p:nvSpPr>
        <p:spPr/>
        <p:txBody>
          <a:bodyPr/>
          <a:lstStyle/>
          <a:p>
            <a:fld id="{289EFFDA-DE7C-4315-A146-B25532AED497}" type="slidenum">
              <a:rPr lang="en-US" smtClean="0"/>
              <a:pPr/>
              <a:t>5</a:t>
            </a:fld>
            <a:endParaRPr lang="en-US"/>
          </a:p>
        </p:txBody>
      </p:sp>
    </p:spTree>
    <p:extLst>
      <p:ext uri="{BB962C8B-B14F-4D97-AF65-F5344CB8AC3E}">
        <p14:creationId xmlns:p14="http://schemas.microsoft.com/office/powerpoint/2010/main" val="203057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0"/>
            <a:ext cx="6934199" cy="1155700"/>
          </a:xfrm>
        </p:spPr>
        <p:txBody>
          <a:bodyPr>
            <a:normAutofit fontScale="90000"/>
          </a:bodyPr>
          <a:lstStyle/>
          <a:p>
            <a:r>
              <a:rPr lang="en-US" dirty="0" smtClean="0"/>
              <a:t>Explain your answer.</a:t>
            </a:r>
            <a:br>
              <a:rPr lang="en-US" dirty="0" smtClean="0"/>
            </a:br>
            <a:endParaRPr lang="en-US" dirty="0"/>
          </a:p>
        </p:txBody>
      </p:sp>
      <p:sp>
        <p:nvSpPr>
          <p:cNvPr id="8" name="Text Placeholder 7"/>
          <p:cNvSpPr>
            <a:spLocks noGrp="1"/>
          </p:cNvSpPr>
          <p:nvPr>
            <p:ph type="body" idx="1"/>
          </p:nvPr>
        </p:nvSpPr>
        <p:spPr>
          <a:xfrm>
            <a:off x="762001" y="1765300"/>
            <a:ext cx="6934199" cy="1130300"/>
          </a:xfrm>
        </p:spPr>
        <p:txBody>
          <a:bodyPr>
            <a:noAutofit/>
          </a:bodyPr>
          <a:lstStyle/>
          <a:p>
            <a:r>
              <a:rPr lang="en-US" sz="3200" dirty="0" smtClean="0"/>
              <a:t>Looking at your map, predict which waterway you think would be the most valuable to control in order to control shipping in the region.</a:t>
            </a:r>
            <a:endParaRPr lang="en-US" sz="3200" dirty="0"/>
          </a:p>
        </p:txBody>
      </p:sp>
      <p:sp>
        <p:nvSpPr>
          <p:cNvPr id="5" name="Slide Number Placeholder 4"/>
          <p:cNvSpPr>
            <a:spLocks noGrp="1"/>
          </p:cNvSpPr>
          <p:nvPr>
            <p:ph type="sldNum" sz="quarter" idx="11"/>
          </p:nvPr>
        </p:nvSpPr>
        <p:spPr/>
        <p:txBody>
          <a:bodyPr/>
          <a:lstStyle/>
          <a:p>
            <a:fld id="{289EFFDA-DE7C-4315-A146-B25532AED497}" type="slidenum">
              <a:rPr lang="en-US" smtClean="0"/>
              <a:pPr/>
              <a:t>6</a:t>
            </a:fld>
            <a:endParaRPr lang="en-US"/>
          </a:p>
        </p:txBody>
      </p:sp>
    </p:spTree>
    <p:extLst>
      <p:ext uri="{BB962C8B-B14F-4D97-AF65-F5344CB8AC3E}">
        <p14:creationId xmlns:p14="http://schemas.microsoft.com/office/powerpoint/2010/main" val="415948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eology.com/plate-tect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484354"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289EFFDA-DE7C-4315-A146-B25532AED497}" type="slidenum">
              <a:rPr lang="en-US" smtClean="0"/>
              <a:t>7</a:t>
            </a:fld>
            <a:endParaRPr lang="en-US"/>
          </a:p>
        </p:txBody>
      </p:sp>
    </p:spTree>
    <p:extLst>
      <p:ext uri="{BB962C8B-B14F-4D97-AF65-F5344CB8AC3E}">
        <p14:creationId xmlns:p14="http://schemas.microsoft.com/office/powerpoint/2010/main" val="1292173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25700"/>
            <a:ext cx="6934199" cy="1155700"/>
          </a:xfrm>
        </p:spPr>
        <p:txBody>
          <a:bodyPr>
            <a:noAutofit/>
          </a:bodyPr>
          <a:lstStyle/>
          <a:p>
            <a:r>
              <a:rPr lang="en-US" sz="2800" dirty="0" smtClean="0"/>
              <a:t>Based upon what you already know about the geology of Southeast Asia, which type of boundary would you most expect to find here?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Explain why. </a:t>
            </a:r>
            <a:endParaRPr lang="en-US" sz="2800" dirty="0"/>
          </a:p>
        </p:txBody>
      </p:sp>
      <p:sp>
        <p:nvSpPr>
          <p:cNvPr id="8" name="Text Placeholder 7"/>
          <p:cNvSpPr>
            <a:spLocks noGrp="1"/>
          </p:cNvSpPr>
          <p:nvPr>
            <p:ph type="body" idx="1"/>
          </p:nvPr>
        </p:nvSpPr>
        <p:spPr/>
        <p:txBody>
          <a:bodyPr>
            <a:noAutofit/>
          </a:bodyPr>
          <a:lstStyle/>
          <a:p>
            <a:r>
              <a:rPr lang="en-US" sz="2800" dirty="0" smtClean="0"/>
              <a:t>List the three types of plate boundaries and the features which are found along them.</a:t>
            </a:r>
            <a:endParaRPr lang="en-US" sz="2800" dirty="0"/>
          </a:p>
        </p:txBody>
      </p:sp>
      <p:sp>
        <p:nvSpPr>
          <p:cNvPr id="5" name="Slide Number Placeholder 4"/>
          <p:cNvSpPr>
            <a:spLocks noGrp="1"/>
          </p:cNvSpPr>
          <p:nvPr>
            <p:ph type="sldNum" sz="quarter" idx="11"/>
          </p:nvPr>
        </p:nvSpPr>
        <p:spPr/>
        <p:txBody>
          <a:bodyPr/>
          <a:lstStyle/>
          <a:p>
            <a:fld id="{289EFFDA-DE7C-4315-A146-B25532AED497}" type="slidenum">
              <a:rPr lang="en-US" smtClean="0"/>
              <a:pPr/>
              <a:t>8</a:t>
            </a:fld>
            <a:endParaRPr lang="en-US"/>
          </a:p>
        </p:txBody>
      </p:sp>
    </p:spTree>
    <p:extLst>
      <p:ext uri="{BB962C8B-B14F-4D97-AF65-F5344CB8AC3E}">
        <p14:creationId xmlns:p14="http://schemas.microsoft.com/office/powerpoint/2010/main" val="215167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0.tqn.com/d/geology/1/0/0/J/platetypesehe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75209"/>
            <a:ext cx="6324600" cy="55969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289EFFDA-DE7C-4315-A146-B25532AED497}" type="slidenum">
              <a:rPr lang="en-US" smtClean="0"/>
              <a:t>9</a:t>
            </a:fld>
            <a:endParaRPr lang="en-US"/>
          </a:p>
        </p:txBody>
      </p:sp>
    </p:spTree>
    <p:extLst>
      <p:ext uri="{BB962C8B-B14F-4D97-AF65-F5344CB8AC3E}">
        <p14:creationId xmlns:p14="http://schemas.microsoft.com/office/powerpoint/2010/main" val="1632463380"/>
      </p:ext>
    </p:extLst>
  </p:cSld>
  <p:clrMapOvr>
    <a:masterClrMapping/>
  </p:clrMapOvr>
</p:sld>
</file>

<file path=ppt/theme/theme1.xml><?xml version="1.0" encoding="utf-8"?>
<a:theme xmlns:a="http://schemas.openxmlformats.org/drawingml/2006/main" name="TAGE1">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TAGE1</Template>
  <TotalTime>9</TotalTime>
  <Words>1200</Words>
  <Application>Microsoft Office PowerPoint</Application>
  <PresentationFormat>On-screen Show (4:3)</PresentationFormat>
  <Paragraphs>127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TAGE1</vt:lpstr>
      <vt:lpstr>PowerPoint Presentation</vt:lpstr>
      <vt:lpstr>Looking at your outline map, what two landforms do you see that seem to dominate this region?  Predict how these two landforms would affect the people who live in this region?</vt:lpstr>
      <vt:lpstr>Peninsulas &amp; Islands</vt:lpstr>
      <vt:lpstr>Draw a line on your map to indicate the division between insular and mainland SE Asia.</vt:lpstr>
      <vt:lpstr>PowerPoint Presentation</vt:lpstr>
      <vt:lpstr>Explain your answer. </vt:lpstr>
      <vt:lpstr>PowerPoint Presentation</vt:lpstr>
      <vt:lpstr>Based upon what you already know about the geology of Southeast Asia, which type of boundary would you most expect to find here?     Explain why. </vt:lpstr>
      <vt:lpstr>PowerPoint Presentation</vt:lpstr>
      <vt:lpstr>Challenger Deep  </vt:lpstr>
      <vt:lpstr>Closing Question</vt:lpstr>
      <vt:lpstr>Notes &amp; Credits</vt:lpstr>
      <vt:lpstr>Notes &amp; 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Sobrino, Sara A</dc:creator>
  <cp:lastModifiedBy>Sobrino, Sara A</cp:lastModifiedBy>
  <cp:revision>1</cp:revision>
  <dcterms:created xsi:type="dcterms:W3CDTF">2014-01-17T17:02:46Z</dcterms:created>
  <dcterms:modified xsi:type="dcterms:W3CDTF">2014-01-17T17:11:51Z</dcterms:modified>
</cp:coreProperties>
</file>