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6ACDDA0-E394-4311-AEA4-951733632077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BB6103A-54DD-48CC-97A3-0EF90DA53C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4856" name="Freeform 72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3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4858" name="Oval 7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59" name="Oval 7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0" name="Oval 7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1" name="Oval 7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2" name="Oval 7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3" name="Freeform 7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4" name="Freeform 8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5" name="Freeform 8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6" name="Freeform 8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7" name="Freeform 8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68" name="Oval 84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85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4870" name="Oval 8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1" name="Oval 8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2" name="Oval 8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3" name="Oval 8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4" name="Oval 9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5" name="Oval 9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6" name="Oval 9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7" name="Oval 9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8" name="Freeform 94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79" name="Freeform 95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0" name="Freeform 96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1" name="Freeform 97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2" name="Freeform 98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3" name="Freeform 99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4" name="Freeform 100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5" name="Freeform 101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6" name="Freeform 102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87" name="Freeform 103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04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4889" name="Freeform 10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0" name="Freeform 10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1" name="Freeform 10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2" name="Freeform 10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3" name="Freeform 10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4" name="Freeform 11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5" name="Freeform 11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6" name="Freeform 11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7" name="Freeform 11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8" name="Freeform 11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99" name="Freeform 11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0" name="Oval 116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1" name="Oval 117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2" name="Oval 118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3" name="Oval 119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4" name="Oval 120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5" name="Oval 121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22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4907" name="Freeform 123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8" name="Freeform 124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09" name="Freeform 125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0" name="Freeform 126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1" name="Freeform 127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2" name="Freeform 128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13" name="Freeform 129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130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4915" name="Oval 131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16" name="Oval 132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17" name="Oval 133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918" name="Oval 134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485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7485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7485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57F0475-2B66-4E2E-9BB4-1061DD4F24DC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7485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7485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A2E4DA5-1530-4E21-A656-BBB339AD3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F0475-2B66-4E2E-9BB4-1061DD4F24DC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E4DA5-1530-4E21-A656-BBB339AD3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F0475-2B66-4E2E-9BB4-1061DD4F24DC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E4DA5-1530-4E21-A656-BBB339AD3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F0475-2B66-4E2E-9BB4-1061DD4F24DC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E4DA5-1530-4E21-A656-BBB339AD3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F0475-2B66-4E2E-9BB4-1061DD4F24DC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E4DA5-1530-4E21-A656-BBB339AD3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F0475-2B66-4E2E-9BB4-1061DD4F24DC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E4DA5-1530-4E21-A656-BBB339AD3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F0475-2B66-4E2E-9BB4-1061DD4F24DC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E4DA5-1530-4E21-A656-BBB339AD3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F0475-2B66-4E2E-9BB4-1061DD4F24DC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E4DA5-1530-4E21-A656-BBB339AD3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F0475-2B66-4E2E-9BB4-1061DD4F24DC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E4DA5-1530-4E21-A656-BBB339AD3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F0475-2B66-4E2E-9BB4-1061DD4F24DC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E4DA5-1530-4E21-A656-BBB339AD3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7F0475-2B66-4E2E-9BB4-1061DD4F24DC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E4DA5-1530-4E21-A656-BBB339AD3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84" name="Freeform 24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73763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7377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73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73766" name="Oval 6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67" name="Oval 7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68" name="Oval 8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69" name="Oval 9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0" name="Oval 10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1" name="Oval 11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2" name="Oval 12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73" name="Oval 13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89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0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4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7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7379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9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5" name="Oval 55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6" name="Oval 56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7" name="Oval 57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8" name="Oval 58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9" name="Oval 59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20" name="Oval 60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75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73806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7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8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09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0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1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12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73822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82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3826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3838" name="Rectangle 7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3839" name="Rectangle 7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57F0475-2B66-4E2E-9BB4-1061DD4F24DC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73840" name="Rectangle 8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373841" name="Rectangle 8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A2E4DA5-1530-4E21-A656-BBB339AD3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Sedimentation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4000" dirty="0" smtClean="0"/>
              <a:t>Lesson 1: </a:t>
            </a:r>
          </a:p>
          <a:p>
            <a:r>
              <a:rPr lang="en-US" sz="4000" dirty="0" smtClean="0"/>
              <a:t>“Dirty” Water</a:t>
            </a:r>
            <a:endParaRPr lang="en-US" sz="4000" dirty="0"/>
          </a:p>
        </p:txBody>
      </p:sp>
      <p:pic>
        <p:nvPicPr>
          <p:cNvPr id="4" name="Picture 6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2375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Nonpoint Source Pollution</a:t>
            </a:r>
            <a:endParaRPr lang="en-US" dirty="0"/>
          </a:p>
        </p:txBody>
      </p:sp>
      <p:pic>
        <p:nvPicPr>
          <p:cNvPr id="4" name="Picture 6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2375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7440513" cy="338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is the word used to describe the area over which the runoff water from rain flows into a body of water (lake, river, stream)?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2375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watershed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429000"/>
            <a:ext cx="3581400" cy="27674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land is in a watershed of some body of water (stream, river, lake, ocean)</a:t>
            </a:r>
          </a:p>
          <a:p>
            <a:r>
              <a:rPr lang="en-US" dirty="0" smtClean="0"/>
              <a:t>A watershed is the area of land whose runoff water feeds a specific body of water</a:t>
            </a:r>
          </a:p>
          <a:p>
            <a:endParaRPr lang="en-US" dirty="0" smtClean="0"/>
          </a:p>
          <a:p>
            <a:r>
              <a:rPr lang="en-US" dirty="0" smtClean="0"/>
              <a:t>Are </a:t>
            </a:r>
            <a:r>
              <a:rPr lang="en-US" i="1" dirty="0" smtClean="0"/>
              <a:t>we</a:t>
            </a:r>
            <a:r>
              <a:rPr lang="en-US" dirty="0" smtClean="0"/>
              <a:t> in a watershed?</a:t>
            </a:r>
            <a:endParaRPr lang="en-US" dirty="0"/>
          </a:p>
        </p:txBody>
      </p:sp>
      <p:pic>
        <p:nvPicPr>
          <p:cNvPr id="4" name="Picture 6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2375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Sedimentation in a watershed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Particulate matter (sediment) gets into the water from soils in the watershed</a:t>
            </a:r>
          </a:p>
          <a:p>
            <a:endParaRPr lang="en-US" dirty="0" smtClean="0"/>
          </a:p>
          <a:p>
            <a:r>
              <a:rPr lang="en-US" dirty="0" smtClean="0"/>
              <a:t>There are many sources of sediment, and therefore it is a nonpoint source</a:t>
            </a:r>
            <a:endParaRPr lang="en-US" dirty="0"/>
          </a:p>
        </p:txBody>
      </p:sp>
      <p:pic>
        <p:nvPicPr>
          <p:cNvPr id="4" name="Picture 6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2375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terms: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Sediment</a:t>
            </a:r>
          </a:p>
          <a:p>
            <a:r>
              <a:rPr lang="en-US" dirty="0" smtClean="0"/>
              <a:t>Sedimentation</a:t>
            </a:r>
          </a:p>
          <a:p>
            <a:r>
              <a:rPr lang="en-US" dirty="0" smtClean="0"/>
              <a:t>Pollution</a:t>
            </a:r>
          </a:p>
          <a:p>
            <a:r>
              <a:rPr lang="en-US" dirty="0" smtClean="0"/>
              <a:t>Nonpoint source pollution</a:t>
            </a:r>
          </a:p>
          <a:p>
            <a:r>
              <a:rPr lang="en-US" dirty="0" smtClean="0"/>
              <a:t>Point source pollution</a:t>
            </a:r>
          </a:p>
          <a:p>
            <a:r>
              <a:rPr lang="en-US" dirty="0" smtClean="0"/>
              <a:t>Watershed</a:t>
            </a:r>
            <a:endParaRPr lang="en-US" dirty="0"/>
          </a:p>
        </p:txBody>
      </p:sp>
      <p:pic>
        <p:nvPicPr>
          <p:cNvPr id="4" name="Picture 6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2375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study in this unit?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Dirt (soil) in </a:t>
            </a:r>
            <a:r>
              <a:rPr lang="en-US" dirty="0" smtClean="0"/>
              <a:t>water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Soil in the water is an important nonpoint source of pollution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2375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time for a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 front of you, you have two containers</a:t>
            </a:r>
          </a:p>
          <a:p>
            <a:endParaRPr lang="en-US" dirty="0" smtClean="0"/>
          </a:p>
          <a:p>
            <a:r>
              <a:rPr lang="en-US" dirty="0" smtClean="0"/>
              <a:t>How should you label these containers?</a:t>
            </a:r>
            <a:endParaRPr lang="en-US" dirty="0"/>
          </a:p>
        </p:txBody>
      </p:sp>
      <p:pic>
        <p:nvPicPr>
          <p:cNvPr id="4" name="Picture 6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2375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sedimentation?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Sediment</a:t>
            </a:r>
            <a:r>
              <a:rPr lang="en-US" dirty="0" smtClean="0"/>
              <a:t> is the dirt (soil) that goes into water and eventually settles down</a:t>
            </a:r>
          </a:p>
          <a:p>
            <a:endParaRPr lang="en-US" dirty="0" smtClean="0"/>
          </a:p>
          <a:p>
            <a:r>
              <a:rPr lang="en-US" i="1" dirty="0" smtClean="0"/>
              <a:t>Sedimentation</a:t>
            </a:r>
            <a:r>
              <a:rPr lang="en-US" dirty="0" smtClean="0"/>
              <a:t> is the process of the soil going into the water</a:t>
            </a:r>
          </a:p>
          <a:p>
            <a:endParaRPr lang="en-US" dirty="0" smtClean="0"/>
          </a:p>
          <a:p>
            <a:r>
              <a:rPr lang="en-US" i="1" dirty="0" smtClean="0"/>
              <a:t>Total Suspended Solids </a:t>
            </a:r>
            <a:r>
              <a:rPr lang="en-US" dirty="0" smtClean="0"/>
              <a:t>is how sediment is measured while suspended in water</a:t>
            </a:r>
            <a:endParaRPr lang="en-US" dirty="0"/>
          </a:p>
        </p:txBody>
      </p:sp>
      <p:pic>
        <p:nvPicPr>
          <p:cNvPr id="4" name="Picture 6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2375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sediment in water look like?</a:t>
            </a:r>
            <a:endParaRPr lang="en-US" dirty="0"/>
          </a:p>
        </p:txBody>
      </p:sp>
      <p:pic>
        <p:nvPicPr>
          <p:cNvPr id="4" name="Picture 6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2375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6196012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with very little sedimentation</a:t>
            </a:r>
            <a:endParaRPr lang="en-US" dirty="0"/>
          </a:p>
        </p:txBody>
      </p:sp>
      <p:pic>
        <p:nvPicPr>
          <p:cNvPr id="4" name="Picture 6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2375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back at the water containers: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It is clear which container is “dirty” with soil</a:t>
            </a:r>
          </a:p>
          <a:p>
            <a:endParaRPr lang="en-US" dirty="0" smtClean="0"/>
          </a:p>
          <a:p>
            <a:r>
              <a:rPr lang="en-US" dirty="0" smtClean="0"/>
              <a:t>Do we know for sure that the clear container has no pollution?</a:t>
            </a:r>
            <a:endParaRPr lang="en-US" dirty="0"/>
          </a:p>
        </p:txBody>
      </p:sp>
      <p:pic>
        <p:nvPicPr>
          <p:cNvPr id="4" name="Picture 6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2375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Pollution is anything in the water that is harmful to life</a:t>
            </a:r>
          </a:p>
          <a:p>
            <a:endParaRPr lang="en-US" dirty="0" smtClean="0"/>
          </a:p>
          <a:p>
            <a:r>
              <a:rPr lang="en-US" dirty="0" smtClean="0"/>
              <a:t>Water pollution can come from different sources:</a:t>
            </a:r>
          </a:p>
          <a:p>
            <a:pPr lvl="1"/>
            <a:r>
              <a:rPr lang="en-US" dirty="0" smtClean="0"/>
              <a:t>Point source</a:t>
            </a:r>
          </a:p>
          <a:p>
            <a:pPr lvl="1"/>
            <a:r>
              <a:rPr lang="en-US" dirty="0" smtClean="0"/>
              <a:t>Nonpoint source</a:t>
            </a:r>
            <a:endParaRPr lang="en-US" dirty="0"/>
          </a:p>
        </p:txBody>
      </p:sp>
      <p:pic>
        <p:nvPicPr>
          <p:cNvPr id="4" name="Picture 6" descr="Horizontal with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302375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Source Pollution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7" y="1371600"/>
            <a:ext cx="370114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085" y="3048001"/>
            <a:ext cx="439559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orizontal with Tag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302375"/>
            <a:ext cx="2514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0203790">
  <a:themeElements>
    <a:clrScheme name="Office Them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 Template</Template>
  <TotalTime>45</TotalTime>
  <Words>289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10203790</vt:lpstr>
      <vt:lpstr>Sedimentation</vt:lpstr>
      <vt:lpstr>What will we study in this unit?</vt:lpstr>
      <vt:lpstr>It’s time for a demonstration</vt:lpstr>
      <vt:lpstr>What is sedimentation?</vt:lpstr>
      <vt:lpstr>What does sediment in water look like?</vt:lpstr>
      <vt:lpstr>Water with very little sedimentation</vt:lpstr>
      <vt:lpstr>Let’s look back at the water containers:</vt:lpstr>
      <vt:lpstr>Water Pollution</vt:lpstr>
      <vt:lpstr>Point Source Pollution</vt:lpstr>
      <vt:lpstr>Nonpoint Source Pollution</vt:lpstr>
      <vt:lpstr>Slide 11</vt:lpstr>
      <vt:lpstr>Watershed</vt:lpstr>
      <vt:lpstr>Sedimentation in a watershed</vt:lpstr>
      <vt:lpstr>Important terms:</vt:lpstr>
    </vt:vector>
  </TitlesOfParts>
  <Company>Texas State University-San Marcos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Sedimentation</dc:title>
  <dc:creator>vl1055</dc:creator>
  <cp:lastModifiedBy>jm234</cp:lastModifiedBy>
  <cp:revision>12</cp:revision>
  <dcterms:created xsi:type="dcterms:W3CDTF">2011-02-02T16:50:57Z</dcterms:created>
  <dcterms:modified xsi:type="dcterms:W3CDTF">2011-04-11T19:28:42Z</dcterms:modified>
</cp:coreProperties>
</file>