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2A651BD-4973-4596-ACE0-A633CF5C721E}" type="datetimeFigureOut">
              <a:rPr lang="en-US" smtClean="0"/>
              <a:t>4/6/2011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3D6521A-8185-48B1-89FA-92F0B18581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4855" name="Group 71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74856" name="Freeform 72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74857" name="Group 73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74858" name="Oval 74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59" name="Oval 75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60" name="Oval 76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61" name="Oval 77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62" name="Oval 78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63" name="Freeform 79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64" name="Freeform 80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65" name="Freeform 81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66" name="Freeform 82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67" name="Freeform 83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68" name="Oval 84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4869" name="Group 85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74870" name="Oval 86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71" name="Oval 87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72" name="Oval 88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73" name="Oval 89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74" name="Oval 90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75" name="Oval 91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76" name="Oval 92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77" name="Oval 93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78" name="Freeform 94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79" name="Freeform 95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80" name="Freeform 96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81" name="Freeform 97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82" name="Freeform 98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83" name="Freeform 99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84" name="Freeform 100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85" name="Freeform 101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86" name="Freeform 102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87" name="Freeform 103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4888" name="Group 104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74889" name="Freeform 105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90" name="Freeform 106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91" name="Freeform 107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92" name="Freeform 108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93" name="Freeform 109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94" name="Freeform 110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95" name="Freeform 111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96" name="Freeform 112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97" name="Freeform 113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98" name="Freeform 114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899" name="Freeform 115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900" name="Oval 116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901" name="Oval 117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902" name="Oval 118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903" name="Oval 119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904" name="Oval 120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905" name="Oval 121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4906" name="Group 122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74907" name="Freeform 123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908" name="Freeform 124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909" name="Freeform 125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910" name="Freeform 126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911" name="Freeform 127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912" name="Freeform 128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913" name="Freeform 129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74914" name="Group 130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74915" name="Oval 131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4916" name="Oval 132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4917" name="Oval 133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4918" name="Oval 134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7485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7485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74852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74853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74854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A60F7A6-7D5C-4F35-9C7D-17CF4BBFA6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598AD-92F4-4A62-9971-A0DF5A268B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86DB9-C3F3-48EC-A1D0-ECE8AE32DE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7AA79-E4E2-4B6C-9D04-FF1CF09CCD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0FFFEA-BE82-43E0-920C-74B3289FC8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871A5-BFCA-4E14-A8CF-0E02C76C17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40647-A1E1-4EDF-914D-D970E7FF35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24BA93-F4A2-4119-A77C-8B6B8D835B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09E4F-247F-4FD1-A137-96E10FCE14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01923-FB75-4D4F-9753-7575FB0992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0818B-2903-4AE0-A16B-B00866A045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84" name="Freeform 24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73837" name="Group 77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73763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73834" name="Group 7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73774" name="Oval 14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75" name="Oval 15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76" name="Oval 16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77" name="Oval 17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78" name="Oval 18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79" name="Freeform 19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80" name="Freeform 20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81" name="Freeform 21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82" name="Freeform 22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83" name="Freeform 23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813" name="Oval 53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3833" name="Group 73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73766" name="Oval 6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67" name="Oval 7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68" name="Oval 8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69" name="Oval 9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70" name="Oval 10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71" name="Oval 11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72" name="Oval 12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73" name="Oval 13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85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86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87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88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89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90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91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92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93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94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3836" name="Group 7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73795" name="Freeform 35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96" name="Freeform 36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97" name="Freeform 37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98" name="Freeform 38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799" name="Freeform 39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800" name="Freeform 40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801" name="Freeform 41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802" name="Freeform 42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803" name="Freeform 43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804" name="Freeform 44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805" name="Freeform 45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815" name="Oval 55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816" name="Oval 56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817" name="Oval 57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818" name="Oval 58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819" name="Oval 59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820" name="Oval 60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3835" name="Group 75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73806" name="Freeform 46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807" name="Freeform 47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808" name="Freeform 48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809" name="Freeform 49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810" name="Freeform 50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811" name="Freeform 51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812" name="Freeform 52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73821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73822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382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382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382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73826" name="Rectangle 6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73838" name="Rectangle 7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3839" name="Rectangle 7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73840" name="Rectangle 8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73841" name="Rectangle 8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D862573-3C73-4890-A5BF-CD60635580A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Sedimentation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z="3600" dirty="0" smtClean="0"/>
              <a:t>Lesson three:  </a:t>
            </a:r>
          </a:p>
          <a:p>
            <a:r>
              <a:rPr lang="en-US" sz="3600" dirty="0" smtClean="0"/>
              <a:t>Ecosystems</a:t>
            </a:r>
            <a:endParaRPr lang="en-US" sz="3600" dirty="0"/>
          </a:p>
        </p:txBody>
      </p:sp>
      <p:pic>
        <p:nvPicPr>
          <p:cNvPr id="4" name="Picture 3" descr="Horizontal with Tag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248400"/>
            <a:ext cx="25146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3657600" cy="2590800"/>
          </a:xfrm>
        </p:spPr>
        <p:txBody>
          <a:bodyPr/>
          <a:lstStyle/>
          <a:p>
            <a:r>
              <a:rPr lang="en-US" dirty="0" smtClean="0"/>
              <a:t>Ecosystem </a:t>
            </a:r>
            <a:r>
              <a:rPr lang="en-US" dirty="0" smtClean="0"/>
              <a:t>Food</a:t>
            </a:r>
            <a:br>
              <a:rPr lang="en-US" dirty="0" smtClean="0"/>
            </a:br>
            <a:r>
              <a:rPr lang="en-US" dirty="0" smtClean="0"/>
              <a:t>Web</a:t>
            </a:r>
            <a:endParaRPr lang="en-US" dirty="0"/>
          </a:p>
        </p:txBody>
      </p:sp>
      <p:pic>
        <p:nvPicPr>
          <p:cNvPr id="5" name="Picture 4" descr="Horizontal with Tag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248400"/>
            <a:ext cx="25146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" descr="food web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886200" y="-45290"/>
            <a:ext cx="4953000" cy="692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Every ecosystem has an energy source.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is the energy source for ecosystems on earth?</a:t>
            </a:r>
            <a:endParaRPr lang="en-US" dirty="0"/>
          </a:p>
        </p:txBody>
      </p:sp>
      <p:pic>
        <p:nvPicPr>
          <p:cNvPr id="4" name="Picture 3" descr="Horizontal with Tag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248400"/>
            <a:ext cx="25146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sun is the source of energy for the many different ecosystems of the earth</a:t>
            </a:r>
          </a:p>
          <a:p>
            <a:r>
              <a:rPr lang="en-US" dirty="0" smtClean="0"/>
              <a:t>Does the energy of the sun cycle?</a:t>
            </a:r>
          </a:p>
          <a:p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657600"/>
            <a:ext cx="23241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orizontal with Tagl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248400"/>
            <a:ext cx="25146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rock and water cycle, energy comes from the sun, but energy does NOT cycle back to the sun</a:t>
            </a:r>
          </a:p>
          <a:p>
            <a:endParaRPr lang="en-US" dirty="0" smtClean="0"/>
          </a:p>
          <a:p>
            <a:r>
              <a:rPr lang="en-US" dirty="0" smtClean="0"/>
              <a:t>The atoms in rock and water move by the force of energy.  There is a big difference between matter and energy.</a:t>
            </a:r>
          </a:p>
        </p:txBody>
      </p:sp>
      <p:pic>
        <p:nvPicPr>
          <p:cNvPr id="4" name="Picture 3" descr="Horizontal with Tag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248400"/>
            <a:ext cx="25146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ecosystem has a source of energy</a:t>
            </a:r>
          </a:p>
          <a:p>
            <a:endParaRPr lang="en-US" dirty="0" smtClean="0"/>
          </a:p>
          <a:p>
            <a:r>
              <a:rPr lang="en-US" dirty="0" smtClean="0"/>
              <a:t>How is this energy absorbed into the ecosystem?</a:t>
            </a:r>
          </a:p>
          <a:p>
            <a:pPr lvl="1"/>
            <a:r>
              <a:rPr lang="en-US" dirty="0" smtClean="0"/>
              <a:t>Hint:  this is an essential part of every ecosystem</a:t>
            </a:r>
            <a:endParaRPr lang="en-US" dirty="0"/>
          </a:p>
        </p:txBody>
      </p:sp>
      <p:pic>
        <p:nvPicPr>
          <p:cNvPr id="4" name="Picture 3" descr="Horizontal with Tag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248400"/>
            <a:ext cx="25146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Plants absorb the sun’s energy through the process of photosynthesis</a:t>
            </a:r>
          </a:p>
          <a:p>
            <a:endParaRPr lang="en-US" dirty="0" smtClean="0"/>
          </a:p>
          <a:p>
            <a:r>
              <a:rPr lang="en-US" dirty="0" smtClean="0"/>
              <a:t>Who eats the plants?</a:t>
            </a:r>
          </a:p>
          <a:p>
            <a:pPr lvl="1"/>
            <a:r>
              <a:rPr lang="en-US" dirty="0" smtClean="0"/>
              <a:t>Hint:  this is another essential part of every ecosystem</a:t>
            </a:r>
          </a:p>
        </p:txBody>
      </p:sp>
      <p:pic>
        <p:nvPicPr>
          <p:cNvPr id="4" name="Picture 3" descr="Horizontal with Tag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248400"/>
            <a:ext cx="25146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r>
              <a:rPr lang="en-US" sz="4000" dirty="0" smtClean="0"/>
              <a:t>Essential parts of every ecosystem: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Source of energy</a:t>
            </a:r>
          </a:p>
          <a:p>
            <a:r>
              <a:rPr lang="en-US" dirty="0" smtClean="0"/>
              <a:t>Plants</a:t>
            </a:r>
          </a:p>
          <a:p>
            <a:r>
              <a:rPr lang="en-US" dirty="0" smtClean="0"/>
              <a:t>Animals</a:t>
            </a:r>
          </a:p>
          <a:p>
            <a:r>
              <a:rPr lang="en-US" dirty="0" err="1" smtClean="0"/>
              <a:t>Abiotic</a:t>
            </a:r>
            <a:r>
              <a:rPr lang="en-US" dirty="0" smtClean="0"/>
              <a:t> (nonliving) factors 	</a:t>
            </a:r>
          </a:p>
          <a:p>
            <a:pPr lvl="1"/>
            <a:r>
              <a:rPr lang="en-US" sz="2400" dirty="0" smtClean="0"/>
              <a:t>Water</a:t>
            </a:r>
          </a:p>
          <a:p>
            <a:pPr lvl="1"/>
            <a:r>
              <a:rPr lang="en-US" sz="2400" dirty="0" smtClean="0"/>
              <a:t>Soil</a:t>
            </a:r>
          </a:p>
          <a:p>
            <a:pPr lvl="1"/>
            <a:r>
              <a:rPr lang="en-US" sz="2400" dirty="0" smtClean="0"/>
              <a:t>Temperature</a:t>
            </a:r>
          </a:p>
          <a:p>
            <a:r>
              <a:rPr lang="en-US" dirty="0" smtClean="0"/>
              <a:t>Decomposers (to return atoms to system from wastes and death of living things)</a:t>
            </a:r>
            <a:endParaRPr lang="en-US" dirty="0"/>
          </a:p>
        </p:txBody>
      </p:sp>
      <p:pic>
        <p:nvPicPr>
          <p:cNvPr id="4" name="Picture 3" descr="Horizontal with Tag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248400"/>
            <a:ext cx="25146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mean by essential?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an ecosystem survive if we take away:</a:t>
            </a:r>
          </a:p>
          <a:p>
            <a:pPr lvl="1"/>
            <a:r>
              <a:rPr lang="en-US" dirty="0" smtClean="0"/>
              <a:t>Plants?</a:t>
            </a:r>
          </a:p>
          <a:p>
            <a:pPr lvl="1"/>
            <a:r>
              <a:rPr lang="en-US" dirty="0" smtClean="0"/>
              <a:t>Animals?</a:t>
            </a:r>
          </a:p>
          <a:p>
            <a:pPr lvl="1"/>
            <a:r>
              <a:rPr lang="en-US" dirty="0" smtClean="0"/>
              <a:t>Decomposers?</a:t>
            </a:r>
          </a:p>
          <a:p>
            <a:pPr lvl="1"/>
            <a:r>
              <a:rPr lang="en-US" dirty="0" smtClean="0"/>
              <a:t>Energy source?</a:t>
            </a:r>
          </a:p>
          <a:p>
            <a:pPr lvl="1"/>
            <a:r>
              <a:rPr lang="en-US" dirty="0" err="1" smtClean="0"/>
              <a:t>Abiotic</a:t>
            </a:r>
            <a:r>
              <a:rPr lang="en-US" dirty="0" smtClean="0"/>
              <a:t> factors?</a:t>
            </a:r>
            <a:endParaRPr lang="en-US" dirty="0"/>
          </a:p>
        </p:txBody>
      </p:sp>
      <p:pic>
        <p:nvPicPr>
          <p:cNvPr id="4" name="Picture 3" descr="Horizontal with Tag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248400"/>
            <a:ext cx="25146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Plants, animals, source of energy, decomposers and </a:t>
            </a:r>
            <a:r>
              <a:rPr lang="en-US" dirty="0" err="1" smtClean="0"/>
              <a:t>abiotic</a:t>
            </a:r>
            <a:r>
              <a:rPr lang="en-US" dirty="0" smtClean="0"/>
              <a:t> factors are all necessary for an ecosystem, therefore they are ALL essential!</a:t>
            </a:r>
          </a:p>
          <a:p>
            <a:endParaRPr lang="en-US" dirty="0" smtClean="0"/>
          </a:p>
          <a:p>
            <a:r>
              <a:rPr lang="en-US" dirty="0" smtClean="0"/>
              <a:t>They live in a balanced web</a:t>
            </a:r>
            <a:endParaRPr lang="en-US" dirty="0"/>
          </a:p>
        </p:txBody>
      </p:sp>
      <p:pic>
        <p:nvPicPr>
          <p:cNvPr id="4" name="Picture 3" descr="Horizontal with Tag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248400"/>
            <a:ext cx="25146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sedimentation…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Why is sedimentation viewed as a nonpoint source of pollution?</a:t>
            </a:r>
          </a:p>
          <a:p>
            <a:endParaRPr lang="en-US" dirty="0" smtClean="0"/>
          </a:p>
          <a:p>
            <a:r>
              <a:rPr lang="en-US" dirty="0" smtClean="0"/>
              <a:t>Sedimentation is detrimental to life.  How?</a:t>
            </a:r>
          </a:p>
          <a:p>
            <a:endParaRPr lang="en-US" dirty="0" smtClean="0"/>
          </a:p>
          <a:p>
            <a:r>
              <a:rPr lang="en-US" dirty="0" smtClean="0"/>
              <a:t>Tomorrow we will examine how sediment harms the aquatic ecosystem. Start thinking about this.</a:t>
            </a:r>
            <a:endParaRPr lang="en-US" dirty="0"/>
          </a:p>
        </p:txBody>
      </p:sp>
      <p:pic>
        <p:nvPicPr>
          <p:cNvPr id="4" name="Picture 3" descr="Horizontal with Tag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248400"/>
            <a:ext cx="25146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 at the jars of “dirty” water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Do they look the same today as it looked when you left yesterday?</a:t>
            </a:r>
            <a:endParaRPr lang="en-US" dirty="0"/>
          </a:p>
        </p:txBody>
      </p:sp>
      <p:pic>
        <p:nvPicPr>
          <p:cNvPr id="4" name="Picture 3" descr="Horizontal with Tag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248400"/>
            <a:ext cx="25146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terms and concepts: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Ecosystem</a:t>
            </a:r>
          </a:p>
          <a:p>
            <a:r>
              <a:rPr lang="en-US" dirty="0" smtClean="0"/>
              <a:t>Essential parts of the ecosystem</a:t>
            </a:r>
          </a:p>
          <a:p>
            <a:pPr lvl="1"/>
            <a:r>
              <a:rPr lang="en-US" dirty="0" smtClean="0"/>
              <a:t>Plants</a:t>
            </a:r>
          </a:p>
          <a:p>
            <a:pPr lvl="1"/>
            <a:r>
              <a:rPr lang="en-US" dirty="0" smtClean="0"/>
              <a:t>Animals</a:t>
            </a:r>
          </a:p>
          <a:p>
            <a:pPr lvl="1"/>
            <a:r>
              <a:rPr lang="en-US" dirty="0" smtClean="0"/>
              <a:t>Decomposers</a:t>
            </a:r>
          </a:p>
          <a:p>
            <a:pPr lvl="1"/>
            <a:r>
              <a:rPr lang="en-US" dirty="0" smtClean="0"/>
              <a:t>Source of energy</a:t>
            </a:r>
          </a:p>
          <a:p>
            <a:pPr lvl="1"/>
            <a:r>
              <a:rPr lang="en-US" dirty="0" err="1" smtClean="0"/>
              <a:t>Abiotic</a:t>
            </a:r>
            <a:r>
              <a:rPr lang="en-US" dirty="0" smtClean="0"/>
              <a:t> factors</a:t>
            </a:r>
            <a:endParaRPr lang="en-US" dirty="0"/>
          </a:p>
        </p:txBody>
      </p:sp>
      <p:pic>
        <p:nvPicPr>
          <p:cNvPr id="4" name="Picture 3" descr="Horizontal with Tag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248400"/>
            <a:ext cx="25146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observe and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be determining how much water can be stored in soil</a:t>
            </a:r>
          </a:p>
          <a:p>
            <a:endParaRPr lang="en-US" dirty="0" smtClean="0"/>
          </a:p>
          <a:p>
            <a:r>
              <a:rPr lang="en-US" dirty="0" smtClean="0"/>
              <a:t>You will need to read and follow the instructions carefully</a:t>
            </a:r>
            <a:endParaRPr lang="en-US" dirty="0"/>
          </a:p>
        </p:txBody>
      </p:sp>
      <p:pic>
        <p:nvPicPr>
          <p:cNvPr id="4" name="Picture 3" descr="Horizontal with Tag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248400"/>
            <a:ext cx="25146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Particle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particles settled out the most rapidly?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The larger particles or the smaller ones?</a:t>
            </a:r>
            <a:endParaRPr lang="en-US" dirty="0"/>
          </a:p>
        </p:txBody>
      </p:sp>
      <p:pic>
        <p:nvPicPr>
          <p:cNvPr id="4" name="Picture 3" descr="Horizontal with Tag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248400"/>
            <a:ext cx="25146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Why is sedimentation viewed as a nonpoint source of pollution?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Review:  What is sedimentation?</a:t>
            </a:r>
          </a:p>
          <a:p>
            <a:pPr>
              <a:buNone/>
            </a:pPr>
            <a:r>
              <a:rPr lang="en-US" dirty="0" smtClean="0"/>
              <a:t>		       What is pollution?</a:t>
            </a:r>
            <a:endParaRPr lang="en-US" dirty="0"/>
          </a:p>
        </p:txBody>
      </p:sp>
      <p:pic>
        <p:nvPicPr>
          <p:cNvPr id="4" name="Picture 3" descr="Horizontal with Tag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248400"/>
            <a:ext cx="25146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To answer the question of </a:t>
            </a:r>
            <a:r>
              <a:rPr lang="en-US" i="1" dirty="0" smtClean="0">
                <a:solidFill>
                  <a:srgbClr val="FFC000"/>
                </a:solidFill>
              </a:rPr>
              <a:t>why</a:t>
            </a:r>
            <a:r>
              <a:rPr lang="en-US" dirty="0" smtClean="0"/>
              <a:t> sedimentation (soil particles going into water and settling down) is a source of nonpoint source pollution (pollution is anything in the water that harms life), we must first review </a:t>
            </a:r>
            <a:r>
              <a:rPr lang="en-US" b="1" i="1" dirty="0" smtClean="0"/>
              <a:t>ecosystems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Horizontal with Tag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248400"/>
            <a:ext cx="25146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ecosystem is a biological environment consisting of plants and animals living in balance in a specific nonliving (</a:t>
            </a:r>
            <a:r>
              <a:rPr lang="en-US" dirty="0" err="1" smtClean="0"/>
              <a:t>abiotic</a:t>
            </a:r>
            <a:r>
              <a:rPr lang="en-US" dirty="0" smtClean="0"/>
              <a:t>) environment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What are the factors that make up the nonliving or </a:t>
            </a:r>
            <a:r>
              <a:rPr lang="en-US" dirty="0" err="1" smtClean="0"/>
              <a:t>abiotic</a:t>
            </a:r>
            <a:r>
              <a:rPr lang="en-US" dirty="0" smtClean="0"/>
              <a:t> part of the environment?</a:t>
            </a:r>
            <a:endParaRPr lang="en-US" dirty="0"/>
          </a:p>
        </p:txBody>
      </p:sp>
      <p:pic>
        <p:nvPicPr>
          <p:cNvPr id="4" name="Picture 3" descr="Horizontal with Tag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248400"/>
            <a:ext cx="25146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7813"/>
            <a:ext cx="8686800" cy="1139825"/>
          </a:xfrm>
        </p:spPr>
        <p:txBody>
          <a:bodyPr/>
          <a:lstStyle/>
          <a:p>
            <a:r>
              <a:rPr lang="en-US" dirty="0" smtClean="0"/>
              <a:t>A prairie is an example of an ecosystem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100" dirty="0" smtClean="0"/>
              <a:t>What kinds of plants and animals are in a prairie?</a:t>
            </a:r>
          </a:p>
          <a:p>
            <a:r>
              <a:rPr lang="en-US" sz="3100" dirty="0" smtClean="0"/>
              <a:t>How does the amount of rainfall in a prairie compare to a desert (a different ecosystem)?</a:t>
            </a:r>
          </a:p>
          <a:p>
            <a:r>
              <a:rPr lang="en-US" sz="3100" dirty="0" smtClean="0"/>
              <a:t>How does prairie temperature compare to an arctic tundra?</a:t>
            </a:r>
          </a:p>
          <a:p>
            <a:r>
              <a:rPr lang="en-US" sz="3100" dirty="0" smtClean="0"/>
              <a:t>How does prairie soil compare to an beach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Picture 3" descr="Horizontal with Tag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248400"/>
            <a:ext cx="25146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 prairie: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sz="2800" dirty="0" smtClean="0"/>
              <a:t>What kinds of plants and animals are in a prairie?</a:t>
            </a:r>
          </a:p>
          <a:p>
            <a:r>
              <a:rPr lang="en-US" sz="2800" dirty="0" smtClean="0"/>
              <a:t>How does the amount of rainfall in a prairie compare to a desert (a different ecosystem)?</a:t>
            </a:r>
          </a:p>
          <a:p>
            <a:r>
              <a:rPr lang="en-US" sz="2800" dirty="0" smtClean="0"/>
              <a:t>How does prairie temperature compare to an arctic tundra?</a:t>
            </a:r>
          </a:p>
          <a:p>
            <a:r>
              <a:rPr lang="en-US" sz="2800" dirty="0" smtClean="0"/>
              <a:t>How does prairie soil compare to an beach</a:t>
            </a:r>
            <a:r>
              <a:rPr lang="en-US" sz="2800" dirty="0" smtClean="0"/>
              <a:t>?</a:t>
            </a:r>
            <a:endParaRPr lang="en-US" sz="2800" dirty="0" smtClean="0"/>
          </a:p>
          <a:p>
            <a:r>
              <a:rPr lang="en-US" sz="2800" dirty="0" smtClean="0"/>
              <a:t>What three </a:t>
            </a:r>
            <a:r>
              <a:rPr lang="en-US" sz="2800" dirty="0" err="1" smtClean="0"/>
              <a:t>abiotic</a:t>
            </a:r>
            <a:r>
              <a:rPr lang="en-US" sz="2800" dirty="0" smtClean="0"/>
              <a:t> (nonliving) factors are mentioned above?</a:t>
            </a:r>
          </a:p>
          <a:p>
            <a:r>
              <a:rPr lang="en-US" sz="2800" dirty="0" smtClean="0"/>
              <a:t>What are the four ecosystems listed above?</a:t>
            </a:r>
            <a:endParaRPr lang="en-US" sz="2800" dirty="0"/>
          </a:p>
        </p:txBody>
      </p:sp>
      <p:pic>
        <p:nvPicPr>
          <p:cNvPr id="5" name="Picture 4" descr="Horizontal with Tag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248400"/>
            <a:ext cx="25146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Aquatic Ecosystem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types of plants and animals would you find in an aquatic ecosystem?</a:t>
            </a:r>
          </a:p>
          <a:p>
            <a:r>
              <a:rPr lang="en-US" dirty="0" smtClean="0"/>
              <a:t>What types of </a:t>
            </a:r>
            <a:r>
              <a:rPr lang="en-US" dirty="0" err="1" smtClean="0"/>
              <a:t>abiotic</a:t>
            </a:r>
            <a:r>
              <a:rPr lang="en-US" dirty="0" smtClean="0"/>
              <a:t> factors?</a:t>
            </a:r>
          </a:p>
          <a:p>
            <a:endParaRPr lang="en-US" dirty="0" smtClean="0"/>
          </a:p>
          <a:p>
            <a:r>
              <a:rPr lang="en-US" dirty="0" smtClean="0"/>
              <a:t>Ecosystems are really a web of parts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Horizontal with Tag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248400"/>
            <a:ext cx="25146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0203790">
  <a:themeElements>
    <a:clrScheme name="Office Them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10203790</Template>
  <TotalTime>47</TotalTime>
  <Words>608</Words>
  <Application>Microsoft Office PowerPoint</Application>
  <PresentationFormat>On-screen Show (4:3)</PresentationFormat>
  <Paragraphs>95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10203790</vt:lpstr>
      <vt:lpstr>Sedimentation </vt:lpstr>
      <vt:lpstr>Let’s look at the jars of “dirty” water again</vt:lpstr>
      <vt:lpstr>Particle size</vt:lpstr>
      <vt:lpstr>Slide 4</vt:lpstr>
      <vt:lpstr>Slide 5</vt:lpstr>
      <vt:lpstr>Ecosystems</vt:lpstr>
      <vt:lpstr>A prairie is an example of an ecosystem</vt:lpstr>
      <vt:lpstr>In a prairie:</vt:lpstr>
      <vt:lpstr>Aquatic Ecosystem</vt:lpstr>
      <vt:lpstr>Ecosystem Food Web</vt:lpstr>
      <vt:lpstr>Slide 11</vt:lpstr>
      <vt:lpstr>The SUN</vt:lpstr>
      <vt:lpstr>Energy</vt:lpstr>
      <vt:lpstr>Energy</vt:lpstr>
      <vt:lpstr>Plants</vt:lpstr>
      <vt:lpstr>Essential parts of every ecosystem:</vt:lpstr>
      <vt:lpstr>What do we mean by essential?</vt:lpstr>
      <vt:lpstr>Essential</vt:lpstr>
      <vt:lpstr>Back to sedimentation…</vt:lpstr>
      <vt:lpstr>Important terms and concepts:</vt:lpstr>
      <vt:lpstr>Time to observe and learn</vt:lpstr>
    </vt:vector>
  </TitlesOfParts>
  <Manager/>
  <Company>Texas State University-San Marcos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vl1055</dc:creator>
  <cp:keywords/>
  <dc:description/>
  <cp:lastModifiedBy>jm234</cp:lastModifiedBy>
  <cp:revision>16</cp:revision>
  <cp:lastPrinted>1601-01-01T00:00:00Z</cp:lastPrinted>
  <dcterms:created xsi:type="dcterms:W3CDTF">2011-02-02T16:42:54Z</dcterms:created>
  <dcterms:modified xsi:type="dcterms:W3CDTF">2011-04-06T20:32:11Z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TC102037901033</vt:lpwstr>
  </property>
</Properties>
</file>