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5B91D7-67BE-4C27-93C1-71BEF52D7169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490DE7-B727-4E0F-AE38-6291BD9F36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55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857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69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8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90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4914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60F7A6-7D5C-4F35-9C7D-17CF4BBFA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98AD-92F4-4A62-9971-A0DF5A268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6DB9-C3F3-48EC-A1D0-ECE8AE32D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AA79-E4E2-4B6C-9D04-FF1CF09CC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FFEA-BE82-43E0-920C-74B3289FC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871A5-BFCA-4E14-A8CF-0E02C76C1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0647-A1E1-4EDF-914D-D970E7FF3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BA93-F4A2-4119-A77C-8B6B8D835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9E4F-247F-4FD1-A137-96E10FCE1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01923-FB75-4D4F-9753-7575FB099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818B-2903-4AE0-A16B-B00866A04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383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38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3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5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38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862573-3C73-4890-A5BF-CD60635580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_Asa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en.wikipedia.org/wiki/April_27" TargetMode="External"/><Relationship Id="rId4" Type="http://schemas.openxmlformats.org/officeDocument/2006/relationships/hyperlink" Target="http://en.wikipedia.org/wiki/Ira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Lesson Four:</a:t>
            </a:r>
          </a:p>
          <a:p>
            <a:r>
              <a:rPr lang="en-US" dirty="0" smtClean="0"/>
              <a:t>Sedimentation as </a:t>
            </a:r>
            <a:r>
              <a:rPr lang="en-US" dirty="0" smtClean="0"/>
              <a:t>Nonpoint Source Pollution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What do animals need to live?</a:t>
            </a:r>
            <a:endParaRPr lang="en-US" dirty="0"/>
          </a:p>
        </p:txBody>
      </p:sp>
      <p:pic>
        <p:nvPicPr>
          <p:cNvPr id="7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animals, including aquatic animals,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FOOD</a:t>
            </a:r>
          </a:p>
          <a:p>
            <a:pPr lvl="1"/>
            <a:r>
              <a:rPr lang="en-US" dirty="0" smtClean="0"/>
              <a:t>We have already seen how sediment reduces food</a:t>
            </a:r>
          </a:p>
          <a:p>
            <a:pPr lvl="1"/>
            <a:r>
              <a:rPr lang="en-US" dirty="0" smtClean="0"/>
              <a:t>In addition, animals cannot see their food as well in cloudy water.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2. OXYGEN dissolved in water</a:t>
            </a:r>
          </a:p>
          <a:p>
            <a:pPr lvl="1"/>
            <a:r>
              <a:rPr lang="en-US" dirty="0" smtClean="0"/>
              <a:t>Where does the oxygen come from?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in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comes from the air</a:t>
            </a:r>
          </a:p>
          <a:p>
            <a:r>
              <a:rPr lang="en-US" dirty="0" smtClean="0"/>
              <a:t>It also comes from plants in the water when they carry out photosynthesis</a:t>
            </a:r>
          </a:p>
          <a:p>
            <a:endParaRPr lang="en-US" dirty="0" smtClean="0"/>
          </a:p>
          <a:p>
            <a:r>
              <a:rPr lang="en-US" dirty="0" smtClean="0"/>
              <a:t>Since sediment in water reduces photosynthesis, it also reduces the oxygen in the water for the animals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can be in the air and in the water.  Sediment in the air is called a dust storm or sandstorm.</a:t>
            </a:r>
          </a:p>
          <a:p>
            <a:endParaRPr lang="en-US" dirty="0" smtClean="0"/>
          </a:p>
          <a:p>
            <a:r>
              <a:rPr lang="en-US" dirty="0" smtClean="0"/>
              <a:t>If you were in a sandstorm, how would you protect yourself?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Sandstorm </a:t>
            </a:r>
            <a:endParaRPr lang="en-US" dirty="0"/>
          </a:p>
        </p:txBody>
      </p:sp>
      <p:pic>
        <p:nvPicPr>
          <p:cNvPr id="4" name="Content Placeholder 3" descr="300px-Sandstorm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905000" y="1295400"/>
            <a:ext cx="5178029" cy="34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4953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Sandstorm approaching </a:t>
            </a:r>
            <a:r>
              <a:rPr lang="en-US" dirty="0" smtClean="0">
                <a:latin typeface="Calibri" pitchFamily="34" charset="0"/>
                <a:hlinkClick r:id="rId3" action="ppaction://hlinkfile" tooltip="Al Asad"/>
              </a:rPr>
              <a:t>Al </a:t>
            </a:r>
            <a:r>
              <a:rPr lang="en-US" dirty="0" err="1" smtClean="0">
                <a:latin typeface="Calibri" pitchFamily="34" charset="0"/>
                <a:hlinkClick r:id="rId3" action="ppaction://hlinkfile" tooltip="Al Asad"/>
              </a:rPr>
              <a:t>Asad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hlinkClick r:id="rId4" action="ppaction://hlinkfile" tooltip="Iraq"/>
              </a:rPr>
              <a:t>Iraq</a:t>
            </a:r>
            <a:r>
              <a:rPr lang="en-US" dirty="0" smtClean="0">
                <a:latin typeface="Calibri" pitchFamily="34" charset="0"/>
              </a:rPr>
              <a:t>, just before nightfall on </a:t>
            </a:r>
            <a:r>
              <a:rPr lang="en-US" dirty="0" smtClean="0">
                <a:latin typeface="Calibri" pitchFamily="34" charset="0"/>
                <a:hlinkClick r:id="rId5" action="ppaction://hlinkfile" tooltip="April 27"/>
              </a:rPr>
              <a:t>April 27</a:t>
            </a:r>
            <a:r>
              <a:rPr lang="en-US" dirty="0" smtClean="0">
                <a:latin typeface="Calibri" pitchFamily="34" charset="0"/>
              </a:rPr>
              <a:t> 2005.</a:t>
            </a:r>
          </a:p>
          <a:p>
            <a:r>
              <a:rPr lang="en-US" dirty="0" smtClean="0">
                <a:latin typeface="Calibri" pitchFamily="34" charset="0"/>
              </a:rPr>
              <a:t>This is how sediment coming into the water might look to the fish under water.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 descr="Horizontal with Tag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would protect your lungs (the way you get oxygen) by covering your nose and mouth</a:t>
            </a:r>
            <a:endParaRPr lang="en-US" dirty="0"/>
          </a:p>
        </p:txBody>
      </p:sp>
      <p:pic>
        <p:nvPicPr>
          <p:cNvPr id="6" name="Picture 5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b23mar02_1_big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4572000" cy="3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Many aquatic animals get their oxygen through their gills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Aquatic animals cannot cover their gills and sediment harms them</a:t>
            </a:r>
            <a:endParaRPr lang="en-US" sz="4000" dirty="0"/>
          </a:p>
        </p:txBody>
      </p:sp>
      <p:pic>
        <p:nvPicPr>
          <p:cNvPr id="4" name="Content Placeholder 6" descr="fish gil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3200"/>
            <a:ext cx="3957760" cy="2667000"/>
          </a:xfrm>
        </p:spPr>
      </p:pic>
      <p:pic>
        <p:nvPicPr>
          <p:cNvPr id="5" name="Content Placeholder 8" descr="gills on insect.png"/>
          <p:cNvPicPr>
            <a:picLocks noChangeAspect="1"/>
          </p:cNvPicPr>
          <p:nvPr/>
        </p:nvPicPr>
        <p:blipFill>
          <a:blip r:embed="rId3" cstate="print"/>
          <a:srcRect l="16023" t="11594" r="1574"/>
          <a:stretch>
            <a:fillRect/>
          </a:stretch>
        </p:blipFill>
        <p:spPr>
          <a:xfrm>
            <a:off x="5292777" y="1600200"/>
            <a:ext cx="3013023" cy="5105400"/>
          </a:xfrm>
          <a:prstGeom prst="rect">
            <a:avLst/>
          </a:prstGeom>
        </p:spPr>
      </p:pic>
      <p:pic>
        <p:nvPicPr>
          <p:cNvPr id="6" name="Picture 5" descr="Horizontal with Tag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Animals have different structures to perform necessary functions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Gills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What is the function of gills?</a:t>
            </a:r>
          </a:p>
          <a:p>
            <a:endParaRPr lang="en-US" sz="3200" dirty="0" smtClean="0"/>
          </a:p>
          <a:p>
            <a:r>
              <a:rPr lang="en-US" sz="3200" dirty="0" smtClean="0"/>
              <a:t>Who has gills?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Lungs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What is the function of lungs?</a:t>
            </a:r>
          </a:p>
          <a:p>
            <a:endParaRPr lang="en-US" sz="3200" dirty="0" smtClean="0"/>
          </a:p>
          <a:p>
            <a:r>
              <a:rPr lang="en-US" sz="3200" dirty="0" smtClean="0"/>
              <a:t>Who has lungs?</a:t>
            </a:r>
            <a:endParaRPr lang="en-US" sz="3200" dirty="0"/>
          </a:p>
        </p:txBody>
      </p:sp>
      <p:pic>
        <p:nvPicPr>
          <p:cNvPr id="9" name="Picture 8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harms life, so therefore sediment is a pollutant.</a:t>
            </a:r>
          </a:p>
          <a:p>
            <a:endParaRPr lang="en-US" dirty="0" smtClean="0"/>
          </a:p>
          <a:p>
            <a:r>
              <a:rPr lang="en-US" dirty="0" smtClean="0"/>
              <a:t>Review:  Where does sediment come from?</a:t>
            </a:r>
            <a:endParaRPr lang="en-US" dirty="0"/>
          </a:p>
        </p:txBody>
      </p:sp>
      <p:pic>
        <p:nvPicPr>
          <p:cNvPr id="9" name="Picture 8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what we have observed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Dirty water and sedimentation</a:t>
            </a:r>
          </a:p>
          <a:p>
            <a:r>
              <a:rPr lang="en-US" sz="3000" dirty="0" smtClean="0"/>
              <a:t>Different types of soil are classified by particle size, amount of organic matter and mineral type</a:t>
            </a:r>
          </a:p>
          <a:p>
            <a:r>
              <a:rPr lang="en-US" sz="3000" dirty="0" smtClean="0"/>
              <a:t>Soils are part of the rock cycle that results from weathering</a:t>
            </a:r>
          </a:p>
          <a:p>
            <a:r>
              <a:rPr lang="en-US" sz="3000" dirty="0" smtClean="0"/>
              <a:t>Smaller particles of soil in water settle out more slowly than larger particles.  Some are so small that they remain suspended in water</a:t>
            </a:r>
            <a:endParaRPr lang="en-US" sz="3000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comes from bare soil</a:t>
            </a:r>
          </a:p>
          <a:p>
            <a:endParaRPr lang="en-US" dirty="0" smtClean="0"/>
          </a:p>
          <a:p>
            <a:r>
              <a:rPr lang="en-US" dirty="0" smtClean="0"/>
              <a:t>When wind or water carry soil particles away, we call this erosion</a:t>
            </a:r>
          </a:p>
          <a:p>
            <a:endParaRPr lang="en-US" dirty="0" smtClean="0"/>
          </a:p>
          <a:p>
            <a:r>
              <a:rPr lang="en-US" dirty="0" smtClean="0"/>
              <a:t>What can we do to reduce erosion?</a:t>
            </a:r>
          </a:p>
          <a:p>
            <a:endParaRPr lang="en-US" dirty="0" smtClean="0"/>
          </a:p>
          <a:p>
            <a:r>
              <a:rPr lang="en-US" dirty="0" smtClean="0"/>
              <a:t>Reducing erosion reduces sedimentation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the next lesson, we will examine ways to reduce erosion and prevent sedimentation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Sedimentation is a nonpoint source pollutant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Photosynthesis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Gills are aquatic animal structures with the function of gathering oxygen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Erosion</a:t>
            </a:r>
          </a:p>
          <a:p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is sedimentation viewed as a nonpoint source of pollution?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Because sedimentation is detrimental to life. </a:t>
            </a:r>
          </a:p>
          <a:p>
            <a:pPr>
              <a:buNone/>
            </a:pPr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172200" cy="990600"/>
          </a:xfrm>
        </p:spPr>
        <p:txBody>
          <a:bodyPr/>
          <a:lstStyle/>
          <a:p>
            <a:pPr algn="l"/>
            <a:r>
              <a:rPr lang="en-US" sz="4000" b="1" dirty="0"/>
              <a:t>Aquatic Food Web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5548313" y="19494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3" name="Picture 5" descr="D:\Aquatic Ecology\Finished Aquatic Unit\PPtImages\FoodWebJa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032500" cy="4005263"/>
          </a:xfrm>
          <a:prstGeom prst="rect">
            <a:avLst/>
          </a:prstGeom>
          <a:noFill/>
        </p:spPr>
      </p:pic>
      <p:pic>
        <p:nvPicPr>
          <p:cNvPr id="2054" name="Picture 6" descr="D:\Aquatic Ecology\Finished Aquatic Unit\PPtImages\PondO1Jam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668463" cy="1687513"/>
          </a:xfrm>
          <a:prstGeom prst="rect">
            <a:avLst/>
          </a:prstGeom>
          <a:noFill/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248400" y="3200400"/>
            <a:ext cx="1295400" cy="15240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6248400" y="2133600"/>
            <a:ext cx="914400" cy="990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7" name="Picture 9" descr="D:\Aquatic Ecology\Finished Aquatic Unit\PPtImages\PondO2Jam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1508125" cy="1524000"/>
          </a:xfrm>
          <a:prstGeom prst="rect">
            <a:avLst/>
          </a:prstGeom>
          <a:noFill/>
        </p:spPr>
      </p:pic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2133600" y="3276600"/>
            <a:ext cx="457200" cy="1295400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1371600" y="3200400"/>
            <a:ext cx="1143000" cy="6858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060" name="Picture 12" descr="D:\Aquatic Ecology\Finished Aquatic Unit\PPtImages\PondO3Jam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19600"/>
            <a:ext cx="1700213" cy="1698625"/>
          </a:xfrm>
          <a:prstGeom prst="rect">
            <a:avLst/>
          </a:prstGeom>
          <a:noFill/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181600" y="3352800"/>
            <a:ext cx="685800" cy="190500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5181600" y="3352800"/>
            <a:ext cx="1676400" cy="114300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162800" y="5410200"/>
            <a:ext cx="1143000" cy="581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6600"/>
                </a:solidFill>
                <a:latin typeface="Arial Unicode MS" pitchFamily="34" charset="-128"/>
              </a:rPr>
              <a:t>Algae -Producers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581400" y="5410200"/>
            <a:ext cx="2514600" cy="82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663300"/>
                </a:solidFill>
                <a:latin typeface="Arial Unicode MS" pitchFamily="34" charset="-128"/>
              </a:rPr>
              <a:t>Benthos - Mud Dwelling Scavengers and Decomposers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04800" y="5334000"/>
            <a:ext cx="1828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 Unicode MS" pitchFamily="34" charset="-128"/>
              </a:rPr>
              <a:t>Zooplankton –</a:t>
            </a:r>
            <a:r>
              <a:rPr lang="en-US" sz="1600" b="1" dirty="0">
                <a:solidFill>
                  <a:srgbClr val="CC0000"/>
                </a:solidFill>
                <a:latin typeface="Arial Unicode MS" pitchFamily="34" charset="-128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Arial Unicode MS" pitchFamily="34" charset="-128"/>
              </a:rPr>
              <a:t>Herbivores</a:t>
            </a:r>
            <a:r>
              <a:rPr lang="en-US" sz="1600" b="1" dirty="0">
                <a:solidFill>
                  <a:srgbClr val="CC0000"/>
                </a:solidFill>
                <a:latin typeface="Arial Unicode MS" pitchFamily="34" charset="-128"/>
              </a:rPr>
              <a:t> </a:t>
            </a:r>
            <a:r>
              <a:rPr lang="en-US" sz="1600" b="1" dirty="0">
                <a:latin typeface="Arial Unicode MS" pitchFamily="34" charset="-128"/>
              </a:rPr>
              <a:t>and </a:t>
            </a:r>
            <a:r>
              <a:rPr lang="en-US" sz="1600" b="1" dirty="0">
                <a:solidFill>
                  <a:srgbClr val="CC0000"/>
                </a:solidFill>
                <a:latin typeface="Arial Unicode MS" pitchFamily="34" charset="-128"/>
              </a:rPr>
              <a:t>Carnivores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467600" y="3352800"/>
            <a:ext cx="13716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Arial Unicode MS" pitchFamily="34" charset="-128"/>
              </a:rPr>
              <a:t>Macroinvertebrates</a:t>
            </a:r>
            <a:r>
              <a:rPr lang="en-US" sz="1600" b="1" dirty="0">
                <a:latin typeface="Arial Unicode MS" pitchFamily="34" charset="-128"/>
              </a:rPr>
              <a:t> – </a:t>
            </a:r>
            <a:r>
              <a:rPr lang="en-US" sz="1600" b="1" dirty="0">
                <a:solidFill>
                  <a:srgbClr val="669900"/>
                </a:solidFill>
                <a:latin typeface="Arial Unicode MS" pitchFamily="34" charset="-128"/>
              </a:rPr>
              <a:t>Herbivores</a:t>
            </a:r>
            <a:r>
              <a:rPr lang="en-US" sz="1600" b="1" dirty="0">
                <a:latin typeface="Arial Unicode MS" pitchFamily="34" charset="-128"/>
              </a:rPr>
              <a:t>, </a:t>
            </a:r>
            <a:r>
              <a:rPr lang="en-US" sz="1600" b="1" dirty="0">
                <a:solidFill>
                  <a:srgbClr val="CC0000"/>
                </a:solidFill>
                <a:latin typeface="Arial Unicode MS" pitchFamily="34" charset="-128"/>
              </a:rPr>
              <a:t>Carnivores</a:t>
            </a:r>
            <a:r>
              <a:rPr lang="en-US" sz="1600" b="1" dirty="0">
                <a:latin typeface="Arial Unicode MS" pitchFamily="34" charset="-128"/>
              </a:rPr>
              <a:t> and </a:t>
            </a:r>
            <a:r>
              <a:rPr lang="en-US" sz="1600" b="1" dirty="0">
                <a:solidFill>
                  <a:srgbClr val="CC9900"/>
                </a:solidFill>
                <a:latin typeface="Arial Unicode MS" pitchFamily="34" charset="-128"/>
              </a:rPr>
              <a:t>Omnivores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4038600" y="4648200"/>
            <a:ext cx="228600" cy="76200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267200" y="3886200"/>
            <a:ext cx="304800" cy="2286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28600" y="1828800"/>
            <a:ext cx="12954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 Unicode MS" pitchFamily="34" charset="-128"/>
              </a:rPr>
              <a:t>Foraging Fish – </a:t>
            </a:r>
            <a:r>
              <a:rPr lang="en-US" sz="1600" b="1" dirty="0">
                <a:solidFill>
                  <a:srgbClr val="CC0000"/>
                </a:solidFill>
                <a:latin typeface="Arial Unicode MS" pitchFamily="34" charset="-128"/>
              </a:rPr>
              <a:t>Carnivores</a:t>
            </a:r>
            <a:r>
              <a:rPr lang="en-US" sz="1600" b="1" dirty="0">
                <a:latin typeface="Arial Unicode MS" pitchFamily="34" charset="-128"/>
              </a:rPr>
              <a:t>, </a:t>
            </a:r>
            <a:r>
              <a:rPr lang="en-US" sz="1600" b="1" dirty="0">
                <a:solidFill>
                  <a:srgbClr val="669900"/>
                </a:solidFill>
                <a:latin typeface="Arial Unicode MS" pitchFamily="34" charset="-128"/>
              </a:rPr>
              <a:t>Herbivores</a:t>
            </a:r>
            <a:r>
              <a:rPr lang="en-US" sz="1600" b="1" dirty="0">
                <a:latin typeface="Arial Unicode MS" pitchFamily="34" charset="-128"/>
              </a:rPr>
              <a:t>, and Scavengers</a:t>
            </a: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1371600" y="2514600"/>
            <a:ext cx="2438400" cy="106680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2667000" y="3581400"/>
            <a:ext cx="228600" cy="2209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2667000" y="3810000"/>
            <a:ext cx="762000" cy="1981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524000" y="5867400"/>
            <a:ext cx="2514600" cy="581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  <a:latin typeface="Arial Unicode MS" pitchFamily="34" charset="-128"/>
              </a:rPr>
              <a:t>Floating and Submerged Vegetation - Producers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6629400" y="533400"/>
            <a:ext cx="19812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Arial Unicode MS" pitchFamily="34" charset="-128"/>
              </a:rPr>
              <a:t>Oxygen, Carbon Dioxide,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 Unicode MS" pitchFamily="34" charset="-128"/>
              </a:rPr>
              <a:t>+ </a:t>
            </a:r>
            <a:r>
              <a:rPr lang="en-US" sz="1600" b="1" dirty="0">
                <a:solidFill>
                  <a:srgbClr val="FF9900"/>
                </a:solidFill>
                <a:latin typeface="Arial Unicode MS" pitchFamily="34" charset="-128"/>
              </a:rPr>
              <a:t>Heat and Light Energy</a:t>
            </a: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638800" y="1371600"/>
            <a:ext cx="990600" cy="1600200"/>
          </a:xfrm>
          <a:prstGeom prst="line">
            <a:avLst/>
          </a:prstGeom>
          <a:ln>
            <a:solidFill>
              <a:srgbClr val="FFC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676400" y="1143000"/>
            <a:ext cx="1600200" cy="581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660066"/>
                </a:solidFill>
                <a:latin typeface="Arial Unicode MS" pitchFamily="34" charset="-128"/>
              </a:rPr>
              <a:t>Nutrients from the land</a:t>
            </a: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2667000" y="1600200"/>
            <a:ext cx="1280160" cy="9144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487680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>
                <a:latin typeface="Lucida Bright" pitchFamily="18" charset="0"/>
              </a:rPr>
              <a:t>Illustrations by</a:t>
            </a:r>
          </a:p>
        </p:txBody>
      </p:sp>
      <p:pic>
        <p:nvPicPr>
          <p:cNvPr id="2090" name="Picture 42" descr="C:\Documents and Settings\Laurie\Desktop\Aquatic Ecology\MiscImages\JamieBuckwa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6365875"/>
            <a:ext cx="2667000" cy="49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essential part of the ecosystem turns the energy from the sun into food for the animals?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 do plants need to live?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Sunshine to carry out photosynthesis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Soil (nutrients)</a:t>
            </a:r>
          </a:p>
          <a:p>
            <a:r>
              <a:rPr lang="en-US" dirty="0" smtClean="0"/>
              <a:t>Oxygen and carbon dioxide</a:t>
            </a:r>
          </a:p>
          <a:p>
            <a:endParaRPr lang="en-US" dirty="0" smtClean="0"/>
          </a:p>
          <a:p>
            <a:r>
              <a:rPr lang="en-US" dirty="0" smtClean="0"/>
              <a:t>How does sediment effect these factors in an aquatic ecosystem?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in water reduces the sunlight that reaches the plants so the plants cannot make as much food for the rest of the ecosystem. </a:t>
            </a:r>
            <a:endParaRPr lang="en-US" dirty="0"/>
          </a:p>
        </p:txBody>
      </p:sp>
      <p:pic>
        <p:nvPicPr>
          <p:cNvPr id="4" name="Picture 3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food we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800" y="-69210"/>
            <a:ext cx="4952999" cy="692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3200" dirty="0" smtClean="0"/>
              <a:t>Remember that the organisms in an ecosystem are interdependent</a:t>
            </a:r>
            <a:endParaRPr lang="en-US" sz="3200" dirty="0"/>
          </a:p>
        </p:txBody>
      </p:sp>
      <p:pic>
        <p:nvPicPr>
          <p:cNvPr id="11" name="Picture 10" descr="Horizontal with 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203790">
  <a:themeElements>
    <a:clrScheme name="Office Them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10203790</Template>
  <TotalTime>87</TotalTime>
  <Words>563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10203790</vt:lpstr>
      <vt:lpstr>Sedimentation</vt:lpstr>
      <vt:lpstr>Let’s review what we have observed so far</vt:lpstr>
      <vt:lpstr>Sedimentation</vt:lpstr>
      <vt:lpstr>Aquatic Food Web</vt:lpstr>
      <vt:lpstr>Let’s review:</vt:lpstr>
      <vt:lpstr>Plants</vt:lpstr>
      <vt:lpstr>Plants need:</vt:lpstr>
      <vt:lpstr>Slide 8</vt:lpstr>
      <vt:lpstr>Slide 9</vt:lpstr>
      <vt:lpstr>Animals</vt:lpstr>
      <vt:lpstr>All animals, including aquatic animals, need:</vt:lpstr>
      <vt:lpstr>Oxygen in water</vt:lpstr>
      <vt:lpstr>Sediment</vt:lpstr>
      <vt:lpstr>Sandstorm </vt:lpstr>
      <vt:lpstr>Slide 15</vt:lpstr>
      <vt:lpstr>Slide 16</vt:lpstr>
      <vt:lpstr>Aquatic animals cannot cover their gills and sediment harms them</vt:lpstr>
      <vt:lpstr>Animals have different structures to perform necessary functions</vt:lpstr>
      <vt:lpstr>Sediment</vt:lpstr>
      <vt:lpstr>Sediment Review</vt:lpstr>
      <vt:lpstr>Slide 21</vt:lpstr>
      <vt:lpstr>Important terms and concepts</vt:lpstr>
    </vt:vector>
  </TitlesOfParts>
  <Manager/>
  <Company>Texas State University-San Marcos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vl1055</dc:creator>
  <cp:keywords/>
  <dc:description/>
  <cp:lastModifiedBy>jm234</cp:lastModifiedBy>
  <cp:revision>17</cp:revision>
  <cp:lastPrinted>1601-01-01T00:00:00Z</cp:lastPrinted>
  <dcterms:created xsi:type="dcterms:W3CDTF">2011-02-02T16:42:54Z</dcterms:created>
  <dcterms:modified xsi:type="dcterms:W3CDTF">2011-04-06T20:41:54Z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