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docProps/custom.xml" ContentType="application/vnd.openxmlformats-officedocument.custom-properties+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1" r:id="rId1"/>
  </p:sldMasterIdLst>
  <p:handoutMasterIdLst>
    <p:handoutMasterId r:id="rId31"/>
  </p:handout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Lst>
  <p:sldSz cx="9144000" cy="6858000" type="screen4x3"/>
  <p:notesSz cx="7315200" cy="96012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653"/>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6" d="100"/>
          <a:sy n="76" d="100"/>
        </p:scale>
        <p:origin x="-102" y="-52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6B080BDE-8706-4BAC-9D62-3F0EFFEA74EB}" type="datetimeFigureOut">
              <a:rPr lang="en-US" smtClean="0"/>
              <a:t>4/6/2011</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0A03A663-BDDC-4EF9-A119-372756C61410}" type="slidenum">
              <a:rPr lang="en-US" smtClean="0"/>
              <a:t>‹#›</a:t>
            </a:fld>
            <a:endParaRPr lang="en-US"/>
          </a:p>
        </p:txBody>
      </p:sp>
    </p:spTree>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374855" name="Group 71"/>
          <p:cNvGrpSpPr>
            <a:grpSpLocks/>
          </p:cNvGrpSpPr>
          <p:nvPr/>
        </p:nvGrpSpPr>
        <p:grpSpPr bwMode="auto">
          <a:xfrm>
            <a:off x="3175" y="4267200"/>
            <a:ext cx="9140825" cy="2590800"/>
            <a:chOff x="2" y="2688"/>
            <a:chExt cx="5758" cy="1632"/>
          </a:xfrm>
        </p:grpSpPr>
        <p:sp>
          <p:nvSpPr>
            <p:cNvPr id="374856" name="Freeform 72"/>
            <p:cNvSpPr>
              <a:spLocks/>
            </p:cNvSpPr>
            <p:nvPr/>
          </p:nvSpPr>
          <p:spPr bwMode="hidden">
            <a:xfrm>
              <a:off x="2" y="2688"/>
              <a:ext cx="5758" cy="1632"/>
            </a:xfrm>
            <a:custGeom>
              <a:avLst/>
              <a:gdLst/>
              <a:ahLst/>
              <a:cxnLst>
                <a:cxn ang="0">
                  <a:pos x="5740" y="4316"/>
                </a:cxn>
                <a:cxn ang="0">
                  <a:pos x="0" y="4316"/>
                </a:cxn>
                <a:cxn ang="0">
                  <a:pos x="0" y="0"/>
                </a:cxn>
                <a:cxn ang="0">
                  <a:pos x="5740" y="0"/>
                </a:cxn>
                <a:cxn ang="0">
                  <a:pos x="5740" y="4316"/>
                </a:cxn>
                <a:cxn ang="0">
                  <a:pos x="5740" y="4316"/>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2"/>
                </a:gs>
              </a:gsLst>
              <a:lin ang="5400000" scaled="1"/>
            </a:gradFill>
            <a:ln w="9525">
              <a:noFill/>
              <a:round/>
              <a:headEnd/>
              <a:tailEnd/>
            </a:ln>
          </p:spPr>
          <p:txBody>
            <a:bodyPr/>
            <a:lstStyle/>
            <a:p>
              <a:endParaRPr lang="en-US"/>
            </a:p>
          </p:txBody>
        </p:sp>
        <p:grpSp>
          <p:nvGrpSpPr>
            <p:cNvPr id="374857" name="Group 73"/>
            <p:cNvGrpSpPr>
              <a:grpSpLocks/>
            </p:cNvGrpSpPr>
            <p:nvPr userDrawn="1"/>
          </p:nvGrpSpPr>
          <p:grpSpPr bwMode="auto">
            <a:xfrm>
              <a:off x="3528" y="3715"/>
              <a:ext cx="792" cy="521"/>
              <a:chOff x="3527" y="3715"/>
              <a:chExt cx="792" cy="521"/>
            </a:xfrm>
          </p:grpSpPr>
          <p:sp>
            <p:nvSpPr>
              <p:cNvPr id="374858" name="Oval 74"/>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w="9525">
                <a:noFill/>
                <a:round/>
                <a:headEnd/>
                <a:tailEnd/>
              </a:ln>
              <a:effectLst/>
            </p:spPr>
            <p:txBody>
              <a:bodyPr/>
              <a:lstStyle/>
              <a:p>
                <a:endParaRPr lang="en-US"/>
              </a:p>
            </p:txBody>
          </p:sp>
          <p:sp>
            <p:nvSpPr>
              <p:cNvPr id="374859" name="Oval 75"/>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w="9525">
                <a:noFill/>
                <a:round/>
                <a:headEnd/>
                <a:tailEnd/>
              </a:ln>
              <a:effectLst/>
            </p:spPr>
            <p:txBody>
              <a:bodyPr/>
              <a:lstStyle/>
              <a:p>
                <a:endParaRPr lang="en-US"/>
              </a:p>
            </p:txBody>
          </p:sp>
          <p:sp>
            <p:nvSpPr>
              <p:cNvPr id="374860" name="Oval 76"/>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endParaRPr lang="en-US"/>
              </a:p>
            </p:txBody>
          </p:sp>
          <p:sp>
            <p:nvSpPr>
              <p:cNvPr id="374861" name="Oval 77"/>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endParaRPr lang="en-US"/>
              </a:p>
            </p:txBody>
          </p:sp>
          <p:sp>
            <p:nvSpPr>
              <p:cNvPr id="374862" name="Oval 78"/>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endParaRPr lang="en-US"/>
              </a:p>
            </p:txBody>
          </p:sp>
          <p:sp>
            <p:nvSpPr>
              <p:cNvPr id="374863" name="Freeform 79"/>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w="9525">
                <a:noFill/>
                <a:round/>
                <a:headEnd/>
                <a:tailEnd/>
              </a:ln>
            </p:spPr>
            <p:txBody>
              <a:bodyPr/>
              <a:lstStyle/>
              <a:p>
                <a:endParaRPr lang="en-US"/>
              </a:p>
            </p:txBody>
          </p:sp>
          <p:sp>
            <p:nvSpPr>
              <p:cNvPr id="374864" name="Freeform 80"/>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w="9525">
                <a:noFill/>
                <a:round/>
                <a:headEnd/>
                <a:tailEnd/>
              </a:ln>
            </p:spPr>
            <p:txBody>
              <a:bodyPr/>
              <a:lstStyle/>
              <a:p>
                <a:endParaRPr lang="en-US"/>
              </a:p>
            </p:txBody>
          </p:sp>
          <p:sp>
            <p:nvSpPr>
              <p:cNvPr id="374865" name="Freeform 81"/>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endParaRPr lang="en-US"/>
              </a:p>
            </p:txBody>
          </p:sp>
          <p:sp>
            <p:nvSpPr>
              <p:cNvPr id="374866" name="Freeform 82"/>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w="9525">
                <a:noFill/>
                <a:round/>
                <a:headEnd/>
                <a:tailEnd/>
              </a:ln>
            </p:spPr>
            <p:txBody>
              <a:bodyPr/>
              <a:lstStyle/>
              <a:p>
                <a:endParaRPr lang="en-US"/>
              </a:p>
            </p:txBody>
          </p:sp>
          <p:sp>
            <p:nvSpPr>
              <p:cNvPr id="374867" name="Freeform 83"/>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w="9525">
                <a:noFill/>
                <a:round/>
                <a:headEnd/>
                <a:tailEnd/>
              </a:ln>
            </p:spPr>
            <p:txBody>
              <a:bodyPr/>
              <a:lstStyle/>
              <a:p>
                <a:endParaRPr lang="en-US"/>
              </a:p>
            </p:txBody>
          </p:sp>
          <p:sp>
            <p:nvSpPr>
              <p:cNvPr id="374868" name="Oval 84"/>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endParaRPr lang="en-US"/>
              </a:p>
            </p:txBody>
          </p:sp>
        </p:grpSp>
        <p:grpSp>
          <p:nvGrpSpPr>
            <p:cNvPr id="374869" name="Group 85"/>
            <p:cNvGrpSpPr>
              <a:grpSpLocks/>
            </p:cNvGrpSpPr>
            <p:nvPr userDrawn="1"/>
          </p:nvGrpSpPr>
          <p:grpSpPr bwMode="auto">
            <a:xfrm>
              <a:off x="1776" y="3631"/>
              <a:ext cx="1626" cy="683"/>
              <a:chOff x="1776" y="3631"/>
              <a:chExt cx="1626" cy="683"/>
            </a:xfrm>
          </p:grpSpPr>
          <p:sp>
            <p:nvSpPr>
              <p:cNvPr id="374870" name="Oval 86"/>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w="9525">
                <a:noFill/>
                <a:round/>
                <a:headEnd/>
                <a:tailEnd/>
              </a:ln>
              <a:effectLst/>
            </p:spPr>
            <p:txBody>
              <a:bodyPr/>
              <a:lstStyle/>
              <a:p>
                <a:endParaRPr lang="en-US"/>
              </a:p>
            </p:txBody>
          </p:sp>
          <p:sp>
            <p:nvSpPr>
              <p:cNvPr id="374871" name="Oval 87"/>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w="9525">
                <a:noFill/>
                <a:round/>
                <a:headEnd/>
                <a:tailEnd/>
              </a:ln>
              <a:effectLst/>
            </p:spPr>
            <p:txBody>
              <a:bodyPr/>
              <a:lstStyle/>
              <a:p>
                <a:endParaRPr lang="en-US"/>
              </a:p>
            </p:txBody>
          </p:sp>
          <p:sp>
            <p:nvSpPr>
              <p:cNvPr id="374872" name="Oval 88"/>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w="9525">
                <a:noFill/>
                <a:round/>
                <a:headEnd/>
                <a:tailEnd/>
              </a:ln>
              <a:effectLst/>
            </p:spPr>
            <p:txBody>
              <a:bodyPr/>
              <a:lstStyle/>
              <a:p>
                <a:endParaRPr lang="en-US"/>
              </a:p>
            </p:txBody>
          </p:sp>
          <p:sp>
            <p:nvSpPr>
              <p:cNvPr id="374873" name="Oval 89"/>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endParaRPr lang="en-US"/>
              </a:p>
            </p:txBody>
          </p:sp>
          <p:sp>
            <p:nvSpPr>
              <p:cNvPr id="374874" name="Oval 90"/>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endParaRPr lang="en-US"/>
              </a:p>
            </p:txBody>
          </p:sp>
          <p:sp>
            <p:nvSpPr>
              <p:cNvPr id="374875" name="Oval 91"/>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endParaRPr lang="en-US"/>
              </a:p>
            </p:txBody>
          </p:sp>
          <p:sp>
            <p:nvSpPr>
              <p:cNvPr id="374876" name="Oval 92"/>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w="9525">
                <a:noFill/>
                <a:round/>
                <a:headEnd/>
                <a:tailEnd/>
              </a:ln>
              <a:effectLst/>
            </p:spPr>
            <p:txBody>
              <a:bodyPr/>
              <a:lstStyle/>
              <a:p>
                <a:endParaRPr lang="en-US"/>
              </a:p>
            </p:txBody>
          </p:sp>
          <p:sp>
            <p:nvSpPr>
              <p:cNvPr id="374877" name="Oval 93"/>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w="9525">
                <a:noFill/>
                <a:round/>
                <a:headEnd/>
                <a:tailEnd/>
              </a:ln>
              <a:effectLst/>
            </p:spPr>
            <p:txBody>
              <a:bodyPr/>
              <a:lstStyle/>
              <a:p>
                <a:endParaRPr lang="en-US"/>
              </a:p>
            </p:txBody>
          </p:sp>
          <p:sp>
            <p:nvSpPr>
              <p:cNvPr id="374878" name="Freeform 94"/>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w="9525">
                <a:noFill/>
                <a:round/>
                <a:headEnd/>
                <a:tailEnd/>
              </a:ln>
            </p:spPr>
            <p:txBody>
              <a:bodyPr/>
              <a:lstStyle/>
              <a:p>
                <a:endParaRPr lang="en-US"/>
              </a:p>
            </p:txBody>
          </p:sp>
          <p:sp>
            <p:nvSpPr>
              <p:cNvPr id="374879" name="Freeform 95"/>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w="9525">
                <a:noFill/>
                <a:round/>
                <a:headEnd/>
                <a:tailEnd/>
              </a:ln>
            </p:spPr>
            <p:txBody>
              <a:bodyPr/>
              <a:lstStyle/>
              <a:p>
                <a:endParaRPr lang="en-US"/>
              </a:p>
            </p:txBody>
          </p:sp>
          <p:sp>
            <p:nvSpPr>
              <p:cNvPr id="374880" name="Freeform 96"/>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w="9525">
                <a:noFill/>
                <a:round/>
                <a:headEnd/>
                <a:tailEnd/>
              </a:ln>
            </p:spPr>
            <p:txBody>
              <a:bodyPr/>
              <a:lstStyle/>
              <a:p>
                <a:endParaRPr lang="en-US"/>
              </a:p>
            </p:txBody>
          </p:sp>
          <p:sp>
            <p:nvSpPr>
              <p:cNvPr id="374881" name="Freeform 97"/>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w="9525">
                <a:noFill/>
                <a:round/>
                <a:headEnd/>
                <a:tailEnd/>
              </a:ln>
            </p:spPr>
            <p:txBody>
              <a:bodyPr/>
              <a:lstStyle/>
              <a:p>
                <a:endParaRPr lang="en-US"/>
              </a:p>
            </p:txBody>
          </p:sp>
          <p:sp>
            <p:nvSpPr>
              <p:cNvPr id="374882" name="Freeform 98"/>
              <p:cNvSpPr>
                <a:spLocks/>
              </p:cNvSpPr>
              <p:nvPr/>
            </p:nvSpPr>
            <p:spPr bwMode="hidden">
              <a:xfrm>
                <a:off x="2068" y="3685"/>
                <a:ext cx="835" cy="150"/>
              </a:xfrm>
              <a:custGeom>
                <a:avLst/>
                <a:gdLst/>
                <a:ahLst/>
                <a:cxnLst>
                  <a:cxn ang="0">
                    <a:pos x="518" y="18"/>
                  </a:cxn>
                  <a:cxn ang="0">
                    <a:pos x="597" y="24"/>
                  </a:cxn>
                  <a:cxn ang="0">
                    <a:pos x="682" y="30"/>
                  </a:cxn>
                  <a:cxn ang="0">
                    <a:pos x="755" y="42"/>
                  </a:cxn>
                  <a:cxn ang="0">
                    <a:pos x="828" y="60"/>
                  </a:cxn>
                  <a:cxn ang="0">
                    <a:pos x="835" y="42"/>
                  </a:cxn>
                  <a:cxn ang="0">
                    <a:pos x="761" y="24"/>
                  </a:cxn>
                  <a:cxn ang="0">
                    <a:pos x="688" y="12"/>
                  </a:cxn>
                  <a:cxn ang="0">
                    <a:pos x="603" y="6"/>
                  </a:cxn>
                  <a:cxn ang="0">
                    <a:pos x="518" y="0"/>
                  </a:cxn>
                  <a:cxn ang="0">
                    <a:pos x="372" y="12"/>
                  </a:cxn>
                  <a:cxn ang="0">
                    <a:pos x="232" y="36"/>
                  </a:cxn>
                  <a:cxn ang="0">
                    <a:pos x="110" y="78"/>
                  </a:cxn>
                  <a:cxn ang="0">
                    <a:pos x="0" y="132"/>
                  </a:cxn>
                  <a:cxn ang="0">
                    <a:pos x="19" y="150"/>
                  </a:cxn>
                  <a:cxn ang="0">
                    <a:pos x="122" y="96"/>
                  </a:cxn>
                  <a:cxn ang="0">
                    <a:pos x="244" y="54"/>
                  </a:cxn>
                  <a:cxn ang="0">
                    <a:pos x="378" y="30"/>
                  </a:cxn>
                  <a:cxn ang="0">
                    <a:pos x="518" y="18"/>
                  </a:cxn>
                  <a:cxn ang="0">
                    <a:pos x="518" y="18"/>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2"/>
              </a:solidFill>
              <a:ln w="9525">
                <a:noFill/>
                <a:round/>
                <a:headEnd/>
                <a:tailEnd/>
              </a:ln>
            </p:spPr>
            <p:txBody>
              <a:bodyPr/>
              <a:lstStyle/>
              <a:p>
                <a:endParaRPr lang="en-US"/>
              </a:p>
            </p:txBody>
          </p:sp>
          <p:sp>
            <p:nvSpPr>
              <p:cNvPr id="374883" name="Freeform 99"/>
              <p:cNvSpPr>
                <a:spLocks/>
              </p:cNvSpPr>
              <p:nvPr/>
            </p:nvSpPr>
            <p:spPr bwMode="hidden">
              <a:xfrm>
                <a:off x="1867" y="3853"/>
                <a:ext cx="171" cy="461"/>
              </a:xfrm>
              <a:custGeom>
                <a:avLst/>
                <a:gdLst/>
                <a:ahLst/>
                <a:cxnLst>
                  <a:cxn ang="0">
                    <a:pos x="31" y="263"/>
                  </a:cxn>
                  <a:cxn ang="0">
                    <a:pos x="43" y="191"/>
                  </a:cxn>
                  <a:cxn ang="0">
                    <a:pos x="67" y="131"/>
                  </a:cxn>
                  <a:cxn ang="0">
                    <a:pos x="116" y="72"/>
                  </a:cxn>
                  <a:cxn ang="0">
                    <a:pos x="171" y="18"/>
                  </a:cxn>
                  <a:cxn ang="0">
                    <a:pos x="153" y="0"/>
                  </a:cxn>
                  <a:cxn ang="0">
                    <a:pos x="86" y="60"/>
                  </a:cxn>
                  <a:cxn ang="0">
                    <a:pos x="43" y="120"/>
                  </a:cxn>
                  <a:cxn ang="0">
                    <a:pos x="13" y="191"/>
                  </a:cxn>
                  <a:cxn ang="0">
                    <a:pos x="0" y="263"/>
                  </a:cxn>
                  <a:cxn ang="0">
                    <a:pos x="6" y="317"/>
                  </a:cxn>
                  <a:cxn ang="0">
                    <a:pos x="25" y="365"/>
                  </a:cxn>
                  <a:cxn ang="0">
                    <a:pos x="49" y="413"/>
                  </a:cxn>
                  <a:cxn ang="0">
                    <a:pos x="86" y="461"/>
                  </a:cxn>
                  <a:cxn ang="0">
                    <a:pos x="122" y="461"/>
                  </a:cxn>
                  <a:cxn ang="0">
                    <a:pos x="86" y="413"/>
                  </a:cxn>
                  <a:cxn ang="0">
                    <a:pos x="55" y="365"/>
                  </a:cxn>
                  <a:cxn ang="0">
                    <a:pos x="37" y="317"/>
                  </a:cxn>
                  <a:cxn ang="0">
                    <a:pos x="31" y="263"/>
                  </a:cxn>
                  <a:cxn ang="0">
                    <a:pos x="31" y="263"/>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2"/>
              </a:solidFill>
              <a:ln w="9525">
                <a:noFill/>
                <a:round/>
                <a:headEnd/>
                <a:tailEnd/>
              </a:ln>
            </p:spPr>
            <p:txBody>
              <a:bodyPr/>
              <a:lstStyle/>
              <a:p>
                <a:endParaRPr lang="en-US"/>
              </a:p>
            </p:txBody>
          </p:sp>
          <p:sp>
            <p:nvSpPr>
              <p:cNvPr id="374884" name="Freeform 100"/>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endParaRPr lang="en-US"/>
              </a:p>
            </p:txBody>
          </p:sp>
          <p:sp>
            <p:nvSpPr>
              <p:cNvPr id="374885" name="Freeform 101"/>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endParaRPr lang="en-US"/>
              </a:p>
            </p:txBody>
          </p:sp>
          <p:sp>
            <p:nvSpPr>
              <p:cNvPr id="374886" name="Freeform 102"/>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endParaRPr lang="en-US"/>
              </a:p>
            </p:txBody>
          </p:sp>
          <p:sp>
            <p:nvSpPr>
              <p:cNvPr id="374887" name="Freeform 103"/>
              <p:cNvSpPr>
                <a:spLocks/>
              </p:cNvSpPr>
              <p:nvPr/>
            </p:nvSpPr>
            <p:spPr bwMode="hidden">
              <a:xfrm>
                <a:off x="1776" y="3673"/>
                <a:ext cx="481" cy="641"/>
              </a:xfrm>
              <a:custGeom>
                <a:avLst/>
                <a:gdLst/>
                <a:ahLst/>
                <a:cxnLst>
                  <a:cxn ang="0">
                    <a:pos x="18" y="443"/>
                  </a:cxn>
                  <a:cxn ang="0">
                    <a:pos x="24" y="371"/>
                  </a:cxn>
                  <a:cxn ang="0">
                    <a:pos x="55" y="305"/>
                  </a:cxn>
                  <a:cxn ang="0">
                    <a:pos x="91" y="246"/>
                  </a:cxn>
                  <a:cxn ang="0">
                    <a:pos x="146" y="186"/>
                  </a:cxn>
                  <a:cxn ang="0">
                    <a:pos x="213" y="132"/>
                  </a:cxn>
                  <a:cxn ang="0">
                    <a:pos x="292" y="84"/>
                  </a:cxn>
                  <a:cxn ang="0">
                    <a:pos x="384" y="48"/>
                  </a:cxn>
                  <a:cxn ang="0">
                    <a:pos x="481" y="12"/>
                  </a:cxn>
                  <a:cxn ang="0">
                    <a:pos x="457" y="0"/>
                  </a:cxn>
                  <a:cxn ang="0">
                    <a:pos x="359" y="36"/>
                  </a:cxn>
                  <a:cxn ang="0">
                    <a:pos x="274" y="78"/>
                  </a:cxn>
                  <a:cxn ang="0">
                    <a:pos x="195" y="126"/>
                  </a:cxn>
                  <a:cxn ang="0">
                    <a:pos x="128" y="180"/>
                  </a:cxn>
                  <a:cxn ang="0">
                    <a:pos x="73" y="240"/>
                  </a:cxn>
                  <a:cxn ang="0">
                    <a:pos x="37" y="305"/>
                  </a:cxn>
                  <a:cxn ang="0">
                    <a:pos x="6" y="371"/>
                  </a:cxn>
                  <a:cxn ang="0">
                    <a:pos x="0" y="443"/>
                  </a:cxn>
                  <a:cxn ang="0">
                    <a:pos x="6" y="497"/>
                  </a:cxn>
                  <a:cxn ang="0">
                    <a:pos x="18" y="545"/>
                  </a:cxn>
                  <a:cxn ang="0">
                    <a:pos x="43" y="593"/>
                  </a:cxn>
                  <a:cxn ang="0">
                    <a:pos x="73" y="641"/>
                  </a:cxn>
                  <a:cxn ang="0">
                    <a:pos x="97" y="641"/>
                  </a:cxn>
                  <a:cxn ang="0">
                    <a:pos x="67" y="593"/>
                  </a:cxn>
                  <a:cxn ang="0">
                    <a:pos x="43" y="545"/>
                  </a:cxn>
                  <a:cxn ang="0">
                    <a:pos x="24" y="497"/>
                  </a:cxn>
                  <a:cxn ang="0">
                    <a:pos x="18" y="443"/>
                  </a:cxn>
                  <a:cxn ang="0">
                    <a:pos x="18" y="443"/>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2"/>
              </a:solidFill>
              <a:ln w="9525">
                <a:noFill/>
                <a:round/>
                <a:headEnd/>
                <a:tailEnd/>
              </a:ln>
            </p:spPr>
            <p:txBody>
              <a:bodyPr/>
              <a:lstStyle/>
              <a:p>
                <a:endParaRPr lang="en-US"/>
              </a:p>
            </p:txBody>
          </p:sp>
        </p:grpSp>
        <p:grpSp>
          <p:nvGrpSpPr>
            <p:cNvPr id="374888" name="Group 104"/>
            <p:cNvGrpSpPr>
              <a:grpSpLocks/>
            </p:cNvGrpSpPr>
            <p:nvPr userDrawn="1"/>
          </p:nvGrpSpPr>
          <p:grpSpPr bwMode="auto">
            <a:xfrm>
              <a:off x="4128" y="3360"/>
              <a:ext cx="1351" cy="821"/>
              <a:chOff x="4128" y="3360"/>
              <a:chExt cx="1351" cy="821"/>
            </a:xfrm>
          </p:grpSpPr>
          <p:sp>
            <p:nvSpPr>
              <p:cNvPr id="374889" name="Freeform 105"/>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endParaRPr lang="en-US"/>
              </a:p>
            </p:txBody>
          </p:sp>
          <p:sp>
            <p:nvSpPr>
              <p:cNvPr id="374890" name="Freeform 106"/>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endParaRPr lang="en-US"/>
              </a:p>
            </p:txBody>
          </p:sp>
          <p:sp>
            <p:nvSpPr>
              <p:cNvPr id="374891" name="Freeform 107"/>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w="9525">
                <a:noFill/>
                <a:round/>
                <a:headEnd/>
                <a:tailEnd/>
              </a:ln>
            </p:spPr>
            <p:txBody>
              <a:bodyPr/>
              <a:lstStyle/>
              <a:p>
                <a:endParaRPr lang="en-US"/>
              </a:p>
            </p:txBody>
          </p:sp>
          <p:sp>
            <p:nvSpPr>
              <p:cNvPr id="374892" name="Freeform 108"/>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endParaRPr lang="en-US"/>
              </a:p>
            </p:txBody>
          </p:sp>
          <p:sp>
            <p:nvSpPr>
              <p:cNvPr id="374893" name="Freeform 109"/>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endParaRPr lang="en-US"/>
              </a:p>
            </p:txBody>
          </p:sp>
          <p:sp>
            <p:nvSpPr>
              <p:cNvPr id="374894" name="Freeform 110"/>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endParaRPr lang="en-US"/>
              </a:p>
            </p:txBody>
          </p:sp>
          <p:sp>
            <p:nvSpPr>
              <p:cNvPr id="374895" name="Freeform 111"/>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endParaRPr lang="en-US"/>
              </a:p>
            </p:txBody>
          </p:sp>
          <p:sp>
            <p:nvSpPr>
              <p:cNvPr id="374896" name="Freeform 112"/>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solidFill>
                <a:schemeClr val="accent2"/>
              </a:solidFill>
              <a:ln w="9525">
                <a:noFill/>
                <a:round/>
                <a:headEnd/>
                <a:tailEnd/>
              </a:ln>
            </p:spPr>
            <p:txBody>
              <a:bodyPr/>
              <a:lstStyle/>
              <a:p>
                <a:endParaRPr lang="en-US"/>
              </a:p>
            </p:txBody>
          </p:sp>
          <p:sp>
            <p:nvSpPr>
              <p:cNvPr id="374897" name="Freeform 113"/>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w="9525">
                <a:noFill/>
                <a:round/>
                <a:headEnd/>
                <a:tailEnd/>
              </a:ln>
            </p:spPr>
            <p:txBody>
              <a:bodyPr/>
              <a:lstStyle/>
              <a:p>
                <a:endParaRPr lang="en-US"/>
              </a:p>
            </p:txBody>
          </p:sp>
          <p:sp>
            <p:nvSpPr>
              <p:cNvPr id="374898" name="Freeform 114"/>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endParaRPr lang="en-US"/>
              </a:p>
            </p:txBody>
          </p:sp>
          <p:sp>
            <p:nvSpPr>
              <p:cNvPr id="374899" name="Freeform 115"/>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endParaRPr lang="en-US"/>
              </a:p>
            </p:txBody>
          </p:sp>
          <p:sp>
            <p:nvSpPr>
              <p:cNvPr id="374900" name="Oval 116"/>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w="9525">
                <a:noFill/>
                <a:round/>
                <a:headEnd/>
                <a:tailEnd/>
              </a:ln>
              <a:effectLst/>
            </p:spPr>
            <p:txBody>
              <a:bodyPr/>
              <a:lstStyle/>
              <a:p>
                <a:endParaRPr lang="en-US"/>
              </a:p>
            </p:txBody>
          </p:sp>
          <p:sp>
            <p:nvSpPr>
              <p:cNvPr id="374901" name="Oval 117"/>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w="9525">
                <a:noFill/>
                <a:round/>
                <a:headEnd/>
                <a:tailEnd/>
              </a:ln>
              <a:effectLst/>
            </p:spPr>
            <p:txBody>
              <a:bodyPr/>
              <a:lstStyle/>
              <a:p>
                <a:endParaRPr lang="en-US"/>
              </a:p>
            </p:txBody>
          </p:sp>
          <p:sp>
            <p:nvSpPr>
              <p:cNvPr id="374902" name="Oval 118"/>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endParaRPr lang="en-US"/>
              </a:p>
            </p:txBody>
          </p:sp>
          <p:sp>
            <p:nvSpPr>
              <p:cNvPr id="374903" name="Oval 119"/>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endParaRPr lang="en-US"/>
              </a:p>
            </p:txBody>
          </p:sp>
          <p:sp>
            <p:nvSpPr>
              <p:cNvPr id="374904" name="Oval 120"/>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endParaRPr lang="en-US"/>
              </a:p>
            </p:txBody>
          </p:sp>
          <p:sp>
            <p:nvSpPr>
              <p:cNvPr id="374905" name="Oval 121"/>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endParaRPr lang="en-US"/>
              </a:p>
            </p:txBody>
          </p:sp>
        </p:grpSp>
        <p:grpSp>
          <p:nvGrpSpPr>
            <p:cNvPr id="374906" name="Group 122"/>
            <p:cNvGrpSpPr>
              <a:grpSpLocks/>
            </p:cNvGrpSpPr>
            <p:nvPr userDrawn="1"/>
          </p:nvGrpSpPr>
          <p:grpSpPr bwMode="auto">
            <a:xfrm>
              <a:off x="5280" y="3024"/>
              <a:ext cx="425" cy="258"/>
              <a:chOff x="5280" y="3024"/>
              <a:chExt cx="425" cy="258"/>
            </a:xfrm>
          </p:grpSpPr>
          <p:sp>
            <p:nvSpPr>
              <p:cNvPr id="374907" name="Freeform 123"/>
              <p:cNvSpPr>
                <a:spLocks/>
              </p:cNvSpPr>
              <p:nvPr/>
            </p:nvSpPr>
            <p:spPr bwMode="hidden">
              <a:xfrm>
                <a:off x="5280" y="3186"/>
                <a:ext cx="383" cy="96"/>
              </a:xfrm>
              <a:custGeom>
                <a:avLst/>
                <a:gdLst/>
                <a:ahLst/>
                <a:cxnLst>
                  <a:cxn ang="0">
                    <a:pos x="209" y="96"/>
                  </a:cxn>
                  <a:cxn ang="0">
                    <a:pos x="143" y="90"/>
                  </a:cxn>
                  <a:cxn ang="0">
                    <a:pos x="83" y="66"/>
                  </a:cxn>
                  <a:cxn ang="0">
                    <a:pos x="35" y="36"/>
                  </a:cxn>
                  <a:cxn ang="0">
                    <a:pos x="6" y="0"/>
                  </a:cxn>
                  <a:cxn ang="0">
                    <a:pos x="0" y="6"/>
                  </a:cxn>
                  <a:cxn ang="0">
                    <a:pos x="29" y="42"/>
                  </a:cxn>
                  <a:cxn ang="0">
                    <a:pos x="77" y="72"/>
                  </a:cxn>
                  <a:cxn ang="0">
                    <a:pos x="137" y="90"/>
                  </a:cxn>
                  <a:cxn ang="0">
                    <a:pos x="209" y="96"/>
                  </a:cxn>
                  <a:cxn ang="0">
                    <a:pos x="263" y="90"/>
                  </a:cxn>
                  <a:cxn ang="0">
                    <a:pos x="311" y="84"/>
                  </a:cxn>
                  <a:cxn ang="0">
                    <a:pos x="352" y="66"/>
                  </a:cxn>
                  <a:cxn ang="0">
                    <a:pos x="382" y="42"/>
                  </a:cxn>
                  <a:cxn ang="0">
                    <a:pos x="376" y="42"/>
                  </a:cxn>
                  <a:cxn ang="0">
                    <a:pos x="346" y="66"/>
                  </a:cxn>
                  <a:cxn ang="0">
                    <a:pos x="305" y="78"/>
                  </a:cxn>
                  <a:cxn ang="0">
                    <a:pos x="263" y="90"/>
                  </a:cxn>
                  <a:cxn ang="0">
                    <a:pos x="209" y="96"/>
                  </a:cxn>
                  <a:cxn ang="0">
                    <a:pos x="209" y="96"/>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n-US"/>
              </a:p>
            </p:txBody>
          </p:sp>
          <p:sp>
            <p:nvSpPr>
              <p:cNvPr id="374908" name="Freeform 124"/>
              <p:cNvSpPr>
                <a:spLocks/>
              </p:cNvSpPr>
              <p:nvPr/>
            </p:nvSpPr>
            <p:spPr bwMode="hidden">
              <a:xfrm>
                <a:off x="5315" y="3024"/>
                <a:ext cx="258" cy="54"/>
              </a:xfrm>
              <a:custGeom>
                <a:avLst/>
                <a:gdLst/>
                <a:ahLst/>
                <a:cxnLst>
                  <a:cxn ang="0">
                    <a:pos x="174" y="0"/>
                  </a:cxn>
                  <a:cxn ang="0">
                    <a:pos x="216" y="6"/>
                  </a:cxn>
                  <a:cxn ang="0">
                    <a:pos x="258" y="12"/>
                  </a:cxn>
                  <a:cxn ang="0">
                    <a:pos x="252" y="6"/>
                  </a:cxn>
                  <a:cxn ang="0">
                    <a:pos x="216" y="0"/>
                  </a:cxn>
                  <a:cxn ang="0">
                    <a:pos x="174" y="0"/>
                  </a:cxn>
                  <a:cxn ang="0">
                    <a:pos x="120" y="6"/>
                  </a:cxn>
                  <a:cxn ang="0">
                    <a:pos x="78" y="12"/>
                  </a:cxn>
                  <a:cxn ang="0">
                    <a:pos x="36" y="30"/>
                  </a:cxn>
                  <a:cxn ang="0">
                    <a:pos x="0" y="48"/>
                  </a:cxn>
                  <a:cxn ang="0">
                    <a:pos x="6" y="54"/>
                  </a:cxn>
                  <a:cxn ang="0">
                    <a:pos x="36" y="36"/>
                  </a:cxn>
                  <a:cxn ang="0">
                    <a:pos x="78" y="18"/>
                  </a:cxn>
                  <a:cxn ang="0">
                    <a:pos x="120" y="6"/>
                  </a:cxn>
                  <a:cxn ang="0">
                    <a:pos x="174" y="0"/>
                  </a:cxn>
                  <a:cxn ang="0">
                    <a:pos x="174" y="0"/>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n-US"/>
              </a:p>
            </p:txBody>
          </p:sp>
          <p:sp>
            <p:nvSpPr>
              <p:cNvPr id="374909" name="Freeform 125"/>
              <p:cNvSpPr>
                <a:spLocks/>
              </p:cNvSpPr>
              <p:nvPr/>
            </p:nvSpPr>
            <p:spPr bwMode="hidden">
              <a:xfrm>
                <a:off x="5645" y="3066"/>
                <a:ext cx="60" cy="156"/>
              </a:xfrm>
              <a:custGeom>
                <a:avLst/>
                <a:gdLst/>
                <a:ahLst/>
                <a:cxnLst>
                  <a:cxn ang="0">
                    <a:pos x="54" y="90"/>
                  </a:cxn>
                  <a:cxn ang="0">
                    <a:pos x="48" y="126"/>
                  </a:cxn>
                  <a:cxn ang="0">
                    <a:pos x="24" y="156"/>
                  </a:cxn>
                  <a:cxn ang="0">
                    <a:pos x="30" y="156"/>
                  </a:cxn>
                  <a:cxn ang="0">
                    <a:pos x="54" y="126"/>
                  </a:cxn>
                  <a:cxn ang="0">
                    <a:pos x="60" y="90"/>
                  </a:cxn>
                  <a:cxn ang="0">
                    <a:pos x="54" y="66"/>
                  </a:cxn>
                  <a:cxn ang="0">
                    <a:pos x="48" y="42"/>
                  </a:cxn>
                  <a:cxn ang="0">
                    <a:pos x="30" y="18"/>
                  </a:cxn>
                  <a:cxn ang="0">
                    <a:pos x="6" y="0"/>
                  </a:cxn>
                  <a:cxn ang="0">
                    <a:pos x="0" y="6"/>
                  </a:cxn>
                  <a:cxn ang="0">
                    <a:pos x="24" y="24"/>
                  </a:cxn>
                  <a:cxn ang="0">
                    <a:pos x="42" y="42"/>
                  </a:cxn>
                  <a:cxn ang="0">
                    <a:pos x="48" y="66"/>
                  </a:cxn>
                  <a:cxn ang="0">
                    <a:pos x="54" y="90"/>
                  </a:cxn>
                  <a:cxn ang="0">
                    <a:pos x="54" y="90"/>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n-US"/>
              </a:p>
            </p:txBody>
          </p:sp>
          <p:sp>
            <p:nvSpPr>
              <p:cNvPr id="374910" name="Freeform 126"/>
              <p:cNvSpPr>
                <a:spLocks/>
              </p:cNvSpPr>
              <p:nvPr/>
            </p:nvSpPr>
            <p:spPr bwMode="hidden">
              <a:xfrm>
                <a:off x="5375" y="3246"/>
                <a:ext cx="192" cy="18"/>
              </a:xfrm>
              <a:custGeom>
                <a:avLst/>
                <a:gdLst/>
                <a:ahLst/>
                <a:cxnLst>
                  <a:cxn ang="0">
                    <a:pos x="114" y="12"/>
                  </a:cxn>
                  <a:cxn ang="0">
                    <a:pos x="72" y="6"/>
                  </a:cxn>
                  <a:cxn ang="0">
                    <a:pos x="30" y="0"/>
                  </a:cxn>
                  <a:cxn ang="0">
                    <a:pos x="0" y="0"/>
                  </a:cxn>
                  <a:cxn ang="0">
                    <a:pos x="54" y="12"/>
                  </a:cxn>
                  <a:cxn ang="0">
                    <a:pos x="114" y="18"/>
                  </a:cxn>
                  <a:cxn ang="0">
                    <a:pos x="156" y="18"/>
                  </a:cxn>
                  <a:cxn ang="0">
                    <a:pos x="192" y="12"/>
                  </a:cxn>
                  <a:cxn ang="0">
                    <a:pos x="186" y="0"/>
                  </a:cxn>
                  <a:cxn ang="0">
                    <a:pos x="150" y="6"/>
                  </a:cxn>
                  <a:cxn ang="0">
                    <a:pos x="114" y="12"/>
                  </a:cxn>
                  <a:cxn ang="0">
                    <a:pos x="114" y="12"/>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n-US"/>
              </a:p>
            </p:txBody>
          </p:sp>
          <p:sp>
            <p:nvSpPr>
              <p:cNvPr id="374911" name="Freeform 127"/>
              <p:cNvSpPr>
                <a:spLocks/>
              </p:cNvSpPr>
              <p:nvPr/>
            </p:nvSpPr>
            <p:spPr bwMode="hidden">
              <a:xfrm>
                <a:off x="5304" y="3042"/>
                <a:ext cx="161" cy="186"/>
              </a:xfrm>
              <a:custGeom>
                <a:avLst/>
                <a:gdLst/>
                <a:ahLst/>
                <a:cxnLst>
                  <a:cxn ang="0">
                    <a:pos x="11" y="114"/>
                  </a:cxn>
                  <a:cxn ang="0">
                    <a:pos x="17" y="96"/>
                  </a:cxn>
                  <a:cxn ang="0">
                    <a:pos x="23" y="78"/>
                  </a:cxn>
                  <a:cxn ang="0">
                    <a:pos x="53" y="42"/>
                  </a:cxn>
                  <a:cxn ang="0">
                    <a:pos x="101" y="18"/>
                  </a:cxn>
                  <a:cxn ang="0">
                    <a:pos x="155" y="6"/>
                  </a:cxn>
                  <a:cxn ang="0">
                    <a:pos x="161" y="0"/>
                  </a:cxn>
                  <a:cxn ang="0">
                    <a:pos x="95" y="12"/>
                  </a:cxn>
                  <a:cxn ang="0">
                    <a:pos x="47" y="36"/>
                  </a:cxn>
                  <a:cxn ang="0">
                    <a:pos x="11" y="72"/>
                  </a:cxn>
                  <a:cxn ang="0">
                    <a:pos x="5" y="90"/>
                  </a:cxn>
                  <a:cxn ang="0">
                    <a:pos x="0" y="114"/>
                  </a:cxn>
                  <a:cxn ang="0">
                    <a:pos x="11" y="150"/>
                  </a:cxn>
                  <a:cxn ang="0">
                    <a:pos x="23" y="168"/>
                  </a:cxn>
                  <a:cxn ang="0">
                    <a:pos x="41" y="186"/>
                  </a:cxn>
                  <a:cxn ang="0">
                    <a:pos x="65" y="186"/>
                  </a:cxn>
                  <a:cxn ang="0">
                    <a:pos x="41" y="168"/>
                  </a:cxn>
                  <a:cxn ang="0">
                    <a:pos x="23" y="150"/>
                  </a:cxn>
                  <a:cxn ang="0">
                    <a:pos x="17" y="132"/>
                  </a:cxn>
                  <a:cxn ang="0">
                    <a:pos x="11" y="114"/>
                  </a:cxn>
                  <a:cxn ang="0">
                    <a:pos x="11" y="114"/>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2"/>
                  </a:gs>
                </a:gsLst>
                <a:lin ang="5400000" scaled="1"/>
              </a:gradFill>
              <a:ln w="9525">
                <a:noFill/>
                <a:round/>
                <a:headEnd/>
                <a:tailEnd/>
              </a:ln>
            </p:spPr>
            <p:txBody>
              <a:bodyPr/>
              <a:lstStyle/>
              <a:p>
                <a:endParaRPr lang="en-US"/>
              </a:p>
            </p:txBody>
          </p:sp>
          <p:sp>
            <p:nvSpPr>
              <p:cNvPr id="374912" name="Freeform 128"/>
              <p:cNvSpPr>
                <a:spLocks/>
              </p:cNvSpPr>
              <p:nvPr/>
            </p:nvSpPr>
            <p:spPr bwMode="hidden">
              <a:xfrm>
                <a:off x="5489" y="3042"/>
                <a:ext cx="186" cy="210"/>
              </a:xfrm>
              <a:custGeom>
                <a:avLst/>
                <a:gdLst/>
                <a:ahLst/>
                <a:cxnLst>
                  <a:cxn ang="0">
                    <a:pos x="0" y="6"/>
                  </a:cxn>
                  <a:cxn ang="0">
                    <a:pos x="66" y="12"/>
                  </a:cxn>
                  <a:cxn ang="0">
                    <a:pos x="119" y="36"/>
                  </a:cxn>
                  <a:cxn ang="0">
                    <a:pos x="155" y="72"/>
                  </a:cxn>
                  <a:cxn ang="0">
                    <a:pos x="161" y="90"/>
                  </a:cxn>
                  <a:cxn ang="0">
                    <a:pos x="167" y="114"/>
                  </a:cxn>
                  <a:cxn ang="0">
                    <a:pos x="161" y="138"/>
                  </a:cxn>
                  <a:cxn ang="0">
                    <a:pos x="149" y="162"/>
                  </a:cxn>
                  <a:cxn ang="0">
                    <a:pos x="119" y="180"/>
                  </a:cxn>
                  <a:cxn ang="0">
                    <a:pos x="90" y="198"/>
                  </a:cxn>
                  <a:cxn ang="0">
                    <a:pos x="96" y="210"/>
                  </a:cxn>
                  <a:cxn ang="0">
                    <a:pos x="131" y="192"/>
                  </a:cxn>
                  <a:cxn ang="0">
                    <a:pos x="161" y="168"/>
                  </a:cxn>
                  <a:cxn ang="0">
                    <a:pos x="179" y="144"/>
                  </a:cxn>
                  <a:cxn ang="0">
                    <a:pos x="185" y="114"/>
                  </a:cxn>
                  <a:cxn ang="0">
                    <a:pos x="179" y="90"/>
                  </a:cxn>
                  <a:cxn ang="0">
                    <a:pos x="173" y="66"/>
                  </a:cxn>
                  <a:cxn ang="0">
                    <a:pos x="155" y="48"/>
                  </a:cxn>
                  <a:cxn ang="0">
                    <a:pos x="131" y="30"/>
                  </a:cxn>
                  <a:cxn ang="0">
                    <a:pos x="72" y="6"/>
                  </a:cxn>
                  <a:cxn ang="0">
                    <a:pos x="0" y="0"/>
                  </a:cxn>
                  <a:cxn ang="0">
                    <a:pos x="0" y="6"/>
                  </a:cxn>
                  <a:cxn ang="0">
                    <a:pos x="0" y="6"/>
                  </a:cxn>
                  <a:cxn ang="0">
                    <a:pos x="0" y="6"/>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2"/>
                  </a:gs>
                </a:gsLst>
                <a:lin ang="5400000" scaled="1"/>
              </a:gradFill>
              <a:ln w="9525">
                <a:noFill/>
                <a:round/>
                <a:headEnd/>
                <a:tailEnd/>
              </a:ln>
            </p:spPr>
            <p:txBody>
              <a:bodyPr/>
              <a:lstStyle/>
              <a:p>
                <a:endParaRPr lang="en-US"/>
              </a:p>
            </p:txBody>
          </p:sp>
          <p:sp>
            <p:nvSpPr>
              <p:cNvPr id="374913" name="Freeform 129"/>
              <p:cNvSpPr>
                <a:spLocks noEditPoints="1"/>
              </p:cNvSpPr>
              <p:nvPr/>
            </p:nvSpPr>
            <p:spPr bwMode="hidden">
              <a:xfrm>
                <a:off x="5345" y="3058"/>
                <a:ext cx="299" cy="186"/>
              </a:xfrm>
              <a:custGeom>
                <a:avLst/>
                <a:gdLst/>
                <a:ahLst/>
                <a:cxnLst>
                  <a:cxn ang="0">
                    <a:pos x="150" y="0"/>
                  </a:cxn>
                  <a:cxn ang="0">
                    <a:pos x="90" y="6"/>
                  </a:cxn>
                  <a:cxn ang="0">
                    <a:pos x="42" y="30"/>
                  </a:cxn>
                  <a:cxn ang="0">
                    <a:pos x="12" y="54"/>
                  </a:cxn>
                  <a:cxn ang="0">
                    <a:pos x="6" y="72"/>
                  </a:cxn>
                  <a:cxn ang="0">
                    <a:pos x="0" y="90"/>
                  </a:cxn>
                  <a:cxn ang="0">
                    <a:pos x="6" y="108"/>
                  </a:cxn>
                  <a:cxn ang="0">
                    <a:pos x="12" y="126"/>
                  </a:cxn>
                  <a:cxn ang="0">
                    <a:pos x="42" y="156"/>
                  </a:cxn>
                  <a:cxn ang="0">
                    <a:pos x="90" y="180"/>
                  </a:cxn>
                  <a:cxn ang="0">
                    <a:pos x="150" y="186"/>
                  </a:cxn>
                  <a:cxn ang="0">
                    <a:pos x="209" y="180"/>
                  </a:cxn>
                  <a:cxn ang="0">
                    <a:pos x="257" y="156"/>
                  </a:cxn>
                  <a:cxn ang="0">
                    <a:pos x="287" y="126"/>
                  </a:cxn>
                  <a:cxn ang="0">
                    <a:pos x="299" y="108"/>
                  </a:cxn>
                  <a:cxn ang="0">
                    <a:pos x="299" y="90"/>
                  </a:cxn>
                  <a:cxn ang="0">
                    <a:pos x="299" y="72"/>
                  </a:cxn>
                  <a:cxn ang="0">
                    <a:pos x="287" y="54"/>
                  </a:cxn>
                  <a:cxn ang="0">
                    <a:pos x="257" y="30"/>
                  </a:cxn>
                  <a:cxn ang="0">
                    <a:pos x="209" y="6"/>
                  </a:cxn>
                  <a:cxn ang="0">
                    <a:pos x="150" y="0"/>
                  </a:cxn>
                  <a:cxn ang="0">
                    <a:pos x="150" y="0"/>
                  </a:cxn>
                  <a:cxn ang="0">
                    <a:pos x="150" y="180"/>
                  </a:cxn>
                  <a:cxn ang="0">
                    <a:pos x="96" y="174"/>
                  </a:cxn>
                  <a:cxn ang="0">
                    <a:pos x="48" y="156"/>
                  </a:cxn>
                  <a:cxn ang="0">
                    <a:pos x="18" y="126"/>
                  </a:cxn>
                  <a:cxn ang="0">
                    <a:pos x="12" y="108"/>
                  </a:cxn>
                  <a:cxn ang="0">
                    <a:pos x="6" y="90"/>
                  </a:cxn>
                  <a:cxn ang="0">
                    <a:pos x="12" y="72"/>
                  </a:cxn>
                  <a:cxn ang="0">
                    <a:pos x="18" y="54"/>
                  </a:cxn>
                  <a:cxn ang="0">
                    <a:pos x="48" y="30"/>
                  </a:cxn>
                  <a:cxn ang="0">
                    <a:pos x="96" y="12"/>
                  </a:cxn>
                  <a:cxn ang="0">
                    <a:pos x="150" y="6"/>
                  </a:cxn>
                  <a:cxn ang="0">
                    <a:pos x="203" y="12"/>
                  </a:cxn>
                  <a:cxn ang="0">
                    <a:pos x="251" y="30"/>
                  </a:cxn>
                  <a:cxn ang="0">
                    <a:pos x="281" y="54"/>
                  </a:cxn>
                  <a:cxn ang="0">
                    <a:pos x="293" y="72"/>
                  </a:cxn>
                  <a:cxn ang="0">
                    <a:pos x="293" y="90"/>
                  </a:cxn>
                  <a:cxn ang="0">
                    <a:pos x="293" y="108"/>
                  </a:cxn>
                  <a:cxn ang="0">
                    <a:pos x="281" y="126"/>
                  </a:cxn>
                  <a:cxn ang="0">
                    <a:pos x="251" y="156"/>
                  </a:cxn>
                  <a:cxn ang="0">
                    <a:pos x="203" y="174"/>
                  </a:cxn>
                  <a:cxn ang="0">
                    <a:pos x="150" y="180"/>
                  </a:cxn>
                  <a:cxn ang="0">
                    <a:pos x="150" y="180"/>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n-US"/>
              </a:p>
            </p:txBody>
          </p:sp>
          <p:grpSp>
            <p:nvGrpSpPr>
              <p:cNvPr id="374914" name="Group 130"/>
              <p:cNvGrpSpPr>
                <a:grpSpLocks/>
              </p:cNvGrpSpPr>
              <p:nvPr/>
            </p:nvGrpSpPr>
            <p:grpSpPr bwMode="auto">
              <a:xfrm>
                <a:off x="5381" y="3085"/>
                <a:ext cx="227" cy="132"/>
                <a:chOff x="5381" y="3085"/>
                <a:chExt cx="227" cy="132"/>
              </a:xfrm>
            </p:grpSpPr>
            <p:sp>
              <p:nvSpPr>
                <p:cNvPr id="374915" name="Oval 131"/>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endParaRPr lang="en-US"/>
                </a:p>
              </p:txBody>
            </p:sp>
            <p:sp>
              <p:nvSpPr>
                <p:cNvPr id="374916" name="Oval 132"/>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endParaRPr lang="en-US"/>
                </a:p>
              </p:txBody>
            </p:sp>
            <p:sp>
              <p:nvSpPr>
                <p:cNvPr id="374917" name="Oval 133"/>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endParaRPr lang="en-US"/>
                </a:p>
              </p:txBody>
            </p:sp>
            <p:sp>
              <p:nvSpPr>
                <p:cNvPr id="374918" name="Oval 134"/>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endParaRPr lang="en-US"/>
                </a:p>
              </p:txBody>
            </p:sp>
          </p:grpSp>
        </p:grpSp>
      </p:grpSp>
      <p:sp>
        <p:nvSpPr>
          <p:cNvPr id="374850" name="Rectangle 66"/>
          <p:cNvSpPr>
            <a:spLocks noGrp="1" noChangeArrowheads="1"/>
          </p:cNvSpPr>
          <p:nvPr>
            <p:ph type="ctrTitle" sz="quarter"/>
          </p:nvPr>
        </p:nvSpPr>
        <p:spPr>
          <a:xfrm>
            <a:off x="685800" y="1692275"/>
            <a:ext cx="7772400" cy="1736725"/>
          </a:xfrm>
        </p:spPr>
        <p:txBody>
          <a:bodyPr anchor="b"/>
          <a:lstStyle>
            <a:lvl1pPr>
              <a:defRPr sz="5400"/>
            </a:lvl1pPr>
          </a:lstStyle>
          <a:p>
            <a:r>
              <a:rPr lang="en-US" smtClean="0"/>
              <a:t>Click to edit Master title style</a:t>
            </a:r>
            <a:endParaRPr lang="en-US"/>
          </a:p>
        </p:txBody>
      </p:sp>
      <p:sp>
        <p:nvSpPr>
          <p:cNvPr id="374851"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smtClean="0"/>
              <a:t>Click to edit Master subtitle style</a:t>
            </a:r>
            <a:endParaRPr lang="en-US"/>
          </a:p>
        </p:txBody>
      </p:sp>
      <p:sp>
        <p:nvSpPr>
          <p:cNvPr id="374852" name="Rectangle 68"/>
          <p:cNvSpPr>
            <a:spLocks noGrp="1" noChangeArrowheads="1"/>
          </p:cNvSpPr>
          <p:nvPr>
            <p:ph type="dt" sz="quarter" idx="2"/>
          </p:nvPr>
        </p:nvSpPr>
        <p:spPr>
          <a:xfrm>
            <a:off x="457200" y="6248400"/>
            <a:ext cx="2133600" cy="457200"/>
          </a:xfrm>
        </p:spPr>
        <p:txBody>
          <a:bodyPr/>
          <a:lstStyle>
            <a:lvl1pPr>
              <a:defRPr/>
            </a:lvl1pPr>
          </a:lstStyle>
          <a:p>
            <a:endParaRPr lang="en-US"/>
          </a:p>
        </p:txBody>
      </p:sp>
      <p:sp>
        <p:nvSpPr>
          <p:cNvPr id="374853" name="Rectangle 69"/>
          <p:cNvSpPr>
            <a:spLocks noGrp="1" noChangeArrowheads="1"/>
          </p:cNvSpPr>
          <p:nvPr>
            <p:ph type="ftr" sz="quarter" idx="3"/>
          </p:nvPr>
        </p:nvSpPr>
        <p:spPr>
          <a:xfrm>
            <a:off x="3124200" y="6248400"/>
            <a:ext cx="2895600" cy="457200"/>
          </a:xfrm>
        </p:spPr>
        <p:txBody>
          <a:bodyPr/>
          <a:lstStyle>
            <a:lvl1pPr>
              <a:defRPr/>
            </a:lvl1pPr>
          </a:lstStyle>
          <a:p>
            <a:endParaRPr lang="en-US"/>
          </a:p>
        </p:txBody>
      </p:sp>
      <p:sp>
        <p:nvSpPr>
          <p:cNvPr id="374854" name="Rectangle 70"/>
          <p:cNvSpPr>
            <a:spLocks noGrp="1" noChangeArrowheads="1"/>
          </p:cNvSpPr>
          <p:nvPr>
            <p:ph type="sldNum" sz="quarter" idx="4"/>
          </p:nvPr>
        </p:nvSpPr>
        <p:spPr>
          <a:xfrm>
            <a:off x="6553200" y="6248400"/>
            <a:ext cx="2133600" cy="457200"/>
          </a:xfrm>
        </p:spPr>
        <p:txBody>
          <a:bodyPr/>
          <a:lstStyle>
            <a:lvl1pPr>
              <a:defRPr/>
            </a:lvl1pPr>
          </a:lstStyle>
          <a:p>
            <a:fld id="{2517CD7D-1D5E-444A-A4C6-10518930F07E}" type="slidenum">
              <a:rPr lang="en-US"/>
              <a:pPr/>
              <a:t>‹#›</a:t>
            </a:fld>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05E2F7E-3A68-4159-859E-57096F109637}"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483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483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186A815-49C3-43B3-A782-8F3F6DC38C98}"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F0C037D-4601-41AF-8FAB-22B4B75CF1A6}"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ECF1673-EEEB-4E6A-A174-39CA5FEF7AB0}"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2380D51F-7EFF-4501-A7A1-13F41D6AEF2C}"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9E9F2BF5-CB1C-4145-A952-C5446EA6BBAD}"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2259604B-7C12-4BE0-8DDF-604D106D2F5D}"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C43E8E36-AD5F-4D42-B5E8-47F705F5C564}"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F679D98-5517-4E17-B71A-411186E63FA7}"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5EB5556-4173-4CB4-A251-C4B78D071C35}"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3784" name="Freeform 24"/>
          <p:cNvSpPr>
            <a:spLocks/>
          </p:cNvSpPr>
          <p:nvPr/>
        </p:nvSpPr>
        <p:spPr bwMode="hidden">
          <a:xfrm>
            <a:off x="6627813" y="6429375"/>
            <a:ext cx="285750" cy="209550"/>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2"/>
              </a:gs>
              <a:gs pos="100000">
                <a:schemeClr val="accent2">
                  <a:gamma/>
                  <a:shade val="87843"/>
                  <a:invGamma/>
                </a:schemeClr>
              </a:gs>
            </a:gsLst>
            <a:lin ang="18900000" scaled="1"/>
          </a:gradFill>
          <a:ln w="9525">
            <a:noFill/>
            <a:round/>
            <a:headEnd/>
            <a:tailEnd/>
          </a:ln>
        </p:spPr>
        <p:txBody>
          <a:bodyPr/>
          <a:lstStyle/>
          <a:p>
            <a:endParaRPr lang="en-US"/>
          </a:p>
        </p:txBody>
      </p:sp>
      <p:grpSp>
        <p:nvGrpSpPr>
          <p:cNvPr id="373837" name="Group 77"/>
          <p:cNvGrpSpPr>
            <a:grpSpLocks/>
          </p:cNvGrpSpPr>
          <p:nvPr/>
        </p:nvGrpSpPr>
        <p:grpSpPr bwMode="auto">
          <a:xfrm>
            <a:off x="3175" y="4267200"/>
            <a:ext cx="9140825" cy="2590800"/>
            <a:chOff x="2" y="2688"/>
            <a:chExt cx="5758" cy="1632"/>
          </a:xfrm>
        </p:grpSpPr>
        <p:sp>
          <p:nvSpPr>
            <p:cNvPr id="373763" name="Freeform 3"/>
            <p:cNvSpPr>
              <a:spLocks/>
            </p:cNvSpPr>
            <p:nvPr/>
          </p:nvSpPr>
          <p:spPr bwMode="hidden">
            <a:xfrm>
              <a:off x="2" y="2688"/>
              <a:ext cx="5758" cy="1632"/>
            </a:xfrm>
            <a:custGeom>
              <a:avLst/>
              <a:gdLst/>
              <a:ahLst/>
              <a:cxnLst>
                <a:cxn ang="0">
                  <a:pos x="5740" y="4316"/>
                </a:cxn>
                <a:cxn ang="0">
                  <a:pos x="0" y="4316"/>
                </a:cxn>
                <a:cxn ang="0">
                  <a:pos x="0" y="0"/>
                </a:cxn>
                <a:cxn ang="0">
                  <a:pos x="5740" y="0"/>
                </a:cxn>
                <a:cxn ang="0">
                  <a:pos x="5740" y="4316"/>
                </a:cxn>
                <a:cxn ang="0">
                  <a:pos x="5740" y="4316"/>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2"/>
                </a:gs>
              </a:gsLst>
              <a:lin ang="5400000" scaled="1"/>
            </a:gradFill>
            <a:ln w="9525">
              <a:noFill/>
              <a:round/>
              <a:headEnd/>
              <a:tailEnd/>
            </a:ln>
          </p:spPr>
          <p:txBody>
            <a:bodyPr/>
            <a:lstStyle/>
            <a:p>
              <a:endParaRPr lang="en-US"/>
            </a:p>
          </p:txBody>
        </p:sp>
        <p:grpSp>
          <p:nvGrpSpPr>
            <p:cNvPr id="373834" name="Group 74"/>
            <p:cNvGrpSpPr>
              <a:grpSpLocks/>
            </p:cNvGrpSpPr>
            <p:nvPr userDrawn="1"/>
          </p:nvGrpSpPr>
          <p:grpSpPr bwMode="auto">
            <a:xfrm>
              <a:off x="3528" y="3715"/>
              <a:ext cx="792" cy="521"/>
              <a:chOff x="3527" y="3715"/>
              <a:chExt cx="792" cy="521"/>
            </a:xfrm>
          </p:grpSpPr>
          <p:sp>
            <p:nvSpPr>
              <p:cNvPr id="373774" name="Oval 14"/>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w="9525">
                <a:noFill/>
                <a:round/>
                <a:headEnd/>
                <a:tailEnd/>
              </a:ln>
              <a:effectLst/>
            </p:spPr>
            <p:txBody>
              <a:bodyPr/>
              <a:lstStyle/>
              <a:p>
                <a:endParaRPr lang="en-US"/>
              </a:p>
            </p:txBody>
          </p:sp>
          <p:sp>
            <p:nvSpPr>
              <p:cNvPr id="373775" name="Oval 15"/>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w="9525">
                <a:noFill/>
                <a:round/>
                <a:headEnd/>
                <a:tailEnd/>
              </a:ln>
              <a:effectLst/>
            </p:spPr>
            <p:txBody>
              <a:bodyPr/>
              <a:lstStyle/>
              <a:p>
                <a:endParaRPr lang="en-US"/>
              </a:p>
            </p:txBody>
          </p:sp>
          <p:sp>
            <p:nvSpPr>
              <p:cNvPr id="373776" name="Oval 16"/>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endParaRPr lang="en-US"/>
              </a:p>
            </p:txBody>
          </p:sp>
          <p:sp>
            <p:nvSpPr>
              <p:cNvPr id="373777" name="Oval 17"/>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endParaRPr lang="en-US"/>
              </a:p>
            </p:txBody>
          </p:sp>
          <p:sp>
            <p:nvSpPr>
              <p:cNvPr id="373778" name="Oval 18"/>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endParaRPr lang="en-US"/>
              </a:p>
            </p:txBody>
          </p:sp>
          <p:sp>
            <p:nvSpPr>
              <p:cNvPr id="373779" name="Freeform 19"/>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w="9525">
                <a:noFill/>
                <a:round/>
                <a:headEnd/>
                <a:tailEnd/>
              </a:ln>
            </p:spPr>
            <p:txBody>
              <a:bodyPr/>
              <a:lstStyle/>
              <a:p>
                <a:endParaRPr lang="en-US"/>
              </a:p>
            </p:txBody>
          </p:sp>
          <p:sp>
            <p:nvSpPr>
              <p:cNvPr id="373780" name="Freeform 20"/>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w="9525">
                <a:noFill/>
                <a:round/>
                <a:headEnd/>
                <a:tailEnd/>
              </a:ln>
            </p:spPr>
            <p:txBody>
              <a:bodyPr/>
              <a:lstStyle/>
              <a:p>
                <a:endParaRPr lang="en-US"/>
              </a:p>
            </p:txBody>
          </p:sp>
          <p:sp>
            <p:nvSpPr>
              <p:cNvPr id="373781" name="Freeform 21"/>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endParaRPr lang="en-US"/>
              </a:p>
            </p:txBody>
          </p:sp>
          <p:sp>
            <p:nvSpPr>
              <p:cNvPr id="373782" name="Freeform 22"/>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w="9525">
                <a:noFill/>
                <a:round/>
                <a:headEnd/>
                <a:tailEnd/>
              </a:ln>
            </p:spPr>
            <p:txBody>
              <a:bodyPr/>
              <a:lstStyle/>
              <a:p>
                <a:endParaRPr lang="en-US"/>
              </a:p>
            </p:txBody>
          </p:sp>
          <p:sp>
            <p:nvSpPr>
              <p:cNvPr id="373783" name="Freeform 23"/>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w="9525">
                <a:noFill/>
                <a:round/>
                <a:headEnd/>
                <a:tailEnd/>
              </a:ln>
            </p:spPr>
            <p:txBody>
              <a:bodyPr/>
              <a:lstStyle/>
              <a:p>
                <a:endParaRPr lang="en-US"/>
              </a:p>
            </p:txBody>
          </p:sp>
          <p:sp>
            <p:nvSpPr>
              <p:cNvPr id="373813" name="Oval 53"/>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endParaRPr lang="en-US"/>
              </a:p>
            </p:txBody>
          </p:sp>
        </p:grpSp>
        <p:grpSp>
          <p:nvGrpSpPr>
            <p:cNvPr id="373833" name="Group 73"/>
            <p:cNvGrpSpPr>
              <a:grpSpLocks/>
            </p:cNvGrpSpPr>
            <p:nvPr userDrawn="1"/>
          </p:nvGrpSpPr>
          <p:grpSpPr bwMode="auto">
            <a:xfrm>
              <a:off x="1776" y="3631"/>
              <a:ext cx="1626" cy="683"/>
              <a:chOff x="1776" y="3631"/>
              <a:chExt cx="1626" cy="683"/>
            </a:xfrm>
          </p:grpSpPr>
          <p:sp>
            <p:nvSpPr>
              <p:cNvPr id="373766" name="Oval 6"/>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w="9525">
                <a:noFill/>
                <a:round/>
                <a:headEnd/>
                <a:tailEnd/>
              </a:ln>
              <a:effectLst/>
            </p:spPr>
            <p:txBody>
              <a:bodyPr/>
              <a:lstStyle/>
              <a:p>
                <a:endParaRPr lang="en-US"/>
              </a:p>
            </p:txBody>
          </p:sp>
          <p:sp>
            <p:nvSpPr>
              <p:cNvPr id="373767" name="Oval 7"/>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w="9525">
                <a:noFill/>
                <a:round/>
                <a:headEnd/>
                <a:tailEnd/>
              </a:ln>
              <a:effectLst/>
            </p:spPr>
            <p:txBody>
              <a:bodyPr/>
              <a:lstStyle/>
              <a:p>
                <a:endParaRPr lang="en-US"/>
              </a:p>
            </p:txBody>
          </p:sp>
          <p:sp>
            <p:nvSpPr>
              <p:cNvPr id="373768" name="Oval 8"/>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w="9525">
                <a:noFill/>
                <a:round/>
                <a:headEnd/>
                <a:tailEnd/>
              </a:ln>
              <a:effectLst/>
            </p:spPr>
            <p:txBody>
              <a:bodyPr/>
              <a:lstStyle/>
              <a:p>
                <a:endParaRPr lang="en-US"/>
              </a:p>
            </p:txBody>
          </p:sp>
          <p:sp>
            <p:nvSpPr>
              <p:cNvPr id="373769" name="Oval 9"/>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endParaRPr lang="en-US"/>
              </a:p>
            </p:txBody>
          </p:sp>
          <p:sp>
            <p:nvSpPr>
              <p:cNvPr id="373770" name="Oval 10"/>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endParaRPr lang="en-US"/>
              </a:p>
            </p:txBody>
          </p:sp>
          <p:sp>
            <p:nvSpPr>
              <p:cNvPr id="373771" name="Oval 11"/>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endParaRPr lang="en-US"/>
              </a:p>
            </p:txBody>
          </p:sp>
          <p:sp>
            <p:nvSpPr>
              <p:cNvPr id="373772" name="Oval 12"/>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w="9525">
                <a:noFill/>
                <a:round/>
                <a:headEnd/>
                <a:tailEnd/>
              </a:ln>
              <a:effectLst/>
            </p:spPr>
            <p:txBody>
              <a:bodyPr/>
              <a:lstStyle/>
              <a:p>
                <a:endParaRPr lang="en-US"/>
              </a:p>
            </p:txBody>
          </p:sp>
          <p:sp>
            <p:nvSpPr>
              <p:cNvPr id="373773" name="Oval 13"/>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w="9525">
                <a:noFill/>
                <a:round/>
                <a:headEnd/>
                <a:tailEnd/>
              </a:ln>
              <a:effectLst/>
            </p:spPr>
            <p:txBody>
              <a:bodyPr/>
              <a:lstStyle/>
              <a:p>
                <a:endParaRPr lang="en-US"/>
              </a:p>
            </p:txBody>
          </p:sp>
          <p:sp>
            <p:nvSpPr>
              <p:cNvPr id="373785" name="Freeform 25"/>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w="9525">
                <a:noFill/>
                <a:round/>
                <a:headEnd/>
                <a:tailEnd/>
              </a:ln>
            </p:spPr>
            <p:txBody>
              <a:bodyPr/>
              <a:lstStyle/>
              <a:p>
                <a:endParaRPr lang="en-US"/>
              </a:p>
            </p:txBody>
          </p:sp>
          <p:sp>
            <p:nvSpPr>
              <p:cNvPr id="373786" name="Freeform 26"/>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w="9525">
                <a:noFill/>
                <a:round/>
                <a:headEnd/>
                <a:tailEnd/>
              </a:ln>
            </p:spPr>
            <p:txBody>
              <a:bodyPr/>
              <a:lstStyle/>
              <a:p>
                <a:endParaRPr lang="en-US"/>
              </a:p>
            </p:txBody>
          </p:sp>
          <p:sp>
            <p:nvSpPr>
              <p:cNvPr id="373787" name="Freeform 27"/>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w="9525">
                <a:noFill/>
                <a:round/>
                <a:headEnd/>
                <a:tailEnd/>
              </a:ln>
            </p:spPr>
            <p:txBody>
              <a:bodyPr/>
              <a:lstStyle/>
              <a:p>
                <a:endParaRPr lang="en-US"/>
              </a:p>
            </p:txBody>
          </p:sp>
          <p:sp>
            <p:nvSpPr>
              <p:cNvPr id="373788" name="Freeform 28"/>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w="9525">
                <a:noFill/>
                <a:round/>
                <a:headEnd/>
                <a:tailEnd/>
              </a:ln>
            </p:spPr>
            <p:txBody>
              <a:bodyPr/>
              <a:lstStyle/>
              <a:p>
                <a:endParaRPr lang="en-US"/>
              </a:p>
            </p:txBody>
          </p:sp>
          <p:sp>
            <p:nvSpPr>
              <p:cNvPr id="373789" name="Freeform 29"/>
              <p:cNvSpPr>
                <a:spLocks/>
              </p:cNvSpPr>
              <p:nvPr/>
            </p:nvSpPr>
            <p:spPr bwMode="hidden">
              <a:xfrm>
                <a:off x="2068" y="3685"/>
                <a:ext cx="835" cy="150"/>
              </a:xfrm>
              <a:custGeom>
                <a:avLst/>
                <a:gdLst/>
                <a:ahLst/>
                <a:cxnLst>
                  <a:cxn ang="0">
                    <a:pos x="518" y="18"/>
                  </a:cxn>
                  <a:cxn ang="0">
                    <a:pos x="597" y="24"/>
                  </a:cxn>
                  <a:cxn ang="0">
                    <a:pos x="682" y="30"/>
                  </a:cxn>
                  <a:cxn ang="0">
                    <a:pos x="755" y="42"/>
                  </a:cxn>
                  <a:cxn ang="0">
                    <a:pos x="828" y="60"/>
                  </a:cxn>
                  <a:cxn ang="0">
                    <a:pos x="835" y="42"/>
                  </a:cxn>
                  <a:cxn ang="0">
                    <a:pos x="761" y="24"/>
                  </a:cxn>
                  <a:cxn ang="0">
                    <a:pos x="688" y="12"/>
                  </a:cxn>
                  <a:cxn ang="0">
                    <a:pos x="603" y="6"/>
                  </a:cxn>
                  <a:cxn ang="0">
                    <a:pos x="518" y="0"/>
                  </a:cxn>
                  <a:cxn ang="0">
                    <a:pos x="372" y="12"/>
                  </a:cxn>
                  <a:cxn ang="0">
                    <a:pos x="232" y="36"/>
                  </a:cxn>
                  <a:cxn ang="0">
                    <a:pos x="110" y="78"/>
                  </a:cxn>
                  <a:cxn ang="0">
                    <a:pos x="0" y="132"/>
                  </a:cxn>
                  <a:cxn ang="0">
                    <a:pos x="19" y="150"/>
                  </a:cxn>
                  <a:cxn ang="0">
                    <a:pos x="122" y="96"/>
                  </a:cxn>
                  <a:cxn ang="0">
                    <a:pos x="244" y="54"/>
                  </a:cxn>
                  <a:cxn ang="0">
                    <a:pos x="378" y="30"/>
                  </a:cxn>
                  <a:cxn ang="0">
                    <a:pos x="518" y="18"/>
                  </a:cxn>
                  <a:cxn ang="0">
                    <a:pos x="518" y="18"/>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2"/>
              </a:solidFill>
              <a:ln w="9525">
                <a:noFill/>
                <a:round/>
                <a:headEnd/>
                <a:tailEnd/>
              </a:ln>
            </p:spPr>
            <p:txBody>
              <a:bodyPr/>
              <a:lstStyle/>
              <a:p>
                <a:endParaRPr lang="en-US"/>
              </a:p>
            </p:txBody>
          </p:sp>
          <p:sp>
            <p:nvSpPr>
              <p:cNvPr id="373790" name="Freeform 30"/>
              <p:cNvSpPr>
                <a:spLocks/>
              </p:cNvSpPr>
              <p:nvPr/>
            </p:nvSpPr>
            <p:spPr bwMode="hidden">
              <a:xfrm>
                <a:off x="1867" y="3853"/>
                <a:ext cx="171" cy="461"/>
              </a:xfrm>
              <a:custGeom>
                <a:avLst/>
                <a:gdLst/>
                <a:ahLst/>
                <a:cxnLst>
                  <a:cxn ang="0">
                    <a:pos x="31" y="263"/>
                  </a:cxn>
                  <a:cxn ang="0">
                    <a:pos x="43" y="191"/>
                  </a:cxn>
                  <a:cxn ang="0">
                    <a:pos x="67" y="131"/>
                  </a:cxn>
                  <a:cxn ang="0">
                    <a:pos x="116" y="72"/>
                  </a:cxn>
                  <a:cxn ang="0">
                    <a:pos x="171" y="18"/>
                  </a:cxn>
                  <a:cxn ang="0">
                    <a:pos x="153" y="0"/>
                  </a:cxn>
                  <a:cxn ang="0">
                    <a:pos x="86" y="60"/>
                  </a:cxn>
                  <a:cxn ang="0">
                    <a:pos x="43" y="120"/>
                  </a:cxn>
                  <a:cxn ang="0">
                    <a:pos x="13" y="191"/>
                  </a:cxn>
                  <a:cxn ang="0">
                    <a:pos x="0" y="263"/>
                  </a:cxn>
                  <a:cxn ang="0">
                    <a:pos x="6" y="317"/>
                  </a:cxn>
                  <a:cxn ang="0">
                    <a:pos x="25" y="365"/>
                  </a:cxn>
                  <a:cxn ang="0">
                    <a:pos x="49" y="413"/>
                  </a:cxn>
                  <a:cxn ang="0">
                    <a:pos x="86" y="461"/>
                  </a:cxn>
                  <a:cxn ang="0">
                    <a:pos x="122" y="461"/>
                  </a:cxn>
                  <a:cxn ang="0">
                    <a:pos x="86" y="413"/>
                  </a:cxn>
                  <a:cxn ang="0">
                    <a:pos x="55" y="365"/>
                  </a:cxn>
                  <a:cxn ang="0">
                    <a:pos x="37" y="317"/>
                  </a:cxn>
                  <a:cxn ang="0">
                    <a:pos x="31" y="263"/>
                  </a:cxn>
                  <a:cxn ang="0">
                    <a:pos x="31" y="263"/>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2"/>
              </a:solidFill>
              <a:ln w="9525">
                <a:noFill/>
                <a:round/>
                <a:headEnd/>
                <a:tailEnd/>
              </a:ln>
            </p:spPr>
            <p:txBody>
              <a:bodyPr/>
              <a:lstStyle/>
              <a:p>
                <a:endParaRPr lang="en-US"/>
              </a:p>
            </p:txBody>
          </p:sp>
          <p:sp>
            <p:nvSpPr>
              <p:cNvPr id="373791" name="Freeform 31"/>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endParaRPr lang="en-US"/>
              </a:p>
            </p:txBody>
          </p:sp>
          <p:sp>
            <p:nvSpPr>
              <p:cNvPr id="373792" name="Freeform 32"/>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endParaRPr lang="en-US"/>
              </a:p>
            </p:txBody>
          </p:sp>
          <p:sp>
            <p:nvSpPr>
              <p:cNvPr id="373793" name="Freeform 33"/>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endParaRPr lang="en-US"/>
              </a:p>
            </p:txBody>
          </p:sp>
          <p:sp>
            <p:nvSpPr>
              <p:cNvPr id="373794" name="Freeform 34"/>
              <p:cNvSpPr>
                <a:spLocks/>
              </p:cNvSpPr>
              <p:nvPr/>
            </p:nvSpPr>
            <p:spPr bwMode="hidden">
              <a:xfrm>
                <a:off x="1776" y="3673"/>
                <a:ext cx="481" cy="641"/>
              </a:xfrm>
              <a:custGeom>
                <a:avLst/>
                <a:gdLst/>
                <a:ahLst/>
                <a:cxnLst>
                  <a:cxn ang="0">
                    <a:pos x="18" y="443"/>
                  </a:cxn>
                  <a:cxn ang="0">
                    <a:pos x="24" y="371"/>
                  </a:cxn>
                  <a:cxn ang="0">
                    <a:pos x="55" y="305"/>
                  </a:cxn>
                  <a:cxn ang="0">
                    <a:pos x="91" y="246"/>
                  </a:cxn>
                  <a:cxn ang="0">
                    <a:pos x="146" y="186"/>
                  </a:cxn>
                  <a:cxn ang="0">
                    <a:pos x="213" y="132"/>
                  </a:cxn>
                  <a:cxn ang="0">
                    <a:pos x="292" y="84"/>
                  </a:cxn>
                  <a:cxn ang="0">
                    <a:pos x="384" y="48"/>
                  </a:cxn>
                  <a:cxn ang="0">
                    <a:pos x="481" y="12"/>
                  </a:cxn>
                  <a:cxn ang="0">
                    <a:pos x="457" y="0"/>
                  </a:cxn>
                  <a:cxn ang="0">
                    <a:pos x="359" y="36"/>
                  </a:cxn>
                  <a:cxn ang="0">
                    <a:pos x="274" y="78"/>
                  </a:cxn>
                  <a:cxn ang="0">
                    <a:pos x="195" y="126"/>
                  </a:cxn>
                  <a:cxn ang="0">
                    <a:pos x="128" y="180"/>
                  </a:cxn>
                  <a:cxn ang="0">
                    <a:pos x="73" y="240"/>
                  </a:cxn>
                  <a:cxn ang="0">
                    <a:pos x="37" y="305"/>
                  </a:cxn>
                  <a:cxn ang="0">
                    <a:pos x="6" y="371"/>
                  </a:cxn>
                  <a:cxn ang="0">
                    <a:pos x="0" y="443"/>
                  </a:cxn>
                  <a:cxn ang="0">
                    <a:pos x="6" y="497"/>
                  </a:cxn>
                  <a:cxn ang="0">
                    <a:pos x="18" y="545"/>
                  </a:cxn>
                  <a:cxn ang="0">
                    <a:pos x="43" y="593"/>
                  </a:cxn>
                  <a:cxn ang="0">
                    <a:pos x="73" y="641"/>
                  </a:cxn>
                  <a:cxn ang="0">
                    <a:pos x="97" y="641"/>
                  </a:cxn>
                  <a:cxn ang="0">
                    <a:pos x="67" y="593"/>
                  </a:cxn>
                  <a:cxn ang="0">
                    <a:pos x="43" y="545"/>
                  </a:cxn>
                  <a:cxn ang="0">
                    <a:pos x="24" y="497"/>
                  </a:cxn>
                  <a:cxn ang="0">
                    <a:pos x="18" y="443"/>
                  </a:cxn>
                  <a:cxn ang="0">
                    <a:pos x="18" y="443"/>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2"/>
              </a:solidFill>
              <a:ln w="9525">
                <a:noFill/>
                <a:round/>
                <a:headEnd/>
                <a:tailEnd/>
              </a:ln>
            </p:spPr>
            <p:txBody>
              <a:bodyPr/>
              <a:lstStyle/>
              <a:p>
                <a:endParaRPr lang="en-US"/>
              </a:p>
            </p:txBody>
          </p:sp>
        </p:grpSp>
        <p:grpSp>
          <p:nvGrpSpPr>
            <p:cNvPr id="373836" name="Group 76"/>
            <p:cNvGrpSpPr>
              <a:grpSpLocks/>
            </p:cNvGrpSpPr>
            <p:nvPr userDrawn="1"/>
          </p:nvGrpSpPr>
          <p:grpSpPr bwMode="auto">
            <a:xfrm>
              <a:off x="4128" y="3360"/>
              <a:ext cx="1351" cy="821"/>
              <a:chOff x="4128" y="3360"/>
              <a:chExt cx="1351" cy="821"/>
            </a:xfrm>
          </p:grpSpPr>
          <p:sp>
            <p:nvSpPr>
              <p:cNvPr id="373795" name="Freeform 35"/>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endParaRPr lang="en-US"/>
              </a:p>
            </p:txBody>
          </p:sp>
          <p:sp>
            <p:nvSpPr>
              <p:cNvPr id="373796" name="Freeform 36"/>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endParaRPr lang="en-US"/>
              </a:p>
            </p:txBody>
          </p:sp>
          <p:sp>
            <p:nvSpPr>
              <p:cNvPr id="373797" name="Freeform 37"/>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w="9525">
                <a:noFill/>
                <a:round/>
                <a:headEnd/>
                <a:tailEnd/>
              </a:ln>
            </p:spPr>
            <p:txBody>
              <a:bodyPr/>
              <a:lstStyle/>
              <a:p>
                <a:endParaRPr lang="en-US"/>
              </a:p>
            </p:txBody>
          </p:sp>
          <p:sp>
            <p:nvSpPr>
              <p:cNvPr id="373798" name="Freeform 38"/>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endParaRPr lang="en-US"/>
              </a:p>
            </p:txBody>
          </p:sp>
          <p:sp>
            <p:nvSpPr>
              <p:cNvPr id="373799" name="Freeform 39"/>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endParaRPr lang="en-US"/>
              </a:p>
            </p:txBody>
          </p:sp>
          <p:sp>
            <p:nvSpPr>
              <p:cNvPr id="373800" name="Freeform 40"/>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endParaRPr lang="en-US"/>
              </a:p>
            </p:txBody>
          </p:sp>
          <p:sp>
            <p:nvSpPr>
              <p:cNvPr id="373801" name="Freeform 41"/>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endParaRPr lang="en-US"/>
              </a:p>
            </p:txBody>
          </p:sp>
          <p:sp>
            <p:nvSpPr>
              <p:cNvPr id="373802" name="Freeform 42"/>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solidFill>
                <a:schemeClr val="accent2"/>
              </a:solidFill>
              <a:ln w="9525">
                <a:noFill/>
                <a:round/>
                <a:headEnd/>
                <a:tailEnd/>
              </a:ln>
            </p:spPr>
            <p:txBody>
              <a:bodyPr/>
              <a:lstStyle/>
              <a:p>
                <a:endParaRPr lang="en-US"/>
              </a:p>
            </p:txBody>
          </p:sp>
          <p:sp>
            <p:nvSpPr>
              <p:cNvPr id="373803" name="Freeform 43"/>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w="9525">
                <a:noFill/>
                <a:round/>
                <a:headEnd/>
                <a:tailEnd/>
              </a:ln>
            </p:spPr>
            <p:txBody>
              <a:bodyPr/>
              <a:lstStyle/>
              <a:p>
                <a:endParaRPr lang="en-US"/>
              </a:p>
            </p:txBody>
          </p:sp>
          <p:sp>
            <p:nvSpPr>
              <p:cNvPr id="373804" name="Freeform 44"/>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endParaRPr lang="en-US"/>
              </a:p>
            </p:txBody>
          </p:sp>
          <p:sp>
            <p:nvSpPr>
              <p:cNvPr id="373805" name="Freeform 45"/>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endParaRPr lang="en-US"/>
              </a:p>
            </p:txBody>
          </p:sp>
          <p:sp>
            <p:nvSpPr>
              <p:cNvPr id="373815" name="Oval 55"/>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w="9525">
                <a:noFill/>
                <a:round/>
                <a:headEnd/>
                <a:tailEnd/>
              </a:ln>
              <a:effectLst/>
            </p:spPr>
            <p:txBody>
              <a:bodyPr/>
              <a:lstStyle/>
              <a:p>
                <a:endParaRPr lang="en-US"/>
              </a:p>
            </p:txBody>
          </p:sp>
          <p:sp>
            <p:nvSpPr>
              <p:cNvPr id="373816" name="Oval 56"/>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w="9525">
                <a:noFill/>
                <a:round/>
                <a:headEnd/>
                <a:tailEnd/>
              </a:ln>
              <a:effectLst/>
            </p:spPr>
            <p:txBody>
              <a:bodyPr/>
              <a:lstStyle/>
              <a:p>
                <a:endParaRPr lang="en-US"/>
              </a:p>
            </p:txBody>
          </p:sp>
          <p:sp>
            <p:nvSpPr>
              <p:cNvPr id="373817" name="Oval 57"/>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endParaRPr lang="en-US"/>
              </a:p>
            </p:txBody>
          </p:sp>
          <p:sp>
            <p:nvSpPr>
              <p:cNvPr id="373818" name="Oval 58"/>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endParaRPr lang="en-US"/>
              </a:p>
            </p:txBody>
          </p:sp>
          <p:sp>
            <p:nvSpPr>
              <p:cNvPr id="373819" name="Oval 59"/>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endParaRPr lang="en-US"/>
              </a:p>
            </p:txBody>
          </p:sp>
          <p:sp>
            <p:nvSpPr>
              <p:cNvPr id="373820" name="Oval 60"/>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endParaRPr lang="en-US"/>
              </a:p>
            </p:txBody>
          </p:sp>
        </p:grpSp>
        <p:grpSp>
          <p:nvGrpSpPr>
            <p:cNvPr id="373835" name="Group 75"/>
            <p:cNvGrpSpPr>
              <a:grpSpLocks/>
            </p:cNvGrpSpPr>
            <p:nvPr userDrawn="1"/>
          </p:nvGrpSpPr>
          <p:grpSpPr bwMode="auto">
            <a:xfrm>
              <a:off x="5280" y="3024"/>
              <a:ext cx="425" cy="258"/>
              <a:chOff x="5280" y="3024"/>
              <a:chExt cx="425" cy="258"/>
            </a:xfrm>
          </p:grpSpPr>
          <p:sp>
            <p:nvSpPr>
              <p:cNvPr id="373806" name="Freeform 46"/>
              <p:cNvSpPr>
                <a:spLocks/>
              </p:cNvSpPr>
              <p:nvPr/>
            </p:nvSpPr>
            <p:spPr bwMode="hidden">
              <a:xfrm>
                <a:off x="5280" y="3186"/>
                <a:ext cx="383" cy="96"/>
              </a:xfrm>
              <a:custGeom>
                <a:avLst/>
                <a:gdLst/>
                <a:ahLst/>
                <a:cxnLst>
                  <a:cxn ang="0">
                    <a:pos x="209" y="96"/>
                  </a:cxn>
                  <a:cxn ang="0">
                    <a:pos x="143" y="90"/>
                  </a:cxn>
                  <a:cxn ang="0">
                    <a:pos x="83" y="66"/>
                  </a:cxn>
                  <a:cxn ang="0">
                    <a:pos x="35" y="36"/>
                  </a:cxn>
                  <a:cxn ang="0">
                    <a:pos x="6" y="0"/>
                  </a:cxn>
                  <a:cxn ang="0">
                    <a:pos x="0" y="6"/>
                  </a:cxn>
                  <a:cxn ang="0">
                    <a:pos x="29" y="42"/>
                  </a:cxn>
                  <a:cxn ang="0">
                    <a:pos x="77" y="72"/>
                  </a:cxn>
                  <a:cxn ang="0">
                    <a:pos x="137" y="90"/>
                  </a:cxn>
                  <a:cxn ang="0">
                    <a:pos x="209" y="96"/>
                  </a:cxn>
                  <a:cxn ang="0">
                    <a:pos x="263" y="90"/>
                  </a:cxn>
                  <a:cxn ang="0">
                    <a:pos x="311" y="84"/>
                  </a:cxn>
                  <a:cxn ang="0">
                    <a:pos x="352" y="66"/>
                  </a:cxn>
                  <a:cxn ang="0">
                    <a:pos x="382" y="42"/>
                  </a:cxn>
                  <a:cxn ang="0">
                    <a:pos x="376" y="42"/>
                  </a:cxn>
                  <a:cxn ang="0">
                    <a:pos x="346" y="66"/>
                  </a:cxn>
                  <a:cxn ang="0">
                    <a:pos x="305" y="78"/>
                  </a:cxn>
                  <a:cxn ang="0">
                    <a:pos x="263" y="90"/>
                  </a:cxn>
                  <a:cxn ang="0">
                    <a:pos x="209" y="96"/>
                  </a:cxn>
                  <a:cxn ang="0">
                    <a:pos x="209" y="96"/>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n-US"/>
              </a:p>
            </p:txBody>
          </p:sp>
          <p:sp>
            <p:nvSpPr>
              <p:cNvPr id="373807" name="Freeform 47"/>
              <p:cNvSpPr>
                <a:spLocks/>
              </p:cNvSpPr>
              <p:nvPr/>
            </p:nvSpPr>
            <p:spPr bwMode="hidden">
              <a:xfrm>
                <a:off x="5315" y="3024"/>
                <a:ext cx="258" cy="54"/>
              </a:xfrm>
              <a:custGeom>
                <a:avLst/>
                <a:gdLst/>
                <a:ahLst/>
                <a:cxnLst>
                  <a:cxn ang="0">
                    <a:pos x="174" y="0"/>
                  </a:cxn>
                  <a:cxn ang="0">
                    <a:pos x="216" y="6"/>
                  </a:cxn>
                  <a:cxn ang="0">
                    <a:pos x="258" y="12"/>
                  </a:cxn>
                  <a:cxn ang="0">
                    <a:pos x="252" y="6"/>
                  </a:cxn>
                  <a:cxn ang="0">
                    <a:pos x="216" y="0"/>
                  </a:cxn>
                  <a:cxn ang="0">
                    <a:pos x="174" y="0"/>
                  </a:cxn>
                  <a:cxn ang="0">
                    <a:pos x="120" y="6"/>
                  </a:cxn>
                  <a:cxn ang="0">
                    <a:pos x="78" y="12"/>
                  </a:cxn>
                  <a:cxn ang="0">
                    <a:pos x="36" y="30"/>
                  </a:cxn>
                  <a:cxn ang="0">
                    <a:pos x="0" y="48"/>
                  </a:cxn>
                  <a:cxn ang="0">
                    <a:pos x="6" y="54"/>
                  </a:cxn>
                  <a:cxn ang="0">
                    <a:pos x="36" y="36"/>
                  </a:cxn>
                  <a:cxn ang="0">
                    <a:pos x="78" y="18"/>
                  </a:cxn>
                  <a:cxn ang="0">
                    <a:pos x="120" y="6"/>
                  </a:cxn>
                  <a:cxn ang="0">
                    <a:pos x="174" y="0"/>
                  </a:cxn>
                  <a:cxn ang="0">
                    <a:pos x="174" y="0"/>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n-US"/>
              </a:p>
            </p:txBody>
          </p:sp>
          <p:sp>
            <p:nvSpPr>
              <p:cNvPr id="373808" name="Freeform 48"/>
              <p:cNvSpPr>
                <a:spLocks/>
              </p:cNvSpPr>
              <p:nvPr/>
            </p:nvSpPr>
            <p:spPr bwMode="hidden">
              <a:xfrm>
                <a:off x="5645" y="3066"/>
                <a:ext cx="60" cy="156"/>
              </a:xfrm>
              <a:custGeom>
                <a:avLst/>
                <a:gdLst/>
                <a:ahLst/>
                <a:cxnLst>
                  <a:cxn ang="0">
                    <a:pos x="54" y="90"/>
                  </a:cxn>
                  <a:cxn ang="0">
                    <a:pos x="48" y="126"/>
                  </a:cxn>
                  <a:cxn ang="0">
                    <a:pos x="24" y="156"/>
                  </a:cxn>
                  <a:cxn ang="0">
                    <a:pos x="30" y="156"/>
                  </a:cxn>
                  <a:cxn ang="0">
                    <a:pos x="54" y="126"/>
                  </a:cxn>
                  <a:cxn ang="0">
                    <a:pos x="60" y="90"/>
                  </a:cxn>
                  <a:cxn ang="0">
                    <a:pos x="54" y="66"/>
                  </a:cxn>
                  <a:cxn ang="0">
                    <a:pos x="48" y="42"/>
                  </a:cxn>
                  <a:cxn ang="0">
                    <a:pos x="30" y="18"/>
                  </a:cxn>
                  <a:cxn ang="0">
                    <a:pos x="6" y="0"/>
                  </a:cxn>
                  <a:cxn ang="0">
                    <a:pos x="0" y="6"/>
                  </a:cxn>
                  <a:cxn ang="0">
                    <a:pos x="24" y="24"/>
                  </a:cxn>
                  <a:cxn ang="0">
                    <a:pos x="42" y="42"/>
                  </a:cxn>
                  <a:cxn ang="0">
                    <a:pos x="48" y="66"/>
                  </a:cxn>
                  <a:cxn ang="0">
                    <a:pos x="54" y="90"/>
                  </a:cxn>
                  <a:cxn ang="0">
                    <a:pos x="54" y="90"/>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n-US"/>
              </a:p>
            </p:txBody>
          </p:sp>
          <p:sp>
            <p:nvSpPr>
              <p:cNvPr id="373809" name="Freeform 49"/>
              <p:cNvSpPr>
                <a:spLocks/>
              </p:cNvSpPr>
              <p:nvPr/>
            </p:nvSpPr>
            <p:spPr bwMode="hidden">
              <a:xfrm>
                <a:off x="5375" y="3246"/>
                <a:ext cx="192" cy="18"/>
              </a:xfrm>
              <a:custGeom>
                <a:avLst/>
                <a:gdLst/>
                <a:ahLst/>
                <a:cxnLst>
                  <a:cxn ang="0">
                    <a:pos x="114" y="12"/>
                  </a:cxn>
                  <a:cxn ang="0">
                    <a:pos x="72" y="6"/>
                  </a:cxn>
                  <a:cxn ang="0">
                    <a:pos x="30" y="0"/>
                  </a:cxn>
                  <a:cxn ang="0">
                    <a:pos x="0" y="0"/>
                  </a:cxn>
                  <a:cxn ang="0">
                    <a:pos x="54" y="12"/>
                  </a:cxn>
                  <a:cxn ang="0">
                    <a:pos x="114" y="18"/>
                  </a:cxn>
                  <a:cxn ang="0">
                    <a:pos x="156" y="18"/>
                  </a:cxn>
                  <a:cxn ang="0">
                    <a:pos x="192" y="12"/>
                  </a:cxn>
                  <a:cxn ang="0">
                    <a:pos x="186" y="0"/>
                  </a:cxn>
                  <a:cxn ang="0">
                    <a:pos x="150" y="6"/>
                  </a:cxn>
                  <a:cxn ang="0">
                    <a:pos x="114" y="12"/>
                  </a:cxn>
                  <a:cxn ang="0">
                    <a:pos x="114" y="12"/>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n-US"/>
              </a:p>
            </p:txBody>
          </p:sp>
          <p:sp>
            <p:nvSpPr>
              <p:cNvPr id="373810" name="Freeform 50"/>
              <p:cNvSpPr>
                <a:spLocks/>
              </p:cNvSpPr>
              <p:nvPr/>
            </p:nvSpPr>
            <p:spPr bwMode="hidden">
              <a:xfrm>
                <a:off x="5304" y="3042"/>
                <a:ext cx="161" cy="186"/>
              </a:xfrm>
              <a:custGeom>
                <a:avLst/>
                <a:gdLst/>
                <a:ahLst/>
                <a:cxnLst>
                  <a:cxn ang="0">
                    <a:pos x="11" y="114"/>
                  </a:cxn>
                  <a:cxn ang="0">
                    <a:pos x="17" y="96"/>
                  </a:cxn>
                  <a:cxn ang="0">
                    <a:pos x="23" y="78"/>
                  </a:cxn>
                  <a:cxn ang="0">
                    <a:pos x="53" y="42"/>
                  </a:cxn>
                  <a:cxn ang="0">
                    <a:pos x="101" y="18"/>
                  </a:cxn>
                  <a:cxn ang="0">
                    <a:pos x="155" y="6"/>
                  </a:cxn>
                  <a:cxn ang="0">
                    <a:pos x="161" y="0"/>
                  </a:cxn>
                  <a:cxn ang="0">
                    <a:pos x="95" y="12"/>
                  </a:cxn>
                  <a:cxn ang="0">
                    <a:pos x="47" y="36"/>
                  </a:cxn>
                  <a:cxn ang="0">
                    <a:pos x="11" y="72"/>
                  </a:cxn>
                  <a:cxn ang="0">
                    <a:pos x="5" y="90"/>
                  </a:cxn>
                  <a:cxn ang="0">
                    <a:pos x="0" y="114"/>
                  </a:cxn>
                  <a:cxn ang="0">
                    <a:pos x="11" y="150"/>
                  </a:cxn>
                  <a:cxn ang="0">
                    <a:pos x="23" y="168"/>
                  </a:cxn>
                  <a:cxn ang="0">
                    <a:pos x="41" y="186"/>
                  </a:cxn>
                  <a:cxn ang="0">
                    <a:pos x="65" y="186"/>
                  </a:cxn>
                  <a:cxn ang="0">
                    <a:pos x="41" y="168"/>
                  </a:cxn>
                  <a:cxn ang="0">
                    <a:pos x="23" y="150"/>
                  </a:cxn>
                  <a:cxn ang="0">
                    <a:pos x="17" y="132"/>
                  </a:cxn>
                  <a:cxn ang="0">
                    <a:pos x="11" y="114"/>
                  </a:cxn>
                  <a:cxn ang="0">
                    <a:pos x="11" y="114"/>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2"/>
                  </a:gs>
                </a:gsLst>
                <a:lin ang="5400000" scaled="1"/>
              </a:gradFill>
              <a:ln w="9525">
                <a:noFill/>
                <a:round/>
                <a:headEnd/>
                <a:tailEnd/>
              </a:ln>
            </p:spPr>
            <p:txBody>
              <a:bodyPr/>
              <a:lstStyle/>
              <a:p>
                <a:endParaRPr lang="en-US"/>
              </a:p>
            </p:txBody>
          </p:sp>
          <p:sp>
            <p:nvSpPr>
              <p:cNvPr id="373811" name="Freeform 51"/>
              <p:cNvSpPr>
                <a:spLocks/>
              </p:cNvSpPr>
              <p:nvPr/>
            </p:nvSpPr>
            <p:spPr bwMode="hidden">
              <a:xfrm>
                <a:off x="5489" y="3042"/>
                <a:ext cx="186" cy="210"/>
              </a:xfrm>
              <a:custGeom>
                <a:avLst/>
                <a:gdLst/>
                <a:ahLst/>
                <a:cxnLst>
                  <a:cxn ang="0">
                    <a:pos x="0" y="6"/>
                  </a:cxn>
                  <a:cxn ang="0">
                    <a:pos x="66" y="12"/>
                  </a:cxn>
                  <a:cxn ang="0">
                    <a:pos x="119" y="36"/>
                  </a:cxn>
                  <a:cxn ang="0">
                    <a:pos x="155" y="72"/>
                  </a:cxn>
                  <a:cxn ang="0">
                    <a:pos x="161" y="90"/>
                  </a:cxn>
                  <a:cxn ang="0">
                    <a:pos x="167" y="114"/>
                  </a:cxn>
                  <a:cxn ang="0">
                    <a:pos x="161" y="138"/>
                  </a:cxn>
                  <a:cxn ang="0">
                    <a:pos x="149" y="162"/>
                  </a:cxn>
                  <a:cxn ang="0">
                    <a:pos x="119" y="180"/>
                  </a:cxn>
                  <a:cxn ang="0">
                    <a:pos x="90" y="198"/>
                  </a:cxn>
                  <a:cxn ang="0">
                    <a:pos x="96" y="210"/>
                  </a:cxn>
                  <a:cxn ang="0">
                    <a:pos x="131" y="192"/>
                  </a:cxn>
                  <a:cxn ang="0">
                    <a:pos x="161" y="168"/>
                  </a:cxn>
                  <a:cxn ang="0">
                    <a:pos x="179" y="144"/>
                  </a:cxn>
                  <a:cxn ang="0">
                    <a:pos x="185" y="114"/>
                  </a:cxn>
                  <a:cxn ang="0">
                    <a:pos x="179" y="90"/>
                  </a:cxn>
                  <a:cxn ang="0">
                    <a:pos x="173" y="66"/>
                  </a:cxn>
                  <a:cxn ang="0">
                    <a:pos x="155" y="48"/>
                  </a:cxn>
                  <a:cxn ang="0">
                    <a:pos x="131" y="30"/>
                  </a:cxn>
                  <a:cxn ang="0">
                    <a:pos x="72" y="6"/>
                  </a:cxn>
                  <a:cxn ang="0">
                    <a:pos x="0" y="0"/>
                  </a:cxn>
                  <a:cxn ang="0">
                    <a:pos x="0" y="6"/>
                  </a:cxn>
                  <a:cxn ang="0">
                    <a:pos x="0" y="6"/>
                  </a:cxn>
                  <a:cxn ang="0">
                    <a:pos x="0" y="6"/>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2"/>
                  </a:gs>
                </a:gsLst>
                <a:lin ang="5400000" scaled="1"/>
              </a:gradFill>
              <a:ln w="9525">
                <a:noFill/>
                <a:round/>
                <a:headEnd/>
                <a:tailEnd/>
              </a:ln>
            </p:spPr>
            <p:txBody>
              <a:bodyPr/>
              <a:lstStyle/>
              <a:p>
                <a:endParaRPr lang="en-US"/>
              </a:p>
            </p:txBody>
          </p:sp>
          <p:sp>
            <p:nvSpPr>
              <p:cNvPr id="373812" name="Freeform 52"/>
              <p:cNvSpPr>
                <a:spLocks noEditPoints="1"/>
              </p:cNvSpPr>
              <p:nvPr/>
            </p:nvSpPr>
            <p:spPr bwMode="hidden">
              <a:xfrm>
                <a:off x="5345" y="3058"/>
                <a:ext cx="299" cy="186"/>
              </a:xfrm>
              <a:custGeom>
                <a:avLst/>
                <a:gdLst/>
                <a:ahLst/>
                <a:cxnLst>
                  <a:cxn ang="0">
                    <a:pos x="150" y="0"/>
                  </a:cxn>
                  <a:cxn ang="0">
                    <a:pos x="90" y="6"/>
                  </a:cxn>
                  <a:cxn ang="0">
                    <a:pos x="42" y="30"/>
                  </a:cxn>
                  <a:cxn ang="0">
                    <a:pos x="12" y="54"/>
                  </a:cxn>
                  <a:cxn ang="0">
                    <a:pos x="6" y="72"/>
                  </a:cxn>
                  <a:cxn ang="0">
                    <a:pos x="0" y="90"/>
                  </a:cxn>
                  <a:cxn ang="0">
                    <a:pos x="6" y="108"/>
                  </a:cxn>
                  <a:cxn ang="0">
                    <a:pos x="12" y="126"/>
                  </a:cxn>
                  <a:cxn ang="0">
                    <a:pos x="42" y="156"/>
                  </a:cxn>
                  <a:cxn ang="0">
                    <a:pos x="90" y="180"/>
                  </a:cxn>
                  <a:cxn ang="0">
                    <a:pos x="150" y="186"/>
                  </a:cxn>
                  <a:cxn ang="0">
                    <a:pos x="209" y="180"/>
                  </a:cxn>
                  <a:cxn ang="0">
                    <a:pos x="257" y="156"/>
                  </a:cxn>
                  <a:cxn ang="0">
                    <a:pos x="287" y="126"/>
                  </a:cxn>
                  <a:cxn ang="0">
                    <a:pos x="299" y="108"/>
                  </a:cxn>
                  <a:cxn ang="0">
                    <a:pos x="299" y="90"/>
                  </a:cxn>
                  <a:cxn ang="0">
                    <a:pos x="299" y="72"/>
                  </a:cxn>
                  <a:cxn ang="0">
                    <a:pos x="287" y="54"/>
                  </a:cxn>
                  <a:cxn ang="0">
                    <a:pos x="257" y="30"/>
                  </a:cxn>
                  <a:cxn ang="0">
                    <a:pos x="209" y="6"/>
                  </a:cxn>
                  <a:cxn ang="0">
                    <a:pos x="150" y="0"/>
                  </a:cxn>
                  <a:cxn ang="0">
                    <a:pos x="150" y="0"/>
                  </a:cxn>
                  <a:cxn ang="0">
                    <a:pos x="150" y="180"/>
                  </a:cxn>
                  <a:cxn ang="0">
                    <a:pos x="96" y="174"/>
                  </a:cxn>
                  <a:cxn ang="0">
                    <a:pos x="48" y="156"/>
                  </a:cxn>
                  <a:cxn ang="0">
                    <a:pos x="18" y="126"/>
                  </a:cxn>
                  <a:cxn ang="0">
                    <a:pos x="12" y="108"/>
                  </a:cxn>
                  <a:cxn ang="0">
                    <a:pos x="6" y="90"/>
                  </a:cxn>
                  <a:cxn ang="0">
                    <a:pos x="12" y="72"/>
                  </a:cxn>
                  <a:cxn ang="0">
                    <a:pos x="18" y="54"/>
                  </a:cxn>
                  <a:cxn ang="0">
                    <a:pos x="48" y="30"/>
                  </a:cxn>
                  <a:cxn ang="0">
                    <a:pos x="96" y="12"/>
                  </a:cxn>
                  <a:cxn ang="0">
                    <a:pos x="150" y="6"/>
                  </a:cxn>
                  <a:cxn ang="0">
                    <a:pos x="203" y="12"/>
                  </a:cxn>
                  <a:cxn ang="0">
                    <a:pos x="251" y="30"/>
                  </a:cxn>
                  <a:cxn ang="0">
                    <a:pos x="281" y="54"/>
                  </a:cxn>
                  <a:cxn ang="0">
                    <a:pos x="293" y="72"/>
                  </a:cxn>
                  <a:cxn ang="0">
                    <a:pos x="293" y="90"/>
                  </a:cxn>
                  <a:cxn ang="0">
                    <a:pos x="293" y="108"/>
                  </a:cxn>
                  <a:cxn ang="0">
                    <a:pos x="281" y="126"/>
                  </a:cxn>
                  <a:cxn ang="0">
                    <a:pos x="251" y="156"/>
                  </a:cxn>
                  <a:cxn ang="0">
                    <a:pos x="203" y="174"/>
                  </a:cxn>
                  <a:cxn ang="0">
                    <a:pos x="150" y="180"/>
                  </a:cxn>
                  <a:cxn ang="0">
                    <a:pos x="150" y="180"/>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n-US"/>
              </a:p>
            </p:txBody>
          </p:sp>
          <p:grpSp>
            <p:nvGrpSpPr>
              <p:cNvPr id="373821" name="Group 61"/>
              <p:cNvGrpSpPr>
                <a:grpSpLocks/>
              </p:cNvGrpSpPr>
              <p:nvPr/>
            </p:nvGrpSpPr>
            <p:grpSpPr bwMode="auto">
              <a:xfrm>
                <a:off x="5381" y="3085"/>
                <a:ext cx="227" cy="132"/>
                <a:chOff x="5381" y="3085"/>
                <a:chExt cx="227" cy="132"/>
              </a:xfrm>
            </p:grpSpPr>
            <p:sp>
              <p:nvSpPr>
                <p:cNvPr id="373822" name="Oval 62"/>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endParaRPr lang="en-US"/>
                </a:p>
              </p:txBody>
            </p:sp>
            <p:sp>
              <p:nvSpPr>
                <p:cNvPr id="373823" name="Oval 63"/>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endParaRPr lang="en-US"/>
                </a:p>
              </p:txBody>
            </p:sp>
            <p:sp>
              <p:nvSpPr>
                <p:cNvPr id="373824" name="Oval 64"/>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endParaRPr lang="en-US"/>
                </a:p>
              </p:txBody>
            </p:sp>
            <p:sp>
              <p:nvSpPr>
                <p:cNvPr id="373825" name="Oval 65"/>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endParaRPr lang="en-US"/>
                </a:p>
              </p:txBody>
            </p:sp>
          </p:grpSp>
        </p:grpSp>
      </p:grpSp>
      <p:sp>
        <p:nvSpPr>
          <p:cNvPr id="373826" name="Rectangle 66"/>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373838" name="Rectangle 78"/>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73839" name="Rectangle 79"/>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defRPr>
            </a:lvl1pPr>
          </a:lstStyle>
          <a:p>
            <a:endParaRPr lang="en-US"/>
          </a:p>
        </p:txBody>
      </p:sp>
      <p:sp>
        <p:nvSpPr>
          <p:cNvPr id="373840" name="Rectangle 80"/>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defRPr>
            </a:lvl1pPr>
          </a:lstStyle>
          <a:p>
            <a:endParaRPr lang="en-US"/>
          </a:p>
        </p:txBody>
      </p:sp>
      <p:sp>
        <p:nvSpPr>
          <p:cNvPr id="373841" name="Rectangle 81"/>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defRPr>
            </a:lvl1pPr>
          </a:lstStyle>
          <a:p>
            <a:fld id="{FB9CA74D-E418-478D-A4BA-EBDD720AA0E3}"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iming>
    <p:tnLst>
      <p:par>
        <p:cTn id="1" dur="indefinite" restart="never" nodeType="tmRoot"/>
      </p:par>
    </p:tnLst>
  </p:timing>
  <p:txStyles>
    <p:titleStyle>
      <a:lvl1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1" fontAlgn="base" hangingPunct="1">
        <a:spcBef>
          <a:spcPct val="20000"/>
        </a:spcBef>
        <a:spcAft>
          <a:spcPct val="0"/>
        </a:spcAft>
        <a:buClr>
          <a:schemeClr val="hlink"/>
        </a:buClr>
        <a:buSzPct val="80000"/>
        <a:buFont typeface="Wingdings" pitchFamily="2" charset="2"/>
        <a:buChar char="Ø"/>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1" fontAlgn="base" hangingPunct="1">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1" fontAlgn="base" hangingPunct="1">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eaLnBrk="1" fontAlgn="base" hangingPunct="1">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gif"/><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7.gif"/></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20.png"/><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2.png"/><Relationship Id="rId1" Type="http://schemas.openxmlformats.org/officeDocument/2006/relationships/slideLayout" Target="../slideLayouts/slideLayout5.xml"/><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jpeg"/><Relationship Id="rId1" Type="http://schemas.openxmlformats.org/officeDocument/2006/relationships/slideLayout" Target="../slideLayouts/slideLayout5.xml"/><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5.xml"/><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p:txBody>
          <a:bodyPr/>
          <a:lstStyle/>
          <a:p>
            <a:r>
              <a:rPr lang="en-US" dirty="0" smtClean="0"/>
              <a:t>Sedimentation</a:t>
            </a:r>
            <a:endParaRPr lang="en-US" dirty="0"/>
          </a:p>
        </p:txBody>
      </p:sp>
      <p:sp>
        <p:nvSpPr>
          <p:cNvPr id="3" name="Subtitle 2"/>
          <p:cNvSpPr>
            <a:spLocks noGrp="1"/>
          </p:cNvSpPr>
          <p:nvPr>
            <p:ph type="subTitle" sz="quarter" idx="1"/>
          </p:nvPr>
        </p:nvSpPr>
        <p:spPr/>
        <p:txBody>
          <a:bodyPr/>
          <a:lstStyle/>
          <a:p>
            <a:r>
              <a:rPr lang="en-US" sz="3600" dirty="0" smtClean="0"/>
              <a:t>Lesson five: </a:t>
            </a:r>
          </a:p>
          <a:p>
            <a:r>
              <a:rPr lang="en-US" sz="3600" dirty="0" smtClean="0"/>
              <a:t>Reducing </a:t>
            </a:r>
            <a:r>
              <a:rPr lang="en-US" sz="3600" dirty="0" smtClean="0"/>
              <a:t>Sedimentation</a:t>
            </a:r>
            <a:endParaRPr lang="en-US" sz="3600" dirty="0"/>
          </a:p>
        </p:txBody>
      </p:sp>
      <p:pic>
        <p:nvPicPr>
          <p:cNvPr id="5" name="Picture 4" descr="Horizontal with Tagline"/>
          <p:cNvPicPr>
            <a:picLocks noChangeAspect="1" noChangeArrowheads="1"/>
          </p:cNvPicPr>
          <p:nvPr/>
        </p:nvPicPr>
        <p:blipFill>
          <a:blip r:embed="rId2" cstate="print"/>
          <a:srcRect/>
          <a:stretch>
            <a:fillRect/>
          </a:stretch>
        </p:blipFill>
        <p:spPr bwMode="auto">
          <a:xfrm>
            <a:off x="228600" y="6248400"/>
            <a:ext cx="2514600" cy="4302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Sediment comes from the soil</a:t>
            </a:r>
            <a:endParaRPr lang="en-US" dirty="0"/>
          </a:p>
        </p:txBody>
      </p:sp>
      <p:sp>
        <p:nvSpPr>
          <p:cNvPr id="3" name="Content Placeholder 2"/>
          <p:cNvSpPr>
            <a:spLocks noGrp="1"/>
          </p:cNvSpPr>
          <p:nvPr>
            <p:ph idx="1"/>
          </p:nvPr>
        </p:nvSpPr>
        <p:spPr/>
        <p:txBody>
          <a:bodyPr/>
          <a:lstStyle/>
          <a:p>
            <a:r>
              <a:rPr lang="en-US" dirty="0" smtClean="0"/>
              <a:t>When wind or water carry soil particles, we call it </a:t>
            </a:r>
            <a:r>
              <a:rPr lang="en-US" i="1" dirty="0" smtClean="0">
                <a:solidFill>
                  <a:srgbClr val="FFC000"/>
                </a:solidFill>
              </a:rPr>
              <a:t>erosion</a:t>
            </a:r>
            <a:r>
              <a:rPr lang="en-US" dirty="0" smtClean="0"/>
              <a:t>.</a:t>
            </a:r>
          </a:p>
          <a:p>
            <a:endParaRPr lang="en-US" dirty="0"/>
          </a:p>
          <a:p>
            <a:r>
              <a:rPr lang="en-US" dirty="0" smtClean="0"/>
              <a:t>Soil particles are most easily moved when the soil is BARE, not covered with vegetation.</a:t>
            </a:r>
            <a:endParaRPr lang="en-US" dirty="0"/>
          </a:p>
        </p:txBody>
      </p:sp>
      <p:pic>
        <p:nvPicPr>
          <p:cNvPr id="4" name="Picture 3" descr="Horizontal with Tagline"/>
          <p:cNvPicPr>
            <a:picLocks noChangeAspect="1" noChangeArrowheads="1"/>
          </p:cNvPicPr>
          <p:nvPr/>
        </p:nvPicPr>
        <p:blipFill>
          <a:blip r:embed="rId2" cstate="print"/>
          <a:srcRect/>
          <a:stretch>
            <a:fillRect/>
          </a:stretch>
        </p:blipFill>
        <p:spPr bwMode="auto">
          <a:xfrm>
            <a:off x="228600" y="6248400"/>
            <a:ext cx="2514600" cy="4302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Bare soil causing erosion</a:t>
            </a:r>
            <a:endParaRPr lang="en-US" dirty="0"/>
          </a:p>
        </p:txBody>
      </p:sp>
      <p:pic>
        <p:nvPicPr>
          <p:cNvPr id="4" name="Content Placeholder 3" descr="Lynn Betts.jpg"/>
          <p:cNvPicPr>
            <a:picLocks noGrp="1" noChangeAspect="1"/>
          </p:cNvPicPr>
          <p:nvPr>
            <p:ph idx="1"/>
          </p:nvPr>
        </p:nvPicPr>
        <p:blipFill>
          <a:blip r:embed="rId2" cstate="print"/>
          <a:srcRect/>
          <a:stretch>
            <a:fillRect/>
          </a:stretch>
        </p:blipFill>
        <p:spPr bwMode="auto">
          <a:xfrm>
            <a:off x="1403826" y="1600200"/>
            <a:ext cx="6336348" cy="4525963"/>
          </a:xfrm>
          <a:prstGeom prst="rect">
            <a:avLst/>
          </a:prstGeom>
          <a:noFill/>
          <a:ln w="9525">
            <a:noFill/>
            <a:miter lim="800000"/>
            <a:headEnd/>
            <a:tailEnd/>
          </a:ln>
        </p:spPr>
      </p:pic>
      <p:pic>
        <p:nvPicPr>
          <p:cNvPr id="5" name="Picture 4" descr="Horizontal with Tagline"/>
          <p:cNvPicPr>
            <a:picLocks noChangeAspect="1" noChangeArrowheads="1"/>
          </p:cNvPicPr>
          <p:nvPr/>
        </p:nvPicPr>
        <p:blipFill>
          <a:blip r:embed="rId3" cstate="print"/>
          <a:srcRect/>
          <a:stretch>
            <a:fillRect/>
          </a:stretch>
        </p:blipFill>
        <p:spPr bwMode="auto">
          <a:xfrm>
            <a:off x="228600" y="6248400"/>
            <a:ext cx="2514600" cy="4302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Runoff</a:t>
            </a:r>
            <a:endParaRPr lang="en-US" dirty="0"/>
          </a:p>
        </p:txBody>
      </p:sp>
      <p:pic>
        <p:nvPicPr>
          <p:cNvPr id="4" name="Picture 2" descr="C:\Documents and Settings\Owner\Desktop\raindrop.gif"/>
          <p:cNvPicPr>
            <a:picLocks noGrp="1" noChangeAspect="1" noChangeArrowheads="1"/>
          </p:cNvPicPr>
          <p:nvPr>
            <p:ph idx="1"/>
          </p:nvPr>
        </p:nvPicPr>
        <p:blipFill>
          <a:blip r:embed="rId2" cstate="print"/>
          <a:srcRect/>
          <a:stretch>
            <a:fillRect/>
          </a:stretch>
        </p:blipFill>
        <p:spPr bwMode="auto">
          <a:xfrm>
            <a:off x="1371600" y="1371600"/>
            <a:ext cx="1514475" cy="1457325"/>
          </a:xfrm>
          <a:prstGeom prst="rect">
            <a:avLst/>
          </a:prstGeom>
          <a:noFill/>
          <a:ln w="9525">
            <a:noFill/>
            <a:miter lim="800000"/>
            <a:headEnd/>
            <a:tailEnd/>
          </a:ln>
        </p:spPr>
      </p:pic>
      <p:pic>
        <p:nvPicPr>
          <p:cNvPr id="5" name="Picture 3" descr="C:\Documents and Settings\Owner\Desktop\raindrop 2.gif"/>
          <p:cNvPicPr>
            <a:picLocks noChangeAspect="1" noChangeArrowheads="1"/>
          </p:cNvPicPr>
          <p:nvPr/>
        </p:nvPicPr>
        <p:blipFill>
          <a:blip r:embed="rId3" cstate="print"/>
          <a:srcRect/>
          <a:stretch>
            <a:fillRect/>
          </a:stretch>
        </p:blipFill>
        <p:spPr bwMode="auto">
          <a:xfrm>
            <a:off x="4876800" y="1371600"/>
            <a:ext cx="2444750" cy="2216150"/>
          </a:xfrm>
          <a:prstGeom prst="rect">
            <a:avLst/>
          </a:prstGeom>
          <a:noFill/>
          <a:ln w="9525">
            <a:noFill/>
            <a:miter lim="800000"/>
            <a:headEnd/>
            <a:tailEnd/>
          </a:ln>
        </p:spPr>
      </p:pic>
      <p:pic>
        <p:nvPicPr>
          <p:cNvPr id="6" name="Picture 2" descr="Diagram:  A flow of water applying stress to the soil surface"/>
          <p:cNvPicPr>
            <a:picLocks noChangeAspect="1" noChangeArrowheads="1"/>
          </p:cNvPicPr>
          <p:nvPr/>
        </p:nvPicPr>
        <p:blipFill>
          <a:blip r:embed="rId4" cstate="print"/>
          <a:srcRect/>
          <a:stretch>
            <a:fillRect/>
          </a:stretch>
        </p:blipFill>
        <p:spPr bwMode="auto">
          <a:xfrm>
            <a:off x="4267200" y="4267200"/>
            <a:ext cx="4738687" cy="1752600"/>
          </a:xfrm>
          <a:prstGeom prst="rect">
            <a:avLst/>
          </a:prstGeom>
          <a:noFill/>
          <a:ln w="9525">
            <a:noFill/>
            <a:miter lim="800000"/>
            <a:headEnd/>
            <a:tailEnd/>
          </a:ln>
        </p:spPr>
      </p:pic>
      <p:sp>
        <p:nvSpPr>
          <p:cNvPr id="7" name="Rectangle 6"/>
          <p:cNvSpPr/>
          <p:nvPr/>
        </p:nvSpPr>
        <p:spPr>
          <a:xfrm>
            <a:off x="228600" y="3581400"/>
            <a:ext cx="4114800" cy="2031325"/>
          </a:xfrm>
          <a:prstGeom prst="rect">
            <a:avLst/>
          </a:prstGeom>
        </p:spPr>
        <p:txBody>
          <a:bodyPr wrap="square">
            <a:spAutoFit/>
          </a:bodyPr>
          <a:lstStyle/>
          <a:p>
            <a:r>
              <a:rPr lang="en-US" dirty="0" smtClean="0">
                <a:latin typeface="Calibri" pitchFamily="34" charset="0"/>
              </a:rPr>
              <a:t>Where the rain falls faster than the ability of the soil to </a:t>
            </a:r>
            <a:r>
              <a:rPr lang="en-US" b="1" u="sng" dirty="0" smtClean="0">
                <a:latin typeface="Calibri" pitchFamily="34" charset="0"/>
              </a:rPr>
              <a:t>absorb </a:t>
            </a:r>
            <a:r>
              <a:rPr lang="en-US" dirty="0" smtClean="0">
                <a:latin typeface="Calibri" pitchFamily="34" charset="0"/>
              </a:rPr>
              <a:t>it, water builds up at the surface and runoff starts.  If the land slopes, gravity causes runoff to move rapidly down hill,</a:t>
            </a:r>
          </a:p>
          <a:p>
            <a:r>
              <a:rPr lang="en-US" dirty="0" smtClean="0">
                <a:latin typeface="Calibri" pitchFamily="34" charset="0"/>
              </a:rPr>
              <a:t>which increases its ability to erode and move more soil in the watershed.</a:t>
            </a:r>
            <a:endParaRPr lang="en-US" dirty="0">
              <a:latin typeface="Calibri" pitchFamily="34" charset="0"/>
            </a:endParaRPr>
          </a:p>
        </p:txBody>
      </p:sp>
      <p:sp>
        <p:nvSpPr>
          <p:cNvPr id="8" name="Rectangle 7"/>
          <p:cNvSpPr/>
          <p:nvPr/>
        </p:nvSpPr>
        <p:spPr>
          <a:xfrm>
            <a:off x="1295400" y="2895600"/>
            <a:ext cx="1639936" cy="369332"/>
          </a:xfrm>
          <a:prstGeom prst="rect">
            <a:avLst/>
          </a:prstGeom>
        </p:spPr>
        <p:txBody>
          <a:bodyPr wrap="none">
            <a:spAutoFit/>
          </a:bodyPr>
          <a:lstStyle/>
          <a:p>
            <a:r>
              <a:rPr lang="en-US" dirty="0" smtClean="0">
                <a:latin typeface="Calibri" pitchFamily="34" charset="0"/>
              </a:rPr>
              <a:t>Falling raindrop</a:t>
            </a:r>
            <a:endParaRPr lang="en-US" dirty="0">
              <a:latin typeface="Calibri" pitchFamily="34" charset="0"/>
            </a:endParaRPr>
          </a:p>
        </p:txBody>
      </p:sp>
      <p:sp>
        <p:nvSpPr>
          <p:cNvPr id="9" name="Rectangle 8"/>
          <p:cNvSpPr/>
          <p:nvPr/>
        </p:nvSpPr>
        <p:spPr>
          <a:xfrm>
            <a:off x="4800600" y="3581400"/>
            <a:ext cx="2732608" cy="461665"/>
          </a:xfrm>
          <a:prstGeom prst="rect">
            <a:avLst/>
          </a:prstGeom>
        </p:spPr>
        <p:txBody>
          <a:bodyPr wrap="none">
            <a:spAutoFit/>
          </a:bodyPr>
          <a:lstStyle/>
          <a:p>
            <a:r>
              <a:rPr lang="en-US" dirty="0" smtClean="0">
                <a:latin typeface="Calibri" pitchFamily="34" charset="0"/>
              </a:rPr>
              <a:t>Raindrop hitting</a:t>
            </a:r>
            <a:r>
              <a:rPr lang="en-US" sz="2400" dirty="0">
                <a:latin typeface="Calibri" pitchFamily="34" charset="0"/>
              </a:rPr>
              <a:t> </a:t>
            </a:r>
            <a:r>
              <a:rPr lang="en-US" sz="2400" dirty="0" smtClean="0">
                <a:latin typeface="Calibri" pitchFamily="34" charset="0"/>
              </a:rPr>
              <a:t>bare </a:t>
            </a:r>
            <a:r>
              <a:rPr lang="en-US" dirty="0" smtClean="0">
                <a:latin typeface="Calibri" pitchFamily="34" charset="0"/>
              </a:rPr>
              <a:t>soil</a:t>
            </a:r>
            <a:endParaRPr lang="en-US" dirty="0">
              <a:latin typeface="Calibri" pitchFamily="34" charset="0"/>
            </a:endParaRPr>
          </a:p>
        </p:txBody>
      </p:sp>
      <p:sp>
        <p:nvSpPr>
          <p:cNvPr id="10" name="TextBox 9"/>
          <p:cNvSpPr txBox="1"/>
          <p:nvPr/>
        </p:nvSpPr>
        <p:spPr>
          <a:xfrm>
            <a:off x="4953000" y="6019800"/>
            <a:ext cx="3505200" cy="369332"/>
          </a:xfrm>
          <a:prstGeom prst="rect">
            <a:avLst/>
          </a:prstGeom>
          <a:noFill/>
        </p:spPr>
        <p:txBody>
          <a:bodyPr wrap="square" rtlCol="0">
            <a:spAutoFit/>
          </a:bodyPr>
          <a:lstStyle/>
          <a:p>
            <a:r>
              <a:rPr lang="en-US" dirty="0" smtClean="0">
                <a:latin typeface="Calibri" pitchFamily="34" charset="0"/>
              </a:rPr>
              <a:t>Water transporting soil particles</a:t>
            </a:r>
            <a:endParaRPr lang="en-US" dirty="0">
              <a:latin typeface="Calibri" pitchFamily="34" charset="0"/>
            </a:endParaRPr>
          </a:p>
        </p:txBody>
      </p:sp>
      <p:pic>
        <p:nvPicPr>
          <p:cNvPr id="11" name="Picture 10" descr="Horizontal with Tagline"/>
          <p:cNvPicPr>
            <a:picLocks noChangeAspect="1" noChangeArrowheads="1"/>
          </p:cNvPicPr>
          <p:nvPr/>
        </p:nvPicPr>
        <p:blipFill>
          <a:blip r:embed="rId5" cstate="print"/>
          <a:srcRect/>
          <a:stretch>
            <a:fillRect/>
          </a:stretch>
        </p:blipFill>
        <p:spPr bwMode="auto">
          <a:xfrm>
            <a:off x="228600" y="6248400"/>
            <a:ext cx="2514600" cy="4302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Actual photograph of a drop of water as it lands</a:t>
            </a:r>
            <a:endParaRPr lang="en-US" dirty="0"/>
          </a:p>
        </p:txBody>
      </p:sp>
      <p:pic>
        <p:nvPicPr>
          <p:cNvPr id="4" name="Content Placeholder 3" descr="10randp[1].jpg"/>
          <p:cNvPicPr>
            <a:picLocks noGrp="1" noChangeAspect="1"/>
          </p:cNvPicPr>
          <p:nvPr>
            <p:ph idx="1"/>
          </p:nvPr>
        </p:nvPicPr>
        <p:blipFill>
          <a:blip r:embed="rId2" cstate="print"/>
          <a:srcRect/>
          <a:stretch>
            <a:fillRect/>
          </a:stretch>
        </p:blipFill>
        <p:spPr>
          <a:xfrm>
            <a:off x="1066800" y="1676400"/>
            <a:ext cx="7003983" cy="4495800"/>
          </a:xfrm>
        </p:spPr>
      </p:pic>
      <p:pic>
        <p:nvPicPr>
          <p:cNvPr id="5" name="Picture 4" descr="Horizontal with Tagline"/>
          <p:cNvPicPr>
            <a:picLocks noChangeAspect="1" noChangeArrowheads="1"/>
          </p:cNvPicPr>
          <p:nvPr/>
        </p:nvPicPr>
        <p:blipFill>
          <a:blip r:embed="rId3" cstate="print"/>
          <a:srcRect/>
          <a:stretch>
            <a:fillRect/>
          </a:stretch>
        </p:blipFill>
        <p:spPr bwMode="auto">
          <a:xfrm>
            <a:off x="228600" y="6248400"/>
            <a:ext cx="2514600" cy="4302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Runoff</a:t>
            </a:r>
            <a:endParaRPr lang="en-US" dirty="0"/>
          </a:p>
        </p:txBody>
      </p:sp>
      <p:pic>
        <p:nvPicPr>
          <p:cNvPr id="400386" name="Picture 2"/>
          <p:cNvPicPr>
            <a:picLocks noGrp="1" noChangeAspect="1" noChangeArrowheads="1"/>
          </p:cNvPicPr>
          <p:nvPr>
            <p:ph idx="1"/>
          </p:nvPr>
        </p:nvPicPr>
        <p:blipFill>
          <a:blip r:embed="rId2" cstate="print"/>
          <a:srcRect/>
          <a:stretch>
            <a:fillRect/>
          </a:stretch>
        </p:blipFill>
        <p:spPr bwMode="auto">
          <a:xfrm>
            <a:off x="1403826" y="1600200"/>
            <a:ext cx="6336348" cy="4525963"/>
          </a:xfrm>
          <a:prstGeom prst="rect">
            <a:avLst/>
          </a:prstGeom>
          <a:noFill/>
          <a:ln w="9525">
            <a:noFill/>
            <a:miter lim="800000"/>
            <a:headEnd/>
            <a:tailEnd/>
          </a:ln>
        </p:spPr>
      </p:pic>
      <p:pic>
        <p:nvPicPr>
          <p:cNvPr id="5" name="Picture 4" descr="Horizontal with Tagline"/>
          <p:cNvPicPr>
            <a:picLocks noChangeAspect="1" noChangeArrowheads="1"/>
          </p:cNvPicPr>
          <p:nvPr/>
        </p:nvPicPr>
        <p:blipFill>
          <a:blip r:embed="rId3" cstate="print"/>
          <a:srcRect/>
          <a:stretch>
            <a:fillRect/>
          </a:stretch>
        </p:blipFill>
        <p:spPr bwMode="auto">
          <a:xfrm>
            <a:off x="228600" y="6248400"/>
            <a:ext cx="2514600" cy="4302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Common sources of suspended solids</a:t>
            </a:r>
            <a:endParaRPr lang="en-US" sz="4000" dirty="0"/>
          </a:p>
        </p:txBody>
      </p:sp>
      <p:pic>
        <p:nvPicPr>
          <p:cNvPr id="6" name="Picture 2"/>
          <p:cNvPicPr>
            <a:picLocks noChangeAspect="1" noChangeArrowheads="1"/>
          </p:cNvPicPr>
          <p:nvPr/>
        </p:nvPicPr>
        <p:blipFill>
          <a:blip r:embed="rId2" cstate="print"/>
          <a:srcRect/>
          <a:stretch>
            <a:fillRect/>
          </a:stretch>
        </p:blipFill>
        <p:spPr bwMode="auto">
          <a:xfrm>
            <a:off x="228600" y="1828800"/>
            <a:ext cx="3368360" cy="2438400"/>
          </a:xfrm>
          <a:prstGeom prst="rect">
            <a:avLst/>
          </a:prstGeom>
          <a:noFill/>
          <a:ln w="9525">
            <a:noFill/>
            <a:miter lim="800000"/>
            <a:headEnd/>
            <a:tailEnd/>
          </a:ln>
          <a:effectLst/>
        </p:spPr>
      </p:pic>
      <p:pic>
        <p:nvPicPr>
          <p:cNvPr id="401411" name="Picture 3"/>
          <p:cNvPicPr>
            <a:picLocks noGrp="1" noChangeAspect="1" noChangeArrowheads="1"/>
          </p:cNvPicPr>
          <p:nvPr>
            <p:ph idx="1"/>
          </p:nvPr>
        </p:nvPicPr>
        <p:blipFill>
          <a:blip r:embed="rId3" cstate="print"/>
          <a:srcRect/>
          <a:stretch>
            <a:fillRect/>
          </a:stretch>
        </p:blipFill>
        <p:spPr bwMode="auto">
          <a:xfrm>
            <a:off x="5562600" y="1752600"/>
            <a:ext cx="3200400" cy="2563284"/>
          </a:xfrm>
          <a:prstGeom prst="rect">
            <a:avLst/>
          </a:prstGeom>
          <a:noFill/>
          <a:ln w="9525">
            <a:noFill/>
            <a:miter lim="800000"/>
            <a:headEnd/>
            <a:tailEnd/>
          </a:ln>
        </p:spPr>
      </p:pic>
      <p:pic>
        <p:nvPicPr>
          <p:cNvPr id="401412" name="Picture 4"/>
          <p:cNvPicPr>
            <a:picLocks noChangeAspect="1" noChangeArrowheads="1"/>
          </p:cNvPicPr>
          <p:nvPr/>
        </p:nvPicPr>
        <p:blipFill>
          <a:blip r:embed="rId4" cstate="print"/>
          <a:srcRect/>
          <a:stretch>
            <a:fillRect/>
          </a:stretch>
        </p:blipFill>
        <p:spPr bwMode="auto">
          <a:xfrm>
            <a:off x="2819400" y="3429000"/>
            <a:ext cx="3429000" cy="2571750"/>
          </a:xfrm>
          <a:prstGeom prst="rect">
            <a:avLst/>
          </a:prstGeom>
          <a:noFill/>
          <a:ln w="9525">
            <a:noFill/>
            <a:miter lim="800000"/>
            <a:headEnd/>
            <a:tailEnd/>
          </a:ln>
        </p:spPr>
      </p:pic>
      <p:sp>
        <p:nvSpPr>
          <p:cNvPr id="9" name="TextBox 8"/>
          <p:cNvSpPr txBox="1"/>
          <p:nvPr/>
        </p:nvSpPr>
        <p:spPr>
          <a:xfrm>
            <a:off x="304800" y="4267200"/>
            <a:ext cx="2743200" cy="369332"/>
          </a:xfrm>
          <a:prstGeom prst="rect">
            <a:avLst/>
          </a:prstGeom>
          <a:noFill/>
        </p:spPr>
        <p:txBody>
          <a:bodyPr wrap="square" rtlCol="0">
            <a:spAutoFit/>
          </a:bodyPr>
          <a:lstStyle/>
          <a:p>
            <a:r>
              <a:rPr lang="en-US" dirty="0" smtClean="0"/>
              <a:t>Construction activities</a:t>
            </a:r>
            <a:endParaRPr lang="en-US" dirty="0"/>
          </a:p>
        </p:txBody>
      </p:sp>
      <p:sp>
        <p:nvSpPr>
          <p:cNvPr id="10" name="TextBox 9"/>
          <p:cNvSpPr txBox="1"/>
          <p:nvPr/>
        </p:nvSpPr>
        <p:spPr>
          <a:xfrm>
            <a:off x="6934200" y="4343400"/>
            <a:ext cx="1447800" cy="923330"/>
          </a:xfrm>
          <a:prstGeom prst="rect">
            <a:avLst/>
          </a:prstGeom>
          <a:noFill/>
        </p:spPr>
        <p:txBody>
          <a:bodyPr wrap="square" rtlCol="0">
            <a:spAutoFit/>
          </a:bodyPr>
          <a:lstStyle/>
          <a:p>
            <a:r>
              <a:rPr lang="en-US" dirty="0" smtClean="0"/>
              <a:t>Erosion of agricultural lands</a:t>
            </a:r>
            <a:endParaRPr lang="en-US" dirty="0"/>
          </a:p>
        </p:txBody>
      </p:sp>
      <p:sp>
        <p:nvSpPr>
          <p:cNvPr id="11" name="TextBox 10"/>
          <p:cNvSpPr txBox="1"/>
          <p:nvPr/>
        </p:nvSpPr>
        <p:spPr>
          <a:xfrm>
            <a:off x="2743200" y="6019800"/>
            <a:ext cx="3570208" cy="369332"/>
          </a:xfrm>
          <a:prstGeom prst="rect">
            <a:avLst/>
          </a:prstGeom>
          <a:noFill/>
        </p:spPr>
        <p:txBody>
          <a:bodyPr wrap="none" rtlCol="0">
            <a:spAutoFit/>
          </a:bodyPr>
          <a:lstStyle/>
          <a:p>
            <a:r>
              <a:rPr lang="en-US" dirty="0" smtClean="0"/>
              <a:t>Surface mined land (strip mining)</a:t>
            </a:r>
            <a:endParaRPr lang="en-US" dirty="0"/>
          </a:p>
        </p:txBody>
      </p:sp>
      <p:pic>
        <p:nvPicPr>
          <p:cNvPr id="12" name="Picture 11" descr="Horizontal with Tagline"/>
          <p:cNvPicPr>
            <a:picLocks noChangeAspect="1" noChangeArrowheads="1"/>
          </p:cNvPicPr>
          <p:nvPr/>
        </p:nvPicPr>
        <p:blipFill>
          <a:blip r:embed="rId5" cstate="print"/>
          <a:srcRect/>
          <a:stretch>
            <a:fillRect/>
          </a:stretch>
        </p:blipFill>
        <p:spPr bwMode="auto">
          <a:xfrm>
            <a:off x="228600" y="6248400"/>
            <a:ext cx="2514600" cy="4302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Poor logging practices can also lead to soil erosion and sedimentation</a:t>
            </a:r>
            <a:endParaRPr lang="en-US" sz="4000" dirty="0"/>
          </a:p>
        </p:txBody>
      </p:sp>
      <p:pic>
        <p:nvPicPr>
          <p:cNvPr id="4" name="Picture 1" descr="C:\Documents and Settings\Owner\Desktop\logging sediment.jpg"/>
          <p:cNvPicPr>
            <a:picLocks noGrp="1" noChangeAspect="1" noChangeArrowheads="1"/>
          </p:cNvPicPr>
          <p:nvPr>
            <p:ph idx="1"/>
          </p:nvPr>
        </p:nvPicPr>
        <p:blipFill>
          <a:blip r:embed="rId2" cstate="print"/>
          <a:srcRect/>
          <a:stretch>
            <a:fillRect/>
          </a:stretch>
        </p:blipFill>
        <p:spPr bwMode="auto">
          <a:xfrm>
            <a:off x="914400" y="1905000"/>
            <a:ext cx="7090912" cy="3628803"/>
          </a:xfrm>
          <a:prstGeom prst="rect">
            <a:avLst/>
          </a:prstGeom>
          <a:noFill/>
          <a:ln w="9525">
            <a:noFill/>
            <a:miter lim="800000"/>
            <a:headEnd/>
            <a:tailEnd/>
          </a:ln>
        </p:spPr>
      </p:pic>
      <p:sp>
        <p:nvSpPr>
          <p:cNvPr id="5" name="TextBox 4"/>
          <p:cNvSpPr txBox="1"/>
          <p:nvPr/>
        </p:nvSpPr>
        <p:spPr>
          <a:xfrm>
            <a:off x="4724400" y="5791200"/>
            <a:ext cx="2929007" cy="369332"/>
          </a:xfrm>
          <a:prstGeom prst="rect">
            <a:avLst/>
          </a:prstGeom>
          <a:noFill/>
        </p:spPr>
        <p:txBody>
          <a:bodyPr wrap="none" rtlCol="0">
            <a:spAutoFit/>
          </a:bodyPr>
          <a:lstStyle/>
          <a:p>
            <a:r>
              <a:rPr lang="en-US" dirty="0" smtClean="0"/>
              <a:t>Note the exposed bare soil</a:t>
            </a:r>
            <a:endParaRPr lang="en-US" dirty="0"/>
          </a:p>
        </p:txBody>
      </p:sp>
      <p:pic>
        <p:nvPicPr>
          <p:cNvPr id="6" name="Picture 5" descr="Horizontal with Tagline"/>
          <p:cNvPicPr>
            <a:picLocks noChangeAspect="1" noChangeArrowheads="1"/>
          </p:cNvPicPr>
          <p:nvPr/>
        </p:nvPicPr>
        <p:blipFill>
          <a:blip r:embed="rId3" cstate="print"/>
          <a:srcRect/>
          <a:stretch>
            <a:fillRect/>
          </a:stretch>
        </p:blipFill>
        <p:spPr bwMode="auto">
          <a:xfrm>
            <a:off x="228600" y="6248400"/>
            <a:ext cx="2514600" cy="4302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t>Hamilton Pool has silt (sediment) in it because of nearby housing construction.  In the fall of 2007, Travis County sued the construction company to make them control the sediment runoff. </a:t>
            </a:r>
            <a:endParaRPr lang="en-US" sz="2000" dirty="0"/>
          </a:p>
        </p:txBody>
      </p:sp>
      <p:pic>
        <p:nvPicPr>
          <p:cNvPr id="4" name="Picture 2" descr="C:\Documents and Settings\Owner\Desktop\newspaper turned.png"/>
          <p:cNvPicPr>
            <a:picLocks noGrp="1" noChangeAspect="1" noChangeArrowheads="1"/>
          </p:cNvPicPr>
          <p:nvPr>
            <p:ph idx="1"/>
          </p:nvPr>
        </p:nvPicPr>
        <p:blipFill>
          <a:blip r:embed="rId2" cstate="print"/>
          <a:srcRect/>
          <a:stretch>
            <a:fillRect/>
          </a:stretch>
        </p:blipFill>
        <p:spPr bwMode="auto">
          <a:xfrm>
            <a:off x="1268395" y="1600200"/>
            <a:ext cx="6607209" cy="4525963"/>
          </a:xfrm>
          <a:prstGeom prst="rect">
            <a:avLst/>
          </a:prstGeom>
          <a:noFill/>
          <a:ln w="9525">
            <a:noFill/>
            <a:miter lim="800000"/>
            <a:headEnd/>
            <a:tailEnd/>
          </a:ln>
        </p:spPr>
      </p:pic>
      <p:pic>
        <p:nvPicPr>
          <p:cNvPr id="5" name="Picture 4" descr="Horizontal with Tagline"/>
          <p:cNvPicPr>
            <a:picLocks noChangeAspect="1" noChangeArrowheads="1"/>
          </p:cNvPicPr>
          <p:nvPr/>
        </p:nvPicPr>
        <p:blipFill>
          <a:blip r:embed="rId3" cstate="print"/>
          <a:srcRect/>
          <a:stretch>
            <a:fillRect/>
          </a:stretch>
        </p:blipFill>
        <p:spPr bwMode="auto">
          <a:xfrm>
            <a:off x="228600" y="6248400"/>
            <a:ext cx="2514600" cy="4302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buNone/>
            </a:pPr>
            <a:r>
              <a:rPr lang="en-US" dirty="0" smtClean="0"/>
              <a:t>In order to reduce erosion, which results in suspended solids in the water, we must first </a:t>
            </a:r>
            <a:r>
              <a:rPr lang="en-US" dirty="0" smtClean="0">
                <a:solidFill>
                  <a:srgbClr val="FFC000"/>
                </a:solidFill>
              </a:rPr>
              <a:t>COVER the bare soil</a:t>
            </a:r>
            <a:r>
              <a:rPr lang="en-US" dirty="0" smtClean="0"/>
              <a:t>!</a:t>
            </a:r>
          </a:p>
          <a:p>
            <a:pPr>
              <a:buNone/>
            </a:pPr>
            <a:endParaRPr lang="en-US" dirty="0"/>
          </a:p>
          <a:p>
            <a:pPr algn="ctr">
              <a:buNone/>
            </a:pPr>
            <a:r>
              <a:rPr lang="en-US" dirty="0" smtClean="0"/>
              <a:t>Can you come up with some ways to cover bare soil?</a:t>
            </a:r>
            <a:endParaRPr lang="en-US" dirty="0"/>
          </a:p>
        </p:txBody>
      </p:sp>
      <p:pic>
        <p:nvPicPr>
          <p:cNvPr id="4" name="Picture 3" descr="Horizontal with Tagline"/>
          <p:cNvPicPr>
            <a:picLocks noChangeAspect="1" noChangeArrowheads="1"/>
          </p:cNvPicPr>
          <p:nvPr/>
        </p:nvPicPr>
        <p:blipFill>
          <a:blip r:embed="rId2" cstate="print"/>
          <a:srcRect/>
          <a:stretch>
            <a:fillRect/>
          </a:stretch>
        </p:blipFill>
        <p:spPr bwMode="auto">
          <a:xfrm>
            <a:off x="228600" y="6248400"/>
            <a:ext cx="2514600" cy="4302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Ways to cover bare soil</a:t>
            </a:r>
            <a:endParaRPr lang="en-US" dirty="0"/>
          </a:p>
        </p:txBody>
      </p:sp>
      <p:sp>
        <p:nvSpPr>
          <p:cNvPr id="3" name="Content Placeholder 2"/>
          <p:cNvSpPr>
            <a:spLocks noGrp="1"/>
          </p:cNvSpPr>
          <p:nvPr>
            <p:ph idx="1"/>
          </p:nvPr>
        </p:nvSpPr>
        <p:spPr>
          <a:xfrm>
            <a:off x="457200" y="1371600"/>
            <a:ext cx="8229600" cy="4525963"/>
          </a:xfrm>
        </p:spPr>
        <p:txBody>
          <a:bodyPr/>
          <a:lstStyle/>
          <a:p>
            <a:r>
              <a:rPr lang="en-US" u="sng" dirty="0" smtClean="0"/>
              <a:t>Plants</a:t>
            </a:r>
            <a:r>
              <a:rPr lang="en-US" dirty="0" smtClean="0"/>
              <a:t>- the very best permanent means of covering bare soil.  The roots hold the soil in place, plus roots add to the organic matter in the soil</a:t>
            </a:r>
          </a:p>
          <a:p>
            <a:r>
              <a:rPr lang="en-US" u="sng" dirty="0" smtClean="0"/>
              <a:t>Mulches</a:t>
            </a:r>
            <a:r>
              <a:rPr lang="en-US" dirty="0" smtClean="0"/>
              <a:t>- hay, chopped wood, leaves, gravel, tarps help control erosion</a:t>
            </a:r>
          </a:p>
          <a:p>
            <a:r>
              <a:rPr lang="en-US" u="sng" dirty="0" smtClean="0"/>
              <a:t>Cover crops- </a:t>
            </a:r>
            <a:r>
              <a:rPr lang="en-US" dirty="0" smtClean="0"/>
              <a:t>alfalfa, clover fields hold the soil in place in the winter and add organic matter and nitrogen to the soil</a:t>
            </a:r>
            <a:endParaRPr lang="en-US" dirty="0"/>
          </a:p>
        </p:txBody>
      </p:sp>
      <p:pic>
        <p:nvPicPr>
          <p:cNvPr id="4" name="Picture 3" descr="Horizontal with Tagline"/>
          <p:cNvPicPr>
            <a:picLocks noChangeAspect="1" noChangeArrowheads="1"/>
          </p:cNvPicPr>
          <p:nvPr/>
        </p:nvPicPr>
        <p:blipFill>
          <a:blip r:embed="rId2" cstate="print"/>
          <a:srcRect/>
          <a:stretch>
            <a:fillRect/>
          </a:stretch>
        </p:blipFill>
        <p:spPr bwMode="auto">
          <a:xfrm>
            <a:off x="228600" y="6248400"/>
            <a:ext cx="2514600" cy="4302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smtClean="0"/>
          </a:p>
          <a:p>
            <a:endParaRPr lang="en-US" dirty="0"/>
          </a:p>
          <a:p>
            <a:pPr algn="ctr">
              <a:buNone/>
            </a:pPr>
            <a:r>
              <a:rPr lang="en-US" dirty="0" smtClean="0"/>
              <a:t>Based on your experiment and the previous lessons, what can you say about soil and water?</a:t>
            </a:r>
            <a:endParaRPr lang="en-US" dirty="0"/>
          </a:p>
        </p:txBody>
      </p:sp>
      <p:pic>
        <p:nvPicPr>
          <p:cNvPr id="4" name="Picture 3" descr="Horizontal with Tagline"/>
          <p:cNvPicPr>
            <a:picLocks noChangeAspect="1" noChangeArrowheads="1"/>
          </p:cNvPicPr>
          <p:nvPr/>
        </p:nvPicPr>
        <p:blipFill>
          <a:blip r:embed="rId2" cstate="print"/>
          <a:srcRect/>
          <a:stretch>
            <a:fillRect/>
          </a:stretch>
        </p:blipFill>
        <p:spPr bwMode="auto">
          <a:xfrm>
            <a:off x="228600" y="6248400"/>
            <a:ext cx="2514600" cy="4302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Notice the plants growing along the banks of the waterway</a:t>
            </a:r>
            <a:endParaRPr lang="en-US" sz="3200" dirty="0"/>
          </a:p>
        </p:txBody>
      </p:sp>
      <p:pic>
        <p:nvPicPr>
          <p:cNvPr id="8" name="Picture 2" descr="C:\Documents and Settings\Owner\Desktop\grassy bank.jpg"/>
          <p:cNvPicPr>
            <a:picLocks noGrp="1" noChangeAspect="1" noChangeArrowheads="1"/>
          </p:cNvPicPr>
          <p:nvPr>
            <p:ph idx="1"/>
          </p:nvPr>
        </p:nvPicPr>
        <p:blipFill>
          <a:blip r:embed="rId2" cstate="print"/>
          <a:srcRect/>
          <a:stretch>
            <a:fillRect/>
          </a:stretch>
        </p:blipFill>
        <p:spPr bwMode="auto">
          <a:xfrm>
            <a:off x="1981200" y="1600200"/>
            <a:ext cx="5608108" cy="4206081"/>
          </a:xfrm>
          <a:prstGeom prst="rect">
            <a:avLst/>
          </a:prstGeom>
          <a:noFill/>
          <a:ln w="9525">
            <a:noFill/>
            <a:miter lim="800000"/>
            <a:headEnd/>
            <a:tailEnd/>
          </a:ln>
        </p:spPr>
      </p:pic>
      <p:sp>
        <p:nvSpPr>
          <p:cNvPr id="9" name="Rectangle 8"/>
          <p:cNvSpPr/>
          <p:nvPr/>
        </p:nvSpPr>
        <p:spPr>
          <a:xfrm>
            <a:off x="3505200" y="5934670"/>
            <a:ext cx="5410200" cy="646331"/>
          </a:xfrm>
          <a:prstGeom prst="rect">
            <a:avLst/>
          </a:prstGeom>
        </p:spPr>
        <p:txBody>
          <a:bodyPr wrap="square">
            <a:spAutoFit/>
          </a:bodyPr>
          <a:lstStyle/>
          <a:p>
            <a:r>
              <a:rPr lang="en-US" dirty="0" smtClean="0">
                <a:latin typeface="Calibri" pitchFamily="34" charset="0"/>
              </a:rPr>
              <a:t>UT Pan Am "Teaching Environmental Science," Edinburg Main Canal, Edinburg, TX, 7/20/07. Photo by J. </a:t>
            </a:r>
            <a:r>
              <a:rPr lang="en-US" dirty="0" err="1" smtClean="0">
                <a:latin typeface="Calibri" pitchFamily="34" charset="0"/>
              </a:rPr>
              <a:t>Tuason</a:t>
            </a:r>
            <a:endParaRPr lang="en-US" dirty="0"/>
          </a:p>
        </p:txBody>
      </p:sp>
      <p:pic>
        <p:nvPicPr>
          <p:cNvPr id="10" name="Picture 9" descr="Horizontal with Tagline"/>
          <p:cNvPicPr>
            <a:picLocks noChangeAspect="1" noChangeArrowheads="1"/>
          </p:cNvPicPr>
          <p:nvPr/>
        </p:nvPicPr>
        <p:blipFill>
          <a:blip r:embed="rId3" cstate="print"/>
          <a:srcRect/>
          <a:stretch>
            <a:fillRect/>
          </a:stretch>
        </p:blipFill>
        <p:spPr bwMode="auto">
          <a:xfrm>
            <a:off x="228600" y="6248400"/>
            <a:ext cx="2514600" cy="4302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7813"/>
            <a:ext cx="8763000" cy="1139825"/>
          </a:xfrm>
        </p:spPr>
        <p:txBody>
          <a:bodyPr/>
          <a:lstStyle/>
          <a:p>
            <a:r>
              <a:rPr lang="en-US" sz="2800" b="1" dirty="0" smtClean="0"/>
              <a:t>Roots of plants hold the soil in place and do not allow raindrops to land directly on bare soil. </a:t>
            </a:r>
            <a:endParaRPr lang="en-US" sz="2800" b="1" dirty="0"/>
          </a:p>
        </p:txBody>
      </p:sp>
      <p:pic>
        <p:nvPicPr>
          <p:cNvPr id="4" name="Content Placeholder 3" descr="inatvroot[1].jpg"/>
          <p:cNvPicPr>
            <a:picLocks noGrp="1" noChangeAspect="1"/>
          </p:cNvPicPr>
          <p:nvPr>
            <p:ph idx="1"/>
          </p:nvPr>
        </p:nvPicPr>
        <p:blipFill>
          <a:blip r:embed="rId2" cstate="print"/>
          <a:srcRect r="7019" b="17486"/>
          <a:stretch>
            <a:fillRect/>
          </a:stretch>
        </p:blipFill>
        <p:spPr bwMode="auto">
          <a:xfrm>
            <a:off x="459532" y="1295400"/>
            <a:ext cx="8074868" cy="4876800"/>
          </a:xfrm>
          <a:prstGeom prst="rect">
            <a:avLst/>
          </a:prstGeom>
          <a:noFill/>
          <a:ln w="9525">
            <a:noFill/>
            <a:miter lim="800000"/>
            <a:headEnd/>
            <a:tailEnd/>
          </a:ln>
        </p:spPr>
      </p:pic>
      <p:sp>
        <p:nvSpPr>
          <p:cNvPr id="5" name="Rectangle 4"/>
          <p:cNvSpPr/>
          <p:nvPr/>
        </p:nvSpPr>
        <p:spPr>
          <a:xfrm>
            <a:off x="457200" y="4800600"/>
            <a:ext cx="8229600" cy="144655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r"/>
            <a:r>
              <a:rPr lang="en-US" sz="2200" b="1" dirty="0" smtClean="0">
                <a:solidFill>
                  <a:schemeClr val="bg1">
                    <a:lumMod val="50000"/>
                  </a:schemeClr>
                </a:solidFill>
                <a:latin typeface="Calibri" pitchFamily="34" charset="0"/>
              </a:rPr>
              <a:t>Note the length of the roots of the plant on the far </a:t>
            </a:r>
            <a:r>
              <a:rPr lang="en-US" sz="2200" b="1" dirty="0" smtClean="0">
                <a:solidFill>
                  <a:schemeClr val="bg1">
                    <a:lumMod val="50000"/>
                  </a:schemeClr>
                </a:solidFill>
                <a:latin typeface="Calibri" pitchFamily="34" charset="0"/>
              </a:rPr>
              <a:t>left-grass/sod. </a:t>
            </a:r>
            <a:r>
              <a:rPr lang="en-US" sz="2200" b="1" dirty="0" smtClean="0">
                <a:solidFill>
                  <a:schemeClr val="bg1">
                    <a:lumMod val="50000"/>
                  </a:schemeClr>
                </a:solidFill>
                <a:latin typeface="Calibri" pitchFamily="34" charset="0"/>
              </a:rPr>
              <a:t>Now note the lengths of the roots of the rest of the plants. The </a:t>
            </a:r>
            <a:r>
              <a:rPr lang="en-US" sz="2200" b="1" i="1" dirty="0" smtClean="0">
                <a:solidFill>
                  <a:schemeClr val="bg1">
                    <a:lumMod val="50000"/>
                  </a:schemeClr>
                </a:solidFill>
                <a:latin typeface="Calibri" pitchFamily="34" charset="0"/>
              </a:rPr>
              <a:t>roots </a:t>
            </a:r>
            <a:r>
              <a:rPr lang="en-US" sz="2200" b="1" i="1" dirty="0" smtClean="0">
                <a:solidFill>
                  <a:schemeClr val="bg1">
                    <a:lumMod val="50000"/>
                  </a:schemeClr>
                </a:solidFill>
                <a:latin typeface="Calibri" pitchFamily="34" charset="0"/>
              </a:rPr>
              <a:t>of the native plants are much longer </a:t>
            </a:r>
            <a:r>
              <a:rPr lang="en-US" sz="2200" b="1" dirty="0" smtClean="0">
                <a:solidFill>
                  <a:schemeClr val="bg1">
                    <a:lumMod val="50000"/>
                  </a:schemeClr>
                </a:solidFill>
                <a:latin typeface="Calibri" pitchFamily="34" charset="0"/>
              </a:rPr>
              <a:t>the </a:t>
            </a:r>
            <a:r>
              <a:rPr lang="en-US" sz="2200" b="1" dirty="0" smtClean="0">
                <a:solidFill>
                  <a:schemeClr val="bg1">
                    <a:lumMod val="50000"/>
                  </a:schemeClr>
                </a:solidFill>
                <a:latin typeface="Calibri" pitchFamily="34" charset="0"/>
              </a:rPr>
              <a:t>grass/sod are only 2 inches long, the </a:t>
            </a:r>
            <a:r>
              <a:rPr lang="en-US" sz="2200" b="1" dirty="0" smtClean="0">
                <a:solidFill>
                  <a:schemeClr val="bg1">
                    <a:lumMod val="50000"/>
                  </a:schemeClr>
                </a:solidFill>
                <a:latin typeface="Calibri" pitchFamily="34" charset="0"/>
              </a:rPr>
              <a:t>with </a:t>
            </a:r>
            <a:r>
              <a:rPr lang="en-US" sz="2200" b="1" dirty="0" smtClean="0">
                <a:solidFill>
                  <a:schemeClr val="bg1">
                    <a:lumMod val="50000"/>
                  </a:schemeClr>
                </a:solidFill>
                <a:latin typeface="Calibri" pitchFamily="34" charset="0"/>
              </a:rPr>
              <a:t>some extending as long as 15 FEET underground! </a:t>
            </a:r>
            <a:endParaRPr lang="en-US" sz="2200" b="1" dirty="0">
              <a:solidFill>
                <a:schemeClr val="bg1">
                  <a:lumMod val="50000"/>
                </a:schemeClr>
              </a:solidFill>
              <a:latin typeface="Calibri" pitchFamily="34" charset="0"/>
            </a:endParaRPr>
          </a:p>
        </p:txBody>
      </p:sp>
      <p:pic>
        <p:nvPicPr>
          <p:cNvPr id="6" name="Picture 5" descr="Horizontal with Tagline"/>
          <p:cNvPicPr>
            <a:picLocks noChangeAspect="1" noChangeArrowheads="1"/>
          </p:cNvPicPr>
          <p:nvPr/>
        </p:nvPicPr>
        <p:blipFill>
          <a:blip r:embed="rId3" cstate="print"/>
          <a:srcRect/>
          <a:stretch>
            <a:fillRect/>
          </a:stretch>
        </p:blipFill>
        <p:spPr bwMode="auto">
          <a:xfrm>
            <a:off x="228600" y="6248400"/>
            <a:ext cx="2514600" cy="4302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Mulches</a:t>
            </a:r>
            <a:endParaRPr lang="en-US" dirty="0"/>
          </a:p>
        </p:txBody>
      </p:sp>
      <p:pic>
        <p:nvPicPr>
          <p:cNvPr id="403460" name="Picture 4"/>
          <p:cNvPicPr>
            <a:picLocks noGrp="1" noChangeAspect="1" noChangeArrowheads="1"/>
          </p:cNvPicPr>
          <p:nvPr>
            <p:ph idx="1"/>
          </p:nvPr>
        </p:nvPicPr>
        <p:blipFill>
          <a:blip r:embed="rId2" cstate="print"/>
          <a:srcRect/>
          <a:stretch>
            <a:fillRect/>
          </a:stretch>
        </p:blipFill>
        <p:spPr bwMode="auto">
          <a:xfrm>
            <a:off x="457200" y="914400"/>
            <a:ext cx="2935576" cy="1958029"/>
          </a:xfrm>
          <a:prstGeom prst="rect">
            <a:avLst/>
          </a:prstGeom>
          <a:noFill/>
          <a:ln w="9525">
            <a:noFill/>
            <a:miter lim="800000"/>
            <a:headEnd/>
            <a:tailEnd/>
          </a:ln>
        </p:spPr>
      </p:pic>
      <p:pic>
        <p:nvPicPr>
          <p:cNvPr id="403461" name="Picture 5"/>
          <p:cNvPicPr>
            <a:picLocks noChangeAspect="1" noChangeArrowheads="1"/>
          </p:cNvPicPr>
          <p:nvPr/>
        </p:nvPicPr>
        <p:blipFill>
          <a:blip r:embed="rId3" cstate="print"/>
          <a:srcRect/>
          <a:stretch>
            <a:fillRect/>
          </a:stretch>
        </p:blipFill>
        <p:spPr bwMode="auto">
          <a:xfrm>
            <a:off x="2438400" y="2133600"/>
            <a:ext cx="2692401" cy="2019300"/>
          </a:xfrm>
          <a:prstGeom prst="rect">
            <a:avLst/>
          </a:prstGeom>
          <a:noFill/>
          <a:ln w="9525">
            <a:noFill/>
            <a:miter lim="800000"/>
            <a:headEnd/>
            <a:tailEnd/>
          </a:ln>
        </p:spPr>
      </p:pic>
      <p:pic>
        <p:nvPicPr>
          <p:cNvPr id="403462" name="Picture 6"/>
          <p:cNvPicPr>
            <a:picLocks noChangeAspect="1" noChangeArrowheads="1"/>
          </p:cNvPicPr>
          <p:nvPr/>
        </p:nvPicPr>
        <p:blipFill>
          <a:blip r:embed="rId4" cstate="print"/>
          <a:srcRect/>
          <a:stretch>
            <a:fillRect/>
          </a:stretch>
        </p:blipFill>
        <p:spPr bwMode="auto">
          <a:xfrm>
            <a:off x="5715000" y="4495800"/>
            <a:ext cx="2924175" cy="1981199"/>
          </a:xfrm>
          <a:prstGeom prst="rect">
            <a:avLst/>
          </a:prstGeom>
          <a:noFill/>
          <a:ln w="9525">
            <a:noFill/>
            <a:miter lim="800000"/>
            <a:headEnd/>
            <a:tailEnd/>
          </a:ln>
        </p:spPr>
      </p:pic>
      <p:pic>
        <p:nvPicPr>
          <p:cNvPr id="403463" name="Picture 7"/>
          <p:cNvPicPr>
            <a:picLocks noChangeAspect="1" noChangeArrowheads="1"/>
          </p:cNvPicPr>
          <p:nvPr/>
        </p:nvPicPr>
        <p:blipFill>
          <a:blip r:embed="rId5" cstate="print"/>
          <a:srcRect/>
          <a:stretch>
            <a:fillRect/>
          </a:stretch>
        </p:blipFill>
        <p:spPr bwMode="auto">
          <a:xfrm>
            <a:off x="3733800" y="3429000"/>
            <a:ext cx="3009900" cy="2002828"/>
          </a:xfrm>
          <a:prstGeom prst="rect">
            <a:avLst/>
          </a:prstGeom>
          <a:noFill/>
          <a:ln w="9525">
            <a:noFill/>
            <a:miter lim="800000"/>
            <a:headEnd/>
            <a:tailEnd/>
          </a:ln>
        </p:spPr>
      </p:pic>
      <p:sp>
        <p:nvSpPr>
          <p:cNvPr id="11" name="TextBox 10"/>
          <p:cNvSpPr txBox="1"/>
          <p:nvPr/>
        </p:nvSpPr>
        <p:spPr>
          <a:xfrm>
            <a:off x="5181600" y="1752600"/>
            <a:ext cx="3707105" cy="646331"/>
          </a:xfrm>
          <a:prstGeom prst="rect">
            <a:avLst/>
          </a:prstGeom>
          <a:noFill/>
        </p:spPr>
        <p:txBody>
          <a:bodyPr wrap="none" rtlCol="0">
            <a:spAutoFit/>
          </a:bodyPr>
          <a:lstStyle/>
          <a:p>
            <a:r>
              <a:rPr lang="en-US" dirty="0" smtClean="0"/>
              <a:t>There are many different materials</a:t>
            </a:r>
          </a:p>
          <a:p>
            <a:r>
              <a:rPr lang="en-US" dirty="0"/>
              <a:t>t</a:t>
            </a:r>
            <a:r>
              <a:rPr lang="en-US" dirty="0" smtClean="0"/>
              <a:t>hat can be used for mulch</a:t>
            </a:r>
            <a:endParaRPr lang="en-US" dirty="0"/>
          </a:p>
        </p:txBody>
      </p:sp>
      <p:pic>
        <p:nvPicPr>
          <p:cNvPr id="12" name="Picture 11" descr="Horizontal with Tagline"/>
          <p:cNvPicPr>
            <a:picLocks noChangeAspect="1" noChangeArrowheads="1"/>
          </p:cNvPicPr>
          <p:nvPr/>
        </p:nvPicPr>
        <p:blipFill>
          <a:blip r:embed="rId6" cstate="print"/>
          <a:srcRect/>
          <a:stretch>
            <a:fillRect/>
          </a:stretch>
        </p:blipFill>
        <p:spPr bwMode="auto">
          <a:xfrm>
            <a:off x="228600" y="6248400"/>
            <a:ext cx="2514600" cy="4302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Reclamation of land from surface mining takes a lot of money and effort</a:t>
            </a:r>
            <a:endParaRPr lang="en-US" sz="3200" dirty="0"/>
          </a:p>
        </p:txBody>
      </p:sp>
      <p:sp>
        <p:nvSpPr>
          <p:cNvPr id="4" name="Text Placeholder 3"/>
          <p:cNvSpPr>
            <a:spLocks noGrp="1"/>
          </p:cNvSpPr>
          <p:nvPr>
            <p:ph type="body" idx="1"/>
          </p:nvPr>
        </p:nvSpPr>
        <p:spPr/>
        <p:txBody>
          <a:bodyPr/>
          <a:lstStyle/>
          <a:p>
            <a:r>
              <a:rPr lang="en-US" dirty="0" smtClean="0"/>
              <a:t>Open pit strip mining</a:t>
            </a:r>
            <a:endParaRPr lang="en-US" dirty="0"/>
          </a:p>
        </p:txBody>
      </p:sp>
      <p:sp>
        <p:nvSpPr>
          <p:cNvPr id="6" name="Text Placeholder 5"/>
          <p:cNvSpPr>
            <a:spLocks noGrp="1"/>
          </p:cNvSpPr>
          <p:nvPr>
            <p:ph type="body" sz="quarter" idx="3"/>
          </p:nvPr>
        </p:nvSpPr>
        <p:spPr/>
        <p:txBody>
          <a:bodyPr/>
          <a:lstStyle/>
          <a:p>
            <a:r>
              <a:rPr lang="en-US" dirty="0" smtClean="0"/>
              <a:t>Reclaimed land project</a:t>
            </a:r>
            <a:endParaRPr lang="en-US" dirty="0"/>
          </a:p>
        </p:txBody>
      </p:sp>
      <p:pic>
        <p:nvPicPr>
          <p:cNvPr id="404482" name="Picture 2"/>
          <p:cNvPicPr>
            <a:picLocks noGrp="1" noChangeAspect="1" noChangeArrowheads="1"/>
          </p:cNvPicPr>
          <p:nvPr>
            <p:ph sz="half" idx="2"/>
          </p:nvPr>
        </p:nvPicPr>
        <p:blipFill>
          <a:blip r:embed="rId2" cstate="print"/>
          <a:srcRect/>
          <a:stretch>
            <a:fillRect/>
          </a:stretch>
        </p:blipFill>
        <p:spPr bwMode="auto">
          <a:xfrm>
            <a:off x="457200" y="2635448"/>
            <a:ext cx="4040188" cy="3030141"/>
          </a:xfrm>
          <a:prstGeom prst="rect">
            <a:avLst/>
          </a:prstGeom>
          <a:noFill/>
          <a:ln w="9525">
            <a:noFill/>
            <a:miter lim="800000"/>
            <a:headEnd/>
            <a:tailEnd/>
          </a:ln>
        </p:spPr>
      </p:pic>
      <p:pic>
        <p:nvPicPr>
          <p:cNvPr id="404483" name="Picture 3"/>
          <p:cNvPicPr>
            <a:picLocks noGrp="1" noChangeAspect="1" noChangeArrowheads="1"/>
          </p:cNvPicPr>
          <p:nvPr>
            <p:ph sz="quarter" idx="4"/>
          </p:nvPr>
        </p:nvPicPr>
        <p:blipFill>
          <a:blip r:embed="rId3" cstate="print"/>
          <a:srcRect/>
          <a:stretch>
            <a:fillRect/>
          </a:stretch>
        </p:blipFill>
        <p:spPr bwMode="auto">
          <a:xfrm>
            <a:off x="4760912" y="2893219"/>
            <a:ext cx="3810000" cy="2514600"/>
          </a:xfrm>
          <a:prstGeom prst="rect">
            <a:avLst/>
          </a:prstGeom>
          <a:noFill/>
          <a:ln w="9525">
            <a:noFill/>
            <a:miter lim="800000"/>
            <a:headEnd/>
            <a:tailEnd/>
          </a:ln>
        </p:spPr>
      </p:pic>
      <p:pic>
        <p:nvPicPr>
          <p:cNvPr id="10" name="Picture 9" descr="Horizontal with Tagline"/>
          <p:cNvPicPr>
            <a:picLocks noChangeAspect="1" noChangeArrowheads="1"/>
          </p:cNvPicPr>
          <p:nvPr/>
        </p:nvPicPr>
        <p:blipFill>
          <a:blip r:embed="rId4" cstate="print"/>
          <a:srcRect/>
          <a:stretch>
            <a:fillRect/>
          </a:stretch>
        </p:blipFill>
        <p:spPr bwMode="auto">
          <a:xfrm>
            <a:off x="228600" y="6248400"/>
            <a:ext cx="2514600" cy="4302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Contour farming on a hillside keeps the soil in the ridges</a:t>
            </a:r>
            <a:endParaRPr lang="en-US" sz="3600" dirty="0"/>
          </a:p>
        </p:txBody>
      </p:sp>
      <p:sp>
        <p:nvSpPr>
          <p:cNvPr id="3" name="Text Placeholder 2"/>
          <p:cNvSpPr>
            <a:spLocks noGrp="1"/>
          </p:cNvSpPr>
          <p:nvPr>
            <p:ph type="body" idx="1"/>
          </p:nvPr>
        </p:nvSpPr>
        <p:spPr/>
        <p:txBody>
          <a:bodyPr/>
          <a:lstStyle/>
          <a:p>
            <a:pPr algn="ctr"/>
            <a:r>
              <a:rPr lang="en-US" dirty="0" smtClean="0"/>
              <a:t>Erosion from farmland</a:t>
            </a:r>
            <a:endParaRPr lang="en-US" dirty="0"/>
          </a:p>
        </p:txBody>
      </p:sp>
      <p:sp>
        <p:nvSpPr>
          <p:cNvPr id="5" name="Text Placeholder 4"/>
          <p:cNvSpPr>
            <a:spLocks noGrp="1"/>
          </p:cNvSpPr>
          <p:nvPr>
            <p:ph type="body" sz="quarter" idx="3"/>
          </p:nvPr>
        </p:nvSpPr>
        <p:spPr/>
        <p:txBody>
          <a:bodyPr/>
          <a:lstStyle/>
          <a:p>
            <a:pPr algn="ctr"/>
            <a:r>
              <a:rPr lang="en-US" dirty="0" smtClean="0"/>
              <a:t>Contour farming</a:t>
            </a:r>
            <a:endParaRPr lang="en-US" dirty="0"/>
          </a:p>
        </p:txBody>
      </p:sp>
      <p:pic>
        <p:nvPicPr>
          <p:cNvPr id="7" name="Content Placeholder 3" descr="Lynn Betts.jpg"/>
          <p:cNvPicPr>
            <a:picLocks noGrp="1" noChangeAspect="1"/>
          </p:cNvPicPr>
          <p:nvPr>
            <p:ph sz="half" idx="2"/>
          </p:nvPr>
        </p:nvPicPr>
        <p:blipFill>
          <a:blip r:embed="rId2" cstate="print"/>
          <a:srcRect/>
          <a:stretch>
            <a:fillRect/>
          </a:stretch>
        </p:blipFill>
        <p:spPr bwMode="auto">
          <a:xfrm>
            <a:off x="457200" y="2707594"/>
            <a:ext cx="4040188" cy="2885849"/>
          </a:xfrm>
          <a:prstGeom prst="rect">
            <a:avLst/>
          </a:prstGeom>
          <a:noFill/>
          <a:ln w="9525">
            <a:noFill/>
            <a:miter lim="800000"/>
            <a:headEnd/>
            <a:tailEnd/>
          </a:ln>
        </p:spPr>
      </p:pic>
      <p:pic>
        <p:nvPicPr>
          <p:cNvPr id="405506" name="Picture 2"/>
          <p:cNvPicPr>
            <a:picLocks noGrp="1" noChangeAspect="1" noChangeArrowheads="1"/>
          </p:cNvPicPr>
          <p:nvPr>
            <p:ph sz="quarter" idx="4"/>
          </p:nvPr>
        </p:nvPicPr>
        <p:blipFill>
          <a:blip r:embed="rId3" cstate="print"/>
          <a:srcRect/>
          <a:stretch>
            <a:fillRect/>
          </a:stretch>
        </p:blipFill>
        <p:spPr bwMode="auto">
          <a:xfrm>
            <a:off x="4645025" y="2735897"/>
            <a:ext cx="4041775" cy="2829243"/>
          </a:xfrm>
          <a:prstGeom prst="rect">
            <a:avLst/>
          </a:prstGeom>
          <a:noFill/>
          <a:ln w="9525">
            <a:noFill/>
            <a:miter lim="800000"/>
            <a:headEnd/>
            <a:tailEnd/>
          </a:ln>
        </p:spPr>
      </p:pic>
      <p:pic>
        <p:nvPicPr>
          <p:cNvPr id="9" name="Picture 8" descr="Horizontal with Tagline"/>
          <p:cNvPicPr>
            <a:picLocks noChangeAspect="1" noChangeArrowheads="1"/>
          </p:cNvPicPr>
          <p:nvPr/>
        </p:nvPicPr>
        <p:blipFill>
          <a:blip r:embed="rId4" cstate="print"/>
          <a:srcRect/>
          <a:stretch>
            <a:fillRect/>
          </a:stretch>
        </p:blipFill>
        <p:spPr bwMode="auto">
          <a:xfrm>
            <a:off x="228600" y="6248400"/>
            <a:ext cx="2514600" cy="4302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Farmers can also plant cover crops to enrich and hold the soil</a:t>
            </a:r>
            <a:endParaRPr lang="en-US" sz="3600" dirty="0"/>
          </a:p>
        </p:txBody>
      </p:sp>
      <p:sp>
        <p:nvSpPr>
          <p:cNvPr id="3" name="Text Placeholder 2"/>
          <p:cNvSpPr>
            <a:spLocks noGrp="1"/>
          </p:cNvSpPr>
          <p:nvPr>
            <p:ph type="body" idx="1"/>
          </p:nvPr>
        </p:nvSpPr>
        <p:spPr/>
        <p:txBody>
          <a:bodyPr/>
          <a:lstStyle/>
          <a:p>
            <a:pPr algn="ctr"/>
            <a:r>
              <a:rPr lang="en-US" dirty="0" smtClean="0"/>
              <a:t>Dense cover crop	</a:t>
            </a:r>
            <a:endParaRPr lang="en-US" dirty="0"/>
          </a:p>
        </p:txBody>
      </p:sp>
      <p:sp>
        <p:nvSpPr>
          <p:cNvPr id="5" name="Text Placeholder 4"/>
          <p:cNvSpPr>
            <a:spLocks noGrp="1"/>
          </p:cNvSpPr>
          <p:nvPr>
            <p:ph type="body" sz="quarter" idx="3"/>
          </p:nvPr>
        </p:nvSpPr>
        <p:spPr/>
        <p:txBody>
          <a:bodyPr/>
          <a:lstStyle/>
          <a:p>
            <a:endParaRPr lang="en-US"/>
          </a:p>
        </p:txBody>
      </p:sp>
      <p:pic>
        <p:nvPicPr>
          <p:cNvPr id="406530" name="Picture 2"/>
          <p:cNvPicPr>
            <a:picLocks noGrp="1" noChangeAspect="1" noChangeArrowheads="1"/>
          </p:cNvPicPr>
          <p:nvPr>
            <p:ph sz="half" idx="2"/>
          </p:nvPr>
        </p:nvPicPr>
        <p:blipFill>
          <a:blip r:embed="rId2" cstate="print"/>
          <a:srcRect/>
          <a:stretch>
            <a:fillRect/>
          </a:stretch>
        </p:blipFill>
        <p:spPr bwMode="auto">
          <a:xfrm>
            <a:off x="810419" y="2464594"/>
            <a:ext cx="3333750" cy="3371850"/>
          </a:xfrm>
          <a:prstGeom prst="rect">
            <a:avLst/>
          </a:prstGeom>
          <a:noFill/>
          <a:ln w="9525">
            <a:noFill/>
            <a:miter lim="800000"/>
            <a:headEnd/>
            <a:tailEnd/>
          </a:ln>
        </p:spPr>
      </p:pic>
      <p:sp>
        <p:nvSpPr>
          <p:cNvPr id="9" name="Content Placeholder 8"/>
          <p:cNvSpPr>
            <a:spLocks noGrp="1"/>
          </p:cNvSpPr>
          <p:nvPr>
            <p:ph sz="quarter" idx="4"/>
          </p:nvPr>
        </p:nvSpPr>
        <p:spPr/>
        <p:txBody>
          <a:bodyPr/>
          <a:lstStyle/>
          <a:p>
            <a:endParaRPr lang="en-US" sz="3600" dirty="0" smtClean="0"/>
          </a:p>
          <a:p>
            <a:r>
              <a:rPr lang="en-US" sz="3600" dirty="0" smtClean="0"/>
              <a:t>Cover crops are useful any place where there is bare soil</a:t>
            </a:r>
            <a:r>
              <a:rPr lang="en-US" dirty="0" smtClean="0"/>
              <a:t>. </a:t>
            </a:r>
            <a:endParaRPr lang="en-US" dirty="0"/>
          </a:p>
        </p:txBody>
      </p:sp>
      <p:pic>
        <p:nvPicPr>
          <p:cNvPr id="10" name="Picture 9" descr="Horizontal with Tagline"/>
          <p:cNvPicPr>
            <a:picLocks noChangeAspect="1" noChangeArrowheads="1"/>
          </p:cNvPicPr>
          <p:nvPr/>
        </p:nvPicPr>
        <p:blipFill>
          <a:blip r:embed="rId3" cstate="print"/>
          <a:srcRect/>
          <a:stretch>
            <a:fillRect/>
          </a:stretch>
        </p:blipFill>
        <p:spPr bwMode="auto">
          <a:xfrm>
            <a:off x="228600" y="6248400"/>
            <a:ext cx="2514600" cy="4302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Retention ponds</a:t>
            </a:r>
            <a:endParaRPr lang="en-US" dirty="0"/>
          </a:p>
        </p:txBody>
      </p:sp>
      <p:pic>
        <p:nvPicPr>
          <p:cNvPr id="8" name="Picture 4" descr="Image Preview"/>
          <p:cNvPicPr>
            <a:picLocks noGrp="1" noChangeAspect="1" noChangeArrowheads="1"/>
          </p:cNvPicPr>
          <p:nvPr>
            <p:ph idx="1"/>
          </p:nvPr>
        </p:nvPicPr>
        <p:blipFill>
          <a:blip r:embed="rId2" cstate="print"/>
          <a:srcRect/>
          <a:stretch>
            <a:fillRect/>
          </a:stretch>
        </p:blipFill>
        <p:spPr bwMode="auto">
          <a:xfrm>
            <a:off x="1676400" y="1371600"/>
            <a:ext cx="5804308" cy="3303991"/>
          </a:xfrm>
          <a:prstGeom prst="rect">
            <a:avLst/>
          </a:prstGeom>
          <a:noFill/>
          <a:ln w="9525">
            <a:noFill/>
            <a:miter lim="800000"/>
            <a:headEnd/>
            <a:tailEnd/>
          </a:ln>
        </p:spPr>
      </p:pic>
      <p:sp>
        <p:nvSpPr>
          <p:cNvPr id="9" name="Rectangle 8"/>
          <p:cNvSpPr/>
          <p:nvPr/>
        </p:nvSpPr>
        <p:spPr>
          <a:xfrm>
            <a:off x="1143000" y="4724400"/>
            <a:ext cx="7086600" cy="1200329"/>
          </a:xfrm>
          <a:prstGeom prst="rect">
            <a:avLst/>
          </a:prstGeom>
        </p:spPr>
        <p:txBody>
          <a:bodyPr wrap="square">
            <a:spAutoFit/>
          </a:bodyPr>
          <a:lstStyle/>
          <a:p>
            <a:r>
              <a:rPr lang="en-US" dirty="0" smtClean="0"/>
              <a:t>Typically, retention ponds are found in housing and commercial developments. They are dug to slow down the water and allow the sediment to settle out thus preventing the deterioration of "downstream” surface waters such as streams and lakes. </a:t>
            </a:r>
            <a:endParaRPr lang="en-US" dirty="0"/>
          </a:p>
        </p:txBody>
      </p:sp>
      <p:pic>
        <p:nvPicPr>
          <p:cNvPr id="10" name="Picture 9" descr="Horizontal with Tagline"/>
          <p:cNvPicPr>
            <a:picLocks noChangeAspect="1" noChangeArrowheads="1"/>
          </p:cNvPicPr>
          <p:nvPr/>
        </p:nvPicPr>
        <p:blipFill>
          <a:blip r:embed="rId3" cstate="print"/>
          <a:srcRect/>
          <a:stretch>
            <a:fillRect/>
          </a:stretch>
        </p:blipFill>
        <p:spPr bwMode="auto">
          <a:xfrm>
            <a:off x="228600" y="6248400"/>
            <a:ext cx="2514600" cy="4302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Selective logging reduces soil erosion</a:t>
            </a:r>
            <a:endParaRPr lang="en-US" sz="3600" dirty="0"/>
          </a:p>
        </p:txBody>
      </p:sp>
      <p:sp>
        <p:nvSpPr>
          <p:cNvPr id="4" name="Text Placeholder 3"/>
          <p:cNvSpPr>
            <a:spLocks noGrp="1"/>
          </p:cNvSpPr>
          <p:nvPr>
            <p:ph type="body" idx="1"/>
          </p:nvPr>
        </p:nvSpPr>
        <p:spPr/>
        <p:txBody>
          <a:bodyPr/>
          <a:lstStyle/>
          <a:p>
            <a:pPr algn="ctr"/>
            <a:r>
              <a:rPr lang="en-US" dirty="0" smtClean="0"/>
              <a:t>Selective logging	</a:t>
            </a:r>
            <a:endParaRPr lang="en-US" dirty="0"/>
          </a:p>
        </p:txBody>
      </p:sp>
      <p:sp>
        <p:nvSpPr>
          <p:cNvPr id="6" name="Text Placeholder 5"/>
          <p:cNvSpPr>
            <a:spLocks noGrp="1"/>
          </p:cNvSpPr>
          <p:nvPr>
            <p:ph type="body" sz="quarter" idx="3"/>
          </p:nvPr>
        </p:nvSpPr>
        <p:spPr/>
        <p:txBody>
          <a:bodyPr/>
          <a:lstStyle/>
          <a:p>
            <a:pPr algn="ctr"/>
            <a:r>
              <a:rPr lang="en-US" dirty="0" smtClean="0"/>
              <a:t>Clear cut logging</a:t>
            </a:r>
            <a:endParaRPr lang="en-US" dirty="0"/>
          </a:p>
        </p:txBody>
      </p:sp>
      <p:pic>
        <p:nvPicPr>
          <p:cNvPr id="407554" name="Picture 2"/>
          <p:cNvPicPr>
            <a:picLocks noGrp="1" noChangeAspect="1" noChangeArrowheads="1"/>
          </p:cNvPicPr>
          <p:nvPr>
            <p:ph sz="half" idx="2"/>
          </p:nvPr>
        </p:nvPicPr>
        <p:blipFill>
          <a:blip r:embed="rId2" cstate="print"/>
          <a:srcRect/>
          <a:stretch>
            <a:fillRect/>
          </a:stretch>
        </p:blipFill>
        <p:spPr bwMode="auto">
          <a:xfrm>
            <a:off x="457200" y="2814520"/>
            <a:ext cx="4040188" cy="2671997"/>
          </a:xfrm>
          <a:prstGeom prst="rect">
            <a:avLst/>
          </a:prstGeom>
          <a:noFill/>
          <a:ln w="9525">
            <a:noFill/>
            <a:miter lim="800000"/>
            <a:headEnd/>
            <a:tailEnd/>
          </a:ln>
        </p:spPr>
      </p:pic>
      <p:pic>
        <p:nvPicPr>
          <p:cNvPr id="407555" name="Picture 3"/>
          <p:cNvPicPr>
            <a:picLocks noGrp="1" noChangeAspect="1" noChangeArrowheads="1"/>
          </p:cNvPicPr>
          <p:nvPr>
            <p:ph sz="quarter" idx="4"/>
          </p:nvPr>
        </p:nvPicPr>
        <p:blipFill>
          <a:blip r:embed="rId3" cstate="print"/>
          <a:srcRect/>
          <a:stretch>
            <a:fillRect/>
          </a:stretch>
        </p:blipFill>
        <p:spPr bwMode="auto">
          <a:xfrm>
            <a:off x="4800600" y="2634854"/>
            <a:ext cx="3886200" cy="2914650"/>
          </a:xfrm>
          <a:prstGeom prst="rect">
            <a:avLst/>
          </a:prstGeom>
          <a:noFill/>
          <a:ln w="9525">
            <a:noFill/>
            <a:miter lim="800000"/>
            <a:headEnd/>
            <a:tailEnd/>
          </a:ln>
        </p:spPr>
      </p:pic>
      <p:pic>
        <p:nvPicPr>
          <p:cNvPr id="10" name="Picture 9" descr="Horizontal with Tagline"/>
          <p:cNvPicPr>
            <a:picLocks noChangeAspect="1" noChangeArrowheads="1"/>
          </p:cNvPicPr>
          <p:nvPr/>
        </p:nvPicPr>
        <p:blipFill>
          <a:blip r:embed="rId4" cstate="print"/>
          <a:srcRect/>
          <a:stretch>
            <a:fillRect/>
          </a:stretch>
        </p:blipFill>
        <p:spPr bwMode="auto">
          <a:xfrm>
            <a:off x="228600" y="6248400"/>
            <a:ext cx="2514600" cy="4302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Silt fences help control sediment runoff during construction</a:t>
            </a:r>
            <a:endParaRPr lang="en-US" sz="3600" dirty="0"/>
          </a:p>
        </p:txBody>
      </p:sp>
      <p:pic>
        <p:nvPicPr>
          <p:cNvPr id="408578" name="Picture 2"/>
          <p:cNvPicPr>
            <a:picLocks noGrp="1" noChangeAspect="1" noChangeArrowheads="1"/>
          </p:cNvPicPr>
          <p:nvPr>
            <p:ph idx="1"/>
          </p:nvPr>
        </p:nvPicPr>
        <p:blipFill>
          <a:blip r:embed="rId2" cstate="print">
            <a:lum contrast="10000"/>
          </a:blip>
          <a:srcRect/>
          <a:stretch>
            <a:fillRect/>
          </a:stretch>
        </p:blipFill>
        <p:spPr bwMode="auto">
          <a:xfrm>
            <a:off x="1177527" y="1600200"/>
            <a:ext cx="6788945" cy="4525963"/>
          </a:xfrm>
          <a:prstGeom prst="rect">
            <a:avLst/>
          </a:prstGeom>
          <a:noFill/>
          <a:ln w="9525">
            <a:noFill/>
            <a:miter lim="800000"/>
            <a:headEnd/>
            <a:tailEnd/>
          </a:ln>
        </p:spPr>
      </p:pic>
      <p:pic>
        <p:nvPicPr>
          <p:cNvPr id="9" name="Picture 8" descr="Horizontal with Tagline"/>
          <p:cNvPicPr>
            <a:picLocks noChangeAspect="1" noChangeArrowheads="1"/>
          </p:cNvPicPr>
          <p:nvPr/>
        </p:nvPicPr>
        <p:blipFill>
          <a:blip r:embed="rId3" cstate="print"/>
          <a:srcRect/>
          <a:stretch>
            <a:fillRect/>
          </a:stretch>
        </p:blipFill>
        <p:spPr bwMode="auto">
          <a:xfrm>
            <a:off x="228600" y="6248400"/>
            <a:ext cx="2514600" cy="4302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Important terms and concepts</a:t>
            </a:r>
            <a:endParaRPr lang="en-US" dirty="0"/>
          </a:p>
        </p:txBody>
      </p:sp>
      <p:sp>
        <p:nvSpPr>
          <p:cNvPr id="3" name="Content Placeholder 2"/>
          <p:cNvSpPr>
            <a:spLocks noGrp="1"/>
          </p:cNvSpPr>
          <p:nvPr>
            <p:ph idx="1"/>
          </p:nvPr>
        </p:nvSpPr>
        <p:spPr/>
        <p:txBody>
          <a:bodyPr/>
          <a:lstStyle/>
          <a:p>
            <a:r>
              <a:rPr lang="en-US" dirty="0" smtClean="0"/>
              <a:t>Surface water</a:t>
            </a:r>
          </a:p>
          <a:p>
            <a:r>
              <a:rPr lang="en-US" dirty="0" smtClean="0"/>
              <a:t>Ground water</a:t>
            </a:r>
          </a:p>
          <a:p>
            <a:r>
              <a:rPr lang="en-US" dirty="0" smtClean="0"/>
              <a:t>Erosion </a:t>
            </a:r>
          </a:p>
          <a:p>
            <a:r>
              <a:rPr lang="en-US" dirty="0" smtClean="0"/>
              <a:t>Erosion increases sedimentation</a:t>
            </a:r>
          </a:p>
          <a:p>
            <a:r>
              <a:rPr lang="en-US" dirty="0" smtClean="0"/>
              <a:t>Ways to decrease erosion</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Soil and rock can both hold water</a:t>
            </a:r>
          </a:p>
          <a:p>
            <a:endParaRPr lang="en-US" dirty="0" smtClean="0"/>
          </a:p>
          <a:p>
            <a:r>
              <a:rPr lang="en-US" dirty="0" smtClean="0"/>
              <a:t>Porous rocks, like limestone, can hold large amounts of water</a:t>
            </a:r>
          </a:p>
          <a:p>
            <a:endParaRPr lang="en-US" dirty="0"/>
          </a:p>
          <a:p>
            <a:r>
              <a:rPr lang="en-US" dirty="0" smtClean="0"/>
              <a:t>Large underground areas of water-bearing rocks are called </a:t>
            </a:r>
            <a:r>
              <a:rPr lang="en-US" b="1" i="1" dirty="0" smtClean="0"/>
              <a:t>aquifers</a:t>
            </a:r>
            <a:endParaRPr lang="en-US" b="1" i="1" dirty="0"/>
          </a:p>
        </p:txBody>
      </p:sp>
      <p:pic>
        <p:nvPicPr>
          <p:cNvPr id="4" name="Picture 3" descr="Horizontal with Tagline"/>
          <p:cNvPicPr>
            <a:picLocks noChangeAspect="1" noChangeArrowheads="1"/>
          </p:cNvPicPr>
          <p:nvPr/>
        </p:nvPicPr>
        <p:blipFill>
          <a:blip r:embed="rId2" cstate="print"/>
          <a:srcRect/>
          <a:stretch>
            <a:fillRect/>
          </a:stretch>
        </p:blipFill>
        <p:spPr bwMode="auto">
          <a:xfrm>
            <a:off x="228600" y="6248400"/>
            <a:ext cx="2514600" cy="4302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Aquifers</a:t>
            </a:r>
            <a:endParaRPr lang="en-US" dirty="0"/>
          </a:p>
        </p:txBody>
      </p:sp>
      <p:sp>
        <p:nvSpPr>
          <p:cNvPr id="3" name="Content Placeholder 2"/>
          <p:cNvSpPr>
            <a:spLocks noGrp="1"/>
          </p:cNvSpPr>
          <p:nvPr>
            <p:ph idx="1"/>
          </p:nvPr>
        </p:nvSpPr>
        <p:spPr/>
        <p:txBody>
          <a:bodyPr/>
          <a:lstStyle/>
          <a:p>
            <a:r>
              <a:rPr lang="en-US" dirty="0" smtClean="0"/>
              <a:t>50% of the water people use in the United States comes from the ground (aquifers).</a:t>
            </a:r>
          </a:p>
          <a:p>
            <a:endParaRPr lang="en-US" dirty="0"/>
          </a:p>
          <a:p>
            <a:r>
              <a:rPr lang="en-US" dirty="0" smtClean="0"/>
              <a:t>When you use a well for water, that water comes from an aquifer.  </a:t>
            </a:r>
          </a:p>
          <a:p>
            <a:endParaRPr lang="en-US" dirty="0"/>
          </a:p>
          <a:p>
            <a:endParaRPr lang="en-US" dirty="0"/>
          </a:p>
        </p:txBody>
      </p:sp>
      <p:pic>
        <p:nvPicPr>
          <p:cNvPr id="4" name="Picture 3" descr="Horizontal with Tagline"/>
          <p:cNvPicPr>
            <a:picLocks noChangeAspect="1" noChangeArrowheads="1"/>
          </p:cNvPicPr>
          <p:nvPr/>
        </p:nvPicPr>
        <p:blipFill>
          <a:blip r:embed="rId2" cstate="print"/>
          <a:srcRect/>
          <a:stretch>
            <a:fillRect/>
          </a:stretch>
        </p:blipFill>
        <p:spPr bwMode="auto">
          <a:xfrm>
            <a:off x="228600" y="6248400"/>
            <a:ext cx="2514600" cy="4302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Water types</a:t>
            </a:r>
            <a:endParaRPr lang="en-US" dirty="0"/>
          </a:p>
        </p:txBody>
      </p:sp>
      <p:sp>
        <p:nvSpPr>
          <p:cNvPr id="3" name="Content Placeholder 2"/>
          <p:cNvSpPr>
            <a:spLocks noGrp="1"/>
          </p:cNvSpPr>
          <p:nvPr>
            <p:ph idx="1"/>
          </p:nvPr>
        </p:nvSpPr>
        <p:spPr/>
        <p:txBody>
          <a:bodyPr/>
          <a:lstStyle/>
          <a:p>
            <a:r>
              <a:rPr lang="en-US" dirty="0" smtClean="0"/>
              <a:t>Water on the surface of the earth is called </a:t>
            </a:r>
            <a:r>
              <a:rPr lang="en-US" i="1" dirty="0" smtClean="0">
                <a:solidFill>
                  <a:srgbClr val="FFC000"/>
                </a:solidFill>
              </a:rPr>
              <a:t>surface water</a:t>
            </a:r>
            <a:r>
              <a:rPr lang="en-US" dirty="0" smtClean="0"/>
              <a:t>.</a:t>
            </a:r>
          </a:p>
          <a:p>
            <a:endParaRPr lang="en-US" dirty="0"/>
          </a:p>
          <a:p>
            <a:r>
              <a:rPr lang="en-US" dirty="0" smtClean="0"/>
              <a:t>Water under the surface of the earth is called </a:t>
            </a:r>
            <a:r>
              <a:rPr lang="en-US" i="1" dirty="0" smtClean="0">
                <a:solidFill>
                  <a:srgbClr val="FFC000"/>
                </a:solidFill>
              </a:rPr>
              <a:t>groundwater</a:t>
            </a:r>
            <a:r>
              <a:rPr lang="en-US" dirty="0" smtClean="0"/>
              <a:t>. </a:t>
            </a:r>
          </a:p>
          <a:p>
            <a:endParaRPr lang="en-US" dirty="0"/>
          </a:p>
          <a:p>
            <a:r>
              <a:rPr lang="en-US" dirty="0" smtClean="0"/>
              <a:t>What are some examples of surface water?</a:t>
            </a:r>
            <a:endParaRPr lang="en-US" dirty="0"/>
          </a:p>
        </p:txBody>
      </p:sp>
      <p:pic>
        <p:nvPicPr>
          <p:cNvPr id="4" name="Picture 3" descr="Horizontal with Tagline"/>
          <p:cNvPicPr>
            <a:picLocks noChangeAspect="1" noChangeArrowheads="1"/>
          </p:cNvPicPr>
          <p:nvPr/>
        </p:nvPicPr>
        <p:blipFill>
          <a:blip r:embed="rId2" cstate="print"/>
          <a:srcRect/>
          <a:stretch>
            <a:fillRect/>
          </a:stretch>
        </p:blipFill>
        <p:spPr bwMode="auto">
          <a:xfrm>
            <a:off x="228600" y="6248400"/>
            <a:ext cx="2514600" cy="4302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Surface water examples</a:t>
            </a:r>
            <a:endParaRPr lang="en-US" dirty="0"/>
          </a:p>
        </p:txBody>
      </p:sp>
      <p:sp>
        <p:nvSpPr>
          <p:cNvPr id="3" name="Content Placeholder 2"/>
          <p:cNvSpPr>
            <a:spLocks noGrp="1"/>
          </p:cNvSpPr>
          <p:nvPr>
            <p:ph idx="1"/>
          </p:nvPr>
        </p:nvSpPr>
        <p:spPr/>
        <p:txBody>
          <a:bodyPr/>
          <a:lstStyle/>
          <a:p>
            <a:r>
              <a:rPr lang="en-US" dirty="0" smtClean="0"/>
              <a:t>Streams</a:t>
            </a:r>
          </a:p>
          <a:p>
            <a:r>
              <a:rPr lang="en-US" dirty="0" smtClean="0"/>
              <a:t>Ponds</a:t>
            </a:r>
          </a:p>
          <a:p>
            <a:r>
              <a:rPr lang="en-US" dirty="0" smtClean="0"/>
              <a:t>Lakes</a:t>
            </a:r>
          </a:p>
          <a:p>
            <a:r>
              <a:rPr lang="en-US" dirty="0" smtClean="0"/>
              <a:t>Rivers</a:t>
            </a:r>
          </a:p>
          <a:p>
            <a:r>
              <a:rPr lang="en-US" dirty="0" smtClean="0"/>
              <a:t>Wetlands</a:t>
            </a:r>
          </a:p>
          <a:p>
            <a:r>
              <a:rPr lang="en-US" dirty="0" smtClean="0"/>
              <a:t>Oceans</a:t>
            </a:r>
          </a:p>
          <a:p>
            <a:r>
              <a:rPr lang="en-US" dirty="0" smtClean="0"/>
              <a:t>Bays</a:t>
            </a:r>
          </a:p>
          <a:p>
            <a:endParaRPr lang="en-US" dirty="0"/>
          </a:p>
        </p:txBody>
      </p:sp>
      <p:pic>
        <p:nvPicPr>
          <p:cNvPr id="4" name="Picture 3" descr="Horizontal with Tagline"/>
          <p:cNvPicPr>
            <a:picLocks noChangeAspect="1" noChangeArrowheads="1"/>
          </p:cNvPicPr>
          <p:nvPr/>
        </p:nvPicPr>
        <p:blipFill>
          <a:blip r:embed="rId2" cstate="print"/>
          <a:srcRect/>
          <a:stretch>
            <a:fillRect/>
          </a:stretch>
        </p:blipFill>
        <p:spPr bwMode="auto">
          <a:xfrm>
            <a:off x="228600" y="6248400"/>
            <a:ext cx="2514600" cy="4302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urface waters.jpg"/>
          <p:cNvPicPr>
            <a:picLocks noGrp="1" noChangeAspect="1"/>
          </p:cNvPicPr>
          <p:nvPr>
            <p:ph idx="1"/>
          </p:nvPr>
        </p:nvPicPr>
        <p:blipFill>
          <a:blip r:embed="rId2" cstate="print"/>
          <a:srcRect/>
          <a:stretch>
            <a:fillRect/>
          </a:stretch>
        </p:blipFill>
        <p:spPr bwMode="auto">
          <a:xfrm>
            <a:off x="990600" y="0"/>
            <a:ext cx="6858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t>
            </a:r>
            <a:r>
              <a:rPr lang="en-US" dirty="0" smtClean="0"/>
              <a:t>Water Cycle</a:t>
            </a:r>
            <a:endParaRPr lang="en-US" dirty="0"/>
          </a:p>
        </p:txBody>
      </p:sp>
      <p:pic>
        <p:nvPicPr>
          <p:cNvPr id="399362" name="Picture 2"/>
          <p:cNvPicPr>
            <a:picLocks noGrp="1" noChangeAspect="1" noChangeArrowheads="1"/>
          </p:cNvPicPr>
          <p:nvPr>
            <p:ph idx="1"/>
          </p:nvPr>
        </p:nvPicPr>
        <p:blipFill>
          <a:blip r:embed="rId2" cstate="print"/>
          <a:srcRect/>
          <a:stretch>
            <a:fillRect/>
          </a:stretch>
        </p:blipFill>
        <p:spPr bwMode="auto">
          <a:xfrm>
            <a:off x="1691841" y="1600200"/>
            <a:ext cx="5760317" cy="4525963"/>
          </a:xfrm>
          <a:prstGeom prst="rect">
            <a:avLst/>
          </a:prstGeom>
          <a:noFill/>
          <a:ln w="9525">
            <a:noFill/>
            <a:miter lim="800000"/>
            <a:headEnd/>
            <a:tailEnd/>
          </a:ln>
        </p:spPr>
      </p:pic>
      <p:pic>
        <p:nvPicPr>
          <p:cNvPr id="7" name="Picture 6" descr="Horizontal with Tagline"/>
          <p:cNvPicPr>
            <a:picLocks noChangeAspect="1" noChangeArrowheads="1"/>
          </p:cNvPicPr>
          <p:nvPr/>
        </p:nvPicPr>
        <p:blipFill>
          <a:blip r:embed="rId3" cstate="print"/>
          <a:srcRect/>
          <a:stretch>
            <a:fillRect/>
          </a:stretch>
        </p:blipFill>
        <p:spPr bwMode="auto">
          <a:xfrm>
            <a:off x="228600" y="6248400"/>
            <a:ext cx="2514600" cy="4302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Sediment</a:t>
            </a:r>
            <a:endParaRPr lang="en-US" dirty="0"/>
          </a:p>
        </p:txBody>
      </p:sp>
      <p:sp>
        <p:nvSpPr>
          <p:cNvPr id="3" name="Content Placeholder 2"/>
          <p:cNvSpPr>
            <a:spLocks noGrp="1"/>
          </p:cNvSpPr>
          <p:nvPr>
            <p:ph idx="1"/>
          </p:nvPr>
        </p:nvSpPr>
        <p:spPr/>
        <p:txBody>
          <a:bodyPr/>
          <a:lstStyle/>
          <a:p>
            <a:r>
              <a:rPr lang="en-US" dirty="0" smtClean="0"/>
              <a:t>Suspended sediment in surface water harms life, so therefore sediment is a pollutant.</a:t>
            </a:r>
          </a:p>
          <a:p>
            <a:endParaRPr lang="en-US" dirty="0"/>
          </a:p>
          <a:p>
            <a:r>
              <a:rPr lang="en-US" dirty="0" smtClean="0"/>
              <a:t>Review:  </a:t>
            </a:r>
            <a:r>
              <a:rPr lang="en-US" dirty="0" smtClean="0"/>
              <a:t>Where </a:t>
            </a:r>
            <a:r>
              <a:rPr lang="en-US" dirty="0" smtClean="0"/>
              <a:t>does sediment come from?</a:t>
            </a:r>
            <a:endParaRPr lang="en-US" dirty="0"/>
          </a:p>
        </p:txBody>
      </p:sp>
      <p:pic>
        <p:nvPicPr>
          <p:cNvPr id="4" name="Picture 3" descr="Horizontal with Tagline"/>
          <p:cNvPicPr>
            <a:picLocks noChangeAspect="1" noChangeArrowheads="1"/>
          </p:cNvPicPr>
          <p:nvPr/>
        </p:nvPicPr>
        <p:blipFill>
          <a:blip r:embed="rId2" cstate="print"/>
          <a:srcRect/>
          <a:stretch>
            <a:fillRect/>
          </a:stretch>
        </p:blipFill>
        <p:spPr bwMode="auto">
          <a:xfrm>
            <a:off x="228600" y="6248400"/>
            <a:ext cx="2514600" cy="4302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10203790">
  <a:themeElements>
    <a:clrScheme name="Office Them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Office Them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Office Them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Office Them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Office Them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Office Them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Office Them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Office Them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Office Them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Office Them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10203790</Template>
  <TotalTime>98</TotalTime>
  <Words>708</Words>
  <Application>Microsoft Office PowerPoint</Application>
  <PresentationFormat>On-screen Show (4:3)</PresentationFormat>
  <Paragraphs>90</Paragraphs>
  <Slides>29</Slides>
  <Notes>0</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10203790</vt:lpstr>
      <vt:lpstr>Sedimentation</vt:lpstr>
      <vt:lpstr>Slide 2</vt:lpstr>
      <vt:lpstr>Slide 3</vt:lpstr>
      <vt:lpstr>Aquifers</vt:lpstr>
      <vt:lpstr>Water types</vt:lpstr>
      <vt:lpstr>Surface water examples</vt:lpstr>
      <vt:lpstr>Slide 7</vt:lpstr>
      <vt:lpstr>The Water Cycle</vt:lpstr>
      <vt:lpstr>Sediment</vt:lpstr>
      <vt:lpstr>Sediment comes from the soil</vt:lpstr>
      <vt:lpstr>Bare soil causing erosion</vt:lpstr>
      <vt:lpstr>Runoff</vt:lpstr>
      <vt:lpstr>Actual photograph of a drop of water as it lands</vt:lpstr>
      <vt:lpstr>Runoff</vt:lpstr>
      <vt:lpstr>Common sources of suspended solids</vt:lpstr>
      <vt:lpstr>Poor logging practices can also lead to soil erosion and sedimentation</vt:lpstr>
      <vt:lpstr>Hamilton Pool has silt (sediment) in it because of nearby housing construction.  In the fall of 2007, Travis County sued the construction company to make them control the sediment runoff. </vt:lpstr>
      <vt:lpstr>Slide 18</vt:lpstr>
      <vt:lpstr>Ways to cover bare soil</vt:lpstr>
      <vt:lpstr>Notice the plants growing along the banks of the waterway</vt:lpstr>
      <vt:lpstr>Roots of plants hold the soil in place and do not allow raindrops to land directly on bare soil. </vt:lpstr>
      <vt:lpstr>Mulches</vt:lpstr>
      <vt:lpstr>Reclamation of land from surface mining takes a lot of money and effort</vt:lpstr>
      <vt:lpstr>Contour farming on a hillside keeps the soil in the ridges</vt:lpstr>
      <vt:lpstr>Farmers can also plant cover crops to enrich and hold the soil</vt:lpstr>
      <vt:lpstr>Retention ponds</vt:lpstr>
      <vt:lpstr>Selective logging reduces soil erosion</vt:lpstr>
      <vt:lpstr>Silt fences help control sediment runoff during construction</vt:lpstr>
      <vt:lpstr>Important terms and concepts</vt:lpstr>
    </vt:vector>
  </TitlesOfParts>
  <Manager/>
  <Company>Texas State University-San Marcos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
  <dc:creator>vl1055</dc:creator>
  <cp:keywords/>
  <dc:description/>
  <cp:lastModifiedBy>jm234</cp:lastModifiedBy>
  <cp:revision>22</cp:revision>
  <cp:lastPrinted>1601-01-01T00:00:00Z</cp:lastPrinted>
  <dcterms:created xsi:type="dcterms:W3CDTF">2011-02-07T19:20:52Z</dcterms:created>
  <dcterms:modified xsi:type="dcterms:W3CDTF">2011-04-06T20:57:43Z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TC102037901033</vt:lpwstr>
  </property>
</Properties>
</file>