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448" r:id="rId2"/>
    <p:sldId id="414" r:id="rId3"/>
    <p:sldId id="2037" r:id="rId4"/>
    <p:sldId id="589" r:id="rId5"/>
    <p:sldId id="439" r:id="rId6"/>
    <p:sldId id="2038" r:id="rId7"/>
    <p:sldId id="442" r:id="rId8"/>
    <p:sldId id="444" r:id="rId9"/>
    <p:sldId id="569" r:id="rId10"/>
    <p:sldId id="592" r:id="rId11"/>
    <p:sldId id="570" r:id="rId12"/>
    <p:sldId id="437" r:id="rId13"/>
    <p:sldId id="3959" r:id="rId14"/>
    <p:sldId id="382" r:id="rId15"/>
    <p:sldId id="398" r:id="rId16"/>
    <p:sldId id="388" r:id="rId17"/>
    <p:sldId id="550" r:id="rId18"/>
    <p:sldId id="552" r:id="rId19"/>
    <p:sldId id="554" r:id="rId20"/>
    <p:sldId id="593" r:id="rId21"/>
    <p:sldId id="419" r:id="rId22"/>
    <p:sldId id="4037" r:id="rId23"/>
    <p:sldId id="4014" r:id="rId24"/>
    <p:sldId id="2039" r:id="rId25"/>
    <p:sldId id="555" r:id="rId26"/>
    <p:sldId id="727" r:id="rId27"/>
    <p:sldId id="4021" r:id="rId28"/>
    <p:sldId id="734" r:id="rId29"/>
    <p:sldId id="737" r:id="rId30"/>
    <p:sldId id="739" r:id="rId31"/>
    <p:sldId id="735" r:id="rId32"/>
    <p:sldId id="4038" r:id="rId33"/>
    <p:sldId id="754" r:id="rId34"/>
    <p:sldId id="761" r:id="rId35"/>
    <p:sldId id="3939" r:id="rId36"/>
    <p:sldId id="3940" r:id="rId37"/>
    <p:sldId id="728" r:id="rId38"/>
    <p:sldId id="4020" r:id="rId39"/>
    <p:sldId id="4035" r:id="rId40"/>
    <p:sldId id="480" r:id="rId41"/>
    <p:sldId id="586" r:id="rId42"/>
    <p:sldId id="44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461C430-9D59-5D4C-BB20-CD26E40B9BE6}">
          <p14:sldIdLst>
            <p14:sldId id="448"/>
            <p14:sldId id="414"/>
            <p14:sldId id="2037"/>
            <p14:sldId id="589"/>
            <p14:sldId id="439"/>
            <p14:sldId id="2038"/>
            <p14:sldId id="442"/>
            <p14:sldId id="444"/>
            <p14:sldId id="569"/>
            <p14:sldId id="592"/>
            <p14:sldId id="570"/>
            <p14:sldId id="437"/>
          </p14:sldIdLst>
        </p14:section>
        <p14:section name="E. coli Intro" id="{BB6382F8-6CA9-4A2E-9E2E-AD053236A29F}">
          <p14:sldIdLst>
            <p14:sldId id="3959"/>
            <p14:sldId id="382"/>
            <p14:sldId id="398"/>
            <p14:sldId id="388"/>
            <p14:sldId id="550"/>
            <p14:sldId id="552"/>
            <p14:sldId id="554"/>
            <p14:sldId id="593"/>
            <p14:sldId id="419"/>
            <p14:sldId id="4037"/>
          </p14:sldIdLst>
        </p14:section>
        <p14:section name="Phase I" id="{1FA82343-7352-9A43-86E4-3AA1F6EC102A}">
          <p14:sldIdLst>
            <p14:sldId id="4014"/>
            <p14:sldId id="2039"/>
            <p14:sldId id="555"/>
            <p14:sldId id="727"/>
            <p14:sldId id="4021"/>
            <p14:sldId id="734"/>
            <p14:sldId id="737"/>
            <p14:sldId id="739"/>
            <p14:sldId id="735"/>
            <p14:sldId id="4038"/>
            <p14:sldId id="754"/>
            <p14:sldId id="761"/>
            <p14:sldId id="3939"/>
            <p14:sldId id="3940"/>
          </p14:sldIdLst>
        </p14:section>
        <p14:section name="Phase II-III" id="{B1AD3F5A-26A0-4BBE-BAEE-83200E12ADE6}">
          <p14:sldIdLst>
            <p14:sldId id="728"/>
          </p14:sldIdLst>
        </p14:section>
        <p14:section name="Wrap-up" id="{80074331-CC0C-CC46-AB4F-94A3B33B61FB}">
          <p14:sldIdLst>
            <p14:sldId id="4020"/>
            <p14:sldId id="4035"/>
            <p14:sldId id="480"/>
            <p14:sldId id="586"/>
            <p14:sldId id="4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A9BC69-C57A-1172-5C6A-4860D0CB5829}" name="Arismendez, Sandra S" initials="ASS" userId="S::ssa56@txstate.edu::634c7821-67d4-444b-9adb-2c04ec43d6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pen Navarro" initials="AN" lastIdx="14" clrIdx="0">
    <p:extLst>
      <p:ext uri="{19B8F6BF-5375-455C-9EA6-DF929625EA0E}">
        <p15:presenceInfo xmlns:p15="http://schemas.microsoft.com/office/powerpoint/2012/main" userId="463a188e85d150a1" providerId="Windows Live"/>
      </p:ext>
    </p:extLst>
  </p:cmAuthor>
  <p:cmAuthor id="2" name="Arismendez, Sandra S" initials="ASS" lastIdx="14" clrIdx="1">
    <p:extLst>
      <p:ext uri="{19B8F6BF-5375-455C-9EA6-DF929625EA0E}">
        <p15:presenceInfo xmlns:p15="http://schemas.microsoft.com/office/powerpoint/2012/main" userId="S::ssa56@txstate.edu::634c7821-67d4-444b-9adb-2c04ec43d6d4" providerId="AD"/>
      </p:ext>
    </p:extLst>
  </p:cmAuthor>
  <p:cmAuthor id="3" name="Navarro, Aspen" initials="NA" lastIdx="20" clrIdx="2">
    <p:extLst>
      <p:ext uri="{19B8F6BF-5375-455C-9EA6-DF929625EA0E}">
        <p15:presenceInfo xmlns:p15="http://schemas.microsoft.com/office/powerpoint/2012/main" userId="S::a_n51@txstate.edu::465d24e8-7aef-431f-92da-bd0300158485" providerId="AD"/>
      </p:ext>
    </p:extLst>
  </p:cmAuthor>
  <p:cmAuthor id="4" name="Jackson, Desiree A" initials="JDA" lastIdx="10" clrIdx="3">
    <p:extLst>
      <p:ext uri="{19B8F6BF-5375-455C-9EA6-DF929625EA0E}">
        <p15:presenceInfo xmlns:p15="http://schemas.microsoft.com/office/powerpoint/2012/main" userId="S::daj98@txstate.edu::359c9926-d3d5-4e69-a9b4-2b37e6ea9d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1"/>
    <a:srgbClr val="0CA28E"/>
    <a:srgbClr val="FBF9C5"/>
    <a:srgbClr val="FF2F92"/>
    <a:srgbClr val="521B93"/>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62380" autoAdjust="0"/>
  </p:normalViewPr>
  <p:slideViewPr>
    <p:cSldViewPr snapToGrid="0" snapToObjects="1">
      <p:cViewPr varScale="1">
        <p:scale>
          <a:sx n="69" d="100"/>
          <a:sy n="69" d="100"/>
        </p:scale>
        <p:origin x="93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C6A0D-997B-B143-82E1-CCD684A34F15}" type="datetimeFigureOut">
              <a:rPr lang="en-US" smtClean="0"/>
              <a:t>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2CA34-3629-D843-8207-810083052E88}" type="slidenum">
              <a:rPr lang="en-US" smtClean="0"/>
              <a:t>‹#›</a:t>
            </a:fld>
            <a:endParaRPr lang="en-US"/>
          </a:p>
        </p:txBody>
      </p:sp>
    </p:spTree>
    <p:extLst>
      <p:ext uri="{BB962C8B-B14F-4D97-AF65-F5344CB8AC3E}">
        <p14:creationId xmlns:p14="http://schemas.microsoft.com/office/powerpoint/2010/main" val="12829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Use this time to welcome participants to the training!</a:t>
            </a:r>
            <a:endParaRPr lang="en-US" sz="16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EF769D-8DE6-2C42-99E7-246BB6C08F47}" type="slidenum">
              <a:rPr lang="en-US" smtClean="0"/>
              <a:t>1</a:t>
            </a:fld>
            <a:endParaRPr lang="en-US"/>
          </a:p>
        </p:txBody>
      </p:sp>
    </p:spTree>
    <p:extLst>
      <p:ext uri="{BB962C8B-B14F-4D97-AF65-F5344CB8AC3E}">
        <p14:creationId xmlns:p14="http://schemas.microsoft.com/office/powerpoint/2010/main" val="219564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dirty="0">
                <a:latin typeface="Arial" panose="020B0604020202020204" pitchFamily="34" charset="0"/>
                <a:cs typeface="Arial" panose="020B0604020202020204" pitchFamily="34" charset="0"/>
              </a:rPr>
              <a:t>Talk about the different ways Texas Stream Team data is used. </a:t>
            </a:r>
            <a:endParaRPr lang="en-US" sz="1200"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C2A925-BE17-CF4F-A3C6-15A9024C52B0}" type="slidenum">
              <a:rPr lang="en-US" smtClean="0"/>
              <a:t>10</a:t>
            </a:fld>
            <a:endParaRPr lang="en-US" dirty="0"/>
          </a:p>
        </p:txBody>
      </p:sp>
    </p:spTree>
    <p:extLst>
      <p:ext uri="{BB962C8B-B14F-4D97-AF65-F5344CB8AC3E}">
        <p14:creationId xmlns:p14="http://schemas.microsoft.com/office/powerpoint/2010/main" val="281018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Arial" panose="020B0604020202020204" pitchFamily="34" charset="0"/>
                <a:cs typeface="Arial" panose="020B0604020202020204" pitchFamily="34" charset="0"/>
              </a:rPr>
              <a:t>Here, talk about how all monitoring done by Texas Stream Team falls under a Quality Assurance Project Plan (can be pronounced as KWAP or spoken out as Q-A-P-P). Talking points:</a:t>
            </a: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Standardizations are included in the QAPP. Given the regulatory implications associated with the use of water quality data, the TCEQ uses scientifically rigorous and consistent water quality sampling methods to help​ ensure valid data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Data is reviewed by the group Data Coordinators and our </a:t>
            </a:r>
            <a:r>
              <a:rPr lang="en-US" sz="1200" b="0" dirty="0">
                <a:latin typeface="Arial" panose="020B0604020202020204" pitchFamily="34" charset="0"/>
                <a:cs typeface="Arial" panose="020B0604020202020204" pitchFamily="34" charset="0"/>
              </a:rPr>
              <a:t>Texas Stream Team</a:t>
            </a:r>
            <a:r>
              <a:rPr lang="en-US" sz="1200" dirty="0">
                <a:latin typeface="Arial" panose="020B0604020202020204" pitchFamily="34" charset="0"/>
                <a:cs typeface="Arial" panose="020B0604020202020204" pitchFamily="34" charset="0"/>
              </a:rPr>
              <a:t> staff.</a:t>
            </a:r>
          </a:p>
        </p:txBody>
      </p:sp>
      <p:sp>
        <p:nvSpPr>
          <p:cNvPr id="4" name="Slide Number Placeholder 3"/>
          <p:cNvSpPr>
            <a:spLocks noGrp="1"/>
          </p:cNvSpPr>
          <p:nvPr>
            <p:ph type="sldNum" sz="quarter" idx="10"/>
          </p:nvPr>
        </p:nvSpPr>
        <p:spPr/>
        <p:txBody>
          <a:bodyPr/>
          <a:lstStyle/>
          <a:p>
            <a:fld id="{D8C2A925-BE17-CF4F-A3C6-15A9024C52B0}" type="slidenum">
              <a:rPr lang="en-US" smtClean="0"/>
              <a:t>11</a:t>
            </a:fld>
            <a:endParaRPr lang="en-US" dirty="0"/>
          </a:p>
        </p:txBody>
      </p:sp>
    </p:spTree>
    <p:extLst>
      <p:ext uri="{BB962C8B-B14F-4D97-AF65-F5344CB8AC3E}">
        <p14:creationId xmlns:p14="http://schemas.microsoft.com/office/powerpoint/2010/main" val="3861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latin typeface="Arial" panose="020B0604020202020204" pitchFamily="34" charset="0"/>
                <a:cs typeface="Arial" panose="020B0604020202020204" pitchFamily="34" charset="0"/>
              </a:rPr>
              <a:t>Explain the importance of </a:t>
            </a:r>
            <a:r>
              <a:rPr lang="en-US" i="0" u="none" dirty="0">
                <a:latin typeface="Arial" panose="020B0604020202020204" pitchFamily="34" charset="0"/>
                <a:cs typeface="Arial" panose="020B0604020202020204" pitchFamily="34" charset="0"/>
              </a:rPr>
              <a:t>community</a:t>
            </a:r>
            <a:r>
              <a:rPr lang="en-US" b="0" i="0" u="none" dirty="0">
                <a:latin typeface="Arial" panose="020B0604020202020204" pitchFamily="34" charset="0"/>
                <a:cs typeface="Arial" panose="020B0604020202020204" pitchFamily="34" charset="0"/>
              </a:rPr>
              <a:t> scientist monitoring here. Talking points:</a:t>
            </a:r>
          </a:p>
          <a:p>
            <a:pPr marL="171450" indent="-171450">
              <a:buFont typeface="Arial" panose="020B0604020202020204" pitchFamily="34" charset="0"/>
              <a:buChar char="•"/>
            </a:pPr>
            <a:r>
              <a:rPr lang="en-US" i="0" u="none" dirty="0">
                <a:latin typeface="Arial" panose="020B0604020202020204" pitchFamily="34" charset="0"/>
                <a:cs typeface="Arial" panose="020B0604020202020204" pitchFamily="34" charset="0"/>
              </a:rPr>
              <a:t>The cost of community science monitoring is very affordable compared to professional monitoring costs. State water quality monitoring equipment can cost well over $10,000. Texas Stream Team offers a way for Texans to get involved using customized kits to collect data, similar to those collected by professionals, at a much lower cost. </a:t>
            </a:r>
          </a:p>
          <a:p>
            <a:pPr marL="171450" indent="-171450">
              <a:buFont typeface="Arial" panose="020B0604020202020204" pitchFamily="34" charset="0"/>
              <a:buChar char="•"/>
            </a:pPr>
            <a:r>
              <a:rPr lang="en-US" i="0" u="none" dirty="0">
                <a:latin typeface="Arial" panose="020B0604020202020204" pitchFamily="34" charset="0"/>
                <a:cs typeface="Arial" panose="020B0604020202020204" pitchFamily="34" charset="0"/>
              </a:rPr>
              <a:t>Professional monitoring by the state is conducted on a quarterly basis. Whereas Texas Stream Team community scientists are trained to monitor water quality parameters monthly.</a:t>
            </a:r>
          </a:p>
          <a:p>
            <a:pPr marL="171450" indent="-171450">
              <a:buFont typeface="Arial" panose="020B0604020202020204" pitchFamily="34" charset="0"/>
              <a:buChar char="•"/>
            </a:pPr>
            <a:r>
              <a:rPr lang="en-US" i="0" u="none" dirty="0">
                <a:latin typeface="Arial" panose="020B0604020202020204" pitchFamily="34" charset="0"/>
                <a:cs typeface="Arial" panose="020B0604020202020204" pitchFamily="34" charset="0"/>
              </a:rPr>
              <a:t>Because community scientists monitor more frequently, they might detect </a:t>
            </a:r>
            <a:r>
              <a:rPr lang="en-US" i="0" u="none" strike="noStrike" dirty="0">
                <a:latin typeface="Arial" panose="020B0604020202020204" pitchFamily="34" charset="0"/>
                <a:cs typeface="Arial" panose="020B0604020202020204" pitchFamily="34" charset="0"/>
              </a:rPr>
              <a:t>measurements </a:t>
            </a:r>
            <a:r>
              <a:rPr lang="en-US" i="0" u="none" dirty="0">
                <a:latin typeface="Arial" panose="020B0604020202020204" pitchFamily="34" charset="0"/>
                <a:cs typeface="Arial" panose="020B0604020202020204" pitchFamily="34" charset="0"/>
              </a:rPr>
              <a:t>that fall outside of the normal range of values before state officials can. Community scientists have alerted state officials of incidents that may have otherwise gone unnoticed, such as fish kills, illegal dumping, and more. </a:t>
            </a:r>
          </a:p>
        </p:txBody>
      </p:sp>
      <p:sp>
        <p:nvSpPr>
          <p:cNvPr id="4" name="Slide Number Placeholder 3"/>
          <p:cNvSpPr>
            <a:spLocks noGrp="1"/>
          </p:cNvSpPr>
          <p:nvPr>
            <p:ph type="sldNum" sz="quarter" idx="5"/>
          </p:nvPr>
        </p:nvSpPr>
        <p:spPr/>
        <p:txBody>
          <a:bodyPr/>
          <a:lstStyle/>
          <a:p>
            <a:fld id="{D8C2A925-BE17-CF4F-A3C6-15A9024C52B0}" type="slidenum">
              <a:rPr lang="en-US" smtClean="0"/>
              <a:t>12</a:t>
            </a:fld>
            <a:endParaRPr lang="en-US"/>
          </a:p>
        </p:txBody>
      </p:sp>
    </p:spTree>
    <p:extLst>
      <p:ext uri="{BB962C8B-B14F-4D97-AF65-F5344CB8AC3E}">
        <p14:creationId xmlns:p14="http://schemas.microsoft.com/office/powerpoint/2010/main" val="28101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13</a:t>
            </a:fld>
            <a:endParaRPr lang="en-US"/>
          </a:p>
        </p:txBody>
      </p:sp>
    </p:spTree>
    <p:extLst>
      <p:ext uri="{BB962C8B-B14F-4D97-AF65-F5344CB8AC3E}">
        <p14:creationId xmlns:p14="http://schemas.microsoft.com/office/powerpoint/2010/main" val="155518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Share the information on the slide.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Water bodies marked as impaired are placed on the 303(d) list of impaired water bodies, along with the type of impairment identified. </a:t>
            </a:r>
          </a:p>
          <a:p>
            <a:endParaRPr lang="en-US" sz="1200" dirty="0">
              <a:effectLst/>
              <a:latin typeface="Univers LT Std 45 Light" panose="020B0403020202020204" pitchFamily="34" charset="0"/>
              <a:ea typeface="Calibri" panose="020F0502020204030204" pitchFamily="34" charset="0"/>
              <a:cs typeface="Times New Roman" panose="02020603050405020304" pitchFamily="18" charset="0"/>
            </a:endParaRPr>
          </a:p>
          <a:p>
            <a:r>
              <a:rPr lang="en-US" sz="1200" dirty="0">
                <a:effectLst/>
                <a:latin typeface="Univers LT Std 45 Light" panose="020B0403020202020204" pitchFamily="34" charset="0"/>
                <a:ea typeface="Calibri" panose="020F0502020204030204" pitchFamily="34" charset="0"/>
                <a:cs typeface="Times New Roman" panose="02020603050405020304" pitchFamily="18" charset="0"/>
              </a:rPr>
              <a:t>Emphasize that it is important to routinely collect </a:t>
            </a:r>
            <a:r>
              <a:rPr lang="en-US" sz="1200" i="1" dirty="0">
                <a:effectLst/>
                <a:latin typeface="Univers LT Std 45 Light" panose="020B0403020202020204" pitchFamily="34" charset="0"/>
                <a:ea typeface="Calibri" panose="020F0502020204030204" pitchFamily="34" charset="0"/>
                <a:cs typeface="Times New Roman" panose="02020603050405020304" pitchFamily="18" charset="0"/>
              </a:rPr>
              <a:t>E. coli</a:t>
            </a:r>
            <a:r>
              <a:rPr lang="en-US" sz="1200" dirty="0">
                <a:effectLst/>
                <a:latin typeface="Univers LT Std 45 Light" panose="020B0403020202020204" pitchFamily="34" charset="0"/>
                <a:ea typeface="Calibri" panose="020F0502020204030204" pitchFamily="34" charset="0"/>
                <a:cs typeface="Times New Roman" panose="02020603050405020304" pitchFamily="18" charset="0"/>
              </a:rPr>
              <a:t> bacteria data because this information helps establish baseline waterbody conditions, as well as identify abnormal environmental events when they occur. Texas Stream Team community science data helps fill in the gaps where the state does not monitor and helps to serve as an early warning system for the state and local governments. </a:t>
            </a:r>
          </a:p>
        </p:txBody>
      </p:sp>
      <p:sp>
        <p:nvSpPr>
          <p:cNvPr id="4" name="Slide Number Placeholder 3"/>
          <p:cNvSpPr>
            <a:spLocks noGrp="1"/>
          </p:cNvSpPr>
          <p:nvPr>
            <p:ph type="sldNum" sz="quarter" idx="5"/>
          </p:nvPr>
        </p:nvSpPr>
        <p:spPr/>
        <p:txBody>
          <a:bodyPr/>
          <a:lstStyle/>
          <a:p>
            <a:fld id="{D8C2A925-BE17-CF4F-A3C6-15A9024C52B0}" type="slidenum">
              <a:rPr lang="en-US" smtClean="0"/>
              <a:t>14</a:t>
            </a:fld>
            <a:endParaRPr lang="en-US"/>
          </a:p>
        </p:txBody>
      </p:sp>
    </p:spTree>
    <p:extLst>
      <p:ext uri="{BB962C8B-B14F-4D97-AF65-F5344CB8AC3E}">
        <p14:creationId xmlns:p14="http://schemas.microsoft.com/office/powerpoint/2010/main" val="401931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Here you can share that more than half of the 303d listed waters are a result of contact recreation impairments due to high bacteria levels. </a:t>
            </a:r>
            <a:endParaRPr lang="en-US" dirty="0"/>
          </a:p>
        </p:txBody>
      </p:sp>
      <p:sp>
        <p:nvSpPr>
          <p:cNvPr id="4" name="Slide Number Placeholder 3"/>
          <p:cNvSpPr>
            <a:spLocks noGrp="1"/>
          </p:cNvSpPr>
          <p:nvPr>
            <p:ph type="sldNum" sz="quarter" idx="5"/>
          </p:nvPr>
        </p:nvSpPr>
        <p:spPr/>
        <p:txBody>
          <a:bodyPr/>
          <a:lstStyle/>
          <a:p>
            <a:fld id="{5312CA34-3629-D843-8207-810083052E88}" type="slidenum">
              <a:rPr lang="en-US" smtClean="0"/>
              <a:t>15</a:t>
            </a:fld>
            <a:endParaRPr lang="en-US"/>
          </a:p>
        </p:txBody>
      </p:sp>
    </p:spTree>
    <p:extLst>
      <p:ext uri="{BB962C8B-B14F-4D97-AF65-F5344CB8AC3E}">
        <p14:creationId xmlns:p14="http://schemas.microsoft.com/office/powerpoint/2010/main" val="29634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Read the slide</a:t>
            </a:r>
          </a:p>
        </p:txBody>
      </p:sp>
      <p:sp>
        <p:nvSpPr>
          <p:cNvPr id="4" name="Slide Number Placeholder 3"/>
          <p:cNvSpPr>
            <a:spLocks noGrp="1"/>
          </p:cNvSpPr>
          <p:nvPr>
            <p:ph type="sldNum" sz="quarter" idx="10"/>
          </p:nvPr>
        </p:nvSpPr>
        <p:spPr/>
        <p:txBody>
          <a:bodyPr/>
          <a:lstStyle/>
          <a:p>
            <a:fld id="{F4E6A8B5-FF7B-40CC-A2FF-42E1E104A213}" type="slidenum">
              <a:rPr lang="en-US" smtClean="0"/>
              <a:pPr/>
              <a:t>16</a:t>
            </a:fld>
            <a:endParaRPr lang="en-US"/>
          </a:p>
        </p:txBody>
      </p:sp>
    </p:spTree>
    <p:extLst>
      <p:ext uri="{BB962C8B-B14F-4D97-AF65-F5344CB8AC3E}">
        <p14:creationId xmlns:p14="http://schemas.microsoft.com/office/powerpoint/2010/main" val="3453136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Read the slide</a:t>
            </a:r>
          </a:p>
        </p:txBody>
      </p:sp>
      <p:sp>
        <p:nvSpPr>
          <p:cNvPr id="4" name="Slide Number Placeholder 3"/>
          <p:cNvSpPr>
            <a:spLocks noGrp="1"/>
          </p:cNvSpPr>
          <p:nvPr>
            <p:ph type="sldNum" sz="quarter" idx="10"/>
          </p:nvPr>
        </p:nvSpPr>
        <p:spPr/>
        <p:txBody>
          <a:bodyPr/>
          <a:lstStyle/>
          <a:p>
            <a:fld id="{F4E6A8B5-FF7B-40CC-A2FF-42E1E104A213}" type="slidenum">
              <a:rPr lang="en-US" smtClean="0"/>
              <a:pPr/>
              <a:t>17</a:t>
            </a:fld>
            <a:endParaRPr lang="en-US"/>
          </a:p>
        </p:txBody>
      </p:sp>
    </p:spTree>
    <p:extLst>
      <p:ext uri="{BB962C8B-B14F-4D97-AF65-F5344CB8AC3E}">
        <p14:creationId xmlns:p14="http://schemas.microsoft.com/office/powerpoint/2010/main" val="27423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spcAft>
                <a:spcPts val="600"/>
              </a:spcAft>
            </a:pPr>
            <a:r>
              <a:rPr lang="en-US" sz="1200" b="0" dirty="0">
                <a:latin typeface="Univers LT Std 45 Light" panose="020B0403020202020204" pitchFamily="34" charset="0"/>
                <a:cs typeface="Arial" panose="020B0604020202020204" pitchFamily="34" charset="0"/>
              </a:rPr>
              <a:t>Read the slide. Things you can elaborate on:</a:t>
            </a:r>
          </a:p>
          <a:p>
            <a:pPr marL="171450" indent="-171450">
              <a:lnSpc>
                <a:spcPct val="110000"/>
              </a:lnSpc>
              <a:spcBef>
                <a:spcPts val="0"/>
              </a:spcBef>
              <a:spcAft>
                <a:spcPts val="600"/>
              </a:spcAft>
              <a:buFont typeface="Arial" panose="020B0604020202020204" pitchFamily="34" charset="0"/>
              <a:buChar char="•"/>
            </a:pPr>
            <a:r>
              <a:rPr lang="en-US" sz="1200" b="0" dirty="0">
                <a:latin typeface="Univers LT Std 45 Light" panose="020B0403020202020204" pitchFamily="34" charset="0"/>
                <a:cs typeface="Arial" panose="020B0604020202020204" pitchFamily="34" charset="0"/>
              </a:rPr>
              <a:t>The geometric mean is calculated by taking the nth root of the product of the samples where n = the number of samples included in the calculation.</a:t>
            </a:r>
          </a:p>
          <a:p>
            <a:pPr marL="171450" indent="-171450">
              <a:lnSpc>
                <a:spcPct val="110000"/>
              </a:lnSpc>
              <a:spcBef>
                <a:spcPts val="0"/>
              </a:spcBef>
              <a:spcAft>
                <a:spcPts val="600"/>
              </a:spcAft>
              <a:buFont typeface="Arial" panose="020B0604020202020204" pitchFamily="34" charset="0"/>
              <a:buChar char="•"/>
            </a:pPr>
            <a:r>
              <a:rPr lang="en-US" sz="1200" dirty="0">
                <a:latin typeface="Univers LT Std 45 Light" panose="020B0403020202020204" pitchFamily="34" charset="0"/>
                <a:cs typeface="Arial" panose="020B0604020202020204" pitchFamily="34" charset="0"/>
              </a:rPr>
              <a:t>The geometric mean will not be overly influenced by large fluctuations in the resulting data. </a:t>
            </a:r>
          </a:p>
          <a:p>
            <a:pPr>
              <a:lnSpc>
                <a:spcPct val="110000"/>
              </a:lnSpc>
              <a:spcBef>
                <a:spcPts val="0"/>
              </a:spcBef>
              <a:spcAft>
                <a:spcPts val="600"/>
              </a:spcAft>
            </a:pPr>
            <a:endParaRPr lang="en-US" sz="1200" dirty="0">
              <a:latin typeface="Univers LT Std 45 Light" panose="020B0403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E6A8B5-FF7B-40CC-A2FF-42E1E104A213}" type="slidenum">
              <a:rPr lang="en-US" smtClean="0"/>
              <a:pPr/>
              <a:t>18</a:t>
            </a:fld>
            <a:endParaRPr lang="en-US"/>
          </a:p>
        </p:txBody>
      </p:sp>
    </p:spTree>
    <p:extLst>
      <p:ext uri="{BB962C8B-B14F-4D97-AF65-F5344CB8AC3E}">
        <p14:creationId xmlns:p14="http://schemas.microsoft.com/office/powerpoint/2010/main" val="275551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will go over an example of calculating the geometric mean. In this example:</a:t>
            </a:r>
          </a:p>
          <a:p>
            <a:r>
              <a:rPr lang="en-US" dirty="0"/>
              <a:t>*read slide* </a:t>
            </a:r>
          </a:p>
          <a:p>
            <a:endParaRPr lang="en-US" dirty="0"/>
          </a:p>
          <a:p>
            <a:r>
              <a:rPr lang="en-US" dirty="0"/>
              <a:t>When we plug our sampling event into the geometric mean equation, we get the following equation, where n = 5 since we had 5 total sampling events. </a:t>
            </a:r>
          </a:p>
          <a:p>
            <a:endParaRPr lang="en-US" dirty="0"/>
          </a:p>
          <a:p>
            <a:r>
              <a:rPr lang="en-US" dirty="0"/>
              <a:t>In this example, the resulting geometric mean is 28.25, therefore the water quality standard of 126 CFU per 100 milliliters has been met. </a:t>
            </a:r>
          </a:p>
        </p:txBody>
      </p:sp>
      <p:sp>
        <p:nvSpPr>
          <p:cNvPr id="4" name="Slide Number Placeholder 3"/>
          <p:cNvSpPr>
            <a:spLocks noGrp="1"/>
          </p:cNvSpPr>
          <p:nvPr>
            <p:ph type="sldNum" sz="quarter" idx="10"/>
          </p:nvPr>
        </p:nvSpPr>
        <p:spPr/>
        <p:txBody>
          <a:bodyPr/>
          <a:lstStyle/>
          <a:p>
            <a:fld id="{F4E6A8B5-FF7B-40CC-A2FF-42E1E104A213}" type="slidenum">
              <a:rPr lang="en-US" smtClean="0"/>
              <a:pPr/>
              <a:t>19</a:t>
            </a:fld>
            <a:endParaRPr lang="en-US"/>
          </a:p>
        </p:txBody>
      </p:sp>
    </p:spTree>
    <p:extLst>
      <p:ext uri="{BB962C8B-B14F-4D97-AF65-F5344CB8AC3E}">
        <p14:creationId xmlns:p14="http://schemas.microsoft.com/office/powerpoint/2010/main" val="30158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some information about yourself/your group here</a:t>
            </a:r>
          </a:p>
          <a:p>
            <a:r>
              <a:rPr lang="en-US" dirty="0"/>
              <a:t>Your name and title</a:t>
            </a:r>
          </a:p>
          <a:p>
            <a:r>
              <a:rPr lang="en-US" dirty="0"/>
              <a:t>Your organization and their logo</a:t>
            </a:r>
          </a:p>
        </p:txBody>
      </p:sp>
      <p:sp>
        <p:nvSpPr>
          <p:cNvPr id="4" name="Slide Number Placeholder 3"/>
          <p:cNvSpPr>
            <a:spLocks noGrp="1"/>
          </p:cNvSpPr>
          <p:nvPr>
            <p:ph type="sldNum" sz="quarter" idx="5"/>
          </p:nvPr>
        </p:nvSpPr>
        <p:spPr/>
        <p:txBody>
          <a:bodyPr/>
          <a:lstStyle/>
          <a:p>
            <a:fld id="{D8C2A925-BE17-CF4F-A3C6-15A9024C52B0}" type="slidenum">
              <a:rPr lang="en-US" smtClean="0"/>
              <a:t>2</a:t>
            </a:fld>
            <a:endParaRPr lang="en-US"/>
          </a:p>
        </p:txBody>
      </p:sp>
    </p:spTree>
    <p:extLst>
      <p:ext uri="{BB962C8B-B14F-4D97-AF65-F5344CB8AC3E}">
        <p14:creationId xmlns:p14="http://schemas.microsoft.com/office/powerpoint/2010/main" val="159927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there are many E. coli bacteria sources: </a:t>
            </a:r>
          </a:p>
          <a:p>
            <a:pPr marL="285750" indent="-285750">
              <a:buFont typeface="Arial" panose="020B0604020202020204" pitchFamily="34" charset="0"/>
              <a:buChar char="•"/>
            </a:pPr>
            <a:r>
              <a:rPr lang="en-US" sz="1200" dirty="0">
                <a:latin typeface="+mn-lt"/>
                <a:cs typeface="Arial" panose="020B0604020202020204" pitchFamily="34" charset="0"/>
              </a:rPr>
              <a:t>Agriculture or Agricultural Products. Examples include:</a:t>
            </a:r>
          </a:p>
          <a:p>
            <a:pPr lvl="1">
              <a:buFont typeface="Courier New" panose="02070309020205020404" pitchFamily="49" charset="0"/>
              <a:buChar char="o"/>
            </a:pPr>
            <a:r>
              <a:rPr lang="en-US" sz="1200" dirty="0">
                <a:latin typeface="+mn-lt"/>
                <a:cs typeface="Arial" panose="020B0604020202020204" pitchFamily="34" charset="0"/>
              </a:rPr>
              <a:t> Improper distribution of cow manure</a:t>
            </a:r>
          </a:p>
          <a:p>
            <a:pPr lvl="1">
              <a:buFont typeface="Courier New" panose="02070309020205020404" pitchFamily="49" charset="0"/>
              <a:buChar char="o"/>
            </a:pPr>
            <a:r>
              <a:rPr lang="en-US" sz="1200" dirty="0">
                <a:latin typeface="+mn-lt"/>
                <a:cs typeface="Arial" panose="020B0604020202020204" pitchFamily="34" charset="0"/>
              </a:rPr>
              <a:t> Livestock waste is another example of animal waste that poses the same threats as cow manure</a:t>
            </a:r>
          </a:p>
          <a:p>
            <a:pPr marL="285750" indent="-285750">
              <a:buFont typeface="Arial" panose="020B0604020202020204" pitchFamily="34" charset="0"/>
              <a:buChar char="•"/>
            </a:pPr>
            <a:r>
              <a:rPr lang="en-US" sz="1200" dirty="0">
                <a:latin typeface="+mn-lt"/>
                <a:cs typeface="Arial" panose="020B0604020202020204" pitchFamily="34" charset="0"/>
              </a:rPr>
              <a:t>Human waste. Examples include:</a:t>
            </a:r>
          </a:p>
          <a:p>
            <a:pPr marL="742950" lvl="1" indent="-285750">
              <a:buFont typeface="Courier New" panose="02070309020205020404" pitchFamily="49" charset="0"/>
              <a:buChar char="o"/>
            </a:pPr>
            <a:r>
              <a:rPr lang="en-US" sz="1200" dirty="0">
                <a:latin typeface="+mn-lt"/>
                <a:cs typeface="Arial" panose="020B0604020202020204" pitchFamily="34" charset="0"/>
              </a:rPr>
              <a:t>Inadequately Treated Sewage</a:t>
            </a:r>
          </a:p>
          <a:p>
            <a:pPr marL="742950" lvl="1" indent="-285750">
              <a:buFont typeface="Courier New" panose="02070309020205020404" pitchFamily="49" charset="0"/>
              <a:buChar char="o"/>
            </a:pPr>
            <a:r>
              <a:rPr lang="en-US" sz="1200" dirty="0">
                <a:latin typeface="+mn-lt"/>
                <a:cs typeface="Arial" panose="020B0604020202020204" pitchFamily="34" charset="0"/>
              </a:rPr>
              <a:t>Failing Septic Systems (OSSFs) </a:t>
            </a:r>
          </a:p>
          <a:p>
            <a:pPr marL="171450" lvl="0" indent="-171450">
              <a:buFont typeface="Arial" panose="020B0604020202020204" pitchFamily="34" charset="0"/>
              <a:buChar char="•"/>
            </a:pPr>
            <a:r>
              <a:rPr lang="en-US" sz="1200" dirty="0">
                <a:latin typeface="+mn-lt"/>
                <a:cs typeface="Arial" panose="020B0604020202020204" pitchFamily="34" charset="0"/>
              </a:rPr>
              <a:t>Illicit Discharge </a:t>
            </a:r>
          </a:p>
          <a:p>
            <a:pPr marL="285750" indent="-285750">
              <a:buFont typeface="Arial" panose="020B0604020202020204" pitchFamily="34" charset="0"/>
              <a:buChar char="•"/>
            </a:pPr>
            <a:r>
              <a:rPr lang="en-US" sz="1200" dirty="0">
                <a:latin typeface="+mn-lt"/>
                <a:cs typeface="Arial" panose="020B0604020202020204" pitchFamily="34" charset="0"/>
              </a:rPr>
              <a:t>Urban Runoff</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20</a:t>
            </a:fld>
            <a:endParaRPr lang="en-US"/>
          </a:p>
        </p:txBody>
      </p:sp>
    </p:spTree>
    <p:extLst>
      <p:ext uri="{BB962C8B-B14F-4D97-AF65-F5344CB8AC3E}">
        <p14:creationId xmlns:p14="http://schemas.microsoft.com/office/powerpoint/2010/main" val="2776074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mn-lt"/>
                <a:ea typeface="Calibri" panose="020F0502020204030204" pitchFamily="34" charset="0"/>
                <a:cs typeface="Times New Roman" panose="02020603050405020304" pitchFamily="18" charset="0"/>
              </a:rPr>
              <a:t>Emphasize that </a:t>
            </a:r>
            <a:r>
              <a:rPr lang="en-US" sz="1200" i="1" dirty="0">
                <a:effectLst/>
                <a:latin typeface="+mn-lt"/>
                <a:ea typeface="Calibri" panose="020F0502020204030204" pitchFamily="34" charset="0"/>
                <a:cs typeface="Times New Roman" panose="02020603050405020304" pitchFamily="18" charset="0"/>
              </a:rPr>
              <a:t>E. coli</a:t>
            </a:r>
            <a:r>
              <a:rPr lang="en-US" sz="1200" dirty="0">
                <a:effectLst/>
                <a:latin typeface="+mn-lt"/>
                <a:ea typeface="Calibri" panose="020F0502020204030204" pitchFamily="34" charset="0"/>
                <a:cs typeface="Times New Roman" panose="02020603050405020304" pitchFamily="18" charset="0"/>
              </a:rPr>
              <a:t> bacteria monitoring involves performing tests for </a:t>
            </a:r>
            <a:r>
              <a:rPr lang="en-US" sz="1200" i="1" dirty="0">
                <a:effectLst/>
                <a:latin typeface="+mn-lt"/>
                <a:ea typeface="Calibri" panose="020F0502020204030204" pitchFamily="34" charset="0"/>
                <a:cs typeface="Times New Roman" panose="02020603050405020304" pitchFamily="18" charset="0"/>
              </a:rPr>
              <a:t>E. coli </a:t>
            </a:r>
            <a:r>
              <a:rPr lang="en-US" sz="1200" dirty="0">
                <a:effectLst/>
                <a:latin typeface="+mn-lt"/>
                <a:ea typeface="Calibri" panose="020F0502020204030204" pitchFamily="34" charset="0"/>
                <a:cs typeface="Times New Roman" panose="02020603050405020304" pitchFamily="18" charset="0"/>
              </a:rPr>
              <a:t>bacteria, in addition to recording the same field observations you learned in the Core training. </a:t>
            </a:r>
          </a:p>
        </p:txBody>
      </p:sp>
      <p:sp>
        <p:nvSpPr>
          <p:cNvPr id="4" name="Slide Number Placeholder 3"/>
          <p:cNvSpPr>
            <a:spLocks noGrp="1"/>
          </p:cNvSpPr>
          <p:nvPr>
            <p:ph type="sldNum" sz="quarter" idx="5"/>
          </p:nvPr>
        </p:nvSpPr>
        <p:spPr/>
        <p:txBody>
          <a:bodyPr/>
          <a:lstStyle/>
          <a:p>
            <a:fld id="{D8C2A925-BE17-CF4F-A3C6-15A9024C52B0}" type="slidenum">
              <a:rPr lang="en-US" smtClean="0"/>
              <a:t>21</a:t>
            </a:fld>
            <a:endParaRPr lang="en-US"/>
          </a:p>
        </p:txBody>
      </p:sp>
    </p:spTree>
    <p:extLst>
      <p:ext uri="{BB962C8B-B14F-4D97-AF65-F5344CB8AC3E}">
        <p14:creationId xmlns:p14="http://schemas.microsoft.com/office/powerpoint/2010/main" val="1471446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Go over some steps to prepare for a monitoring event.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Emphasize here that that e. coli is the indicator bacteria for freshwater, not saltwater. The monitoring can still take place at saltwater sites, however, the saltwater indicator is enterococcus therefore if anything alarming appears during a monitoring events, further monitoring will need to be conducted through an accredited lab.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We ask community scientist to go out and monitor once a month at the same time each month. Monitoring should take place before 12 or after 4.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Not required, but it is best to suit up in outdoor clothing that is protective of the elements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 buddy is not required, but it is suggested for safety purposes</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 monitoring form,  field guide and monitoring supplies are always required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8629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36273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IF THE MODULE ISN’T USED REMOVE THIS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835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a:xfrm>
            <a:off x="1371600" y="1143000"/>
            <a:ext cx="4114800" cy="3086100"/>
          </a:xfrm>
          <a:ln/>
        </p:spPr>
      </p:sp>
      <p:sp>
        <p:nvSpPr>
          <p:cNvPr id="922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IF THE MODULE ISN’T USED REMOVE THIS SLIDE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0"/>
          </p:nvPr>
        </p:nvSpPr>
        <p:spPr/>
        <p:txBody>
          <a:bodyPr/>
          <a:lstStyle/>
          <a:p>
            <a:r>
              <a:rPr lang="en-US">
                <a:solidFill>
                  <a:prstClr val="black"/>
                </a:solidFill>
              </a:rPr>
              <a:t>(#)</a:t>
            </a:r>
          </a:p>
        </p:txBody>
      </p:sp>
    </p:spTree>
    <p:extLst>
      <p:ext uri="{BB962C8B-B14F-4D97-AF65-F5344CB8AC3E}">
        <p14:creationId xmlns:p14="http://schemas.microsoft.com/office/powerpoint/2010/main" val="1797663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a:xfrm>
            <a:off x="1371600" y="1143000"/>
            <a:ext cx="4114800" cy="3086100"/>
          </a:xfrm>
          <a:ln/>
        </p:spPr>
      </p:sp>
      <p:sp>
        <p:nvSpPr>
          <p:cNvPr id="922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IF THE MODULE ISN’T USED REMOVE THIS SLIDE</a:t>
            </a:r>
            <a:endParaRPr lang="en-US" sz="1200" kern="1200" dirty="0">
              <a:solidFill>
                <a:schemeClr val="tx1"/>
              </a:solidFill>
              <a:effectLst/>
              <a:latin typeface="+mn-lt"/>
              <a:ea typeface="+mn-ea"/>
              <a:cs typeface="+mn-cs"/>
            </a:endParaRPr>
          </a:p>
          <a:p>
            <a:pPr eaLnBrk="1" hangingPunct="1"/>
            <a:endParaRPr lang="en-US" dirty="0"/>
          </a:p>
        </p:txBody>
      </p:sp>
      <p:sp>
        <p:nvSpPr>
          <p:cNvPr id="5" name="Header Placeholder 4"/>
          <p:cNvSpPr>
            <a:spLocks noGrp="1"/>
          </p:cNvSpPr>
          <p:nvPr>
            <p:ph type="hdr" sz="quarter" idx="10"/>
          </p:nvPr>
        </p:nvSpPr>
        <p:spPr/>
        <p:txBody>
          <a:bodyPr/>
          <a:lstStyle/>
          <a:p>
            <a:r>
              <a:rPr lang="en-US">
                <a:solidFill>
                  <a:prstClr val="black"/>
                </a:solidFill>
              </a:rPr>
              <a:t>(#)</a:t>
            </a:r>
          </a:p>
        </p:txBody>
      </p:sp>
    </p:spTree>
    <p:extLst>
      <p:ext uri="{BB962C8B-B14F-4D97-AF65-F5344CB8AC3E}">
        <p14:creationId xmlns:p14="http://schemas.microsoft.com/office/powerpoint/2010/main" val="3721059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85697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Go over each training supply item and important things to note about each. For training purposes item number 6 won’t be 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A cooler with ice will always be needed since majority will likely always be transporting their samples as the samples have to be taken back to the lab/your home to plate and incubate. The only exception is if you are monitoring on your property (if approved by TST) and you can grab a sample and walk back to your house and plate and incubate. </a:t>
            </a:r>
          </a:p>
        </p:txBody>
      </p:sp>
      <p:sp>
        <p:nvSpPr>
          <p:cNvPr id="4" name="Slide Number Placeholder 3"/>
          <p:cNvSpPr>
            <a:spLocks noGrp="1"/>
          </p:cNvSpPr>
          <p:nvPr>
            <p:ph type="sldNum" sz="quarter" idx="5"/>
          </p:nvPr>
        </p:nvSpPr>
        <p:spPr/>
        <p:txBody>
          <a:bodyPr/>
          <a:lstStyle/>
          <a:p>
            <a:fld id="{D8C2A925-BE17-CF4F-A3C6-15A9024C52B0}" type="slidenum">
              <a:rPr lang="en-US" smtClean="0"/>
              <a:t>28</a:t>
            </a:fld>
            <a:endParaRPr lang="en-US"/>
          </a:p>
        </p:txBody>
      </p:sp>
    </p:spTree>
    <p:extLst>
      <p:ext uri="{BB962C8B-B14F-4D97-AF65-F5344CB8AC3E}">
        <p14:creationId xmlns:p14="http://schemas.microsoft.com/office/powerpoint/2010/main" val="1372580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312CA34-3629-D843-8207-810083052E88}" type="slidenum">
              <a:rPr lang="en-US" smtClean="0"/>
              <a:t>29</a:t>
            </a:fld>
            <a:endParaRPr lang="en-US"/>
          </a:p>
        </p:txBody>
      </p:sp>
    </p:spTree>
    <p:extLst>
      <p:ext uri="{BB962C8B-B14F-4D97-AF65-F5344CB8AC3E}">
        <p14:creationId xmlns:p14="http://schemas.microsoft.com/office/powerpoint/2010/main" val="37169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a:t>
            </a:fld>
            <a:endParaRPr lang="en-US" altLang="x-none"/>
          </a:p>
        </p:txBody>
      </p:sp>
      <p:sp>
        <p:nvSpPr>
          <p:cNvPr id="6145" name="Text Box 1"/>
          <p:cNvSpPr txBox="1">
            <a:spLocks noGrp="1" noRot="1" noChangeAspect="1" noChangeArrowheads="1"/>
          </p:cNvSpPr>
          <p:nvPr>
            <p:ph type="sldImg"/>
          </p:nvPr>
        </p:nvSpPr>
        <p:spPr bwMode="auto">
          <a:xfrm>
            <a:off x="1414463" y="1162050"/>
            <a:ext cx="4181475" cy="3136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1199" y="4474657"/>
            <a:ext cx="5607968" cy="36594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14300" marR="0" lvl="0" indent="0" algn="l" defTabSz="914400" rtl="0" eaLnBrk="1" fontAlgn="auto" latinLnBrk="0" hangingPunct="1">
              <a:lnSpc>
                <a:spcPct val="90000"/>
              </a:lnSpc>
              <a:spcBef>
                <a:spcPts val="0"/>
              </a:spcBef>
              <a:spcAft>
                <a:spcPts val="1200"/>
              </a:spcAft>
              <a:buClrTx/>
              <a:buSzTx/>
              <a:buFontTx/>
              <a:buNone/>
              <a:tabLst/>
              <a:defRPr/>
            </a:pPr>
            <a:r>
              <a:rPr lang="en-US" sz="1050" kern="1200" dirty="0">
                <a:solidFill>
                  <a:schemeClr val="tx1"/>
                </a:solidFill>
                <a:effectLst/>
                <a:latin typeface="+mn-lt"/>
                <a:ea typeface="+mn-ea"/>
                <a:cs typeface="+mn-cs"/>
              </a:rPr>
              <a:t>There are three phases total that must be completed to receive your Texas Stream Team E. coli Bacteria certificate. The virtual module covered a large portion of Phase I. Today, the rest of phase I and the remaining phases will be covered to get everyone certified. </a:t>
            </a:r>
          </a:p>
          <a:p>
            <a:pPr marL="114300" marR="0" lvl="0" indent="0" algn="l" defTabSz="914400" rtl="0" eaLnBrk="1" fontAlgn="auto" latinLnBrk="0" hangingPunct="1">
              <a:lnSpc>
                <a:spcPct val="90000"/>
              </a:lnSpc>
              <a:spcBef>
                <a:spcPts val="0"/>
              </a:spcBef>
              <a:spcAft>
                <a:spcPts val="1200"/>
              </a:spcAft>
              <a:buClrTx/>
              <a:buSzTx/>
              <a:buFontTx/>
              <a:buNone/>
              <a:tabLst/>
              <a:defRPr/>
            </a:pPr>
            <a:endParaRPr lang="en-US" sz="1050" kern="1200" dirty="0">
              <a:solidFill>
                <a:schemeClr val="tx1"/>
              </a:solidFill>
              <a:effectLst/>
              <a:latin typeface="+mn-lt"/>
              <a:ea typeface="+mn-ea"/>
              <a:cs typeface="+mn-cs"/>
            </a:endParaRPr>
          </a:p>
          <a:p>
            <a:pPr marL="114300" marR="0" lvl="0" indent="0" algn="l" defTabSz="914400" rtl="0" eaLnBrk="1" fontAlgn="auto" latinLnBrk="0" hangingPunct="1">
              <a:lnSpc>
                <a:spcPct val="90000"/>
              </a:lnSpc>
              <a:spcBef>
                <a:spcPts val="0"/>
              </a:spcBef>
              <a:spcAft>
                <a:spcPts val="1200"/>
              </a:spcAft>
              <a:buClrTx/>
              <a:buSzTx/>
              <a:buFontTx/>
              <a:buNone/>
              <a:tabLst/>
              <a:defRPr/>
            </a:pPr>
            <a:r>
              <a:rPr lang="en-US" sz="1050" b="1" kern="1200" dirty="0">
                <a:solidFill>
                  <a:schemeClr val="tx1"/>
                </a:solidFill>
                <a:effectLst/>
                <a:latin typeface="+mn-lt"/>
                <a:ea typeface="+mn-ea"/>
                <a:cs typeface="+mn-cs"/>
              </a:rPr>
              <a:t>IF PRE-TRAINING MODULE WAS USED: DELETE SLIDES 3-22 AND BEGIN ON SLIDE 23. IF THE MODULE ISN’T USED REMOVE SLIDES 23-25</a:t>
            </a:r>
          </a:p>
        </p:txBody>
      </p:sp>
    </p:spTree>
    <p:extLst>
      <p:ext uri="{BB962C8B-B14F-4D97-AF65-F5344CB8AC3E}">
        <p14:creationId xmlns:p14="http://schemas.microsoft.com/office/powerpoint/2010/main" val="2634775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Read the slide to explain the purpose of a field blank</a:t>
            </a: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98131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Tips to discuss for this site:</a:t>
            </a:r>
          </a:p>
          <a:p>
            <a:pPr marL="285750" lvl="0" indent="-285750">
              <a:buFont typeface="Arial" panose="020B0604020202020204" pitchFamily="34" charset="0"/>
              <a:buChar char="•"/>
            </a:pPr>
            <a:r>
              <a:rPr lang="en-US" sz="1200" dirty="0">
                <a:latin typeface="Univers LT Std 45 Light"/>
              </a:rPr>
              <a:t>If you consistently have high counts, use a 1 mL sample size.</a:t>
            </a:r>
          </a:p>
          <a:p>
            <a:pPr marL="285750" lvl="0" indent="-285750">
              <a:buFont typeface="Arial" panose="020B0604020202020204" pitchFamily="34" charset="0"/>
              <a:buChar char="•"/>
            </a:pPr>
            <a:r>
              <a:rPr lang="en-US" sz="1200" dirty="0">
                <a:latin typeface="Univers LT Std 45 Light"/>
              </a:rPr>
              <a:t>If you consistently have low counts, use a 5 mL sample size. </a:t>
            </a:r>
          </a:p>
          <a:p>
            <a:pPr marL="285750" lvl="0" indent="-285750">
              <a:buFont typeface="Arial" panose="020B0604020202020204" pitchFamily="34" charset="0"/>
              <a:buChar char="•"/>
            </a:pPr>
            <a:r>
              <a:rPr lang="en-US" sz="1200" dirty="0">
                <a:latin typeface="Univers LT Std 45 Light"/>
              </a:rPr>
              <a:t>If it’s somewhere in the middle, use a combination of 1 mL and 3 mL , or 3 mL and 5 mL sample sizes. </a:t>
            </a:r>
            <a:endParaRPr lang="en-US" b="1" i="1" dirty="0">
              <a:solidFill>
                <a:schemeClr val="bg1"/>
              </a:solidFill>
              <a:latin typeface="Univers LT Std 45 Light" panose="020B0403020202020204"/>
            </a:endParaRPr>
          </a:p>
          <a:p>
            <a:endParaRPr lang="en-US" b="1" i="1" dirty="0">
              <a:solidFill>
                <a:schemeClr val="bg1"/>
              </a:solidFill>
              <a:latin typeface="Univers LT Std 45 Light" panose="020B0403020202020204"/>
            </a:endParaRPr>
          </a:p>
          <a:p>
            <a:r>
              <a:rPr lang="en-US" b="1" dirty="0">
                <a:solidFill>
                  <a:schemeClr val="bg1"/>
                </a:solidFill>
                <a:latin typeface="Univers LT Std 45 Light" panose="020B0403020202020204"/>
              </a:rPr>
              <a:t>NOTE: </a:t>
            </a:r>
            <a:r>
              <a:rPr lang="en-US" dirty="0">
                <a:solidFill>
                  <a:schemeClr val="bg1"/>
                </a:solidFill>
                <a:latin typeface="Univers LT Std 45 Light" panose="020B0403020202020204"/>
              </a:rPr>
              <a:t>Environmental and precipitation variables can influence bacteria levels. Waterbodies with low discharge often have more bacteria, and sampling should begin with 1 mL and 3 mL volumes. Pristine waters may require a 5 mL sample to achieve the preferred colony count. </a:t>
            </a: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41063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 outside and have folks grab the water sample. Have them conduct each step up until the bacteria count. Make sure to have examples so they can view actual petri dishes for the counting step. </a:t>
            </a: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7157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Use this slide to discuss how to count the colonies before trainees begin counting. </a:t>
            </a:r>
          </a:p>
        </p:txBody>
      </p:sp>
      <p:sp>
        <p:nvSpPr>
          <p:cNvPr id="4" name="Slide Number Placeholder 3"/>
          <p:cNvSpPr>
            <a:spLocks noGrp="1"/>
          </p:cNvSpPr>
          <p:nvPr>
            <p:ph type="sldNum" sz="quarter" idx="5"/>
          </p:nvPr>
        </p:nvSpPr>
        <p:spPr/>
        <p:txBody>
          <a:bodyPr/>
          <a:lstStyle/>
          <a:p>
            <a:fld id="{D8C2A925-BE17-CF4F-A3C6-15A9024C52B0}" type="slidenum">
              <a:rPr lang="en-US" smtClean="0"/>
              <a:t>33</a:t>
            </a:fld>
            <a:endParaRPr lang="en-US"/>
          </a:p>
        </p:txBody>
      </p:sp>
    </p:spTree>
    <p:extLst>
      <p:ext uri="{BB962C8B-B14F-4D97-AF65-F5344CB8AC3E}">
        <p14:creationId xmlns:p14="http://schemas.microsoft.com/office/powerpoint/2010/main" val="1905728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This slide can be used for extra practice</a:t>
            </a:r>
          </a:p>
        </p:txBody>
      </p:sp>
      <p:sp>
        <p:nvSpPr>
          <p:cNvPr id="4" name="Slide Number Placeholder 3"/>
          <p:cNvSpPr>
            <a:spLocks noGrp="1"/>
          </p:cNvSpPr>
          <p:nvPr>
            <p:ph type="sldNum" sz="quarter" idx="5"/>
          </p:nvPr>
        </p:nvSpPr>
        <p:spPr/>
        <p:txBody>
          <a:bodyPr/>
          <a:lstStyle/>
          <a:p>
            <a:fld id="{D8C2A925-BE17-CF4F-A3C6-15A9024C52B0}" type="slidenum">
              <a:rPr lang="en-US" smtClean="0"/>
              <a:t>34</a:t>
            </a:fld>
            <a:endParaRPr lang="en-US"/>
          </a:p>
        </p:txBody>
      </p:sp>
    </p:spTree>
    <p:extLst>
      <p:ext uri="{BB962C8B-B14F-4D97-AF65-F5344CB8AC3E}">
        <p14:creationId xmlns:p14="http://schemas.microsoft.com/office/powerpoint/2010/main" val="1966557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This slide can be used for extra practice</a:t>
            </a:r>
          </a:p>
        </p:txBody>
      </p:sp>
      <p:sp>
        <p:nvSpPr>
          <p:cNvPr id="4" name="Slide Number Placeholder 3"/>
          <p:cNvSpPr>
            <a:spLocks noGrp="1"/>
          </p:cNvSpPr>
          <p:nvPr>
            <p:ph type="sldNum" sz="quarter" idx="5"/>
          </p:nvPr>
        </p:nvSpPr>
        <p:spPr/>
        <p:txBody>
          <a:bodyPr/>
          <a:lstStyle/>
          <a:p>
            <a:fld id="{D8C2A925-BE17-CF4F-A3C6-15A9024C52B0}" type="slidenum">
              <a:rPr lang="en-US" smtClean="0"/>
              <a:t>35</a:t>
            </a:fld>
            <a:endParaRPr lang="en-US"/>
          </a:p>
        </p:txBody>
      </p:sp>
    </p:spTree>
    <p:extLst>
      <p:ext uri="{BB962C8B-B14F-4D97-AF65-F5344CB8AC3E}">
        <p14:creationId xmlns:p14="http://schemas.microsoft.com/office/powerpoint/2010/main" val="416506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This slide can be used for calculation practice. Numbers included are based on the last two slide examples.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dirty="0"/>
          </a:p>
          <a:p>
            <a:pPr marL="171450" indent="-171450">
              <a:buFontTx/>
              <a:buChar char="-"/>
            </a:pPr>
            <a:endParaRPr lang="en-US" b="0" dirty="0"/>
          </a:p>
          <a:p>
            <a:endParaRPr lang="en-US" b="0" dirty="0"/>
          </a:p>
        </p:txBody>
      </p:sp>
      <p:sp>
        <p:nvSpPr>
          <p:cNvPr id="4" name="Slide Number Placeholder 3"/>
          <p:cNvSpPr>
            <a:spLocks noGrp="1"/>
          </p:cNvSpPr>
          <p:nvPr>
            <p:ph type="sldNum" sz="quarter" idx="5"/>
          </p:nvPr>
        </p:nvSpPr>
        <p:spPr/>
        <p:txBody>
          <a:bodyPr/>
          <a:lstStyle/>
          <a:p>
            <a:fld id="{5312CA34-3629-D843-8207-810083052E88}" type="slidenum">
              <a:rPr lang="en-US" smtClean="0"/>
              <a:t>36</a:t>
            </a:fld>
            <a:endParaRPr lang="en-US"/>
          </a:p>
        </p:txBody>
      </p:sp>
    </p:spTree>
    <p:extLst>
      <p:ext uri="{BB962C8B-B14F-4D97-AF65-F5344CB8AC3E}">
        <p14:creationId xmlns:p14="http://schemas.microsoft.com/office/powerpoint/2010/main" val="1090002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trainees conduct phase II-III</a:t>
            </a:r>
          </a:p>
        </p:txBody>
      </p:sp>
      <p:sp>
        <p:nvSpPr>
          <p:cNvPr id="4" name="Slide Number Placeholder 3"/>
          <p:cNvSpPr>
            <a:spLocks noGrp="1"/>
          </p:cNvSpPr>
          <p:nvPr>
            <p:ph type="sldNum" sz="quarter" idx="5"/>
          </p:nvPr>
        </p:nvSpPr>
        <p:spPr/>
        <p:txBody>
          <a:bodyPr/>
          <a:lstStyle/>
          <a:p>
            <a:fld id="{D8C2A925-BE17-CF4F-A3C6-15A9024C52B0}" type="slidenum">
              <a:rPr lang="en-US" smtClean="0"/>
              <a:t>37</a:t>
            </a:fld>
            <a:endParaRPr lang="en-US"/>
          </a:p>
        </p:txBody>
      </p:sp>
    </p:spTree>
    <p:extLst>
      <p:ext uri="{BB962C8B-B14F-4D97-AF65-F5344CB8AC3E}">
        <p14:creationId xmlns:p14="http://schemas.microsoft.com/office/powerpoint/2010/main" val="602337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38</a:t>
            </a:fld>
            <a:endParaRPr lang="en-US"/>
          </a:p>
        </p:txBody>
      </p:sp>
    </p:spTree>
    <p:extLst>
      <p:ext uri="{BB962C8B-B14F-4D97-AF65-F5344CB8AC3E}">
        <p14:creationId xmlns:p14="http://schemas.microsoft.com/office/powerpoint/2010/main" val="210098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Review proposer disposal and cleanup with trainees. </a:t>
            </a:r>
          </a:p>
        </p:txBody>
      </p:sp>
      <p:sp>
        <p:nvSpPr>
          <p:cNvPr id="4" name="Slide Number Placeholder 3"/>
          <p:cNvSpPr>
            <a:spLocks noGrp="1"/>
          </p:cNvSpPr>
          <p:nvPr>
            <p:ph type="sldNum" sz="quarter" idx="5"/>
          </p:nvPr>
        </p:nvSpPr>
        <p:spPr/>
        <p:txBody>
          <a:bodyPr/>
          <a:lstStyle/>
          <a:p>
            <a:fld id="{D8C2A925-BE17-CF4F-A3C6-15A9024C52B0}" type="slidenum">
              <a:rPr lang="en-US" smtClean="0"/>
              <a:t>39</a:t>
            </a:fld>
            <a:endParaRPr lang="en-US"/>
          </a:p>
        </p:txBody>
      </p:sp>
    </p:spTree>
    <p:extLst>
      <p:ext uri="{BB962C8B-B14F-4D97-AF65-F5344CB8AC3E}">
        <p14:creationId xmlns:p14="http://schemas.microsoft.com/office/powerpoint/2010/main" val="251502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latin typeface="Arial" panose="020B0604020202020204" pitchFamily="34" charset="0"/>
                <a:cs typeface="Arial" panose="020B0604020202020204" pitchFamily="34" charset="0"/>
              </a:rPr>
              <a:t>Mention here that Texas Stream Team is a statewide community science water quality monitoring program that has been operating since 1991 and is a network of trained community scientists and supportive partners administered through a cooperative partnership between the United States Environmental Protection Agency, the Texas Commission on Environmental Quality, and the Meadows Center for Water and the Environment. </a:t>
            </a:r>
          </a:p>
          <a:p>
            <a:endParaRPr lang="en-US" i="0" u="none" dirty="0">
              <a:latin typeface="Arial" panose="020B0604020202020204" pitchFamily="34" charset="0"/>
              <a:cs typeface="Arial" panose="020B0604020202020204" pitchFamily="34" charset="0"/>
            </a:endParaRPr>
          </a:p>
          <a:p>
            <a:r>
              <a:rPr lang="en-US" i="0" u="none" dirty="0">
                <a:latin typeface="Arial" panose="020B0604020202020204" pitchFamily="34" charset="0"/>
                <a:cs typeface="Arial" panose="020B0604020202020204" pitchFamily="34" charset="0"/>
              </a:rPr>
              <a:t>Mention that the Meadows Center is a research institute affiliated with Texas State University and is home to the Texas Stream Team program which is one of the largest, longest-running statewide water quality community science programs in the country. </a:t>
            </a:r>
          </a:p>
          <a:p>
            <a:endParaRPr lang="en-US" i="0" u="none" dirty="0">
              <a:latin typeface="Arial" panose="020B0604020202020204" pitchFamily="34" charset="0"/>
              <a:cs typeface="Arial" panose="020B0604020202020204" pitchFamily="34" charset="0"/>
            </a:endParaRPr>
          </a:p>
          <a:p>
            <a:r>
              <a:rPr lang="en-US" i="0" u="none" dirty="0">
                <a:latin typeface="Arial" panose="020B0604020202020204" pitchFamily="34" charset="0"/>
                <a:cs typeface="Arial" panose="020B0604020202020204" pitchFamily="34" charset="0"/>
              </a:rPr>
              <a:t>Also mention that Texas Stream Team receives partial funding from the EPA, through a </a:t>
            </a:r>
            <a:r>
              <a:rPr lang="en-US" i="0" u="none" dirty="0">
                <a:solidFill>
                  <a:srgbClr val="7030A0"/>
                </a:solidFill>
                <a:latin typeface="Arial" panose="020B0604020202020204" pitchFamily="34" charset="0"/>
                <a:cs typeface="Arial" panose="020B0604020202020204" pitchFamily="34" charset="0"/>
              </a:rPr>
              <a:t>clean water act section 319 grant administered by the TCEQ.</a:t>
            </a:r>
          </a:p>
        </p:txBody>
      </p:sp>
      <p:sp>
        <p:nvSpPr>
          <p:cNvPr id="4" name="Slide Number Placeholder 3"/>
          <p:cNvSpPr>
            <a:spLocks noGrp="1"/>
          </p:cNvSpPr>
          <p:nvPr>
            <p:ph type="sldNum" sz="quarter" idx="5"/>
          </p:nvPr>
        </p:nvSpPr>
        <p:spPr/>
        <p:txBody>
          <a:bodyPr/>
          <a:lstStyle/>
          <a:p>
            <a:fld id="{D8C2A925-BE17-CF4F-A3C6-15A9024C52B0}" type="slidenum">
              <a:rPr lang="en-US" smtClean="0"/>
              <a:t>4</a:t>
            </a:fld>
            <a:endParaRPr lang="en-US"/>
          </a:p>
        </p:txBody>
      </p:sp>
    </p:spTree>
    <p:extLst>
      <p:ext uri="{BB962C8B-B14F-4D97-AF65-F5344CB8AC3E}">
        <p14:creationId xmlns:p14="http://schemas.microsoft.com/office/powerpoint/2010/main" val="1137796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Discuss what to do after a sampling event by reading the slide. Talking points: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After a </a:t>
            </a:r>
            <a:r>
              <a:rPr lang="en-US" b="0" strike="noStrike" dirty="0"/>
              <a:t>monitoring event is complete</a:t>
            </a:r>
            <a:r>
              <a:rPr lang="en-US" b="0" dirty="0"/>
              <a:t>, properly cleaning and storing of equipment is important. These practices will not only prolong the condition of the equipment, </a:t>
            </a:r>
            <a:r>
              <a:rPr lang="en-US" b="0" strike="noStrike" dirty="0"/>
              <a:t>but they </a:t>
            </a:r>
            <a:r>
              <a:rPr lang="en-US" b="0" dirty="0"/>
              <a:t>will also ensure accurate monitoring results. </a:t>
            </a:r>
          </a:p>
          <a:p>
            <a:pPr marL="171450" indent="-171450">
              <a:buFont typeface="Arial" panose="020B0604020202020204" pitchFamily="34" charset="0"/>
              <a:buChar char="•"/>
            </a:pPr>
            <a:r>
              <a:rPr lang="en-US" b="0" dirty="0"/>
              <a:t>Monitoring forms are accessible directly on the Texas Stream Team website (www.TexasStreamTeam.org). After a monitoring event, submit the monitoring form to your Group Data Coordinator, if available. If your group has no Data Coordinator, submit a photo or scanned copy of your monitoring form to Texas Stream Team at </a:t>
            </a:r>
            <a:r>
              <a:rPr lang="en-US" b="0" dirty="0" err="1"/>
              <a:t>TxStreamTeam@txstate.edu</a:t>
            </a:r>
            <a:r>
              <a:rPr lang="en-US" b="0" dirty="0"/>
              <a:t> and Texas Stream Team will enter your data for you. </a:t>
            </a:r>
          </a:p>
        </p:txBody>
      </p:sp>
      <p:sp>
        <p:nvSpPr>
          <p:cNvPr id="4" name="Slide Number Placeholder 3"/>
          <p:cNvSpPr>
            <a:spLocks noGrp="1"/>
          </p:cNvSpPr>
          <p:nvPr>
            <p:ph type="sldNum" sz="quarter" idx="5"/>
          </p:nvPr>
        </p:nvSpPr>
        <p:spPr/>
        <p:txBody>
          <a:bodyPr/>
          <a:lstStyle/>
          <a:p>
            <a:fld id="{D8C2A925-BE17-CF4F-A3C6-15A9024C52B0}" type="slidenum">
              <a:rPr lang="en-US" smtClean="0"/>
              <a:t>40</a:t>
            </a:fld>
            <a:endParaRPr lang="en-US"/>
          </a:p>
        </p:txBody>
      </p:sp>
    </p:spTree>
    <p:extLst>
      <p:ext uri="{BB962C8B-B14F-4D97-AF65-F5344CB8AC3E}">
        <p14:creationId xmlns:p14="http://schemas.microsoft.com/office/powerpoint/2010/main" val="2905917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Website review:  share the monitoring form location, the calendar, trainer page, and equipment form. </a:t>
            </a:r>
          </a:p>
        </p:txBody>
      </p:sp>
      <p:sp>
        <p:nvSpPr>
          <p:cNvPr id="4" name="Slide Number Placeholder 3"/>
          <p:cNvSpPr>
            <a:spLocks noGrp="1"/>
          </p:cNvSpPr>
          <p:nvPr>
            <p:ph type="sldNum" sz="quarter" idx="5"/>
          </p:nvPr>
        </p:nvSpPr>
        <p:spPr/>
        <p:txBody>
          <a:bodyPr/>
          <a:lstStyle/>
          <a:p>
            <a:fld id="{7EEF769D-8DE6-2C42-99E7-246BB6C08F47}" type="slidenum">
              <a:rPr lang="en-US" smtClean="0"/>
              <a:t>41</a:t>
            </a:fld>
            <a:endParaRPr lang="en-US"/>
          </a:p>
        </p:txBody>
      </p:sp>
    </p:spTree>
    <p:extLst>
      <p:ext uri="{BB962C8B-B14F-4D97-AF65-F5344CB8AC3E}">
        <p14:creationId xmlns:p14="http://schemas.microsoft.com/office/powerpoint/2010/main" val="4249215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42</a:t>
            </a:fld>
            <a:endParaRPr lang="en-US" dirty="0"/>
          </a:p>
        </p:txBody>
      </p:sp>
    </p:spTree>
    <p:extLst>
      <p:ext uri="{BB962C8B-B14F-4D97-AF65-F5344CB8AC3E}">
        <p14:creationId xmlns:p14="http://schemas.microsoft.com/office/powerpoint/2010/main" val="3510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ea typeface="Batang" panose="02030600000101010101" pitchFamily="18" charset="-127"/>
              </a:rPr>
              <a:t>Read the mission statement and mention the program metrics to give trainees an understanding of our programs reach. </a:t>
            </a:r>
          </a:p>
        </p:txBody>
      </p:sp>
      <p:sp>
        <p:nvSpPr>
          <p:cNvPr id="4" name="Slide Number Placeholder 3"/>
          <p:cNvSpPr>
            <a:spLocks noGrp="1"/>
          </p:cNvSpPr>
          <p:nvPr>
            <p:ph type="sldNum" sz="quarter" idx="10"/>
          </p:nvPr>
        </p:nvSpPr>
        <p:spPr/>
        <p:txBody>
          <a:bodyPr/>
          <a:lstStyle/>
          <a:p>
            <a:fld id="{D8C2A925-BE17-CF4F-A3C6-15A9024C52B0}" type="slidenum">
              <a:rPr lang="en-US" smtClean="0"/>
              <a:t>5</a:t>
            </a:fld>
            <a:endParaRPr lang="en-US" dirty="0"/>
          </a:p>
        </p:txBody>
      </p:sp>
    </p:spTree>
    <p:extLst>
      <p:ext uri="{BB962C8B-B14F-4D97-AF65-F5344CB8AC3E}">
        <p14:creationId xmlns:p14="http://schemas.microsoft.com/office/powerpoint/2010/main" val="108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b="0" dirty="0">
                <a:latin typeface="Arial" panose="020B0604020202020204" pitchFamily="34" charset="0"/>
                <a:cs typeface="Arial" panose="020B0604020202020204" pitchFamily="34" charset="0"/>
              </a:rPr>
              <a:t>Talk about all the different services that Texas Stream Team offers other than water quality monitoring and data collection. Talking points:</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 robust environmental education program</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Data collection through our statewide </a:t>
            </a:r>
            <a:r>
              <a:rPr lang="en-US" i="0" u="none" dirty="0">
                <a:latin typeface="Arial" panose="020B0604020202020204" pitchFamily="34" charset="0"/>
                <a:cs typeface="Arial" panose="020B0604020202020204" pitchFamily="34" charset="0"/>
              </a:rPr>
              <a:t>community</a:t>
            </a:r>
            <a:r>
              <a:rPr lang="en-US" sz="1200" dirty="0">
                <a:latin typeface="Arial" panose="020B0604020202020204" pitchFamily="34" charset="0"/>
                <a:cs typeface="Arial" panose="020B0604020202020204" pitchFamily="34" charset="0"/>
              </a:rPr>
              <a:t> scientists and they perform different analysis to highlight, review, and showcase data</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Community action and engagement by providing educational workshops for schools and youth programs. They also provide community assistance for education and outreach strategies, grants, and loan applications. And they help with informing the public about environmental management decisions. </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Watershed services by connecting homeowners to watersheds to promote nonpoint source pollution reduction. They help gather information and grow monitoring efforts to address data gaps. And lastly, we help with local planning, protection, restoration clean-ups, and habitat monitoring. </a:t>
            </a:r>
          </a:p>
          <a:p>
            <a:pPr marL="0" indent="0">
              <a:lnSpc>
                <a:spcPct val="90000"/>
              </a:lnSpc>
              <a:buFont typeface="Arial" panose="020B0604020202020204" pitchFamily="34" charset="0"/>
              <a:buNone/>
            </a:pPr>
            <a:endParaRPr lang="en-US" sz="15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D8C2A925-BE17-CF4F-A3C6-15A9024C52B0}" type="slidenum">
              <a:rPr lang="en-US" smtClean="0"/>
              <a:t>6</a:t>
            </a:fld>
            <a:endParaRPr lang="en-US" dirty="0"/>
          </a:p>
        </p:txBody>
      </p:sp>
    </p:spTree>
    <p:extLst>
      <p:ext uri="{BB962C8B-B14F-4D97-AF65-F5344CB8AC3E}">
        <p14:creationId xmlns:p14="http://schemas.microsoft.com/office/powerpoint/2010/main" val="181026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latin typeface="+mn-lt"/>
                <a:cs typeface="Arial" panose="020B0604020202020204" pitchFamily="34" charset="0"/>
              </a:rPr>
              <a:t>Briefly review all the trainings Texas Stream Team offers:</a:t>
            </a:r>
          </a:p>
          <a:p>
            <a:pPr marL="171450" indent="-171450">
              <a:buFont typeface="Arial" panose="020B0604020202020204" pitchFamily="34" charset="0"/>
              <a:buChar char="•"/>
            </a:pPr>
            <a:r>
              <a:rPr lang="en-US" sz="1200" u="none" dirty="0">
                <a:latin typeface="+mn-lt"/>
                <a:cs typeface="Arial" panose="020B0604020202020204" pitchFamily="34" charset="0"/>
              </a:rPr>
              <a:t>Standard Core - involves performing tests for parameters such as conductivity or salinity, dissolved oxygen, pH, temperature and various field observations using a chemical standard core kit. </a:t>
            </a:r>
          </a:p>
          <a:p>
            <a:pPr marL="171450" indent="-171450">
              <a:buFont typeface="Arial" panose="020B0604020202020204" pitchFamily="34" charset="0"/>
              <a:buChar char="•"/>
            </a:pPr>
            <a:r>
              <a:rPr lang="en-US" sz="1200" u="none" dirty="0">
                <a:latin typeface="+mn-lt"/>
                <a:cs typeface="Arial" panose="020B0604020202020204" pitchFamily="34" charset="0"/>
              </a:rPr>
              <a:t>Probe Core - includes the same parameters as the Standard Core training, however parameters are collected using meters or probes as opposed to the chemical tests.</a:t>
            </a:r>
          </a:p>
          <a:p>
            <a:pPr marL="171450" indent="-171450">
              <a:buFont typeface="Arial" panose="020B0604020202020204" pitchFamily="34" charset="0"/>
              <a:buChar char="•"/>
            </a:pPr>
            <a:r>
              <a:rPr lang="en-US" sz="1200" u="none" dirty="0">
                <a:latin typeface="+mn-lt"/>
                <a:cs typeface="Arial" panose="020B0604020202020204" pitchFamily="34" charset="0"/>
              </a:rPr>
              <a:t>E. coli Bacteria - involves measuring E. coli bacteria to determine the relative risk of swimming or contact recreation in a water body. E. coli is a bacteria that originates from the waste of warm-blooded animals and the presence of this bacteria indicates that associated pathogens from waste may be reaching a body of water. </a:t>
            </a:r>
          </a:p>
          <a:p>
            <a:pPr marL="171450" indent="-171450">
              <a:buFont typeface="Arial" panose="020B0604020202020204" pitchFamily="34" charset="0"/>
              <a:buChar char="•"/>
            </a:pPr>
            <a:r>
              <a:rPr lang="en-US" sz="1200" u="none" dirty="0">
                <a:latin typeface="+mn-lt"/>
                <a:cs typeface="Arial" panose="020B0604020202020204" pitchFamily="34" charset="0"/>
              </a:rPr>
              <a:t>Advanced training - performing tests for nitrate-nitrogen, orthophosphate, turbidity, and streamflow using the advanced chemical kit. </a:t>
            </a:r>
          </a:p>
          <a:p>
            <a:pPr marL="171450" indent="-171450">
              <a:buFont typeface="Arial" panose="020B0604020202020204" pitchFamily="34" charset="0"/>
              <a:buChar char="•"/>
            </a:pPr>
            <a:r>
              <a:rPr lang="en-US" sz="1200" u="none" dirty="0">
                <a:latin typeface="+mn-lt"/>
                <a:cs typeface="Arial" panose="020B0604020202020204" pitchFamily="34" charset="0"/>
              </a:rPr>
              <a:t>Macroinvertebrate bioassessment - uses freshwater macroinvertebrates, fish, and habitat to determine the health of a lake, river, or stream.</a:t>
            </a:r>
          </a:p>
          <a:p>
            <a:pPr marL="171450" indent="-171450">
              <a:buFont typeface="Arial" panose="020B0604020202020204" pitchFamily="34" charset="0"/>
              <a:buChar char="•"/>
            </a:pPr>
            <a:r>
              <a:rPr lang="en-US" sz="1200" u="none" dirty="0">
                <a:latin typeface="+mn-lt"/>
                <a:cs typeface="Arial" panose="020B0604020202020204" pitchFamily="34" charset="0"/>
              </a:rPr>
              <a:t>Riparian evaluation - used to evaluate the health of a lake, river, stream, or estuary based on the riparian habitat.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latin typeface="+mn-lt"/>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dirty="0">
                <a:latin typeface="+mn-lt"/>
                <a:cs typeface="Arial" panose="020B0604020202020204" pitchFamily="34" charset="0"/>
              </a:rPr>
              <a:t>It is also worthwhile to mention both the E. coli Bacteria and Advanced Training have prerequisites - must have Core certification plus six months of core monitoring. </a:t>
            </a:r>
          </a:p>
          <a:p>
            <a:endParaRPr lang="en-US" sz="14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D8C2A925-BE17-CF4F-A3C6-15A9024C52B0}" type="slidenum">
              <a:rPr lang="en-US" smtClean="0"/>
              <a:t>7</a:t>
            </a:fld>
            <a:endParaRPr lang="en-US" dirty="0"/>
          </a:p>
        </p:txBody>
      </p:sp>
    </p:spTree>
    <p:extLst>
      <p:ext uri="{BB962C8B-B14F-4D97-AF65-F5344CB8AC3E}">
        <p14:creationId xmlns:p14="http://schemas.microsoft.com/office/powerpoint/2010/main" val="278508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Briefly review the different outreach programs Texas Stream Team also leads: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Trash Free Texas - a statewide program with many partners to help reduce trash pollution from waterways. Texas Stream Team community scientists gather data for the trash free Texas program by collecting trash pollution at their monitoring site and documenting if trash was collected on their environmental monitoring form.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organizations - Texas Stream Team offers institutions guidance for creating a Texas Stream Team student chapter.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Watershed Protection Plan and Total Maximum Daily Loads – Texas Stream Team provides assistance on analyzing WQ data, informing SH’s, initiating outreach and more. </a:t>
            </a:r>
          </a:p>
        </p:txBody>
      </p:sp>
      <p:sp>
        <p:nvSpPr>
          <p:cNvPr id="4" name="Slide Number Placeholder 3"/>
          <p:cNvSpPr>
            <a:spLocks noGrp="1"/>
          </p:cNvSpPr>
          <p:nvPr>
            <p:ph type="sldNum" sz="quarter" idx="10"/>
          </p:nvPr>
        </p:nvSpPr>
        <p:spPr/>
        <p:txBody>
          <a:bodyPr/>
          <a:lstStyle/>
          <a:p>
            <a:fld id="{D8C2A925-BE17-CF4F-A3C6-15A9024C52B0}" type="slidenum">
              <a:rPr lang="en-US" smtClean="0"/>
              <a:t>8</a:t>
            </a:fld>
            <a:endParaRPr lang="en-US" dirty="0"/>
          </a:p>
        </p:txBody>
      </p:sp>
    </p:spTree>
    <p:extLst>
      <p:ext uri="{BB962C8B-B14F-4D97-AF65-F5344CB8AC3E}">
        <p14:creationId xmlns:p14="http://schemas.microsoft.com/office/powerpoint/2010/main" val="404957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Briefly review the different partner programs Texas Stream Team works with. </a:t>
            </a:r>
            <a:r>
              <a:rPr lang="en-US" sz="1200" b="0" dirty="0">
                <a:latin typeface="Arial" panose="020B0604020202020204" pitchFamily="34" charset="0"/>
                <a:cs typeface="Arial" panose="020B0604020202020204" pitchFamily="34" charset="0"/>
              </a:rPr>
              <a:t>Talking points:</a:t>
            </a:r>
            <a:endParaRPr lang="en-US" sz="1200" i="0"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i="0" u="none" dirty="0">
                <a:latin typeface="Arial" panose="020B0604020202020204" pitchFamily="34" charset="0"/>
                <a:cs typeface="Arial" panose="020B0604020202020204" pitchFamily="34" charset="0"/>
              </a:rPr>
              <a:t>Nurdle Patrol - a </a:t>
            </a:r>
            <a:r>
              <a:rPr lang="en-US" i="0" u="none" dirty="0">
                <a:latin typeface="Arial" panose="020B0604020202020204" pitchFamily="34" charset="0"/>
                <a:cs typeface="Arial" panose="020B0604020202020204" pitchFamily="34" charset="0"/>
              </a:rPr>
              <a:t>community</a:t>
            </a:r>
            <a:r>
              <a:rPr lang="en-US" sz="1200" i="0" u="none" dirty="0">
                <a:latin typeface="Arial" panose="020B0604020202020204" pitchFamily="34" charset="0"/>
                <a:cs typeface="Arial" panose="020B0604020202020204" pitchFamily="34" charset="0"/>
              </a:rPr>
              <a:t> science program ran by the Mission-Aransas National Estuarine Research Reserve at the University of Texas Marine Science Institute and focuses on bringing the community together to tackle plastic pollution, specifically focusing around nurdle awareness and removal efforts. A nurdle is a very small pellet of </a:t>
            </a:r>
            <a:r>
              <a:rPr lang="en-US" sz="1200" i="0" u="none" dirty="0">
                <a:solidFill>
                  <a:srgbClr val="7030A0"/>
                </a:solidFill>
                <a:latin typeface="Arial" panose="020B0604020202020204" pitchFamily="34" charset="0"/>
                <a:cs typeface="Arial" panose="020B0604020202020204" pitchFamily="34" charset="0"/>
              </a:rPr>
              <a:t>plastic (typically less than 5mm in length) </a:t>
            </a:r>
            <a:r>
              <a:rPr lang="en-US" sz="1200" i="0" u="none" dirty="0">
                <a:latin typeface="Arial" panose="020B0604020202020204" pitchFamily="34" charset="0"/>
                <a:cs typeface="Arial" panose="020B0604020202020204" pitchFamily="34" charset="0"/>
              </a:rPr>
              <a:t>that serves as raw material in plastics manufacturing. The Nurdle Patrol’s aims to gather information about nurdles, locate where they are, and remove them from the environment. </a:t>
            </a:r>
            <a:r>
              <a:rPr lang="en-US" dirty="0">
                <a:latin typeface="Arial" panose="020B0604020202020204" pitchFamily="34" charset="0"/>
                <a:cs typeface="Arial" panose="020B0604020202020204" pitchFamily="34" charset="0"/>
              </a:rPr>
              <a:t>Texas Stream Team </a:t>
            </a:r>
            <a:r>
              <a:rPr lang="en-US" i="0" u="none" dirty="0">
                <a:latin typeface="Arial" panose="020B0604020202020204" pitchFamily="34" charset="0"/>
                <a:cs typeface="Arial" panose="020B0604020202020204" pitchFamily="34" charset="0"/>
              </a:rPr>
              <a:t>community</a:t>
            </a:r>
            <a:r>
              <a:rPr lang="en-US" sz="1200" i="0" u="none" dirty="0">
                <a:latin typeface="Arial" panose="020B0604020202020204" pitchFamily="34" charset="0"/>
                <a:cs typeface="Arial" panose="020B0604020202020204" pitchFamily="34" charset="0"/>
              </a:rPr>
              <a:t> scientists help with the nurdle patrol program by documenting on their monitoring form if they conducted a nurdle survey while they were out monitoring. Please note, you must be trained with nurdle patrol to begin surveying for nurdles. </a:t>
            </a:r>
          </a:p>
          <a:p>
            <a:pPr marL="285750" indent="-285750">
              <a:buFont typeface="Arial" panose="020B0604020202020204" pitchFamily="34" charset="0"/>
              <a:buChar char="•"/>
            </a:pPr>
            <a:r>
              <a:rPr lang="en-US" sz="1200" i="0" u="none" dirty="0">
                <a:latin typeface="Arial" panose="020B0604020202020204" pitchFamily="34" charset="0"/>
                <a:cs typeface="Arial" panose="020B0604020202020204" pitchFamily="34" charset="0"/>
              </a:rPr>
              <a:t>Monofilament finders - an initiative to reduce and recycle monofilament fishing line litter in the environment by setting up monofilament collection stations across the state of Texas. </a:t>
            </a:r>
            <a:r>
              <a:rPr lang="en-US" dirty="0">
                <a:latin typeface="Arial" panose="020B0604020202020204" pitchFamily="34" charset="0"/>
                <a:cs typeface="Arial" panose="020B0604020202020204" pitchFamily="34" charset="0"/>
              </a:rPr>
              <a:t>Texas Stream Team</a:t>
            </a:r>
            <a:r>
              <a:rPr lang="en-US" sz="1200" i="0" u="none" dirty="0">
                <a:latin typeface="Arial" panose="020B0604020202020204" pitchFamily="34" charset="0"/>
                <a:cs typeface="Arial" panose="020B0604020202020204" pitchFamily="34" charset="0"/>
              </a:rPr>
              <a:t> </a:t>
            </a:r>
            <a:r>
              <a:rPr lang="en-US" i="0" u="none" dirty="0">
                <a:latin typeface="Arial" panose="020B0604020202020204" pitchFamily="34" charset="0"/>
                <a:cs typeface="Arial" panose="020B0604020202020204" pitchFamily="34" charset="0"/>
              </a:rPr>
              <a:t>community</a:t>
            </a:r>
            <a:r>
              <a:rPr lang="en-US" sz="1200" i="0" u="none" dirty="0">
                <a:latin typeface="Arial" panose="020B0604020202020204" pitchFamily="34" charset="0"/>
                <a:cs typeface="Arial" panose="020B0604020202020204" pitchFamily="34" charset="0"/>
              </a:rPr>
              <a:t> scientists help with the monofilament finders program by documenting on their monitoring form if they found any monofilament line while monitoring at their site. </a:t>
            </a:r>
          </a:p>
          <a:p>
            <a:pPr marL="285750" indent="-285750">
              <a:buFont typeface="Arial" panose="020B0604020202020204" pitchFamily="34" charset="0"/>
              <a:buChar char="•"/>
            </a:pPr>
            <a:endParaRPr lang="en-US" i="0" u="none" dirty="0"/>
          </a:p>
        </p:txBody>
      </p:sp>
      <p:sp>
        <p:nvSpPr>
          <p:cNvPr id="4" name="Slide Number Placeholder 3"/>
          <p:cNvSpPr>
            <a:spLocks noGrp="1"/>
          </p:cNvSpPr>
          <p:nvPr>
            <p:ph type="sldNum" sz="quarter" idx="10"/>
          </p:nvPr>
        </p:nvSpPr>
        <p:spPr/>
        <p:txBody>
          <a:bodyPr/>
          <a:lstStyle/>
          <a:p>
            <a:fld id="{D8C2A925-BE17-CF4F-A3C6-15A9024C52B0}" type="slidenum">
              <a:rPr lang="en-US" smtClean="0"/>
              <a:t>9</a:t>
            </a:fld>
            <a:endParaRPr lang="en-US" dirty="0"/>
          </a:p>
        </p:txBody>
      </p:sp>
    </p:spTree>
    <p:extLst>
      <p:ext uri="{BB962C8B-B14F-4D97-AF65-F5344CB8AC3E}">
        <p14:creationId xmlns:p14="http://schemas.microsoft.com/office/powerpoint/2010/main" val="355635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76BC3D-4F28-E14E-9D69-816CB09581E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134222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6BC3D-4F28-E14E-9D69-816CB09581E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149499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6BC3D-4F28-E14E-9D69-816CB09581E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352456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59194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6BC3D-4F28-E14E-9D69-816CB09581E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63260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6BC3D-4F28-E14E-9D69-816CB09581E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15418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76BC3D-4F28-E14E-9D69-816CB09581EC}"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419341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76BC3D-4F28-E14E-9D69-816CB09581EC}"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19143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76BC3D-4F28-E14E-9D69-816CB09581EC}"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364717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6BC3D-4F28-E14E-9D69-816CB09581EC}"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325602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6BC3D-4F28-E14E-9D69-816CB09581EC}"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29449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6BC3D-4F28-E14E-9D69-816CB09581EC}"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79DBD-4AE6-CB49-B2EF-BEC1D38707D6}" type="slidenum">
              <a:rPr lang="en-US" smtClean="0"/>
              <a:t>‹#›</a:t>
            </a:fld>
            <a:endParaRPr lang="en-US"/>
          </a:p>
        </p:txBody>
      </p:sp>
    </p:spTree>
    <p:extLst>
      <p:ext uri="{BB962C8B-B14F-4D97-AF65-F5344CB8AC3E}">
        <p14:creationId xmlns:p14="http://schemas.microsoft.com/office/powerpoint/2010/main" val="321942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BC3D-4F28-E14E-9D69-816CB09581EC}" type="datetimeFigureOut">
              <a:rPr lang="en-US" smtClean="0"/>
              <a:t>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79DBD-4AE6-CB49-B2EF-BEC1D38707D6}" type="slidenum">
              <a:rPr lang="en-US" smtClean="0"/>
              <a:t>‹#›</a:t>
            </a:fld>
            <a:endParaRPr lang="en-US"/>
          </a:p>
        </p:txBody>
      </p:sp>
    </p:spTree>
    <p:extLst>
      <p:ext uri="{BB962C8B-B14F-4D97-AF65-F5344CB8AC3E}">
        <p14:creationId xmlns:p14="http://schemas.microsoft.com/office/powerpoint/2010/main" val="229927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arcgis.com/home/webmap/viewer.html?webmap=bb1aac6321ee4591a4d96a65f004ee86&amp;extent=-107.5236,27.2708,-91.2968,35.1258" TargetMode="External"/><Relationship Id="rId5" Type="http://schemas.openxmlformats.org/officeDocument/2006/relationships/hyperlink" Target="https://www.meadowscenter.txstate.edu/Leadership/TexasStreamTeam/Dataviewer-and-Datamap.html" TargetMode="External"/><Relationship Id="rId4" Type="http://schemas.openxmlformats.org/officeDocument/2006/relationships/hyperlink" Target="https://www.meadowscenter.txstate.edu/Leadership/TexasStreamTeam/Data-Research.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ato-docs.its.txstate.edu/jcr:a69b988b-d3cb-49a4-a8f6-7575305eac62/80175,95065,%2010156_QAPP_Approved.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investopedia.com/articles/investing/071113/breaking-down-geometric-mean.a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tractorsupply.com/tsc/product/little-giant-still-air-incubator?cm_vc=-10005" TargetMode="External"/><Relationship Id="rId13" Type="http://schemas.openxmlformats.org/officeDocument/2006/relationships/image" Target="../media/image47.png"/><Relationship Id="rId3" Type="http://schemas.openxmlformats.org/officeDocument/2006/relationships/hyperlink" Target="https://www.enasco.com/p/Whirl-Pak%C2%AE-Write-On-Bags---4-oz-%28118-ml%29---Box-of-500---Yellow-Tape%2BB01062" TargetMode="External"/><Relationship Id="rId7" Type="http://schemas.openxmlformats.org/officeDocument/2006/relationships/hyperlink" Target="https://www.fishersci.com/shop/products/fisherbrand-disposable-graduated-transfer-pipettes-5/1371120#?keyword=13-711-20" TargetMode="External"/><Relationship Id="rId12" Type="http://schemas.microsoft.com/office/2007/relationships/hdphoto" Target="../media/hdphoto3.wdp"/><Relationship Id="rId2" Type="http://schemas.openxmlformats.org/officeDocument/2006/relationships/notesSlide" Target="../notesSlides/notesSlide28.xml"/><Relationship Id="rId16" Type="http://schemas.microsoft.com/office/2007/relationships/hdphoto" Target="../media/hdphoto5.wdp"/><Relationship Id="rId1" Type="http://schemas.openxmlformats.org/officeDocument/2006/relationships/slideLayout" Target="../slideLayouts/slideLayout4.xml"/><Relationship Id="rId6" Type="http://schemas.openxmlformats.org/officeDocument/2006/relationships/hyperlink" Target="http://www.micrologylabs.com/products/2/Coliscan-Easygel" TargetMode="External"/><Relationship Id="rId11" Type="http://schemas.openxmlformats.org/officeDocument/2006/relationships/image" Target="../media/image46.png"/><Relationship Id="rId5" Type="http://schemas.openxmlformats.org/officeDocument/2006/relationships/hyperlink" Target="https://www.weberscientific.com/easygel-media-micrology-laboratories" TargetMode="External"/><Relationship Id="rId15" Type="http://schemas.openxmlformats.org/officeDocument/2006/relationships/image" Target="../media/image48.png"/><Relationship Id="rId10" Type="http://schemas.openxmlformats.org/officeDocument/2006/relationships/hyperlink" Target="https://www.meadowscenter.txstate.edu/Leadership/TexasStreamTeam/Forms-and-Resources/Equipment/equipment0.html#ecoli" TargetMode="External"/><Relationship Id="rId4" Type="http://schemas.openxmlformats.org/officeDocument/2006/relationships/hyperlink" Target="https://www.hach.com/water-deionized-100-ml/product?id=7640186648&amp;callback=qs" TargetMode="External"/><Relationship Id="rId9" Type="http://schemas.openxmlformats.org/officeDocument/2006/relationships/image" Target="../media/image45.jpeg"/><Relationship Id="rId1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s://teamup.com/ksos37y3n9acgt5pk5"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mailto:TxStreamTeam@txstate.edu" TargetMode="External"/><Relationship Id="rId5" Type="http://schemas.openxmlformats.org/officeDocument/2006/relationships/hyperlink" Target="mailto:https://arcg.is/1WiqO4" TargetMode="External"/><Relationship Id="rId4" Type="http://schemas.microsoft.com/office/2007/relationships/hdphoto" Target="../media/hdphoto9.wdp"/></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s://www.enasco.com/p/Whirl-Pak%C2%AE-Write-On-Bags---4-oz-%28118-ml%29---Box-of-500---Yellow-Tape%2BB01062" TargetMode="Externa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meadowscenter.txstate.edu/Leadership/TexasStreamTeam/Trainings-Programs/Ecoli.html" TargetMode="External"/><Relationship Id="rId13"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1.png"/><Relationship Id="rId12" Type="http://schemas.openxmlformats.org/officeDocument/2006/relationships/hyperlink" Target="https://www.meadowscenter.txstate.edu/Leadership/TexasStreamTeam/Trainings-Programs/MacroinvertebrateBioassessmen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eadowscenter.txstate.edu/Leadership/TexasStreamTeam/Trainings-Programs/ProbeCore.html" TargetMode="Externa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hyperlink" Target="https://www.meadowscenter.txstate.edu/Leadership/TexasStreamTeam/Trainings-Programs/Advanced.html" TargetMode="External"/><Relationship Id="rId4" Type="http://schemas.openxmlformats.org/officeDocument/2006/relationships/hyperlink" Target="https://www.meadowscenter.txstate.edu/Leadership/TexasStreamTeam/Trainings-Programs/StandardCore.html" TargetMode="External"/><Relationship Id="rId9" Type="http://schemas.openxmlformats.org/officeDocument/2006/relationships/image" Target="../media/image12.png"/><Relationship Id="rId14" Type="http://schemas.openxmlformats.org/officeDocument/2006/relationships/hyperlink" Target="https://www.meadowscenter.txstate.edu/Leadership/TexasStreamTeam/Trainings-Programs/RiparianEvaluation.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meadowscenter.txstate.edu/Leadership/TexasStreamTeam/Trainings-Programs/WatershedProtectionPlans.html" TargetMode="External"/><Relationship Id="rId5" Type="http://schemas.openxmlformats.org/officeDocument/2006/relationships/image" Target="../media/image17.png"/><Relationship Id="rId4" Type="http://schemas.openxmlformats.org/officeDocument/2006/relationships/hyperlink" Target="https://www.meadowscenter.txstate.edu/Leadership/TexasStreamTeam/Trainings-Programs/StudentOrganizatio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eadowscenter.txstate.edu/Leadership/TexasStreamTeam/Trainings-Programs/MonofilamentFinders.html" TargetMode="External"/><Relationship Id="rId5" Type="http://schemas.microsoft.com/office/2007/relationships/hdphoto" Target="../media/hdphoto2.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FEFA0E-2552-4A63-8657-EDC9C2EE6675}"/>
              </a:ext>
            </a:extLst>
          </p:cNvPr>
          <p:cNvPicPr>
            <a:picLocks noChangeAspect="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l="-128"/>
          <a:stretch/>
        </p:blipFill>
        <p:spPr>
          <a:xfrm rot="10800000" flipV="1">
            <a:off x="-1" y="0"/>
            <a:ext cx="9144000" cy="6858000"/>
          </a:xfrm>
          <a:prstGeom prst="rect">
            <a:avLst/>
          </a:prstGeom>
          <a:effectLst/>
        </p:spPr>
      </p:pic>
      <p:sp>
        <p:nvSpPr>
          <p:cNvPr id="7" name="Rectangle 6"/>
          <p:cNvSpPr/>
          <p:nvPr/>
        </p:nvSpPr>
        <p:spPr>
          <a:xfrm>
            <a:off x="-21020" y="-39464"/>
            <a:ext cx="9165020" cy="2451248"/>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8290" y="136524"/>
            <a:ext cx="9134855" cy="2057007"/>
          </a:xfrm>
        </p:spPr>
        <p:txBody>
          <a:bodyPr>
            <a:noAutofit/>
          </a:bodyPr>
          <a:lstStyle/>
          <a:p>
            <a:r>
              <a:rPr lang="en-US" sz="3800" b="1" dirty="0">
                <a:solidFill>
                  <a:schemeClr val="bg1"/>
                </a:solidFill>
                <a:latin typeface="Arial" panose="020B0604020202020204" pitchFamily="34" charset="0"/>
                <a:cs typeface="Arial" panose="020B0604020202020204" pitchFamily="34" charset="0"/>
              </a:rPr>
              <a:t>TEXAS STREAM TEAM </a:t>
            </a:r>
            <a:r>
              <a:rPr lang="en-US" sz="3800" b="1" i="1" dirty="0">
                <a:solidFill>
                  <a:schemeClr val="bg1"/>
                </a:solidFill>
                <a:latin typeface="Arial" panose="020B0604020202020204" pitchFamily="34" charset="0"/>
                <a:cs typeface="Arial" panose="020B0604020202020204" pitchFamily="34" charset="0"/>
              </a:rPr>
              <a:t>E. COLI </a:t>
            </a:r>
            <a:r>
              <a:rPr lang="en-US" sz="3800" b="1" dirty="0">
                <a:solidFill>
                  <a:schemeClr val="bg1"/>
                </a:solidFill>
                <a:latin typeface="Arial" panose="020B0604020202020204" pitchFamily="34" charset="0"/>
                <a:cs typeface="Arial" panose="020B0604020202020204" pitchFamily="34" charset="0"/>
              </a:rPr>
              <a:t>BACTERIA WATER QUALITY COMMUNITY SCIENTIST TRAINING</a:t>
            </a:r>
            <a:br>
              <a:rPr lang="en-US" sz="4400" b="1" dirty="0">
                <a:solidFill>
                  <a:schemeClr val="bg1"/>
                </a:solidFill>
                <a:latin typeface="Arial" panose="020B0604020202020204" pitchFamily="34" charset="0"/>
                <a:cs typeface="Arial" panose="020B0604020202020204" pitchFamily="34" charset="0"/>
              </a:rPr>
            </a:br>
            <a:r>
              <a:rPr lang="en-US" sz="1800" i="1" dirty="0">
                <a:solidFill>
                  <a:schemeClr val="bg1"/>
                </a:solidFill>
                <a:latin typeface="Arial" panose="020B0604020202020204" pitchFamily="34" charset="0"/>
                <a:cs typeface="Arial" panose="020B0604020202020204" pitchFamily="34" charset="0"/>
              </a:rPr>
              <a:t>Date - Location</a:t>
            </a:r>
            <a:endParaRPr lang="en-US" sz="1800" b="1" dirty="0">
              <a:solidFill>
                <a:schemeClr val="bg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EBCE8FE3-1F35-5C49-8B4C-76E5EDEE3F2F}" type="slidenum">
              <a:rPr lang="en-US" smtClean="0"/>
              <a:t>1</a:t>
            </a:fld>
            <a:endParaRPr lang="en-US"/>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0268" y="5090567"/>
            <a:ext cx="2203463" cy="1246006"/>
          </a:xfrm>
          <a:prstGeom prst="rect">
            <a:avLst/>
          </a:prstGeom>
        </p:spPr>
      </p:pic>
      <p:sp>
        <p:nvSpPr>
          <p:cNvPr id="10" name="Rectangle 9">
            <a:extLst>
              <a:ext uri="{FF2B5EF4-FFF2-40B4-BE49-F238E27FC236}">
                <a16:creationId xmlns:a16="http://schemas.microsoft.com/office/drawing/2014/main" id="{12C82B39-5029-D243-A76F-0147DA518D2D}"/>
              </a:ext>
            </a:extLst>
          </p:cNvPr>
          <p:cNvSpPr/>
          <p:nvPr/>
        </p:nvSpPr>
        <p:spPr>
          <a:xfrm>
            <a:off x="9145" y="6466579"/>
            <a:ext cx="9153144" cy="430887"/>
          </a:xfrm>
          <a:prstGeom prst="rect">
            <a:avLst/>
          </a:prstGeom>
        </p:spPr>
        <p:txBody>
          <a:bodyPr wrap="square">
            <a:spAutoFit/>
          </a:bodyPr>
          <a:lstStyle/>
          <a:p>
            <a:pPr algn="ctr"/>
            <a:r>
              <a:rPr lang="en-US" sz="1100" i="1" dirty="0">
                <a:solidFill>
                  <a:schemeClr val="bg1"/>
                </a:solidFill>
                <a:latin typeface="Univers" panose="020B0503020202020204" pitchFamily="34" charset="0"/>
                <a:ea typeface="Times New Roman" panose="02020603050405020304" pitchFamily="18" charset="0"/>
                <a:cs typeface="Times New Roman" panose="02020603050405020304" pitchFamily="18" charset="0"/>
              </a:rPr>
              <a:t>Texas Stream Team is funded in part through a grant from the U.S. Environmental Protection Agency through the Texas Commission on Environmental Quality</a:t>
            </a:r>
            <a:endParaRPr lang="en-US" sz="1000" dirty="0">
              <a:solidFill>
                <a:schemeClr val="bg1"/>
              </a:solidFill>
              <a:latin typeface="Univers"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3080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648E36-DD10-8640-9EA3-B6CFC7BB47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69"/>
            <a:ext cx="9144000" cy="3582649"/>
          </a:xfrm>
          <a:prstGeom prst="rect">
            <a:avLst/>
          </a:prstGeom>
        </p:spPr>
      </p:pic>
      <p:sp>
        <p:nvSpPr>
          <p:cNvPr id="2" name="Title 1"/>
          <p:cNvSpPr>
            <a:spLocks noGrp="1"/>
          </p:cNvSpPr>
          <p:nvPr>
            <p:ph type="title"/>
          </p:nvPr>
        </p:nvSpPr>
        <p:spPr>
          <a:xfrm>
            <a:off x="2199594" y="3422995"/>
            <a:ext cx="4744811" cy="1132973"/>
          </a:xfrm>
        </p:spPr>
        <p:txBody>
          <a:bodyPr>
            <a:noAutofit/>
          </a:bodyPr>
          <a:lstStyle/>
          <a:p>
            <a:pPr algn="ctr"/>
            <a:r>
              <a:rPr lang="en-US" sz="4200" b="1" dirty="0">
                <a:solidFill>
                  <a:srgbClr val="005481"/>
                </a:solidFill>
                <a:latin typeface="Arial" panose="020B0604020202020204" pitchFamily="34" charset="0"/>
                <a:cs typeface="Arial" panose="020B0604020202020204" pitchFamily="34" charset="0"/>
              </a:rPr>
              <a:t>DATA USES</a:t>
            </a:r>
          </a:p>
        </p:txBody>
      </p:sp>
      <p:sp>
        <p:nvSpPr>
          <p:cNvPr id="16" name="TextBox 15">
            <a:extLst>
              <a:ext uri="{FF2B5EF4-FFF2-40B4-BE49-F238E27FC236}">
                <a16:creationId xmlns:a16="http://schemas.microsoft.com/office/drawing/2014/main" id="{01D521B1-F2CD-EA4F-9EA2-32E45661E283}"/>
              </a:ext>
            </a:extLst>
          </p:cNvPr>
          <p:cNvSpPr txBox="1"/>
          <p:nvPr/>
        </p:nvSpPr>
        <p:spPr>
          <a:xfrm>
            <a:off x="174172" y="4391059"/>
            <a:ext cx="4506685"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Offers a look at the overall quality of watersheds and local water quality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Assist TCEQ and TPWD in determining causes of NPS pollution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Data trends can have real world effects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Education and outreach</a:t>
            </a:r>
          </a:p>
          <a:p>
            <a:pPr marL="285750" indent="-285750">
              <a:buFont typeface="Arial" panose="020B0604020202020204" pitchFamily="34" charset="0"/>
              <a:buChar char="•"/>
            </a:pPr>
            <a:r>
              <a:rPr lang="en-US" dirty="0">
                <a:solidFill>
                  <a:srgbClr val="0B9D8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Data Summary Reports</a:t>
            </a:r>
            <a:endParaRPr lang="en-US" dirty="0">
              <a:solidFill>
                <a:srgbClr val="0B9D8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F369544-16E3-0C4B-AFBB-25999801396B}"/>
              </a:ext>
            </a:extLst>
          </p:cNvPr>
          <p:cNvSpPr txBox="1"/>
          <p:nvPr/>
        </p:nvSpPr>
        <p:spPr>
          <a:xfrm>
            <a:off x="4680857" y="4391059"/>
            <a:ext cx="4266519"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Supports WPP and TMDLs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Research projects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Submitted to EPA’s Water Quality Exchange database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Submitted to the </a:t>
            </a:r>
            <a:r>
              <a:rPr lang="en-US" dirty="0">
                <a:solidFill>
                  <a:srgbClr val="0B9D8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Waterways Dataviewer</a:t>
            </a:r>
            <a:r>
              <a:rPr lang="en-US" dirty="0">
                <a:solidFill>
                  <a:srgbClr val="0B9D84"/>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database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Publicly accessible on our interactive </a:t>
            </a:r>
            <a:r>
              <a:rPr lang="en-US" dirty="0">
                <a:solidFill>
                  <a:srgbClr val="0B9D84"/>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Datamap</a:t>
            </a:r>
            <a:endParaRPr lang="en-US" dirty="0">
              <a:solidFill>
                <a:srgbClr val="0B9D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A84BE7-C084-4554-9908-940CA8FA7E14}"/>
              </a:ext>
            </a:extLst>
          </p:cNvPr>
          <p:cNvSpPr txBox="1"/>
          <p:nvPr/>
        </p:nvSpPr>
        <p:spPr>
          <a:xfrm>
            <a:off x="0" y="3755654"/>
            <a:ext cx="9143999" cy="738664"/>
          </a:xfrm>
          <a:prstGeom prst="rect">
            <a:avLst/>
          </a:prstGeom>
          <a:noFill/>
        </p:spPr>
        <p:txBody>
          <a:bodyPr wrap="square" rtlCol="0">
            <a:spAutoFit/>
          </a:bodyPr>
          <a:lstStyle/>
          <a:p>
            <a:pPr algn="ctr"/>
            <a:r>
              <a:rPr lang="en-US" sz="4200" b="1" dirty="0">
                <a:solidFill>
                  <a:srgbClr val="005481"/>
                </a:solidFill>
                <a:latin typeface="Arial" panose="020B0604020202020204" pitchFamily="34" charset="0"/>
                <a:cs typeface="Arial" panose="020B0604020202020204" pitchFamily="34" charset="0"/>
              </a:rPr>
              <a:t>QUALITY ASSURANCE</a:t>
            </a:r>
          </a:p>
        </p:txBody>
      </p:sp>
      <p:sp>
        <p:nvSpPr>
          <p:cNvPr id="8" name="TextBox 7">
            <a:extLst>
              <a:ext uri="{FF2B5EF4-FFF2-40B4-BE49-F238E27FC236}">
                <a16:creationId xmlns:a16="http://schemas.microsoft.com/office/drawing/2014/main" id="{6A48EE0E-9126-4623-AFB2-3EBC27B794E8}"/>
              </a:ext>
            </a:extLst>
          </p:cNvPr>
          <p:cNvSpPr txBox="1"/>
          <p:nvPr/>
        </p:nvSpPr>
        <p:spPr>
          <a:xfrm>
            <a:off x="316774" y="4494678"/>
            <a:ext cx="851045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TCEQ-approved </a:t>
            </a:r>
            <a:r>
              <a:rPr lang="en-US" sz="2000" dirty="0">
                <a:solidFill>
                  <a:srgbClr val="0B9D8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Quality Assurance Project Plan</a:t>
            </a:r>
            <a:r>
              <a:rPr lang="en-US" sz="2000" dirty="0">
                <a:solidFill>
                  <a:srgbClr val="0B9D8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(QAPP)</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Monitoring techniques are standardized state-wide to ensure consistent data quality</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Data are reviewed to ensure they are representative of the samples analyzed and locations monitored</a:t>
            </a:r>
          </a:p>
        </p:txBody>
      </p:sp>
      <p:pic>
        <p:nvPicPr>
          <p:cNvPr id="10" name="Picture 9" descr="A picture containing diagram&#10;&#10;Description automatically generated">
            <a:extLst>
              <a:ext uri="{FF2B5EF4-FFF2-40B4-BE49-F238E27FC236}">
                <a16:creationId xmlns:a16="http://schemas.microsoft.com/office/drawing/2014/main" id="{D13258AF-82EA-5A4A-959D-E4DF566F36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694354" y="-2694355"/>
            <a:ext cx="3755292" cy="9144003"/>
          </a:xfrm>
          <a:prstGeom prst="rect">
            <a:avLst/>
          </a:prstGeom>
        </p:spPr>
      </p:pic>
    </p:spTree>
    <p:extLst>
      <p:ext uri="{BB962C8B-B14F-4D97-AF65-F5344CB8AC3E}">
        <p14:creationId xmlns:p14="http://schemas.microsoft.com/office/powerpoint/2010/main" val="36112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383" y="365125"/>
            <a:ext cx="4256373" cy="1807305"/>
          </a:xfrm>
        </p:spPr>
        <p:txBody>
          <a:bodyPr>
            <a:normAutofit/>
          </a:bodyPr>
          <a:lstStyle/>
          <a:p>
            <a:pPr algn="ctr"/>
            <a:r>
              <a:rPr lang="en-US" sz="3400" b="1" dirty="0">
                <a:solidFill>
                  <a:srgbClr val="005481"/>
                </a:solidFill>
                <a:latin typeface="Arial" panose="020B0604020202020204" pitchFamily="34" charset="0"/>
                <a:cs typeface="Arial" panose="020B0604020202020204" pitchFamily="34" charset="0"/>
              </a:rPr>
              <a:t>WHY COMMUNITY SCIENCE MONITORING?</a:t>
            </a:r>
          </a:p>
        </p:txBody>
      </p:sp>
      <p:pic>
        <p:nvPicPr>
          <p:cNvPr id="6" name="Picture 5" descr="A person standing on a rock next to a body of water&#10;&#10;Description automatically generated with low confidence">
            <a:extLst>
              <a:ext uri="{FF2B5EF4-FFF2-40B4-BE49-F238E27FC236}">
                <a16:creationId xmlns:a16="http://schemas.microsoft.com/office/drawing/2014/main" id="{D0473FA9-2BF7-CD4F-B877-4974815011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10861" y="2333297"/>
            <a:ext cx="4107415" cy="3843666"/>
          </a:xfrm>
        </p:spPr>
        <p:txBody>
          <a:bodyPr>
            <a:normAutofit/>
          </a:bodyPr>
          <a:lstStyle/>
          <a:p>
            <a:r>
              <a:rPr lang="en-US" sz="2400" dirty="0">
                <a:latin typeface="Arial" panose="020B0604020202020204" pitchFamily="34" charset="0"/>
                <a:cs typeface="Arial" panose="020B0604020202020204" pitchFamily="34" charset="0"/>
              </a:rPr>
              <a:t>More cost effective than professional monitoring </a:t>
            </a:r>
          </a:p>
          <a:p>
            <a:r>
              <a:rPr lang="en-US" sz="2400" dirty="0">
                <a:latin typeface="Arial" panose="020B0604020202020204" pitchFamily="34" charset="0"/>
                <a:cs typeface="Arial" panose="020B0604020202020204" pitchFamily="34" charset="0"/>
              </a:rPr>
              <a:t>More frequent than professional monitoring</a:t>
            </a:r>
          </a:p>
          <a:p>
            <a:r>
              <a:rPr lang="en-US" sz="2400" dirty="0">
                <a:latin typeface="Arial" panose="020B0604020202020204" pitchFamily="34" charset="0"/>
                <a:cs typeface="Arial" panose="020B0604020202020204" pitchFamily="34" charset="0"/>
              </a:rPr>
              <a:t>Can trigger alarm bells to alert state officials</a:t>
            </a:r>
          </a:p>
        </p:txBody>
      </p:sp>
    </p:spTree>
    <p:extLst>
      <p:ext uri="{BB962C8B-B14F-4D97-AF65-F5344CB8AC3E}">
        <p14:creationId xmlns:p14="http://schemas.microsoft.com/office/powerpoint/2010/main" val="12397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95571-D510-4D25-B8DD-0C20B72998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20"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1" y="0"/>
            <a:ext cx="9144000" cy="6858000"/>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6489"/>
            <a:ext cx="9144001" cy="1245021"/>
          </a:xfrm>
        </p:spPr>
        <p:txBody>
          <a:bodyPr anchor="ctr">
            <a:noAutofit/>
          </a:bodyPr>
          <a:lstStyle/>
          <a:p>
            <a:r>
              <a:rPr lang="en-US" sz="4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COLI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BACTERIA INTRODUCTION</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47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6175" y="4900613"/>
            <a:ext cx="5315585" cy="1728787"/>
          </a:xfrm>
        </p:spPr>
        <p:txBody>
          <a:bodyPr>
            <a:noAutofit/>
          </a:bodyPr>
          <a:lstStyle/>
          <a:p>
            <a:r>
              <a:rPr lang="en-US" sz="1800" dirty="0">
                <a:latin typeface="Arial" panose="020B0604020202020204" pitchFamily="34" charset="0"/>
                <a:cs typeface="Arial" panose="020B0604020202020204" pitchFamily="34" charset="0"/>
              </a:rPr>
              <a:t>Texas Commission on Environmental Quality monitors classified water segments around the state.</a:t>
            </a:r>
          </a:p>
          <a:p>
            <a:r>
              <a:rPr lang="en-US" sz="1800" dirty="0">
                <a:latin typeface="Arial" panose="020B0604020202020204" pitchFamily="34" charset="0"/>
                <a:cs typeface="Arial" panose="020B0604020202020204" pitchFamily="34" charset="0"/>
              </a:rPr>
              <a:t>Segments not meeting the Water Quality Standards are deemed impaired and are placed on the 303(d) list</a:t>
            </a:r>
          </a:p>
          <a:p>
            <a:endParaRPr lang="en-US" sz="18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7792" y="5338618"/>
            <a:ext cx="3978999" cy="895640"/>
          </a:xfrm>
        </p:spPr>
        <p:txBody>
          <a:bodyPr>
            <a:noAutofit/>
          </a:bodyPr>
          <a:lstStyle/>
          <a:p>
            <a:r>
              <a:rPr lang="en-US" sz="3200" b="1" i="1" dirty="0">
                <a:solidFill>
                  <a:srgbClr val="005481"/>
                </a:solidFill>
                <a:latin typeface="Arial" panose="020B0604020202020204" pitchFamily="34" charset="0"/>
                <a:cs typeface="Arial" panose="020B0604020202020204" pitchFamily="34" charset="0"/>
              </a:rPr>
              <a:t>E.COLI </a:t>
            </a:r>
            <a:r>
              <a:rPr lang="en-US" sz="3200" b="1" dirty="0">
                <a:solidFill>
                  <a:srgbClr val="005481"/>
                </a:solidFill>
                <a:latin typeface="Arial" panose="020B0604020202020204" pitchFamily="34" charset="0"/>
                <a:cs typeface="Arial" panose="020B0604020202020204" pitchFamily="34" charset="0"/>
              </a:rPr>
              <a:t>BACTERIA TESTING</a:t>
            </a:r>
          </a:p>
        </p:txBody>
      </p:sp>
      <p:pic>
        <p:nvPicPr>
          <p:cNvPr id="11" name="Picture 10" descr="A picture containing diagram&#10;&#10;Description automatically generated">
            <a:extLst>
              <a:ext uri="{FF2B5EF4-FFF2-40B4-BE49-F238E27FC236}">
                <a16:creationId xmlns:a16="http://schemas.microsoft.com/office/drawing/2014/main" id="{C4523AE3-FC53-8143-A599-EDDB8C25E5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121693" y="-2121695"/>
            <a:ext cx="4900615" cy="9144000"/>
          </a:xfrm>
          <a:prstGeom prst="rect">
            <a:avLst/>
          </a:prstGeom>
        </p:spPr>
      </p:pic>
    </p:spTree>
    <p:extLst>
      <p:ext uri="{BB962C8B-B14F-4D97-AF65-F5344CB8AC3E}">
        <p14:creationId xmlns:p14="http://schemas.microsoft.com/office/powerpoint/2010/main" val="185604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48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034721" y="965199"/>
            <a:ext cx="5074558" cy="49276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r>
              <a:rPr lang="en-US" sz="2800" dirty="0">
                <a:latin typeface="Arial" panose="020B0604020202020204" pitchFamily="34" charset="0"/>
                <a:cs typeface="Arial" panose="020B0604020202020204" pitchFamily="34" charset="0"/>
              </a:rPr>
              <a:t>About half of the water bodies in Texas are impaired.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More than half of impairments are because of bacteria.</a:t>
            </a:r>
          </a:p>
        </p:txBody>
      </p:sp>
    </p:spTree>
    <p:extLst>
      <p:ext uri="{BB962C8B-B14F-4D97-AF65-F5344CB8AC3E}">
        <p14:creationId xmlns:p14="http://schemas.microsoft.com/office/powerpoint/2010/main" val="71757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769A2-45A8-3E4A-95E7-2F48A32685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flipV="1">
            <a:off x="-5437" y="5853"/>
            <a:ext cx="3147352" cy="6857990"/>
          </a:xfrm>
          <a:prstGeom prst="rect">
            <a:avLst/>
          </a:prstGeom>
          <a:effectLst/>
        </p:spPr>
      </p:pic>
      <p:sp>
        <p:nvSpPr>
          <p:cNvPr id="2" name="Content Placeholder 1"/>
          <p:cNvSpPr>
            <a:spLocks noGrp="1"/>
          </p:cNvSpPr>
          <p:nvPr>
            <p:ph idx="1"/>
          </p:nvPr>
        </p:nvSpPr>
        <p:spPr>
          <a:xfrm>
            <a:off x="3592362" y="1426141"/>
            <a:ext cx="5098904" cy="4005718"/>
          </a:xfrm>
        </p:spPr>
        <p:txBody>
          <a:bodyPr>
            <a:noAutofit/>
          </a:bodyPr>
          <a:lstStyle/>
          <a:p>
            <a:r>
              <a:rPr lang="en-US" sz="2000" i="1" dirty="0">
                <a:latin typeface="Arial" panose="020B0604020202020204" pitchFamily="34" charset="0"/>
                <a:cs typeface="Arial" panose="020B0604020202020204" pitchFamily="34" charset="0"/>
              </a:rPr>
              <a:t>Escherichia coli</a:t>
            </a:r>
            <a:r>
              <a:rPr lang="en-US" sz="2000" dirty="0">
                <a:latin typeface="Arial" panose="020B0604020202020204" pitchFamily="34" charset="0"/>
                <a:cs typeface="Arial" panose="020B0604020202020204" pitchFamily="34" charset="0"/>
              </a:rPr>
              <a:t>, is a rod-shaped bacteria found in the intestines and feces of warm-blooded animals</a:t>
            </a:r>
          </a:p>
          <a:p>
            <a:r>
              <a:rPr lang="en-US" sz="2000" dirty="0">
                <a:latin typeface="Arial" panose="020B0604020202020204" pitchFamily="34" charset="0"/>
                <a:cs typeface="Arial" panose="020B0604020202020204" pitchFamily="34" charset="0"/>
              </a:rPr>
              <a:t>Used as an indicator species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Measured to determine the relative risk of contact recreation in a water body</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Indicates the presence of fecal matter in the water</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Indicates the possibility of parasites and pathogens in the water</a:t>
            </a:r>
          </a:p>
          <a:p>
            <a:r>
              <a:rPr lang="en-US" sz="2000" dirty="0">
                <a:latin typeface="Arial" panose="020B0604020202020204" pitchFamily="34" charset="0"/>
                <a:cs typeface="Arial" panose="020B0604020202020204" pitchFamily="34" charset="0"/>
              </a:rPr>
              <a:t>Measured in CFU/100 mL</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CFU = Colony Forming Units</a:t>
            </a:r>
          </a:p>
          <a:p>
            <a:pPr lvl="1"/>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0B2DA0F8-BFB6-49C3-B5B9-5A6AA45638BA}"/>
              </a:ext>
            </a:extLst>
          </p:cNvPr>
          <p:cNvSpPr txBox="1">
            <a:spLocks/>
          </p:cNvSpPr>
          <p:nvPr/>
        </p:nvSpPr>
        <p:spPr>
          <a:xfrm>
            <a:off x="3919360" y="20829"/>
            <a:ext cx="4444908" cy="84324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i="1" dirty="0">
                <a:solidFill>
                  <a:srgbClr val="005481"/>
                </a:solidFill>
                <a:latin typeface="Arial" panose="020B0604020202020204" pitchFamily="34" charset="0"/>
                <a:cs typeface="Arial" panose="020B0604020202020204" pitchFamily="34" charset="0"/>
              </a:rPr>
              <a:t>E.COLI </a:t>
            </a:r>
            <a:r>
              <a:rPr lang="en-US" sz="4000" b="1" dirty="0">
                <a:solidFill>
                  <a:srgbClr val="005481"/>
                </a:solidFill>
                <a:latin typeface="Arial" panose="020B0604020202020204" pitchFamily="34" charset="0"/>
                <a:cs typeface="Arial" panose="020B0604020202020204" pitchFamily="34" charset="0"/>
              </a:rPr>
              <a:t>BACTERIA</a:t>
            </a:r>
            <a:endParaRPr lang="en-US" sz="4000" b="1" i="1" dirty="0">
              <a:solidFill>
                <a:srgbClr val="005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13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769A2-45A8-3E4A-95E7-2F48A32685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flipV="1">
            <a:off x="0" y="0"/>
            <a:ext cx="3147352" cy="6857990"/>
          </a:xfrm>
          <a:prstGeom prst="rect">
            <a:avLst/>
          </a:prstGeom>
          <a:effectLst/>
        </p:spPr>
      </p:pic>
      <p:sp>
        <p:nvSpPr>
          <p:cNvPr id="6" name="Title 3">
            <a:extLst>
              <a:ext uri="{FF2B5EF4-FFF2-40B4-BE49-F238E27FC236}">
                <a16:creationId xmlns:a16="http://schemas.microsoft.com/office/drawing/2014/main" id="{F78D6080-3D15-485F-948D-B8F7CE9B7513}"/>
              </a:ext>
            </a:extLst>
          </p:cNvPr>
          <p:cNvSpPr txBox="1">
            <a:spLocks/>
          </p:cNvSpPr>
          <p:nvPr/>
        </p:nvSpPr>
        <p:spPr>
          <a:xfrm>
            <a:off x="3921964" y="194984"/>
            <a:ext cx="4444908" cy="84324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i="1" dirty="0">
                <a:solidFill>
                  <a:srgbClr val="005481"/>
                </a:solidFill>
                <a:latin typeface="Arial" panose="020B0604020202020204" pitchFamily="34" charset="0"/>
                <a:cs typeface="Arial" panose="020B0604020202020204" pitchFamily="34" charset="0"/>
              </a:rPr>
              <a:t>E.COLI </a:t>
            </a:r>
            <a:r>
              <a:rPr lang="en-US" sz="4000" b="1" dirty="0">
                <a:solidFill>
                  <a:srgbClr val="005481"/>
                </a:solidFill>
                <a:latin typeface="Arial" panose="020B0604020202020204" pitchFamily="34" charset="0"/>
                <a:cs typeface="Arial" panose="020B0604020202020204" pitchFamily="34" charset="0"/>
              </a:rPr>
              <a:t>BACTERIA</a:t>
            </a:r>
            <a:endParaRPr lang="en-US" sz="4000" b="1" i="1" dirty="0">
              <a:solidFill>
                <a:srgbClr val="005481"/>
              </a:solidFill>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ADFA4E7D-1B8E-4B4D-8EA1-19B8CE7DDC37}"/>
              </a:ext>
            </a:extLst>
          </p:cNvPr>
          <p:cNvSpPr txBox="1">
            <a:spLocks/>
          </p:cNvSpPr>
          <p:nvPr/>
        </p:nvSpPr>
        <p:spPr>
          <a:xfrm>
            <a:off x="3594966" y="1569172"/>
            <a:ext cx="5098904" cy="41089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2000" dirty="0">
                <a:latin typeface="Arial" panose="020B0604020202020204" pitchFamily="34" charset="0"/>
                <a:cs typeface="Arial" panose="020B0604020202020204" pitchFamily="34" charset="0"/>
              </a:rPr>
              <a:t>Water Quality Standard for Primary Contact Recreation in Freshwater Streams:  </a:t>
            </a:r>
          </a:p>
          <a:p>
            <a:pPr lvl="1">
              <a:spcBef>
                <a:spcPts val="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Geometric mean of 126 CFU/100 mL </a:t>
            </a:r>
          </a:p>
          <a:p>
            <a:pPr>
              <a:spcBef>
                <a:spcPts val="0"/>
              </a:spcBef>
              <a:spcAft>
                <a:spcPts val="600"/>
              </a:spcAft>
            </a:pPr>
            <a:r>
              <a:rPr lang="en-US" sz="2000" dirty="0">
                <a:latin typeface="Arial" panose="020B0604020202020204" pitchFamily="34" charset="0"/>
                <a:cs typeface="Arial" panose="020B0604020202020204" pitchFamily="34" charset="0"/>
              </a:rPr>
              <a:t>Geometric mean (Geomean): </a:t>
            </a:r>
          </a:p>
          <a:p>
            <a:pPr lvl="1">
              <a:spcBef>
                <a:spcPts val="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Calculated from between 10 - 20 samples over the 7-year assessment period</a:t>
            </a:r>
          </a:p>
          <a:p>
            <a:pPr lvl="1">
              <a:spcBef>
                <a:spcPts val="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Different from the usual arithmetic mean</a:t>
            </a:r>
          </a:p>
          <a:p>
            <a:pPr>
              <a:spcBef>
                <a:spcPts val="0"/>
              </a:spcBef>
              <a:spcAft>
                <a:spcPts val="600"/>
              </a:spcAft>
            </a:pPr>
            <a:r>
              <a:rPr lang="en-US" sz="2000" dirty="0">
                <a:latin typeface="Arial" panose="020B0604020202020204" pitchFamily="34" charset="0"/>
                <a:cs typeface="Arial" panose="020B0604020202020204" pitchFamily="34" charset="0"/>
              </a:rPr>
              <a:t>Arithmetic Mean: </a:t>
            </a:r>
          </a:p>
          <a:p>
            <a:pPr lvl="1">
              <a:spcBef>
                <a:spcPts val="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The sum of the samples divided by the total number of samples</a:t>
            </a:r>
          </a:p>
          <a:p>
            <a:pPr lvl="1">
              <a:spcBef>
                <a:spcPts val="0"/>
              </a:spcBef>
              <a:spcAft>
                <a:spcPts val="600"/>
              </a:spcAft>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04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769A2-45A8-3E4A-95E7-2F48A32685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flipV="1">
            <a:off x="0" y="0"/>
            <a:ext cx="3147352" cy="6857990"/>
          </a:xfrm>
          <a:prstGeom prst="rect">
            <a:avLst/>
          </a:prstGeom>
          <a:effectLst/>
        </p:spPr>
      </p:pic>
      <p:sp>
        <p:nvSpPr>
          <p:cNvPr id="6" name="Title 3">
            <a:extLst>
              <a:ext uri="{FF2B5EF4-FFF2-40B4-BE49-F238E27FC236}">
                <a16:creationId xmlns:a16="http://schemas.microsoft.com/office/drawing/2014/main" id="{F78D6080-3D15-485F-948D-B8F7CE9B7513}"/>
              </a:ext>
            </a:extLst>
          </p:cNvPr>
          <p:cNvSpPr txBox="1">
            <a:spLocks/>
          </p:cNvSpPr>
          <p:nvPr/>
        </p:nvSpPr>
        <p:spPr>
          <a:xfrm>
            <a:off x="3610676" y="401965"/>
            <a:ext cx="4771906" cy="179164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i="1" dirty="0">
                <a:solidFill>
                  <a:srgbClr val="005481"/>
                </a:solidFill>
                <a:latin typeface="Arial" panose="020B0604020202020204" pitchFamily="34" charset="0"/>
                <a:cs typeface="Arial" panose="020B0604020202020204" pitchFamily="34" charset="0"/>
              </a:rPr>
              <a:t>E.COLI </a:t>
            </a:r>
            <a:r>
              <a:rPr lang="en-US" sz="4000" b="1" dirty="0">
                <a:solidFill>
                  <a:srgbClr val="005481"/>
                </a:solidFill>
                <a:latin typeface="Arial" panose="020B0604020202020204" pitchFamily="34" charset="0"/>
                <a:cs typeface="Arial" panose="020B0604020202020204" pitchFamily="34" charset="0"/>
              </a:rPr>
              <a:t>BACTERIA</a:t>
            </a:r>
            <a:r>
              <a:rPr lang="en-US" sz="4000" b="1" i="1" dirty="0">
                <a:solidFill>
                  <a:srgbClr val="005481"/>
                </a:solidFill>
                <a:latin typeface="Arial" panose="020B0604020202020204" pitchFamily="34" charset="0"/>
                <a:cs typeface="Arial" panose="020B0604020202020204" pitchFamily="34" charset="0"/>
              </a:rPr>
              <a:t> </a:t>
            </a:r>
            <a:r>
              <a:rPr lang="en-US" sz="4000" b="1" dirty="0">
                <a:solidFill>
                  <a:srgbClr val="005481"/>
                </a:solidFill>
                <a:latin typeface="Arial" panose="020B0604020202020204" pitchFamily="34" charset="0"/>
                <a:cs typeface="Arial" panose="020B0604020202020204" pitchFamily="34" charset="0"/>
              </a:rPr>
              <a:t>GEOMETRIC MEAN</a:t>
            </a:r>
            <a:endParaRPr lang="en-US" sz="4000" b="1" i="1" dirty="0">
              <a:solidFill>
                <a:srgbClr val="005481"/>
              </a:solidFill>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ADFA4E7D-1B8E-4B4D-8EA1-19B8CE7DDC37}"/>
              </a:ext>
            </a:extLst>
          </p:cNvPr>
          <p:cNvSpPr txBox="1">
            <a:spLocks/>
          </p:cNvSpPr>
          <p:nvPr/>
        </p:nvSpPr>
        <p:spPr>
          <a:xfrm>
            <a:off x="3348637" y="2193608"/>
            <a:ext cx="5515143" cy="45169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spcAft>
                <a:spcPts val="600"/>
              </a:spcAft>
            </a:pPr>
            <a:r>
              <a:rPr lang="en-US" sz="1800" dirty="0">
                <a:latin typeface="Arial" panose="020B0604020202020204" pitchFamily="34" charset="0"/>
                <a:cs typeface="Arial" panose="020B0604020202020204" pitchFamily="34" charset="0"/>
              </a:rPr>
              <a:t>Geometric Mean: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The nth root of the product of the samples where n = the number of samples</a:t>
            </a:r>
          </a:p>
          <a:p>
            <a:pPr marL="0" indent="0">
              <a:lnSpc>
                <a:spcPct val="110000"/>
              </a:lnSpc>
              <a:spcBef>
                <a:spcPts val="0"/>
              </a:spcBef>
              <a:spcAft>
                <a:spcPts val="600"/>
              </a:spcAft>
              <a:buNone/>
            </a:pPr>
            <a:endParaRPr lang="en-US" sz="1800" dirty="0">
              <a:solidFill>
                <a:srgbClr val="00A0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10000"/>
              </a:lnSpc>
              <a:spcBef>
                <a:spcPts val="0"/>
              </a:spcBef>
              <a:spcAft>
                <a:spcPts val="600"/>
              </a:spcAft>
              <a:buNone/>
            </a:pPr>
            <a:endParaRPr lang="en-US" sz="1050" dirty="0">
              <a:solidFill>
                <a:srgbClr val="00A0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a:lnSpc>
                <a:spcPct val="110000"/>
              </a:lnSpc>
              <a:spcBef>
                <a:spcPts val="0"/>
              </a:spcBef>
              <a:spcAft>
                <a:spcPts val="600"/>
              </a:spcAft>
            </a:pPr>
            <a:r>
              <a:rPr lang="en-US" sz="1800" dirty="0">
                <a:latin typeface="Arial" panose="020B0604020202020204" pitchFamily="34" charset="0"/>
                <a:cs typeface="Arial" panose="020B0604020202020204" pitchFamily="34" charset="0"/>
              </a:rPr>
              <a:t>A geometric mean is used to summarize bacteria data because those data are so variable. Bacteria can grow at an exponential rate very quickly under the right conditions.  </a:t>
            </a:r>
          </a:p>
          <a:p>
            <a:pPr>
              <a:lnSpc>
                <a:spcPct val="110000"/>
              </a:lnSpc>
              <a:spcBef>
                <a:spcPts val="0"/>
              </a:spcBef>
              <a:spcAft>
                <a:spcPts val="600"/>
              </a:spcAft>
            </a:pPr>
            <a:r>
              <a:rPr lang="en-US" sz="1800" i="1" dirty="0">
                <a:latin typeface="Arial" panose="020B0604020202020204" pitchFamily="34" charset="0"/>
                <a:cs typeface="Arial" panose="020B0604020202020204" pitchFamily="34" charset="0"/>
              </a:rPr>
              <a:t>E. coli </a:t>
            </a:r>
            <a:r>
              <a:rPr lang="en-US" sz="1800" dirty="0">
                <a:latin typeface="Arial" panose="020B0604020202020204" pitchFamily="34" charset="0"/>
                <a:cs typeface="Arial" panose="020B0604020202020204" pitchFamily="34" charset="0"/>
              </a:rPr>
              <a:t>samples can vary between 1 CFU/100 mL to over 50,000 CFU/100 mL</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717A07-2EB6-473F-8CEA-701AD314E12D}"/>
                  </a:ext>
                </a:extLst>
              </p:cNvPr>
              <p:cNvSpPr txBox="1"/>
              <p:nvPr/>
            </p:nvSpPr>
            <p:spPr>
              <a:xfrm>
                <a:off x="4528506" y="3242634"/>
                <a:ext cx="2936246" cy="3727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ad>
                        <m:radPr>
                          <m:ctrlPr>
                            <a:rPr lang="en-US" sz="2000" b="0" i="1" smtClean="0">
                              <a:latin typeface="Cambria Math" panose="02040503050406030204" pitchFamily="18" charset="0"/>
                            </a:rPr>
                          </m:ctrlPr>
                        </m:radPr>
                        <m:deg>
                          <m:r>
                            <m:rPr>
                              <m:brk m:alnAt="7"/>
                            </m:rPr>
                            <a:rPr lang="en-US" sz="2000" b="0" i="1" smtClean="0">
                              <a:latin typeface="Cambria Math" panose="02040503050406030204" pitchFamily="18" charset="0"/>
                            </a:rPr>
                            <m:t>𝑛</m:t>
                          </m:r>
                        </m:deg>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1</m:t>
                                  </m:r>
                                </m:sub>
                              </m:sSub>
                            </m:e>
                          </m:d>
                        </m:e>
                      </m:rad>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2</m:t>
                              </m:r>
                            </m:sub>
                          </m:sSub>
                        </m:e>
                      </m:d>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3</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m:oMathPara>
                </a14:m>
                <a:endParaRPr lang="en-US"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8717A07-2EB6-473F-8CEA-701AD314E12D}"/>
                  </a:ext>
                </a:extLst>
              </p:cNvPr>
              <p:cNvSpPr txBox="1">
                <a:spLocks noRot="1" noChangeAspect="1" noMove="1" noResize="1" noEditPoints="1" noAdjustHandles="1" noChangeArrowheads="1" noChangeShapeType="1" noTextEdit="1"/>
              </p:cNvSpPr>
              <p:nvPr/>
            </p:nvSpPr>
            <p:spPr>
              <a:xfrm>
                <a:off x="4528506" y="3242634"/>
                <a:ext cx="2936246" cy="372731"/>
              </a:xfrm>
              <a:prstGeom prst="rect">
                <a:avLst/>
              </a:prstGeom>
              <a:blipFill>
                <a:blip r:embed="rId5"/>
                <a:stretch>
                  <a:fillRect r="-207" b="-29508"/>
                </a:stretch>
              </a:blipFill>
            </p:spPr>
            <p:txBody>
              <a:bodyPr/>
              <a:lstStyle/>
              <a:p>
                <a:r>
                  <a:rPr lang="en-US">
                    <a:noFill/>
                  </a:rPr>
                  <a:t> </a:t>
                </a:r>
              </a:p>
            </p:txBody>
          </p:sp>
        </mc:Fallback>
      </mc:AlternateContent>
    </p:spTree>
    <p:extLst>
      <p:ext uri="{BB962C8B-B14F-4D97-AF65-F5344CB8AC3E}">
        <p14:creationId xmlns:p14="http://schemas.microsoft.com/office/powerpoint/2010/main" val="374315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769A2-45A8-3E4A-95E7-2F48A32685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flipV="1">
            <a:off x="0" y="10"/>
            <a:ext cx="3147352" cy="6857990"/>
          </a:xfrm>
          <a:prstGeom prst="rect">
            <a:avLst/>
          </a:prstGeom>
          <a:effectLst/>
        </p:spPr>
      </p:pic>
      <p:sp>
        <p:nvSpPr>
          <p:cNvPr id="14" name="Content Placeholder 1">
            <a:extLst>
              <a:ext uri="{FF2B5EF4-FFF2-40B4-BE49-F238E27FC236}">
                <a16:creationId xmlns:a16="http://schemas.microsoft.com/office/drawing/2014/main" id="{ADFA4E7D-1B8E-4B4D-8EA1-19B8CE7DDC37}"/>
              </a:ext>
            </a:extLst>
          </p:cNvPr>
          <p:cNvSpPr txBox="1">
            <a:spLocks/>
          </p:cNvSpPr>
          <p:nvPr/>
        </p:nvSpPr>
        <p:spPr>
          <a:xfrm>
            <a:off x="3478781" y="1399128"/>
            <a:ext cx="5281762" cy="46643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432"/>
              </a:spcBef>
            </a:pPr>
            <a:r>
              <a:rPr lang="en-US" sz="1800" dirty="0">
                <a:latin typeface="Arial" panose="020B0604020202020204" pitchFamily="34" charset="0"/>
                <a:cs typeface="Arial" panose="020B0604020202020204" pitchFamily="34" charset="0"/>
              </a:rPr>
              <a:t>Example:</a:t>
            </a:r>
            <a:endParaRPr lang="en-US" sz="1600" dirty="0">
              <a:latin typeface="Arial" panose="020B0604020202020204" pitchFamily="34" charset="0"/>
              <a:cs typeface="Arial" panose="020B0604020202020204" pitchFamily="34" charset="0"/>
            </a:endParaRPr>
          </a:p>
          <a:p>
            <a:pPr marL="0" indent="0">
              <a:lnSpc>
                <a:spcPct val="120000"/>
              </a:lnSpc>
              <a:spcBef>
                <a:spcPts val="432"/>
              </a:spcBef>
              <a:buNone/>
            </a:pPr>
            <a:r>
              <a:rPr lang="en-US" sz="1800" dirty="0">
                <a:latin typeface="Arial" panose="020B0604020202020204" pitchFamily="34" charset="0"/>
                <a:cs typeface="Arial" panose="020B0604020202020204" pitchFamily="34" charset="0"/>
              </a:rPr>
              <a:t>You collected five water grab samples over a one-month time period and tested them for </a:t>
            </a:r>
            <a:r>
              <a:rPr lang="en-US" sz="1800" i="1" dirty="0">
                <a:latin typeface="Arial" panose="020B0604020202020204" pitchFamily="34" charset="0"/>
                <a:cs typeface="Arial" panose="020B0604020202020204" pitchFamily="34" charset="0"/>
              </a:rPr>
              <a:t>E. coli. </a:t>
            </a:r>
            <a:r>
              <a:rPr lang="en-US" sz="1800" dirty="0">
                <a:latin typeface="Arial" panose="020B0604020202020204" pitchFamily="34" charset="0"/>
                <a:cs typeface="Arial" panose="020B0604020202020204" pitchFamily="34" charset="0"/>
              </a:rPr>
              <a:t>The results are as follows:</a:t>
            </a:r>
          </a:p>
          <a:p>
            <a:pPr marL="0" indent="0">
              <a:lnSpc>
                <a:spcPct val="120000"/>
              </a:lnSpc>
              <a:spcBef>
                <a:spcPts val="432"/>
              </a:spcBef>
              <a:buNone/>
            </a:pPr>
            <a:endParaRPr lang="en-US" sz="1800" dirty="0">
              <a:latin typeface="Arial" panose="020B0604020202020204" pitchFamily="34" charset="0"/>
              <a:cs typeface="Arial" panose="020B0604020202020204" pitchFamily="34" charset="0"/>
            </a:endParaRPr>
          </a:p>
          <a:p>
            <a:pPr marL="0" indent="0">
              <a:lnSpc>
                <a:spcPct val="120000"/>
              </a:lnSpc>
              <a:spcBef>
                <a:spcPts val="432"/>
              </a:spcBef>
              <a:buNone/>
            </a:pPr>
            <a:endParaRPr lang="en-US" sz="2000" dirty="0">
              <a:latin typeface="Arial" panose="020B0604020202020204" pitchFamily="34" charset="0"/>
              <a:cs typeface="Arial" panose="020B0604020202020204" pitchFamily="34" charset="0"/>
            </a:endParaRPr>
          </a:p>
          <a:p>
            <a:pPr marL="0" indent="0">
              <a:lnSpc>
                <a:spcPct val="120000"/>
              </a:lnSpc>
              <a:spcBef>
                <a:spcPts val="432"/>
              </a:spcBef>
              <a:buNone/>
            </a:pPr>
            <a:endParaRPr lang="en-US" sz="2000" dirty="0">
              <a:latin typeface="Arial" panose="020B0604020202020204" pitchFamily="34" charset="0"/>
              <a:cs typeface="Arial" panose="020B0604020202020204" pitchFamily="34" charset="0"/>
            </a:endParaRPr>
          </a:p>
          <a:p>
            <a:pPr marL="0" indent="0">
              <a:lnSpc>
                <a:spcPct val="120000"/>
              </a:lnSpc>
              <a:spcBef>
                <a:spcPts val="432"/>
              </a:spcBef>
              <a:buNone/>
            </a:pPr>
            <a:endParaRPr lang="en-US" sz="2000" dirty="0">
              <a:latin typeface="Arial" panose="020B0604020202020204" pitchFamily="34" charset="0"/>
              <a:cs typeface="Arial" panose="020B0604020202020204" pitchFamily="34" charset="0"/>
            </a:endParaRPr>
          </a:p>
          <a:p>
            <a:pPr marL="0" indent="0">
              <a:lnSpc>
                <a:spcPct val="120000"/>
              </a:lnSpc>
              <a:spcBef>
                <a:spcPts val="432"/>
              </a:spcBef>
              <a:buNone/>
            </a:pPr>
            <a:endParaRPr lang="en-US" sz="2000" dirty="0">
              <a:latin typeface="Arial" panose="020B0604020202020204" pitchFamily="34" charset="0"/>
              <a:cs typeface="Arial" panose="020B0604020202020204" pitchFamily="34" charset="0"/>
            </a:endParaRPr>
          </a:p>
          <a:p>
            <a:pPr marL="0" indent="0">
              <a:lnSpc>
                <a:spcPct val="120000"/>
              </a:lnSpc>
              <a:spcBef>
                <a:spcPts val="432"/>
              </a:spcBef>
              <a:buNone/>
            </a:pPr>
            <a:endParaRPr lang="en-US" sz="2000" dirty="0">
              <a:latin typeface="Arial" panose="020B0604020202020204" pitchFamily="34" charset="0"/>
              <a:cs typeface="Arial" panose="020B0604020202020204" pitchFamily="34" charset="0"/>
            </a:endParaRPr>
          </a:p>
          <a:p>
            <a:pPr marL="0" indent="0">
              <a:lnSpc>
                <a:spcPct val="120000"/>
              </a:lnSpc>
              <a:spcBef>
                <a:spcPts val="432"/>
              </a:spcBef>
              <a:buNone/>
            </a:pPr>
            <a:endParaRPr lang="en-US" sz="2000" dirty="0">
              <a:latin typeface="Arial" panose="020B0604020202020204" pitchFamily="34" charset="0"/>
              <a:cs typeface="Arial" panose="020B0604020202020204" pitchFamily="34" charset="0"/>
            </a:endParaRPr>
          </a:p>
          <a:p>
            <a:pPr marL="0" indent="0">
              <a:lnSpc>
                <a:spcPct val="120000"/>
              </a:lnSpc>
              <a:spcBef>
                <a:spcPts val="432"/>
              </a:spcBef>
              <a:buNone/>
            </a:pPr>
            <a:endParaRPr lang="en-US" sz="2400" i="1" dirty="0">
              <a:latin typeface="Arial" panose="020B0604020202020204" pitchFamily="34" charset="0"/>
              <a:cs typeface="Arial" panose="020B0604020202020204" pitchFamily="34" charset="0"/>
            </a:endParaRPr>
          </a:p>
          <a:p>
            <a:pPr marL="0" indent="0">
              <a:lnSpc>
                <a:spcPct val="120000"/>
              </a:lnSpc>
              <a:spcBef>
                <a:spcPts val="432"/>
              </a:spcBef>
              <a:buNone/>
            </a:pPr>
            <a:r>
              <a:rPr lang="en-US" sz="2400" dirty="0">
                <a:latin typeface="Arial" panose="020B0604020202020204" pitchFamily="34" charset="0"/>
                <a:cs typeface="Arial" panose="020B0604020202020204" pitchFamily="34" charset="0"/>
              </a:rPr>
              <a:t> </a:t>
            </a:r>
          </a:p>
        </p:txBody>
      </p:sp>
      <p:graphicFrame>
        <p:nvGraphicFramePr>
          <p:cNvPr id="2" name="Table 2">
            <a:extLst>
              <a:ext uri="{FF2B5EF4-FFF2-40B4-BE49-F238E27FC236}">
                <a16:creationId xmlns:a16="http://schemas.microsoft.com/office/drawing/2014/main" id="{12B2CADD-EAA2-4D9B-985A-BF0FCF4944A3}"/>
              </a:ext>
            </a:extLst>
          </p:cNvPr>
          <p:cNvGraphicFramePr>
            <a:graphicFrameLocks noGrp="1"/>
          </p:cNvGraphicFramePr>
          <p:nvPr/>
        </p:nvGraphicFramePr>
        <p:xfrm>
          <a:off x="4525599" y="2862824"/>
          <a:ext cx="2910886" cy="2938536"/>
        </p:xfrm>
        <a:graphic>
          <a:graphicData uri="http://schemas.openxmlformats.org/drawingml/2006/table">
            <a:tbl>
              <a:tblPr firstRow="1" bandRow="1">
                <a:tableStyleId>{69012ECD-51FC-41F1-AA8D-1B2483CD663E}</a:tableStyleId>
              </a:tblPr>
              <a:tblGrid>
                <a:gridCol w="1061969">
                  <a:extLst>
                    <a:ext uri="{9D8B030D-6E8A-4147-A177-3AD203B41FA5}">
                      <a16:colId xmlns:a16="http://schemas.microsoft.com/office/drawing/2014/main" val="654971934"/>
                    </a:ext>
                  </a:extLst>
                </a:gridCol>
                <a:gridCol w="1848917">
                  <a:extLst>
                    <a:ext uri="{9D8B030D-6E8A-4147-A177-3AD203B41FA5}">
                      <a16:colId xmlns:a16="http://schemas.microsoft.com/office/drawing/2014/main" val="3765972845"/>
                    </a:ext>
                  </a:extLst>
                </a:gridCol>
              </a:tblGrid>
              <a:tr h="641821">
                <a:tc>
                  <a:txBody>
                    <a:bodyPr/>
                    <a:lstStyle/>
                    <a:p>
                      <a:pPr algn="ctr"/>
                      <a:r>
                        <a:rPr lang="en-US" sz="1700" dirty="0">
                          <a:latin typeface="Univers LT Std 45 Light" panose="020B0403020202020204" pitchFamily="34" charset="0"/>
                        </a:rPr>
                        <a:t>Sample</a:t>
                      </a:r>
                    </a:p>
                  </a:txBody>
                  <a:tcPr marL="113263" marR="113263" marT="56631" marB="56631">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7648F"/>
                    </a:solidFill>
                  </a:tcPr>
                </a:tc>
                <a:tc>
                  <a:txBody>
                    <a:bodyPr/>
                    <a:lstStyle/>
                    <a:p>
                      <a:pPr algn="ctr"/>
                      <a:r>
                        <a:rPr lang="en-US" sz="1700" dirty="0">
                          <a:latin typeface="Univers LT Std 45 Light" panose="020B0403020202020204" pitchFamily="34" charset="0"/>
                        </a:rPr>
                        <a:t>E. coli  (CFU/100mL)</a:t>
                      </a:r>
                    </a:p>
                  </a:txBody>
                  <a:tcPr marL="113263" marR="113263" marT="56631" marB="56631">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7648F"/>
                    </a:solidFill>
                  </a:tcPr>
                </a:tc>
                <a:extLst>
                  <a:ext uri="{0D108BD9-81ED-4DB2-BD59-A6C34878D82A}">
                    <a16:rowId xmlns:a16="http://schemas.microsoft.com/office/drawing/2014/main" val="2266400588"/>
                  </a:ext>
                </a:extLst>
              </a:tr>
              <a:tr h="459343">
                <a:tc>
                  <a:txBody>
                    <a:bodyPr/>
                    <a:lstStyle/>
                    <a:p>
                      <a:pPr algn="ctr"/>
                      <a:r>
                        <a:rPr lang="en-US" sz="1700" dirty="0">
                          <a:latin typeface="Univers LT Std 45 Light" panose="020B0403020202020204" pitchFamily="34" charset="0"/>
                        </a:rPr>
                        <a:t>1</a:t>
                      </a:r>
                    </a:p>
                  </a:txBody>
                  <a:tcPr marL="113263" marR="113263" marT="56631" marB="56631">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700" dirty="0">
                          <a:latin typeface="Univers LT Std 45 Light" panose="020B0403020202020204" pitchFamily="34" charset="0"/>
                        </a:rPr>
                        <a:t>10</a:t>
                      </a:r>
                    </a:p>
                  </a:txBody>
                  <a:tcPr marL="113263" marR="113263" marT="56631" marB="56631">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02548028"/>
                  </a:ext>
                </a:extLst>
              </a:tr>
              <a:tr h="459343">
                <a:tc>
                  <a:txBody>
                    <a:bodyPr/>
                    <a:lstStyle/>
                    <a:p>
                      <a:pPr algn="ctr"/>
                      <a:r>
                        <a:rPr lang="en-US" sz="1700" dirty="0">
                          <a:latin typeface="Univers LT Std 45 Light" panose="020B0403020202020204" pitchFamily="34" charset="0"/>
                        </a:rPr>
                        <a:t>2</a:t>
                      </a:r>
                    </a:p>
                  </a:txBody>
                  <a:tcPr marL="113263" marR="113263" marT="56631" marB="56631">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700" dirty="0">
                          <a:latin typeface="Univers LT Std 45 Light" panose="020B0403020202020204" pitchFamily="34" charset="0"/>
                        </a:rPr>
                        <a:t>100</a:t>
                      </a:r>
                    </a:p>
                  </a:txBody>
                  <a:tcPr marL="113263" marR="113263" marT="56631" marB="56631">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94174849"/>
                  </a:ext>
                </a:extLst>
              </a:tr>
              <a:tr h="459343">
                <a:tc>
                  <a:txBody>
                    <a:bodyPr/>
                    <a:lstStyle/>
                    <a:p>
                      <a:pPr algn="ctr"/>
                      <a:r>
                        <a:rPr lang="en-US" sz="1700" dirty="0">
                          <a:latin typeface="Univers LT Std 45 Light" panose="020B0403020202020204" pitchFamily="34" charset="0"/>
                        </a:rPr>
                        <a:t>3</a:t>
                      </a:r>
                    </a:p>
                  </a:txBody>
                  <a:tcPr marL="113263" marR="113263" marT="56631" marB="56631">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700" dirty="0">
                          <a:latin typeface="Univers LT Std 45 Light" panose="020B0403020202020204" pitchFamily="34" charset="0"/>
                        </a:rPr>
                        <a:t>300</a:t>
                      </a:r>
                    </a:p>
                  </a:txBody>
                  <a:tcPr marL="113263" marR="113263" marT="56631" marB="56631">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41315193"/>
                  </a:ext>
                </a:extLst>
              </a:tr>
              <a:tr h="459343">
                <a:tc>
                  <a:txBody>
                    <a:bodyPr/>
                    <a:lstStyle/>
                    <a:p>
                      <a:pPr algn="ctr"/>
                      <a:r>
                        <a:rPr lang="en-US" sz="1700" dirty="0">
                          <a:latin typeface="Univers LT Std 45 Light" panose="020B0403020202020204" pitchFamily="34" charset="0"/>
                        </a:rPr>
                        <a:t>4</a:t>
                      </a:r>
                    </a:p>
                  </a:txBody>
                  <a:tcPr marL="113263" marR="113263" marT="56631" marB="56631">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700" dirty="0">
                          <a:latin typeface="Univers LT Std 45 Light" panose="020B0403020202020204" pitchFamily="34" charset="0"/>
                        </a:rPr>
                        <a:t>15</a:t>
                      </a:r>
                    </a:p>
                  </a:txBody>
                  <a:tcPr marL="113263" marR="113263" marT="56631" marB="56631">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30739720"/>
                  </a:ext>
                </a:extLst>
              </a:tr>
              <a:tr h="459343">
                <a:tc>
                  <a:txBody>
                    <a:bodyPr/>
                    <a:lstStyle/>
                    <a:p>
                      <a:pPr algn="ctr"/>
                      <a:r>
                        <a:rPr lang="en-US" sz="1700" dirty="0">
                          <a:latin typeface="Univers LT Std 45 Light" panose="020B0403020202020204" pitchFamily="34" charset="0"/>
                        </a:rPr>
                        <a:t>5</a:t>
                      </a:r>
                    </a:p>
                  </a:txBody>
                  <a:tcPr marL="113263" marR="113263" marT="56631" marB="56631">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700" dirty="0">
                          <a:latin typeface="Univers LT Std 45 Light" panose="020B0403020202020204" pitchFamily="34" charset="0"/>
                        </a:rPr>
                        <a:t>4</a:t>
                      </a:r>
                    </a:p>
                  </a:txBody>
                  <a:tcPr marL="113263" marR="113263" marT="56631" marB="56631">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7623896"/>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7D30F52-74F9-42E8-B5FB-0E90F86B2A7B}"/>
                  </a:ext>
                </a:extLst>
              </p:cNvPr>
              <p:cNvSpPr txBox="1"/>
              <p:nvPr/>
            </p:nvSpPr>
            <p:spPr>
              <a:xfrm>
                <a:off x="4525599" y="5877155"/>
                <a:ext cx="2910886" cy="3727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ad>
                        <m:radPr>
                          <m:ctrlPr>
                            <a:rPr lang="en-US" sz="2000" b="0" i="1" smtClean="0">
                              <a:latin typeface="Cambria Math" panose="02040503050406030204" pitchFamily="18" charset="0"/>
                            </a:rPr>
                          </m:ctrlPr>
                        </m:radPr>
                        <m:deg>
                          <m:r>
                            <a:rPr lang="en-US" sz="2000" b="0" i="1" smtClean="0">
                              <a:latin typeface="Cambria Math" panose="02040503050406030204" pitchFamily="18" charset="0"/>
                            </a:rPr>
                            <m:t>5</m:t>
                          </m:r>
                        </m:deg>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m:t>
                              </m:r>
                            </m:e>
                          </m:d>
                        </m:e>
                      </m:rad>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100</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300</m:t>
                          </m:r>
                        </m:e>
                      </m:d>
                      <m:r>
                        <a:rPr lang="en-US" sz="2000" b="0" i="1" smtClean="0">
                          <a:latin typeface="Cambria Math" panose="02040503050406030204" pitchFamily="18" charset="0"/>
                        </a:rPr>
                        <m:t>(15)</m:t>
                      </m:r>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oMath>
                  </m:oMathPara>
                </a14:m>
                <a:endParaRPr lang="en-US"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17D30F52-74F9-42E8-B5FB-0E90F86B2A7B}"/>
                  </a:ext>
                </a:extLst>
              </p:cNvPr>
              <p:cNvSpPr txBox="1">
                <a:spLocks noRot="1" noChangeAspect="1" noMove="1" noResize="1" noEditPoints="1" noAdjustHandles="1" noChangeArrowheads="1" noChangeShapeType="1" noTextEdit="1"/>
              </p:cNvSpPr>
              <p:nvPr/>
            </p:nvSpPr>
            <p:spPr>
              <a:xfrm>
                <a:off x="4525599" y="5877155"/>
                <a:ext cx="2910886" cy="372731"/>
              </a:xfrm>
              <a:prstGeom prst="rect">
                <a:avLst/>
              </a:prstGeom>
              <a:blipFill>
                <a:blip r:embed="rId4"/>
                <a:stretch>
                  <a:fillRect l="-1883" r="-8577" b="-2950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E31A10D-74B8-4FBC-8EBD-B11EE9C30D6D}"/>
              </a:ext>
            </a:extLst>
          </p:cNvPr>
          <p:cNvSpPr txBox="1"/>
          <p:nvPr/>
        </p:nvSpPr>
        <p:spPr>
          <a:xfrm>
            <a:off x="5435638" y="6325681"/>
            <a:ext cx="109080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 28.25</a:t>
            </a:r>
          </a:p>
        </p:txBody>
      </p:sp>
      <p:sp>
        <p:nvSpPr>
          <p:cNvPr id="4" name="Title 3">
            <a:extLst>
              <a:ext uri="{FF2B5EF4-FFF2-40B4-BE49-F238E27FC236}">
                <a16:creationId xmlns:a16="http://schemas.microsoft.com/office/drawing/2014/main" id="{F445350B-F293-4704-BF01-7C7C1BF33970}"/>
              </a:ext>
            </a:extLst>
          </p:cNvPr>
          <p:cNvSpPr txBox="1">
            <a:spLocks/>
          </p:cNvSpPr>
          <p:nvPr/>
        </p:nvSpPr>
        <p:spPr>
          <a:xfrm>
            <a:off x="3733709" y="-204417"/>
            <a:ext cx="4771906" cy="1791643"/>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5481"/>
                </a:solidFill>
                <a:latin typeface="Arial" panose="020B0604020202020204" pitchFamily="34" charset="0"/>
                <a:cs typeface="Arial" panose="020B0604020202020204" pitchFamily="34" charset="0"/>
              </a:rPr>
              <a:t>CALCULATING THE </a:t>
            </a:r>
          </a:p>
          <a:p>
            <a:r>
              <a:rPr lang="en-US" sz="4000" b="1" dirty="0">
                <a:solidFill>
                  <a:srgbClr val="005481"/>
                </a:solidFill>
                <a:latin typeface="Arial" panose="020B0604020202020204" pitchFamily="34" charset="0"/>
                <a:cs typeface="Arial" panose="020B0604020202020204" pitchFamily="34" charset="0"/>
              </a:rPr>
              <a:t>GEOMETRIC MEAN</a:t>
            </a:r>
            <a:endParaRPr lang="en-US" sz="4000" b="1" i="1" dirty="0">
              <a:solidFill>
                <a:srgbClr val="005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6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45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48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38251" y="2286000"/>
            <a:ext cx="3902268" cy="2286000"/>
          </a:xfrm>
        </p:spPr>
        <p:txBody>
          <a:bodyPr anchor="ctr">
            <a:normAutofit/>
          </a:bodyPr>
          <a:lstStyle/>
          <a:p>
            <a:pPr algn="l"/>
            <a:r>
              <a:rPr lang="en-US" sz="3600" dirty="0">
                <a:solidFill>
                  <a:srgbClr val="FFFFFF"/>
                </a:solidFill>
                <a:latin typeface="Arial" panose="020B0604020202020204" pitchFamily="34" charset="0"/>
                <a:cs typeface="Arial" panose="020B0604020202020204" pitchFamily="34" charset="0"/>
              </a:rPr>
              <a:t>NAME,</a:t>
            </a:r>
          </a:p>
          <a:p>
            <a:pPr algn="l"/>
            <a:r>
              <a:rPr lang="en-US" dirty="0">
                <a:solidFill>
                  <a:srgbClr val="FFFFFF"/>
                </a:solidFill>
                <a:latin typeface="Arial" panose="020B0604020202020204" pitchFamily="34" charset="0"/>
                <a:cs typeface="Arial" panose="020B0604020202020204" pitchFamily="34" charset="0"/>
              </a:rPr>
              <a:t>TITLE</a:t>
            </a:r>
            <a:br>
              <a:rPr lang="en-US" dirty="0">
                <a:solidFill>
                  <a:srgbClr val="FFFFFF"/>
                </a:solidFill>
                <a:latin typeface="Arial" panose="020B0604020202020204" pitchFamily="34" charset="0"/>
                <a:cs typeface="Arial" panose="020B0604020202020204" pitchFamily="34" charset="0"/>
              </a:rPr>
            </a:br>
            <a:r>
              <a:rPr lang="en-US" sz="2800" dirty="0">
                <a:solidFill>
                  <a:srgbClr val="FFFFFF"/>
                </a:solidFill>
                <a:latin typeface="Arial" panose="020B0604020202020204" pitchFamily="34" charset="0"/>
                <a:cs typeface="Arial" panose="020B0604020202020204" pitchFamily="34" charset="0"/>
              </a:rPr>
              <a:t>ORGANIZATION</a:t>
            </a:r>
          </a:p>
        </p:txBody>
      </p:sp>
      <p:cxnSp>
        <p:nvCxnSpPr>
          <p:cNvPr id="8" name="Straight Connector 7">
            <a:extLst>
              <a:ext uri="{FF2B5EF4-FFF2-40B4-BE49-F238E27FC236}">
                <a16:creationId xmlns:a16="http://schemas.microsoft.com/office/drawing/2014/main" id="{17DC8774-B865-CC45-8E60-9DFF6197C8B7}"/>
              </a:ext>
            </a:extLst>
          </p:cNvPr>
          <p:cNvCxnSpPr/>
          <p:nvPr/>
        </p:nvCxnSpPr>
        <p:spPr>
          <a:xfrm>
            <a:off x="4541004" y="2274375"/>
            <a:ext cx="0" cy="2309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659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B397A65-BCB8-174E-801E-2D768DE7F89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93406" y="4598016"/>
            <a:ext cx="3017520" cy="2259983"/>
          </a:xfrm>
          <a:prstGeom prst="rect">
            <a:avLst/>
          </a:prstGeom>
        </p:spPr>
      </p:pic>
      <p:pic>
        <p:nvPicPr>
          <p:cNvPr id="20" name="Picture 19">
            <a:extLst>
              <a:ext uri="{FF2B5EF4-FFF2-40B4-BE49-F238E27FC236}">
                <a16:creationId xmlns:a16="http://schemas.microsoft.com/office/drawing/2014/main" id="{92C835B7-DD4B-E044-B5AD-91B688AC378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60070" y="4598016"/>
            <a:ext cx="2983930" cy="2259984"/>
          </a:xfrm>
          <a:prstGeom prst="rect">
            <a:avLst/>
          </a:prstGeom>
        </p:spPr>
      </p:pic>
      <p:sp>
        <p:nvSpPr>
          <p:cNvPr id="25" name="Text Box 2">
            <a:extLst>
              <a:ext uri="{FF2B5EF4-FFF2-40B4-BE49-F238E27FC236}">
                <a16:creationId xmlns:a16="http://schemas.microsoft.com/office/drawing/2014/main" id="{141A4476-FEE1-B442-9E04-B2A0D9BB68A2}"/>
              </a:ext>
            </a:extLst>
          </p:cNvPr>
          <p:cNvSpPr txBox="1">
            <a:spLocks noChangeArrowheads="1"/>
          </p:cNvSpPr>
          <p:nvPr/>
        </p:nvSpPr>
        <p:spPr bwMode="auto">
          <a:xfrm>
            <a:off x="3123574" y="2573777"/>
            <a:ext cx="2957185" cy="171044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3600" b="1" dirty="0">
                <a:solidFill>
                  <a:srgbClr val="005481"/>
                </a:solidFill>
                <a:latin typeface="Arial" panose="020B0604020202020204" pitchFamily="34" charset="0"/>
                <a:ea typeface="+mj-ea"/>
                <a:cs typeface="Arial" panose="020B0604020202020204" pitchFamily="34" charset="0"/>
              </a:rPr>
              <a:t>SOURCES OF </a:t>
            </a:r>
            <a:r>
              <a:rPr lang="en-US" sz="3600" b="1" i="1" dirty="0">
                <a:solidFill>
                  <a:srgbClr val="005481"/>
                </a:solidFill>
                <a:latin typeface="Arial" panose="020B0604020202020204" pitchFamily="34" charset="0"/>
                <a:ea typeface="+mj-ea"/>
                <a:cs typeface="Arial" panose="020B0604020202020204" pitchFamily="34" charset="0"/>
              </a:rPr>
              <a:t>E. COLI </a:t>
            </a:r>
            <a:r>
              <a:rPr lang="en-US" sz="3600" b="1" dirty="0">
                <a:solidFill>
                  <a:srgbClr val="005481"/>
                </a:solidFill>
                <a:latin typeface="Arial" panose="020B0604020202020204" pitchFamily="34" charset="0"/>
                <a:ea typeface="+mj-ea"/>
                <a:cs typeface="Arial" panose="020B0604020202020204" pitchFamily="34" charset="0"/>
              </a:rPr>
              <a:t>BACTERIA</a:t>
            </a:r>
            <a:endParaRPr lang="en-US" sz="2000" kern="1200" dirty="0">
              <a:latin typeface="Arial" panose="020B0604020202020204" pitchFamily="34" charset="0"/>
              <a:ea typeface="+mj-ea"/>
              <a:cs typeface="Arial" panose="020B0604020202020204" pitchFamily="34" charset="0"/>
            </a:endParaRPr>
          </a:p>
        </p:txBody>
      </p:sp>
      <p:pic>
        <p:nvPicPr>
          <p:cNvPr id="7" name="Picture 6" descr="A herd of cows grazing&#10;&#10;Description automatically generated with medium confidence">
            <a:extLst>
              <a:ext uri="{FF2B5EF4-FFF2-40B4-BE49-F238E27FC236}">
                <a16:creationId xmlns:a16="http://schemas.microsoft.com/office/drawing/2014/main" id="{AEFFDF46-E91E-6D41-9D38-3CAFD3456B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514" y="9858"/>
            <a:ext cx="3032052" cy="2212038"/>
          </a:xfrm>
          <a:prstGeom prst="rect">
            <a:avLst/>
          </a:prstGeom>
        </p:spPr>
      </p:pic>
      <p:pic>
        <p:nvPicPr>
          <p:cNvPr id="9" name="Picture 8">
            <a:extLst>
              <a:ext uri="{FF2B5EF4-FFF2-40B4-BE49-F238E27FC236}">
                <a16:creationId xmlns:a16="http://schemas.microsoft.com/office/drawing/2014/main" id="{653F7B4D-6479-CA4E-8B6D-396FF408EB4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513" y="2301936"/>
            <a:ext cx="3032051" cy="2226599"/>
          </a:xfrm>
          <a:prstGeom prst="rect">
            <a:avLst/>
          </a:prstGeom>
        </p:spPr>
      </p:pic>
      <p:pic>
        <p:nvPicPr>
          <p:cNvPr id="19" name="Picture 18" descr="A picture containing ground, outdoor, dirty&#10;&#10;Description automatically generated">
            <a:extLst>
              <a:ext uri="{FF2B5EF4-FFF2-40B4-BE49-F238E27FC236}">
                <a16:creationId xmlns:a16="http://schemas.microsoft.com/office/drawing/2014/main" id="{CCDCB64D-712D-EB4E-A47E-E9F02EBEF6B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60071" y="2301937"/>
            <a:ext cx="3000724" cy="2233506"/>
          </a:xfrm>
          <a:prstGeom prst="rect">
            <a:avLst/>
          </a:prstGeom>
        </p:spPr>
      </p:pic>
      <p:pic>
        <p:nvPicPr>
          <p:cNvPr id="22" name="Picture 21" descr="A picture containing ground, outdoor, dirt, sandy&#10;&#10;Description automatically generated">
            <a:extLst>
              <a:ext uri="{FF2B5EF4-FFF2-40B4-BE49-F238E27FC236}">
                <a16:creationId xmlns:a16="http://schemas.microsoft.com/office/drawing/2014/main" id="{ACA555FD-E8ED-6541-828E-33E55263420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80056" y="-22417"/>
            <a:ext cx="3017520" cy="2249424"/>
          </a:xfrm>
          <a:prstGeom prst="rect">
            <a:avLst/>
          </a:prstGeom>
        </p:spPr>
      </p:pic>
      <p:pic>
        <p:nvPicPr>
          <p:cNvPr id="26" name="Picture 25" descr="A group of cows in a field&#10;&#10;Description automatically generated with medium confidence">
            <a:extLst>
              <a:ext uri="{FF2B5EF4-FFF2-40B4-BE49-F238E27FC236}">
                <a16:creationId xmlns:a16="http://schemas.microsoft.com/office/drawing/2014/main" id="{F7C50D3E-CC3A-AD47-A6CC-0EE771AA8D2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160070" y="-21489"/>
            <a:ext cx="3000725" cy="2243385"/>
          </a:xfrm>
          <a:prstGeom prst="rect">
            <a:avLst/>
          </a:prstGeom>
        </p:spPr>
      </p:pic>
      <p:pic>
        <p:nvPicPr>
          <p:cNvPr id="28" name="Picture 27" descr="A picture containing ground, outdoor, park, cement&#10;&#10;Description automatically generated">
            <a:extLst>
              <a:ext uri="{FF2B5EF4-FFF2-40B4-BE49-F238E27FC236}">
                <a16:creationId xmlns:a16="http://schemas.microsoft.com/office/drawing/2014/main" id="{E1A62F93-57EB-EA47-A0CC-0B939DBF12B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4514" y="4608576"/>
            <a:ext cx="3032052" cy="2259982"/>
          </a:xfrm>
          <a:prstGeom prst="rect">
            <a:avLst/>
          </a:prstGeom>
        </p:spPr>
      </p:pic>
    </p:spTree>
    <p:extLst>
      <p:ext uri="{BB962C8B-B14F-4D97-AF65-F5344CB8AC3E}">
        <p14:creationId xmlns:p14="http://schemas.microsoft.com/office/powerpoint/2010/main" val="1251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60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300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B965B7-F94E-FC41-ACCC-614E4BECD8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7067" y="4055806"/>
            <a:ext cx="3063231" cy="2802194"/>
          </a:xfrm>
          <a:prstGeom prst="rect">
            <a:avLst/>
          </a:prstGeom>
        </p:spPr>
      </p:pic>
      <p:pic>
        <p:nvPicPr>
          <p:cNvPr id="20" name="Picture 19">
            <a:extLst>
              <a:ext uri="{FF2B5EF4-FFF2-40B4-BE49-F238E27FC236}">
                <a16:creationId xmlns:a16="http://schemas.microsoft.com/office/drawing/2014/main" id="{92C835B7-DD4B-E044-B5AD-91B688AC37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2435" y="4055806"/>
            <a:ext cx="2781565" cy="2802194"/>
          </a:xfrm>
          <a:prstGeom prst="rect">
            <a:avLst/>
          </a:prstGeom>
        </p:spPr>
      </p:pic>
      <p:sp>
        <p:nvSpPr>
          <p:cNvPr id="25" name="Text Box 2">
            <a:extLst>
              <a:ext uri="{FF2B5EF4-FFF2-40B4-BE49-F238E27FC236}">
                <a16:creationId xmlns:a16="http://schemas.microsoft.com/office/drawing/2014/main" id="{141A4476-FEE1-B442-9E04-B2A0D9BB68A2}"/>
              </a:ext>
            </a:extLst>
          </p:cNvPr>
          <p:cNvSpPr txBox="1">
            <a:spLocks noChangeArrowheads="1"/>
          </p:cNvSpPr>
          <p:nvPr/>
        </p:nvSpPr>
        <p:spPr bwMode="auto">
          <a:xfrm>
            <a:off x="663679" y="1531112"/>
            <a:ext cx="8214850" cy="2219599"/>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800" b="1" dirty="0">
                <a:solidFill>
                  <a:srgbClr val="005481"/>
                </a:solidFill>
                <a:latin typeface="Arial" panose="020B0604020202020204" pitchFamily="34" charset="0"/>
                <a:ea typeface="+mj-ea"/>
                <a:cs typeface="Arial" panose="020B0604020202020204" pitchFamily="34" charset="0"/>
              </a:rPr>
              <a:t>WATER QUALITY PARAMETERS</a:t>
            </a:r>
          </a:p>
          <a:p>
            <a:pPr defTabSz="914400">
              <a:lnSpc>
                <a:spcPct val="90000"/>
              </a:lnSpc>
              <a:spcBef>
                <a:spcPct val="0"/>
              </a:spcBef>
              <a:spcAft>
                <a:spcPts val="600"/>
              </a:spcAft>
            </a:pPr>
            <a:endParaRPr lang="en-US" sz="2000" kern="1200" dirty="0">
              <a:latin typeface="Arial" panose="020B0604020202020204" pitchFamily="34" charset="0"/>
              <a:ea typeface="+mj-ea"/>
              <a:cs typeface="Arial" panose="020B0604020202020204" pitchFamily="34" charset="0"/>
            </a:endParaRPr>
          </a:p>
          <a:p>
            <a:pPr marL="285750" indent="-285750" defTabSz="914400">
              <a:lnSpc>
                <a:spcPct val="90000"/>
              </a:lnSpc>
              <a:spcBef>
                <a:spcPct val="0"/>
              </a:spcBef>
              <a:spcAft>
                <a:spcPts val="600"/>
              </a:spcAft>
              <a:buFont typeface="Arial" panose="020B0604020202020204" pitchFamily="34" charset="0"/>
              <a:buChar char="•"/>
            </a:pPr>
            <a:r>
              <a:rPr lang="en-US" sz="2800" dirty="0">
                <a:latin typeface="Arial" panose="020B0604020202020204" pitchFamily="34" charset="0"/>
                <a:ea typeface="+mj-ea"/>
                <a:cs typeface="Arial" panose="020B0604020202020204" pitchFamily="34" charset="0"/>
              </a:rPr>
              <a:t>Field observations</a:t>
            </a:r>
          </a:p>
          <a:p>
            <a:pPr marL="285750" indent="-285750" defTabSz="914400">
              <a:lnSpc>
                <a:spcPct val="90000"/>
              </a:lnSpc>
              <a:spcBef>
                <a:spcPct val="0"/>
              </a:spcBef>
              <a:spcAft>
                <a:spcPts val="600"/>
              </a:spcAft>
              <a:buFont typeface="Arial" panose="020B0604020202020204" pitchFamily="34" charset="0"/>
              <a:buChar char="•"/>
            </a:pPr>
            <a:r>
              <a:rPr lang="en-US" sz="2800" i="1" dirty="0">
                <a:latin typeface="Arial" panose="020B0604020202020204" pitchFamily="34" charset="0"/>
                <a:ea typeface="+mj-ea"/>
                <a:cs typeface="Arial" panose="020B0604020202020204" pitchFamily="34" charset="0"/>
              </a:rPr>
              <a:t>E. coli </a:t>
            </a:r>
            <a:r>
              <a:rPr lang="en-US" sz="2800" dirty="0">
                <a:latin typeface="Arial" panose="020B0604020202020204" pitchFamily="34" charset="0"/>
                <a:ea typeface="+mj-ea"/>
                <a:cs typeface="Arial" panose="020B0604020202020204" pitchFamily="34" charset="0"/>
              </a:rPr>
              <a:t>Bacteria</a:t>
            </a:r>
            <a:endParaRPr lang="en-US" sz="2800" i="1" dirty="0">
              <a:latin typeface="Arial" panose="020B0604020202020204" pitchFamily="34" charset="0"/>
              <a:ea typeface="+mj-ea"/>
              <a:cs typeface="Arial" panose="020B0604020202020204" pitchFamily="34" charset="0"/>
            </a:endParaRPr>
          </a:p>
          <a:p>
            <a:pPr marL="285750" indent="-285750" defTabSz="914400">
              <a:lnSpc>
                <a:spcPct val="90000"/>
              </a:lnSpc>
              <a:spcBef>
                <a:spcPct val="0"/>
              </a:spcBef>
              <a:spcAft>
                <a:spcPts val="600"/>
              </a:spcAft>
              <a:buFont typeface="Arial" panose="020B0604020202020204" pitchFamily="34" charset="0"/>
              <a:buChar char="•"/>
            </a:pPr>
            <a:endParaRPr lang="en-US" sz="2000" dirty="0">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EAC436CD-7E7D-4BA5-9028-C3E5FC4D09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055806"/>
            <a:ext cx="2934930" cy="2802194"/>
          </a:xfrm>
          <a:prstGeom prst="rect">
            <a:avLst/>
          </a:prstGeom>
        </p:spPr>
      </p:pic>
    </p:spTree>
    <p:extLst>
      <p:ext uri="{BB962C8B-B14F-4D97-AF65-F5344CB8AC3E}">
        <p14:creationId xmlns:p14="http://schemas.microsoft.com/office/powerpoint/2010/main" val="169569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91E70A28-844B-79AF-D828-5207AD7B37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665461" y="-700946"/>
            <a:ext cx="6192604" cy="8252834"/>
          </a:xfrm>
          <a:prstGeom prst="rect">
            <a:avLst/>
          </a:prstGeom>
        </p:spPr>
      </p:pic>
      <p:sp>
        <p:nvSpPr>
          <p:cNvPr id="20" name="Rectangle 19">
            <a:extLst>
              <a:ext uri="{FF2B5EF4-FFF2-40B4-BE49-F238E27FC236}">
                <a16:creationId xmlns:a16="http://schemas.microsoft.com/office/drawing/2014/main" id="{D5480BB8-8BCC-4E47-A998-079812F24D0C}"/>
              </a:ext>
            </a:extLst>
          </p:cNvPr>
          <p:cNvSpPr/>
          <p:nvPr/>
        </p:nvSpPr>
        <p:spPr>
          <a:xfrm>
            <a:off x="227244" y="336227"/>
            <a:ext cx="3450679" cy="6192603"/>
          </a:xfrm>
          <a:prstGeom prst="rect">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55820" y="568386"/>
            <a:ext cx="3425017" cy="1690993"/>
          </a:xfrm>
        </p:spPr>
        <p:txBody>
          <a:bodyPr vert="horz" lIns="91440" tIns="45720" rIns="91440" bIns="45720" rtlCol="0" anchor="b">
            <a:normAutofit fontScale="90000"/>
          </a:bodyPr>
          <a:lstStyle/>
          <a:p>
            <a:pPr algn="ctr"/>
            <a:r>
              <a:rPr lang="en-US" sz="3600" b="1" i="1" dirty="0">
                <a:solidFill>
                  <a:srgbClr val="FFFFFF"/>
                </a:solidFill>
                <a:latin typeface="Arial" panose="020B0604020202020204" pitchFamily="34" charset="0"/>
                <a:cs typeface="Arial" panose="020B0604020202020204" pitchFamily="34" charset="0"/>
              </a:rPr>
              <a:t>E. COLI </a:t>
            </a:r>
            <a:r>
              <a:rPr lang="en-US" sz="3600" b="1" dirty="0">
                <a:solidFill>
                  <a:srgbClr val="FFFFFF"/>
                </a:solidFill>
                <a:latin typeface="Arial" panose="020B0604020202020204" pitchFamily="34" charset="0"/>
                <a:cs typeface="Arial" panose="020B0604020202020204" pitchFamily="34" charset="0"/>
              </a:rPr>
              <a:t>BACTERIA </a:t>
            </a:r>
            <a:r>
              <a:rPr lang="en-US" sz="3600" b="1" kern="1200" dirty="0">
                <a:solidFill>
                  <a:srgbClr val="FFFFFF"/>
                </a:solidFill>
                <a:latin typeface="Arial" panose="020B0604020202020204" pitchFamily="34" charset="0"/>
                <a:cs typeface="Arial" panose="020B0604020202020204" pitchFamily="34" charset="0"/>
              </a:rPr>
              <a:t>MONITORING</a:t>
            </a:r>
            <a:br>
              <a:rPr lang="en-US" sz="3600" b="1" kern="1200" dirty="0">
                <a:solidFill>
                  <a:srgbClr val="FFFFFF"/>
                </a:solidFill>
                <a:latin typeface="Arial" panose="020B0604020202020204" pitchFamily="34" charset="0"/>
                <a:cs typeface="Arial" panose="020B0604020202020204" pitchFamily="34" charset="0"/>
              </a:rPr>
            </a:br>
            <a:r>
              <a:rPr lang="en-US" sz="3600" b="1" kern="1200" dirty="0">
                <a:solidFill>
                  <a:srgbClr val="FFFFFF"/>
                </a:solidFill>
                <a:latin typeface="Arial" panose="020B0604020202020204" pitchFamily="34" charset="0"/>
                <a:cs typeface="Arial" panose="020B0604020202020204" pitchFamily="34" charset="0"/>
              </a:rPr>
              <a:t>PREPARATION</a:t>
            </a:r>
          </a:p>
        </p:txBody>
      </p:sp>
      <p:sp>
        <p:nvSpPr>
          <p:cNvPr id="4" name="TextBox 3">
            <a:extLst>
              <a:ext uri="{FF2B5EF4-FFF2-40B4-BE49-F238E27FC236}">
                <a16:creationId xmlns:a16="http://schemas.microsoft.com/office/drawing/2014/main" id="{ADDA9496-8E40-5E4B-AED0-92962B80E21F}"/>
              </a:ext>
            </a:extLst>
          </p:cNvPr>
          <p:cNvSpPr txBox="1"/>
          <p:nvPr/>
        </p:nvSpPr>
        <p:spPr>
          <a:xfrm>
            <a:off x="240032" y="2491537"/>
            <a:ext cx="3425017" cy="4030236"/>
          </a:xfrm>
          <a:prstGeom prst="rect">
            <a:avLst/>
          </a:prstGeom>
        </p:spPr>
        <p:txBody>
          <a:bodyPr vert="horz" lIns="91440" tIns="45720" rIns="91440" bIns="45720" rtlCol="0" anchor="t">
            <a:normAutofit fontScale="92500" lnSpcReduction="20000"/>
          </a:bodyPr>
          <a:lstStyle/>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Freshwater vs saltwater </a:t>
            </a:r>
          </a:p>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Monitoring frequency</a:t>
            </a:r>
          </a:p>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Dress for the outdoors</a:t>
            </a:r>
          </a:p>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Try to bring a buddy</a:t>
            </a:r>
          </a:p>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Always bring:</a:t>
            </a:r>
          </a:p>
          <a:p>
            <a:pPr marL="914400" lvl="1" indent="-342900" defTabSz="914400">
              <a:lnSpc>
                <a:spcPct val="90000"/>
              </a:lnSpc>
              <a:spcAft>
                <a:spcPts val="600"/>
              </a:spcAft>
              <a:buFont typeface="Courier New" panose="02070309020205020404" pitchFamily="49" charset="0"/>
              <a:buChar char="o"/>
            </a:pPr>
            <a:r>
              <a:rPr lang="en-US" sz="2400" i="1" dirty="0">
                <a:solidFill>
                  <a:schemeClr val="bg1"/>
                </a:solidFill>
                <a:latin typeface="Arial" panose="020B0604020202020204" pitchFamily="34" charset="0"/>
                <a:cs typeface="Arial" panose="020B0604020202020204" pitchFamily="34" charset="0"/>
              </a:rPr>
              <a:t>E. coli </a:t>
            </a:r>
            <a:r>
              <a:rPr lang="en-US" sz="2400" dirty="0">
                <a:solidFill>
                  <a:schemeClr val="bg1"/>
                </a:solidFill>
                <a:latin typeface="Arial" panose="020B0604020202020204" pitchFamily="34" charset="0"/>
                <a:cs typeface="Arial" panose="020B0604020202020204" pitchFamily="34" charset="0"/>
              </a:rPr>
              <a:t>Bacteria Environmental Monitoring Form</a:t>
            </a:r>
          </a:p>
          <a:p>
            <a:pPr marL="914400" lvl="1" indent="-342900" defTabSz="914400">
              <a:lnSpc>
                <a:spcPct val="90000"/>
              </a:lnSpc>
              <a:spcAft>
                <a:spcPts val="600"/>
              </a:spcAft>
              <a:buFont typeface="Courier New" panose="02070309020205020404" pitchFamily="49" charset="0"/>
              <a:buChar char="o"/>
            </a:pPr>
            <a:r>
              <a:rPr lang="en-US" sz="2400" i="1" dirty="0">
                <a:solidFill>
                  <a:schemeClr val="bg1"/>
                </a:solidFill>
                <a:latin typeface="Arial" panose="020B0604020202020204" pitchFamily="34" charset="0"/>
                <a:cs typeface="Arial" panose="020B0604020202020204" pitchFamily="34" charset="0"/>
              </a:rPr>
              <a:t>E. coli </a:t>
            </a:r>
            <a:r>
              <a:rPr lang="en-US" sz="2400" dirty="0">
                <a:solidFill>
                  <a:schemeClr val="bg1"/>
                </a:solidFill>
                <a:latin typeface="Arial" panose="020B0604020202020204" pitchFamily="34" charset="0"/>
                <a:cs typeface="Arial" panose="020B0604020202020204" pitchFamily="34" charset="0"/>
              </a:rPr>
              <a:t>Bacteria Field Guide</a:t>
            </a:r>
          </a:p>
          <a:p>
            <a:pPr marL="914400" lvl="1" indent="-342900" defTabSz="914400">
              <a:lnSpc>
                <a:spcPct val="90000"/>
              </a:lnSpc>
              <a:spcAft>
                <a:spcPts val="600"/>
              </a:spcAft>
              <a:buFont typeface="Courier New" panose="02070309020205020404" pitchFamily="49" charset="0"/>
              <a:buChar char="o"/>
            </a:pPr>
            <a:r>
              <a:rPr lang="en-US" sz="2400" i="1" dirty="0">
                <a:solidFill>
                  <a:schemeClr val="bg1"/>
                </a:solidFill>
                <a:latin typeface="Arial" panose="020B0604020202020204" pitchFamily="34" charset="0"/>
                <a:cs typeface="Arial" panose="020B0604020202020204" pitchFamily="34" charset="0"/>
              </a:rPr>
              <a:t>E. coli </a:t>
            </a:r>
            <a:r>
              <a:rPr lang="en-US" sz="2400" dirty="0">
                <a:solidFill>
                  <a:schemeClr val="bg1"/>
                </a:solidFill>
                <a:latin typeface="Arial" panose="020B0604020202020204" pitchFamily="34" charset="0"/>
                <a:cs typeface="Arial" panose="020B0604020202020204" pitchFamily="34" charset="0"/>
              </a:rPr>
              <a:t>bacteria monitoring supplies </a:t>
            </a:r>
          </a:p>
        </p:txBody>
      </p:sp>
    </p:spTree>
    <p:extLst>
      <p:ext uri="{BB962C8B-B14F-4D97-AF65-F5344CB8AC3E}">
        <p14:creationId xmlns:p14="http://schemas.microsoft.com/office/powerpoint/2010/main" val="424286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FB3302-19B3-44E4-9424-BF0D3FB6CD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8"/>
          <a:stretch/>
        </p:blipFill>
        <p:spPr>
          <a:xfrm rot="10800000" flipV="1">
            <a:off x="0" y="0"/>
            <a:ext cx="9144000" cy="6858000"/>
          </a:xfrm>
          <a:prstGeom prst="rect">
            <a:avLst/>
          </a:prstGeom>
          <a:effectLst/>
        </p:spPr>
      </p:pic>
      <p:sp>
        <p:nvSpPr>
          <p:cNvPr id="20" name="Rectangle 19">
            <a:extLst>
              <a:ext uri="{FF2B5EF4-FFF2-40B4-BE49-F238E27FC236}">
                <a16:creationId xmlns:a16="http://schemas.microsoft.com/office/drawing/2014/main" id="{D5480BB8-8BCC-4E47-A998-079812F24D0C}"/>
              </a:ext>
            </a:extLst>
          </p:cNvPr>
          <p:cNvSpPr/>
          <p:nvPr/>
        </p:nvSpPr>
        <p:spPr>
          <a:xfrm>
            <a:off x="0" y="0"/>
            <a:ext cx="9160843" cy="6858000"/>
          </a:xfrm>
          <a:prstGeom prst="rect">
            <a:avLst/>
          </a:prstGeom>
          <a:solidFill>
            <a:srgbClr val="00548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843" y="2943279"/>
            <a:ext cx="9127157" cy="971442"/>
          </a:xfrm>
        </p:spPr>
        <p:txBody>
          <a:bodyPr vert="horz" lIns="91440" tIns="45720" rIns="91440" bIns="45720" rtlCol="0" anchor="b">
            <a:normAutofit/>
          </a:bodyPr>
          <a:lstStyle/>
          <a:p>
            <a:pPr algn="ctr"/>
            <a:r>
              <a:rPr lang="en-US" sz="4800" b="1" kern="1200" dirty="0">
                <a:solidFill>
                  <a:srgbClr val="FFFFFF"/>
                </a:solidFill>
                <a:latin typeface="Arial" panose="020B0604020202020204" pitchFamily="34" charset="0"/>
                <a:cs typeface="Arial" panose="020B0604020202020204" pitchFamily="34" charset="0"/>
              </a:rPr>
              <a:t>PHASE I</a:t>
            </a:r>
          </a:p>
        </p:txBody>
      </p:sp>
    </p:spTree>
    <p:extLst>
      <p:ext uri="{BB962C8B-B14F-4D97-AF65-F5344CB8AC3E}">
        <p14:creationId xmlns:p14="http://schemas.microsoft.com/office/powerpoint/2010/main" val="339135396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480BB8-8BCC-4E47-A998-079812F24D0C}"/>
              </a:ext>
            </a:extLst>
          </p:cNvPr>
          <p:cNvSpPr/>
          <p:nvPr/>
        </p:nvSpPr>
        <p:spPr>
          <a:xfrm>
            <a:off x="-16844" y="0"/>
            <a:ext cx="9160843" cy="2485623"/>
          </a:xfrm>
          <a:prstGeom prst="rect">
            <a:avLst/>
          </a:prstGeom>
          <a:solidFill>
            <a:srgbClr val="00A08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843" y="2943279"/>
            <a:ext cx="9127157" cy="971442"/>
          </a:xfrm>
        </p:spPr>
        <p:txBody>
          <a:bodyPr vert="horz" lIns="91440" tIns="45720" rIns="91440" bIns="45720" rtlCol="0" anchor="b">
            <a:normAutofit/>
          </a:bodyPr>
          <a:lstStyle/>
          <a:p>
            <a:pPr algn="ctr"/>
            <a:r>
              <a:rPr lang="en-US" sz="4800" b="1" kern="1200" dirty="0">
                <a:solidFill>
                  <a:srgbClr val="005481"/>
                </a:solidFill>
                <a:latin typeface="Arial" panose="020B0604020202020204" pitchFamily="34" charset="0"/>
                <a:cs typeface="Arial" panose="020B0604020202020204" pitchFamily="34" charset="0"/>
              </a:rPr>
              <a:t>MODULE RECAP</a:t>
            </a:r>
          </a:p>
        </p:txBody>
      </p:sp>
      <p:sp>
        <p:nvSpPr>
          <p:cNvPr id="5" name="Rectangle 4">
            <a:extLst>
              <a:ext uri="{FF2B5EF4-FFF2-40B4-BE49-F238E27FC236}">
                <a16:creationId xmlns:a16="http://schemas.microsoft.com/office/drawing/2014/main" id="{A1604B65-D0D6-4605-BC24-DD71AA0E9312}"/>
              </a:ext>
            </a:extLst>
          </p:cNvPr>
          <p:cNvSpPr/>
          <p:nvPr/>
        </p:nvSpPr>
        <p:spPr>
          <a:xfrm>
            <a:off x="-16844" y="4353059"/>
            <a:ext cx="9160843" cy="2504941"/>
          </a:xfrm>
          <a:prstGeom prst="rect">
            <a:avLst/>
          </a:prstGeom>
          <a:solidFill>
            <a:srgbClr val="00A08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68175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5C255F7-273B-5840-A809-F93047938A92}"/>
              </a:ext>
            </a:extLst>
          </p:cNvPr>
          <p:cNvSpPr/>
          <p:nvPr/>
        </p:nvSpPr>
        <p:spPr>
          <a:xfrm>
            <a:off x="3657600" y="1600420"/>
            <a:ext cx="1828800" cy="1828800"/>
          </a:xfrm>
          <a:prstGeom prst="ellipse">
            <a:avLst/>
          </a:prstGeom>
          <a:solidFill>
            <a:srgbClr val="005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0" name="Rectangle 2"/>
          <p:cNvSpPr>
            <a:spLocks noGrp="1" noChangeArrowheads="1"/>
          </p:cNvSpPr>
          <p:nvPr>
            <p:ph type="title"/>
          </p:nvPr>
        </p:nvSpPr>
        <p:spPr>
          <a:xfrm>
            <a:off x="1" y="675040"/>
            <a:ext cx="9144000" cy="365522"/>
          </a:xfrm>
        </p:spPr>
        <p:txBody>
          <a:bodyPr>
            <a:noAutofit/>
          </a:bodyPr>
          <a:lstStyle/>
          <a:p>
            <a:pPr algn="ctr" eaLnBrk="1" hangingPunct="1"/>
            <a:r>
              <a:rPr lang="en-US" sz="4800" b="1" dirty="0">
                <a:solidFill>
                  <a:srgbClr val="005481"/>
                </a:solidFill>
                <a:latin typeface="Arial" panose="020B0604020202020204" pitchFamily="34" charset="0"/>
                <a:cs typeface="Arial" panose="020B0604020202020204" pitchFamily="34" charset="0"/>
              </a:rPr>
              <a:t>TESTING YOUR KNOWLEDGE</a:t>
            </a:r>
          </a:p>
        </p:txBody>
      </p:sp>
      <p:sp>
        <p:nvSpPr>
          <p:cNvPr id="2051" name="Rectangle 3"/>
          <p:cNvSpPr>
            <a:spLocks noGrp="1" noChangeArrowheads="1"/>
          </p:cNvSpPr>
          <p:nvPr>
            <p:ph idx="1"/>
          </p:nvPr>
        </p:nvSpPr>
        <p:spPr>
          <a:xfrm>
            <a:off x="582930" y="3772120"/>
            <a:ext cx="7932420" cy="2203851"/>
          </a:xfrm>
        </p:spPr>
        <p:txBody>
          <a:bodyPr>
            <a:noAutofit/>
          </a:bodyPr>
          <a:lstStyle/>
          <a:p>
            <a:pPr marL="457189" indent="-457189">
              <a:buNone/>
            </a:pPr>
            <a:r>
              <a:rPr lang="en-US" sz="2400" dirty="0">
                <a:latin typeface="Arial" panose="020B0604020202020204" pitchFamily="34" charset="0"/>
                <a:cs typeface="Arial" panose="020B0604020202020204" pitchFamily="34" charset="0"/>
              </a:rPr>
              <a:t>What units are </a:t>
            </a:r>
            <a:r>
              <a:rPr lang="en-US" sz="2400" i="1" dirty="0">
                <a:latin typeface="Arial" panose="020B0604020202020204" pitchFamily="34" charset="0"/>
                <a:cs typeface="Arial" panose="020B0604020202020204" pitchFamily="34" charset="0"/>
              </a:rPr>
              <a:t>E. coli </a:t>
            </a:r>
            <a:r>
              <a:rPr lang="en-US" sz="2400" dirty="0">
                <a:latin typeface="Arial" panose="020B0604020202020204" pitchFamily="34" charset="0"/>
                <a:cs typeface="Arial" panose="020B0604020202020204" pitchFamily="34" charset="0"/>
              </a:rPr>
              <a:t>bacteria measured in?</a:t>
            </a:r>
          </a:p>
          <a:p>
            <a:pPr marL="571500" indent="-457200">
              <a:spcAft>
                <a:spcPts val="600"/>
              </a:spcAft>
              <a:buFont typeface="+mj-lt"/>
              <a:buAutoNum type="alphaUcPeriod"/>
            </a:pPr>
            <a:r>
              <a:rPr lang="en-US" sz="2400" dirty="0">
                <a:latin typeface="Arial" panose="020B0604020202020204" pitchFamily="34" charset="0"/>
                <a:cs typeface="Arial" panose="020B0604020202020204" pitchFamily="34" charset="0"/>
              </a:rPr>
              <a:t>CFU/100 L</a:t>
            </a:r>
          </a:p>
          <a:p>
            <a:pPr marL="571500" indent="-457200">
              <a:spcAft>
                <a:spcPts val="600"/>
              </a:spcAft>
              <a:buFont typeface="+mj-lt"/>
              <a:buAutoNum type="alphaUcPeriod"/>
            </a:pPr>
            <a:r>
              <a:rPr lang="en-US" sz="2400" dirty="0">
                <a:latin typeface="Arial" panose="020B0604020202020204" pitchFamily="34" charset="0"/>
                <a:cs typeface="Arial" panose="020B0604020202020204" pitchFamily="34" charset="0"/>
              </a:rPr>
              <a:t>CU/100 mL</a:t>
            </a:r>
          </a:p>
          <a:p>
            <a:pPr marL="571500" indent="-457200">
              <a:spcAft>
                <a:spcPts val="600"/>
              </a:spcAft>
              <a:buFont typeface="+mj-lt"/>
              <a:buAutoNum type="alphaUcPeriod"/>
            </a:pPr>
            <a:r>
              <a:rPr lang="en-US" sz="2400" dirty="0">
                <a:latin typeface="Arial" panose="020B0604020202020204" pitchFamily="34" charset="0"/>
                <a:cs typeface="Arial" panose="020B0604020202020204" pitchFamily="34" charset="0"/>
              </a:rPr>
              <a:t>CFU/150 mL</a:t>
            </a:r>
          </a:p>
          <a:p>
            <a:pPr marL="571500" indent="-457200">
              <a:spcAft>
                <a:spcPts val="600"/>
              </a:spcAft>
              <a:buFont typeface="+mj-lt"/>
              <a:buAutoNum type="alphaUcPeriod"/>
            </a:pPr>
            <a:r>
              <a:rPr lang="en-US" sz="2400" dirty="0">
                <a:latin typeface="Arial" panose="020B0604020202020204" pitchFamily="34" charset="0"/>
                <a:cs typeface="Arial" panose="020B0604020202020204" pitchFamily="34" charset="0"/>
              </a:rPr>
              <a:t>CFU/100 mL</a:t>
            </a:r>
          </a:p>
        </p:txBody>
      </p:sp>
      <p:cxnSp>
        <p:nvCxnSpPr>
          <p:cNvPr id="4" name="Straight Connector 3">
            <a:extLst>
              <a:ext uri="{FF2B5EF4-FFF2-40B4-BE49-F238E27FC236}">
                <a16:creationId xmlns:a16="http://schemas.microsoft.com/office/drawing/2014/main" id="{83FD3534-7664-5846-9822-9FF938BE6D69}"/>
              </a:ext>
            </a:extLst>
          </p:cNvPr>
          <p:cNvCxnSpPr/>
          <p:nvPr/>
        </p:nvCxnSpPr>
        <p:spPr>
          <a:xfrm>
            <a:off x="2571750" y="1457545"/>
            <a:ext cx="4057650" cy="0"/>
          </a:xfrm>
          <a:prstGeom prst="line">
            <a:avLst/>
          </a:prstGeom>
          <a:ln w="31750">
            <a:solidFill>
              <a:srgbClr val="00A08E"/>
            </a:solidFill>
          </a:ln>
        </p:spPr>
        <p:style>
          <a:lnRef idx="1">
            <a:schemeClr val="accent1"/>
          </a:lnRef>
          <a:fillRef idx="0">
            <a:schemeClr val="accent1"/>
          </a:fillRef>
          <a:effectRef idx="0">
            <a:schemeClr val="accent1"/>
          </a:effectRef>
          <a:fontRef idx="minor">
            <a:schemeClr val="tx1"/>
          </a:fontRef>
        </p:style>
      </p:cxnSp>
      <p:pic>
        <p:nvPicPr>
          <p:cNvPr id="7" name="Graphic 6" descr="Highway scene">
            <a:extLst>
              <a:ext uri="{FF2B5EF4-FFF2-40B4-BE49-F238E27FC236}">
                <a16:creationId xmlns:a16="http://schemas.microsoft.com/office/drawing/2014/main" id="{6363B836-E7C8-114C-AD27-C74C5FBEF3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3350" y="1943320"/>
            <a:ext cx="1257300" cy="1257300"/>
          </a:xfrm>
          <a:prstGeom prst="rect">
            <a:avLst/>
          </a:prstGeom>
        </p:spPr>
      </p:pic>
      <p:sp>
        <p:nvSpPr>
          <p:cNvPr id="9" name="Slide Number Placeholder 4">
            <a:extLst>
              <a:ext uri="{FF2B5EF4-FFF2-40B4-BE49-F238E27FC236}">
                <a16:creationId xmlns:a16="http://schemas.microsoft.com/office/drawing/2014/main" id="{7127EFEC-32B9-4ABC-91D9-C6DDE4DF9579}"/>
              </a:ext>
            </a:extLst>
          </p:cNvPr>
          <p:cNvSpPr>
            <a:spLocks noGrp="1"/>
          </p:cNvSpPr>
          <p:nvPr>
            <p:ph type="sldNum" sz="quarter" idx="12"/>
          </p:nvPr>
        </p:nvSpPr>
        <p:spPr>
          <a:xfrm>
            <a:off x="6457950" y="6356351"/>
            <a:ext cx="2057400" cy="365125"/>
          </a:xfrm>
        </p:spPr>
        <p:txBody>
          <a:bodyPr/>
          <a:lstStyle/>
          <a:p>
            <a:fld id="{EBCE8FE3-1F35-5C49-8B4C-76E5EDEE3F2F}" type="slidenum">
              <a:rPr lang="en-US" smtClean="0">
                <a:latin typeface="Arial" panose="020B0604020202020204" pitchFamily="34" charset="0"/>
                <a:cs typeface="Arial" panose="020B0604020202020204" pitchFamily="34" charset="0"/>
              </a:rPr>
              <a:t>25</a:t>
            </a:fld>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0FFB943-3F88-9C42-9062-07FB0D513B1A}"/>
              </a:ext>
            </a:extLst>
          </p:cNvPr>
          <p:cNvSpPr/>
          <p:nvPr/>
        </p:nvSpPr>
        <p:spPr>
          <a:xfrm>
            <a:off x="582930" y="5832226"/>
            <a:ext cx="2446019" cy="35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63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5C255F7-273B-5840-A809-F93047938A92}"/>
              </a:ext>
            </a:extLst>
          </p:cNvPr>
          <p:cNvSpPr/>
          <p:nvPr/>
        </p:nvSpPr>
        <p:spPr>
          <a:xfrm>
            <a:off x="3657600" y="1600420"/>
            <a:ext cx="1828800" cy="1828800"/>
          </a:xfrm>
          <a:prstGeom prst="ellipse">
            <a:avLst/>
          </a:prstGeom>
          <a:solidFill>
            <a:srgbClr val="005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0" name="Rectangle 2"/>
          <p:cNvSpPr>
            <a:spLocks noGrp="1" noChangeArrowheads="1"/>
          </p:cNvSpPr>
          <p:nvPr>
            <p:ph type="title"/>
          </p:nvPr>
        </p:nvSpPr>
        <p:spPr>
          <a:xfrm>
            <a:off x="1" y="675040"/>
            <a:ext cx="9144000" cy="365522"/>
          </a:xfrm>
        </p:spPr>
        <p:txBody>
          <a:bodyPr>
            <a:noAutofit/>
          </a:bodyPr>
          <a:lstStyle/>
          <a:p>
            <a:pPr algn="ctr" eaLnBrk="1" hangingPunct="1"/>
            <a:r>
              <a:rPr lang="en-US" sz="4800" b="1" dirty="0">
                <a:solidFill>
                  <a:srgbClr val="005481"/>
                </a:solidFill>
                <a:latin typeface="Arial" panose="020B0604020202020204" pitchFamily="34" charset="0"/>
                <a:cs typeface="Arial" panose="020B0604020202020204" pitchFamily="34" charset="0"/>
              </a:rPr>
              <a:t>TESTING YOUR KNOWLEDGE</a:t>
            </a:r>
          </a:p>
        </p:txBody>
      </p:sp>
      <p:sp>
        <p:nvSpPr>
          <p:cNvPr id="2051" name="Rectangle 3"/>
          <p:cNvSpPr>
            <a:spLocks noGrp="1" noChangeArrowheads="1"/>
          </p:cNvSpPr>
          <p:nvPr>
            <p:ph idx="1"/>
          </p:nvPr>
        </p:nvSpPr>
        <p:spPr>
          <a:xfrm>
            <a:off x="765811" y="3772120"/>
            <a:ext cx="7932420" cy="2203851"/>
          </a:xfrm>
        </p:spPr>
        <p:txBody>
          <a:bodyPr>
            <a:normAutofit/>
          </a:bodyPr>
          <a:lstStyle/>
          <a:p>
            <a:pPr marL="457189" indent="-457189">
              <a:buNone/>
            </a:pPr>
            <a:r>
              <a:rPr lang="en-US" sz="2400" dirty="0">
                <a:latin typeface="Arial" panose="020B0604020202020204" pitchFamily="34" charset="0"/>
                <a:cs typeface="Arial" panose="020B0604020202020204" pitchFamily="34" charset="0"/>
              </a:rPr>
              <a:t>True or False, more than half of the 303d listed water bodies are listed for non-support of the contact recreation use due to high bacteria levels?</a:t>
            </a:r>
          </a:p>
          <a:p>
            <a:pPr marL="571500" indent="-457200">
              <a:spcAft>
                <a:spcPts val="600"/>
              </a:spcAft>
              <a:buFont typeface="+mj-lt"/>
              <a:buAutoNum type="alphaUcPeriod"/>
            </a:pPr>
            <a:r>
              <a:rPr lang="en-US" sz="2400" dirty="0">
                <a:latin typeface="Arial" panose="020B0604020202020204" pitchFamily="34" charset="0"/>
                <a:cs typeface="Arial" panose="020B0604020202020204" pitchFamily="34" charset="0"/>
              </a:rPr>
              <a:t>True</a:t>
            </a:r>
          </a:p>
          <a:p>
            <a:pPr marL="571500" indent="-457200">
              <a:spcAft>
                <a:spcPts val="600"/>
              </a:spcAft>
              <a:buFont typeface="+mj-lt"/>
              <a:buAutoNum type="alphaUcPeriod"/>
            </a:pPr>
            <a:r>
              <a:rPr lang="en-US" sz="2400" dirty="0">
                <a:latin typeface="Arial" panose="020B0604020202020204" pitchFamily="34" charset="0"/>
                <a:cs typeface="Arial" panose="020B0604020202020204" pitchFamily="34" charset="0"/>
              </a:rPr>
              <a:t>False</a:t>
            </a:r>
          </a:p>
        </p:txBody>
      </p:sp>
      <p:cxnSp>
        <p:nvCxnSpPr>
          <p:cNvPr id="4" name="Straight Connector 3">
            <a:extLst>
              <a:ext uri="{FF2B5EF4-FFF2-40B4-BE49-F238E27FC236}">
                <a16:creationId xmlns:a16="http://schemas.microsoft.com/office/drawing/2014/main" id="{83FD3534-7664-5846-9822-9FF938BE6D69}"/>
              </a:ext>
            </a:extLst>
          </p:cNvPr>
          <p:cNvCxnSpPr/>
          <p:nvPr/>
        </p:nvCxnSpPr>
        <p:spPr>
          <a:xfrm>
            <a:off x="2571750" y="1457545"/>
            <a:ext cx="4057650" cy="0"/>
          </a:xfrm>
          <a:prstGeom prst="line">
            <a:avLst/>
          </a:prstGeom>
          <a:ln w="31750">
            <a:solidFill>
              <a:srgbClr val="00A08E"/>
            </a:solidFill>
          </a:ln>
        </p:spPr>
        <p:style>
          <a:lnRef idx="1">
            <a:schemeClr val="accent1"/>
          </a:lnRef>
          <a:fillRef idx="0">
            <a:schemeClr val="accent1"/>
          </a:fillRef>
          <a:effectRef idx="0">
            <a:schemeClr val="accent1"/>
          </a:effectRef>
          <a:fontRef idx="minor">
            <a:schemeClr val="tx1"/>
          </a:fontRef>
        </p:style>
      </p:cxnSp>
      <p:pic>
        <p:nvPicPr>
          <p:cNvPr id="7" name="Graphic 6" descr="Highway scene">
            <a:extLst>
              <a:ext uri="{FF2B5EF4-FFF2-40B4-BE49-F238E27FC236}">
                <a16:creationId xmlns:a16="http://schemas.microsoft.com/office/drawing/2014/main" id="{6363B836-E7C8-114C-AD27-C74C5FBEF3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3350" y="1943320"/>
            <a:ext cx="1257300" cy="1257300"/>
          </a:xfrm>
          <a:prstGeom prst="rect">
            <a:avLst/>
          </a:prstGeom>
        </p:spPr>
      </p:pic>
      <p:sp>
        <p:nvSpPr>
          <p:cNvPr id="9" name="Slide Number Placeholder 4">
            <a:extLst>
              <a:ext uri="{FF2B5EF4-FFF2-40B4-BE49-F238E27FC236}">
                <a16:creationId xmlns:a16="http://schemas.microsoft.com/office/drawing/2014/main" id="{7127EFEC-32B9-4ABC-91D9-C6DDE4DF9579}"/>
              </a:ext>
            </a:extLst>
          </p:cNvPr>
          <p:cNvSpPr>
            <a:spLocks noGrp="1"/>
          </p:cNvSpPr>
          <p:nvPr>
            <p:ph type="sldNum" sz="quarter" idx="12"/>
          </p:nvPr>
        </p:nvSpPr>
        <p:spPr>
          <a:xfrm>
            <a:off x="6457950" y="6356351"/>
            <a:ext cx="2057400" cy="365125"/>
          </a:xfrm>
        </p:spPr>
        <p:txBody>
          <a:bodyPr/>
          <a:lstStyle/>
          <a:p>
            <a:fld id="{EBCE8FE3-1F35-5C49-8B4C-76E5EDEE3F2F}" type="slidenum">
              <a:rPr lang="en-US" smtClean="0">
                <a:latin typeface="Arial" panose="020B0604020202020204" pitchFamily="34" charset="0"/>
                <a:cs typeface="Arial" panose="020B0604020202020204" pitchFamily="34" charset="0"/>
              </a:rPr>
              <a:t>26</a:t>
            </a:fld>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0FFB943-3F88-9C42-9062-07FB0D513B1A}"/>
              </a:ext>
            </a:extLst>
          </p:cNvPr>
          <p:cNvSpPr/>
          <p:nvPr/>
        </p:nvSpPr>
        <p:spPr>
          <a:xfrm>
            <a:off x="765811" y="4908334"/>
            <a:ext cx="1543049" cy="3494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205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480BB8-8BCC-4E47-A998-079812F24D0C}"/>
              </a:ext>
            </a:extLst>
          </p:cNvPr>
          <p:cNvSpPr/>
          <p:nvPr/>
        </p:nvSpPr>
        <p:spPr>
          <a:xfrm>
            <a:off x="-16844" y="0"/>
            <a:ext cx="9160843" cy="2485623"/>
          </a:xfrm>
          <a:prstGeom prst="rect">
            <a:avLst/>
          </a:prstGeom>
          <a:solidFill>
            <a:srgbClr val="00A08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844" y="2943279"/>
            <a:ext cx="9127157" cy="971442"/>
          </a:xfrm>
        </p:spPr>
        <p:txBody>
          <a:bodyPr vert="horz" lIns="91440" tIns="45720" rIns="91440" bIns="45720" rtlCol="0" anchor="b">
            <a:noAutofit/>
          </a:bodyPr>
          <a:lstStyle/>
          <a:p>
            <a:pPr algn="ctr"/>
            <a:r>
              <a:rPr lang="en-US" sz="4800" b="1" kern="1200" dirty="0">
                <a:solidFill>
                  <a:srgbClr val="005481"/>
                </a:solidFill>
                <a:latin typeface="Arial" panose="020B0604020202020204" pitchFamily="34" charset="0"/>
                <a:cs typeface="Arial" panose="020B0604020202020204" pitchFamily="34" charset="0"/>
              </a:rPr>
              <a:t>IMPORTANT TO NOTE</a:t>
            </a:r>
          </a:p>
        </p:txBody>
      </p:sp>
      <p:sp>
        <p:nvSpPr>
          <p:cNvPr id="5" name="Rectangle 4">
            <a:extLst>
              <a:ext uri="{FF2B5EF4-FFF2-40B4-BE49-F238E27FC236}">
                <a16:creationId xmlns:a16="http://schemas.microsoft.com/office/drawing/2014/main" id="{A1604B65-D0D6-4605-BC24-DD71AA0E9312}"/>
              </a:ext>
            </a:extLst>
          </p:cNvPr>
          <p:cNvSpPr/>
          <p:nvPr/>
        </p:nvSpPr>
        <p:spPr>
          <a:xfrm>
            <a:off x="-16844" y="4353059"/>
            <a:ext cx="9160843" cy="2504941"/>
          </a:xfrm>
          <a:prstGeom prst="rect">
            <a:avLst/>
          </a:prstGeom>
          <a:solidFill>
            <a:srgbClr val="00A08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86306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8419D3-741E-4CF3-AA29-6F7724275704}"/>
              </a:ext>
            </a:extLst>
          </p:cNvPr>
          <p:cNvSpPr>
            <a:spLocks noGrp="1"/>
          </p:cNvSpPr>
          <p:nvPr>
            <p:ph sz="half" idx="1"/>
          </p:nvPr>
        </p:nvSpPr>
        <p:spPr>
          <a:xfrm>
            <a:off x="0" y="3402205"/>
            <a:ext cx="9144000" cy="3455795"/>
          </a:xfrm>
        </p:spPr>
        <p:txBody>
          <a:bodyPr numCol="2">
            <a:noAutofit/>
          </a:bodyPr>
          <a:lstStyle/>
          <a:p>
            <a:pPr marL="457200" indent="-457200">
              <a:buFont typeface="+mj-lt"/>
              <a:buAutoNum type="arabicPeriod"/>
            </a:pPr>
            <a:r>
              <a:rPr lang="en-US" sz="2100" dirty="0">
                <a:solidFill>
                  <a:srgbClr val="0CA2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Whirl-Pak</a:t>
            </a:r>
            <a:r>
              <a:rPr lang="en-US" sz="2400" b="1" dirty="0">
                <a:solidFill>
                  <a:srgbClr val="0CA2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2100" dirty="0">
                <a:solidFill>
                  <a:srgbClr val="0CA2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Bags </a:t>
            </a:r>
            <a:r>
              <a:rPr lang="en-US" sz="2100" dirty="0">
                <a:latin typeface="Arial" panose="020B0604020202020204" pitchFamily="34" charset="0"/>
                <a:cs typeface="Arial" panose="020B0604020202020204" pitchFamily="34" charset="0"/>
              </a:rPr>
              <a:t>– make sure seal is not broken </a:t>
            </a:r>
          </a:p>
          <a:p>
            <a:pPr marL="457200" indent="-457200">
              <a:buFont typeface="+mj-lt"/>
              <a:buAutoNum type="arabicPeriod"/>
            </a:pPr>
            <a:r>
              <a:rPr lang="en-US" sz="2100" dirty="0">
                <a:solidFill>
                  <a:srgbClr val="0CA2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100 mL DI Water</a:t>
            </a:r>
            <a:endParaRPr lang="en-US" sz="2100" dirty="0">
              <a:solidFill>
                <a:srgbClr val="0CA28E"/>
              </a:solidFill>
              <a:latin typeface="Arial" panose="020B0604020202020204" pitchFamily="34" charset="0"/>
              <a:cs typeface="Arial" panose="020B0604020202020204" pitchFamily="34" charset="0"/>
            </a:endParaRPr>
          </a:p>
          <a:p>
            <a:pPr marL="457200" indent="-457200">
              <a:buFont typeface="+mj-lt"/>
              <a:buAutoNum type="arabicPeriod"/>
            </a:pPr>
            <a:r>
              <a:rPr lang="en-US" sz="2100" dirty="0">
                <a:solidFill>
                  <a:srgbClr val="0CA2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Petri dishes</a:t>
            </a:r>
            <a:r>
              <a:rPr lang="en-US" sz="2100" dirty="0">
                <a:solidFill>
                  <a:srgbClr val="0CA28E"/>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keep at room temperature, out of direct light, and in a closed bag to prevent drying </a:t>
            </a:r>
          </a:p>
          <a:p>
            <a:pPr marL="457200" indent="-457200">
              <a:buFont typeface="+mj-lt"/>
              <a:buAutoNum type="arabicPeriod"/>
            </a:pPr>
            <a:r>
              <a:rPr lang="en-US" sz="2100" dirty="0" err="1">
                <a:solidFill>
                  <a:srgbClr val="0CA28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Coliscan</a:t>
            </a:r>
            <a:r>
              <a:rPr lang="en-US" sz="2100" dirty="0">
                <a:solidFill>
                  <a:srgbClr val="0CA28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Easygel</a:t>
            </a:r>
            <a:r>
              <a:rPr lang="en-US" sz="2100" dirty="0">
                <a:solidFill>
                  <a:srgbClr val="0CA28E"/>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unexpired media should be stored in freezer until ready to use</a:t>
            </a:r>
          </a:p>
          <a:p>
            <a:pPr marL="457200" indent="-457200">
              <a:buFont typeface="+mj-lt"/>
              <a:buAutoNum type="arabicPeriod"/>
            </a:pPr>
            <a:endParaRPr lang="en-US" sz="2100" dirty="0">
              <a:latin typeface="Arial" panose="020B0604020202020204" pitchFamily="34" charset="0"/>
              <a:cs typeface="Arial" panose="020B0604020202020204" pitchFamily="34" charset="0"/>
            </a:endParaRPr>
          </a:p>
          <a:p>
            <a:pPr marL="457200" indent="-457200">
              <a:buFont typeface="+mj-lt"/>
              <a:buAutoNum type="arabicPeriod"/>
            </a:pPr>
            <a:r>
              <a:rPr lang="en-US" sz="2100" dirty="0">
                <a:solidFill>
                  <a:srgbClr val="0CA28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5 mL graduated sterile pipettes</a:t>
            </a:r>
            <a:r>
              <a:rPr lang="en-US" sz="2100" dirty="0">
                <a:solidFill>
                  <a:srgbClr val="0CA28E"/>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make sure seal is not broken</a:t>
            </a:r>
          </a:p>
          <a:p>
            <a:pPr marL="457200" indent="-457200">
              <a:buFont typeface="+mj-lt"/>
              <a:buAutoNum type="arabicPeriod"/>
            </a:pPr>
            <a:r>
              <a:rPr lang="en-US" sz="2100" dirty="0">
                <a:latin typeface="Arial" panose="020B0604020202020204" pitchFamily="34" charset="0"/>
                <a:cs typeface="Arial" panose="020B0604020202020204" pitchFamily="34" charset="0"/>
              </a:rPr>
              <a:t>Cooler with ice</a:t>
            </a:r>
          </a:p>
          <a:p>
            <a:pPr marL="457200" indent="-457200">
              <a:buFont typeface="+mj-lt"/>
              <a:buAutoNum type="arabicPeriod"/>
            </a:pPr>
            <a:r>
              <a:rPr lang="en-US" sz="2100" dirty="0">
                <a:solidFill>
                  <a:srgbClr val="0CA28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Incubator</a:t>
            </a:r>
            <a:endParaRPr lang="en-US" sz="2100" dirty="0">
              <a:solidFill>
                <a:srgbClr val="0CA28E"/>
              </a:solidFill>
              <a:latin typeface="Arial" panose="020B0604020202020204" pitchFamily="34" charset="0"/>
              <a:cs typeface="Arial" panose="020B0604020202020204" pitchFamily="34" charset="0"/>
            </a:endParaRPr>
          </a:p>
          <a:p>
            <a:pPr marL="457200" indent="-457200">
              <a:buFont typeface="+mj-lt"/>
              <a:buAutoNum type="arabicPeriod"/>
            </a:pPr>
            <a:r>
              <a:rPr lang="en-US" sz="2100" dirty="0">
                <a:latin typeface="Arial" panose="020B0604020202020204" pitchFamily="34" charset="0"/>
                <a:cs typeface="Arial" panose="020B0604020202020204" pitchFamily="34" charset="0"/>
              </a:rPr>
              <a:t>Gloves or hand sanitizer</a:t>
            </a:r>
          </a:p>
          <a:p>
            <a:pPr marL="457200" indent="-457200">
              <a:buFont typeface="+mj-lt"/>
              <a:buAutoNum type="arabicPeriod"/>
            </a:pPr>
            <a:r>
              <a:rPr lang="en-US" sz="2100" dirty="0">
                <a:latin typeface="Arial" panose="020B0604020202020204" pitchFamily="34" charset="0"/>
                <a:cs typeface="Arial" panose="020B0604020202020204" pitchFamily="34" charset="0"/>
              </a:rPr>
              <a:t>Permanent Marker</a:t>
            </a:r>
          </a:p>
          <a:p>
            <a:pPr marL="457200" indent="-457200">
              <a:buFont typeface="+mj-lt"/>
              <a:buAutoNum type="arabicPeriod"/>
            </a:pPr>
            <a:r>
              <a:rPr lang="en-US" sz="2100" dirty="0">
                <a:latin typeface="Arial" panose="020B0604020202020204" pitchFamily="34" charset="0"/>
                <a:cs typeface="Arial" panose="020B0604020202020204" pitchFamily="34" charset="0"/>
              </a:rPr>
              <a:t>Ziploc Bags, gallon</a:t>
            </a:r>
          </a:p>
          <a:p>
            <a:pPr marL="457200" indent="-457200">
              <a:buFont typeface="+mj-lt"/>
              <a:buAutoNum type="arabicPeriod"/>
            </a:pPr>
            <a:r>
              <a:rPr lang="en-US" sz="2100" dirty="0">
                <a:latin typeface="Arial" panose="020B0604020202020204" pitchFamily="34" charset="0"/>
                <a:cs typeface="Arial" panose="020B0604020202020204" pitchFamily="34" charset="0"/>
              </a:rPr>
              <a:t>Vinegar/alcohol </a:t>
            </a:r>
          </a:p>
        </p:txBody>
      </p:sp>
      <p:pic>
        <p:nvPicPr>
          <p:cNvPr id="7" name="Picture 6">
            <a:extLst>
              <a:ext uri="{FF2B5EF4-FFF2-40B4-BE49-F238E27FC236}">
                <a16:creationId xmlns:a16="http://schemas.microsoft.com/office/drawing/2014/main" id="{F0CA84F6-07EE-FC45-B116-E49620F480C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0" y="-14033"/>
            <a:ext cx="9144000" cy="2720340"/>
          </a:xfrm>
          <a:prstGeom prst="rect">
            <a:avLst/>
          </a:prstGeom>
        </p:spPr>
      </p:pic>
      <p:sp>
        <p:nvSpPr>
          <p:cNvPr id="8" name="Rectangle 7">
            <a:extLst>
              <a:ext uri="{FF2B5EF4-FFF2-40B4-BE49-F238E27FC236}">
                <a16:creationId xmlns:a16="http://schemas.microsoft.com/office/drawing/2014/main" id="{D0C62998-3946-F64A-8145-F3507240C04D}"/>
              </a:ext>
            </a:extLst>
          </p:cNvPr>
          <p:cNvSpPr/>
          <p:nvPr/>
        </p:nvSpPr>
        <p:spPr>
          <a:xfrm>
            <a:off x="148590" y="2650646"/>
            <a:ext cx="8530542" cy="584775"/>
          </a:xfrm>
          <a:prstGeom prst="rect">
            <a:avLst/>
          </a:prstGeom>
        </p:spPr>
        <p:txBody>
          <a:bodyPr wrap="square">
            <a:spAutoFit/>
          </a:bodyPr>
          <a:lstStyle/>
          <a:p>
            <a:pPr algn="ctr"/>
            <a:r>
              <a:rPr lang="en-US" sz="3200" b="1" dirty="0">
                <a:solidFill>
                  <a:srgbClr val="00548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MONITORING SUPPLIES</a:t>
            </a:r>
            <a:endParaRPr lang="en-US" sz="3200" b="1" dirty="0">
              <a:solidFill>
                <a:srgbClr val="00548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A10415B-4292-4AF6-B536-A9EA16545DFC}"/>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2091" b="92015" l="9686" r="96073">
                        <a14:foregroundMark x1="3665" y1="3992" x2="34555" y2="380"/>
                        <a14:foregroundMark x1="34555" y1="380" x2="68063" y2="3042"/>
                        <a14:foregroundMark x1="68063" y1="3042" x2="34031" y2="3992"/>
                        <a14:foregroundMark x1="34031" y1="3992" x2="62042" y2="6844"/>
                        <a14:foregroundMark x1="62042" y1="6844" x2="48953" y2="65970"/>
                        <a14:foregroundMark x1="48953" y1="65970" x2="34031" y2="84221"/>
                        <a14:foregroundMark x1="34031" y1="84221" x2="67277" y2="90304"/>
                        <a14:foregroundMark x1="67277" y1="90304" x2="75131" y2="92395"/>
                        <a14:foregroundMark x1="7068" y1="5323" x2="79319" y2="5703"/>
                        <a14:foregroundMark x1="79319" y1="5703" x2="9686" y2="6084"/>
                        <a14:foregroundMark x1="9686" y1="6084" x2="80890" y2="2281"/>
                        <a14:foregroundMark x1="89267" y1="4943" x2="96073" y2="3802"/>
                      </a14:backgroundRemoval>
                    </a14:imgEffect>
                  </a14:imgLayer>
                </a14:imgProps>
              </a:ext>
              <a:ext uri="{28A0092B-C50C-407E-A947-70E740481C1C}">
                <a14:useLocalDpi xmlns:a14="http://schemas.microsoft.com/office/drawing/2010/main"/>
              </a:ext>
            </a:extLst>
          </a:blip>
          <a:stretch>
            <a:fillRect/>
          </a:stretch>
        </p:blipFill>
        <p:spPr>
          <a:xfrm>
            <a:off x="3906760" y="1005122"/>
            <a:ext cx="1305746" cy="1797964"/>
          </a:xfrm>
          <a:prstGeom prst="rect">
            <a:avLst/>
          </a:prstGeom>
        </p:spPr>
      </p:pic>
      <p:pic>
        <p:nvPicPr>
          <p:cNvPr id="6" name="Picture 5">
            <a:extLst>
              <a:ext uri="{FF2B5EF4-FFF2-40B4-BE49-F238E27FC236}">
                <a16:creationId xmlns:a16="http://schemas.microsoft.com/office/drawing/2014/main" id="{FC39F9F2-6298-4E6D-BCF5-11BF731F0E0E}"/>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11000" b="100000" l="8197" r="93443">
                        <a14:foregroundMark x1="50820" y1="20000" x2="60656" y2="51000"/>
                        <a14:foregroundMark x1="60656" y1="51000" x2="54098" y2="88000"/>
                        <a14:foregroundMark x1="54098" y1="88000" x2="39344" y2="46000"/>
                        <a14:foregroundMark x1="39344" y1="46000" x2="67213" y2="78000"/>
                        <a14:foregroundMark x1="67213" y1="78000" x2="8197" y2="72000"/>
                        <a14:foregroundMark x1="8197" y1="72000" x2="60656" y2="40000"/>
                        <a14:foregroundMark x1="60656" y1="40000" x2="67213" y2="78000"/>
                        <a14:foregroundMark x1="67213" y1="78000" x2="16393" y2="90000"/>
                        <a14:foregroundMark x1="16393" y1="90000" x2="59016" y2="64000"/>
                        <a14:foregroundMark x1="59016" y1="64000" x2="60656" y2="65000"/>
                        <a14:foregroundMark x1="40984" y1="18000" x2="63934" y2="20000"/>
                        <a14:foregroundMark x1="49180" y1="17000" x2="73770" y2="48000"/>
                        <a14:foregroundMark x1="73770" y1="48000" x2="68852" y2="90000"/>
                        <a14:foregroundMark x1="68852" y1="90000" x2="14754" y2="91000"/>
                        <a14:foregroundMark x1="21311" y1="92000" x2="80328" y2="80000"/>
                        <a14:foregroundMark x1="80328" y1="80000" x2="88525" y2="45000"/>
                        <a14:foregroundMark x1="88525" y1="45000" x2="81967" y2="90000"/>
                        <a14:foregroundMark x1="81967" y1="90000" x2="24590" y2="97000"/>
                        <a14:foregroundMark x1="24590" y1="97000" x2="14754" y2="91000"/>
                        <a14:foregroundMark x1="65574" y1="17000" x2="37705" y2="17000"/>
                        <a14:foregroundMark x1="68852" y1="14000" x2="36066" y2="16000"/>
                        <a14:foregroundMark x1="68852" y1="14000" x2="36066" y2="30000"/>
                        <a14:foregroundMark x1="40984" y1="15000" x2="36066" y2="30000"/>
                        <a14:foregroundMark x1="34426" y1="17000" x2="39344" y2="26000"/>
                        <a14:foregroundMark x1="6557" y1="96000" x2="40984" y2="99000"/>
                        <a14:foregroundMark x1="91803" y1="93000" x2="80328" y2="99000"/>
                      </a14:backgroundRemoval>
                    </a14:imgEffect>
                  </a14:imgLayer>
                </a14:imgProps>
              </a:ext>
              <a:ext uri="{28A0092B-C50C-407E-A947-70E740481C1C}">
                <a14:useLocalDpi xmlns:a14="http://schemas.microsoft.com/office/drawing/2010/main"/>
              </a:ext>
            </a:extLst>
          </a:blip>
          <a:srcRect/>
          <a:stretch/>
        </p:blipFill>
        <p:spPr>
          <a:xfrm>
            <a:off x="3024116" y="1205029"/>
            <a:ext cx="919163" cy="1501278"/>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A5F4CA18-3709-48FD-9A26-8A8C20E0901F}"/>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backgroundRemoval t="9987" b="89947" l="2318" r="98603">
                        <a14:foregroundMark x1="2942" y1="64352" x2="2348" y2="54762"/>
                        <a14:foregroundMark x1="2348" y1="54762" x2="2734" y2="50628"/>
                        <a14:backgroundMark x1="80802" y1="76753" x2="82437" y2="67560"/>
                        <a14:backgroundMark x1="82437" y1="67560" x2="88737" y2="60979"/>
                        <a14:backgroundMark x1="88737" y1="60979" x2="93759" y2="58069"/>
                      </a14:backgroundRemoval>
                    </a14:imgEffect>
                  </a14:imgLayer>
                </a14:imgProps>
              </a:ext>
              <a:ext uri="{28A0092B-C50C-407E-A947-70E740481C1C}">
                <a14:useLocalDpi xmlns:a14="http://schemas.microsoft.com/office/drawing/2010/main"/>
              </a:ext>
            </a:extLst>
          </a:blip>
          <a:srcRect/>
          <a:stretch/>
        </p:blipFill>
        <p:spPr>
          <a:xfrm rot="4294247">
            <a:off x="-263465" y="793281"/>
            <a:ext cx="2121385" cy="1906616"/>
          </a:xfrm>
          <a:prstGeom prst="rect">
            <a:avLst/>
          </a:prstGeom>
        </p:spPr>
      </p:pic>
    </p:spTree>
    <p:extLst>
      <p:ext uri="{BB962C8B-B14F-4D97-AF65-F5344CB8AC3E}">
        <p14:creationId xmlns:p14="http://schemas.microsoft.com/office/powerpoint/2010/main" val="1181113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A893-782D-6D4F-AC06-6BD4A66CD483}"/>
              </a:ext>
            </a:extLst>
          </p:cNvPr>
          <p:cNvSpPr>
            <a:spLocks noGrp="1"/>
          </p:cNvSpPr>
          <p:nvPr>
            <p:ph type="title"/>
          </p:nvPr>
        </p:nvSpPr>
        <p:spPr>
          <a:xfrm>
            <a:off x="0" y="26739"/>
            <a:ext cx="9144000" cy="1041722"/>
          </a:xfrm>
        </p:spPr>
        <p:txBody>
          <a:bodyPr>
            <a:normAutofit fontScale="90000"/>
          </a:bodyPr>
          <a:lstStyle/>
          <a:p>
            <a:pPr algn="ctr"/>
            <a:r>
              <a:rPr lang="en-US" sz="4800" b="1" dirty="0">
                <a:solidFill>
                  <a:srgbClr val="005481"/>
                </a:solidFill>
                <a:latin typeface="Arial" panose="020B0604020202020204" pitchFamily="34" charset="0"/>
                <a:cs typeface="Arial" panose="020B0604020202020204" pitchFamily="34" charset="0"/>
              </a:rPr>
              <a:t>PRE-MONITORING PREPARATION</a:t>
            </a:r>
          </a:p>
        </p:txBody>
      </p:sp>
      <p:sp>
        <p:nvSpPr>
          <p:cNvPr id="12" name="Snip Single Corner Rectangle 11">
            <a:extLst>
              <a:ext uri="{FF2B5EF4-FFF2-40B4-BE49-F238E27FC236}">
                <a16:creationId xmlns:a16="http://schemas.microsoft.com/office/drawing/2014/main" id="{1D57A14A-2F09-FD48-A164-B27C6A55E9E2}"/>
              </a:ext>
            </a:extLst>
          </p:cNvPr>
          <p:cNvSpPr/>
          <p:nvPr/>
        </p:nvSpPr>
        <p:spPr>
          <a:xfrm>
            <a:off x="0" y="1041723"/>
            <a:ext cx="3867665" cy="5816278"/>
          </a:xfrm>
          <a:prstGeom prst="snip1Rect">
            <a:avLst/>
          </a:prstGeom>
          <a:solidFill>
            <a:srgbClr val="0CA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Take unexpired </a:t>
            </a:r>
            <a:r>
              <a:rPr lang="en-US" sz="2100" dirty="0" err="1">
                <a:latin typeface="Arial" panose="020B0604020202020204" pitchFamily="34" charset="0"/>
                <a:cs typeface="Arial" panose="020B0604020202020204" pitchFamily="34" charset="0"/>
              </a:rPr>
              <a:t>Coliscan</a:t>
            </a:r>
            <a:r>
              <a:rPr lang="en-US" sz="2100" dirty="0">
                <a:latin typeface="Arial" panose="020B0604020202020204" pitchFamily="34" charset="0"/>
                <a:cs typeface="Arial" panose="020B0604020202020204" pitchFamily="34" charset="0"/>
              </a:rPr>
              <a:t> Easygel out of the freezer 2-3 hours before plating the water sample </a:t>
            </a:r>
          </a:p>
          <a:p>
            <a:pPr marL="800100" lvl="1"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Can remain thawed up to 2 weeks, but it’s not recommended</a:t>
            </a:r>
          </a:p>
          <a:p>
            <a:pPr marL="742950" lvl="1" indent="-285750">
              <a:buFont typeface="Courier New" panose="02070309020205020404" pitchFamily="49" charset="0"/>
              <a:buChar char="o"/>
            </a:pPr>
            <a:r>
              <a:rPr lang="en-US" sz="2100" dirty="0">
                <a:latin typeface="Arial" panose="020B0604020202020204" pitchFamily="34" charset="0"/>
                <a:cs typeface="Arial" panose="020B0604020202020204" pitchFamily="34" charset="0"/>
              </a:rPr>
              <a:t>Store in refrigerator or at room temperature after thawed (if not using immediately)</a:t>
            </a:r>
          </a:p>
          <a:p>
            <a:pPr marL="742950" lvl="1" indent="-285750">
              <a:buFont typeface="Courier New" panose="02070309020205020404" pitchFamily="49" charset="0"/>
              <a:buChar char="o"/>
            </a:pPr>
            <a:r>
              <a:rPr lang="en-US" sz="2100" dirty="0">
                <a:latin typeface="Arial" panose="020B0604020202020204" pitchFamily="34" charset="0"/>
                <a:cs typeface="Arial" panose="020B0604020202020204" pitchFamily="34" charset="0"/>
              </a:rPr>
              <a:t>Refreezing should be avoided</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Turn on incubator before collecting water sample</a:t>
            </a:r>
          </a:p>
          <a:p>
            <a:pPr algn="ctr"/>
            <a:endParaRPr lang="en-US" sz="2100" dirty="0">
              <a:latin typeface="Arial" panose="020B0604020202020204" pitchFamily="34" charset="0"/>
              <a:cs typeface="Arial" panose="020B0604020202020204" pitchFamily="34" charset="0"/>
            </a:endParaRPr>
          </a:p>
        </p:txBody>
      </p:sp>
      <p:pic>
        <p:nvPicPr>
          <p:cNvPr id="5" name="Picture 4" descr="A picture containing indoor, microwave, white, container&#10;&#10;Description automatically generated">
            <a:extLst>
              <a:ext uri="{FF2B5EF4-FFF2-40B4-BE49-F238E27FC236}">
                <a16:creationId xmlns:a16="http://schemas.microsoft.com/office/drawing/2014/main" id="{C4575F6A-BF02-4D71-9334-C2E4C9C7B3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3796" y="1699116"/>
            <a:ext cx="3359274" cy="5158884"/>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A7FD2934-EE89-1646-BFA8-E6C9FA51E9E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987" b="89947" l="2318" r="98603">
                        <a14:foregroundMark x1="2942" y1="64352" x2="2348" y2="54762"/>
                        <a14:foregroundMark x1="2348" y1="54762" x2="2734" y2="50628"/>
                        <a14:backgroundMark x1="80802" y1="76753" x2="82437" y2="67560"/>
                        <a14:backgroundMark x1="82437" y1="67560" x2="88737" y2="60979"/>
                        <a14:backgroundMark x1="88737" y1="60979" x2="93759" y2="58069"/>
                      </a14:backgroundRemoval>
                    </a14:imgEffect>
                  </a14:imgLayer>
                </a14:imgProps>
              </a:ext>
              <a:ext uri="{28A0092B-C50C-407E-A947-70E740481C1C}">
                <a14:useLocalDpi xmlns:a14="http://schemas.microsoft.com/office/drawing/2010/main"/>
              </a:ext>
            </a:extLst>
          </a:blip>
          <a:srcRect/>
          <a:stretch/>
        </p:blipFill>
        <p:spPr>
          <a:xfrm rot="5200701">
            <a:off x="3733733" y="2783456"/>
            <a:ext cx="2595588" cy="2332812"/>
          </a:xfrm>
          <a:prstGeom prst="rect">
            <a:avLst/>
          </a:prstGeom>
        </p:spPr>
      </p:pic>
    </p:spTree>
    <p:extLst>
      <p:ext uri="{BB962C8B-B14F-4D97-AF65-F5344CB8AC3E}">
        <p14:creationId xmlns:p14="http://schemas.microsoft.com/office/powerpoint/2010/main" val="3137146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9EB2546-98F3-3B44-AFB0-1C5BDA6BEA5B}"/>
              </a:ext>
            </a:extLst>
          </p:cNvPr>
          <p:cNvSpPr txBox="1"/>
          <p:nvPr/>
        </p:nvSpPr>
        <p:spPr>
          <a:xfrm>
            <a:off x="1" y="0"/>
            <a:ext cx="9143999" cy="1708481"/>
          </a:xfrm>
          <a:prstGeom prst="rect">
            <a:avLst/>
          </a:prstGeom>
          <a:solidFill>
            <a:srgbClr val="005481"/>
          </a:solidFill>
        </p:spPr>
        <p:txBody>
          <a:bodyPr wrap="square" rtlCol="0">
            <a:spAutoFit/>
          </a:bodyPr>
          <a:lstStyle/>
          <a:p>
            <a:pPr algn="ctr">
              <a:lnSpc>
                <a:spcPts val="4500"/>
              </a:lnSpc>
            </a:pPr>
            <a:endParaRPr lang="en-US" sz="1100" b="1" spc="225" dirty="0">
              <a:solidFill>
                <a:schemeClr val="bg1"/>
              </a:solidFill>
              <a:latin typeface="Arial" panose="020B0604020202020204" pitchFamily="34" charset="0"/>
              <a:ea typeface="League Spartan" charset="0"/>
              <a:cs typeface="Arial" panose="020B0604020202020204" pitchFamily="34" charset="0"/>
            </a:endParaRPr>
          </a:p>
          <a:p>
            <a:pPr algn="ctr">
              <a:lnSpc>
                <a:spcPts val="4500"/>
              </a:lnSpc>
            </a:pPr>
            <a:r>
              <a:rPr lang="en-US" sz="4800" b="1" spc="225" dirty="0">
                <a:solidFill>
                  <a:schemeClr val="bg1"/>
                </a:solidFill>
                <a:latin typeface="Arial" panose="020B0604020202020204" pitchFamily="34" charset="0"/>
                <a:ea typeface="League Spartan" charset="0"/>
                <a:cs typeface="Arial" panose="020B0604020202020204" pitchFamily="34" charset="0"/>
              </a:rPr>
              <a:t>AGENDA</a:t>
            </a:r>
          </a:p>
          <a:p>
            <a:pPr algn="ctr">
              <a:lnSpc>
                <a:spcPts val="4500"/>
              </a:lnSpc>
            </a:pPr>
            <a:endParaRPr lang="en-US" sz="1000" b="1" spc="225" dirty="0">
              <a:solidFill>
                <a:schemeClr val="bg1"/>
              </a:solidFill>
              <a:latin typeface="Arial" panose="020B0604020202020204" pitchFamily="34" charset="0"/>
              <a:ea typeface="League Spartan" charset="0"/>
              <a:cs typeface="Arial" panose="020B0604020202020204" pitchFamily="34" charset="0"/>
            </a:endParaRPr>
          </a:p>
        </p:txBody>
      </p:sp>
      <p:sp>
        <p:nvSpPr>
          <p:cNvPr id="44" name="Rounded Rectangle 43">
            <a:extLst>
              <a:ext uri="{FF2B5EF4-FFF2-40B4-BE49-F238E27FC236}">
                <a16:creationId xmlns:a16="http://schemas.microsoft.com/office/drawing/2014/main" id="{035708F4-0684-584E-BA6B-6F0EF847FA0B}"/>
              </a:ext>
            </a:extLst>
          </p:cNvPr>
          <p:cNvSpPr/>
          <p:nvPr/>
        </p:nvSpPr>
        <p:spPr>
          <a:xfrm>
            <a:off x="1251701" y="3016282"/>
            <a:ext cx="498176" cy="496974"/>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A08E"/>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A46FFB76-48DC-4886-821C-E0577CB8F16D}"/>
              </a:ext>
            </a:extLst>
          </p:cNvPr>
          <p:cNvGrpSpPr/>
          <p:nvPr/>
        </p:nvGrpSpPr>
        <p:grpSpPr>
          <a:xfrm>
            <a:off x="1251701" y="4749345"/>
            <a:ext cx="6811692" cy="707886"/>
            <a:chOff x="4221618" y="3057422"/>
            <a:chExt cx="9082254" cy="943848"/>
          </a:xfrm>
        </p:grpSpPr>
        <p:sp>
          <p:nvSpPr>
            <p:cNvPr id="57" name="TextBox 56">
              <a:extLst>
                <a:ext uri="{FF2B5EF4-FFF2-40B4-BE49-F238E27FC236}">
                  <a16:creationId xmlns:a16="http://schemas.microsoft.com/office/drawing/2014/main" id="{09FFF643-4CFC-E046-B01B-110B6F589441}"/>
                </a:ext>
              </a:extLst>
            </p:cNvPr>
            <p:cNvSpPr txBox="1"/>
            <p:nvPr/>
          </p:nvSpPr>
          <p:spPr>
            <a:xfrm>
              <a:off x="5165603" y="3057422"/>
              <a:ext cx="8138269" cy="943848"/>
            </a:xfrm>
            <a:prstGeom prst="rect">
              <a:avLst/>
            </a:prstGeom>
            <a:noFill/>
          </p:spPr>
          <p:txBody>
            <a:bodyPr wrap="square" rtlCol="0" anchor="ctr" anchorCtr="0">
              <a:spAutoFit/>
            </a:bodyPr>
            <a:lstStyle/>
            <a:p>
              <a:pPr lvl="0">
                <a:lnSpc>
                  <a:spcPct val="100000"/>
                </a:lnSpc>
              </a:pPr>
              <a:r>
                <a:rPr lang="en-US" sz="2000" b="1" dirty="0">
                  <a:solidFill>
                    <a:schemeClr val="tx2"/>
                  </a:solidFill>
                  <a:latin typeface="Arial" panose="020B0604020202020204" pitchFamily="34" charset="0"/>
                  <a:ea typeface="League Spartan" charset="0"/>
                  <a:cs typeface="Arial" panose="020B0604020202020204" pitchFamily="34" charset="0"/>
                </a:rPr>
                <a:t>Phase III – Conduct protocols without trainer assistance</a:t>
              </a:r>
              <a:endParaRPr lang="en-US" sz="2000" dirty="0">
                <a:solidFill>
                  <a:schemeClr val="tx2"/>
                </a:solidFill>
                <a:latin typeface="Arial" panose="020B0604020202020204" pitchFamily="34" charset="0"/>
                <a:cs typeface="Arial" panose="020B0604020202020204" pitchFamily="34" charset="0"/>
              </a:endParaRPr>
            </a:p>
          </p:txBody>
        </p:sp>
        <p:sp>
          <p:nvSpPr>
            <p:cNvPr id="19" name="Rounded Rectangle 52">
              <a:extLst>
                <a:ext uri="{FF2B5EF4-FFF2-40B4-BE49-F238E27FC236}">
                  <a16:creationId xmlns:a16="http://schemas.microsoft.com/office/drawing/2014/main" id="{854FE6DC-2DDA-6B46-ADBB-10639F73E2E0}"/>
                </a:ext>
              </a:extLst>
            </p:cNvPr>
            <p:cNvSpPr/>
            <p:nvPr/>
          </p:nvSpPr>
          <p:spPr>
            <a:xfrm>
              <a:off x="4221618" y="3202814"/>
              <a:ext cx="664234" cy="662632"/>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A08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BE386D1-BC45-F648-99B6-0570F3D0F2AA}"/>
                </a:ext>
              </a:extLst>
            </p:cNvPr>
            <p:cNvSpPr txBox="1"/>
            <p:nvPr/>
          </p:nvSpPr>
          <p:spPr>
            <a:xfrm>
              <a:off x="4333539" y="3262606"/>
              <a:ext cx="436445" cy="53348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4</a:t>
              </a:r>
            </a:p>
          </p:txBody>
        </p:sp>
      </p:grpSp>
      <p:grpSp>
        <p:nvGrpSpPr>
          <p:cNvPr id="6" name="Group 5">
            <a:extLst>
              <a:ext uri="{FF2B5EF4-FFF2-40B4-BE49-F238E27FC236}">
                <a16:creationId xmlns:a16="http://schemas.microsoft.com/office/drawing/2014/main" id="{1F4A055F-6A79-4666-B552-478C079DB990}"/>
              </a:ext>
            </a:extLst>
          </p:cNvPr>
          <p:cNvGrpSpPr/>
          <p:nvPr/>
        </p:nvGrpSpPr>
        <p:grpSpPr>
          <a:xfrm>
            <a:off x="1251701" y="5816824"/>
            <a:ext cx="3864943" cy="496974"/>
            <a:chOff x="4223585" y="4150905"/>
            <a:chExt cx="5153259" cy="662632"/>
          </a:xfrm>
        </p:grpSpPr>
        <p:sp>
          <p:nvSpPr>
            <p:cNvPr id="37" name="TextBox 36">
              <a:extLst>
                <a:ext uri="{FF2B5EF4-FFF2-40B4-BE49-F238E27FC236}">
                  <a16:creationId xmlns:a16="http://schemas.microsoft.com/office/drawing/2014/main" id="{1405E336-7F29-AD48-ADE9-A3BC8513015E}"/>
                </a:ext>
              </a:extLst>
            </p:cNvPr>
            <p:cNvSpPr txBox="1"/>
            <p:nvPr/>
          </p:nvSpPr>
          <p:spPr>
            <a:xfrm>
              <a:off x="5165604" y="4214669"/>
              <a:ext cx="4211240" cy="533480"/>
            </a:xfrm>
            <a:prstGeom prst="rect">
              <a:avLst/>
            </a:prstGeom>
            <a:noFill/>
          </p:spPr>
          <p:txBody>
            <a:bodyPr wrap="none" rtlCol="0" anchor="ctr" anchorCtr="0">
              <a:spAutoFit/>
            </a:bodyPr>
            <a:lstStyle/>
            <a:p>
              <a:r>
                <a:rPr lang="en-US" sz="2000" b="1" dirty="0">
                  <a:solidFill>
                    <a:schemeClr val="tx2"/>
                  </a:solidFill>
                  <a:latin typeface="Arial" panose="020B0604020202020204" pitchFamily="34" charset="0"/>
                  <a:ea typeface="League Spartan" charset="0"/>
                  <a:cs typeface="Arial" panose="020B0604020202020204" pitchFamily="34" charset="0"/>
                </a:rPr>
                <a:t>Wrap Up and Next Steps</a:t>
              </a:r>
            </a:p>
          </p:txBody>
        </p:sp>
        <p:sp>
          <p:nvSpPr>
            <p:cNvPr id="23" name="Rounded Rectangle 52">
              <a:extLst>
                <a:ext uri="{FF2B5EF4-FFF2-40B4-BE49-F238E27FC236}">
                  <a16:creationId xmlns:a16="http://schemas.microsoft.com/office/drawing/2014/main" id="{CC7AB88B-B7D5-4C4B-89F5-C630773CAE0F}"/>
                </a:ext>
              </a:extLst>
            </p:cNvPr>
            <p:cNvSpPr/>
            <p:nvPr/>
          </p:nvSpPr>
          <p:spPr>
            <a:xfrm>
              <a:off x="4223585" y="4150905"/>
              <a:ext cx="664234" cy="662632"/>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A08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9B5B4E-FC70-1640-84F8-15F4919ADC2F}"/>
                </a:ext>
              </a:extLst>
            </p:cNvPr>
            <p:cNvSpPr txBox="1"/>
            <p:nvPr/>
          </p:nvSpPr>
          <p:spPr>
            <a:xfrm>
              <a:off x="4337478" y="4215478"/>
              <a:ext cx="436445" cy="53348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5</a:t>
              </a:r>
            </a:p>
          </p:txBody>
        </p:sp>
      </p:grpSp>
      <p:grpSp>
        <p:nvGrpSpPr>
          <p:cNvPr id="8" name="Group 7">
            <a:extLst>
              <a:ext uri="{FF2B5EF4-FFF2-40B4-BE49-F238E27FC236}">
                <a16:creationId xmlns:a16="http://schemas.microsoft.com/office/drawing/2014/main" id="{EBE44695-4D55-474B-BDB6-574CAF83ADE6}"/>
              </a:ext>
            </a:extLst>
          </p:cNvPr>
          <p:cNvGrpSpPr/>
          <p:nvPr/>
        </p:nvGrpSpPr>
        <p:grpSpPr>
          <a:xfrm>
            <a:off x="1251701" y="3941730"/>
            <a:ext cx="7336536" cy="496974"/>
            <a:chOff x="4211015" y="2228415"/>
            <a:chExt cx="9782040" cy="662632"/>
          </a:xfrm>
        </p:grpSpPr>
        <p:sp>
          <p:nvSpPr>
            <p:cNvPr id="46" name="Rounded Rectangle 45">
              <a:extLst>
                <a:ext uri="{FF2B5EF4-FFF2-40B4-BE49-F238E27FC236}">
                  <a16:creationId xmlns:a16="http://schemas.microsoft.com/office/drawing/2014/main" id="{63A3970D-67A5-8547-B444-ADEEAE7C0040}"/>
                </a:ext>
              </a:extLst>
            </p:cNvPr>
            <p:cNvSpPr/>
            <p:nvPr/>
          </p:nvSpPr>
          <p:spPr>
            <a:xfrm>
              <a:off x="4211015" y="2228415"/>
              <a:ext cx="664234" cy="662632"/>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A08E"/>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1759F5A-3194-CD4C-B7FF-8A83B27DB2C6}"/>
                </a:ext>
              </a:extLst>
            </p:cNvPr>
            <p:cNvSpPr txBox="1"/>
            <p:nvPr/>
          </p:nvSpPr>
          <p:spPr>
            <a:xfrm>
              <a:off x="4324908" y="2287584"/>
              <a:ext cx="436445" cy="53348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3</a:t>
              </a:r>
            </a:p>
          </p:txBody>
        </p:sp>
        <p:sp>
          <p:nvSpPr>
            <p:cNvPr id="15" name="TextBox 14">
              <a:extLst>
                <a:ext uri="{FF2B5EF4-FFF2-40B4-BE49-F238E27FC236}">
                  <a16:creationId xmlns:a16="http://schemas.microsoft.com/office/drawing/2014/main" id="{6421C01A-F111-AF42-8A8E-CCAD5CE8CD4B}"/>
                </a:ext>
              </a:extLst>
            </p:cNvPr>
            <p:cNvSpPr txBox="1"/>
            <p:nvPr/>
          </p:nvSpPr>
          <p:spPr>
            <a:xfrm>
              <a:off x="5167569" y="2313530"/>
              <a:ext cx="8825486" cy="533480"/>
            </a:xfrm>
            <a:prstGeom prst="rect">
              <a:avLst/>
            </a:prstGeom>
            <a:noFill/>
          </p:spPr>
          <p:txBody>
            <a:bodyPr wrap="none" rtlCol="0" anchor="ctr" anchorCtr="0">
              <a:spAutoFit/>
            </a:bodyPr>
            <a:lstStyle/>
            <a:p>
              <a:r>
                <a:rPr lang="en-US" sz="2000" b="1" dirty="0">
                  <a:solidFill>
                    <a:schemeClr val="tx2"/>
                  </a:solidFill>
                  <a:latin typeface="Arial" panose="020B0604020202020204" pitchFamily="34" charset="0"/>
                  <a:ea typeface="League Spartan" charset="0"/>
                  <a:cs typeface="Arial" panose="020B0604020202020204" pitchFamily="34" charset="0"/>
                </a:rPr>
                <a:t>Phase II – Conduct protocols with trainer assistance </a:t>
              </a:r>
              <a:endParaRPr lang="en-US" sz="2000" dirty="0">
                <a:solidFill>
                  <a:schemeClr val="tx2"/>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1C356CCE-72FA-4A3B-A71F-4A8DD3EE9269}"/>
              </a:ext>
            </a:extLst>
          </p:cNvPr>
          <p:cNvGrpSpPr/>
          <p:nvPr/>
        </p:nvGrpSpPr>
        <p:grpSpPr>
          <a:xfrm>
            <a:off x="1339826" y="2862486"/>
            <a:ext cx="6342405" cy="602331"/>
            <a:chOff x="4256700" y="1759014"/>
            <a:chExt cx="17741375" cy="329721"/>
          </a:xfrm>
        </p:grpSpPr>
        <p:sp>
          <p:nvSpPr>
            <p:cNvPr id="47" name="TextBox 46">
              <a:extLst>
                <a:ext uri="{FF2B5EF4-FFF2-40B4-BE49-F238E27FC236}">
                  <a16:creationId xmlns:a16="http://schemas.microsoft.com/office/drawing/2014/main" id="{E86AE49B-E1F1-6749-88BD-93FCFF63C125}"/>
                </a:ext>
              </a:extLst>
            </p:cNvPr>
            <p:cNvSpPr txBox="1"/>
            <p:nvPr/>
          </p:nvSpPr>
          <p:spPr>
            <a:xfrm>
              <a:off x="4256700" y="1869712"/>
              <a:ext cx="915639" cy="219023"/>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2</a:t>
              </a:r>
            </a:p>
          </p:txBody>
        </p:sp>
        <p:sp>
          <p:nvSpPr>
            <p:cNvPr id="16" name="Rectangle 15">
              <a:extLst>
                <a:ext uri="{FF2B5EF4-FFF2-40B4-BE49-F238E27FC236}">
                  <a16:creationId xmlns:a16="http://schemas.microsoft.com/office/drawing/2014/main" id="{E21B5E37-4DA1-A44E-8AC1-C7A54811AFC9}"/>
                </a:ext>
              </a:extLst>
            </p:cNvPr>
            <p:cNvSpPr/>
            <p:nvPr/>
          </p:nvSpPr>
          <p:spPr>
            <a:xfrm>
              <a:off x="6024559" y="1759014"/>
              <a:ext cx="15973516" cy="219024"/>
            </a:xfrm>
            <a:prstGeom prst="rect">
              <a:avLst/>
            </a:prstGeom>
          </p:spPr>
          <p:txBody>
            <a:bodyPr wrap="square">
              <a:spAutoFit/>
            </a:bodyPr>
            <a:lstStyle/>
            <a:p>
              <a:pPr lvl="0">
                <a:lnSpc>
                  <a:spcPct val="100000"/>
                </a:lnSpc>
              </a:pPr>
              <a:endParaRPr lang="en-US" sz="2000" dirty="0">
                <a:solidFill>
                  <a:schemeClr val="tx2"/>
                </a:solidFill>
                <a:latin typeface="Arial" panose="020B0604020202020204" pitchFamily="34" charset="0"/>
                <a:cs typeface="Arial" panose="020B0604020202020204" pitchFamily="34" charset="0"/>
              </a:endParaRPr>
            </a:p>
          </p:txBody>
        </p:sp>
      </p:grpSp>
      <p:sp>
        <p:nvSpPr>
          <p:cNvPr id="26" name="Rounded Rectangle 43">
            <a:extLst>
              <a:ext uri="{FF2B5EF4-FFF2-40B4-BE49-F238E27FC236}">
                <a16:creationId xmlns:a16="http://schemas.microsoft.com/office/drawing/2014/main" id="{5FFCB9C1-7CBA-4B82-B47F-88D4BB38DD1A}"/>
              </a:ext>
            </a:extLst>
          </p:cNvPr>
          <p:cNvSpPr/>
          <p:nvPr/>
        </p:nvSpPr>
        <p:spPr>
          <a:xfrm>
            <a:off x="1251701" y="2127304"/>
            <a:ext cx="498176" cy="496974"/>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A08E"/>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F4977400-7322-4954-9DB8-F76BE1D1066B}"/>
              </a:ext>
            </a:extLst>
          </p:cNvPr>
          <p:cNvGrpSpPr/>
          <p:nvPr/>
        </p:nvGrpSpPr>
        <p:grpSpPr>
          <a:xfrm>
            <a:off x="1337122" y="2180872"/>
            <a:ext cx="4908627" cy="1253172"/>
            <a:chOff x="4322941" y="61452"/>
            <a:chExt cx="6544835" cy="1670895"/>
          </a:xfrm>
        </p:grpSpPr>
        <p:sp>
          <p:nvSpPr>
            <p:cNvPr id="27" name="TextBox 26">
              <a:extLst>
                <a:ext uri="{FF2B5EF4-FFF2-40B4-BE49-F238E27FC236}">
                  <a16:creationId xmlns:a16="http://schemas.microsoft.com/office/drawing/2014/main" id="{D433D37F-4817-41E1-8564-6B1D618AA67F}"/>
                </a:ext>
              </a:extLst>
            </p:cNvPr>
            <p:cNvSpPr txBox="1"/>
            <p:nvPr/>
          </p:nvSpPr>
          <p:spPr>
            <a:xfrm>
              <a:off x="4322941" y="61452"/>
              <a:ext cx="436445" cy="53348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1</a:t>
              </a:r>
            </a:p>
          </p:txBody>
        </p:sp>
        <p:sp>
          <p:nvSpPr>
            <p:cNvPr id="28" name="Rectangle 27">
              <a:extLst>
                <a:ext uri="{FF2B5EF4-FFF2-40B4-BE49-F238E27FC236}">
                  <a16:creationId xmlns:a16="http://schemas.microsoft.com/office/drawing/2014/main" id="{C2DEC8DA-0D68-4B22-AE6D-E13EE82FF54F}"/>
                </a:ext>
              </a:extLst>
            </p:cNvPr>
            <p:cNvSpPr/>
            <p:nvPr/>
          </p:nvSpPr>
          <p:spPr>
            <a:xfrm>
              <a:off x="5169208" y="1198867"/>
              <a:ext cx="5698568" cy="533480"/>
            </a:xfrm>
            <a:prstGeom prst="rect">
              <a:avLst/>
            </a:prstGeom>
          </p:spPr>
          <p:txBody>
            <a:bodyPr wrap="none">
              <a:spAutoFit/>
            </a:bodyPr>
            <a:lstStyle/>
            <a:p>
              <a:r>
                <a:rPr lang="en-US" sz="2000" b="1" dirty="0">
                  <a:solidFill>
                    <a:schemeClr val="tx2"/>
                  </a:solidFill>
                  <a:latin typeface="Arial" panose="020B0604020202020204" pitchFamily="34" charset="0"/>
                  <a:cs typeface="Arial" panose="020B0604020202020204" pitchFamily="34" charset="0"/>
                </a:rPr>
                <a:t>Phase I</a:t>
              </a:r>
              <a:r>
                <a:rPr lang="en-US" sz="2000" b="1" dirty="0">
                  <a:solidFill>
                    <a:schemeClr val="tx2"/>
                  </a:solidFill>
                  <a:latin typeface="Arial" panose="020B0604020202020204" pitchFamily="34" charset="0"/>
                  <a:ea typeface="League Spartan" charset="0"/>
                  <a:cs typeface="Arial" panose="020B0604020202020204" pitchFamily="34" charset="0"/>
                </a:rPr>
                <a:t> – </a:t>
              </a:r>
              <a:r>
                <a:rPr lang="en-US" sz="2000" b="1" dirty="0">
                  <a:solidFill>
                    <a:schemeClr val="tx2"/>
                  </a:solidFill>
                  <a:latin typeface="Arial" panose="020B0604020202020204" pitchFamily="34" charset="0"/>
                  <a:cs typeface="Arial" panose="020B0604020202020204" pitchFamily="34" charset="0"/>
                </a:rPr>
                <a:t>Recap and continuation</a:t>
              </a:r>
              <a:endParaRPr lang="en-US" sz="2000"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75595A0B-4B28-66FB-1352-CB7B2E32D1B5}"/>
              </a:ext>
            </a:extLst>
          </p:cNvPr>
          <p:cNvSpPr/>
          <p:nvPr/>
        </p:nvSpPr>
        <p:spPr>
          <a:xfrm>
            <a:off x="1971822" y="2046475"/>
            <a:ext cx="6324264" cy="707886"/>
          </a:xfrm>
          <a:prstGeom prst="rect">
            <a:avLst/>
          </a:prstGeom>
        </p:spPr>
        <p:txBody>
          <a:bodyPr wrap="square">
            <a:spAutoFit/>
          </a:bodyPr>
          <a:lstStyle/>
          <a:p>
            <a:r>
              <a:rPr lang="en-US" sz="2000" b="1" dirty="0">
                <a:solidFill>
                  <a:schemeClr val="tx2"/>
                </a:solidFill>
                <a:latin typeface="Arial" panose="020B0604020202020204" pitchFamily="34" charset="0"/>
                <a:cs typeface="Arial" panose="020B0604020202020204" pitchFamily="34" charset="0"/>
              </a:rPr>
              <a:t>Introduction to Texas Stream Team and </a:t>
            </a:r>
            <a:r>
              <a:rPr lang="en-US" sz="2000" b="1" i="1" dirty="0">
                <a:solidFill>
                  <a:schemeClr val="tx2"/>
                </a:solidFill>
                <a:latin typeface="Arial" panose="020B0604020202020204" pitchFamily="34" charset="0"/>
                <a:cs typeface="Arial" panose="020B0604020202020204" pitchFamily="34" charset="0"/>
              </a:rPr>
              <a:t>E.coli </a:t>
            </a:r>
            <a:r>
              <a:rPr lang="en-US" sz="2000" b="1" dirty="0">
                <a:solidFill>
                  <a:schemeClr val="tx2"/>
                </a:solidFill>
                <a:latin typeface="Arial" panose="020B0604020202020204" pitchFamily="34" charset="0"/>
                <a:cs typeface="Arial" panose="020B0604020202020204" pitchFamily="34" charset="0"/>
              </a:rPr>
              <a:t>Bacteria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76986"/>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386C8DA-CFDB-DE44-855E-60A524950C6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rot="10800000" flipV="1">
            <a:off x="227244" y="336226"/>
            <a:ext cx="8676724" cy="6192603"/>
          </a:xfrm>
          <a:prstGeom prst="rect">
            <a:avLst/>
          </a:prstGeom>
          <a:effectLst/>
        </p:spPr>
      </p:pic>
      <p:sp>
        <p:nvSpPr>
          <p:cNvPr id="20" name="Rectangle 19">
            <a:extLst>
              <a:ext uri="{FF2B5EF4-FFF2-40B4-BE49-F238E27FC236}">
                <a16:creationId xmlns:a16="http://schemas.microsoft.com/office/drawing/2014/main" id="{D5480BB8-8BCC-4E47-A998-079812F24D0C}"/>
              </a:ext>
            </a:extLst>
          </p:cNvPr>
          <p:cNvSpPr/>
          <p:nvPr/>
        </p:nvSpPr>
        <p:spPr>
          <a:xfrm>
            <a:off x="227243" y="336227"/>
            <a:ext cx="4418691" cy="6192603"/>
          </a:xfrm>
          <a:prstGeom prst="rect">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EC13C672-FA81-4B0E-BF45-D10CD53854E1}"/>
              </a:ext>
            </a:extLst>
          </p:cNvPr>
          <p:cNvSpPr>
            <a:spLocks noGrp="1"/>
          </p:cNvSpPr>
          <p:nvPr>
            <p:ph type="sldNum" sz="quarter" idx="12"/>
          </p:nvPr>
        </p:nvSpPr>
        <p:spPr>
          <a:xfrm>
            <a:off x="6462679" y="6495082"/>
            <a:ext cx="2057400" cy="365125"/>
          </a:xfrm>
        </p:spPr>
        <p:txBody>
          <a:bodyPr vert="horz" lIns="91440" tIns="45720" rIns="91440" bIns="45720" rtlCol="0" anchor="ctr">
            <a:normAutofit/>
          </a:bodyPr>
          <a:lstStyle/>
          <a:p>
            <a:pPr defTabSz="914400">
              <a:spcAft>
                <a:spcPts val="600"/>
              </a:spcAft>
            </a:pPr>
            <a:fld id="{EBCE8FE3-1F35-5C49-8B4C-76E5EDEE3F2F}" type="slidenum">
              <a:rPr lang="en-US" sz="900">
                <a:solidFill>
                  <a:schemeClr val="bg1">
                    <a:lumMod val="75000"/>
                    <a:lumOff val="25000"/>
                  </a:schemeClr>
                </a:solidFill>
              </a:rPr>
              <a:pPr defTabSz="914400">
                <a:spcAft>
                  <a:spcPts val="600"/>
                </a:spcAft>
              </a:pPr>
              <a:t>30</a:t>
            </a:fld>
            <a:endParaRPr lang="en-US" sz="900">
              <a:solidFill>
                <a:schemeClr val="bg1">
                  <a:lumMod val="75000"/>
                  <a:lumOff val="25000"/>
                </a:schemeClr>
              </a:solidFill>
            </a:endParaRPr>
          </a:p>
        </p:txBody>
      </p:sp>
      <p:sp>
        <p:nvSpPr>
          <p:cNvPr id="6" name="Title 5"/>
          <p:cNvSpPr>
            <a:spLocks noGrp="1"/>
          </p:cNvSpPr>
          <p:nvPr>
            <p:ph type="title"/>
          </p:nvPr>
        </p:nvSpPr>
        <p:spPr>
          <a:xfrm>
            <a:off x="227244" y="329171"/>
            <a:ext cx="4424564" cy="747275"/>
          </a:xfrm>
        </p:spPr>
        <p:txBody>
          <a:bodyPr vert="horz" lIns="91440" tIns="45720" rIns="91440" bIns="45720" rtlCol="0" anchor="b">
            <a:normAutofit/>
          </a:bodyPr>
          <a:lstStyle/>
          <a:p>
            <a:pPr algn="ctr"/>
            <a:r>
              <a:rPr lang="en-US" sz="4000" b="1" kern="1200" dirty="0">
                <a:solidFill>
                  <a:srgbClr val="FFFFFF"/>
                </a:solidFill>
                <a:latin typeface="Arial" panose="020B0604020202020204" pitchFamily="34" charset="0"/>
                <a:cs typeface="Arial" panose="020B0604020202020204" pitchFamily="34" charset="0"/>
              </a:rPr>
              <a:t>FIELD BLANK</a:t>
            </a:r>
          </a:p>
        </p:txBody>
      </p:sp>
      <p:sp>
        <p:nvSpPr>
          <p:cNvPr id="4" name="TextBox 3">
            <a:extLst>
              <a:ext uri="{FF2B5EF4-FFF2-40B4-BE49-F238E27FC236}">
                <a16:creationId xmlns:a16="http://schemas.microsoft.com/office/drawing/2014/main" id="{ADDA9496-8E40-5E4B-AED0-92962B80E21F}"/>
              </a:ext>
            </a:extLst>
          </p:cNvPr>
          <p:cNvSpPr txBox="1"/>
          <p:nvPr/>
        </p:nvSpPr>
        <p:spPr>
          <a:xfrm>
            <a:off x="246426" y="1604020"/>
            <a:ext cx="4325574" cy="489106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Purpose:</a:t>
            </a:r>
            <a:r>
              <a:rPr lang="en-US" sz="2000" dirty="0">
                <a:solidFill>
                  <a:schemeClr val="bg1"/>
                </a:solidFill>
                <a:latin typeface="Arial" panose="020B0604020202020204" pitchFamily="34" charset="0"/>
                <a:cs typeface="Arial" panose="020B0604020202020204" pitchFamily="34" charset="0"/>
              </a:rPr>
              <a:t> To test for potential cross-contamination in your sample. The field blank needs to be treated the same way as the water sample you collected.  </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frequency of a bacteria field blank is 1 with every 10 samples </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If &lt;10 bacteria samples are collected in a month, include at least 1 field blank per month </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088581F-31C4-7D4D-AAE3-50CC083412B7}"/>
              </a:ext>
            </a:extLst>
          </p:cNvPr>
          <p:cNvSpPr/>
          <p:nvPr/>
        </p:nvSpPr>
        <p:spPr>
          <a:xfrm>
            <a:off x="4645934" y="4966226"/>
            <a:ext cx="4263908" cy="1569660"/>
          </a:xfrm>
          <a:prstGeom prst="rect">
            <a:avLst/>
          </a:prstGeom>
          <a:solidFill>
            <a:srgbClr val="0CA28E"/>
          </a:solid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QC: There should be no </a:t>
            </a:r>
            <a:r>
              <a:rPr lang="en-US" sz="1600" i="1" dirty="0">
                <a:solidFill>
                  <a:schemeClr val="bg1"/>
                </a:solidFill>
                <a:latin typeface="Arial" panose="020B0604020202020204" pitchFamily="34" charset="0"/>
                <a:cs typeface="Arial" panose="020B0604020202020204" pitchFamily="34" charset="0"/>
              </a:rPr>
              <a:t>E. coli </a:t>
            </a:r>
            <a:r>
              <a:rPr lang="en-US" sz="1600" dirty="0">
                <a:solidFill>
                  <a:schemeClr val="bg1"/>
                </a:solidFill>
                <a:latin typeface="Arial" panose="020B0604020202020204" pitchFamily="34" charset="0"/>
                <a:cs typeface="Arial" panose="020B0604020202020204" pitchFamily="34" charset="0"/>
              </a:rPr>
              <a:t>bacteria colony growth on the field blank samples. If </a:t>
            </a:r>
            <a:r>
              <a:rPr lang="en-US" sz="1600" i="1" dirty="0">
                <a:solidFill>
                  <a:schemeClr val="bg1"/>
                </a:solidFill>
                <a:latin typeface="Arial" panose="020B0604020202020204" pitchFamily="34" charset="0"/>
                <a:cs typeface="Arial" panose="020B0604020202020204" pitchFamily="34" charset="0"/>
              </a:rPr>
              <a:t>E. coli </a:t>
            </a:r>
            <a:r>
              <a:rPr lang="en-US" sz="1600" dirty="0">
                <a:solidFill>
                  <a:schemeClr val="bg1"/>
                </a:solidFill>
                <a:latin typeface="Arial" panose="020B0604020202020204" pitchFamily="34" charset="0"/>
                <a:cs typeface="Arial" panose="020B0604020202020204" pitchFamily="34" charset="0"/>
              </a:rPr>
              <a:t>bacteria growth occurs, discard all </a:t>
            </a:r>
            <a:r>
              <a:rPr lang="en-US" sz="1600" i="1" dirty="0">
                <a:solidFill>
                  <a:schemeClr val="bg1"/>
                </a:solidFill>
                <a:latin typeface="Arial" panose="020B0604020202020204" pitchFamily="34" charset="0"/>
                <a:cs typeface="Arial" panose="020B0604020202020204" pitchFamily="34" charset="0"/>
              </a:rPr>
              <a:t>E. coli</a:t>
            </a:r>
            <a:r>
              <a:rPr lang="en-US" sz="1600" dirty="0">
                <a:solidFill>
                  <a:schemeClr val="bg1"/>
                </a:solidFill>
                <a:latin typeface="Arial" panose="020B0604020202020204" pitchFamily="34" charset="0"/>
                <a:cs typeface="Arial" panose="020B0604020202020204" pitchFamily="34" charset="0"/>
              </a:rPr>
              <a:t> data collected that day. Document the results on the Monitoring Form and consult your trainer. </a:t>
            </a:r>
          </a:p>
        </p:txBody>
      </p:sp>
    </p:spTree>
    <p:extLst>
      <p:ext uri="{BB962C8B-B14F-4D97-AF65-F5344CB8AC3E}">
        <p14:creationId xmlns:p14="http://schemas.microsoft.com/office/powerpoint/2010/main" val="353688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FD5512-F94B-47D5-8EE5-20784451CAE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128"/>
          <a:stretch/>
        </p:blipFill>
        <p:spPr>
          <a:xfrm rot="10800000" flipV="1">
            <a:off x="240031" y="336227"/>
            <a:ext cx="8663935" cy="6192603"/>
          </a:xfrm>
          <a:prstGeom prst="rect">
            <a:avLst/>
          </a:prstGeom>
          <a:effectLst/>
        </p:spPr>
      </p:pic>
      <p:sp>
        <p:nvSpPr>
          <p:cNvPr id="20" name="Rectangle 19">
            <a:extLst>
              <a:ext uri="{FF2B5EF4-FFF2-40B4-BE49-F238E27FC236}">
                <a16:creationId xmlns:a16="http://schemas.microsoft.com/office/drawing/2014/main" id="{D5480BB8-8BCC-4E47-A998-079812F24D0C}"/>
              </a:ext>
            </a:extLst>
          </p:cNvPr>
          <p:cNvSpPr/>
          <p:nvPr/>
        </p:nvSpPr>
        <p:spPr>
          <a:xfrm>
            <a:off x="227243" y="336227"/>
            <a:ext cx="4798693" cy="6192603"/>
          </a:xfrm>
          <a:prstGeom prst="rect">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endParaRPr lang="en-US" sz="2400" dirty="0">
              <a:latin typeface="Univers LT Std 45 Light"/>
            </a:endParaRPr>
          </a:p>
          <a:p>
            <a:endParaRPr lang="en-US" sz="2400" dirty="0">
              <a:latin typeface="Univers LT Std 45 Light"/>
            </a:endParaRPr>
          </a:p>
          <a:p>
            <a:endParaRPr lang="en-US" sz="2400" dirty="0">
              <a:latin typeface="Univers LT Std 45 Light"/>
            </a:endParaRPr>
          </a:p>
          <a:p>
            <a:pPr marL="514350" indent="-514350">
              <a:buFont typeface="+mj-lt"/>
              <a:buAutoNum type="arabicPeriod"/>
            </a:pPr>
            <a:r>
              <a:rPr lang="en-US" sz="2100" dirty="0">
                <a:latin typeface="Arial" panose="020B0604020202020204" pitchFamily="34" charset="0"/>
                <a:cs typeface="Arial" panose="020B0604020202020204" pitchFamily="34" charset="0"/>
              </a:rPr>
              <a:t>Goal: 20-60 colonies but not more than 200</a:t>
            </a:r>
          </a:p>
          <a:p>
            <a:pPr marL="514350" indent="-514350">
              <a:buFont typeface="+mj-lt"/>
              <a:buAutoNum type="arabicPeriod"/>
            </a:pPr>
            <a:r>
              <a:rPr lang="en-US" sz="2100" dirty="0">
                <a:latin typeface="Arial" panose="020B0604020202020204" pitchFamily="34" charset="0"/>
                <a:cs typeface="Arial" panose="020B0604020202020204" pitchFamily="34" charset="0"/>
              </a:rPr>
              <a:t>Sample volume: 1 mL, 3 mL, and/or 5 mL</a:t>
            </a:r>
            <a:endParaRPr lang="en-US" dirty="0">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US" sz="2100" dirty="0">
                <a:solidFill>
                  <a:schemeClr val="bg1"/>
                </a:solidFill>
                <a:latin typeface="Arial" panose="020B0604020202020204" pitchFamily="34" charset="0"/>
                <a:cs typeface="Arial" panose="020B0604020202020204" pitchFamily="34" charset="0"/>
              </a:rPr>
              <a:t>To establish a baseline, collect a 1 mL and a 5 mL sample volume for the first sampling event </a:t>
            </a:r>
          </a:p>
          <a:p>
            <a:pPr marL="628650" lvl="1" indent="-171450">
              <a:buFont typeface="Courier New" panose="02070309020205020404" pitchFamily="49" charset="0"/>
              <a:buChar char="o"/>
            </a:pPr>
            <a:r>
              <a:rPr lang="en-US" sz="2100" dirty="0">
                <a:solidFill>
                  <a:schemeClr val="bg1"/>
                </a:solidFill>
                <a:latin typeface="Arial" panose="020B0604020202020204" pitchFamily="34" charset="0"/>
                <a:cs typeface="Arial" panose="020B0604020202020204" pitchFamily="34" charset="0"/>
              </a:rPr>
              <a:t>If the 1 mL volume results in 0 or only a few colonies, increase sample volume to 3 mL or 5 mL</a:t>
            </a:r>
          </a:p>
          <a:p>
            <a:pPr marL="628650" lvl="1" indent="-171450">
              <a:buFont typeface="Courier New" panose="02070309020205020404" pitchFamily="49" charset="0"/>
              <a:buChar char="o"/>
            </a:pPr>
            <a:r>
              <a:rPr lang="en-US" sz="2100" dirty="0">
                <a:solidFill>
                  <a:schemeClr val="bg1"/>
                </a:solidFill>
                <a:latin typeface="Arial" panose="020B0604020202020204" pitchFamily="34" charset="0"/>
                <a:cs typeface="Arial" panose="020B0604020202020204" pitchFamily="34" charset="0"/>
              </a:rPr>
              <a:t>If the 5 mL sample results in &gt;60 colonies, reduce sample volume to 1 mL or 3 mL</a:t>
            </a:r>
            <a:endParaRPr lang="en-US" sz="2100" b="1" i="1" dirty="0">
              <a:solidFill>
                <a:schemeClr val="bg1"/>
              </a:solidFill>
              <a:latin typeface="Arial" panose="020B0604020202020204" pitchFamily="34" charset="0"/>
              <a:cs typeface="Arial" panose="020B0604020202020204" pitchFamily="34" charset="0"/>
            </a:endParaRPr>
          </a:p>
        </p:txBody>
      </p:sp>
      <p:sp>
        <p:nvSpPr>
          <p:cNvPr id="9" name="Slide Number Placeholder 4">
            <a:extLst>
              <a:ext uri="{FF2B5EF4-FFF2-40B4-BE49-F238E27FC236}">
                <a16:creationId xmlns:a16="http://schemas.microsoft.com/office/drawing/2014/main" id="{EC13C672-FA81-4B0E-BF45-D10CD53854E1}"/>
              </a:ext>
            </a:extLst>
          </p:cNvPr>
          <p:cNvSpPr>
            <a:spLocks noGrp="1"/>
          </p:cNvSpPr>
          <p:nvPr>
            <p:ph type="sldNum" sz="quarter" idx="12"/>
          </p:nvPr>
        </p:nvSpPr>
        <p:spPr>
          <a:xfrm>
            <a:off x="6462679" y="6495082"/>
            <a:ext cx="2057400" cy="365125"/>
          </a:xfrm>
        </p:spPr>
        <p:txBody>
          <a:bodyPr vert="horz" lIns="91440" tIns="45720" rIns="91440" bIns="45720" rtlCol="0" anchor="ctr">
            <a:normAutofit/>
          </a:bodyPr>
          <a:lstStyle/>
          <a:p>
            <a:pPr defTabSz="914400">
              <a:spcAft>
                <a:spcPts val="600"/>
              </a:spcAft>
            </a:pPr>
            <a:fld id="{EBCE8FE3-1F35-5C49-8B4C-76E5EDEE3F2F}" type="slidenum">
              <a:rPr lang="en-US" sz="900">
                <a:solidFill>
                  <a:schemeClr val="bg1">
                    <a:lumMod val="75000"/>
                    <a:lumOff val="25000"/>
                  </a:schemeClr>
                </a:solidFill>
              </a:rPr>
              <a:pPr defTabSz="914400">
                <a:spcAft>
                  <a:spcPts val="600"/>
                </a:spcAft>
              </a:pPr>
              <a:t>31</a:t>
            </a:fld>
            <a:endParaRPr lang="en-US" sz="900">
              <a:solidFill>
                <a:schemeClr val="bg1">
                  <a:lumMod val="75000"/>
                  <a:lumOff val="25000"/>
                </a:schemeClr>
              </a:solidFill>
            </a:endParaRPr>
          </a:p>
        </p:txBody>
      </p:sp>
      <p:sp>
        <p:nvSpPr>
          <p:cNvPr id="6" name="Title 5"/>
          <p:cNvSpPr>
            <a:spLocks noGrp="1"/>
          </p:cNvSpPr>
          <p:nvPr>
            <p:ph type="title"/>
          </p:nvPr>
        </p:nvSpPr>
        <p:spPr>
          <a:xfrm>
            <a:off x="240031" y="428823"/>
            <a:ext cx="4798693" cy="1374925"/>
          </a:xfrm>
        </p:spPr>
        <p:txBody>
          <a:bodyPr vert="horz" lIns="91440" tIns="45720" rIns="91440" bIns="45720" rtlCol="0" anchor="b">
            <a:noAutofit/>
          </a:bodyPr>
          <a:lstStyle/>
          <a:p>
            <a:pPr algn="ctr"/>
            <a:r>
              <a:rPr lang="en-US" sz="4000" b="1" dirty="0">
                <a:solidFill>
                  <a:schemeClr val="bg1"/>
                </a:solidFill>
                <a:latin typeface="Arial" panose="020B0604020202020204" pitchFamily="34" charset="0"/>
                <a:cs typeface="Arial" panose="020B0604020202020204" pitchFamily="34" charset="0"/>
              </a:rPr>
              <a:t>DETERMINING SAMPLE SIZE</a:t>
            </a:r>
            <a:endParaRPr lang="en-US" sz="2000" b="1" dirty="0">
              <a:solidFill>
                <a:srgbClr val="0CA2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DA9496-8E40-5E4B-AED0-92962B80E21F}"/>
              </a:ext>
            </a:extLst>
          </p:cNvPr>
          <p:cNvSpPr txBox="1"/>
          <p:nvPr/>
        </p:nvSpPr>
        <p:spPr>
          <a:xfrm>
            <a:off x="240033" y="1505813"/>
            <a:ext cx="4785904" cy="4501610"/>
          </a:xfrm>
          <a:prstGeom prst="rect">
            <a:avLst/>
          </a:prstGeom>
        </p:spPr>
        <p:txBody>
          <a:bodyPr vert="horz" lIns="91440" tIns="45720" rIns="91440" bIns="45720" rtlCol="0" anchor="t">
            <a:noAutofit/>
          </a:bodyPr>
          <a:lstStyle/>
          <a:p>
            <a:pPr marL="171450" indent="-171450">
              <a:buFont typeface="Arial" panose="020B0604020202020204" pitchFamily="34" charset="0"/>
              <a:buChar char="•"/>
            </a:pPr>
            <a:endParaRPr lang="en-US" dirty="0">
              <a:solidFill>
                <a:schemeClr val="bg1"/>
              </a:solidFill>
              <a:latin typeface="Univers LT Std 45 Light" panose="020B0403020202020204"/>
            </a:endParaRPr>
          </a:p>
        </p:txBody>
      </p:sp>
    </p:spTree>
    <p:extLst>
      <p:ext uri="{BB962C8B-B14F-4D97-AF65-F5344CB8AC3E}">
        <p14:creationId xmlns:p14="http://schemas.microsoft.com/office/powerpoint/2010/main" val="1484727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480BB8-8BCC-4E47-A998-079812F24D0C}"/>
              </a:ext>
            </a:extLst>
          </p:cNvPr>
          <p:cNvSpPr/>
          <p:nvPr/>
        </p:nvSpPr>
        <p:spPr>
          <a:xfrm>
            <a:off x="-16844" y="0"/>
            <a:ext cx="9160843" cy="2485623"/>
          </a:xfrm>
          <a:prstGeom prst="rect">
            <a:avLst/>
          </a:prstGeom>
          <a:solidFill>
            <a:srgbClr val="00A08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844" y="2943279"/>
            <a:ext cx="9127157" cy="971442"/>
          </a:xfrm>
        </p:spPr>
        <p:txBody>
          <a:bodyPr vert="horz" lIns="91440" tIns="45720" rIns="91440" bIns="45720" rtlCol="0" anchor="b">
            <a:noAutofit/>
          </a:bodyPr>
          <a:lstStyle/>
          <a:p>
            <a:pPr algn="ctr"/>
            <a:r>
              <a:rPr lang="en-US" sz="4800" b="1" kern="1200" dirty="0">
                <a:solidFill>
                  <a:srgbClr val="005481"/>
                </a:solidFill>
                <a:latin typeface="Arial" panose="020B0604020202020204" pitchFamily="34" charset="0"/>
                <a:cs typeface="Arial" panose="020B0604020202020204" pitchFamily="34" charset="0"/>
              </a:rPr>
              <a:t>PHASE I SAMPLE </a:t>
            </a:r>
          </a:p>
        </p:txBody>
      </p:sp>
      <p:sp>
        <p:nvSpPr>
          <p:cNvPr id="5" name="Rectangle 4">
            <a:extLst>
              <a:ext uri="{FF2B5EF4-FFF2-40B4-BE49-F238E27FC236}">
                <a16:creationId xmlns:a16="http://schemas.microsoft.com/office/drawing/2014/main" id="{A1604B65-D0D6-4605-BC24-DD71AA0E9312}"/>
              </a:ext>
            </a:extLst>
          </p:cNvPr>
          <p:cNvSpPr/>
          <p:nvPr/>
        </p:nvSpPr>
        <p:spPr>
          <a:xfrm>
            <a:off x="-16844" y="4353059"/>
            <a:ext cx="9160843" cy="2504941"/>
          </a:xfrm>
          <a:prstGeom prst="rect">
            <a:avLst/>
          </a:prstGeom>
          <a:solidFill>
            <a:srgbClr val="00A08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40672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8419D3-741E-4CF3-AA29-6F7724275704}"/>
              </a:ext>
            </a:extLst>
          </p:cNvPr>
          <p:cNvSpPr>
            <a:spLocks noGrp="1"/>
          </p:cNvSpPr>
          <p:nvPr>
            <p:ph sz="half" idx="1"/>
          </p:nvPr>
        </p:nvSpPr>
        <p:spPr>
          <a:xfrm>
            <a:off x="3248491" y="1631752"/>
            <a:ext cx="5851905" cy="1808444"/>
          </a:xfrm>
        </p:spPr>
        <p:txBody>
          <a:bodyPr>
            <a:noAutofit/>
          </a:bodyPr>
          <a:lstStyle/>
          <a:p>
            <a:pPr marL="0" indent="0">
              <a:buNone/>
            </a:pPr>
            <a:r>
              <a:rPr lang="en-US" sz="2400" dirty="0">
                <a:latin typeface="Arial" panose="020B0604020202020204" pitchFamily="34" charset="0"/>
                <a:cs typeface="Arial" panose="020B0604020202020204" pitchFamily="34" charset="0"/>
              </a:rPr>
              <a:t>Count the number of individual and distinct </a:t>
            </a:r>
            <a:r>
              <a:rPr lang="en-US" sz="2400" b="1" dirty="0">
                <a:solidFill>
                  <a:srgbClr val="521B93"/>
                </a:solidFill>
                <a:latin typeface="Arial" panose="020B0604020202020204" pitchFamily="34" charset="0"/>
                <a:cs typeface="Arial" panose="020B0604020202020204" pitchFamily="34" charset="0"/>
              </a:rPr>
              <a:t>dark purple </a:t>
            </a:r>
            <a:r>
              <a:rPr lang="en-US" sz="2400" dirty="0">
                <a:latin typeface="Arial" panose="020B0604020202020204" pitchFamily="34" charset="0"/>
                <a:cs typeface="Arial" panose="020B0604020202020204" pitchFamily="34" charset="0"/>
              </a:rPr>
              <a:t>and </a:t>
            </a:r>
            <a:r>
              <a:rPr lang="en-US" sz="2400" b="1" dirty="0">
                <a:solidFill>
                  <a:srgbClr val="002060"/>
                </a:solidFill>
                <a:latin typeface="Arial" panose="020B0604020202020204" pitchFamily="34" charset="0"/>
                <a:cs typeface="Arial" panose="020B0604020202020204" pitchFamily="34" charset="0"/>
              </a:rPr>
              <a:t>dark blue </a:t>
            </a:r>
            <a:r>
              <a:rPr lang="en-US" sz="2400" dirty="0">
                <a:latin typeface="Arial" panose="020B0604020202020204" pitchFamily="34" charset="0"/>
                <a:cs typeface="Arial" panose="020B0604020202020204" pitchFamily="34" charset="0"/>
              </a:rPr>
              <a:t>colonies with and without pink diffused halos. </a:t>
            </a:r>
            <a:r>
              <a:rPr lang="en-US" sz="2400" b="1" u="sng" dirty="0">
                <a:latin typeface="Arial" panose="020B0604020202020204" pitchFamily="34" charset="0"/>
                <a:cs typeface="Arial" panose="020B0604020202020204" pitchFamily="34" charset="0"/>
              </a:rPr>
              <a:t>Do not </a:t>
            </a:r>
            <a:r>
              <a:rPr lang="en-US" sz="2400" dirty="0">
                <a:latin typeface="Arial" panose="020B0604020202020204" pitchFamily="34" charset="0"/>
                <a:cs typeface="Arial" panose="020B0604020202020204" pitchFamily="34" charset="0"/>
              </a:rPr>
              <a:t>count the pink, white, light blue, or teal/turquoise-colored colonies.  </a:t>
            </a:r>
          </a:p>
        </p:txBody>
      </p:sp>
      <p:sp>
        <p:nvSpPr>
          <p:cNvPr id="8" name="Rectangle 7">
            <a:extLst>
              <a:ext uri="{FF2B5EF4-FFF2-40B4-BE49-F238E27FC236}">
                <a16:creationId xmlns:a16="http://schemas.microsoft.com/office/drawing/2014/main" id="{D0C62998-3946-F64A-8145-F3507240C04D}"/>
              </a:ext>
            </a:extLst>
          </p:cNvPr>
          <p:cNvSpPr/>
          <p:nvPr/>
        </p:nvSpPr>
        <p:spPr>
          <a:xfrm>
            <a:off x="3371885" y="0"/>
            <a:ext cx="5623700" cy="1508105"/>
          </a:xfrm>
          <a:prstGeom prst="rect">
            <a:avLst/>
          </a:prstGeom>
        </p:spPr>
        <p:txBody>
          <a:bodyPr wrap="square">
            <a:spAutoFit/>
          </a:bodyPr>
          <a:lstStyle/>
          <a:p>
            <a:pPr algn="ctr"/>
            <a:r>
              <a:rPr lang="en-US" sz="3600" b="1" i="1" dirty="0">
                <a:solidFill>
                  <a:srgbClr val="005481"/>
                </a:solidFill>
                <a:latin typeface="Arial" panose="020B0604020202020204" pitchFamily="34" charset="0"/>
                <a:cs typeface="Arial" panose="020B0604020202020204" pitchFamily="34" charset="0"/>
              </a:rPr>
              <a:t>E. COLI </a:t>
            </a:r>
            <a:r>
              <a:rPr lang="en-US" sz="3600" b="1" dirty="0">
                <a:solidFill>
                  <a:srgbClr val="005481"/>
                </a:solidFill>
                <a:latin typeface="Arial" panose="020B0604020202020204" pitchFamily="34" charset="0"/>
                <a:cs typeface="Arial" panose="020B0604020202020204" pitchFamily="34" charset="0"/>
              </a:rPr>
              <a:t>BACTERIA FIELD GUIDE - </a:t>
            </a:r>
          </a:p>
          <a:p>
            <a:pPr algn="ctr"/>
            <a:r>
              <a:rPr lang="en-US" sz="2000" b="1" dirty="0">
                <a:solidFill>
                  <a:srgbClr val="0CA28E"/>
                </a:solidFill>
                <a:latin typeface="Arial" panose="020B0604020202020204" pitchFamily="34" charset="0"/>
                <a:cs typeface="Arial" panose="020B0604020202020204" pitchFamily="34" charset="0"/>
              </a:rPr>
              <a:t>COUNTING </a:t>
            </a:r>
            <a:r>
              <a:rPr lang="en-US" sz="2000" b="1" i="1" dirty="0">
                <a:solidFill>
                  <a:srgbClr val="0CA28E"/>
                </a:solidFill>
                <a:latin typeface="Arial" panose="020B0604020202020204" pitchFamily="34" charset="0"/>
                <a:cs typeface="Arial" panose="020B0604020202020204" pitchFamily="34" charset="0"/>
              </a:rPr>
              <a:t>E. COLI </a:t>
            </a:r>
            <a:r>
              <a:rPr lang="en-US" sz="2000" b="1" dirty="0">
                <a:solidFill>
                  <a:srgbClr val="0CA28E"/>
                </a:solidFill>
                <a:latin typeface="Arial" panose="020B0604020202020204" pitchFamily="34" charset="0"/>
                <a:cs typeface="Arial" panose="020B0604020202020204" pitchFamily="34" charset="0"/>
              </a:rPr>
              <a:t>BACTERIA COLONIES</a:t>
            </a:r>
          </a:p>
        </p:txBody>
      </p:sp>
      <p:pic>
        <p:nvPicPr>
          <p:cNvPr id="4" name="Picture 3">
            <a:extLst>
              <a:ext uri="{FF2B5EF4-FFF2-40B4-BE49-F238E27FC236}">
                <a16:creationId xmlns:a16="http://schemas.microsoft.com/office/drawing/2014/main" id="{94DEFAAE-7433-2A46-8BE5-FCD7248154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0518" y="3787418"/>
            <a:ext cx="4479488" cy="2965295"/>
          </a:xfrm>
          <a:prstGeom prst="rect">
            <a:avLst/>
          </a:prstGeom>
        </p:spPr>
      </p:pic>
      <p:sp>
        <p:nvSpPr>
          <p:cNvPr id="6" name="Oval 5">
            <a:extLst>
              <a:ext uri="{FF2B5EF4-FFF2-40B4-BE49-F238E27FC236}">
                <a16:creationId xmlns:a16="http://schemas.microsoft.com/office/drawing/2014/main" id="{646D34B9-194A-554E-8CCD-D1E33241C8BC}"/>
              </a:ext>
            </a:extLst>
          </p:cNvPr>
          <p:cNvSpPr/>
          <p:nvPr/>
        </p:nvSpPr>
        <p:spPr>
          <a:xfrm>
            <a:off x="4336979" y="4320222"/>
            <a:ext cx="282649" cy="276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7B63E6-1110-0D4F-BDFC-E6DEAFCAA0DB}"/>
              </a:ext>
            </a:extLst>
          </p:cNvPr>
          <p:cNvSpPr/>
          <p:nvPr/>
        </p:nvSpPr>
        <p:spPr>
          <a:xfrm>
            <a:off x="5729920" y="5510875"/>
            <a:ext cx="282649" cy="276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B7DC00-A8E5-014D-A5DC-EAAD323721BC}"/>
              </a:ext>
            </a:extLst>
          </p:cNvPr>
          <p:cNvSpPr/>
          <p:nvPr/>
        </p:nvSpPr>
        <p:spPr>
          <a:xfrm>
            <a:off x="5284831" y="3921181"/>
            <a:ext cx="282649" cy="276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577B85-E6C8-B34B-8D60-274E1D62FBDE}"/>
              </a:ext>
            </a:extLst>
          </p:cNvPr>
          <p:cNvSpPr/>
          <p:nvPr/>
        </p:nvSpPr>
        <p:spPr>
          <a:xfrm>
            <a:off x="5098617" y="4393267"/>
            <a:ext cx="282649" cy="276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7B1FDF9-FF6C-674B-9EF0-B591EFCCD031}"/>
              </a:ext>
            </a:extLst>
          </p:cNvPr>
          <p:cNvSpPr/>
          <p:nvPr/>
        </p:nvSpPr>
        <p:spPr>
          <a:xfrm>
            <a:off x="4136319" y="4494534"/>
            <a:ext cx="261419" cy="256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691D90-373F-4640-8EAB-5E0F5AD306A2}"/>
              </a:ext>
            </a:extLst>
          </p:cNvPr>
          <p:cNvSpPr/>
          <p:nvPr/>
        </p:nvSpPr>
        <p:spPr>
          <a:xfrm>
            <a:off x="4808662" y="5802066"/>
            <a:ext cx="282649" cy="276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D4BF4D-98D5-1745-A3C1-A12171AE066C}"/>
              </a:ext>
            </a:extLst>
          </p:cNvPr>
          <p:cNvSpPr/>
          <p:nvPr/>
        </p:nvSpPr>
        <p:spPr>
          <a:xfrm>
            <a:off x="6123908" y="5372462"/>
            <a:ext cx="282649" cy="276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FE8912-2BA4-7042-B5C7-65CC35D7D695}"/>
              </a:ext>
            </a:extLst>
          </p:cNvPr>
          <p:cNvSpPr/>
          <p:nvPr/>
        </p:nvSpPr>
        <p:spPr>
          <a:xfrm>
            <a:off x="4797048" y="4216309"/>
            <a:ext cx="282649" cy="276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7CE2FC-82B0-3745-834F-2220EA57BDC4}"/>
              </a:ext>
            </a:extLst>
          </p:cNvPr>
          <p:cNvSpPr/>
          <p:nvPr/>
        </p:nvSpPr>
        <p:spPr>
          <a:xfrm>
            <a:off x="4152308" y="4328906"/>
            <a:ext cx="254889" cy="2027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DF896BE-E768-9445-B8AE-7CDD025A6D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flipV="1">
            <a:off x="20" y="10"/>
            <a:ext cx="3147352" cy="6857990"/>
          </a:xfrm>
          <a:prstGeom prst="rect">
            <a:avLst/>
          </a:prstGeom>
          <a:effectLst/>
        </p:spPr>
      </p:pic>
    </p:spTree>
    <p:extLst>
      <p:ext uri="{BB962C8B-B14F-4D97-AF65-F5344CB8AC3E}">
        <p14:creationId xmlns:p14="http://schemas.microsoft.com/office/powerpoint/2010/main" val="193503009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6116057C-49E5-4E61-B8BF-3770F9E5BF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3410" y="17729"/>
            <a:ext cx="6877179" cy="6840271"/>
          </a:xfrm>
          <a:prstGeom prst="ellipse">
            <a:avLst/>
          </a:prstGeom>
        </p:spPr>
      </p:pic>
      <p:sp>
        <p:nvSpPr>
          <p:cNvPr id="28" name="TextBox 27">
            <a:extLst>
              <a:ext uri="{FF2B5EF4-FFF2-40B4-BE49-F238E27FC236}">
                <a16:creationId xmlns:a16="http://schemas.microsoft.com/office/drawing/2014/main" id="{A430832C-16A9-CD46-AC89-C1B54C4E6DA1}"/>
              </a:ext>
            </a:extLst>
          </p:cNvPr>
          <p:cNvSpPr txBox="1"/>
          <p:nvPr/>
        </p:nvSpPr>
        <p:spPr>
          <a:xfrm>
            <a:off x="39148" y="0"/>
            <a:ext cx="2148467" cy="461665"/>
          </a:xfrm>
          <a:prstGeom prst="rect">
            <a:avLst/>
          </a:prstGeom>
          <a:noFill/>
        </p:spPr>
        <p:txBody>
          <a:bodyPr wrap="square" rtlCol="0">
            <a:spAutoFit/>
          </a:bodyPr>
          <a:lstStyle/>
          <a:p>
            <a:r>
              <a:rPr lang="en-US" sz="2400" dirty="0"/>
              <a:t>Total Count = 2</a:t>
            </a:r>
          </a:p>
        </p:txBody>
      </p:sp>
      <p:sp>
        <p:nvSpPr>
          <p:cNvPr id="6" name="TextBox 5">
            <a:extLst>
              <a:ext uri="{FF2B5EF4-FFF2-40B4-BE49-F238E27FC236}">
                <a16:creationId xmlns:a16="http://schemas.microsoft.com/office/drawing/2014/main" id="{4B4BB614-B78D-7149-A5A8-D81C74C3BFAD}"/>
              </a:ext>
            </a:extLst>
          </p:cNvPr>
          <p:cNvSpPr txBox="1"/>
          <p:nvPr/>
        </p:nvSpPr>
        <p:spPr>
          <a:xfrm>
            <a:off x="8468139" y="6488668"/>
            <a:ext cx="636713" cy="369332"/>
          </a:xfrm>
          <a:prstGeom prst="rect">
            <a:avLst/>
          </a:prstGeom>
          <a:noFill/>
        </p:spPr>
        <p:txBody>
          <a:bodyPr wrap="none" rtlCol="0">
            <a:spAutoFit/>
          </a:bodyPr>
          <a:lstStyle/>
          <a:p>
            <a:r>
              <a:rPr lang="en-US" dirty="0"/>
              <a:t>1 mL</a:t>
            </a:r>
          </a:p>
        </p:txBody>
      </p:sp>
      <p:sp>
        <p:nvSpPr>
          <p:cNvPr id="7" name="Oval 6">
            <a:extLst>
              <a:ext uri="{FF2B5EF4-FFF2-40B4-BE49-F238E27FC236}">
                <a16:creationId xmlns:a16="http://schemas.microsoft.com/office/drawing/2014/main" id="{DCA1EBEC-3F1A-9749-868B-668A75358189}"/>
              </a:ext>
            </a:extLst>
          </p:cNvPr>
          <p:cNvSpPr/>
          <p:nvPr/>
        </p:nvSpPr>
        <p:spPr>
          <a:xfrm>
            <a:off x="6749857" y="1407771"/>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6B48325-4618-4838-A8A4-5E3B15E2E9C6}"/>
              </a:ext>
            </a:extLst>
          </p:cNvPr>
          <p:cNvSpPr/>
          <p:nvPr/>
        </p:nvSpPr>
        <p:spPr>
          <a:xfrm>
            <a:off x="6149902" y="2146622"/>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3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ire, tiled&#10;&#10;Description automatically generated">
            <a:extLst>
              <a:ext uri="{FF2B5EF4-FFF2-40B4-BE49-F238E27FC236}">
                <a16:creationId xmlns:a16="http://schemas.microsoft.com/office/drawing/2014/main" id="{598A174C-CB7D-4C81-A712-9634778DB5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1501" y="0"/>
            <a:ext cx="6820998" cy="6858000"/>
          </a:xfrm>
          <a:prstGeom prst="ellipse">
            <a:avLst/>
          </a:prstGeom>
        </p:spPr>
      </p:pic>
      <p:sp>
        <p:nvSpPr>
          <p:cNvPr id="28" name="TextBox 27">
            <a:extLst>
              <a:ext uri="{FF2B5EF4-FFF2-40B4-BE49-F238E27FC236}">
                <a16:creationId xmlns:a16="http://schemas.microsoft.com/office/drawing/2014/main" id="{A430832C-16A9-CD46-AC89-C1B54C4E6DA1}"/>
              </a:ext>
            </a:extLst>
          </p:cNvPr>
          <p:cNvSpPr txBox="1"/>
          <p:nvPr/>
        </p:nvSpPr>
        <p:spPr>
          <a:xfrm>
            <a:off x="39148" y="0"/>
            <a:ext cx="2414685" cy="461665"/>
          </a:xfrm>
          <a:prstGeom prst="rect">
            <a:avLst/>
          </a:prstGeom>
          <a:noFill/>
        </p:spPr>
        <p:txBody>
          <a:bodyPr wrap="square" rtlCol="0">
            <a:spAutoFit/>
          </a:bodyPr>
          <a:lstStyle/>
          <a:p>
            <a:r>
              <a:rPr lang="en-US" sz="2400" dirty="0"/>
              <a:t>Total Count = 10</a:t>
            </a:r>
          </a:p>
        </p:txBody>
      </p:sp>
      <p:sp>
        <p:nvSpPr>
          <p:cNvPr id="6" name="TextBox 5">
            <a:extLst>
              <a:ext uri="{FF2B5EF4-FFF2-40B4-BE49-F238E27FC236}">
                <a16:creationId xmlns:a16="http://schemas.microsoft.com/office/drawing/2014/main" id="{4B4BB614-B78D-7149-A5A8-D81C74C3BFAD}"/>
              </a:ext>
            </a:extLst>
          </p:cNvPr>
          <p:cNvSpPr txBox="1"/>
          <p:nvPr/>
        </p:nvSpPr>
        <p:spPr>
          <a:xfrm>
            <a:off x="8468139" y="6488668"/>
            <a:ext cx="636713" cy="369332"/>
          </a:xfrm>
          <a:prstGeom prst="rect">
            <a:avLst/>
          </a:prstGeom>
          <a:noFill/>
        </p:spPr>
        <p:txBody>
          <a:bodyPr wrap="none" rtlCol="0">
            <a:spAutoFit/>
          </a:bodyPr>
          <a:lstStyle/>
          <a:p>
            <a:r>
              <a:rPr lang="en-US" dirty="0"/>
              <a:t>5 mL</a:t>
            </a:r>
          </a:p>
        </p:txBody>
      </p:sp>
      <p:sp>
        <p:nvSpPr>
          <p:cNvPr id="7" name="Oval 6">
            <a:extLst>
              <a:ext uri="{FF2B5EF4-FFF2-40B4-BE49-F238E27FC236}">
                <a16:creationId xmlns:a16="http://schemas.microsoft.com/office/drawing/2014/main" id="{DCA1EBEC-3F1A-9749-868B-668A75358189}"/>
              </a:ext>
            </a:extLst>
          </p:cNvPr>
          <p:cNvSpPr/>
          <p:nvPr/>
        </p:nvSpPr>
        <p:spPr>
          <a:xfrm>
            <a:off x="5557116" y="1022973"/>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6B48325-4618-4838-A8A4-5E3B15E2E9C6}"/>
              </a:ext>
            </a:extLst>
          </p:cNvPr>
          <p:cNvSpPr/>
          <p:nvPr/>
        </p:nvSpPr>
        <p:spPr>
          <a:xfrm>
            <a:off x="4888262" y="1280148"/>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DCFD56A-AD5B-4C10-BDDC-A40C6CACB1F6}"/>
              </a:ext>
            </a:extLst>
          </p:cNvPr>
          <p:cNvSpPr/>
          <p:nvPr/>
        </p:nvSpPr>
        <p:spPr>
          <a:xfrm>
            <a:off x="1693100" y="3837551"/>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9C53051-FB75-4F51-A740-0BABB5F20222}"/>
              </a:ext>
            </a:extLst>
          </p:cNvPr>
          <p:cNvSpPr/>
          <p:nvPr/>
        </p:nvSpPr>
        <p:spPr>
          <a:xfrm>
            <a:off x="6713028" y="1280148"/>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2E40B51-0C34-48B0-A393-30D35B9A260E}"/>
              </a:ext>
            </a:extLst>
          </p:cNvPr>
          <p:cNvSpPr/>
          <p:nvPr/>
        </p:nvSpPr>
        <p:spPr>
          <a:xfrm>
            <a:off x="6121426" y="1724266"/>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C9A6CF8-9B98-4D8B-93E2-8E51CD65BBE4}"/>
              </a:ext>
            </a:extLst>
          </p:cNvPr>
          <p:cNvSpPr/>
          <p:nvPr/>
        </p:nvSpPr>
        <p:spPr>
          <a:xfrm>
            <a:off x="6713028" y="2296309"/>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7B3A60-F668-488C-BD34-64A9172B1645}"/>
              </a:ext>
            </a:extLst>
          </p:cNvPr>
          <p:cNvSpPr/>
          <p:nvPr/>
        </p:nvSpPr>
        <p:spPr>
          <a:xfrm>
            <a:off x="7364583" y="2039134"/>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9E58B7E-5369-4EE4-97E8-BEE979A70595}"/>
              </a:ext>
            </a:extLst>
          </p:cNvPr>
          <p:cNvSpPr/>
          <p:nvPr/>
        </p:nvSpPr>
        <p:spPr>
          <a:xfrm>
            <a:off x="5195656" y="4451008"/>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B212C5-34F6-4DCD-8AF1-57206BF16BC1}"/>
              </a:ext>
            </a:extLst>
          </p:cNvPr>
          <p:cNvSpPr/>
          <p:nvPr/>
        </p:nvSpPr>
        <p:spPr>
          <a:xfrm>
            <a:off x="4506352" y="5782097"/>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EEFFEE9-D944-415F-BF77-45A6E8C1810E}"/>
              </a:ext>
            </a:extLst>
          </p:cNvPr>
          <p:cNvSpPr/>
          <p:nvPr/>
        </p:nvSpPr>
        <p:spPr>
          <a:xfrm>
            <a:off x="5809048" y="5782097"/>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1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10;&#10;Description automatically generated with low confidence">
            <a:extLst>
              <a:ext uri="{FF2B5EF4-FFF2-40B4-BE49-F238E27FC236}">
                <a16:creationId xmlns:a16="http://schemas.microsoft.com/office/drawing/2014/main" id="{FE38CEA6-7E95-46DB-8661-BCB41FEE43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763" y="1451651"/>
            <a:ext cx="8255906" cy="4915242"/>
          </a:xfrm>
          <a:prstGeom prst="rect">
            <a:avLst/>
          </a:prstGeom>
        </p:spPr>
      </p:pic>
      <p:sp>
        <p:nvSpPr>
          <p:cNvPr id="8" name="TextBox 7">
            <a:extLst>
              <a:ext uri="{FF2B5EF4-FFF2-40B4-BE49-F238E27FC236}">
                <a16:creationId xmlns:a16="http://schemas.microsoft.com/office/drawing/2014/main" id="{977D33C7-EA18-4306-ACE9-9700B4E8DA00}"/>
              </a:ext>
            </a:extLst>
          </p:cNvPr>
          <p:cNvSpPr txBox="1"/>
          <p:nvPr/>
        </p:nvSpPr>
        <p:spPr>
          <a:xfrm>
            <a:off x="3340053" y="3635264"/>
            <a:ext cx="466841" cy="523220"/>
          </a:xfrm>
          <a:prstGeom prst="rect">
            <a:avLst/>
          </a:prstGeom>
          <a:noFill/>
        </p:spPr>
        <p:txBody>
          <a:bodyPr wrap="square" rtlCol="0">
            <a:spAutoFit/>
          </a:bodyPr>
          <a:lstStyle/>
          <a:p>
            <a:r>
              <a:rPr lang="en-US" sz="2800" b="1" dirty="0">
                <a:solidFill>
                  <a:srgbClr val="FF0000"/>
                </a:solidFill>
                <a:latin typeface="Univers LT Std 45 Light"/>
              </a:rPr>
              <a:t>1</a:t>
            </a:r>
          </a:p>
        </p:txBody>
      </p:sp>
      <p:sp>
        <p:nvSpPr>
          <p:cNvPr id="9" name="TextBox 8">
            <a:extLst>
              <a:ext uri="{FF2B5EF4-FFF2-40B4-BE49-F238E27FC236}">
                <a16:creationId xmlns:a16="http://schemas.microsoft.com/office/drawing/2014/main" id="{0598F666-46B3-4124-8E5E-590848F97446}"/>
              </a:ext>
            </a:extLst>
          </p:cNvPr>
          <p:cNvSpPr txBox="1"/>
          <p:nvPr/>
        </p:nvSpPr>
        <p:spPr>
          <a:xfrm>
            <a:off x="3386351" y="4634767"/>
            <a:ext cx="428263" cy="523220"/>
          </a:xfrm>
          <a:prstGeom prst="rect">
            <a:avLst/>
          </a:prstGeom>
          <a:noFill/>
        </p:spPr>
        <p:txBody>
          <a:bodyPr wrap="square" rtlCol="0">
            <a:spAutoFit/>
          </a:bodyPr>
          <a:lstStyle/>
          <a:p>
            <a:r>
              <a:rPr lang="en-US" sz="2800" b="1" dirty="0">
                <a:solidFill>
                  <a:srgbClr val="FF0000"/>
                </a:solidFill>
                <a:latin typeface="Univers LT Std 45 Light"/>
              </a:rPr>
              <a:t>5</a:t>
            </a:r>
          </a:p>
        </p:txBody>
      </p:sp>
      <p:sp>
        <p:nvSpPr>
          <p:cNvPr id="10" name="TextBox 9">
            <a:extLst>
              <a:ext uri="{FF2B5EF4-FFF2-40B4-BE49-F238E27FC236}">
                <a16:creationId xmlns:a16="http://schemas.microsoft.com/office/drawing/2014/main" id="{F58B989F-36D3-4BA7-9A16-4C0004743CD5}"/>
              </a:ext>
            </a:extLst>
          </p:cNvPr>
          <p:cNvSpPr txBox="1"/>
          <p:nvPr/>
        </p:nvSpPr>
        <p:spPr>
          <a:xfrm>
            <a:off x="3220453" y="2765598"/>
            <a:ext cx="1705337" cy="461665"/>
          </a:xfrm>
          <a:prstGeom prst="rect">
            <a:avLst/>
          </a:prstGeom>
          <a:noFill/>
        </p:spPr>
        <p:txBody>
          <a:bodyPr wrap="square" rtlCol="0">
            <a:spAutoFit/>
          </a:bodyPr>
          <a:lstStyle/>
          <a:p>
            <a:r>
              <a:rPr lang="en-US" sz="2400" b="1" dirty="0">
                <a:solidFill>
                  <a:srgbClr val="FF0000"/>
                </a:solidFill>
                <a:latin typeface="Univers LT Std 45 Light"/>
              </a:rPr>
              <a:t>Enter Time</a:t>
            </a:r>
          </a:p>
        </p:txBody>
      </p:sp>
      <p:sp>
        <p:nvSpPr>
          <p:cNvPr id="11" name="TextBox 10">
            <a:extLst>
              <a:ext uri="{FF2B5EF4-FFF2-40B4-BE49-F238E27FC236}">
                <a16:creationId xmlns:a16="http://schemas.microsoft.com/office/drawing/2014/main" id="{FD369DDC-3A75-42B2-A3A1-91EB62EA8A9D}"/>
              </a:ext>
            </a:extLst>
          </p:cNvPr>
          <p:cNvSpPr txBox="1"/>
          <p:nvPr/>
        </p:nvSpPr>
        <p:spPr>
          <a:xfrm>
            <a:off x="6775810" y="3200431"/>
            <a:ext cx="553655" cy="523220"/>
          </a:xfrm>
          <a:prstGeom prst="rect">
            <a:avLst/>
          </a:prstGeom>
          <a:noFill/>
        </p:spPr>
        <p:txBody>
          <a:bodyPr wrap="square" rtlCol="0">
            <a:spAutoFit/>
          </a:bodyPr>
          <a:lstStyle/>
          <a:p>
            <a:r>
              <a:rPr lang="en-US" sz="2800" b="1" dirty="0">
                <a:solidFill>
                  <a:srgbClr val="FF0000"/>
                </a:solidFill>
                <a:latin typeface="Univers LT Std 45 Light"/>
              </a:rPr>
              <a:t>33</a:t>
            </a:r>
          </a:p>
        </p:txBody>
      </p:sp>
      <p:sp>
        <p:nvSpPr>
          <p:cNvPr id="13" name="TextBox 12">
            <a:extLst>
              <a:ext uri="{FF2B5EF4-FFF2-40B4-BE49-F238E27FC236}">
                <a16:creationId xmlns:a16="http://schemas.microsoft.com/office/drawing/2014/main" id="{118FFB17-89B0-4388-832C-897CE5A50118}"/>
              </a:ext>
            </a:extLst>
          </p:cNvPr>
          <p:cNvSpPr txBox="1"/>
          <p:nvPr/>
        </p:nvSpPr>
        <p:spPr>
          <a:xfrm>
            <a:off x="6775810" y="2738766"/>
            <a:ext cx="1705337" cy="461665"/>
          </a:xfrm>
          <a:prstGeom prst="rect">
            <a:avLst/>
          </a:prstGeom>
          <a:noFill/>
        </p:spPr>
        <p:txBody>
          <a:bodyPr wrap="square" rtlCol="0">
            <a:spAutoFit/>
          </a:bodyPr>
          <a:lstStyle/>
          <a:p>
            <a:r>
              <a:rPr lang="en-US" sz="2400" b="1" dirty="0">
                <a:solidFill>
                  <a:srgbClr val="FF0000"/>
                </a:solidFill>
                <a:latin typeface="Univers LT Std 45 Light"/>
              </a:rPr>
              <a:t>Enter Time</a:t>
            </a:r>
          </a:p>
        </p:txBody>
      </p:sp>
      <p:sp>
        <p:nvSpPr>
          <p:cNvPr id="14" name="TextBox 13">
            <a:extLst>
              <a:ext uri="{FF2B5EF4-FFF2-40B4-BE49-F238E27FC236}">
                <a16:creationId xmlns:a16="http://schemas.microsoft.com/office/drawing/2014/main" id="{4837D457-C3E1-47CF-B9CB-3D73045D53EE}"/>
              </a:ext>
            </a:extLst>
          </p:cNvPr>
          <p:cNvSpPr txBox="1"/>
          <p:nvPr/>
        </p:nvSpPr>
        <p:spPr>
          <a:xfrm>
            <a:off x="3515606" y="3200431"/>
            <a:ext cx="553655" cy="523220"/>
          </a:xfrm>
          <a:prstGeom prst="rect">
            <a:avLst/>
          </a:prstGeom>
          <a:noFill/>
        </p:spPr>
        <p:txBody>
          <a:bodyPr wrap="square" rtlCol="0">
            <a:spAutoFit/>
          </a:bodyPr>
          <a:lstStyle/>
          <a:p>
            <a:r>
              <a:rPr lang="en-US" sz="2800" b="1" dirty="0">
                <a:solidFill>
                  <a:srgbClr val="FF0000"/>
                </a:solidFill>
                <a:latin typeface="Univers LT Std 45 Light"/>
              </a:rPr>
              <a:t>28</a:t>
            </a:r>
          </a:p>
        </p:txBody>
      </p:sp>
      <p:sp>
        <p:nvSpPr>
          <p:cNvPr id="16" name="Rectangle 15">
            <a:extLst>
              <a:ext uri="{FF2B5EF4-FFF2-40B4-BE49-F238E27FC236}">
                <a16:creationId xmlns:a16="http://schemas.microsoft.com/office/drawing/2014/main" id="{6D097781-FEE7-45CD-B01C-DD0C7B5795F5}"/>
              </a:ext>
            </a:extLst>
          </p:cNvPr>
          <p:cNvSpPr/>
          <p:nvPr/>
        </p:nvSpPr>
        <p:spPr>
          <a:xfrm>
            <a:off x="-13996" y="0"/>
            <a:ext cx="9144000" cy="1077218"/>
          </a:xfrm>
          <a:prstGeom prst="rect">
            <a:avLst/>
          </a:prstGeom>
          <a:solidFill>
            <a:srgbClr val="005481"/>
          </a:solidFill>
        </p:spPr>
        <p:txBody>
          <a:bodyPr wrap="square">
            <a:spAutoFit/>
          </a:bodyPr>
          <a:lstStyle/>
          <a:p>
            <a:pPr algn="ctr"/>
            <a:r>
              <a:rPr lang="en-US" sz="4000" b="1" i="1" dirty="0">
                <a:solidFill>
                  <a:schemeClr val="bg1"/>
                </a:solidFill>
                <a:latin typeface="Adobe Garamond Pro" panose="02020602060506020403" pitchFamily="18" charset="0"/>
              </a:rPr>
              <a:t>E. COLI </a:t>
            </a:r>
            <a:r>
              <a:rPr lang="en-US" sz="4000" b="1" dirty="0">
                <a:solidFill>
                  <a:schemeClr val="bg1"/>
                </a:solidFill>
                <a:latin typeface="Adobe Garamond Pro" panose="02020602060506020403" pitchFamily="18" charset="0"/>
              </a:rPr>
              <a:t>BACTERIA FIELD GUIDE - </a:t>
            </a:r>
          </a:p>
          <a:p>
            <a:pPr algn="ctr"/>
            <a:r>
              <a:rPr lang="en-US" sz="2400" b="1" dirty="0">
                <a:solidFill>
                  <a:srgbClr val="0CA28E"/>
                </a:solidFill>
                <a:latin typeface="Adobe Garamond Pro" panose="02020602060506020403" pitchFamily="18" charset="0"/>
              </a:rPr>
              <a:t>DATA REPORTING</a:t>
            </a:r>
          </a:p>
        </p:txBody>
      </p:sp>
      <p:sp>
        <p:nvSpPr>
          <p:cNvPr id="17" name="TextBox 16">
            <a:extLst>
              <a:ext uri="{FF2B5EF4-FFF2-40B4-BE49-F238E27FC236}">
                <a16:creationId xmlns:a16="http://schemas.microsoft.com/office/drawing/2014/main" id="{8195D175-B18A-4148-9E11-13BB42519495}"/>
              </a:ext>
            </a:extLst>
          </p:cNvPr>
          <p:cNvSpPr txBox="1"/>
          <p:nvPr/>
        </p:nvSpPr>
        <p:spPr>
          <a:xfrm>
            <a:off x="3002462" y="4069857"/>
            <a:ext cx="466841" cy="523220"/>
          </a:xfrm>
          <a:prstGeom prst="rect">
            <a:avLst/>
          </a:prstGeom>
          <a:noFill/>
        </p:spPr>
        <p:txBody>
          <a:bodyPr wrap="square" rtlCol="0">
            <a:spAutoFit/>
          </a:bodyPr>
          <a:lstStyle/>
          <a:p>
            <a:r>
              <a:rPr lang="en-US" sz="2800" b="1" dirty="0">
                <a:solidFill>
                  <a:srgbClr val="FF0000"/>
                </a:solidFill>
                <a:latin typeface="Univers LT Std 45 Light"/>
              </a:rPr>
              <a:t>2</a:t>
            </a:r>
          </a:p>
        </p:txBody>
      </p:sp>
      <p:sp>
        <p:nvSpPr>
          <p:cNvPr id="18" name="TextBox 17">
            <a:extLst>
              <a:ext uri="{FF2B5EF4-FFF2-40B4-BE49-F238E27FC236}">
                <a16:creationId xmlns:a16="http://schemas.microsoft.com/office/drawing/2014/main" id="{84F41C6A-33C5-460B-B7C7-CC91AAD4016D}"/>
              </a:ext>
            </a:extLst>
          </p:cNvPr>
          <p:cNvSpPr txBox="1"/>
          <p:nvPr/>
        </p:nvSpPr>
        <p:spPr>
          <a:xfrm>
            <a:off x="3002462" y="5060615"/>
            <a:ext cx="603809" cy="523220"/>
          </a:xfrm>
          <a:prstGeom prst="rect">
            <a:avLst/>
          </a:prstGeom>
          <a:noFill/>
        </p:spPr>
        <p:txBody>
          <a:bodyPr wrap="square" rtlCol="0">
            <a:spAutoFit/>
          </a:bodyPr>
          <a:lstStyle/>
          <a:p>
            <a:r>
              <a:rPr lang="en-US" sz="2800" b="1" dirty="0">
                <a:solidFill>
                  <a:srgbClr val="FF0000"/>
                </a:solidFill>
                <a:latin typeface="Univers LT Std 45 Light"/>
              </a:rPr>
              <a:t>10</a:t>
            </a:r>
          </a:p>
        </p:txBody>
      </p:sp>
      <p:sp>
        <p:nvSpPr>
          <p:cNvPr id="19" name="TextBox 18">
            <a:extLst>
              <a:ext uri="{FF2B5EF4-FFF2-40B4-BE49-F238E27FC236}">
                <a16:creationId xmlns:a16="http://schemas.microsoft.com/office/drawing/2014/main" id="{5CAE6AFD-FC69-4D1F-A03A-2F6F74BD497F}"/>
              </a:ext>
            </a:extLst>
          </p:cNvPr>
          <p:cNvSpPr txBox="1"/>
          <p:nvPr/>
        </p:nvSpPr>
        <p:spPr>
          <a:xfrm>
            <a:off x="8003316" y="3635264"/>
            <a:ext cx="807353" cy="523220"/>
          </a:xfrm>
          <a:prstGeom prst="rect">
            <a:avLst/>
          </a:prstGeom>
          <a:noFill/>
        </p:spPr>
        <p:txBody>
          <a:bodyPr wrap="square" rtlCol="0">
            <a:spAutoFit/>
          </a:bodyPr>
          <a:lstStyle/>
          <a:p>
            <a:r>
              <a:rPr lang="en-US" sz="2800" b="1" dirty="0">
                <a:solidFill>
                  <a:srgbClr val="FF0000"/>
                </a:solidFill>
                <a:latin typeface="Univers LT Std 45 Light"/>
              </a:rPr>
              <a:t>100</a:t>
            </a:r>
          </a:p>
        </p:txBody>
      </p:sp>
      <p:sp>
        <p:nvSpPr>
          <p:cNvPr id="20" name="TextBox 19">
            <a:extLst>
              <a:ext uri="{FF2B5EF4-FFF2-40B4-BE49-F238E27FC236}">
                <a16:creationId xmlns:a16="http://schemas.microsoft.com/office/drawing/2014/main" id="{4BD5E746-6546-42FA-8FE5-1A36B9841660}"/>
              </a:ext>
            </a:extLst>
          </p:cNvPr>
          <p:cNvSpPr txBox="1"/>
          <p:nvPr/>
        </p:nvSpPr>
        <p:spPr>
          <a:xfrm>
            <a:off x="8003316" y="4600944"/>
            <a:ext cx="807353" cy="523220"/>
          </a:xfrm>
          <a:prstGeom prst="rect">
            <a:avLst/>
          </a:prstGeom>
          <a:noFill/>
        </p:spPr>
        <p:txBody>
          <a:bodyPr wrap="square" rtlCol="0">
            <a:spAutoFit/>
          </a:bodyPr>
          <a:lstStyle/>
          <a:p>
            <a:r>
              <a:rPr lang="en-US" sz="2800" b="1" dirty="0">
                <a:solidFill>
                  <a:srgbClr val="FF0000"/>
                </a:solidFill>
                <a:latin typeface="Univers LT Std 45 Light"/>
              </a:rPr>
              <a:t>20</a:t>
            </a:r>
          </a:p>
        </p:txBody>
      </p:sp>
      <p:sp>
        <p:nvSpPr>
          <p:cNvPr id="21" name="TextBox 20">
            <a:extLst>
              <a:ext uri="{FF2B5EF4-FFF2-40B4-BE49-F238E27FC236}">
                <a16:creationId xmlns:a16="http://schemas.microsoft.com/office/drawing/2014/main" id="{81CAE3E0-B1CE-4D5E-9D3A-40B8D270AD82}"/>
              </a:ext>
            </a:extLst>
          </p:cNvPr>
          <p:cNvSpPr txBox="1"/>
          <p:nvPr/>
        </p:nvSpPr>
        <p:spPr>
          <a:xfrm>
            <a:off x="5469269" y="4049537"/>
            <a:ext cx="731444" cy="523220"/>
          </a:xfrm>
          <a:prstGeom prst="rect">
            <a:avLst/>
          </a:prstGeom>
          <a:noFill/>
        </p:spPr>
        <p:txBody>
          <a:bodyPr wrap="square" rtlCol="0">
            <a:spAutoFit/>
          </a:bodyPr>
          <a:lstStyle/>
          <a:p>
            <a:r>
              <a:rPr lang="en-US" sz="2800" b="1" dirty="0">
                <a:solidFill>
                  <a:srgbClr val="FF0000"/>
                </a:solidFill>
                <a:latin typeface="Univers LT Std 45 Light"/>
              </a:rPr>
              <a:t>100</a:t>
            </a:r>
          </a:p>
        </p:txBody>
      </p:sp>
      <p:sp>
        <p:nvSpPr>
          <p:cNvPr id="23" name="TextBox 22">
            <a:extLst>
              <a:ext uri="{FF2B5EF4-FFF2-40B4-BE49-F238E27FC236}">
                <a16:creationId xmlns:a16="http://schemas.microsoft.com/office/drawing/2014/main" id="{26628B06-1B1C-4D1F-ABA2-D4FB14F7F197}"/>
              </a:ext>
            </a:extLst>
          </p:cNvPr>
          <p:cNvSpPr txBox="1"/>
          <p:nvPr/>
        </p:nvSpPr>
        <p:spPr>
          <a:xfrm>
            <a:off x="5505288" y="5060615"/>
            <a:ext cx="807353" cy="523220"/>
          </a:xfrm>
          <a:prstGeom prst="rect">
            <a:avLst/>
          </a:prstGeom>
          <a:noFill/>
        </p:spPr>
        <p:txBody>
          <a:bodyPr wrap="square" rtlCol="0">
            <a:spAutoFit/>
          </a:bodyPr>
          <a:lstStyle/>
          <a:p>
            <a:r>
              <a:rPr lang="en-US" sz="2800" b="1" dirty="0">
                <a:solidFill>
                  <a:srgbClr val="FF0000"/>
                </a:solidFill>
                <a:latin typeface="Univers LT Std 45 Light"/>
              </a:rPr>
              <a:t>20</a:t>
            </a:r>
          </a:p>
        </p:txBody>
      </p:sp>
      <p:sp>
        <p:nvSpPr>
          <p:cNvPr id="24" name="TextBox 23">
            <a:extLst>
              <a:ext uri="{FF2B5EF4-FFF2-40B4-BE49-F238E27FC236}">
                <a16:creationId xmlns:a16="http://schemas.microsoft.com/office/drawing/2014/main" id="{123B85E2-4882-4D1A-9A43-AB56007B2132}"/>
              </a:ext>
            </a:extLst>
          </p:cNvPr>
          <p:cNvSpPr txBox="1"/>
          <p:nvPr/>
        </p:nvSpPr>
        <p:spPr>
          <a:xfrm>
            <a:off x="6587351" y="4036821"/>
            <a:ext cx="807353" cy="523220"/>
          </a:xfrm>
          <a:prstGeom prst="rect">
            <a:avLst/>
          </a:prstGeom>
          <a:noFill/>
        </p:spPr>
        <p:txBody>
          <a:bodyPr wrap="square" rtlCol="0">
            <a:spAutoFit/>
          </a:bodyPr>
          <a:lstStyle/>
          <a:p>
            <a:r>
              <a:rPr lang="en-US" sz="2800" b="1" dirty="0">
                <a:solidFill>
                  <a:srgbClr val="FF0000"/>
                </a:solidFill>
                <a:latin typeface="Univers LT Std 45 Light"/>
              </a:rPr>
              <a:t>200</a:t>
            </a:r>
          </a:p>
        </p:txBody>
      </p:sp>
      <p:sp>
        <p:nvSpPr>
          <p:cNvPr id="25" name="TextBox 24">
            <a:extLst>
              <a:ext uri="{FF2B5EF4-FFF2-40B4-BE49-F238E27FC236}">
                <a16:creationId xmlns:a16="http://schemas.microsoft.com/office/drawing/2014/main" id="{871F36B8-1C27-4C6D-B10A-DD9F2A8508D3}"/>
              </a:ext>
            </a:extLst>
          </p:cNvPr>
          <p:cNvSpPr txBox="1"/>
          <p:nvPr/>
        </p:nvSpPr>
        <p:spPr>
          <a:xfrm>
            <a:off x="6602437" y="5060615"/>
            <a:ext cx="807353" cy="523220"/>
          </a:xfrm>
          <a:prstGeom prst="rect">
            <a:avLst/>
          </a:prstGeom>
          <a:noFill/>
        </p:spPr>
        <p:txBody>
          <a:bodyPr wrap="square" rtlCol="0">
            <a:spAutoFit/>
          </a:bodyPr>
          <a:lstStyle/>
          <a:p>
            <a:r>
              <a:rPr lang="en-US" sz="2800" b="1" dirty="0">
                <a:solidFill>
                  <a:srgbClr val="FF0000"/>
                </a:solidFill>
                <a:latin typeface="Univers LT Std 45 Light"/>
              </a:rPr>
              <a:t>200</a:t>
            </a:r>
          </a:p>
        </p:txBody>
      </p:sp>
      <p:sp>
        <p:nvSpPr>
          <p:cNvPr id="26" name="TextBox 25">
            <a:extLst>
              <a:ext uri="{FF2B5EF4-FFF2-40B4-BE49-F238E27FC236}">
                <a16:creationId xmlns:a16="http://schemas.microsoft.com/office/drawing/2014/main" id="{D8AA9C4C-DDAA-4D6A-AF85-8B5FB9D4260E}"/>
              </a:ext>
            </a:extLst>
          </p:cNvPr>
          <p:cNvSpPr txBox="1"/>
          <p:nvPr/>
        </p:nvSpPr>
        <p:spPr>
          <a:xfrm>
            <a:off x="3814614" y="2085684"/>
            <a:ext cx="807353" cy="523220"/>
          </a:xfrm>
          <a:prstGeom prst="rect">
            <a:avLst/>
          </a:prstGeom>
          <a:noFill/>
        </p:spPr>
        <p:txBody>
          <a:bodyPr wrap="square" rtlCol="0">
            <a:spAutoFit/>
          </a:bodyPr>
          <a:lstStyle/>
          <a:p>
            <a:r>
              <a:rPr lang="en-US" sz="2800" b="1" dirty="0">
                <a:solidFill>
                  <a:srgbClr val="FF0000"/>
                </a:solidFill>
                <a:latin typeface="Univers LT Std 45 Light"/>
              </a:rPr>
              <a:t>200</a:t>
            </a:r>
          </a:p>
        </p:txBody>
      </p:sp>
      <p:sp>
        <p:nvSpPr>
          <p:cNvPr id="27" name="TextBox 26">
            <a:extLst>
              <a:ext uri="{FF2B5EF4-FFF2-40B4-BE49-F238E27FC236}">
                <a16:creationId xmlns:a16="http://schemas.microsoft.com/office/drawing/2014/main" id="{3DA80E95-E937-4D9D-81ED-3A6442650795}"/>
              </a:ext>
            </a:extLst>
          </p:cNvPr>
          <p:cNvSpPr txBox="1"/>
          <p:nvPr/>
        </p:nvSpPr>
        <p:spPr>
          <a:xfrm>
            <a:off x="7195963" y="2102170"/>
            <a:ext cx="807353" cy="523220"/>
          </a:xfrm>
          <a:prstGeom prst="rect">
            <a:avLst/>
          </a:prstGeom>
          <a:noFill/>
        </p:spPr>
        <p:txBody>
          <a:bodyPr wrap="square" rtlCol="0">
            <a:spAutoFit/>
          </a:bodyPr>
          <a:lstStyle/>
          <a:p>
            <a:r>
              <a:rPr lang="en-US" sz="2800" b="1" dirty="0">
                <a:solidFill>
                  <a:srgbClr val="FF0000"/>
                </a:solidFill>
                <a:latin typeface="Univers LT Std 45 Light"/>
              </a:rPr>
              <a:t>200</a:t>
            </a:r>
          </a:p>
        </p:txBody>
      </p:sp>
      <p:sp>
        <p:nvSpPr>
          <p:cNvPr id="28" name="TextBox 27">
            <a:extLst>
              <a:ext uri="{FF2B5EF4-FFF2-40B4-BE49-F238E27FC236}">
                <a16:creationId xmlns:a16="http://schemas.microsoft.com/office/drawing/2014/main" id="{FD195183-5413-48DC-B4F2-894F5F12C85A}"/>
              </a:ext>
            </a:extLst>
          </p:cNvPr>
          <p:cNvSpPr txBox="1"/>
          <p:nvPr/>
        </p:nvSpPr>
        <p:spPr>
          <a:xfrm>
            <a:off x="919403" y="1786264"/>
            <a:ext cx="807353" cy="523220"/>
          </a:xfrm>
          <a:prstGeom prst="rect">
            <a:avLst/>
          </a:prstGeom>
          <a:noFill/>
        </p:spPr>
        <p:txBody>
          <a:bodyPr wrap="square" rtlCol="0">
            <a:spAutoFit/>
          </a:bodyPr>
          <a:lstStyle/>
          <a:p>
            <a:r>
              <a:rPr lang="en-US" sz="2800" b="1" dirty="0">
                <a:solidFill>
                  <a:srgbClr val="FF0000"/>
                </a:solidFill>
                <a:latin typeface="Univers LT Std 45 Light"/>
              </a:rPr>
              <a:t>200</a:t>
            </a:r>
          </a:p>
        </p:txBody>
      </p:sp>
      <p:sp>
        <p:nvSpPr>
          <p:cNvPr id="29" name="Oval 28">
            <a:extLst>
              <a:ext uri="{FF2B5EF4-FFF2-40B4-BE49-F238E27FC236}">
                <a16:creationId xmlns:a16="http://schemas.microsoft.com/office/drawing/2014/main" id="{EDEF2CBB-0B39-4E62-AA2F-DE3EEA96E8A6}"/>
              </a:ext>
            </a:extLst>
          </p:cNvPr>
          <p:cNvSpPr/>
          <p:nvPr/>
        </p:nvSpPr>
        <p:spPr>
          <a:xfrm>
            <a:off x="6200713" y="5595832"/>
            <a:ext cx="51435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1742D67-D051-4ADA-A5DA-23452EC40A1D}"/>
              </a:ext>
            </a:extLst>
          </p:cNvPr>
          <p:cNvSpPr txBox="1"/>
          <p:nvPr/>
        </p:nvSpPr>
        <p:spPr>
          <a:xfrm>
            <a:off x="5586311" y="5928473"/>
            <a:ext cx="807353" cy="523220"/>
          </a:xfrm>
          <a:prstGeom prst="rect">
            <a:avLst/>
          </a:prstGeom>
          <a:noFill/>
        </p:spPr>
        <p:txBody>
          <a:bodyPr wrap="square" rtlCol="0">
            <a:spAutoFit/>
          </a:bodyPr>
          <a:lstStyle/>
          <a:p>
            <a:r>
              <a:rPr lang="en-US" sz="2800" b="1" dirty="0">
                <a:solidFill>
                  <a:srgbClr val="FF0000"/>
                </a:solidFill>
                <a:latin typeface="Univers LT Std 45 Light"/>
              </a:rPr>
              <a:t>0</a:t>
            </a:r>
          </a:p>
        </p:txBody>
      </p:sp>
    </p:spTree>
    <p:extLst>
      <p:ext uri="{BB962C8B-B14F-4D97-AF65-F5344CB8AC3E}">
        <p14:creationId xmlns:p14="http://schemas.microsoft.com/office/powerpoint/2010/main" val="284823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666051-C2BB-409D-92A1-0CB75C734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8"/>
          <a:stretch/>
        </p:blipFill>
        <p:spPr>
          <a:xfrm rot="10800000" flipV="1">
            <a:off x="0" y="0"/>
            <a:ext cx="9144000" cy="6858000"/>
          </a:xfrm>
          <a:prstGeom prst="rect">
            <a:avLst/>
          </a:prstGeom>
          <a:effectLst/>
        </p:spPr>
      </p:pic>
      <p:sp>
        <p:nvSpPr>
          <p:cNvPr id="12" name="Rectangle 11">
            <a:extLst>
              <a:ext uri="{FF2B5EF4-FFF2-40B4-BE49-F238E27FC236}">
                <a16:creationId xmlns:a16="http://schemas.microsoft.com/office/drawing/2014/main" id="{D384CDB9-1F59-40CF-9B73-8E0F829A7F52}"/>
              </a:ext>
            </a:extLst>
          </p:cNvPr>
          <p:cNvSpPr/>
          <p:nvPr/>
        </p:nvSpPr>
        <p:spPr>
          <a:xfrm>
            <a:off x="1" y="-1"/>
            <a:ext cx="9144000" cy="6858000"/>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6489"/>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II-III</a:t>
            </a:r>
          </a:p>
        </p:txBody>
      </p:sp>
    </p:spTree>
    <p:extLst>
      <p:ext uri="{BB962C8B-B14F-4D97-AF65-F5344CB8AC3E}">
        <p14:creationId xmlns:p14="http://schemas.microsoft.com/office/powerpoint/2010/main" val="260642492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89CD49-9815-46C4-99F7-1D4DDE039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8"/>
          <a:stretch/>
        </p:blipFill>
        <p:spPr>
          <a:xfrm rot="10800000" flipV="1">
            <a:off x="0" y="0"/>
            <a:ext cx="9144000" cy="6858000"/>
          </a:xfrm>
          <a:prstGeom prst="rect">
            <a:avLst/>
          </a:prstGeom>
          <a:effectLst/>
        </p:spPr>
      </p:pic>
      <p:sp>
        <p:nvSpPr>
          <p:cNvPr id="12" name="Rectangle 11">
            <a:extLst>
              <a:ext uri="{FF2B5EF4-FFF2-40B4-BE49-F238E27FC236}">
                <a16:creationId xmlns:a16="http://schemas.microsoft.com/office/drawing/2014/main" id="{D384CDB9-1F59-40CF-9B73-8E0F829A7F52}"/>
              </a:ext>
            </a:extLst>
          </p:cNvPr>
          <p:cNvSpPr/>
          <p:nvPr/>
        </p:nvSpPr>
        <p:spPr>
          <a:xfrm>
            <a:off x="0" y="-1"/>
            <a:ext cx="9144001" cy="6858002"/>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1006"/>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WRAP UP &amp; NEXT STEPS</a:t>
            </a:r>
          </a:p>
        </p:txBody>
      </p:sp>
    </p:spTree>
    <p:extLst>
      <p:ext uri="{BB962C8B-B14F-4D97-AF65-F5344CB8AC3E}">
        <p14:creationId xmlns:p14="http://schemas.microsoft.com/office/powerpoint/2010/main" val="314829573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8419D3-741E-4CF3-AA29-6F7724275704}"/>
              </a:ext>
            </a:extLst>
          </p:cNvPr>
          <p:cNvSpPr>
            <a:spLocks noGrp="1"/>
          </p:cNvSpPr>
          <p:nvPr>
            <p:ph sz="half" idx="1"/>
          </p:nvPr>
        </p:nvSpPr>
        <p:spPr>
          <a:xfrm>
            <a:off x="628650" y="1730547"/>
            <a:ext cx="7886700" cy="4459429"/>
          </a:xfrm>
        </p:spPr>
        <p:txBody>
          <a:bodyPr>
            <a:normAutofit lnSpcReduction="10000"/>
          </a:bodyPr>
          <a:lstStyle/>
          <a:p>
            <a:pPr marL="514350" indent="-514350">
              <a:buFont typeface="+mj-lt"/>
              <a:buAutoNum type="arabicPeriod"/>
            </a:pPr>
            <a:r>
              <a:rPr lang="en-US" dirty="0">
                <a:latin typeface="Arial" panose="020B0604020202020204" pitchFamily="34" charset="0"/>
                <a:cs typeface="Arial" panose="020B0604020202020204" pitchFamily="34" charset="0"/>
              </a:rPr>
              <a:t>To dispose of the incubated petri dishes, pour 5 mL (about 1 teaspoon) of vinegar/alcohol into each dish. </a:t>
            </a:r>
          </a:p>
          <a:p>
            <a:pPr marL="514350" indent="-514350">
              <a:buFont typeface="+mj-lt"/>
              <a:buAutoNum type="arabicPeriod"/>
            </a:pPr>
            <a:r>
              <a:rPr lang="en-US" dirty="0">
                <a:latin typeface="Arial" panose="020B0604020202020204" pitchFamily="34" charset="0"/>
                <a:cs typeface="Arial" panose="020B0604020202020204" pitchFamily="34" charset="0"/>
              </a:rPr>
              <a:t>Make sure the vinegar/alcohol has covered the entire dish and allow it to sit for a minimum of 15 minutes. </a:t>
            </a:r>
          </a:p>
          <a:p>
            <a:pPr marL="514350" indent="-514350">
              <a:buFont typeface="+mj-lt"/>
              <a:buAutoNum type="arabicPeriod"/>
            </a:pPr>
            <a:r>
              <a:rPr lang="en-US" dirty="0">
                <a:latin typeface="Arial" panose="020B0604020202020204" pitchFamily="34" charset="0"/>
                <a:cs typeface="Arial" panose="020B0604020202020204" pitchFamily="34" charset="0"/>
              </a:rPr>
              <a:t>Place the dish in a sealed plastic bag and place in normal household trash. </a:t>
            </a:r>
          </a:p>
          <a:p>
            <a:pPr marL="514350" indent="-514350">
              <a:buFont typeface="+mj-lt"/>
              <a:buAutoNum type="arabicPeriod"/>
            </a:pPr>
            <a:r>
              <a:rPr lang="en-US" dirty="0">
                <a:latin typeface="Arial" panose="020B0604020202020204" pitchFamily="34" charset="0"/>
                <a:cs typeface="Arial" panose="020B0604020202020204" pitchFamily="34" charset="0"/>
              </a:rPr>
              <a:t>Clean the inside of the incubator with diluted vinegar/alcohol and allow to air dry before the next use. </a:t>
            </a:r>
          </a:p>
        </p:txBody>
      </p:sp>
      <p:sp>
        <p:nvSpPr>
          <p:cNvPr id="8" name="Rectangle 7">
            <a:extLst>
              <a:ext uri="{FF2B5EF4-FFF2-40B4-BE49-F238E27FC236}">
                <a16:creationId xmlns:a16="http://schemas.microsoft.com/office/drawing/2014/main" id="{D0C62998-3946-F64A-8145-F3507240C04D}"/>
              </a:ext>
            </a:extLst>
          </p:cNvPr>
          <p:cNvSpPr/>
          <p:nvPr/>
        </p:nvSpPr>
        <p:spPr>
          <a:xfrm>
            <a:off x="0" y="0"/>
            <a:ext cx="9144000" cy="1200329"/>
          </a:xfrm>
          <a:prstGeom prst="rect">
            <a:avLst/>
          </a:prstGeom>
          <a:solidFill>
            <a:srgbClr val="005481"/>
          </a:solidFill>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E. COLI BACTERIA – </a:t>
            </a:r>
          </a:p>
          <a:p>
            <a:pPr algn="ctr"/>
            <a:r>
              <a:rPr lang="en-US" sz="3200" b="1" dirty="0">
                <a:solidFill>
                  <a:srgbClr val="0CA28E"/>
                </a:solidFill>
                <a:latin typeface="Arial" panose="020B0604020202020204" pitchFamily="34" charset="0"/>
                <a:cs typeface="Arial" panose="020B0604020202020204" pitchFamily="34" charset="0"/>
              </a:rPr>
              <a:t>WASTE DISPOSAL AND CLEAN UP</a:t>
            </a:r>
          </a:p>
        </p:txBody>
      </p:sp>
    </p:spTree>
    <p:extLst>
      <p:ext uri="{BB962C8B-B14F-4D97-AF65-F5344CB8AC3E}">
        <p14:creationId xmlns:p14="http://schemas.microsoft.com/office/powerpoint/2010/main" val="515136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19BB7B-369D-0148-A025-03198D23AB2E}"/>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8564" y="1"/>
            <a:ext cx="9140516" cy="6857999"/>
          </a:xfrm>
          <a:prstGeom prst="rect">
            <a:avLst/>
          </a:prstGeom>
        </p:spPr>
      </p:pic>
      <p:sp>
        <p:nvSpPr>
          <p:cNvPr id="20" name="Rectangle 19">
            <a:extLst>
              <a:ext uri="{FF2B5EF4-FFF2-40B4-BE49-F238E27FC236}">
                <a16:creationId xmlns:a16="http://schemas.microsoft.com/office/drawing/2014/main" id="{3D3E69A7-DD43-8148-9609-2B4E6086F0D5}"/>
              </a:ext>
            </a:extLst>
          </p:cNvPr>
          <p:cNvSpPr/>
          <p:nvPr/>
        </p:nvSpPr>
        <p:spPr>
          <a:xfrm>
            <a:off x="409884" y="2086021"/>
            <a:ext cx="8337876" cy="4270329"/>
          </a:xfrm>
          <a:prstGeom prst="rect">
            <a:avLst/>
          </a:prstGeom>
          <a:solidFill>
            <a:schemeClr val="bg1">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C30D6FEC-C33F-AC49-AD91-352B7E10CB98}"/>
              </a:ext>
            </a:extLst>
          </p:cNvPr>
          <p:cNvGraphicFramePr>
            <a:graphicFrameLocks noGrp="1"/>
          </p:cNvGraphicFramePr>
          <p:nvPr/>
        </p:nvGraphicFramePr>
        <p:xfrm>
          <a:off x="409884" y="629587"/>
          <a:ext cx="8337876" cy="1456433"/>
        </p:xfrm>
        <a:graphic>
          <a:graphicData uri="http://schemas.openxmlformats.org/drawingml/2006/table">
            <a:tbl>
              <a:tblPr firstRow="1" bandRow="1">
                <a:tableStyleId>{5C22544A-7EE6-4342-B048-85BDC9FD1C3A}</a:tableStyleId>
              </a:tblPr>
              <a:tblGrid>
                <a:gridCol w="8337876">
                  <a:extLst>
                    <a:ext uri="{9D8B030D-6E8A-4147-A177-3AD203B41FA5}">
                      <a16:colId xmlns:a16="http://schemas.microsoft.com/office/drawing/2014/main" val="3216422454"/>
                    </a:ext>
                  </a:extLst>
                </a:gridCol>
              </a:tblGrid>
              <a:tr h="1456433">
                <a:tc>
                  <a:txBody>
                    <a:bodyPr/>
                    <a:lstStyle/>
                    <a:p>
                      <a:pPr algn="ctr"/>
                      <a:endParaRPr lang="en-US" sz="3600" b="0" i="0" dirty="0">
                        <a:latin typeface="Tw Cen MT" panose="020B0602020104020603" pitchFamily="34" charset="77"/>
                      </a:endParaRPr>
                    </a:p>
                  </a:txBody>
                  <a:tcPr>
                    <a:solidFill>
                      <a:srgbClr val="005481">
                        <a:alpha val="98000"/>
                      </a:srgbClr>
                    </a:solidFill>
                  </a:tcPr>
                </a:tc>
                <a:extLst>
                  <a:ext uri="{0D108BD9-81ED-4DB2-BD59-A6C34878D82A}">
                    <a16:rowId xmlns:a16="http://schemas.microsoft.com/office/drawing/2014/main" val="2150359305"/>
                  </a:ext>
                </a:extLst>
              </a:tr>
            </a:tbl>
          </a:graphicData>
        </a:graphic>
      </p:graphicFrame>
      <p:pic>
        <p:nvPicPr>
          <p:cNvPr id="22" name="Picture 21">
            <a:extLst>
              <a:ext uri="{FF2B5EF4-FFF2-40B4-BE49-F238E27FC236}">
                <a16:creationId xmlns:a16="http://schemas.microsoft.com/office/drawing/2014/main" id="{A6A41B7D-0B09-5F48-BED6-56D10ADC7D3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81824" y="4565008"/>
            <a:ext cx="2392326" cy="1260912"/>
          </a:xfrm>
          <a:prstGeom prst="rect">
            <a:avLst/>
          </a:prstGeom>
        </p:spPr>
      </p:pic>
      <p:pic>
        <p:nvPicPr>
          <p:cNvPr id="24" name="Picture 23">
            <a:extLst>
              <a:ext uri="{FF2B5EF4-FFF2-40B4-BE49-F238E27FC236}">
                <a16:creationId xmlns:a16="http://schemas.microsoft.com/office/drawing/2014/main" id="{8DC4BF51-B0BC-1745-81B8-888C3C96B8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66" y="4616016"/>
            <a:ext cx="3056788" cy="1204190"/>
          </a:xfrm>
          <a:prstGeom prst="rect">
            <a:avLst/>
          </a:prstGeom>
        </p:spPr>
      </p:pic>
      <p:sp>
        <p:nvSpPr>
          <p:cNvPr id="25" name="Title 1">
            <a:extLst>
              <a:ext uri="{FF2B5EF4-FFF2-40B4-BE49-F238E27FC236}">
                <a16:creationId xmlns:a16="http://schemas.microsoft.com/office/drawing/2014/main" id="{3114BB98-D6FB-AC42-A5F3-80A69BF3A9E6}"/>
              </a:ext>
            </a:extLst>
          </p:cNvPr>
          <p:cNvSpPr txBox="1">
            <a:spLocks/>
          </p:cNvSpPr>
          <p:nvPr/>
        </p:nvSpPr>
        <p:spPr>
          <a:xfrm>
            <a:off x="409884" y="2428465"/>
            <a:ext cx="8337876" cy="9914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sz="2800" dirty="0">
                <a:solidFill>
                  <a:srgbClr val="005481"/>
                </a:solidFill>
                <a:latin typeface="Arial" panose="020B0604020202020204" pitchFamily="34" charset="0"/>
                <a:cs typeface="Arial" panose="020B0604020202020204" pitchFamily="34" charset="0"/>
              </a:rPr>
            </a:br>
            <a:br>
              <a:rPr lang="en-US" sz="2800" dirty="0">
                <a:solidFill>
                  <a:srgbClr val="005481"/>
                </a:solidFill>
                <a:latin typeface="Arial" panose="020B0604020202020204" pitchFamily="34" charset="0"/>
                <a:cs typeface="Arial" panose="020B0604020202020204" pitchFamily="34" charset="0"/>
              </a:rPr>
            </a:br>
            <a:r>
              <a:rPr lang="en-US" sz="2800" dirty="0">
                <a:solidFill>
                  <a:srgbClr val="005481"/>
                </a:solidFill>
                <a:latin typeface="Arial" panose="020B0604020202020204" pitchFamily="34" charset="0"/>
                <a:cs typeface="Arial" panose="020B0604020202020204" pitchFamily="34" charset="0"/>
              </a:rPr>
              <a:t>A network of trained community scientists and supportive partners administered through a cooperative partnership between:</a:t>
            </a:r>
          </a:p>
          <a:p>
            <a:br>
              <a:rPr lang="en-US" sz="3200" dirty="0">
                <a:solidFill>
                  <a:srgbClr val="005481"/>
                </a:solidFill>
                <a:latin typeface="Arial" panose="020B0604020202020204" pitchFamily="34" charset="0"/>
                <a:cs typeface="Arial" panose="020B0604020202020204" pitchFamily="34" charset="0"/>
              </a:rPr>
            </a:br>
            <a:endParaRPr lang="en-US" sz="1600" dirty="0">
              <a:solidFill>
                <a:srgbClr val="00548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9175C471-224F-BD4F-BD26-70267B8F4800}"/>
              </a:ext>
            </a:extLst>
          </p:cNvPr>
          <p:cNvSpPr txBox="1">
            <a:spLocks/>
          </p:cNvSpPr>
          <p:nvPr/>
        </p:nvSpPr>
        <p:spPr>
          <a:xfrm>
            <a:off x="409884" y="874704"/>
            <a:ext cx="8337876" cy="1037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STATEWIDE COMMUNITY SCIENCE WATER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MONITORING SINCE 1991</a:t>
            </a:r>
          </a:p>
        </p:txBody>
      </p:sp>
      <p:pic>
        <p:nvPicPr>
          <p:cNvPr id="2050" name="Picture 2" descr="Image result for TCEQ logo">
            <a:extLst>
              <a:ext uri="{FF2B5EF4-FFF2-40B4-BE49-F238E27FC236}">
                <a16:creationId xmlns:a16="http://schemas.microsoft.com/office/drawing/2014/main" id="{A44A78DF-92D6-3C43-92E3-1750A5E5293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83659" y="4452929"/>
            <a:ext cx="1530367" cy="153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8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E9F3-81A1-4640-97D0-E2C9C69D90E0}"/>
              </a:ext>
            </a:extLst>
          </p:cNvPr>
          <p:cNvSpPr>
            <a:spLocks noGrp="1"/>
          </p:cNvSpPr>
          <p:nvPr>
            <p:ph type="title"/>
          </p:nvPr>
        </p:nvSpPr>
        <p:spPr>
          <a:xfrm>
            <a:off x="77808" y="274638"/>
            <a:ext cx="4000500" cy="1143000"/>
          </a:xfrm>
        </p:spPr>
        <p:txBody>
          <a:bodyPr>
            <a:normAutofit fontScale="90000"/>
          </a:bodyPr>
          <a:lstStyle/>
          <a:p>
            <a:pPr algn="ctr"/>
            <a:r>
              <a:rPr lang="en-US" b="1" dirty="0">
                <a:solidFill>
                  <a:srgbClr val="005481"/>
                </a:solidFill>
                <a:latin typeface="Arial" panose="020B0604020202020204" pitchFamily="34" charset="0"/>
                <a:cs typeface="Arial" panose="020B0604020202020204" pitchFamily="34" charset="0"/>
              </a:rPr>
              <a:t>AFTER SAMPLING</a:t>
            </a:r>
          </a:p>
        </p:txBody>
      </p:sp>
      <p:sp>
        <p:nvSpPr>
          <p:cNvPr id="3" name="Content Placeholder 2">
            <a:extLst>
              <a:ext uri="{FF2B5EF4-FFF2-40B4-BE49-F238E27FC236}">
                <a16:creationId xmlns:a16="http://schemas.microsoft.com/office/drawing/2014/main" id="{50A87FED-F2D6-433F-B4C4-994B207C65C5}"/>
              </a:ext>
            </a:extLst>
          </p:cNvPr>
          <p:cNvSpPr>
            <a:spLocks noGrp="1"/>
          </p:cNvSpPr>
          <p:nvPr>
            <p:ph idx="1"/>
          </p:nvPr>
        </p:nvSpPr>
        <p:spPr>
          <a:xfrm>
            <a:off x="0" y="1600200"/>
            <a:ext cx="4156116" cy="4525963"/>
          </a:xfrm>
        </p:spPr>
        <p:txBody>
          <a:bodyPr>
            <a:normAutofit/>
          </a:bodyPr>
          <a:lstStyle/>
          <a:p>
            <a:pPr algn="l">
              <a:spcBef>
                <a:spcPts val="0"/>
              </a:spcBef>
              <a:spcAft>
                <a:spcPts val="600"/>
              </a:spcAft>
            </a:pPr>
            <a:r>
              <a:rPr lang="en-US" sz="2400" dirty="0">
                <a:latin typeface="Arial" panose="020B0604020202020204" pitchFamily="34" charset="0"/>
                <a:cs typeface="Arial" panose="020B0604020202020204" pitchFamily="34" charset="0"/>
              </a:rPr>
              <a:t>Clean and store equipment</a:t>
            </a:r>
          </a:p>
          <a:p>
            <a:pPr algn="l">
              <a:spcBef>
                <a:spcPts val="0"/>
              </a:spcBef>
              <a:spcAft>
                <a:spcPts val="600"/>
              </a:spcAft>
            </a:pPr>
            <a:r>
              <a:rPr lang="en-US" sz="2400" dirty="0">
                <a:latin typeface="Arial" panose="020B0604020202020204" pitchFamily="34" charset="0"/>
                <a:cs typeface="Arial" panose="020B0604020202020204" pitchFamily="34" charset="0"/>
              </a:rPr>
              <a:t>Submit monitoring form</a:t>
            </a:r>
            <a:endParaRPr lang="en-US" sz="2000" dirty="0">
              <a:latin typeface="Arial" panose="020B0604020202020204" pitchFamily="34" charset="0"/>
              <a:cs typeface="Arial" panose="020B0604020202020204" pitchFamily="34" charset="0"/>
            </a:endParaRPr>
          </a:p>
          <a:p>
            <a:pPr algn="l"/>
            <a:endParaRPr lang="en-US" sz="105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5CFFACE-2C05-4DE3-AFCF-C3B31144C160}"/>
              </a:ext>
            </a:extLst>
          </p:cNvPr>
          <p:cNvSpPr>
            <a:spLocks noGrp="1"/>
          </p:cNvSpPr>
          <p:nvPr>
            <p:ph type="sldNum" sz="quarter" idx="12"/>
          </p:nvPr>
        </p:nvSpPr>
        <p:spPr/>
        <p:txBody>
          <a:bodyPr/>
          <a:lstStyle/>
          <a:p>
            <a:fld id="{EBCE8FE3-1F35-5C49-8B4C-76E5EDEE3F2F}" type="slidenum">
              <a:rPr lang="en-US" smtClean="0"/>
              <a:t>40</a:t>
            </a:fld>
            <a:endParaRPr lang="en-US"/>
          </a:p>
        </p:txBody>
      </p:sp>
      <p:pic>
        <p:nvPicPr>
          <p:cNvPr id="5" name="Picture 4" descr="A picture containing diagram&#10;&#10;Description automatically generated">
            <a:extLst>
              <a:ext uri="{FF2B5EF4-FFF2-40B4-BE49-F238E27FC236}">
                <a16:creationId xmlns:a16="http://schemas.microsoft.com/office/drawing/2014/main" id="{EE1902D1-09DE-5C80-E11B-F1421DA74F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304309" y="1018309"/>
            <a:ext cx="6858000" cy="4821382"/>
          </a:xfrm>
          <a:prstGeom prst="rect">
            <a:avLst/>
          </a:prstGeom>
        </p:spPr>
      </p:pic>
    </p:spTree>
    <p:extLst>
      <p:ext uri="{BB962C8B-B14F-4D97-AF65-F5344CB8AC3E}">
        <p14:creationId xmlns:p14="http://schemas.microsoft.com/office/powerpoint/2010/main" val="3145469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C684-385B-47B7-A498-67C61375C923}"/>
              </a:ext>
            </a:extLst>
          </p:cNvPr>
          <p:cNvSpPr>
            <a:spLocks noGrp="1"/>
          </p:cNvSpPr>
          <p:nvPr>
            <p:ph type="title"/>
          </p:nvPr>
        </p:nvSpPr>
        <p:spPr>
          <a:xfrm>
            <a:off x="473386" y="87999"/>
            <a:ext cx="3628104" cy="762350"/>
          </a:xfrm>
        </p:spPr>
        <p:txBody>
          <a:bodyPr vert="horz" lIns="91440" tIns="45720" rIns="91440" bIns="45720" rtlCol="0" anchor="ctr">
            <a:normAutofit fontScale="90000"/>
          </a:bodyPr>
          <a:lstStyle/>
          <a:p>
            <a:r>
              <a:rPr lang="en-US" sz="4800" b="1" dirty="0">
                <a:solidFill>
                  <a:srgbClr val="005481"/>
                </a:solidFill>
                <a:latin typeface="Arial" panose="020B0604020202020204" pitchFamily="34" charset="0"/>
                <a:cs typeface="Arial" panose="020B0604020202020204" pitchFamily="34" charset="0"/>
              </a:rPr>
              <a:t>NEXT STEPS</a:t>
            </a:r>
          </a:p>
        </p:txBody>
      </p:sp>
      <p:sp>
        <p:nvSpPr>
          <p:cNvPr id="4" name="Slide Number Placeholder 4">
            <a:extLst>
              <a:ext uri="{FF2B5EF4-FFF2-40B4-BE49-F238E27FC236}">
                <a16:creationId xmlns:a16="http://schemas.microsoft.com/office/drawing/2014/main" id="{3F7D7600-051F-423D-9B94-19E2C7F1BF22}"/>
              </a:ext>
            </a:extLst>
          </p:cNvPr>
          <p:cNvSpPr>
            <a:spLocks noGrp="1"/>
          </p:cNvSpPr>
          <p:nvPr>
            <p:ph type="sldNum" sz="quarter" idx="12"/>
          </p:nvPr>
        </p:nvSpPr>
        <p:spPr>
          <a:xfrm>
            <a:off x="8140446" y="6356350"/>
            <a:ext cx="514350" cy="365125"/>
          </a:xfrm>
        </p:spPr>
        <p:txBody>
          <a:bodyPr vert="horz" lIns="91440" tIns="45720" rIns="91440" bIns="45720" rtlCol="0" anchor="ctr">
            <a:normAutofit/>
          </a:bodyPr>
          <a:lstStyle/>
          <a:p>
            <a:pPr algn="l" defTabSz="914400">
              <a:spcAft>
                <a:spcPts val="600"/>
              </a:spcAft>
              <a:defRPr/>
            </a:pPr>
            <a:fld id="{EBCE8FE3-1F35-5C49-8B4C-76E5EDEE3F2F}" type="slidenum">
              <a:rPr lang="en-US">
                <a:solidFill>
                  <a:srgbClr val="FFFFFF"/>
                </a:solidFill>
                <a:latin typeface="Calibri" panose="020F0502020204030204"/>
              </a:rPr>
              <a:pPr algn="l" defTabSz="914400">
                <a:spcAft>
                  <a:spcPts val="600"/>
                </a:spcAft>
                <a:defRPr/>
              </a:pPr>
              <a:t>41</a:t>
            </a:fld>
            <a:endParaRPr lang="en-US">
              <a:solidFill>
                <a:srgbClr val="FFFFFF"/>
              </a:solidFill>
              <a:latin typeface="Calibri" panose="020F0502020204030204"/>
            </a:endParaRPr>
          </a:p>
        </p:txBody>
      </p:sp>
      <p:sp>
        <p:nvSpPr>
          <p:cNvPr id="7" name="Content Placeholder 6">
            <a:extLst>
              <a:ext uri="{FF2B5EF4-FFF2-40B4-BE49-F238E27FC236}">
                <a16:creationId xmlns:a16="http://schemas.microsoft.com/office/drawing/2014/main" id="{566F5231-1CD8-B646-828F-0E1C760D2E52}"/>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D1959588-3221-1149-94DB-5C3A1BB3A6D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l="-256"/>
          <a:stretch/>
        </p:blipFill>
        <p:spPr>
          <a:xfrm rot="10800000" flipV="1">
            <a:off x="4572000" y="0"/>
            <a:ext cx="4572000" cy="6858000"/>
          </a:xfrm>
          <a:prstGeom prst="rect">
            <a:avLst/>
          </a:prstGeom>
          <a:effectLst/>
        </p:spPr>
      </p:pic>
      <p:sp>
        <p:nvSpPr>
          <p:cNvPr id="8" name="Rectangle 7">
            <a:extLst>
              <a:ext uri="{FF2B5EF4-FFF2-40B4-BE49-F238E27FC236}">
                <a16:creationId xmlns:a16="http://schemas.microsoft.com/office/drawing/2014/main" id="{C10AC530-07A5-40A9-9897-B7C5A3B6DAD7}"/>
              </a:ext>
            </a:extLst>
          </p:cNvPr>
          <p:cNvSpPr/>
          <p:nvPr/>
        </p:nvSpPr>
        <p:spPr>
          <a:xfrm>
            <a:off x="-2" y="6419241"/>
            <a:ext cx="9144000" cy="442394"/>
          </a:xfrm>
          <a:prstGeom prst="rect">
            <a:avLst/>
          </a:prstGeom>
          <a:solidFill>
            <a:srgbClr val="0CA2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err="1">
                <a:solidFill>
                  <a:schemeClr val="bg1"/>
                </a:solidFill>
              </a:rPr>
              <a:t>www.TexasStreamTeam.org</a:t>
            </a:r>
            <a:r>
              <a:rPr lang="en-US" sz="2000" dirty="0">
                <a:solidFill>
                  <a:schemeClr val="bg1"/>
                </a:solidFill>
              </a:rPr>
              <a:t> | </a:t>
            </a:r>
            <a:r>
              <a:rPr lang="en-US" sz="2000" dirty="0" err="1">
                <a:solidFill>
                  <a:schemeClr val="bg1"/>
                </a:solidFill>
              </a:rPr>
              <a:t>TxStreamTeam@txstate.edu</a:t>
            </a:r>
            <a:r>
              <a:rPr lang="en-US" sz="2000" dirty="0">
                <a:solidFill>
                  <a:schemeClr val="bg1"/>
                </a:solidFill>
              </a:rPr>
              <a:t> | 512-245-1346</a:t>
            </a:r>
          </a:p>
        </p:txBody>
      </p:sp>
      <p:sp>
        <p:nvSpPr>
          <p:cNvPr id="10" name="Content Placeholder 2">
            <a:extLst>
              <a:ext uri="{FF2B5EF4-FFF2-40B4-BE49-F238E27FC236}">
                <a16:creationId xmlns:a16="http://schemas.microsoft.com/office/drawing/2014/main" id="{10A987E8-DAAC-344B-B78B-620481F10079}"/>
              </a:ext>
            </a:extLst>
          </p:cNvPr>
          <p:cNvSpPr txBox="1">
            <a:spLocks/>
          </p:cNvSpPr>
          <p:nvPr/>
        </p:nvSpPr>
        <p:spPr>
          <a:xfrm>
            <a:off x="-135426" y="1311356"/>
            <a:ext cx="4572001" cy="5329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457200">
              <a:buFont typeface="+mj-lt"/>
              <a:buAutoNum type="arabicPeriod"/>
            </a:pPr>
            <a:r>
              <a:rPr lang="en-US" sz="2300" dirty="0">
                <a:latin typeface="Arial" panose="020B0604020202020204" pitchFamily="34" charset="0"/>
                <a:cs typeface="Arial" panose="020B0604020202020204" pitchFamily="34" charset="0"/>
              </a:rPr>
              <a:t>Adopt or create a monitoring site! View the </a:t>
            </a:r>
            <a:r>
              <a:rPr lang="en-US" sz="2300" dirty="0">
                <a:solidFill>
                  <a:srgbClr val="00A0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Datamap</a:t>
            </a:r>
            <a:r>
              <a:rPr lang="en-US" sz="2300" dirty="0">
                <a:solidFill>
                  <a:srgbClr val="00A08E"/>
                </a:solidFill>
                <a:latin typeface="Arial" panose="020B0604020202020204" pitchFamily="34" charset="0"/>
                <a:cs typeface="Arial" panose="020B0604020202020204" pitchFamily="34" charset="0"/>
              </a:rPr>
              <a:t> </a:t>
            </a:r>
          </a:p>
          <a:p>
            <a:pPr marL="685800" indent="-457200">
              <a:buFont typeface="+mj-lt"/>
              <a:buAutoNum type="arabicPeriod"/>
            </a:pPr>
            <a:r>
              <a:rPr lang="en-US" sz="2300" dirty="0">
                <a:latin typeface="Arial" panose="020B0604020202020204" pitchFamily="34" charset="0"/>
                <a:cs typeface="Arial" panose="020B0604020202020204" pitchFamily="34" charset="0"/>
              </a:rPr>
              <a:t>Submit data at least once a month to </a:t>
            </a:r>
            <a:r>
              <a:rPr lang="en-US" sz="2300" dirty="0">
                <a:solidFill>
                  <a:srgbClr val="00A08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TxStreamTeam@txstate.edu</a:t>
            </a:r>
            <a:r>
              <a:rPr lang="en-US" sz="2300" dirty="0">
                <a:solidFill>
                  <a:srgbClr val="00A08E"/>
                </a:solidFill>
                <a:latin typeface="Arial" panose="020B0604020202020204" pitchFamily="34" charset="0"/>
                <a:cs typeface="Arial" panose="020B0604020202020204" pitchFamily="34" charset="0"/>
              </a:rPr>
              <a:t> </a:t>
            </a:r>
          </a:p>
          <a:p>
            <a:pPr marL="685800" indent="-457200">
              <a:buFont typeface="+mj-lt"/>
              <a:buAutoNum type="arabicPeriod"/>
            </a:pPr>
            <a:r>
              <a:rPr lang="en-US" sz="2300" dirty="0">
                <a:latin typeface="Arial" panose="020B0604020202020204" pitchFamily="34" charset="0"/>
                <a:cs typeface="Arial" panose="020B0604020202020204" pitchFamily="34" charset="0"/>
              </a:rPr>
              <a:t>Visit the Texas Stream Team </a:t>
            </a:r>
            <a:r>
              <a:rPr lang="en-US" sz="2300" dirty="0">
                <a:solidFill>
                  <a:srgbClr val="00A08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calendar</a:t>
            </a:r>
            <a:r>
              <a:rPr lang="en-US" sz="2300" dirty="0">
                <a:latin typeface="Arial" panose="020B0604020202020204" pitchFamily="34" charset="0"/>
                <a:cs typeface="Arial" panose="020B0604020202020204" pitchFamily="34" charset="0"/>
              </a:rPr>
              <a:t> of events for future trainings. </a:t>
            </a:r>
          </a:p>
          <a:p>
            <a:pPr marL="0"/>
            <a:endParaRPr lang="en-US" sz="2300" dirty="0"/>
          </a:p>
        </p:txBody>
      </p:sp>
    </p:spTree>
    <p:extLst>
      <p:ext uri="{BB962C8B-B14F-4D97-AF65-F5344CB8AC3E}">
        <p14:creationId xmlns:p14="http://schemas.microsoft.com/office/powerpoint/2010/main" val="996952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C24077-AADE-4843-B7E1-404CB32DF76D}"/>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l="-128"/>
          <a:stretch/>
        </p:blipFill>
        <p:spPr>
          <a:xfrm rot="10800000" flipV="1">
            <a:off x="0" y="0"/>
            <a:ext cx="9144000" cy="6858000"/>
          </a:xfrm>
          <a:prstGeom prst="rect">
            <a:avLst/>
          </a:prstGeom>
          <a:solidFill>
            <a:schemeClr val="tx1"/>
          </a:solidFill>
          <a:effectLst/>
        </p:spPr>
      </p:pic>
      <p:sp>
        <p:nvSpPr>
          <p:cNvPr id="3" name="Subtitle 2"/>
          <p:cNvSpPr>
            <a:spLocks noGrp="1"/>
          </p:cNvSpPr>
          <p:nvPr>
            <p:ph type="subTitle" idx="1"/>
          </p:nvPr>
        </p:nvSpPr>
        <p:spPr>
          <a:xfrm>
            <a:off x="131348" y="1342858"/>
            <a:ext cx="4432593" cy="4457696"/>
          </a:xfrm>
        </p:spPr>
        <p:txBody>
          <a:bodyPr anchor="ctr">
            <a:normAutofit/>
          </a:bodyPr>
          <a:lstStyle/>
          <a:p>
            <a:pPr algn="r"/>
            <a:r>
              <a:rPr lang="en-US" sz="3600" b="1" dirty="0">
                <a:solidFill>
                  <a:schemeClr val="bg1"/>
                </a:solidFill>
                <a:latin typeface="Arial" panose="020B0604020202020204" pitchFamily="34" charset="0"/>
                <a:cs typeface="Arial" panose="020B0604020202020204" pitchFamily="34" charset="0"/>
              </a:rPr>
              <a:t>PHOTO ARTIST CREDITS</a:t>
            </a:r>
          </a:p>
        </p:txBody>
      </p:sp>
      <p:pic>
        <p:nvPicPr>
          <p:cNvPr id="9" name="Picture 8">
            <a:extLst>
              <a:ext uri="{FF2B5EF4-FFF2-40B4-BE49-F238E27FC236}">
                <a16:creationId xmlns:a16="http://schemas.microsoft.com/office/drawing/2014/main" id="{CE3F382B-6771-4E41-B031-FF9CFE3F5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0214" y="5476828"/>
            <a:ext cx="2241579" cy="1267560"/>
          </a:xfrm>
          <a:prstGeom prst="rect">
            <a:avLst/>
          </a:prstGeom>
        </p:spPr>
      </p:pic>
      <p:cxnSp>
        <p:nvCxnSpPr>
          <p:cNvPr id="4" name="Straight Connector 3">
            <a:extLst>
              <a:ext uri="{FF2B5EF4-FFF2-40B4-BE49-F238E27FC236}">
                <a16:creationId xmlns:a16="http://schemas.microsoft.com/office/drawing/2014/main" id="{371A9567-6D74-AD42-B180-33056F54E996}"/>
              </a:ext>
            </a:extLst>
          </p:cNvPr>
          <p:cNvCxnSpPr>
            <a:cxnSpLocks/>
          </p:cNvCxnSpPr>
          <p:nvPr/>
        </p:nvCxnSpPr>
        <p:spPr>
          <a:xfrm>
            <a:off x="4602996" y="1503084"/>
            <a:ext cx="0" cy="303704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AA827AF-E7A4-754F-A1BC-55CF2FD2FE00}"/>
              </a:ext>
            </a:extLst>
          </p:cNvPr>
          <p:cNvSpPr>
            <a:spLocks noGrp="1"/>
          </p:cNvSpPr>
          <p:nvPr>
            <p:ph type="sldNum" sz="quarter" idx="12"/>
          </p:nvPr>
        </p:nvSpPr>
        <p:spPr/>
        <p:txBody>
          <a:bodyPr/>
          <a:lstStyle/>
          <a:p>
            <a:fld id="{EBCE8FE3-1F35-5C49-8B4C-76E5EDEE3F2F}" type="slidenum">
              <a:rPr lang="en-US" smtClean="0"/>
              <a:t>42</a:t>
            </a:fld>
            <a:endParaRPr lang="en-US" dirty="0"/>
          </a:p>
        </p:txBody>
      </p:sp>
      <p:sp>
        <p:nvSpPr>
          <p:cNvPr id="7" name="Subtitle 2">
            <a:extLst>
              <a:ext uri="{FF2B5EF4-FFF2-40B4-BE49-F238E27FC236}">
                <a16:creationId xmlns:a16="http://schemas.microsoft.com/office/drawing/2014/main" id="{C51C0BCE-F451-0B4D-B52B-5551E58A6471}"/>
              </a:ext>
            </a:extLst>
          </p:cNvPr>
          <p:cNvSpPr txBox="1">
            <a:spLocks/>
          </p:cNvSpPr>
          <p:nvPr/>
        </p:nvSpPr>
        <p:spPr>
          <a:xfrm>
            <a:off x="4706246" y="1419852"/>
            <a:ext cx="4423704" cy="3632207"/>
          </a:xfrm>
          <a:prstGeom prst="rect">
            <a:avLst/>
          </a:prstGeom>
        </p:spPr>
        <p:txBody>
          <a:bodyPr vert="horz" lIns="91440" tIns="45720" rIns="91440" bIns="45720" numCol="2"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000" dirty="0">
                <a:solidFill>
                  <a:schemeClr val="bg1"/>
                </a:solidFill>
                <a:cs typeface="Arial" panose="020B0604020202020204" pitchFamily="34" charset="0"/>
              </a:rPr>
              <a:t>Jennifer Idol</a:t>
            </a:r>
          </a:p>
          <a:p>
            <a:pPr marL="342900" indent="-342900" algn="l">
              <a:buFont typeface="Arial" panose="020B0604020202020204" pitchFamily="34" charset="0"/>
              <a:buChar char="•"/>
            </a:pPr>
            <a:r>
              <a:rPr lang="en-US" sz="20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https://www.enasco.com/p/Whirl-Pak%C2%AE-Write-On-Bags---4-oz-%28118-ml%29---Box-of-500---Yellow-Tape%2BB01062</a:t>
            </a:r>
            <a:endParaRPr lang="en-US"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120030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578B7A-BBF2-0440-8D44-A53672CE17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1" cy="2958355"/>
          </a:xfrm>
          <a:prstGeom prst="rect">
            <a:avLst/>
          </a:prstGeom>
        </p:spPr>
      </p:pic>
      <p:sp>
        <p:nvSpPr>
          <p:cNvPr id="2" name="Title 1"/>
          <p:cNvSpPr>
            <a:spLocks noGrp="1"/>
          </p:cNvSpPr>
          <p:nvPr>
            <p:ph type="title"/>
          </p:nvPr>
        </p:nvSpPr>
        <p:spPr>
          <a:xfrm>
            <a:off x="82626" y="3435684"/>
            <a:ext cx="2796987" cy="1191568"/>
          </a:xfrm>
        </p:spPr>
        <p:txBody>
          <a:bodyPr>
            <a:noAutofit/>
          </a:bodyPr>
          <a:lstStyle/>
          <a:p>
            <a:pPr algn="r"/>
            <a:r>
              <a:rPr lang="en-US" sz="4200" b="1" dirty="0">
                <a:solidFill>
                  <a:srgbClr val="005481"/>
                </a:solidFill>
                <a:latin typeface="Arial" panose="020B0604020202020204" pitchFamily="34" charset="0"/>
                <a:cs typeface="Arial" panose="020B0604020202020204" pitchFamily="34" charset="0"/>
              </a:rPr>
              <a:t>MISSION:</a:t>
            </a:r>
          </a:p>
        </p:txBody>
      </p:sp>
      <p:sp>
        <p:nvSpPr>
          <p:cNvPr id="6" name="TextBox 5">
            <a:extLst>
              <a:ext uri="{FF2B5EF4-FFF2-40B4-BE49-F238E27FC236}">
                <a16:creationId xmlns:a16="http://schemas.microsoft.com/office/drawing/2014/main" id="{618A046C-3943-AD49-846F-6C8BB188A350}"/>
              </a:ext>
            </a:extLst>
          </p:cNvPr>
          <p:cNvSpPr txBox="1"/>
          <p:nvPr/>
        </p:nvSpPr>
        <p:spPr>
          <a:xfrm>
            <a:off x="2879613" y="3266907"/>
            <a:ext cx="611280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 facilitate environmental stewardship by empowering a statewide network of concerned community scientists, partners, and institutions in a collaborative effort to promote a healthy and safe environment through environmental education, data collection, and community action.</a:t>
            </a:r>
          </a:p>
        </p:txBody>
      </p:sp>
      <p:sp>
        <p:nvSpPr>
          <p:cNvPr id="3" name="Rounded Rectangle 2">
            <a:extLst>
              <a:ext uri="{FF2B5EF4-FFF2-40B4-BE49-F238E27FC236}">
                <a16:creationId xmlns:a16="http://schemas.microsoft.com/office/drawing/2014/main" id="{925FE611-C5D4-2649-ACBD-18834E2DD226}"/>
              </a:ext>
            </a:extLst>
          </p:cNvPr>
          <p:cNvSpPr/>
          <p:nvPr/>
        </p:nvSpPr>
        <p:spPr>
          <a:xfrm>
            <a:off x="517708" y="5225516"/>
            <a:ext cx="2279278" cy="906923"/>
          </a:xfrm>
          <a:prstGeom prst="roundRect">
            <a:avLst/>
          </a:prstGeom>
          <a:solidFill>
            <a:srgbClr val="0B9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11,000+ </a:t>
            </a:r>
          </a:p>
          <a:p>
            <a:pPr algn="ctr"/>
            <a:r>
              <a:rPr lang="en-US" dirty="0">
                <a:solidFill>
                  <a:schemeClr val="bg1"/>
                </a:solidFill>
                <a:latin typeface="Arial" panose="020B0604020202020204" pitchFamily="34" charset="0"/>
                <a:cs typeface="Arial" panose="020B0604020202020204" pitchFamily="34" charset="0"/>
              </a:rPr>
              <a:t>Community Scientists</a:t>
            </a:r>
          </a:p>
        </p:txBody>
      </p:sp>
      <p:sp>
        <p:nvSpPr>
          <p:cNvPr id="10" name="Rounded Rectangle 9">
            <a:extLst>
              <a:ext uri="{FF2B5EF4-FFF2-40B4-BE49-F238E27FC236}">
                <a16:creationId xmlns:a16="http://schemas.microsoft.com/office/drawing/2014/main" id="{ACAE9B4A-5DE9-F143-9EC1-FE48EA2F2C0B}"/>
              </a:ext>
            </a:extLst>
          </p:cNvPr>
          <p:cNvSpPr/>
          <p:nvPr/>
        </p:nvSpPr>
        <p:spPr>
          <a:xfrm>
            <a:off x="3424515" y="5220840"/>
            <a:ext cx="2279278" cy="906923"/>
          </a:xfrm>
          <a:prstGeom prst="roundRect">
            <a:avLst/>
          </a:prstGeom>
          <a:solidFill>
            <a:srgbClr val="0B9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400+ </a:t>
            </a:r>
          </a:p>
          <a:p>
            <a:pPr algn="ctr"/>
            <a:r>
              <a:rPr lang="en-US" dirty="0">
                <a:solidFill>
                  <a:schemeClr val="bg1"/>
                </a:solidFill>
                <a:latin typeface="Arial" panose="020B0604020202020204" pitchFamily="34" charset="0"/>
                <a:cs typeface="Arial" panose="020B0604020202020204" pitchFamily="34" charset="0"/>
              </a:rPr>
              <a:t>Monitoring Sites</a:t>
            </a:r>
          </a:p>
        </p:txBody>
      </p:sp>
      <p:sp>
        <p:nvSpPr>
          <p:cNvPr id="11" name="Rounded Rectangle 10">
            <a:extLst>
              <a:ext uri="{FF2B5EF4-FFF2-40B4-BE49-F238E27FC236}">
                <a16:creationId xmlns:a16="http://schemas.microsoft.com/office/drawing/2014/main" id="{395A5577-DBB9-994F-9827-919152E15730}"/>
              </a:ext>
            </a:extLst>
          </p:cNvPr>
          <p:cNvSpPr/>
          <p:nvPr/>
        </p:nvSpPr>
        <p:spPr>
          <a:xfrm>
            <a:off x="6331322" y="5220840"/>
            <a:ext cx="2279278" cy="906923"/>
          </a:xfrm>
          <a:prstGeom prst="roundRect">
            <a:avLst/>
          </a:prstGeom>
          <a:solidFill>
            <a:srgbClr val="0B9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100+ </a:t>
            </a:r>
          </a:p>
          <a:p>
            <a:pPr algn="ctr"/>
            <a:r>
              <a:rPr lang="en-US" dirty="0">
                <a:solidFill>
                  <a:schemeClr val="bg1"/>
                </a:solidFill>
                <a:latin typeface="Arial" panose="020B0604020202020204" pitchFamily="34" charset="0"/>
                <a:cs typeface="Arial" panose="020B0604020202020204" pitchFamily="34" charset="0"/>
              </a:rPr>
              <a:t>Partners</a:t>
            </a:r>
          </a:p>
        </p:txBody>
      </p:sp>
    </p:spTree>
    <p:extLst>
      <p:ext uri="{BB962C8B-B14F-4D97-AF65-F5344CB8AC3E}">
        <p14:creationId xmlns:p14="http://schemas.microsoft.com/office/powerpoint/2010/main" val="286276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110" y="1284935"/>
            <a:ext cx="4420199" cy="4543210"/>
          </a:xfrm>
        </p:spPr>
        <p:txBody>
          <a:bodyPr>
            <a:normAutofit/>
          </a:bodyPr>
          <a:lstStyle/>
          <a:p>
            <a:pPr lvl="1"/>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EBCE8FE3-1F35-5C49-8B4C-76E5EDEE3F2F}" type="slidenum">
              <a:rPr lang="en-US" smtClean="0"/>
              <a:t>6</a:t>
            </a:fld>
            <a:endParaRPr lang="en-US" dirty="0"/>
          </a:p>
        </p:txBody>
      </p:sp>
      <p:pic>
        <p:nvPicPr>
          <p:cNvPr id="14" name="Picture 1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8" y="-2"/>
            <a:ext cx="4572002"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24034AB-F3ED-0342-AB20-051F1108CF1F}"/>
              </a:ext>
            </a:extLst>
          </p:cNvPr>
          <p:cNvSpPr txBox="1"/>
          <p:nvPr/>
        </p:nvSpPr>
        <p:spPr>
          <a:xfrm>
            <a:off x="95713" y="625826"/>
            <a:ext cx="4371477" cy="1238801"/>
          </a:xfrm>
          <a:prstGeom prst="rect">
            <a:avLst/>
          </a:prstGeom>
          <a:noFill/>
        </p:spPr>
        <p:txBody>
          <a:bodyPr wrap="square" rtlCol="0">
            <a:spAutoFit/>
          </a:bodyPr>
          <a:lstStyle/>
          <a:p>
            <a:pPr algn="ctr"/>
            <a:r>
              <a:rPr lang="en-US" sz="4200" b="1" dirty="0">
                <a:solidFill>
                  <a:srgbClr val="005481"/>
                </a:solidFill>
                <a:latin typeface="Arial" panose="020B0604020202020204" pitchFamily="34" charset="0"/>
                <a:cs typeface="Arial" panose="020B0604020202020204" pitchFamily="34" charset="0"/>
              </a:rPr>
              <a:t>WHAT WE DO</a:t>
            </a:r>
          </a:p>
          <a:p>
            <a:endParaRPr lang="en-US" sz="125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B0CFB53-408B-7849-927D-6CD7AA861688}"/>
              </a:ext>
            </a:extLst>
          </p:cNvPr>
          <p:cNvSpPr txBox="1"/>
          <p:nvPr/>
        </p:nvSpPr>
        <p:spPr>
          <a:xfrm>
            <a:off x="242570" y="1634839"/>
            <a:ext cx="3992193" cy="4423094"/>
          </a:xfrm>
          <a:prstGeom prst="rect">
            <a:avLst/>
          </a:prstGeom>
          <a:solidFill>
            <a:schemeClr val="bg1"/>
          </a:solidFill>
        </p:spPr>
        <p:txBody>
          <a:bodyPr wrap="square" rtlCol="0">
            <a:noAutofit/>
          </a:bodyPr>
          <a:lstStyle/>
          <a:p>
            <a:pPr marL="457200" indent="-457200">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Environmental Education</a:t>
            </a:r>
          </a:p>
          <a:p>
            <a:pPr marL="457200" indent="-457200">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Data Collection &amp; Analysis</a:t>
            </a:r>
          </a:p>
          <a:p>
            <a:pPr marL="457200" indent="-457200">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Community Action/Engagement</a:t>
            </a:r>
          </a:p>
          <a:p>
            <a:pPr marL="457200" indent="-457200">
              <a:lnSpc>
                <a:spcPct val="150000"/>
              </a:lnSpc>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Watershed Services</a:t>
            </a:r>
          </a:p>
        </p:txBody>
      </p:sp>
      <p:sp>
        <p:nvSpPr>
          <p:cNvPr id="8" name="Slide Number Placeholder 3">
            <a:extLst>
              <a:ext uri="{FF2B5EF4-FFF2-40B4-BE49-F238E27FC236}">
                <a16:creationId xmlns:a16="http://schemas.microsoft.com/office/drawing/2014/main" id="{005A97F8-26A5-5940-9831-E68EA2D12470}"/>
              </a:ext>
            </a:extLst>
          </p:cNvPr>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CE8FE3-1F35-5C49-8B4C-76E5EDEE3F2F}" type="slidenum">
              <a:rPr lang="en-US" smtClean="0"/>
              <a:pPr/>
              <a:t>6</a:t>
            </a:fld>
            <a:endParaRPr lang="en-US" dirty="0"/>
          </a:p>
        </p:txBody>
      </p:sp>
    </p:spTree>
    <p:extLst>
      <p:ext uri="{BB962C8B-B14F-4D97-AF65-F5344CB8AC3E}">
        <p14:creationId xmlns:p14="http://schemas.microsoft.com/office/powerpoint/2010/main" val="344905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Content Placeholder 4">
            <a:extLst>
              <a:ext uri="{FF2B5EF4-FFF2-40B4-BE49-F238E27FC236}">
                <a16:creationId xmlns:a16="http://schemas.microsoft.com/office/drawing/2014/main" id="{8DECB3D5-A1FE-364E-96C8-C8E8C0C82A42}"/>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t="-14"/>
          <a:stretch/>
        </p:blipFill>
        <p:spPr>
          <a:xfrm>
            <a:off x="-14748" y="0"/>
            <a:ext cx="9158748" cy="6858000"/>
          </a:xfrm>
          <a:prstGeom prst="rect">
            <a:avLst/>
          </a:prstGeom>
        </p:spPr>
      </p:pic>
      <p:grpSp>
        <p:nvGrpSpPr>
          <p:cNvPr id="15" name="Group 14">
            <a:extLst>
              <a:ext uri="{FF2B5EF4-FFF2-40B4-BE49-F238E27FC236}">
                <a16:creationId xmlns:a16="http://schemas.microsoft.com/office/drawing/2014/main" id="{19DCAB5E-3D06-7646-8B52-C80FFE44603C}"/>
              </a:ext>
            </a:extLst>
          </p:cNvPr>
          <p:cNvGrpSpPr/>
          <p:nvPr/>
        </p:nvGrpSpPr>
        <p:grpSpPr>
          <a:xfrm>
            <a:off x="683349" y="1342059"/>
            <a:ext cx="2082023" cy="2442971"/>
            <a:chOff x="683349" y="1342059"/>
            <a:chExt cx="2082023" cy="2442971"/>
          </a:xfrm>
        </p:grpSpPr>
        <p:sp>
          <p:nvSpPr>
            <p:cNvPr id="18" name="Oval 17">
              <a:extLst>
                <a:ext uri="{FF2B5EF4-FFF2-40B4-BE49-F238E27FC236}">
                  <a16:creationId xmlns:a16="http://schemas.microsoft.com/office/drawing/2014/main" id="{A84C0697-4951-D14B-8EE1-B157EC05DFB7}"/>
                </a:ext>
              </a:extLst>
            </p:cNvPr>
            <p:cNvSpPr/>
            <p:nvPr/>
          </p:nvSpPr>
          <p:spPr>
            <a:xfrm>
              <a:off x="717091" y="1342059"/>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 picture containing light&#10;&#10;Description automatically generated">
              <a:hlinkClick r:id="rId4"/>
              <a:extLst>
                <a:ext uri="{FF2B5EF4-FFF2-40B4-BE49-F238E27FC236}">
                  <a16:creationId xmlns:a16="http://schemas.microsoft.com/office/drawing/2014/main" id="{CEAD48B5-1A33-0E43-93DB-ADD467C686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349" y="1464323"/>
              <a:ext cx="2000722" cy="1720621"/>
            </a:xfrm>
            <a:prstGeom prst="rect">
              <a:avLst/>
            </a:prstGeom>
          </p:spPr>
        </p:pic>
        <p:sp>
          <p:nvSpPr>
            <p:cNvPr id="19" name="TextBox 18">
              <a:extLst>
                <a:ext uri="{FF2B5EF4-FFF2-40B4-BE49-F238E27FC236}">
                  <a16:creationId xmlns:a16="http://schemas.microsoft.com/office/drawing/2014/main" id="{90332A76-B51A-ED47-9DAD-DB9E1A01BA0E}"/>
                </a:ext>
              </a:extLst>
            </p:cNvPr>
            <p:cNvSpPr txBox="1"/>
            <p:nvPr/>
          </p:nvSpPr>
          <p:spPr>
            <a:xfrm>
              <a:off x="863459" y="3415698"/>
              <a:ext cx="176119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Standard Core</a:t>
              </a:r>
            </a:p>
          </p:txBody>
        </p:sp>
      </p:grpSp>
      <p:grpSp>
        <p:nvGrpSpPr>
          <p:cNvPr id="16" name="Group 15">
            <a:extLst>
              <a:ext uri="{FF2B5EF4-FFF2-40B4-BE49-F238E27FC236}">
                <a16:creationId xmlns:a16="http://schemas.microsoft.com/office/drawing/2014/main" id="{0CC0FE19-DBCE-244F-A1C0-DA8583588198}"/>
              </a:ext>
            </a:extLst>
          </p:cNvPr>
          <p:cNvGrpSpPr/>
          <p:nvPr/>
        </p:nvGrpSpPr>
        <p:grpSpPr>
          <a:xfrm>
            <a:off x="3500814" y="1324608"/>
            <a:ext cx="2058684" cy="2461125"/>
            <a:chOff x="3500814" y="1324608"/>
            <a:chExt cx="2058684" cy="2461125"/>
          </a:xfrm>
        </p:grpSpPr>
        <p:sp>
          <p:nvSpPr>
            <p:cNvPr id="30" name="Oval 29">
              <a:extLst>
                <a:ext uri="{FF2B5EF4-FFF2-40B4-BE49-F238E27FC236}">
                  <a16:creationId xmlns:a16="http://schemas.microsoft.com/office/drawing/2014/main" id="{AF848FA3-4AB2-2740-98E4-A9842EA99377}"/>
                </a:ext>
              </a:extLst>
            </p:cNvPr>
            <p:cNvSpPr/>
            <p:nvPr/>
          </p:nvSpPr>
          <p:spPr>
            <a:xfrm>
              <a:off x="3500815" y="1324608"/>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hlinkClick r:id="rId6"/>
              <a:extLst>
                <a:ext uri="{FF2B5EF4-FFF2-40B4-BE49-F238E27FC236}">
                  <a16:creationId xmlns:a16="http://schemas.microsoft.com/office/drawing/2014/main" id="{4959CF32-90D6-F441-9C29-A34B47A792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0814" y="1429387"/>
              <a:ext cx="2048281" cy="1761522"/>
            </a:xfrm>
            <a:prstGeom prst="rect">
              <a:avLst/>
            </a:prstGeom>
          </p:spPr>
        </p:pic>
        <p:sp>
          <p:nvSpPr>
            <p:cNvPr id="37" name="TextBox 36">
              <a:extLst>
                <a:ext uri="{FF2B5EF4-FFF2-40B4-BE49-F238E27FC236}">
                  <a16:creationId xmlns:a16="http://schemas.microsoft.com/office/drawing/2014/main" id="{B8C50BC6-51F7-CB4A-8769-C3F8AEA93A5F}"/>
                </a:ext>
              </a:extLst>
            </p:cNvPr>
            <p:cNvSpPr txBox="1"/>
            <p:nvPr/>
          </p:nvSpPr>
          <p:spPr>
            <a:xfrm>
              <a:off x="3798308" y="3416401"/>
              <a:ext cx="176119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Probe Core</a:t>
              </a:r>
            </a:p>
          </p:txBody>
        </p:sp>
      </p:grpSp>
      <p:grpSp>
        <p:nvGrpSpPr>
          <p:cNvPr id="17" name="Group 16">
            <a:extLst>
              <a:ext uri="{FF2B5EF4-FFF2-40B4-BE49-F238E27FC236}">
                <a16:creationId xmlns:a16="http://schemas.microsoft.com/office/drawing/2014/main" id="{875CF5D2-32CA-B745-92B9-084104CEA2D1}"/>
              </a:ext>
            </a:extLst>
          </p:cNvPr>
          <p:cNvGrpSpPr/>
          <p:nvPr/>
        </p:nvGrpSpPr>
        <p:grpSpPr>
          <a:xfrm>
            <a:off x="6227757" y="1328861"/>
            <a:ext cx="2048281" cy="2456872"/>
            <a:chOff x="6227757" y="1328861"/>
            <a:chExt cx="2048281" cy="2456872"/>
          </a:xfrm>
        </p:grpSpPr>
        <p:sp>
          <p:nvSpPr>
            <p:cNvPr id="35" name="Oval 34">
              <a:extLst>
                <a:ext uri="{FF2B5EF4-FFF2-40B4-BE49-F238E27FC236}">
                  <a16:creationId xmlns:a16="http://schemas.microsoft.com/office/drawing/2014/main" id="{CE25F2ED-54AF-5B48-899F-D60ED4FA0E13}"/>
                </a:ext>
              </a:extLst>
            </p:cNvPr>
            <p:cNvSpPr/>
            <p:nvPr/>
          </p:nvSpPr>
          <p:spPr>
            <a:xfrm>
              <a:off x="6227757" y="132886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clock&#10;&#10;Description automatically generated">
              <a:hlinkClick r:id="rId8"/>
              <a:extLst>
                <a:ext uri="{FF2B5EF4-FFF2-40B4-BE49-F238E27FC236}">
                  <a16:creationId xmlns:a16="http://schemas.microsoft.com/office/drawing/2014/main" id="{234B9359-5BA5-1349-BCF3-AAE022036AD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79025" y="1462603"/>
              <a:ext cx="1945743" cy="1673339"/>
            </a:xfrm>
            <a:prstGeom prst="rect">
              <a:avLst/>
            </a:prstGeom>
          </p:spPr>
        </p:pic>
        <p:sp>
          <p:nvSpPr>
            <p:cNvPr id="39" name="TextBox 38">
              <a:extLst>
                <a:ext uri="{FF2B5EF4-FFF2-40B4-BE49-F238E27FC236}">
                  <a16:creationId xmlns:a16="http://schemas.microsoft.com/office/drawing/2014/main" id="{95DE13D6-BBDE-E141-A461-DEB617DA377A}"/>
                </a:ext>
              </a:extLst>
            </p:cNvPr>
            <p:cNvSpPr txBox="1"/>
            <p:nvPr/>
          </p:nvSpPr>
          <p:spPr>
            <a:xfrm>
              <a:off x="6418571" y="3416401"/>
              <a:ext cx="1761190" cy="369332"/>
            </a:xfrm>
            <a:prstGeom prst="rect">
              <a:avLst/>
            </a:prstGeom>
            <a:noFill/>
          </p:spPr>
          <p:txBody>
            <a:bodyPr wrap="square" rtlCol="0">
              <a:spAutoFit/>
            </a:bodyPr>
            <a:lstStyle/>
            <a:p>
              <a:r>
                <a:rPr lang="en-US" i="1" dirty="0">
                  <a:solidFill>
                    <a:schemeClr val="bg1"/>
                  </a:solidFill>
                  <a:latin typeface="Arial" panose="020B0604020202020204" pitchFamily="34" charset="0"/>
                  <a:cs typeface="Arial" panose="020B0604020202020204" pitchFamily="34" charset="0"/>
                </a:rPr>
                <a:t>E. coli Bacteria</a:t>
              </a:r>
            </a:p>
          </p:txBody>
        </p:sp>
      </p:grpSp>
      <p:grpSp>
        <p:nvGrpSpPr>
          <p:cNvPr id="21" name="Group 20">
            <a:extLst>
              <a:ext uri="{FF2B5EF4-FFF2-40B4-BE49-F238E27FC236}">
                <a16:creationId xmlns:a16="http://schemas.microsoft.com/office/drawing/2014/main" id="{662E9266-2CFE-8145-8E48-E029EBD73D46}"/>
              </a:ext>
            </a:extLst>
          </p:cNvPr>
          <p:cNvGrpSpPr/>
          <p:nvPr/>
        </p:nvGrpSpPr>
        <p:grpSpPr>
          <a:xfrm>
            <a:off x="692595" y="3981801"/>
            <a:ext cx="2048281" cy="2447533"/>
            <a:chOff x="692595" y="3981801"/>
            <a:chExt cx="2048281" cy="2447533"/>
          </a:xfrm>
        </p:grpSpPr>
        <p:sp>
          <p:nvSpPr>
            <p:cNvPr id="33" name="Oval 32">
              <a:extLst>
                <a:ext uri="{FF2B5EF4-FFF2-40B4-BE49-F238E27FC236}">
                  <a16:creationId xmlns:a16="http://schemas.microsoft.com/office/drawing/2014/main" id="{60B6BD1D-F735-7F41-8E09-CF1453180220}"/>
                </a:ext>
              </a:extLst>
            </p:cNvPr>
            <p:cNvSpPr/>
            <p:nvPr/>
          </p:nvSpPr>
          <p:spPr>
            <a:xfrm>
              <a:off x="692595" y="398180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 close up of a device&#10;&#10;Description automatically generated">
              <a:hlinkClick r:id="rId10"/>
              <a:extLst>
                <a:ext uri="{FF2B5EF4-FFF2-40B4-BE49-F238E27FC236}">
                  <a16:creationId xmlns:a16="http://schemas.microsoft.com/office/drawing/2014/main" id="{CE664319-57AD-2442-A342-4A7F5369BD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2089" y="4162099"/>
              <a:ext cx="1832559" cy="1576001"/>
            </a:xfrm>
            <a:prstGeom prst="rect">
              <a:avLst/>
            </a:prstGeom>
          </p:spPr>
        </p:pic>
        <p:sp>
          <p:nvSpPr>
            <p:cNvPr id="41" name="TextBox 40">
              <a:extLst>
                <a:ext uri="{FF2B5EF4-FFF2-40B4-BE49-F238E27FC236}">
                  <a16:creationId xmlns:a16="http://schemas.microsoft.com/office/drawing/2014/main" id="{52797D08-850C-6541-B679-628AE7179097}"/>
                </a:ext>
              </a:extLst>
            </p:cNvPr>
            <p:cNvSpPr txBox="1"/>
            <p:nvPr/>
          </p:nvSpPr>
          <p:spPr>
            <a:xfrm>
              <a:off x="1095270" y="6060002"/>
              <a:ext cx="129192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Advanced</a:t>
              </a:r>
            </a:p>
          </p:txBody>
        </p:sp>
      </p:grpSp>
      <p:grpSp>
        <p:nvGrpSpPr>
          <p:cNvPr id="22" name="Group 21">
            <a:extLst>
              <a:ext uri="{FF2B5EF4-FFF2-40B4-BE49-F238E27FC236}">
                <a16:creationId xmlns:a16="http://schemas.microsoft.com/office/drawing/2014/main" id="{38CE8A1A-4744-3A46-82EC-82A376DDFB97}"/>
              </a:ext>
            </a:extLst>
          </p:cNvPr>
          <p:cNvGrpSpPr/>
          <p:nvPr/>
        </p:nvGrpSpPr>
        <p:grpSpPr>
          <a:xfrm>
            <a:off x="3511218" y="3976579"/>
            <a:ext cx="2092006" cy="2773113"/>
            <a:chOff x="3511218" y="3976579"/>
            <a:chExt cx="2092006" cy="2773113"/>
          </a:xfrm>
        </p:grpSpPr>
        <p:sp>
          <p:nvSpPr>
            <p:cNvPr id="31" name="Oval 30">
              <a:extLst>
                <a:ext uri="{FF2B5EF4-FFF2-40B4-BE49-F238E27FC236}">
                  <a16:creationId xmlns:a16="http://schemas.microsoft.com/office/drawing/2014/main" id="{C525CC77-6F22-BC45-8BA5-FEFFC6F404DF}"/>
                </a:ext>
              </a:extLst>
            </p:cNvPr>
            <p:cNvSpPr/>
            <p:nvPr/>
          </p:nvSpPr>
          <p:spPr>
            <a:xfrm>
              <a:off x="3554943" y="401172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A picture containing light&#10;&#10;Description automatically generated">
              <a:hlinkClick r:id="rId12"/>
              <a:extLst>
                <a:ext uri="{FF2B5EF4-FFF2-40B4-BE49-F238E27FC236}">
                  <a16:creationId xmlns:a16="http://schemas.microsoft.com/office/drawing/2014/main" id="{FB7ECEF9-8359-3744-809C-C9823A4CAC8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511218" y="3976579"/>
              <a:ext cx="2048280" cy="1761521"/>
            </a:xfrm>
            <a:prstGeom prst="rect">
              <a:avLst/>
            </a:prstGeom>
          </p:spPr>
        </p:pic>
        <p:sp>
          <p:nvSpPr>
            <p:cNvPr id="42" name="TextBox 41">
              <a:extLst>
                <a:ext uri="{FF2B5EF4-FFF2-40B4-BE49-F238E27FC236}">
                  <a16:creationId xmlns:a16="http://schemas.microsoft.com/office/drawing/2014/main" id="{C4158986-F33B-B241-B94F-27A63BDDC397}"/>
                </a:ext>
              </a:extLst>
            </p:cNvPr>
            <p:cNvSpPr txBox="1"/>
            <p:nvPr/>
          </p:nvSpPr>
          <p:spPr>
            <a:xfrm>
              <a:off x="3554943" y="6103361"/>
              <a:ext cx="2048281"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Macroinvertebrate Bioassessment</a:t>
              </a:r>
            </a:p>
          </p:txBody>
        </p:sp>
      </p:grpSp>
      <p:grpSp>
        <p:nvGrpSpPr>
          <p:cNvPr id="24" name="Group 23">
            <a:extLst>
              <a:ext uri="{FF2B5EF4-FFF2-40B4-BE49-F238E27FC236}">
                <a16:creationId xmlns:a16="http://schemas.microsoft.com/office/drawing/2014/main" id="{51EDA014-0860-0C48-BDE2-E5DFDA53767B}"/>
              </a:ext>
            </a:extLst>
          </p:cNvPr>
          <p:cNvGrpSpPr/>
          <p:nvPr/>
        </p:nvGrpSpPr>
        <p:grpSpPr>
          <a:xfrm>
            <a:off x="6250580" y="3979047"/>
            <a:ext cx="2185214" cy="2488580"/>
            <a:chOff x="6250580" y="3979047"/>
            <a:chExt cx="2185214" cy="2488580"/>
          </a:xfrm>
        </p:grpSpPr>
        <p:sp>
          <p:nvSpPr>
            <p:cNvPr id="32" name="Oval 31">
              <a:extLst>
                <a:ext uri="{FF2B5EF4-FFF2-40B4-BE49-F238E27FC236}">
                  <a16:creationId xmlns:a16="http://schemas.microsoft.com/office/drawing/2014/main" id="{D55E91A7-130C-BD42-8B32-47F23E995C5F}"/>
                </a:ext>
              </a:extLst>
            </p:cNvPr>
            <p:cNvSpPr/>
            <p:nvPr/>
          </p:nvSpPr>
          <p:spPr>
            <a:xfrm>
              <a:off x="6250580" y="3979047"/>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A picture containing fence&#10;&#10;Description automatically generated">
              <a:hlinkClick r:id="rId14"/>
              <a:extLst>
                <a:ext uri="{FF2B5EF4-FFF2-40B4-BE49-F238E27FC236}">
                  <a16:creationId xmlns:a16="http://schemas.microsoft.com/office/drawing/2014/main" id="{20635FDB-3EF0-E240-9EB2-07A68955E74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373565" y="4146065"/>
              <a:ext cx="1851203" cy="1592035"/>
            </a:xfrm>
            <a:prstGeom prst="rect">
              <a:avLst/>
            </a:prstGeom>
          </p:spPr>
        </p:pic>
        <p:sp>
          <p:nvSpPr>
            <p:cNvPr id="20" name="Rectangle 19">
              <a:extLst>
                <a:ext uri="{FF2B5EF4-FFF2-40B4-BE49-F238E27FC236}">
                  <a16:creationId xmlns:a16="http://schemas.microsoft.com/office/drawing/2014/main" id="{6EE5BCB2-08FA-CA46-A026-E2BCBF44B777}"/>
                </a:ext>
              </a:extLst>
            </p:cNvPr>
            <p:cNvSpPr/>
            <p:nvPr/>
          </p:nvSpPr>
          <p:spPr>
            <a:xfrm>
              <a:off x="6250580" y="6098295"/>
              <a:ext cx="2185214"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Riparian Evaluation</a:t>
              </a:r>
            </a:p>
          </p:txBody>
        </p:sp>
      </p:grpSp>
      <p:sp>
        <p:nvSpPr>
          <p:cNvPr id="23" name="Rectangle 22">
            <a:extLst>
              <a:ext uri="{FF2B5EF4-FFF2-40B4-BE49-F238E27FC236}">
                <a16:creationId xmlns:a16="http://schemas.microsoft.com/office/drawing/2014/main" id="{5780F721-7516-4F40-8F1C-5B2086870688}"/>
              </a:ext>
            </a:extLst>
          </p:cNvPr>
          <p:cNvSpPr/>
          <p:nvPr/>
        </p:nvSpPr>
        <p:spPr>
          <a:xfrm>
            <a:off x="-345" y="0"/>
            <a:ext cx="9158747" cy="952185"/>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56C456B-4047-D044-994B-807600A122E9}"/>
              </a:ext>
            </a:extLst>
          </p:cNvPr>
          <p:cNvSpPr txBox="1"/>
          <p:nvPr/>
        </p:nvSpPr>
        <p:spPr>
          <a:xfrm>
            <a:off x="-54421" y="90407"/>
            <a:ext cx="9158749"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SCIENTIST TRAININGS</a:t>
            </a:r>
          </a:p>
        </p:txBody>
      </p:sp>
    </p:spTree>
    <p:extLst>
      <p:ext uri="{BB962C8B-B14F-4D97-AF65-F5344CB8AC3E}">
        <p14:creationId xmlns:p14="http://schemas.microsoft.com/office/powerpoint/2010/main" val="146139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Content Placeholder 4">
            <a:extLst>
              <a:ext uri="{FF2B5EF4-FFF2-40B4-BE49-F238E27FC236}">
                <a16:creationId xmlns:a16="http://schemas.microsoft.com/office/drawing/2014/main" id="{8DECB3D5-A1FE-364E-96C8-C8E8C0C82A42}"/>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t="-14"/>
          <a:stretch/>
        </p:blipFill>
        <p:spPr>
          <a:xfrm>
            <a:off x="0" y="0"/>
            <a:ext cx="9144000" cy="6858000"/>
          </a:xfrm>
          <a:prstGeom prst="rect">
            <a:avLst/>
          </a:prstGeom>
        </p:spPr>
      </p:pic>
      <p:sp>
        <p:nvSpPr>
          <p:cNvPr id="24" name="Rectangle 23">
            <a:extLst>
              <a:ext uri="{FF2B5EF4-FFF2-40B4-BE49-F238E27FC236}">
                <a16:creationId xmlns:a16="http://schemas.microsoft.com/office/drawing/2014/main" id="{74D860A7-095B-4D44-A47C-242FD6D62C88}"/>
              </a:ext>
            </a:extLst>
          </p:cNvPr>
          <p:cNvSpPr/>
          <p:nvPr/>
        </p:nvSpPr>
        <p:spPr>
          <a:xfrm>
            <a:off x="0" y="0"/>
            <a:ext cx="9144000" cy="880946"/>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56C456B-4047-D044-994B-807600A122E9}"/>
              </a:ext>
            </a:extLst>
          </p:cNvPr>
          <p:cNvSpPr txBox="1"/>
          <p:nvPr/>
        </p:nvSpPr>
        <p:spPr>
          <a:xfrm>
            <a:off x="0" y="84972"/>
            <a:ext cx="9094289" cy="738664"/>
          </a:xfrm>
          <a:prstGeom prst="rect">
            <a:avLst/>
          </a:prstGeom>
          <a:noFill/>
        </p:spPr>
        <p:txBody>
          <a:bodyPr wrap="square" rtlCol="0">
            <a:spAutoFit/>
          </a:bodyPr>
          <a:lstStyle/>
          <a:p>
            <a:pPr algn="ctr"/>
            <a:r>
              <a:rPr lang="en-US" sz="4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PROGRAMS</a:t>
            </a:r>
          </a:p>
        </p:txBody>
      </p:sp>
      <p:grpSp>
        <p:nvGrpSpPr>
          <p:cNvPr id="9" name="Group 8">
            <a:extLst>
              <a:ext uri="{FF2B5EF4-FFF2-40B4-BE49-F238E27FC236}">
                <a16:creationId xmlns:a16="http://schemas.microsoft.com/office/drawing/2014/main" id="{35534E93-3CE6-5040-A99A-D1D2EDB3B08D}"/>
              </a:ext>
            </a:extLst>
          </p:cNvPr>
          <p:cNvGrpSpPr/>
          <p:nvPr/>
        </p:nvGrpSpPr>
        <p:grpSpPr>
          <a:xfrm>
            <a:off x="3550216" y="2384524"/>
            <a:ext cx="2048281" cy="2710163"/>
            <a:chOff x="3633990" y="2369429"/>
            <a:chExt cx="2048281" cy="2710163"/>
          </a:xfrm>
        </p:grpSpPr>
        <p:sp>
          <p:nvSpPr>
            <p:cNvPr id="33" name="Oval 32">
              <a:extLst>
                <a:ext uri="{FF2B5EF4-FFF2-40B4-BE49-F238E27FC236}">
                  <a16:creationId xmlns:a16="http://schemas.microsoft.com/office/drawing/2014/main" id="{60B6BD1D-F735-7F41-8E09-CF1453180220}"/>
                </a:ext>
              </a:extLst>
            </p:cNvPr>
            <p:cNvSpPr/>
            <p:nvPr/>
          </p:nvSpPr>
          <p:spPr>
            <a:xfrm>
              <a:off x="3633990" y="2369429"/>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2797D08-850C-6541-B679-628AE7179097}"/>
                </a:ext>
              </a:extLst>
            </p:cNvPr>
            <p:cNvSpPr txBox="1"/>
            <p:nvPr/>
          </p:nvSpPr>
          <p:spPr>
            <a:xfrm>
              <a:off x="3727907" y="4433261"/>
              <a:ext cx="1819875"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Student Organizations</a:t>
              </a:r>
            </a:p>
          </p:txBody>
        </p:sp>
        <p:pic>
          <p:nvPicPr>
            <p:cNvPr id="14" name="Picture 13" descr="A close up of a sign&#10;&#10;Description automatically generated">
              <a:hlinkClick r:id="rId4"/>
              <a:extLst>
                <a:ext uri="{FF2B5EF4-FFF2-40B4-BE49-F238E27FC236}">
                  <a16:creationId xmlns:a16="http://schemas.microsoft.com/office/drawing/2014/main" id="{56B302D1-4741-594A-B5B7-444B908B70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8393" y="2571854"/>
              <a:ext cx="1678901" cy="1443855"/>
            </a:xfrm>
            <a:prstGeom prst="rect">
              <a:avLst/>
            </a:prstGeom>
          </p:spPr>
        </p:pic>
      </p:grpSp>
      <p:grpSp>
        <p:nvGrpSpPr>
          <p:cNvPr id="10" name="Group 9">
            <a:extLst>
              <a:ext uri="{FF2B5EF4-FFF2-40B4-BE49-F238E27FC236}">
                <a16:creationId xmlns:a16="http://schemas.microsoft.com/office/drawing/2014/main" id="{FB2D143B-75E9-C44F-B9ED-F0C1B2262A1B}"/>
              </a:ext>
            </a:extLst>
          </p:cNvPr>
          <p:cNvGrpSpPr/>
          <p:nvPr/>
        </p:nvGrpSpPr>
        <p:grpSpPr>
          <a:xfrm>
            <a:off x="6613984" y="2365601"/>
            <a:ext cx="2048281" cy="2410255"/>
            <a:chOff x="6613984" y="2365601"/>
            <a:chExt cx="2048281" cy="2410255"/>
          </a:xfrm>
        </p:grpSpPr>
        <p:sp>
          <p:nvSpPr>
            <p:cNvPr id="32" name="Oval 31">
              <a:extLst>
                <a:ext uri="{FF2B5EF4-FFF2-40B4-BE49-F238E27FC236}">
                  <a16:creationId xmlns:a16="http://schemas.microsoft.com/office/drawing/2014/main" id="{D55E91A7-130C-BD42-8B32-47F23E995C5F}"/>
                </a:ext>
              </a:extLst>
            </p:cNvPr>
            <p:cNvSpPr/>
            <p:nvPr/>
          </p:nvSpPr>
          <p:spPr>
            <a:xfrm>
              <a:off x="6613984" y="236560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E5BCB2-08FA-CA46-A026-E2BCBF44B777}"/>
                </a:ext>
              </a:extLst>
            </p:cNvPr>
            <p:cNvSpPr/>
            <p:nvPr/>
          </p:nvSpPr>
          <p:spPr>
            <a:xfrm>
              <a:off x="6878941" y="4406524"/>
              <a:ext cx="1518364"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WPP/TMDLs</a:t>
              </a:r>
            </a:p>
          </p:txBody>
        </p:sp>
        <p:pic>
          <p:nvPicPr>
            <p:cNvPr id="21" name="Picture 20" descr="A picture containing cake, looking, dark, birthday&#10;&#10;Description automatically generated">
              <a:hlinkClick r:id="rId6"/>
              <a:extLst>
                <a:ext uri="{FF2B5EF4-FFF2-40B4-BE49-F238E27FC236}">
                  <a16:creationId xmlns:a16="http://schemas.microsoft.com/office/drawing/2014/main" id="{94ACC855-824F-8D4F-9BB4-EB6C2A80A8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6131" y="2507710"/>
              <a:ext cx="1643985" cy="1413827"/>
            </a:xfrm>
            <a:prstGeom prst="rect">
              <a:avLst/>
            </a:prstGeom>
          </p:spPr>
        </p:pic>
      </p:grpSp>
      <p:grpSp>
        <p:nvGrpSpPr>
          <p:cNvPr id="8" name="Group 7">
            <a:extLst>
              <a:ext uri="{FF2B5EF4-FFF2-40B4-BE49-F238E27FC236}">
                <a16:creationId xmlns:a16="http://schemas.microsoft.com/office/drawing/2014/main" id="{D1EEB84D-D527-BB41-86A9-5C179CCB0B4A}"/>
              </a:ext>
            </a:extLst>
          </p:cNvPr>
          <p:cNvGrpSpPr/>
          <p:nvPr/>
        </p:nvGrpSpPr>
        <p:grpSpPr>
          <a:xfrm>
            <a:off x="486449" y="2363979"/>
            <a:ext cx="2048281" cy="2765072"/>
            <a:chOff x="486449" y="2363979"/>
            <a:chExt cx="2048281" cy="2765072"/>
          </a:xfrm>
        </p:grpSpPr>
        <p:sp>
          <p:nvSpPr>
            <p:cNvPr id="35" name="Oval 34">
              <a:extLst>
                <a:ext uri="{FF2B5EF4-FFF2-40B4-BE49-F238E27FC236}">
                  <a16:creationId xmlns:a16="http://schemas.microsoft.com/office/drawing/2014/main" id="{CE25F2ED-54AF-5B48-899F-D60ED4FA0E13}"/>
                </a:ext>
              </a:extLst>
            </p:cNvPr>
            <p:cNvSpPr/>
            <p:nvPr/>
          </p:nvSpPr>
          <p:spPr>
            <a:xfrm>
              <a:off x="486449" y="2363979"/>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5DE13D6-BBDE-E141-A461-DEB617DA377A}"/>
                </a:ext>
              </a:extLst>
            </p:cNvPr>
            <p:cNvSpPr txBox="1"/>
            <p:nvPr/>
          </p:nvSpPr>
          <p:spPr>
            <a:xfrm>
              <a:off x="681726" y="4482720"/>
              <a:ext cx="1768572"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Trash Free Texas</a:t>
              </a:r>
            </a:p>
          </p:txBody>
        </p:sp>
        <p:pic>
          <p:nvPicPr>
            <p:cNvPr id="16" name="Picture 15" descr="A picture containing food, parked&#10;&#10;Description automatically generated">
              <a:extLst>
                <a:ext uri="{FF2B5EF4-FFF2-40B4-BE49-F238E27FC236}">
                  <a16:creationId xmlns:a16="http://schemas.microsoft.com/office/drawing/2014/main" id="{27F5E2CD-07E2-444C-8439-FF6BC29342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073" y="2831266"/>
              <a:ext cx="1391032" cy="1184443"/>
            </a:xfrm>
            <a:prstGeom prst="rect">
              <a:avLst/>
            </a:prstGeom>
          </p:spPr>
        </p:pic>
      </p:grpSp>
    </p:spTree>
    <p:extLst>
      <p:ext uri="{BB962C8B-B14F-4D97-AF65-F5344CB8AC3E}">
        <p14:creationId xmlns:p14="http://schemas.microsoft.com/office/powerpoint/2010/main" val="12543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Content Placeholder 4">
            <a:extLst>
              <a:ext uri="{FF2B5EF4-FFF2-40B4-BE49-F238E27FC236}">
                <a16:creationId xmlns:a16="http://schemas.microsoft.com/office/drawing/2014/main" id="{8DECB3D5-A1FE-364E-96C8-C8E8C0C82A42}"/>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t="-14"/>
          <a:stretch/>
        </p:blipFill>
        <p:spPr>
          <a:xfrm>
            <a:off x="0" y="-9346"/>
            <a:ext cx="9144000" cy="6876692"/>
          </a:xfrm>
          <a:prstGeom prst="rect">
            <a:avLst/>
          </a:prstGeom>
        </p:spPr>
      </p:pic>
      <p:sp>
        <p:nvSpPr>
          <p:cNvPr id="24" name="Rectangle 23">
            <a:extLst>
              <a:ext uri="{FF2B5EF4-FFF2-40B4-BE49-F238E27FC236}">
                <a16:creationId xmlns:a16="http://schemas.microsoft.com/office/drawing/2014/main" id="{74D860A7-095B-4D44-A47C-242FD6D62C88}"/>
              </a:ext>
            </a:extLst>
          </p:cNvPr>
          <p:cNvSpPr/>
          <p:nvPr/>
        </p:nvSpPr>
        <p:spPr>
          <a:xfrm>
            <a:off x="0" y="-9346"/>
            <a:ext cx="9144000" cy="828219"/>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56C456B-4047-D044-994B-807600A122E9}"/>
              </a:ext>
            </a:extLst>
          </p:cNvPr>
          <p:cNvSpPr txBox="1"/>
          <p:nvPr/>
        </p:nvSpPr>
        <p:spPr>
          <a:xfrm>
            <a:off x="0" y="46332"/>
            <a:ext cx="9094289" cy="738664"/>
          </a:xfrm>
          <a:prstGeom prst="rect">
            <a:avLst/>
          </a:prstGeom>
          <a:noFill/>
        </p:spPr>
        <p:txBody>
          <a:bodyPr wrap="square" rtlCol="0">
            <a:spAutoFit/>
          </a:bodyPr>
          <a:lstStyle/>
          <a:p>
            <a:pPr algn="ctr"/>
            <a:r>
              <a:rPr lang="en-US" sz="4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 PROGRAMS</a:t>
            </a:r>
          </a:p>
        </p:txBody>
      </p:sp>
      <p:grpSp>
        <p:nvGrpSpPr>
          <p:cNvPr id="3" name="Group 2">
            <a:extLst>
              <a:ext uri="{FF2B5EF4-FFF2-40B4-BE49-F238E27FC236}">
                <a16:creationId xmlns:a16="http://schemas.microsoft.com/office/drawing/2014/main" id="{F6FC537C-06B1-B343-8120-95B001E99748}"/>
              </a:ext>
            </a:extLst>
          </p:cNvPr>
          <p:cNvGrpSpPr/>
          <p:nvPr/>
        </p:nvGrpSpPr>
        <p:grpSpPr>
          <a:xfrm>
            <a:off x="1858023" y="2257123"/>
            <a:ext cx="2173491" cy="2488073"/>
            <a:chOff x="1858023" y="2257123"/>
            <a:chExt cx="2173491" cy="2488073"/>
          </a:xfrm>
        </p:grpSpPr>
        <p:sp>
          <p:nvSpPr>
            <p:cNvPr id="35" name="Oval 34">
              <a:extLst>
                <a:ext uri="{FF2B5EF4-FFF2-40B4-BE49-F238E27FC236}">
                  <a16:creationId xmlns:a16="http://schemas.microsoft.com/office/drawing/2014/main" id="{CE25F2ED-54AF-5B48-899F-D60ED4FA0E13}"/>
                </a:ext>
              </a:extLst>
            </p:cNvPr>
            <p:cNvSpPr/>
            <p:nvPr/>
          </p:nvSpPr>
          <p:spPr>
            <a:xfrm>
              <a:off x="1983233" y="2257123"/>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5DE13D6-BBDE-E141-A461-DEB617DA377A}"/>
                </a:ext>
              </a:extLst>
            </p:cNvPr>
            <p:cNvSpPr txBox="1"/>
            <p:nvPr/>
          </p:nvSpPr>
          <p:spPr>
            <a:xfrm>
              <a:off x="2178510" y="4375864"/>
              <a:ext cx="1768572"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Nurdle Patrol</a:t>
              </a:r>
            </a:p>
          </p:txBody>
        </p:sp>
        <p:pic>
          <p:nvPicPr>
            <p:cNvPr id="4" name="Picture 3" descr="A close up of a logo&#10;&#10;Description automatically generated">
              <a:extLst>
                <a:ext uri="{FF2B5EF4-FFF2-40B4-BE49-F238E27FC236}">
                  <a16:creationId xmlns:a16="http://schemas.microsoft.com/office/drawing/2014/main" id="{25518F46-89EA-344B-AB8F-F785E6A4F77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079" b="100000" l="8511" r="100000">
                          <a14:foregroundMark x1="11246" y1="86508" x2="34954" y2="84921"/>
                          <a14:foregroundMark x1="34954" y1="84921" x2="59271" y2="84921"/>
                          <a14:foregroundMark x1="59271" y1="84921" x2="84195" y2="83333"/>
                          <a14:foregroundMark x1="84195" y1="83333" x2="60790" y2="84921"/>
                          <a14:foregroundMark x1="80547" y1="46032" x2="96960" y2="87302"/>
                          <a14:foregroundMark x1="96960" y1="87302" x2="98176" y2="86508"/>
                          <a14:foregroundMark x1="75076" y1="52381" x2="68693" y2="81746"/>
                          <a14:foregroundMark x1="70821" y1="91270" x2="54711" y2="99206"/>
                          <a14:foregroundMark x1="13070" y1="88095" x2="25532" y2="99206"/>
                          <a14:foregroundMark x1="92097" y1="96825" x2="65653" y2="99206"/>
                          <a14:foregroundMark x1="92401" y1="96825" x2="87538" y2="98413"/>
                          <a14:foregroundMark x1="96353" y1="92063" x2="96657" y2="99206"/>
                          <a14:foregroundMark x1="96960" y1="84921" x2="98784" y2="86508"/>
                          <a14:foregroundMark x1="99392" y1="86508" x2="99392" y2="99206"/>
                          <a14:foregroundMark x1="14894" y1="69048" x2="16413" y2="99206"/>
                        </a14:backgroundRemoval>
                      </a14:imgEffect>
                    </a14:imgLayer>
                  </a14:imgProps>
                </a:ext>
                <a:ext uri="{28A0092B-C50C-407E-A947-70E740481C1C}">
                  <a14:useLocalDpi xmlns:a14="http://schemas.microsoft.com/office/drawing/2010/main"/>
                </a:ext>
              </a:extLst>
            </a:blip>
            <a:srcRect/>
            <a:stretch/>
          </p:blipFill>
          <p:spPr>
            <a:xfrm>
              <a:off x="1858023" y="2768646"/>
              <a:ext cx="2089059" cy="800767"/>
            </a:xfrm>
            <a:prstGeom prst="rect">
              <a:avLst/>
            </a:prstGeom>
          </p:spPr>
        </p:pic>
      </p:grpSp>
      <p:grpSp>
        <p:nvGrpSpPr>
          <p:cNvPr id="6" name="Group 5">
            <a:extLst>
              <a:ext uri="{FF2B5EF4-FFF2-40B4-BE49-F238E27FC236}">
                <a16:creationId xmlns:a16="http://schemas.microsoft.com/office/drawing/2014/main" id="{AD893CE4-1091-F34E-BC89-2687ED410D9D}"/>
              </a:ext>
            </a:extLst>
          </p:cNvPr>
          <p:cNvGrpSpPr/>
          <p:nvPr/>
        </p:nvGrpSpPr>
        <p:grpSpPr>
          <a:xfrm>
            <a:off x="5130774" y="2262573"/>
            <a:ext cx="2048281" cy="2710163"/>
            <a:chOff x="5130774" y="2262573"/>
            <a:chExt cx="2048281" cy="2710163"/>
          </a:xfrm>
        </p:grpSpPr>
        <p:sp>
          <p:nvSpPr>
            <p:cNvPr id="33" name="Oval 32">
              <a:extLst>
                <a:ext uri="{FF2B5EF4-FFF2-40B4-BE49-F238E27FC236}">
                  <a16:creationId xmlns:a16="http://schemas.microsoft.com/office/drawing/2014/main" id="{60B6BD1D-F735-7F41-8E09-CF1453180220}"/>
                </a:ext>
              </a:extLst>
            </p:cNvPr>
            <p:cNvSpPr/>
            <p:nvPr/>
          </p:nvSpPr>
          <p:spPr>
            <a:xfrm>
              <a:off x="5130774" y="2262573"/>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2797D08-850C-6541-B679-628AE7179097}"/>
                </a:ext>
              </a:extLst>
            </p:cNvPr>
            <p:cNvSpPr txBox="1"/>
            <p:nvPr/>
          </p:nvSpPr>
          <p:spPr>
            <a:xfrm>
              <a:off x="5224691" y="4326405"/>
              <a:ext cx="1819875"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Monofilament Finders</a:t>
              </a:r>
            </a:p>
          </p:txBody>
        </p:sp>
        <p:pic>
          <p:nvPicPr>
            <p:cNvPr id="16" name="Picture 15" descr="A picture containing drawing&#10;&#10;Description automatically generated">
              <a:hlinkClick r:id="rId6"/>
              <a:extLst>
                <a:ext uri="{FF2B5EF4-FFF2-40B4-BE49-F238E27FC236}">
                  <a16:creationId xmlns:a16="http://schemas.microsoft.com/office/drawing/2014/main" id="{A3F29ABE-0AB3-6A4E-84AA-36AA822F2E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0438" y="2537814"/>
              <a:ext cx="1728951" cy="1486898"/>
            </a:xfrm>
            <a:prstGeom prst="rect">
              <a:avLst/>
            </a:prstGeom>
          </p:spPr>
        </p:pic>
      </p:grpSp>
    </p:spTree>
    <p:extLst>
      <p:ext uri="{BB962C8B-B14F-4D97-AF65-F5344CB8AC3E}">
        <p14:creationId xmlns:p14="http://schemas.microsoft.com/office/powerpoint/2010/main" val="17050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10657</TotalTime>
  <Words>3636</Words>
  <Application>Microsoft Office PowerPoint</Application>
  <PresentationFormat>On-screen Show (4:3)</PresentationFormat>
  <Paragraphs>384</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Adobe Garamond Pro</vt:lpstr>
      <vt:lpstr>Arial</vt:lpstr>
      <vt:lpstr>Calibri</vt:lpstr>
      <vt:lpstr>Calibri Light</vt:lpstr>
      <vt:lpstr>Cambria Math</vt:lpstr>
      <vt:lpstr>Courier New</vt:lpstr>
      <vt:lpstr>Tw Cen MT</vt:lpstr>
      <vt:lpstr>Univers</vt:lpstr>
      <vt:lpstr>Univers LT Std 45 Light</vt:lpstr>
      <vt:lpstr>Office Theme</vt:lpstr>
      <vt:lpstr>TEXAS STREAM TEAM E. COLI BACTERIA WATER QUALITY COMMUNITY SCIENTIST TRAINING Date - Location</vt:lpstr>
      <vt:lpstr>PowerPoint Presentation</vt:lpstr>
      <vt:lpstr>PowerPoint Presentation</vt:lpstr>
      <vt:lpstr>PowerPoint Presentation</vt:lpstr>
      <vt:lpstr>MISSION:</vt:lpstr>
      <vt:lpstr>PowerPoint Presentation</vt:lpstr>
      <vt:lpstr>PowerPoint Presentation</vt:lpstr>
      <vt:lpstr>PowerPoint Presentation</vt:lpstr>
      <vt:lpstr>PowerPoint Presentation</vt:lpstr>
      <vt:lpstr>DATA USES</vt:lpstr>
      <vt:lpstr>PowerPoint Presentation</vt:lpstr>
      <vt:lpstr>WHY COMMUNITY SCIENCE MONITORING?</vt:lpstr>
      <vt:lpstr>PowerPoint Presentation</vt:lpstr>
      <vt:lpstr>E.COLI BACTERIA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COLI BACTERIA MONITORING PREPARATION</vt:lpstr>
      <vt:lpstr>PHASE I</vt:lpstr>
      <vt:lpstr>MODULE RECAP</vt:lpstr>
      <vt:lpstr>TESTING YOUR KNOWLEDGE</vt:lpstr>
      <vt:lpstr>TESTING YOUR KNOWLEDGE</vt:lpstr>
      <vt:lpstr>IMPORTANT TO NOTE</vt:lpstr>
      <vt:lpstr>PowerPoint Presentation</vt:lpstr>
      <vt:lpstr>PRE-MONITORING PREPARATION</vt:lpstr>
      <vt:lpstr>FIELD BLANK</vt:lpstr>
      <vt:lpstr>DETERMINING SAMPLE SIZE</vt:lpstr>
      <vt:lpstr>PHASE I SAMPLE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SAMPLING</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Aspen Navarro</dc:creator>
  <cp:lastModifiedBy>Navarro, Aspen</cp:lastModifiedBy>
  <cp:revision>327</cp:revision>
  <cp:lastPrinted>2021-03-27T12:52:46Z</cp:lastPrinted>
  <dcterms:created xsi:type="dcterms:W3CDTF">2021-02-22T16:10:13Z</dcterms:created>
  <dcterms:modified xsi:type="dcterms:W3CDTF">2023-02-08T21:40:37Z</dcterms:modified>
</cp:coreProperties>
</file>