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4"/>
  </p:notesMasterIdLst>
  <p:handoutMasterIdLst>
    <p:handoutMasterId r:id="rId45"/>
  </p:handoutMasterIdLst>
  <p:sldIdLst>
    <p:sldId id="588" r:id="rId2"/>
    <p:sldId id="414" r:id="rId3"/>
    <p:sldId id="2037" r:id="rId4"/>
    <p:sldId id="332" r:id="rId5"/>
    <p:sldId id="439" r:id="rId6"/>
    <p:sldId id="589" r:id="rId7"/>
    <p:sldId id="442" r:id="rId8"/>
    <p:sldId id="759" r:id="rId9"/>
    <p:sldId id="760" r:id="rId10"/>
    <p:sldId id="592" r:id="rId11"/>
    <p:sldId id="761" r:id="rId12"/>
    <p:sldId id="436" r:id="rId13"/>
    <p:sldId id="587" r:id="rId14"/>
    <p:sldId id="437" r:id="rId15"/>
    <p:sldId id="366" r:id="rId16"/>
    <p:sldId id="762" r:id="rId17"/>
    <p:sldId id="258" r:id="rId18"/>
    <p:sldId id="724" r:id="rId19"/>
    <p:sldId id="763" r:id="rId20"/>
    <p:sldId id="419" r:id="rId21"/>
    <p:sldId id="525" r:id="rId22"/>
    <p:sldId id="590" r:id="rId23"/>
    <p:sldId id="518" r:id="rId24"/>
    <p:sldId id="457" r:id="rId25"/>
    <p:sldId id="471" r:id="rId26"/>
    <p:sldId id="536" r:id="rId27"/>
    <p:sldId id="456" r:id="rId28"/>
    <p:sldId id="370" r:id="rId29"/>
    <p:sldId id="758" r:id="rId30"/>
    <p:sldId id="520" r:id="rId31"/>
    <p:sldId id="478" r:id="rId32"/>
    <p:sldId id="540" r:id="rId33"/>
    <p:sldId id="521" r:id="rId34"/>
    <p:sldId id="485" r:id="rId35"/>
    <p:sldId id="275" r:id="rId36"/>
    <p:sldId id="296" r:id="rId37"/>
    <p:sldId id="766" r:id="rId38"/>
    <p:sldId id="4020" r:id="rId39"/>
    <p:sldId id="480" r:id="rId40"/>
    <p:sldId id="586" r:id="rId41"/>
    <p:sldId id="764" r:id="rId42"/>
    <p:sldId id="765" r:id="rId43"/>
  </p:sldIdLst>
  <p:sldSz cx="9144000" cy="6858000" type="screen4x3"/>
  <p:notesSz cx="6858000" cy="9144000"/>
  <p:embeddedFontLst>
    <p:embeddedFont>
      <p:font typeface="Adobe Garamond Pro" panose="02020502050506090403" charset="0"/>
      <p:regular r:id="rId46"/>
      <p:bold r:id="rId47"/>
      <p:italic r:id="rId48"/>
      <p:boldItalic r:id="rId49"/>
    </p:embeddedFont>
    <p:embeddedFont>
      <p:font typeface="Adobe Garamond Pro Bold" panose="02020702060506020403" charset="0"/>
      <p:bold r:id="rId50"/>
      <p:italic r:id="rId51"/>
      <p:boldItalic r:id="rId52"/>
    </p:embeddedFont>
    <p:embeddedFont>
      <p:font typeface="Calibri" panose="020F0502020204030204" pitchFamily="34" charset="0"/>
      <p:regular r:id="rId53"/>
      <p:bold r:id="rId54"/>
      <p:italic r:id="rId55"/>
      <p:boldItalic r:id="rId56"/>
    </p:embeddedFont>
    <p:embeddedFont>
      <p:font typeface="Tw Cen MT" panose="020B0602020104020603" pitchFamily="34" charset="0"/>
      <p:regular r:id="rId57"/>
      <p:bold r:id="rId58"/>
      <p:italic r:id="rId59"/>
      <p:boldItalic r:id="rId6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696C4FB-412A-FF46-A3EA-5ABB226F2926}">
          <p14:sldIdLst>
            <p14:sldId id="588"/>
            <p14:sldId id="414"/>
            <p14:sldId id="2037"/>
            <p14:sldId id="332"/>
            <p14:sldId id="439"/>
            <p14:sldId id="589"/>
            <p14:sldId id="442"/>
            <p14:sldId id="759"/>
            <p14:sldId id="760"/>
            <p14:sldId id="592"/>
            <p14:sldId id="761"/>
            <p14:sldId id="436"/>
            <p14:sldId id="587"/>
            <p14:sldId id="437"/>
            <p14:sldId id="366"/>
            <p14:sldId id="762"/>
            <p14:sldId id="258"/>
            <p14:sldId id="724"/>
          </p14:sldIdLst>
        </p14:section>
        <p14:section name="Parameters" id="{48E813B0-CABC-4056-8B67-2F81416922E0}">
          <p14:sldIdLst>
            <p14:sldId id="763"/>
            <p14:sldId id="419"/>
            <p14:sldId id="525"/>
            <p14:sldId id="590"/>
            <p14:sldId id="518"/>
            <p14:sldId id="457"/>
            <p14:sldId id="471"/>
            <p14:sldId id="536"/>
            <p14:sldId id="456"/>
            <p14:sldId id="370"/>
            <p14:sldId id="758"/>
            <p14:sldId id="520"/>
            <p14:sldId id="478"/>
            <p14:sldId id="540"/>
            <p14:sldId id="521"/>
            <p14:sldId id="485"/>
            <p14:sldId id="275"/>
            <p14:sldId id="296"/>
          </p14:sldIdLst>
        </p14:section>
        <p14:section name="Phase I-III" id="{BA8F412A-1930-4DFA-947E-837F14D4C611}">
          <p14:sldIdLst>
            <p14:sldId id="766"/>
          </p14:sldIdLst>
        </p14:section>
        <p14:section name="Wrap-up" id="{43478494-4002-47E0-8DEA-B82C1794A02F}">
          <p14:sldIdLst>
            <p14:sldId id="4020"/>
            <p14:sldId id="480"/>
            <p14:sldId id="586"/>
            <p14:sldId id="764"/>
            <p14:sldId id="7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Meredith A" initials="MMA" lastIdx="3" clrIdx="0"/>
  <p:cmAuthor id="2" name="Navarro, Aspen" initials="NA" lastIdx="24" clrIdx="1">
    <p:extLst>
      <p:ext uri="{19B8F6BF-5375-455C-9EA6-DF929625EA0E}">
        <p15:presenceInfo xmlns:p15="http://schemas.microsoft.com/office/powerpoint/2012/main" userId="S::a_n51@txstate.edu::465d24e8-7aef-431f-92da-bd0300158485" providerId="AD"/>
      </p:ext>
    </p:extLst>
  </p:cmAuthor>
  <p:cmAuthor id="3" name="Arismendez, Sandra S" initials="ASS" lastIdx="5" clrIdx="2">
    <p:extLst>
      <p:ext uri="{19B8F6BF-5375-455C-9EA6-DF929625EA0E}">
        <p15:presenceInfo xmlns:p15="http://schemas.microsoft.com/office/powerpoint/2012/main" userId="S::ssa56@txstate.edu::634c7821-67d4-444b-9adb-2c04ec43d6d4" providerId="AD"/>
      </p:ext>
    </p:extLst>
  </p:cmAuthor>
  <p:cmAuthor id="4" name="Aspen Navarro" initials="AN" lastIdx="2" clrIdx="3">
    <p:extLst>
      <p:ext uri="{19B8F6BF-5375-455C-9EA6-DF929625EA0E}">
        <p15:presenceInfo xmlns:p15="http://schemas.microsoft.com/office/powerpoint/2012/main" userId="463a188e85d150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1"/>
    <a:srgbClr val="FFFFFF"/>
    <a:srgbClr val="00A08E"/>
    <a:srgbClr val="111111"/>
    <a:srgbClr val="8D734A"/>
    <a:srgbClr val="7A96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4" autoAdjust="0"/>
    <p:restoredTop sz="52381" autoAdjust="0"/>
  </p:normalViewPr>
  <p:slideViewPr>
    <p:cSldViewPr snapToGrid="0" snapToObjects="1">
      <p:cViewPr varScale="1">
        <p:scale>
          <a:sx n="58" d="100"/>
          <a:sy n="58" d="100"/>
        </p:scale>
        <p:origin x="1314" y="7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532A13-D5FF-D74D-8B9C-B7D9D3AB9F2A}" type="datetimeFigureOut">
              <a:rPr lang="en-US" smtClean="0"/>
              <a:t>2/8/2023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9D0B02-7913-2A41-B457-F24B61C5503D}" type="slidenum">
              <a:rPr lang="en-US" smtClean="0"/>
              <a:t>‹#›</a:t>
            </a:fld>
            <a:endParaRPr lang="en-US"/>
          </a:p>
        </p:txBody>
      </p:sp>
    </p:spTree>
    <p:extLst>
      <p:ext uri="{BB962C8B-B14F-4D97-AF65-F5344CB8AC3E}">
        <p14:creationId xmlns:p14="http://schemas.microsoft.com/office/powerpoint/2010/main" val="88820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420C2-0D72-F54E-8FA1-92130C251E4D}" type="datetimeFigureOut">
              <a:rPr lang="en-US" smtClean="0"/>
              <a:t>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2A925-BE17-CF4F-A3C6-15A9024C52B0}" type="slidenum">
              <a:rPr lang="en-US" smtClean="0"/>
              <a:t>‹#›</a:t>
            </a:fld>
            <a:endParaRPr lang="en-US"/>
          </a:p>
        </p:txBody>
      </p:sp>
    </p:spTree>
    <p:extLst>
      <p:ext uri="{BB962C8B-B14F-4D97-AF65-F5344CB8AC3E}">
        <p14:creationId xmlns:p14="http://schemas.microsoft.com/office/powerpoint/2010/main" val="5398276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Use this time to welcome participants to the training!</a:t>
            </a:r>
            <a:endParaRPr lang="en-US"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8C2A925-BE17-CF4F-A3C6-15A9024C52B0}" type="slidenum">
              <a:rPr lang="en-US" smtClean="0"/>
              <a:t>1</a:t>
            </a:fld>
            <a:endParaRPr lang="en-US"/>
          </a:p>
        </p:txBody>
      </p:sp>
    </p:spTree>
    <p:extLst>
      <p:ext uri="{BB962C8B-B14F-4D97-AF65-F5344CB8AC3E}">
        <p14:creationId xmlns:p14="http://schemas.microsoft.com/office/powerpoint/2010/main" val="1500101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dirty="0">
                <a:latin typeface="Arial" panose="020B0604020202020204" pitchFamily="34" charset="0"/>
                <a:cs typeface="Arial" panose="020B0604020202020204" pitchFamily="34" charset="0"/>
              </a:rPr>
              <a:t>Talk about the different ways Texas Stream Team data is used. </a:t>
            </a:r>
            <a:endParaRPr lang="en-US" sz="1200" i="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8C2A925-BE17-CF4F-A3C6-15A9024C52B0}" type="slidenum">
              <a:rPr lang="en-US" smtClean="0"/>
              <a:t>10</a:t>
            </a:fld>
            <a:endParaRPr lang="en-US" dirty="0"/>
          </a:p>
        </p:txBody>
      </p:sp>
    </p:spTree>
    <p:extLst>
      <p:ext uri="{BB962C8B-B14F-4D97-AF65-F5344CB8AC3E}">
        <p14:creationId xmlns:p14="http://schemas.microsoft.com/office/powerpoint/2010/main" val="281018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Arial" panose="020B0604020202020204" pitchFamily="34" charset="0"/>
                <a:cs typeface="Arial" panose="020B0604020202020204" pitchFamily="34" charset="0"/>
              </a:rPr>
              <a:t>Here, talk about how all monitoring done by Texas Stream Team falls under a Quality Assurance Project Plan (can be pronounced as KWAP or spoken out as Q-A-P-P). Talking points:</a:t>
            </a: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Standardizations are included in the QAPP. Given the regulatory implications associated with the use of water quality data, the TCEQ uses scientifically rigorous and consistent water quality sampling methods to help​ ensure valid data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Data is reviewed by the group Data Coordinators and our </a:t>
            </a:r>
            <a:r>
              <a:rPr lang="en-US" sz="1200" b="0" dirty="0">
                <a:latin typeface="Arial" panose="020B0604020202020204" pitchFamily="34" charset="0"/>
                <a:cs typeface="Arial" panose="020B0604020202020204" pitchFamily="34" charset="0"/>
              </a:rPr>
              <a:t>Texas Stream Team</a:t>
            </a:r>
            <a:r>
              <a:rPr lang="en-US" sz="1200" dirty="0">
                <a:latin typeface="Arial" panose="020B0604020202020204" pitchFamily="34" charset="0"/>
                <a:cs typeface="Arial" panose="020B0604020202020204" pitchFamily="34" charset="0"/>
              </a:rPr>
              <a:t> staff.</a:t>
            </a:r>
          </a:p>
        </p:txBody>
      </p:sp>
      <p:sp>
        <p:nvSpPr>
          <p:cNvPr id="4" name="Slide Number Placeholder 3"/>
          <p:cNvSpPr>
            <a:spLocks noGrp="1"/>
          </p:cNvSpPr>
          <p:nvPr>
            <p:ph type="sldNum" sz="quarter" idx="10"/>
          </p:nvPr>
        </p:nvSpPr>
        <p:spPr/>
        <p:txBody>
          <a:bodyPr/>
          <a:lstStyle/>
          <a:p>
            <a:fld id="{D8C2A925-BE17-CF4F-A3C6-15A9024C52B0}" type="slidenum">
              <a:rPr lang="en-US" smtClean="0"/>
              <a:t>11</a:t>
            </a:fld>
            <a:endParaRPr lang="en-US" dirty="0"/>
          </a:p>
        </p:txBody>
      </p:sp>
    </p:spTree>
    <p:extLst>
      <p:ext uri="{BB962C8B-B14F-4D97-AF65-F5344CB8AC3E}">
        <p14:creationId xmlns:p14="http://schemas.microsoft.com/office/powerpoint/2010/main" val="3861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bg1"/>
                </a:solidFill>
                <a:latin typeface="Times New Roman" pitchFamily="18" charset="0"/>
              </a:defRPr>
            </a:lvl1pPr>
            <a:lvl2pPr marL="729057" indent="-280406" eaLnBrk="0" hangingPunct="0">
              <a:defRPr sz="1200">
                <a:solidFill>
                  <a:schemeClr val="bg1"/>
                </a:solidFill>
                <a:latin typeface="Times New Roman" pitchFamily="18" charset="0"/>
              </a:defRPr>
            </a:lvl2pPr>
            <a:lvl3pPr marL="1121626" indent="-224325" eaLnBrk="0" hangingPunct="0">
              <a:defRPr sz="1200">
                <a:solidFill>
                  <a:schemeClr val="bg1"/>
                </a:solidFill>
                <a:latin typeface="Times New Roman" pitchFamily="18" charset="0"/>
              </a:defRPr>
            </a:lvl3pPr>
            <a:lvl4pPr marL="1570276" indent="-224325" eaLnBrk="0" hangingPunct="0">
              <a:defRPr sz="1200">
                <a:solidFill>
                  <a:schemeClr val="bg1"/>
                </a:solidFill>
                <a:latin typeface="Times New Roman" pitchFamily="18" charset="0"/>
              </a:defRPr>
            </a:lvl4pPr>
            <a:lvl5pPr marL="2018927" indent="-224325" eaLnBrk="0" hangingPunct="0">
              <a:defRPr sz="1200">
                <a:solidFill>
                  <a:schemeClr val="bg1"/>
                </a:solidFill>
                <a:latin typeface="Times New Roman" pitchFamily="18" charset="0"/>
              </a:defRPr>
            </a:lvl5pPr>
            <a:lvl6pPr marL="2467577" indent="-224325" eaLnBrk="0" fontAlgn="base" hangingPunct="0">
              <a:spcBef>
                <a:spcPct val="0"/>
              </a:spcBef>
              <a:spcAft>
                <a:spcPct val="0"/>
              </a:spcAft>
              <a:defRPr sz="1200">
                <a:solidFill>
                  <a:schemeClr val="bg1"/>
                </a:solidFill>
                <a:latin typeface="Times New Roman" pitchFamily="18" charset="0"/>
              </a:defRPr>
            </a:lvl6pPr>
            <a:lvl7pPr marL="2916227" indent="-224325" eaLnBrk="0" fontAlgn="base" hangingPunct="0">
              <a:spcBef>
                <a:spcPct val="0"/>
              </a:spcBef>
              <a:spcAft>
                <a:spcPct val="0"/>
              </a:spcAft>
              <a:defRPr sz="1200">
                <a:solidFill>
                  <a:schemeClr val="bg1"/>
                </a:solidFill>
                <a:latin typeface="Times New Roman" pitchFamily="18" charset="0"/>
              </a:defRPr>
            </a:lvl7pPr>
            <a:lvl8pPr marL="3364878" indent="-224325" eaLnBrk="0" fontAlgn="base" hangingPunct="0">
              <a:spcBef>
                <a:spcPct val="0"/>
              </a:spcBef>
              <a:spcAft>
                <a:spcPct val="0"/>
              </a:spcAft>
              <a:defRPr sz="1200">
                <a:solidFill>
                  <a:schemeClr val="bg1"/>
                </a:solidFill>
                <a:latin typeface="Times New Roman" pitchFamily="18" charset="0"/>
              </a:defRPr>
            </a:lvl8pPr>
            <a:lvl9pPr marL="3813528" indent="-224325" eaLnBrk="0" fontAlgn="base" hangingPunct="0">
              <a:spcBef>
                <a:spcPct val="0"/>
              </a:spcBef>
              <a:spcAft>
                <a:spcPct val="0"/>
              </a:spcAft>
              <a:defRPr sz="1200">
                <a:solidFill>
                  <a:schemeClr val="bg1"/>
                </a:solidFill>
                <a:latin typeface="Times New Roman" pitchFamily="18" charset="0"/>
              </a:defRPr>
            </a:lvl9pPr>
          </a:lstStyle>
          <a:p>
            <a:pPr eaLnBrk="1" hangingPunct="1"/>
            <a:fld id="{139552D4-7402-45A8-A53F-508499B35710}" type="slidenum">
              <a:rPr lang="en-US" smtClean="0">
                <a:solidFill>
                  <a:schemeClr val="tx1"/>
                </a:solidFill>
              </a:rPr>
              <a:pPr eaLnBrk="1" hangingPunct="1"/>
              <a:t>12</a:t>
            </a:fld>
            <a:endParaRPr lang="en-US">
              <a:solidFill>
                <a:schemeClr val="tx1"/>
              </a:solidFill>
            </a:endParaRPr>
          </a:p>
        </p:txBody>
      </p:sp>
      <p:sp>
        <p:nvSpPr>
          <p:cNvPr id="36867" name="Rectangle 2"/>
          <p:cNvSpPr>
            <a:spLocks noGrp="1" noRot="1" noChangeAspect="1" noChangeArrowheads="1" noTextEdit="1"/>
          </p:cNvSpPr>
          <p:nvPr>
            <p:ph type="sldImg"/>
          </p:nvPr>
        </p:nvSpPr>
        <p:spPr>
          <a:xfrm>
            <a:off x="1143000" y="684213"/>
            <a:ext cx="4572000" cy="3429000"/>
          </a:xfrm>
          <a:ln/>
        </p:spPr>
      </p:sp>
      <p:sp>
        <p:nvSpPr>
          <p:cNvPr id="36868" name="Rectangle 3"/>
          <p:cNvSpPr>
            <a:spLocks noGrp="1" noChangeArrowheads="1"/>
          </p:cNvSpPr>
          <p:nvPr>
            <p:ph type="body" idx="1"/>
          </p:nvPr>
        </p:nvSpPr>
        <p:spPr>
          <a:xfrm>
            <a:off x="685180" y="4343713"/>
            <a:ext cx="5487640" cy="4115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Talk about how there are 23 major river basins within the state of Texas.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Ask your trainees if they can identify which basin they are from or tell them the name of the basin that they are in at that moment. </a:t>
            </a:r>
          </a:p>
        </p:txBody>
      </p:sp>
    </p:spTree>
    <p:extLst>
      <p:ext uri="{BB962C8B-B14F-4D97-AF65-F5344CB8AC3E}">
        <p14:creationId xmlns:p14="http://schemas.microsoft.com/office/powerpoint/2010/main" val="1478591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C4035-59C4-4A1A-91E7-AD50C7E15BC0}" type="slidenum">
              <a:rPr lang="en-US"/>
              <a:pPr/>
              <a:t>13</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Briefly go over what a watershed is. Talking point: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Watersheds vary in size, they can be small or large, or in between. </a:t>
            </a:r>
          </a:p>
        </p:txBody>
      </p:sp>
    </p:spTree>
    <p:extLst>
      <p:ext uri="{BB962C8B-B14F-4D97-AF65-F5344CB8AC3E}">
        <p14:creationId xmlns:p14="http://schemas.microsoft.com/office/powerpoint/2010/main" val="128578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B96B4-31BE-4BE5-B59A-3A4A357C9322}" type="slidenum">
              <a:rPr lang="en-US"/>
              <a:pPr/>
              <a:t>14</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Go over the two types of pollution that can occur within a watershed that might impact the water quality. Talking points: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 Point source pollution - </a:t>
            </a:r>
            <a:r>
              <a:rPr lang="en-US" dirty="0">
                <a:latin typeface="Arial" panose="020B0604020202020204" pitchFamily="34" charset="0"/>
                <a:cs typeface="Arial" panose="020B0604020202020204" pitchFamily="34" charset="0"/>
              </a:rPr>
              <a:t>identifiable “end of pipe” source of pollution from which pollutants are discharged, such as </a:t>
            </a:r>
            <a:r>
              <a:rPr lang="en-US" sz="1200" dirty="0">
                <a:latin typeface="Arial" panose="020B0604020202020204" pitchFamily="34" charset="0"/>
                <a:cs typeface="Arial" panose="020B0604020202020204" pitchFamily="34" charset="0"/>
              </a:rPr>
              <a:t>factory discharges and wastewater effluent; and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2. Nonpoint sources pollution - pollution that can </a:t>
            </a:r>
            <a:r>
              <a:rPr lang="en-US" sz="1200" b="1" u="sng" dirty="0">
                <a:latin typeface="Arial" panose="020B0604020202020204" pitchFamily="34" charset="0"/>
                <a:cs typeface="Arial" panose="020B0604020202020204" pitchFamily="34" charset="0"/>
              </a:rPr>
              <a:t>not</a:t>
            </a:r>
            <a:r>
              <a:rPr lang="en-US" sz="1200" dirty="0">
                <a:latin typeface="Arial" panose="020B0604020202020204" pitchFamily="34" charset="0"/>
                <a:cs typeface="Arial" panose="020B0604020202020204" pitchFamily="34" charset="0"/>
              </a:rPr>
              <a:t> be traced back to a single source such as: dog or animal waste, a parking lot dotted with oil, f</a:t>
            </a:r>
            <a:r>
              <a:rPr lang="en-US" sz="1200" dirty="0">
                <a:solidFill>
                  <a:schemeClr val="tx2"/>
                </a:solidFill>
                <a:latin typeface="Arial" panose="020B0604020202020204" pitchFamily="34" charset="0"/>
                <a:cs typeface="Arial" panose="020B0604020202020204" pitchFamily="34" charset="0"/>
              </a:rPr>
              <a:t>ertilizers, etc.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086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This is an example of how different types of pollutants can come from different types of land uses within a watershed. Briefly go over the different examples described within the image. Talking points:</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Farms and agriculture - often use fertilizers. Farms often have cows, goats, chickens, etc. which produce waste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Construction sites  - can be a source of sediments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Cities and urbanized areas - can be a source of oil from parking lots, trash/litter, and pet waste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Neighborhoods - contribute to pet waste that doesn’t get picked up, as well </a:t>
            </a:r>
            <a:r>
              <a:rPr lang="en-US" b="0" dirty="0">
                <a:latin typeface="Arial" panose="020B0604020202020204" pitchFamily="34" charset="0"/>
                <a:cs typeface="Arial" panose="020B0604020202020204" pitchFamily="34" charset="0"/>
              </a:rPr>
              <a:t>as household hazardous waste </a:t>
            </a:r>
            <a:r>
              <a:rPr lang="en-US" dirty="0">
                <a:latin typeface="Arial" panose="020B0604020202020204" pitchFamily="34" charset="0"/>
                <a:cs typeface="Arial" panose="020B0604020202020204" pitchFamily="34" charset="0"/>
              </a:rPr>
              <a:t>such as grease, oil, paints, and cleaning materials that are tossed into drains or on lawns, instead of being disposed of properly</a:t>
            </a:r>
          </a:p>
        </p:txBody>
      </p:sp>
      <p:sp>
        <p:nvSpPr>
          <p:cNvPr id="4" name="Slide Number Placeholder 3"/>
          <p:cNvSpPr>
            <a:spLocks noGrp="1"/>
          </p:cNvSpPr>
          <p:nvPr>
            <p:ph type="sldNum" sz="quarter" idx="5"/>
          </p:nvPr>
        </p:nvSpPr>
        <p:spPr/>
        <p:txBody>
          <a:bodyPr/>
          <a:lstStyle/>
          <a:p>
            <a:fld id="{D8C2A925-BE17-CF4F-A3C6-15A9024C52B0}" type="slidenum">
              <a:rPr lang="en-US" smtClean="0"/>
              <a:t>15</a:t>
            </a:fld>
            <a:endParaRPr lang="en-US"/>
          </a:p>
        </p:txBody>
      </p:sp>
    </p:spTree>
    <p:extLst>
      <p:ext uri="{BB962C8B-B14F-4D97-AF65-F5344CB8AC3E}">
        <p14:creationId xmlns:p14="http://schemas.microsoft.com/office/powerpoint/2010/main" val="290795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latin typeface="Arial" panose="020B0604020202020204" pitchFamily="34" charset="0"/>
                <a:cs typeface="Arial" panose="020B0604020202020204" pitchFamily="34" charset="0"/>
              </a:rPr>
              <a:t>Explain the importance of </a:t>
            </a:r>
            <a:r>
              <a:rPr lang="en-US" i="0" u="none" dirty="0">
                <a:latin typeface="Arial" panose="020B0604020202020204" pitchFamily="34" charset="0"/>
                <a:cs typeface="Arial" panose="020B0604020202020204" pitchFamily="34" charset="0"/>
              </a:rPr>
              <a:t>community</a:t>
            </a:r>
            <a:r>
              <a:rPr lang="en-US" b="0" i="0" u="none" dirty="0">
                <a:latin typeface="Arial" panose="020B0604020202020204" pitchFamily="34" charset="0"/>
                <a:cs typeface="Arial" panose="020B0604020202020204" pitchFamily="34" charset="0"/>
              </a:rPr>
              <a:t> scientist monitoring here. Talking points:</a:t>
            </a:r>
          </a:p>
          <a:p>
            <a:pPr marL="171450" indent="-171450">
              <a:buFont typeface="Arial" panose="020B0604020202020204" pitchFamily="34" charset="0"/>
              <a:buChar char="•"/>
            </a:pPr>
            <a:r>
              <a:rPr lang="en-US" i="0" u="none" dirty="0">
                <a:latin typeface="Arial" panose="020B0604020202020204" pitchFamily="34" charset="0"/>
                <a:cs typeface="Arial" panose="020B0604020202020204" pitchFamily="34" charset="0"/>
              </a:rPr>
              <a:t>The cost of community science monitoring is very affordable compared to professional monitoring costs. State water quality monitoring equipment can cost well over $10,000. Texas Stream Team offers a way for Texans to get involved using customized kits to collect data, similar to those collected by professionals, at a much lower cost. </a:t>
            </a:r>
          </a:p>
          <a:p>
            <a:pPr marL="171450" indent="-171450">
              <a:buFont typeface="Arial" panose="020B0604020202020204" pitchFamily="34" charset="0"/>
              <a:buChar char="•"/>
            </a:pPr>
            <a:r>
              <a:rPr lang="en-US" i="0" u="none" dirty="0">
                <a:latin typeface="Arial" panose="020B0604020202020204" pitchFamily="34" charset="0"/>
                <a:cs typeface="Arial" panose="020B0604020202020204" pitchFamily="34" charset="0"/>
              </a:rPr>
              <a:t>Professional monitoring by the state is conducted on a quarterly basis. Whereas Texas Stream Team community scientists are trained to monitor water quality parameters monthly.</a:t>
            </a:r>
          </a:p>
          <a:p>
            <a:pPr marL="171450" indent="-171450">
              <a:buFont typeface="Arial" panose="020B0604020202020204" pitchFamily="34" charset="0"/>
              <a:buChar char="•"/>
            </a:pPr>
            <a:r>
              <a:rPr lang="en-US" i="0" u="none" dirty="0">
                <a:latin typeface="Arial" panose="020B0604020202020204" pitchFamily="34" charset="0"/>
                <a:cs typeface="Arial" panose="020B0604020202020204" pitchFamily="34" charset="0"/>
              </a:rPr>
              <a:t>Because community scientists monitor more frequently, they might detect </a:t>
            </a:r>
            <a:r>
              <a:rPr lang="en-US" i="0" u="none" strike="noStrike" dirty="0">
                <a:latin typeface="Arial" panose="020B0604020202020204" pitchFamily="34" charset="0"/>
                <a:cs typeface="Arial" panose="020B0604020202020204" pitchFamily="34" charset="0"/>
              </a:rPr>
              <a:t>measurements </a:t>
            </a:r>
            <a:r>
              <a:rPr lang="en-US" i="0" u="none" dirty="0">
                <a:latin typeface="Arial" panose="020B0604020202020204" pitchFamily="34" charset="0"/>
                <a:cs typeface="Arial" panose="020B0604020202020204" pitchFamily="34" charset="0"/>
              </a:rPr>
              <a:t>that fall outside of the normal range of values before state officials can. Community scientists have alerted state officials of incidents that may have otherwise gone unnoticed, such as fish kills, illegal dumping, and more. </a:t>
            </a:r>
          </a:p>
        </p:txBody>
      </p:sp>
      <p:sp>
        <p:nvSpPr>
          <p:cNvPr id="4" name="Slide Number Placeholder 3"/>
          <p:cNvSpPr>
            <a:spLocks noGrp="1"/>
          </p:cNvSpPr>
          <p:nvPr>
            <p:ph type="sldNum" sz="quarter" idx="5"/>
          </p:nvPr>
        </p:nvSpPr>
        <p:spPr/>
        <p:txBody>
          <a:bodyPr/>
          <a:lstStyle/>
          <a:p>
            <a:fld id="{D8C2A925-BE17-CF4F-A3C6-15A9024C52B0}" type="slidenum">
              <a:rPr lang="en-US" smtClean="0"/>
              <a:t>16</a:t>
            </a:fld>
            <a:endParaRPr lang="en-US"/>
          </a:p>
        </p:txBody>
      </p:sp>
    </p:spTree>
    <p:extLst>
      <p:ext uri="{BB962C8B-B14F-4D97-AF65-F5344CB8AC3E}">
        <p14:creationId xmlns:p14="http://schemas.microsoft.com/office/powerpoint/2010/main" val="281012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partner organizations that lead trainings follow the monitoring methods procedures established by Texas Stream Team. Texas Stream Team is considered the parent organization of all partner monitoring groups, and they are located at The Meadows Center for Water &amp; the Environment, a research institute affiliated with Texas State University in San Marcos, TX.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Texas Stream Team can provide monitoring to partner organizations and their monitoring efforts. </a:t>
            </a:r>
            <a:endParaRPr lang="en-US" dirty="0"/>
          </a:p>
        </p:txBody>
      </p:sp>
      <p:sp>
        <p:nvSpPr>
          <p:cNvPr id="4" name="Slide Number Placeholder 3"/>
          <p:cNvSpPr>
            <a:spLocks noGrp="1"/>
          </p:cNvSpPr>
          <p:nvPr>
            <p:ph type="sldNum" sz="quarter" idx="5"/>
          </p:nvPr>
        </p:nvSpPr>
        <p:spPr/>
        <p:txBody>
          <a:bodyPr/>
          <a:lstStyle/>
          <a:p>
            <a:fld id="{3B1B300E-00C3-C343-9729-1DD2366DCE43}" type="slidenum">
              <a:rPr lang="en-US" smtClean="0"/>
              <a:t>17</a:t>
            </a:fld>
            <a:endParaRPr lang="en-US"/>
          </a:p>
        </p:txBody>
      </p:sp>
    </p:spTree>
    <p:extLst>
      <p:ext uri="{BB962C8B-B14F-4D97-AF65-F5344CB8AC3E}">
        <p14:creationId xmlns:p14="http://schemas.microsoft.com/office/powerpoint/2010/main" val="149887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mn-ea"/>
                <a:cs typeface="Arial" panose="020B0604020202020204" pitchFamily="34" charset="0"/>
              </a:rPr>
              <a:t>Go over some steps to prepare for a monitoring event. Talking points:</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We ask community scientist to go out and monitor once a month at the same time each month. Monitoring should take place before 12 or after 4. </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Not required, but it is best to suit up in outdoor clothing that is protective of the elements </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 buddy is not required, but it is suggested for safety purposes </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monitoring form, field guide, and monitoring supplies are always required. </a:t>
            </a:r>
          </a:p>
        </p:txBody>
      </p:sp>
      <p:sp>
        <p:nvSpPr>
          <p:cNvPr id="4" name="Slide Number Placeholder 3"/>
          <p:cNvSpPr>
            <a:spLocks noGrp="1"/>
          </p:cNvSpPr>
          <p:nvPr>
            <p:ph type="sldNum" sz="quarter" idx="10"/>
          </p:nvPr>
        </p:nvSpPr>
        <p:spPr/>
        <p:txBody>
          <a:bodyPr/>
          <a:lstStyle/>
          <a:p>
            <a:fld id="{9BAF3F7B-89A8-4565-89CF-ABC547258A2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3859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Give a brief introduction to the next part of the training: going over the parameters that are included in the Texas Stream Team Core water quality </a:t>
            </a:r>
            <a:r>
              <a:rPr lang="en-US" i="0" u="none" dirty="0">
                <a:latin typeface="Arial" panose="020B0604020202020204" pitchFamily="34" charset="0"/>
                <a:cs typeface="Arial" panose="020B0604020202020204" pitchFamily="34" charset="0"/>
              </a:rPr>
              <a:t>community</a:t>
            </a:r>
            <a:r>
              <a:rPr lang="en-US" dirty="0">
                <a:latin typeface="Arial" panose="020B0604020202020204" pitchFamily="34" charset="0"/>
                <a:cs typeface="Arial" panose="020B0604020202020204" pitchFamily="34" charset="0"/>
              </a:rPr>
              <a:t> scientist training. The definitions/review can be done as you go through each of the parameter protocols – which we find is more engaging and less information all at once. </a:t>
            </a:r>
          </a:p>
          <a:p>
            <a:endParaRPr lang="en-US" dirty="0"/>
          </a:p>
        </p:txBody>
      </p:sp>
      <p:sp>
        <p:nvSpPr>
          <p:cNvPr id="4" name="Slide Number Placeholder 3"/>
          <p:cNvSpPr>
            <a:spLocks noGrp="1"/>
          </p:cNvSpPr>
          <p:nvPr>
            <p:ph type="sldNum" sz="quarter" idx="5"/>
          </p:nvPr>
        </p:nvSpPr>
        <p:spPr/>
        <p:txBody>
          <a:bodyPr/>
          <a:lstStyle/>
          <a:p>
            <a:fld id="{D8C2A925-BE17-CF4F-A3C6-15A9024C52B0}" type="slidenum">
              <a:rPr lang="en-US" smtClean="0"/>
              <a:t>19</a:t>
            </a:fld>
            <a:endParaRPr lang="en-US"/>
          </a:p>
        </p:txBody>
      </p:sp>
    </p:spTree>
    <p:extLst>
      <p:ext uri="{BB962C8B-B14F-4D97-AF65-F5344CB8AC3E}">
        <p14:creationId xmlns:p14="http://schemas.microsoft.com/office/powerpoint/2010/main" val="150010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some information about yourself/your group here</a:t>
            </a:r>
          </a:p>
          <a:p>
            <a:r>
              <a:rPr lang="en-US" dirty="0">
                <a:latin typeface="Arial" panose="020B0604020202020204" pitchFamily="34" charset="0"/>
                <a:cs typeface="Arial" panose="020B0604020202020204" pitchFamily="34" charset="0"/>
              </a:rPr>
              <a:t>Your name and title</a:t>
            </a:r>
          </a:p>
          <a:p>
            <a:r>
              <a:rPr lang="en-US" dirty="0">
                <a:latin typeface="Arial" panose="020B0604020202020204" pitchFamily="34" charset="0"/>
                <a:cs typeface="Arial" panose="020B0604020202020204" pitchFamily="34" charset="0"/>
              </a:rPr>
              <a:t>Your organization and their logo</a:t>
            </a:r>
          </a:p>
        </p:txBody>
      </p:sp>
      <p:sp>
        <p:nvSpPr>
          <p:cNvPr id="4" name="Slide Number Placeholder 3"/>
          <p:cNvSpPr>
            <a:spLocks noGrp="1"/>
          </p:cNvSpPr>
          <p:nvPr>
            <p:ph type="sldNum" sz="quarter" idx="5"/>
          </p:nvPr>
        </p:nvSpPr>
        <p:spPr/>
        <p:txBody>
          <a:bodyPr/>
          <a:lstStyle/>
          <a:p>
            <a:fld id="{D8C2A925-BE17-CF4F-A3C6-15A9024C52B0}" type="slidenum">
              <a:rPr lang="en-US" smtClean="0"/>
              <a:t>2</a:t>
            </a:fld>
            <a:endParaRPr lang="en-US"/>
          </a:p>
        </p:txBody>
      </p:sp>
    </p:spTree>
    <p:extLst>
      <p:ext uri="{BB962C8B-B14F-4D97-AF65-F5344CB8AC3E}">
        <p14:creationId xmlns:p14="http://schemas.microsoft.com/office/powerpoint/2010/main" val="1599271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List off the parameters that are measured in Standard Core training, let them know that each of the parameters and the methods will be explained in more detail. </a:t>
            </a:r>
          </a:p>
        </p:txBody>
      </p:sp>
      <p:sp>
        <p:nvSpPr>
          <p:cNvPr id="4" name="Slide Number Placeholder 3"/>
          <p:cNvSpPr>
            <a:spLocks noGrp="1"/>
          </p:cNvSpPr>
          <p:nvPr>
            <p:ph type="sldNum" sz="quarter" idx="5"/>
          </p:nvPr>
        </p:nvSpPr>
        <p:spPr/>
        <p:txBody>
          <a:bodyPr/>
          <a:lstStyle/>
          <a:p>
            <a:fld id="{D8C2A925-BE17-CF4F-A3C6-15A9024C52B0}" type="slidenum">
              <a:rPr lang="en-US" smtClean="0"/>
              <a:t>20</a:t>
            </a:fld>
            <a:endParaRPr lang="en-US"/>
          </a:p>
        </p:txBody>
      </p:sp>
    </p:spTree>
    <p:extLst>
      <p:ext uri="{BB962C8B-B14F-4D97-AF65-F5344CB8AC3E}">
        <p14:creationId xmlns:p14="http://schemas.microsoft.com/office/powerpoint/2010/main" val="1722630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2A925-BE17-CF4F-A3C6-15A9024C52B0}" type="slidenum">
              <a:rPr lang="en-US" smtClean="0"/>
              <a:t>21</a:t>
            </a:fld>
            <a:endParaRPr lang="en-US"/>
          </a:p>
        </p:txBody>
      </p:sp>
    </p:spTree>
    <p:extLst>
      <p:ext uri="{BB962C8B-B14F-4D97-AF65-F5344CB8AC3E}">
        <p14:creationId xmlns:p14="http://schemas.microsoft.com/office/powerpoint/2010/main" val="171164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500"/>
              </a:spcAft>
              <a:buFont typeface="Arial" panose="020B0604020202020204" pitchFamily="34" charset="0"/>
              <a:buNone/>
            </a:pPr>
            <a:r>
              <a:rPr lang="en-US" sz="1200" dirty="0">
                <a:solidFill>
                  <a:schemeClr val="tx1"/>
                </a:solidFill>
                <a:latin typeface="Arial" panose="020B0604020202020204" pitchFamily="34" charset="0"/>
                <a:cs typeface="Arial" panose="020B0604020202020204" pitchFamily="34" charset="0"/>
              </a:rPr>
              <a:t>Go over air temperature, reading the information provided on the slide. </a:t>
            </a:r>
          </a:p>
        </p:txBody>
      </p:sp>
      <p:sp>
        <p:nvSpPr>
          <p:cNvPr id="4" name="Slide Number Placeholder 3"/>
          <p:cNvSpPr>
            <a:spLocks noGrp="1"/>
          </p:cNvSpPr>
          <p:nvPr>
            <p:ph type="sldNum" sz="quarter" idx="5"/>
          </p:nvPr>
        </p:nvSpPr>
        <p:spPr/>
        <p:txBody>
          <a:bodyPr/>
          <a:lstStyle/>
          <a:p>
            <a:fld id="{D8C2A925-BE17-CF4F-A3C6-15A9024C52B0}" type="slidenum">
              <a:rPr lang="en-US" smtClean="0"/>
              <a:t>22</a:t>
            </a:fld>
            <a:endParaRPr lang="en-US"/>
          </a:p>
        </p:txBody>
      </p:sp>
    </p:spTree>
    <p:extLst>
      <p:ext uri="{BB962C8B-B14F-4D97-AF65-F5344CB8AC3E}">
        <p14:creationId xmlns:p14="http://schemas.microsoft.com/office/powerpoint/2010/main" val="3779519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8C2A925-BE17-CF4F-A3C6-15A9024C52B0}" type="slidenum">
              <a:rPr lang="en-US" smtClean="0"/>
              <a:t>23</a:t>
            </a:fld>
            <a:endParaRPr lang="en-US"/>
          </a:p>
        </p:txBody>
      </p:sp>
    </p:spTree>
    <p:extLst>
      <p:ext uri="{BB962C8B-B14F-4D97-AF65-F5344CB8AC3E}">
        <p14:creationId xmlns:p14="http://schemas.microsoft.com/office/powerpoint/2010/main" val="1118240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Go over water transparency, reading the information provided on the slide. </a:t>
            </a:r>
            <a:r>
              <a:rPr lang="en-US" dirty="0">
                <a:latin typeface="Arial" panose="020B0604020202020204" pitchFamily="34" charset="0"/>
                <a:cs typeface="Arial" panose="020B0604020202020204" pitchFamily="34" charset="0"/>
              </a:rPr>
              <a:t>Also, be sure to mention that water transparency can be measured using either a Secchi disk or a transparency tube. </a:t>
            </a:r>
          </a:p>
          <a:p>
            <a:pPr marL="0" indent="0">
              <a:spcAft>
                <a:spcPts val="500"/>
              </a:spcAft>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EEF769D-8DE6-2C42-99E7-246BB6C08F47}" type="slidenum">
              <a:rPr lang="en-US" smtClean="0"/>
              <a:t>24</a:t>
            </a:fld>
            <a:endParaRPr lang="en-US"/>
          </a:p>
        </p:txBody>
      </p:sp>
    </p:spTree>
    <p:extLst>
      <p:ext uri="{BB962C8B-B14F-4D97-AF65-F5344CB8AC3E}">
        <p14:creationId xmlns:p14="http://schemas.microsoft.com/office/powerpoint/2010/main" val="3376868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50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Go over what a transparency tube is, reading the information provided on the slide. </a:t>
            </a:r>
          </a:p>
        </p:txBody>
      </p:sp>
      <p:sp>
        <p:nvSpPr>
          <p:cNvPr id="4" name="Slide Number Placeholder 3"/>
          <p:cNvSpPr>
            <a:spLocks noGrp="1"/>
          </p:cNvSpPr>
          <p:nvPr>
            <p:ph type="sldNum" sz="quarter" idx="5"/>
          </p:nvPr>
        </p:nvSpPr>
        <p:spPr/>
        <p:txBody>
          <a:bodyPr/>
          <a:lstStyle/>
          <a:p>
            <a:fld id="{7EEF769D-8DE6-2C42-99E7-246BB6C08F47}" type="slidenum">
              <a:rPr lang="en-US" smtClean="0"/>
              <a:t>25</a:t>
            </a:fld>
            <a:endParaRPr lang="en-US"/>
          </a:p>
        </p:txBody>
      </p:sp>
    </p:spTree>
    <p:extLst>
      <p:ext uri="{BB962C8B-B14F-4D97-AF65-F5344CB8AC3E}">
        <p14:creationId xmlns:p14="http://schemas.microsoft.com/office/powerpoint/2010/main" val="3870709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2A925-BE17-CF4F-A3C6-15A9024C52B0}" type="slidenum">
              <a:rPr lang="en-US" smtClean="0"/>
              <a:t>26</a:t>
            </a:fld>
            <a:endParaRPr lang="en-US"/>
          </a:p>
        </p:txBody>
      </p:sp>
    </p:spTree>
    <p:extLst>
      <p:ext uri="{BB962C8B-B14F-4D97-AF65-F5344CB8AC3E}">
        <p14:creationId xmlns:p14="http://schemas.microsoft.com/office/powerpoint/2010/main" val="3615119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Go over conductivity and salinity, reading the information provided on the slide. Talking points: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µS/cm = microsiemens per centimeter</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Salinity is measured in parts per thousand.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Mention if the body of water being monitored is salty, such as a bay or estuary, you will not measure conductivity but measure salinity with a refractometer instead. </a:t>
            </a:r>
          </a:p>
          <a:p>
            <a:endParaRPr lang="en-US" dirty="0"/>
          </a:p>
        </p:txBody>
      </p:sp>
      <p:sp>
        <p:nvSpPr>
          <p:cNvPr id="4" name="Slide Number Placeholder 3"/>
          <p:cNvSpPr>
            <a:spLocks noGrp="1"/>
          </p:cNvSpPr>
          <p:nvPr>
            <p:ph type="sldNum" sz="quarter" idx="5"/>
          </p:nvPr>
        </p:nvSpPr>
        <p:spPr/>
        <p:txBody>
          <a:bodyPr/>
          <a:lstStyle/>
          <a:p>
            <a:fld id="{D8C2A925-BE17-CF4F-A3C6-15A9024C52B0}" type="slidenum">
              <a:rPr lang="en-US" smtClean="0"/>
              <a:t>27</a:t>
            </a:fld>
            <a:endParaRPr lang="en-US"/>
          </a:p>
        </p:txBody>
      </p:sp>
    </p:spTree>
    <p:extLst>
      <p:ext uri="{BB962C8B-B14F-4D97-AF65-F5344CB8AC3E}">
        <p14:creationId xmlns:p14="http://schemas.microsoft.com/office/powerpoint/2010/main" val="678525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Go over conductivity readings, reading the information provided on the slide. Talking points:</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Conductivity is an important parameter to measure since it can have negative effects on drinking water. </a:t>
            </a:r>
          </a:p>
          <a:p>
            <a:pPr marL="171450" indent="-171450">
              <a:buFont typeface="Arial" panose="020B0604020202020204" pitchFamily="34" charset="0"/>
              <a:buChar char="•"/>
            </a:pPr>
            <a:r>
              <a:rPr lang="en-US" b="0" strike="noStrike" dirty="0">
                <a:latin typeface="Arial" panose="020B0604020202020204" pitchFamily="34" charset="0"/>
                <a:cs typeface="Arial" panose="020B0604020202020204" pitchFamily="34" charset="0"/>
              </a:rPr>
              <a:t>The</a:t>
            </a:r>
            <a:r>
              <a:rPr lang="en-US" dirty="0">
                <a:latin typeface="Arial" panose="020B0604020202020204" pitchFamily="34" charset="0"/>
                <a:cs typeface="Arial" panose="020B0604020202020204" pitchFamily="34" charset="0"/>
              </a:rPr>
              <a:t> conductivity standard solution </a:t>
            </a:r>
            <a:r>
              <a:rPr lang="en-US" b="0" dirty="0">
                <a:latin typeface="Arial" panose="020B0604020202020204" pitchFamily="34" charset="0"/>
                <a:cs typeface="Arial" panose="020B0604020202020204" pitchFamily="34" charset="0"/>
              </a:rPr>
              <a:t>used for calibrating the conductivity meter may </a:t>
            </a:r>
            <a:r>
              <a:rPr lang="en-US" dirty="0">
                <a:latin typeface="Arial" panose="020B0604020202020204" pitchFamily="34" charset="0"/>
                <a:cs typeface="Arial" panose="020B0604020202020204" pitchFamily="34" charset="0"/>
              </a:rPr>
              <a:t>vary based on the water body being monitored. Although majority use 1413, there are other conductivity standard solution options. </a:t>
            </a:r>
            <a:endParaRPr lang="en-US" dirty="0"/>
          </a:p>
        </p:txBody>
      </p:sp>
      <p:sp>
        <p:nvSpPr>
          <p:cNvPr id="4" name="Slide Number Placeholder 3"/>
          <p:cNvSpPr>
            <a:spLocks noGrp="1"/>
          </p:cNvSpPr>
          <p:nvPr>
            <p:ph type="sldNum" sz="quarter" idx="5"/>
          </p:nvPr>
        </p:nvSpPr>
        <p:spPr/>
        <p:txBody>
          <a:bodyPr/>
          <a:lstStyle/>
          <a:p>
            <a:fld id="{D8C2A925-BE17-CF4F-A3C6-15A9024C52B0}" type="slidenum">
              <a:rPr lang="en-US" smtClean="0"/>
              <a:t>28</a:t>
            </a:fld>
            <a:endParaRPr lang="en-US"/>
          </a:p>
        </p:txBody>
      </p:sp>
    </p:spTree>
    <p:extLst>
      <p:ext uri="{BB962C8B-B14F-4D97-AF65-F5344CB8AC3E}">
        <p14:creationId xmlns:p14="http://schemas.microsoft.com/office/powerpoint/2010/main" val="3809513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Go over salinity readings, reading the information provided on the slide. Talking points:</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Refractometers operate based on the principle of refraction. When light rays pass from one medium onto another, the rays are bent towards or away from a line between the two media. Refractometers measure salinity values based on the corresponding angle of refraction. Angle of refraction is converted to percentage salinity which represents the salt concentration.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Remember, if </a:t>
            </a:r>
            <a:r>
              <a:rPr lang="en-US" b="0" dirty="0"/>
              <a:t>the body of water being monitored is a bay or estuary, salinity will be measure with a refractometer instead of conductivity. </a:t>
            </a:r>
          </a:p>
          <a:p>
            <a:endParaRPr lang="en-US" dirty="0"/>
          </a:p>
        </p:txBody>
      </p:sp>
      <p:sp>
        <p:nvSpPr>
          <p:cNvPr id="4" name="Slide Number Placeholder 3"/>
          <p:cNvSpPr>
            <a:spLocks noGrp="1"/>
          </p:cNvSpPr>
          <p:nvPr>
            <p:ph type="sldNum" sz="quarter" idx="5"/>
          </p:nvPr>
        </p:nvSpPr>
        <p:spPr/>
        <p:txBody>
          <a:bodyPr/>
          <a:lstStyle/>
          <a:p>
            <a:fld id="{D8C2A925-BE17-CF4F-A3C6-15A9024C52B0}" type="slidenum">
              <a:rPr lang="en-US" smtClean="0"/>
              <a:t>29</a:t>
            </a:fld>
            <a:endParaRPr lang="en-US"/>
          </a:p>
        </p:txBody>
      </p:sp>
    </p:spTree>
    <p:extLst>
      <p:ext uri="{BB962C8B-B14F-4D97-AF65-F5344CB8AC3E}">
        <p14:creationId xmlns:p14="http://schemas.microsoft.com/office/powerpoint/2010/main" val="358097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a:t>
            </a:fld>
            <a:endParaRPr lang="en-US" altLang="x-none"/>
          </a:p>
        </p:txBody>
      </p:sp>
      <p:sp>
        <p:nvSpPr>
          <p:cNvPr id="6145" name="Text Box 1"/>
          <p:cNvSpPr txBox="1">
            <a:spLocks noGrp="1" noRot="1" noChangeAspect="1" noChangeArrowheads="1"/>
          </p:cNvSpPr>
          <p:nvPr>
            <p:ph type="sldImg"/>
          </p:nvPr>
        </p:nvSpPr>
        <p:spPr bwMode="auto">
          <a:xfrm>
            <a:off x="1414463" y="1162050"/>
            <a:ext cx="4181475" cy="3136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701199" y="4474657"/>
            <a:ext cx="5607968" cy="36594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114300" marR="0" lvl="0" indent="0" algn="l" defTabSz="914400" rtl="0" eaLnBrk="1" fontAlgn="auto" latinLnBrk="0" hangingPunct="1">
              <a:lnSpc>
                <a:spcPct val="90000"/>
              </a:lnSpc>
              <a:spcBef>
                <a:spcPts val="0"/>
              </a:spcBef>
              <a:spcAft>
                <a:spcPts val="1200"/>
              </a:spcAft>
              <a:buClrTx/>
              <a:buSzTx/>
              <a:buFontTx/>
              <a:buNone/>
              <a:tabLst/>
              <a:defRPr/>
            </a:pPr>
            <a:r>
              <a:rPr lang="en-US" sz="1050" kern="1200" dirty="0">
                <a:solidFill>
                  <a:schemeClr val="tx1"/>
                </a:solidFill>
                <a:effectLst/>
                <a:latin typeface="+mn-lt"/>
                <a:ea typeface="+mn-ea"/>
                <a:cs typeface="+mn-cs"/>
              </a:rPr>
              <a:t>There are three phases total that must be completed to receive your Texas Stream Team Core Water Quality certificate. The virtual module covered a large portion of Phase I. Today, the rest of phase I and the remaining phases will be covered to get everyone certified. </a:t>
            </a:r>
          </a:p>
          <a:p>
            <a:pPr marL="114300" marR="0" lvl="0" indent="0" algn="l" defTabSz="914400" rtl="0" eaLnBrk="1" fontAlgn="auto" latinLnBrk="0" hangingPunct="1">
              <a:lnSpc>
                <a:spcPct val="90000"/>
              </a:lnSpc>
              <a:spcBef>
                <a:spcPts val="0"/>
              </a:spcBef>
              <a:spcAft>
                <a:spcPts val="1200"/>
              </a:spcAft>
              <a:buClrTx/>
              <a:buSzTx/>
              <a:buFontTx/>
              <a:buNone/>
              <a:tabLst/>
              <a:defRPr/>
            </a:pPr>
            <a:endParaRPr lang="en-US" sz="1050" kern="1200" dirty="0">
              <a:solidFill>
                <a:schemeClr val="tx1"/>
              </a:solidFill>
              <a:effectLst/>
              <a:latin typeface="+mn-lt"/>
              <a:ea typeface="+mn-ea"/>
              <a:cs typeface="+mn-cs"/>
            </a:endParaRPr>
          </a:p>
          <a:p>
            <a:pPr marL="114300" marR="0" lvl="0" indent="0" algn="l" defTabSz="914400" rtl="0" eaLnBrk="1" fontAlgn="auto" latinLnBrk="0" hangingPunct="1">
              <a:lnSpc>
                <a:spcPct val="90000"/>
              </a:lnSpc>
              <a:spcBef>
                <a:spcPts val="0"/>
              </a:spcBef>
              <a:spcAft>
                <a:spcPts val="1200"/>
              </a:spcAft>
              <a:buClrTx/>
              <a:buSzTx/>
              <a:buFontTx/>
              <a:buNone/>
              <a:tabLst/>
              <a:defRPr/>
            </a:pPr>
            <a:r>
              <a:rPr lang="en-US" sz="1050" b="1" kern="1200" dirty="0">
                <a:solidFill>
                  <a:schemeClr val="tx1"/>
                </a:solidFill>
                <a:effectLst/>
                <a:latin typeface="+mn-lt"/>
                <a:ea typeface="+mn-ea"/>
                <a:cs typeface="+mn-cs"/>
              </a:rPr>
              <a:t>IF PRE-TRAINING MODULE WAS USED: DELETE SLIDES 4-16 AND BEGIN ON SLIDE 17</a:t>
            </a:r>
          </a:p>
        </p:txBody>
      </p:sp>
    </p:spTree>
    <p:extLst>
      <p:ext uri="{BB962C8B-B14F-4D97-AF65-F5344CB8AC3E}">
        <p14:creationId xmlns:p14="http://schemas.microsoft.com/office/powerpoint/2010/main" val="2634775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2A925-BE17-CF4F-A3C6-15A9024C52B0}" type="slidenum">
              <a:rPr lang="en-US" smtClean="0"/>
              <a:t>30</a:t>
            </a:fld>
            <a:endParaRPr lang="en-US"/>
          </a:p>
        </p:txBody>
      </p:sp>
    </p:spTree>
    <p:extLst>
      <p:ext uri="{BB962C8B-B14F-4D97-AF65-F5344CB8AC3E}">
        <p14:creationId xmlns:p14="http://schemas.microsoft.com/office/powerpoint/2010/main" val="1692370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Go over dissolved oxygen, reading the information provided on the slide. </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8C2A925-BE17-CF4F-A3C6-15A9024C52B0}" type="slidenum">
              <a:rPr lang="en-US" smtClean="0"/>
              <a:t>31</a:t>
            </a:fld>
            <a:endParaRPr lang="en-US"/>
          </a:p>
        </p:txBody>
      </p:sp>
    </p:spTree>
    <p:extLst>
      <p:ext uri="{BB962C8B-B14F-4D97-AF65-F5344CB8AC3E}">
        <p14:creationId xmlns:p14="http://schemas.microsoft.com/office/powerpoint/2010/main" val="2454872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Go over dissolved oxygen readings/ranges by reading the information provided on the slide. </a:t>
            </a:r>
            <a:r>
              <a:rPr lang="en-US" sz="1200" b="0" dirty="0">
                <a:solidFill>
                  <a:schemeClr val="tx1"/>
                </a:solidFill>
                <a:latin typeface="Arial" panose="020B0604020202020204" pitchFamily="34" charset="0"/>
                <a:cs typeface="Arial" panose="020B0604020202020204" pitchFamily="34" charset="0"/>
              </a:rPr>
              <a:t>Talking points:</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DO fluctuates during the day because during daylight plants are capable of photosynthesizing and producing oxygen, a by-product of photosynthesis. During nighttime, oxygen is not being produced and aquatic organisms are consuming the oxygen produced during the day. Therefore, DO is typically lower in the early morning hours before the sun rises and higher during daylight after the sun rises.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DO fluctuates seasonally because warmer water holds less oxygen than colder, denser water.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8C2A925-BE17-CF4F-A3C6-15A9024C52B0}" type="slidenum">
              <a:rPr lang="en-US" smtClean="0"/>
              <a:t>32</a:t>
            </a:fld>
            <a:endParaRPr lang="en-US"/>
          </a:p>
        </p:txBody>
      </p:sp>
    </p:spTree>
    <p:extLst>
      <p:ext uri="{BB962C8B-B14F-4D97-AF65-F5344CB8AC3E}">
        <p14:creationId xmlns:p14="http://schemas.microsoft.com/office/powerpoint/2010/main" val="3262352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2A925-BE17-CF4F-A3C6-15A9024C52B0}" type="slidenum">
              <a:rPr lang="en-US" smtClean="0"/>
              <a:t>33</a:t>
            </a:fld>
            <a:endParaRPr lang="en-US"/>
          </a:p>
        </p:txBody>
      </p:sp>
    </p:spTree>
    <p:extLst>
      <p:ext uri="{BB962C8B-B14F-4D97-AF65-F5344CB8AC3E}">
        <p14:creationId xmlns:p14="http://schemas.microsoft.com/office/powerpoint/2010/main" val="2313886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Go over pH by reading the information provided on the slide.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8C2A925-BE17-CF4F-A3C6-15A9024C52B0}" type="slidenum">
              <a:rPr lang="en-US" smtClean="0"/>
              <a:t>34</a:t>
            </a:fld>
            <a:endParaRPr lang="en-US"/>
          </a:p>
        </p:txBody>
      </p:sp>
    </p:spTree>
    <p:extLst>
      <p:ext uri="{BB962C8B-B14F-4D97-AF65-F5344CB8AC3E}">
        <p14:creationId xmlns:p14="http://schemas.microsoft.com/office/powerpoint/2010/main" val="1112394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Go over pH readings/ranges by reading the information provided on the slide. </a:t>
            </a:r>
            <a:r>
              <a:rPr lang="en-US" sz="1200" b="0" dirty="0">
                <a:solidFill>
                  <a:schemeClr val="tx1"/>
                </a:solidFill>
                <a:latin typeface="Arial" panose="020B0604020202020204" pitchFamily="34" charset="0"/>
                <a:cs typeface="Arial" panose="020B0604020202020204" pitchFamily="34" charset="0"/>
              </a:rPr>
              <a:t>Talking points:</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Anything greater than 7 is alkaline, which is also known as basic.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pH is measured on a </a:t>
            </a:r>
            <a:r>
              <a:rPr lang="en-US" b="0" dirty="0">
                <a:latin typeface="Arial" panose="020B0604020202020204" pitchFamily="34" charset="0"/>
                <a:cs typeface="Arial" panose="020B0604020202020204" pitchFamily="34" charset="0"/>
              </a:rPr>
              <a:t>logarithmic scale</a:t>
            </a:r>
            <a:r>
              <a:rPr lang="en-US" dirty="0">
                <a:latin typeface="Arial" panose="020B0604020202020204" pitchFamily="34" charset="0"/>
                <a:cs typeface="Arial" panose="020B0604020202020204" pitchFamily="34" charset="0"/>
              </a:rPr>
              <a:t>, therefore a one standard unit change in pH is equivalent to a ten-fold change, either increase or decrease, in the acidity or alkalinity of the water. This means that a pH of 3 is not twice as acidic as a pH of 6, it is 1,000 times as acidic.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Ocean acidification </a:t>
            </a:r>
            <a:r>
              <a:rPr lang="en-US" dirty="0">
                <a:latin typeface="Arial" panose="020B0604020202020204" pitchFamily="34" charset="0"/>
                <a:cs typeface="Arial" panose="020B0604020202020204" pitchFamily="34" charset="0"/>
              </a:rPr>
              <a:t>occurs due to changes in </a:t>
            </a:r>
            <a:r>
              <a:rPr lang="en-US" dirty="0" err="1">
                <a:latin typeface="Arial" panose="020B0604020202020204" pitchFamily="34" charset="0"/>
                <a:cs typeface="Arial" panose="020B0604020202020204" pitchFamily="34" charset="0"/>
              </a:rPr>
              <a:t>pH.</a:t>
            </a:r>
            <a:r>
              <a:rPr lang="en-US" dirty="0">
                <a:latin typeface="Arial" panose="020B0604020202020204" pitchFamily="34" charset="0"/>
                <a:cs typeface="Arial" panose="020B0604020202020204" pitchFamily="34" charset="0"/>
              </a:rPr>
              <a:t> An increase in atmospheric carbon dioxide resulting from increased fossil fuel combustion dissolves into the ocean surface water creating carbonic acid. Carbonic acid is harmful to corals and shell-forming organisms that use calcium carbonate to form internal skeletons or external shells. </a:t>
            </a:r>
          </a:p>
        </p:txBody>
      </p:sp>
      <p:sp>
        <p:nvSpPr>
          <p:cNvPr id="4" name="Slide Number Placeholder 3"/>
          <p:cNvSpPr>
            <a:spLocks noGrp="1"/>
          </p:cNvSpPr>
          <p:nvPr>
            <p:ph type="sldNum" sz="quarter" idx="5"/>
          </p:nvPr>
        </p:nvSpPr>
        <p:spPr/>
        <p:txBody>
          <a:bodyPr/>
          <a:lstStyle/>
          <a:p>
            <a:fld id="{D8C2A925-BE17-CF4F-A3C6-15A9024C52B0}" type="slidenum">
              <a:rPr lang="en-US" smtClean="0"/>
              <a:t>35</a:t>
            </a:fld>
            <a:endParaRPr lang="en-US"/>
          </a:p>
        </p:txBody>
      </p:sp>
    </p:spTree>
    <p:extLst>
      <p:ext uri="{BB962C8B-B14F-4D97-AF65-F5344CB8AC3E}">
        <p14:creationId xmlns:p14="http://schemas.microsoft.com/office/powerpoint/2010/main" val="386700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Tell your trainees about TPWD’s KAST team and how they may help with future monitoring events. Read slide directly. Talking point: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While out monitoring, if you ever come across a fish kill, contact KAST immediately and do not perform your monitoring protocols to ensure your safety. However, do document on a monitoring form the fish kill occurrence and why you were unable to perform your monitoring event.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073746-E97C-E14F-951F-C7F7C5C4D2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0369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From here, you can move on to phase I-III protocols after the introductory information if you chose not to go over the information after you go through the protocols. If you did the later, please be sure to delete this slide. </a:t>
            </a:r>
          </a:p>
        </p:txBody>
      </p:sp>
      <p:sp>
        <p:nvSpPr>
          <p:cNvPr id="4" name="Slide Number Placeholder 3"/>
          <p:cNvSpPr>
            <a:spLocks noGrp="1"/>
          </p:cNvSpPr>
          <p:nvPr>
            <p:ph type="sldNum" sz="quarter" idx="5"/>
          </p:nvPr>
        </p:nvSpPr>
        <p:spPr/>
        <p:txBody>
          <a:bodyPr/>
          <a:lstStyle/>
          <a:p>
            <a:fld id="{D8C2A925-BE17-CF4F-A3C6-15A9024C52B0}" type="slidenum">
              <a:rPr lang="en-US" smtClean="0"/>
              <a:t>37</a:t>
            </a:fld>
            <a:endParaRPr lang="en-US"/>
          </a:p>
        </p:txBody>
      </p:sp>
    </p:spTree>
    <p:extLst>
      <p:ext uri="{BB962C8B-B14F-4D97-AF65-F5344CB8AC3E}">
        <p14:creationId xmlns:p14="http://schemas.microsoft.com/office/powerpoint/2010/main" val="2444712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8C2A925-BE17-CF4F-A3C6-15A9024C52B0}" type="slidenum">
              <a:rPr lang="en-US" smtClean="0"/>
              <a:t>38</a:t>
            </a:fld>
            <a:endParaRPr lang="en-US"/>
          </a:p>
        </p:txBody>
      </p:sp>
    </p:spTree>
    <p:extLst>
      <p:ext uri="{BB962C8B-B14F-4D97-AF65-F5344CB8AC3E}">
        <p14:creationId xmlns:p14="http://schemas.microsoft.com/office/powerpoint/2010/main" val="2100985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Discuss what to do after a sampling event by reading the slide. Talking points: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After a </a:t>
            </a:r>
            <a:r>
              <a:rPr lang="en-US" b="0" strike="noStrike" dirty="0"/>
              <a:t>monitoring event is complete</a:t>
            </a:r>
            <a:r>
              <a:rPr lang="en-US" b="0" dirty="0"/>
              <a:t>, properly cleaning and storing of equipment is important. These practices will not only prolong the condition of the equipment, </a:t>
            </a:r>
            <a:r>
              <a:rPr lang="en-US" b="0" strike="noStrike" dirty="0"/>
              <a:t>but they </a:t>
            </a:r>
            <a:r>
              <a:rPr lang="en-US" b="0" dirty="0"/>
              <a:t>will also ensure accurate monitoring results. </a:t>
            </a:r>
          </a:p>
          <a:p>
            <a:pPr marL="171450" indent="-171450">
              <a:buFont typeface="Arial" panose="020B0604020202020204" pitchFamily="34" charset="0"/>
              <a:buChar char="•"/>
            </a:pPr>
            <a:r>
              <a:rPr lang="en-US" b="0" dirty="0"/>
              <a:t> A few tips include:</a:t>
            </a:r>
          </a:p>
          <a:p>
            <a:pPr marL="628650" lvl="1" indent="-171450">
              <a:buFont typeface="Courier New" panose="02070309020205020404" pitchFamily="49" charset="0"/>
              <a:buChar char="o"/>
            </a:pPr>
            <a:r>
              <a:rPr lang="en-US" b="0" dirty="0"/>
              <a:t>Rinsing all supplies with DI water twice before storing to ensure no residue remains on surface </a:t>
            </a:r>
          </a:p>
          <a:p>
            <a:pPr marL="628650" lvl="1" indent="-171450">
              <a:buFont typeface="Courier New" panose="02070309020205020404" pitchFamily="49" charset="0"/>
              <a:buChar char="o"/>
            </a:pPr>
            <a:r>
              <a:rPr lang="en-US" b="0" dirty="0"/>
              <a:t>Store meter without batteries</a:t>
            </a:r>
          </a:p>
          <a:p>
            <a:pPr marL="628650" lvl="1" indent="-171450">
              <a:buFont typeface="Courier New" panose="02070309020205020404" pitchFamily="49" charset="0"/>
              <a:buChar char="o"/>
            </a:pPr>
            <a:r>
              <a:rPr lang="en-US" b="0" dirty="0"/>
              <a:t>Store kit and reagents in a temperature-controlled environment</a:t>
            </a:r>
          </a:p>
          <a:p>
            <a:pPr marL="171450" indent="-171450">
              <a:buFont typeface="Arial" panose="020B0604020202020204" pitchFamily="34" charset="0"/>
              <a:buChar char="•"/>
            </a:pPr>
            <a:r>
              <a:rPr lang="en-US" b="0" dirty="0"/>
              <a:t>Monitoring forms are accessible directly on the Texas Stream Team website (</a:t>
            </a:r>
            <a:r>
              <a:rPr lang="en-US" b="0" dirty="0" err="1"/>
              <a:t>www.TexasStreamTeam.org</a:t>
            </a:r>
            <a:r>
              <a:rPr lang="en-US" b="0" dirty="0"/>
              <a:t>). After a monitoring event, submit your electronically (preferred method) or a hard copy can be submitted to your Group Data Coordinator, if available. If your group has no Data Coordinator, submit a photo or scanned copy of your monitoring form to Texas Stream Team at </a:t>
            </a:r>
            <a:r>
              <a:rPr lang="en-US" b="0" dirty="0" err="1"/>
              <a:t>TxStreamTeam@txstate.edu</a:t>
            </a:r>
            <a:r>
              <a:rPr lang="en-US" b="0" dirty="0"/>
              <a:t> and Texas Stream Team will enter your data for you. </a:t>
            </a:r>
          </a:p>
        </p:txBody>
      </p:sp>
      <p:sp>
        <p:nvSpPr>
          <p:cNvPr id="4" name="Slide Number Placeholder 3"/>
          <p:cNvSpPr>
            <a:spLocks noGrp="1"/>
          </p:cNvSpPr>
          <p:nvPr>
            <p:ph type="sldNum" sz="quarter" idx="5"/>
          </p:nvPr>
        </p:nvSpPr>
        <p:spPr/>
        <p:txBody>
          <a:bodyPr/>
          <a:lstStyle/>
          <a:p>
            <a:fld id="{D8C2A925-BE17-CF4F-A3C6-15A9024C52B0}" type="slidenum">
              <a:rPr lang="en-US" smtClean="0"/>
              <a:t>39</a:t>
            </a:fld>
            <a:endParaRPr lang="en-US"/>
          </a:p>
        </p:txBody>
      </p:sp>
    </p:spTree>
    <p:extLst>
      <p:ext uri="{BB962C8B-B14F-4D97-AF65-F5344CB8AC3E}">
        <p14:creationId xmlns:p14="http://schemas.microsoft.com/office/powerpoint/2010/main" val="290591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latin typeface="Arial" panose="020B0604020202020204" pitchFamily="34" charset="0"/>
                <a:cs typeface="Arial" panose="020B0604020202020204" pitchFamily="34" charset="0"/>
              </a:rPr>
              <a:t>Mention here that Texas Stream Team is a statewide community science water quality monitoring program that has been operating since 1991 and is a network of trained community scientists and supportive partners administered through a cooperative partnership between the United States Environmental Protection Agency, the Texas Commission on Environmental Quality, and the Meadows Center for Water and the Environment. </a:t>
            </a:r>
          </a:p>
          <a:p>
            <a:endParaRPr lang="en-US" i="0" u="none" dirty="0">
              <a:latin typeface="Arial" panose="020B0604020202020204" pitchFamily="34" charset="0"/>
              <a:cs typeface="Arial" panose="020B0604020202020204" pitchFamily="34" charset="0"/>
            </a:endParaRPr>
          </a:p>
          <a:p>
            <a:r>
              <a:rPr lang="en-US" i="0" u="none" dirty="0">
                <a:latin typeface="Arial" panose="020B0604020202020204" pitchFamily="34" charset="0"/>
                <a:cs typeface="Arial" panose="020B0604020202020204" pitchFamily="34" charset="0"/>
              </a:rPr>
              <a:t>Mention that the Meadows Center is a research institute affiliated with Texas State University and is home to the Texas Stream Team program which is one of the largest, longest-running statewide water quality community science programs in the country. </a:t>
            </a:r>
          </a:p>
          <a:p>
            <a:endParaRPr lang="en-US" i="0" u="none" dirty="0">
              <a:latin typeface="Arial" panose="020B0604020202020204" pitchFamily="34" charset="0"/>
              <a:cs typeface="Arial" panose="020B0604020202020204" pitchFamily="34" charset="0"/>
            </a:endParaRPr>
          </a:p>
          <a:p>
            <a:r>
              <a:rPr lang="en-US" i="0" u="none" dirty="0">
                <a:latin typeface="Arial" panose="020B0604020202020204" pitchFamily="34" charset="0"/>
                <a:cs typeface="Arial" panose="020B0604020202020204" pitchFamily="34" charset="0"/>
              </a:rPr>
              <a:t>Also mention that Texas Stream Team receives partial funding from the EPA, through a </a:t>
            </a:r>
            <a:r>
              <a:rPr lang="en-US" i="0" u="none" dirty="0">
                <a:solidFill>
                  <a:srgbClr val="7030A0"/>
                </a:solidFill>
                <a:latin typeface="Arial" panose="020B0604020202020204" pitchFamily="34" charset="0"/>
                <a:cs typeface="Arial" panose="020B0604020202020204" pitchFamily="34" charset="0"/>
              </a:rPr>
              <a:t>clean water act section 319 grant administered by the TCEQ.</a:t>
            </a:r>
          </a:p>
        </p:txBody>
      </p:sp>
      <p:sp>
        <p:nvSpPr>
          <p:cNvPr id="4" name="Slide Number Placeholder 3"/>
          <p:cNvSpPr>
            <a:spLocks noGrp="1"/>
          </p:cNvSpPr>
          <p:nvPr>
            <p:ph type="sldNum" sz="quarter" idx="5"/>
          </p:nvPr>
        </p:nvSpPr>
        <p:spPr/>
        <p:txBody>
          <a:bodyPr/>
          <a:lstStyle/>
          <a:p>
            <a:fld id="{D8C2A925-BE17-CF4F-A3C6-15A9024C52B0}" type="slidenum">
              <a:rPr lang="en-US" smtClean="0"/>
              <a:t>4</a:t>
            </a:fld>
            <a:endParaRPr lang="en-US"/>
          </a:p>
        </p:txBody>
      </p:sp>
    </p:spTree>
    <p:extLst>
      <p:ext uri="{BB962C8B-B14F-4D97-AF65-F5344CB8AC3E}">
        <p14:creationId xmlns:p14="http://schemas.microsoft.com/office/powerpoint/2010/main" val="1137796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Website review: share the </a:t>
            </a:r>
            <a:r>
              <a:rPr lang="en-US" sz="1200" b="1" i="1" dirty="0"/>
              <a:t>electronic </a:t>
            </a:r>
            <a:r>
              <a:rPr lang="en-US" sz="1200" dirty="0"/>
              <a:t>monitoring form location, the calendar, trainer page, etc.</a:t>
            </a:r>
          </a:p>
        </p:txBody>
      </p:sp>
      <p:sp>
        <p:nvSpPr>
          <p:cNvPr id="4" name="Slide Number Placeholder 3"/>
          <p:cNvSpPr>
            <a:spLocks noGrp="1"/>
          </p:cNvSpPr>
          <p:nvPr>
            <p:ph type="sldNum" sz="quarter" idx="5"/>
          </p:nvPr>
        </p:nvSpPr>
        <p:spPr/>
        <p:txBody>
          <a:bodyPr/>
          <a:lstStyle/>
          <a:p>
            <a:fld id="{7EEF769D-8DE6-2C42-99E7-246BB6C08F47}" type="slidenum">
              <a:rPr lang="en-US" smtClean="0"/>
              <a:t>40</a:t>
            </a:fld>
            <a:endParaRPr lang="en-US"/>
          </a:p>
        </p:txBody>
      </p:sp>
    </p:spTree>
    <p:extLst>
      <p:ext uri="{BB962C8B-B14F-4D97-AF65-F5344CB8AC3E}">
        <p14:creationId xmlns:p14="http://schemas.microsoft.com/office/powerpoint/2010/main" val="1826098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If you use this presentation, please always include this page to give credit to our artists. </a:t>
            </a:r>
          </a:p>
        </p:txBody>
      </p:sp>
      <p:sp>
        <p:nvSpPr>
          <p:cNvPr id="4" name="Slide Number Placeholder 3"/>
          <p:cNvSpPr>
            <a:spLocks noGrp="1"/>
          </p:cNvSpPr>
          <p:nvPr>
            <p:ph type="sldNum" sz="quarter" idx="5"/>
          </p:nvPr>
        </p:nvSpPr>
        <p:spPr/>
        <p:txBody>
          <a:bodyPr/>
          <a:lstStyle/>
          <a:p>
            <a:fld id="{D8C2A925-BE17-CF4F-A3C6-15A9024C52B0}" type="slidenum">
              <a:rPr lang="en-US" smtClean="0"/>
              <a:t>41</a:t>
            </a:fld>
            <a:endParaRPr lang="en-US"/>
          </a:p>
        </p:txBody>
      </p:sp>
    </p:spTree>
    <p:extLst>
      <p:ext uri="{BB962C8B-B14F-4D97-AF65-F5344CB8AC3E}">
        <p14:creationId xmlns:p14="http://schemas.microsoft.com/office/powerpoint/2010/main" val="12778279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If you use this presentation, please always include this page to give credit to our resources. </a:t>
            </a:r>
          </a:p>
        </p:txBody>
      </p:sp>
      <p:sp>
        <p:nvSpPr>
          <p:cNvPr id="4" name="Slide Number Placeholder 3"/>
          <p:cNvSpPr>
            <a:spLocks noGrp="1"/>
          </p:cNvSpPr>
          <p:nvPr>
            <p:ph type="sldNum" sz="quarter" idx="5"/>
          </p:nvPr>
        </p:nvSpPr>
        <p:spPr/>
        <p:txBody>
          <a:bodyPr/>
          <a:lstStyle/>
          <a:p>
            <a:fld id="{D8C2A925-BE17-CF4F-A3C6-15A9024C52B0}" type="slidenum">
              <a:rPr lang="en-US" smtClean="0"/>
              <a:t>42</a:t>
            </a:fld>
            <a:endParaRPr lang="en-US"/>
          </a:p>
        </p:txBody>
      </p:sp>
    </p:spTree>
    <p:extLst>
      <p:ext uri="{BB962C8B-B14F-4D97-AF65-F5344CB8AC3E}">
        <p14:creationId xmlns:p14="http://schemas.microsoft.com/office/powerpoint/2010/main" val="96315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Batang" panose="02030600000101010101" pitchFamily="18" charset="-127"/>
                <a:cs typeface="Arial" panose="020B0604020202020204" pitchFamily="34" charset="0"/>
              </a:rPr>
              <a:t>Read the mission statement and mention the program metrics to give trainees an understanding of our programs reach. </a:t>
            </a:r>
          </a:p>
        </p:txBody>
      </p:sp>
      <p:sp>
        <p:nvSpPr>
          <p:cNvPr id="4" name="Slide Number Placeholder 3"/>
          <p:cNvSpPr>
            <a:spLocks noGrp="1"/>
          </p:cNvSpPr>
          <p:nvPr>
            <p:ph type="sldNum" sz="quarter" idx="10"/>
          </p:nvPr>
        </p:nvSpPr>
        <p:spPr/>
        <p:txBody>
          <a:bodyPr/>
          <a:lstStyle/>
          <a:p>
            <a:fld id="{D8C2A925-BE17-CF4F-A3C6-15A9024C52B0}" type="slidenum">
              <a:rPr lang="en-US" smtClean="0"/>
              <a:t>5</a:t>
            </a:fld>
            <a:endParaRPr lang="en-US" dirty="0"/>
          </a:p>
        </p:txBody>
      </p:sp>
    </p:spTree>
    <p:extLst>
      <p:ext uri="{BB962C8B-B14F-4D97-AF65-F5344CB8AC3E}">
        <p14:creationId xmlns:p14="http://schemas.microsoft.com/office/powerpoint/2010/main" val="227760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b="0" dirty="0">
                <a:latin typeface="Arial" panose="020B0604020202020204" pitchFamily="34" charset="0"/>
                <a:cs typeface="Arial" panose="020B0604020202020204" pitchFamily="34" charset="0"/>
              </a:rPr>
              <a:t>Talk about all the different services that Texas Stream Team offers other than water quality monitoring and data collection. Talking points:</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 robust environmental education program</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Data collection through our statewide </a:t>
            </a:r>
            <a:r>
              <a:rPr lang="en-US" i="0" u="none" dirty="0">
                <a:latin typeface="Arial" panose="020B0604020202020204" pitchFamily="34" charset="0"/>
                <a:cs typeface="Arial" panose="020B0604020202020204" pitchFamily="34" charset="0"/>
              </a:rPr>
              <a:t>community</a:t>
            </a:r>
            <a:r>
              <a:rPr lang="en-US" sz="1200" dirty="0">
                <a:latin typeface="Arial" panose="020B0604020202020204" pitchFamily="34" charset="0"/>
                <a:cs typeface="Arial" panose="020B0604020202020204" pitchFamily="34" charset="0"/>
              </a:rPr>
              <a:t> scientists and they perform different analysis to highlight, review, and showcase data</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Community action and engagement by providing educational workshops for schools and youth programs. They also provide community assistance for education and outreach strategies, grants, and loan applications. And they help with informing the public about environmental management decisions. </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Watershed services by connecting homeowners to watersheds to promote nonpoint source pollution reduction. They help gather information and grow monitoring efforts to address data gaps. And lastly, we help with local planning, protection, restoration clean-ups, and habitat monitoring. </a:t>
            </a:r>
          </a:p>
          <a:p>
            <a:pPr marL="0" indent="0">
              <a:lnSpc>
                <a:spcPct val="90000"/>
              </a:lnSpc>
              <a:buFont typeface="Arial" panose="020B0604020202020204" pitchFamily="34" charset="0"/>
              <a:buNone/>
            </a:pPr>
            <a:endParaRPr lang="en-US" sz="1500"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D8C2A925-BE17-CF4F-A3C6-15A9024C52B0}" type="slidenum">
              <a:rPr lang="en-US" smtClean="0"/>
              <a:t>6</a:t>
            </a:fld>
            <a:endParaRPr lang="en-US" dirty="0"/>
          </a:p>
        </p:txBody>
      </p:sp>
    </p:spTree>
    <p:extLst>
      <p:ext uri="{BB962C8B-B14F-4D97-AF65-F5344CB8AC3E}">
        <p14:creationId xmlns:p14="http://schemas.microsoft.com/office/powerpoint/2010/main" val="181026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dirty="0">
                <a:latin typeface="Arial" panose="020B0604020202020204" pitchFamily="34" charset="0"/>
                <a:cs typeface="Arial" panose="020B0604020202020204" pitchFamily="34" charset="0"/>
              </a:rPr>
              <a:t>Briefly review all the trainings Texas Stream Team offers. </a:t>
            </a:r>
            <a:r>
              <a:rPr lang="en-US" sz="1200" b="0" dirty="0">
                <a:latin typeface="Arial" panose="020B0604020202020204" pitchFamily="34" charset="0"/>
                <a:cs typeface="Arial" panose="020B0604020202020204" pitchFamily="34" charset="0"/>
              </a:rPr>
              <a:t>Talking points</a:t>
            </a:r>
            <a:r>
              <a:rPr lang="en-US" sz="1200" u="none" dirty="0">
                <a:latin typeface="Arial" panose="020B0604020202020204" pitchFamily="34" charset="0"/>
                <a:cs typeface="Arial" panose="020B0604020202020204" pitchFamily="34" charset="0"/>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latin typeface="Arial" panose="020B0604020202020204" pitchFamily="34" charset="0"/>
                <a:cs typeface="Arial" panose="020B0604020202020204" pitchFamily="34" charset="0"/>
              </a:rPr>
              <a:t>Be sure to mention which core training is being conducted. </a:t>
            </a:r>
          </a:p>
          <a:p>
            <a:pPr marL="171450" indent="-171450">
              <a:buFont typeface="Arial" panose="020B0604020202020204" pitchFamily="34" charset="0"/>
              <a:buChar char="•"/>
            </a:pPr>
            <a:r>
              <a:rPr lang="en-US" sz="1200" u="none" dirty="0">
                <a:latin typeface="Arial" panose="020B0604020202020204" pitchFamily="34" charset="0"/>
                <a:cs typeface="Arial" panose="020B0604020202020204" pitchFamily="34" charset="0"/>
              </a:rPr>
              <a:t>Standard Core – parameters include conductivity or salinity, dissolved oxygen, pH, temperature and various field observations using a chemical standard core kit. </a:t>
            </a:r>
          </a:p>
          <a:p>
            <a:pPr marL="171450" indent="-171450">
              <a:buFont typeface="Arial" panose="020B0604020202020204" pitchFamily="34" charset="0"/>
              <a:buChar char="•"/>
            </a:pPr>
            <a:r>
              <a:rPr lang="en-US" sz="1200" u="none" dirty="0">
                <a:latin typeface="Arial" panose="020B0604020202020204" pitchFamily="34" charset="0"/>
                <a:cs typeface="Arial" panose="020B0604020202020204" pitchFamily="34" charset="0"/>
              </a:rPr>
              <a:t>Probe Core - includes the same parameters as the Standard Core training, however parameters are collected using meters or probes as opposed to the chemical tests.</a:t>
            </a:r>
          </a:p>
          <a:p>
            <a:pPr marL="171450" indent="-171450">
              <a:buFont typeface="Arial" panose="020B0604020202020204" pitchFamily="34" charset="0"/>
              <a:buChar char="•"/>
            </a:pPr>
            <a:r>
              <a:rPr lang="en-US" sz="1200" i="1" u="none" dirty="0">
                <a:latin typeface="Arial" panose="020B0604020202020204" pitchFamily="34" charset="0"/>
                <a:cs typeface="Arial" panose="020B0604020202020204" pitchFamily="34" charset="0"/>
              </a:rPr>
              <a:t>E. coli </a:t>
            </a:r>
            <a:r>
              <a:rPr lang="en-US" sz="1200" u="none" dirty="0">
                <a:latin typeface="Arial" panose="020B0604020202020204" pitchFamily="34" charset="0"/>
                <a:cs typeface="Arial" panose="020B0604020202020204" pitchFamily="34" charset="0"/>
              </a:rPr>
              <a:t>Bacteria - involves measuring </a:t>
            </a:r>
            <a:r>
              <a:rPr lang="en-US" sz="1200" i="1" u="none" dirty="0">
                <a:latin typeface="Arial" panose="020B0604020202020204" pitchFamily="34" charset="0"/>
                <a:cs typeface="Arial" panose="020B0604020202020204" pitchFamily="34" charset="0"/>
              </a:rPr>
              <a:t>E. coli </a:t>
            </a:r>
            <a:r>
              <a:rPr lang="en-US" sz="1200" u="none" dirty="0">
                <a:latin typeface="Arial" panose="020B0604020202020204" pitchFamily="34" charset="0"/>
                <a:cs typeface="Arial" panose="020B0604020202020204" pitchFamily="34" charset="0"/>
              </a:rPr>
              <a:t>bacteria to determine the relative risk of swimming or contact recreation in a water body. </a:t>
            </a:r>
            <a:r>
              <a:rPr lang="en-US" sz="1200" i="1" u="none" dirty="0">
                <a:latin typeface="Arial" panose="020B0604020202020204" pitchFamily="34" charset="0"/>
                <a:cs typeface="Arial" panose="020B0604020202020204" pitchFamily="34" charset="0"/>
              </a:rPr>
              <a:t>E. coli </a:t>
            </a:r>
            <a:r>
              <a:rPr lang="en-US" sz="1200" u="none" dirty="0">
                <a:latin typeface="Arial" panose="020B0604020202020204" pitchFamily="34" charset="0"/>
                <a:cs typeface="Arial" panose="020B0604020202020204" pitchFamily="34" charset="0"/>
              </a:rPr>
              <a:t>is a bacteria that originates from the waste of warm-blooded animals and the presence of this bacteria indicates that associated pathogens from waste may be reaching a body of water. </a:t>
            </a:r>
          </a:p>
          <a:p>
            <a:pPr marL="171450" indent="-171450">
              <a:buFont typeface="Arial" panose="020B0604020202020204" pitchFamily="34" charset="0"/>
              <a:buChar char="•"/>
            </a:pPr>
            <a:r>
              <a:rPr lang="en-US" sz="1200" u="none" dirty="0">
                <a:latin typeface="Arial" panose="020B0604020202020204" pitchFamily="34" charset="0"/>
                <a:cs typeface="Arial" panose="020B0604020202020204" pitchFamily="34" charset="0"/>
              </a:rPr>
              <a:t>Advanced training – parameters include nitrate-nitrogen, orthophosphate, turbidity, and streamflow using the advanced chemical kit. </a:t>
            </a:r>
          </a:p>
          <a:p>
            <a:pPr marL="171450" indent="-171450">
              <a:buFont typeface="Arial" panose="020B0604020202020204" pitchFamily="34" charset="0"/>
              <a:buChar char="•"/>
            </a:pPr>
            <a:r>
              <a:rPr lang="en-US" sz="1200" u="none" dirty="0">
                <a:latin typeface="Arial" panose="020B0604020202020204" pitchFamily="34" charset="0"/>
                <a:cs typeface="Arial" panose="020B0604020202020204" pitchFamily="34" charset="0"/>
              </a:rPr>
              <a:t>Macroinvertebrate bioassessment - uses freshwater macroinvertebrates, fish, and habitat to determine the health of a lake, river, or stream.</a:t>
            </a:r>
          </a:p>
          <a:p>
            <a:pPr marL="171450" indent="-171450">
              <a:buFont typeface="Arial" panose="020B0604020202020204" pitchFamily="34" charset="0"/>
              <a:buChar char="•"/>
            </a:pPr>
            <a:r>
              <a:rPr lang="en-US" sz="1200" u="none" dirty="0">
                <a:latin typeface="Arial" panose="020B0604020202020204" pitchFamily="34" charset="0"/>
                <a:cs typeface="Arial" panose="020B0604020202020204" pitchFamily="34" charset="0"/>
              </a:rPr>
              <a:t>Riparian evaluation - used to evaluate the health of a lake, river, stream, or estuary based on the riparian habitat.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dirty="0">
              <a:latin typeface="+mn-lt"/>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dirty="0">
                <a:latin typeface="+mn-lt"/>
                <a:cs typeface="Arial" panose="020B0604020202020204" pitchFamily="34" charset="0"/>
              </a:rPr>
              <a:t>It is also worthwhile to mention both the E. coli Bacteria and Advanced Training have prerequisites - must have Core certification plus six months of core monitoring. </a:t>
            </a:r>
          </a:p>
          <a:p>
            <a:pPr marL="171450" indent="-171450">
              <a:buFont typeface="Arial" panose="020B0604020202020204" pitchFamily="34" charset="0"/>
              <a:buChar char="•"/>
            </a:pPr>
            <a:endParaRPr lang="en-US" sz="12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8C2A925-BE17-CF4F-A3C6-15A9024C52B0}" type="slidenum">
              <a:rPr lang="en-US" smtClean="0"/>
              <a:t>7</a:t>
            </a:fld>
            <a:endParaRPr lang="en-US" dirty="0"/>
          </a:p>
        </p:txBody>
      </p:sp>
    </p:spTree>
    <p:extLst>
      <p:ext uri="{BB962C8B-B14F-4D97-AF65-F5344CB8AC3E}">
        <p14:creationId xmlns:p14="http://schemas.microsoft.com/office/powerpoint/2010/main" val="278508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Briefly review the different outreach programs Texas Stream Team also leads. </a:t>
            </a:r>
            <a:r>
              <a:rPr lang="en-US" sz="1200" b="0" dirty="0">
                <a:latin typeface="Arial" panose="020B0604020202020204" pitchFamily="34" charset="0"/>
                <a:cs typeface="Arial" panose="020B0604020202020204" pitchFamily="34" charset="0"/>
              </a:rPr>
              <a:t>Talking points:</a:t>
            </a:r>
            <a:endParaRPr lang="en-US"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Trash Free Texas - a statewide program with many partners to help reduce trash pollution from waterways. Texas Stream Team </a:t>
            </a:r>
            <a:r>
              <a:rPr lang="en-US" i="0" u="none" dirty="0">
                <a:latin typeface="Arial" panose="020B0604020202020204" pitchFamily="34" charset="0"/>
                <a:cs typeface="Arial" panose="020B0604020202020204" pitchFamily="34" charset="0"/>
              </a:rPr>
              <a:t>community</a:t>
            </a:r>
            <a:r>
              <a:rPr lang="en-US" dirty="0">
                <a:latin typeface="Arial" panose="020B0604020202020204" pitchFamily="34" charset="0"/>
                <a:cs typeface="Arial" panose="020B0604020202020204" pitchFamily="34" charset="0"/>
              </a:rPr>
              <a:t> scientists gather data for the trash free Texas program by collecting trash pollution at their monitoring site and documenting if trash was collected on their environmental monitoring form.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Student organizations - Texas Stream Team offers institutions guidance for creating a Texas Stream Team student chapter.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latin typeface="Arial" panose="020B0604020202020204" pitchFamily="34" charset="0"/>
                <a:cs typeface="Arial" panose="020B0604020202020204" pitchFamily="34" charset="0"/>
              </a:rPr>
              <a:t>Watershed Protection Plan and Total Maximum Daily Loads – Texas Stream Team provides assistance on analyzing WQ data, informing SH’s, initiating outreach and more. </a:t>
            </a:r>
          </a:p>
        </p:txBody>
      </p:sp>
      <p:sp>
        <p:nvSpPr>
          <p:cNvPr id="4" name="Slide Number Placeholder 3"/>
          <p:cNvSpPr>
            <a:spLocks noGrp="1"/>
          </p:cNvSpPr>
          <p:nvPr>
            <p:ph type="sldNum" sz="quarter" idx="10"/>
          </p:nvPr>
        </p:nvSpPr>
        <p:spPr/>
        <p:txBody>
          <a:bodyPr/>
          <a:lstStyle/>
          <a:p>
            <a:fld id="{D8C2A925-BE17-CF4F-A3C6-15A9024C52B0}" type="slidenum">
              <a:rPr lang="en-US" smtClean="0"/>
              <a:t>8</a:t>
            </a:fld>
            <a:endParaRPr lang="en-US" dirty="0"/>
          </a:p>
        </p:txBody>
      </p:sp>
    </p:spTree>
    <p:extLst>
      <p:ext uri="{BB962C8B-B14F-4D97-AF65-F5344CB8AC3E}">
        <p14:creationId xmlns:p14="http://schemas.microsoft.com/office/powerpoint/2010/main" val="4049572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Briefly review the different partner programs Texas Stream Team works with. </a:t>
            </a:r>
            <a:r>
              <a:rPr lang="en-US" sz="1200" b="0" dirty="0">
                <a:latin typeface="Arial" panose="020B0604020202020204" pitchFamily="34" charset="0"/>
                <a:cs typeface="Arial" panose="020B0604020202020204" pitchFamily="34" charset="0"/>
              </a:rPr>
              <a:t>Talking points:</a:t>
            </a:r>
            <a:endParaRPr lang="en-US" sz="1200" i="0" u="non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i="0" u="none" dirty="0">
                <a:latin typeface="Arial" panose="020B0604020202020204" pitchFamily="34" charset="0"/>
                <a:cs typeface="Arial" panose="020B0604020202020204" pitchFamily="34" charset="0"/>
              </a:rPr>
              <a:t>Nurdle Patrol - a </a:t>
            </a:r>
            <a:r>
              <a:rPr lang="en-US" i="0" u="none" dirty="0">
                <a:latin typeface="Arial" panose="020B0604020202020204" pitchFamily="34" charset="0"/>
                <a:cs typeface="Arial" panose="020B0604020202020204" pitchFamily="34" charset="0"/>
              </a:rPr>
              <a:t>community</a:t>
            </a:r>
            <a:r>
              <a:rPr lang="en-US" sz="1200" i="0" u="none" dirty="0">
                <a:latin typeface="Arial" panose="020B0604020202020204" pitchFamily="34" charset="0"/>
                <a:cs typeface="Arial" panose="020B0604020202020204" pitchFamily="34" charset="0"/>
              </a:rPr>
              <a:t> science program ran by the Mission-Aransas National Estuarine Research Reserve at the University of Texas Marine Science Institute and focuses on bringing the community together to tackle plastic pollution, specifically focusing around nurdle awareness and removal efforts. A nurdle is a very small pellet of </a:t>
            </a:r>
            <a:r>
              <a:rPr lang="en-US" sz="1200" i="0" u="none" dirty="0">
                <a:solidFill>
                  <a:srgbClr val="7030A0"/>
                </a:solidFill>
                <a:latin typeface="Arial" panose="020B0604020202020204" pitchFamily="34" charset="0"/>
                <a:cs typeface="Arial" panose="020B0604020202020204" pitchFamily="34" charset="0"/>
              </a:rPr>
              <a:t>plastic (typically less than 5mm in length) </a:t>
            </a:r>
            <a:r>
              <a:rPr lang="en-US" sz="1200" i="0" u="none" dirty="0">
                <a:latin typeface="Arial" panose="020B0604020202020204" pitchFamily="34" charset="0"/>
                <a:cs typeface="Arial" panose="020B0604020202020204" pitchFamily="34" charset="0"/>
              </a:rPr>
              <a:t>that serves as raw material in plastics manufacturing. The Nurdle Patrol’s aims to gather information about nurdles, locate where they are, and remove them from the environment. </a:t>
            </a:r>
            <a:r>
              <a:rPr lang="en-US" dirty="0">
                <a:latin typeface="Arial" panose="020B0604020202020204" pitchFamily="34" charset="0"/>
                <a:cs typeface="Arial" panose="020B0604020202020204" pitchFamily="34" charset="0"/>
              </a:rPr>
              <a:t>Texas Stream Team </a:t>
            </a:r>
            <a:r>
              <a:rPr lang="en-US" i="0" u="none" dirty="0">
                <a:latin typeface="Arial" panose="020B0604020202020204" pitchFamily="34" charset="0"/>
                <a:cs typeface="Arial" panose="020B0604020202020204" pitchFamily="34" charset="0"/>
              </a:rPr>
              <a:t>community</a:t>
            </a:r>
            <a:r>
              <a:rPr lang="en-US" sz="1200" i="0" u="none" dirty="0">
                <a:latin typeface="Arial" panose="020B0604020202020204" pitchFamily="34" charset="0"/>
                <a:cs typeface="Arial" panose="020B0604020202020204" pitchFamily="34" charset="0"/>
              </a:rPr>
              <a:t> scientists help with the nurdle patrol program by documenting on their monitoring form if they conducted a nurdle survey while they were out monitoring. Please note, you must be trained with nurdle patrol to begin surveying for nurdles. </a:t>
            </a:r>
          </a:p>
          <a:p>
            <a:pPr marL="285750" indent="-285750">
              <a:buFont typeface="Arial" panose="020B0604020202020204" pitchFamily="34" charset="0"/>
              <a:buChar char="•"/>
            </a:pPr>
            <a:r>
              <a:rPr lang="en-US" sz="1200" i="0" u="none" dirty="0">
                <a:latin typeface="Arial" panose="020B0604020202020204" pitchFamily="34" charset="0"/>
                <a:cs typeface="Arial" panose="020B0604020202020204" pitchFamily="34" charset="0"/>
              </a:rPr>
              <a:t>Monofilament finders - an initiative to reduce and recycle monofilament fishing line litter in the environment by setting up monofilament collection stations across the state of Texas. </a:t>
            </a:r>
            <a:r>
              <a:rPr lang="en-US" dirty="0">
                <a:latin typeface="Arial" panose="020B0604020202020204" pitchFamily="34" charset="0"/>
                <a:cs typeface="Arial" panose="020B0604020202020204" pitchFamily="34" charset="0"/>
              </a:rPr>
              <a:t>Texas Stream Team</a:t>
            </a:r>
            <a:r>
              <a:rPr lang="en-US" sz="1200" i="0" u="none" dirty="0">
                <a:latin typeface="Arial" panose="020B0604020202020204" pitchFamily="34" charset="0"/>
                <a:cs typeface="Arial" panose="020B0604020202020204" pitchFamily="34" charset="0"/>
              </a:rPr>
              <a:t> </a:t>
            </a:r>
            <a:r>
              <a:rPr lang="en-US" i="0" u="none" dirty="0">
                <a:latin typeface="Arial" panose="020B0604020202020204" pitchFamily="34" charset="0"/>
                <a:cs typeface="Arial" panose="020B0604020202020204" pitchFamily="34" charset="0"/>
              </a:rPr>
              <a:t>community</a:t>
            </a:r>
            <a:r>
              <a:rPr lang="en-US" sz="1200" i="0" u="none" dirty="0">
                <a:latin typeface="Arial" panose="020B0604020202020204" pitchFamily="34" charset="0"/>
                <a:cs typeface="Arial" panose="020B0604020202020204" pitchFamily="34" charset="0"/>
              </a:rPr>
              <a:t> scientists help with the monofilament finders program by documenting on their monitoring form if they found any monofilament line while monitoring at their site. </a:t>
            </a:r>
          </a:p>
        </p:txBody>
      </p:sp>
      <p:sp>
        <p:nvSpPr>
          <p:cNvPr id="4" name="Slide Number Placeholder 3"/>
          <p:cNvSpPr>
            <a:spLocks noGrp="1"/>
          </p:cNvSpPr>
          <p:nvPr>
            <p:ph type="sldNum" sz="quarter" idx="10"/>
          </p:nvPr>
        </p:nvSpPr>
        <p:spPr/>
        <p:txBody>
          <a:bodyPr/>
          <a:lstStyle/>
          <a:p>
            <a:fld id="{D8C2A925-BE17-CF4F-A3C6-15A9024C52B0}" type="slidenum">
              <a:rPr lang="en-US" smtClean="0"/>
              <a:t>9</a:t>
            </a:fld>
            <a:endParaRPr lang="en-US" dirty="0"/>
          </a:p>
        </p:txBody>
      </p:sp>
    </p:spTree>
    <p:extLst>
      <p:ext uri="{BB962C8B-B14F-4D97-AF65-F5344CB8AC3E}">
        <p14:creationId xmlns:p14="http://schemas.microsoft.com/office/powerpoint/2010/main" val="355635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C6BC20-81C1-B040-9C73-831ED49C5C4D}" type="datetime1">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8FE3-1F35-5C49-8B4C-76E5EDEE3F2F}" type="slidenum">
              <a:rPr lang="en-US" smtClean="0"/>
              <a:t>‹#›</a:t>
            </a:fld>
            <a:endParaRPr lang="en-US"/>
          </a:p>
        </p:txBody>
      </p:sp>
    </p:spTree>
    <p:extLst>
      <p:ext uri="{BB962C8B-B14F-4D97-AF65-F5344CB8AC3E}">
        <p14:creationId xmlns:p14="http://schemas.microsoft.com/office/powerpoint/2010/main" val="290989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C5ED8-EF95-E643-988E-F942DC6E6169}" type="datetime1">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8FE3-1F35-5C49-8B4C-76E5EDEE3F2F}" type="slidenum">
              <a:rPr lang="en-US" smtClean="0"/>
              <a:t>‹#›</a:t>
            </a:fld>
            <a:endParaRPr lang="en-US"/>
          </a:p>
        </p:txBody>
      </p:sp>
    </p:spTree>
    <p:extLst>
      <p:ext uri="{BB962C8B-B14F-4D97-AF65-F5344CB8AC3E}">
        <p14:creationId xmlns:p14="http://schemas.microsoft.com/office/powerpoint/2010/main" val="238108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576BE-7D11-B240-AD82-4767EB0DE00D}" type="datetime1">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8FE3-1F35-5C49-8B4C-76E5EDEE3F2F}" type="slidenum">
              <a:rPr lang="en-US" smtClean="0"/>
              <a:t>‹#›</a:t>
            </a:fld>
            <a:endParaRPr lang="en-US"/>
          </a:p>
        </p:txBody>
      </p:sp>
    </p:spTree>
    <p:extLst>
      <p:ext uri="{BB962C8B-B14F-4D97-AF65-F5344CB8AC3E}">
        <p14:creationId xmlns:p14="http://schemas.microsoft.com/office/powerpoint/2010/main" val="3181667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p:cNvSpPr>
            <a:spLocks noGrp="1"/>
          </p:cNvSpPr>
          <p:nvPr>
            <p:ph type="dt" sz="half" idx="10"/>
          </p:nvPr>
        </p:nvSpPr>
        <p:spPr/>
        <p:txBody>
          <a:bodyPr/>
          <a:lstStyle>
            <a:lvl1pPr>
              <a:defRPr>
                <a:solidFill>
                  <a:srgbClr val="FFFFFF"/>
                </a:solidFill>
              </a:defRPr>
            </a:lvl1pPr>
          </a:lstStyle>
          <a:p>
            <a:fld id="{38B88CA7-C9BD-4443-8ACB-067EC39B82F9}" type="datetime1">
              <a:rPr lang="en-US" smtClean="0"/>
              <a:t>2/8/2023</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dirty="0"/>
              <a:t>Click to edit Master title style</a:t>
            </a:r>
          </a:p>
        </p:txBody>
      </p:sp>
    </p:spTree>
    <p:extLst>
      <p:ext uri="{BB962C8B-B14F-4D97-AF65-F5344CB8AC3E}">
        <p14:creationId xmlns:p14="http://schemas.microsoft.com/office/powerpoint/2010/main" val="2077233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28206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A5A1E-DA32-D748-A414-F4EFAE19249E}" type="datetime1">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8FE3-1F35-5C49-8B4C-76E5EDEE3F2F}" type="slidenum">
              <a:rPr lang="en-US" smtClean="0"/>
              <a:t>‹#›</a:t>
            </a:fld>
            <a:endParaRPr lang="en-US"/>
          </a:p>
        </p:txBody>
      </p:sp>
    </p:spTree>
    <p:extLst>
      <p:ext uri="{BB962C8B-B14F-4D97-AF65-F5344CB8AC3E}">
        <p14:creationId xmlns:p14="http://schemas.microsoft.com/office/powerpoint/2010/main" val="316855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E6BA46-131D-0F4E-A42B-ED439AFDE5A5}" type="datetime1">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E8FE3-1F35-5C49-8B4C-76E5EDEE3F2F}" type="slidenum">
              <a:rPr lang="en-US" smtClean="0"/>
              <a:t>‹#›</a:t>
            </a:fld>
            <a:endParaRPr lang="en-US"/>
          </a:p>
        </p:txBody>
      </p:sp>
    </p:spTree>
    <p:extLst>
      <p:ext uri="{BB962C8B-B14F-4D97-AF65-F5344CB8AC3E}">
        <p14:creationId xmlns:p14="http://schemas.microsoft.com/office/powerpoint/2010/main" val="425726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6F5231-CFFC-AA4A-AA02-B188C6FF3BFB}" type="datetime1">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E8FE3-1F35-5C49-8B4C-76E5EDEE3F2F}" type="slidenum">
              <a:rPr lang="en-US" smtClean="0"/>
              <a:t>‹#›</a:t>
            </a:fld>
            <a:endParaRPr lang="en-US"/>
          </a:p>
        </p:txBody>
      </p:sp>
    </p:spTree>
    <p:extLst>
      <p:ext uri="{BB962C8B-B14F-4D97-AF65-F5344CB8AC3E}">
        <p14:creationId xmlns:p14="http://schemas.microsoft.com/office/powerpoint/2010/main" val="2182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B8F919-7E68-514F-ABCD-1469B6AB665D}" type="datetime1">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E8FE3-1F35-5C49-8B4C-76E5EDEE3F2F}" type="slidenum">
              <a:rPr lang="en-US" smtClean="0"/>
              <a:t>‹#›</a:t>
            </a:fld>
            <a:endParaRPr lang="en-US"/>
          </a:p>
        </p:txBody>
      </p:sp>
    </p:spTree>
    <p:extLst>
      <p:ext uri="{BB962C8B-B14F-4D97-AF65-F5344CB8AC3E}">
        <p14:creationId xmlns:p14="http://schemas.microsoft.com/office/powerpoint/2010/main" val="181732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04254B-AD80-7C40-8B33-6454976AC160}" type="datetime1">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E8FE3-1F35-5C49-8B4C-76E5EDEE3F2F}" type="slidenum">
              <a:rPr lang="en-US" smtClean="0"/>
              <a:t>‹#›</a:t>
            </a:fld>
            <a:endParaRPr lang="en-US"/>
          </a:p>
        </p:txBody>
      </p:sp>
    </p:spTree>
    <p:extLst>
      <p:ext uri="{BB962C8B-B14F-4D97-AF65-F5344CB8AC3E}">
        <p14:creationId xmlns:p14="http://schemas.microsoft.com/office/powerpoint/2010/main" val="255457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5DD35-D0AA-CA4F-AE3C-B1D0DD81F52A}" type="datetime1">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E8FE3-1F35-5C49-8B4C-76E5EDEE3F2F}" type="slidenum">
              <a:rPr lang="en-US" smtClean="0"/>
              <a:t>‹#›</a:t>
            </a:fld>
            <a:endParaRPr lang="en-US"/>
          </a:p>
        </p:txBody>
      </p:sp>
    </p:spTree>
    <p:extLst>
      <p:ext uri="{BB962C8B-B14F-4D97-AF65-F5344CB8AC3E}">
        <p14:creationId xmlns:p14="http://schemas.microsoft.com/office/powerpoint/2010/main" val="194626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6CEE6-CFCA-2D49-AFC0-1D7E6E860A8D}" type="datetime1">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E8FE3-1F35-5C49-8B4C-76E5EDEE3F2F}" type="slidenum">
              <a:rPr lang="en-US" smtClean="0"/>
              <a:t>‹#›</a:t>
            </a:fld>
            <a:endParaRPr lang="en-US"/>
          </a:p>
        </p:txBody>
      </p:sp>
    </p:spTree>
    <p:extLst>
      <p:ext uri="{BB962C8B-B14F-4D97-AF65-F5344CB8AC3E}">
        <p14:creationId xmlns:p14="http://schemas.microsoft.com/office/powerpoint/2010/main" val="215063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C5E0C-6C70-764C-AA30-F4AC4CCF75C1}" type="datetime1">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E8FE3-1F35-5C49-8B4C-76E5EDEE3F2F}" type="slidenum">
              <a:rPr lang="en-US" smtClean="0"/>
              <a:t>‹#›</a:t>
            </a:fld>
            <a:endParaRPr lang="en-US"/>
          </a:p>
        </p:txBody>
      </p:sp>
    </p:spTree>
    <p:extLst>
      <p:ext uri="{BB962C8B-B14F-4D97-AF65-F5344CB8AC3E}">
        <p14:creationId xmlns:p14="http://schemas.microsoft.com/office/powerpoint/2010/main" val="2728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661B-24BA-D245-B3C6-F79DD29C439E}" type="datetime1">
              <a:rPr lang="en-US" smtClean="0"/>
              <a:t>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E8FE3-1F35-5C49-8B4C-76E5EDEE3F2F}" type="slidenum">
              <a:rPr lang="en-US" smtClean="0"/>
              <a:t>‹#›</a:t>
            </a:fld>
            <a:endParaRPr lang="en-US"/>
          </a:p>
        </p:txBody>
      </p:sp>
    </p:spTree>
    <p:extLst>
      <p:ext uri="{BB962C8B-B14F-4D97-AF65-F5344CB8AC3E}">
        <p14:creationId xmlns:p14="http://schemas.microsoft.com/office/powerpoint/2010/main" val="2140799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arcgis.com/home/webmap/viewer.html?webmap=bb1aac6321ee4591a4d96a65f004ee86&amp;extent=-107.5236,27.2708,-91.2968,35.1258" TargetMode="External"/><Relationship Id="rId5" Type="http://schemas.openxmlformats.org/officeDocument/2006/relationships/hyperlink" Target="https://www.meadowscenter.txstate.edu/Leadership/TexasStreamTeam/Dataviewer-and-Datamap.html" TargetMode="External"/><Relationship Id="rId4" Type="http://schemas.openxmlformats.org/officeDocument/2006/relationships/hyperlink" Target="https://www.meadowscenter.txstate.edu/Leadership/TexasStreamTeam/Data-Research.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ato-docs.its.txstate.edu/jcr:a69b988b-d3cb-49a4-a8f6-7575305eac62/80175,95065,%2010156_QAPP_Approved.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jpe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osirisnewdawn.gamepedia.com/Dirty_Wate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mailto:https://arcg.is/1WiqO4" TargetMode="External"/><Relationship Id="rId7" Type="http://schemas.openxmlformats.org/officeDocument/2006/relationships/hyperlink" Target="https://www.meadowscenter.txstate.edu/Leadership/TexasStreamTeam.html"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65.jpeg"/><Relationship Id="rId5" Type="http://schemas.openxmlformats.org/officeDocument/2006/relationships/hyperlink" Target="https://teamup.com/ksos37y3n9acgt5pk5" TargetMode="External"/><Relationship Id="rId4" Type="http://schemas.openxmlformats.org/officeDocument/2006/relationships/hyperlink" Target="mailto:TxStreamTeam@txstate.edu"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8" Type="http://schemas.openxmlformats.org/officeDocument/2006/relationships/hyperlink" Target="https://m.bogalusadailynews.com/wp-content/uploads/sites/39/2017/08/web-Debris-on-river.jpg" TargetMode="External"/><Relationship Id="rId3" Type="http://schemas.openxmlformats.org/officeDocument/2006/relationships/image" Target="../media/image52.jpeg"/><Relationship Id="rId7" Type="http://schemas.openxmlformats.org/officeDocument/2006/relationships/hyperlink" Target="https://i.redd.it/jh3x4lr5dzdz.jpg"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earthsky.org/upl/2011/07/blanco_river.jpeg" TargetMode="External"/><Relationship Id="rId11" Type="http://schemas.openxmlformats.org/officeDocument/2006/relationships/hyperlink" Target="https://upload.wikimedia.org/wikipedia/commons/thumb/b/b4/Falling_tide_%2818890521078%29.jpg/1280px-Falling_tide_%2818890521078%29.jpg" TargetMode="External"/><Relationship Id="rId5" Type="http://schemas.openxmlformats.org/officeDocument/2006/relationships/hyperlink" Target="https://www.naomifaltin.com/wp-content/uploads/2015/11/sewell.jpeg" TargetMode="External"/><Relationship Id="rId10" Type="http://schemas.openxmlformats.org/officeDocument/2006/relationships/hyperlink" Target="https://ak.picdn.net/shutterstock/videos/20812699/thumb/1.jpg" TargetMode="External"/><Relationship Id="rId4" Type="http://schemas.openxmlformats.org/officeDocument/2006/relationships/image" Target="../media/image66.png"/><Relationship Id="rId9" Type="http://schemas.openxmlformats.org/officeDocument/2006/relationships/hyperlink" Target="https://image.freepik.com/free-photo/blue-sky-with-one-single-white-cloud_105811-181.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meadowscenter.txstate.edu/Leadership/TexasStreamTeam/Trainings-Programs/Ecoli.html" TargetMode="External"/><Relationship Id="rId13"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0.png"/><Relationship Id="rId12" Type="http://schemas.openxmlformats.org/officeDocument/2006/relationships/hyperlink" Target="https://www.meadowscenter.txstate.edu/Leadership/TexasStreamTeam/Trainings-Programs/MacroinvertebrateBioassessment.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meadowscenter.txstate.edu/Leadership/TexasStreamTeam/Trainings-Programs/ProbeCore.html" TargetMode="Externa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hyperlink" Target="https://www.meadowscenter.txstate.edu/Leadership/TexasStreamTeam/Trainings-Programs/Advanced.html" TargetMode="External"/><Relationship Id="rId4" Type="http://schemas.openxmlformats.org/officeDocument/2006/relationships/hyperlink" Target="https://www.meadowscenter.txstate.edu/Leadership/TexasStreamTeam/Trainings-Programs/StandardCore.html" TargetMode="External"/><Relationship Id="rId9" Type="http://schemas.openxmlformats.org/officeDocument/2006/relationships/image" Target="../media/image11.png"/><Relationship Id="rId14" Type="http://schemas.openxmlformats.org/officeDocument/2006/relationships/hyperlink" Target="https://www.meadowscenter.txstate.edu/Leadership/TexasStreamTeam/Trainings-Programs/RiparianEvaluation.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meadowscenter.txstate.edu/Leadership/TexasStreamTeam/Trainings-Programs/WatershedProtectionPlans.html" TargetMode="External"/><Relationship Id="rId5" Type="http://schemas.openxmlformats.org/officeDocument/2006/relationships/image" Target="../media/image15.png"/><Relationship Id="rId4" Type="http://schemas.openxmlformats.org/officeDocument/2006/relationships/hyperlink" Target="https://www.meadowscenter.txstate.edu/Leadership/TexasStreamTeam/Trainings-Programs/StudentOrganization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meadowscenter.txstate.edu/Leadership/TexasStreamTeam/Trainings-Programs/MonofilamentFinders.html" TargetMode="External"/><Relationship Id="rId5" Type="http://schemas.microsoft.com/office/2007/relationships/hdphoto" Target="../media/hdphoto1.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13717" y="0"/>
            <a:ext cx="9125710" cy="6858001"/>
          </a:xfrm>
          <a:prstGeom prst="rect">
            <a:avLst/>
          </a:prstGeom>
        </p:spPr>
      </p:pic>
      <p:sp>
        <p:nvSpPr>
          <p:cNvPr id="7" name="Rectangle 6"/>
          <p:cNvSpPr/>
          <p:nvPr/>
        </p:nvSpPr>
        <p:spPr>
          <a:xfrm>
            <a:off x="-20114" y="0"/>
            <a:ext cx="9182404" cy="2116666"/>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TEXAS STREAM TEAM CORE WATER QUALITY COMMUNITY SCIENTIST TRAINING</a:t>
            </a:r>
          </a:p>
          <a:p>
            <a:pPr algn="ctr"/>
            <a:r>
              <a:rPr lang="en-US" i="1" dirty="0">
                <a:solidFill>
                  <a:schemeClr val="bg1"/>
                </a:solidFill>
                <a:latin typeface="Arial" panose="020B0604020202020204" pitchFamily="34" charset="0"/>
                <a:cs typeface="Arial" panose="020B0604020202020204" pitchFamily="34" charset="0"/>
              </a:rPr>
              <a:t>Date - Location</a:t>
            </a: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5680" y="4741335"/>
            <a:ext cx="2571176" cy="1453939"/>
          </a:xfrm>
          <a:prstGeom prst="rect">
            <a:avLst/>
          </a:prstGeom>
        </p:spPr>
      </p:pic>
      <p:sp>
        <p:nvSpPr>
          <p:cNvPr id="12" name="Rectangle 11">
            <a:extLst>
              <a:ext uri="{FF2B5EF4-FFF2-40B4-BE49-F238E27FC236}">
                <a16:creationId xmlns:a16="http://schemas.microsoft.com/office/drawing/2014/main" id="{3D3B02F5-004A-8649-9931-7E88701F0BE9}"/>
              </a:ext>
            </a:extLst>
          </p:cNvPr>
          <p:cNvSpPr/>
          <p:nvPr/>
        </p:nvSpPr>
        <p:spPr>
          <a:xfrm>
            <a:off x="-27434" y="6396336"/>
            <a:ext cx="9153144" cy="461665"/>
          </a:xfrm>
          <a:prstGeom prst="rect">
            <a:avLst/>
          </a:prstGeom>
        </p:spPr>
        <p:txBody>
          <a:bodyPr wrap="square">
            <a:spAutoFit/>
          </a:bodyPr>
          <a:lstStyle/>
          <a:p>
            <a:pPr algn="ctr"/>
            <a:r>
              <a:rPr lang="en-US" sz="12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Texas Stream Team is funded in part through a grant from the U.S. Environmental Protection Agency through the Texas Commission on Environmental Quality</a:t>
            </a:r>
            <a:endParaRPr lang="en-US"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50892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648E36-DD10-8640-9EA3-B6CFC7BB47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69"/>
            <a:ext cx="9144000" cy="3582649"/>
          </a:xfrm>
          <a:prstGeom prst="rect">
            <a:avLst/>
          </a:prstGeom>
        </p:spPr>
      </p:pic>
      <p:sp>
        <p:nvSpPr>
          <p:cNvPr id="2" name="Title 1"/>
          <p:cNvSpPr>
            <a:spLocks noGrp="1"/>
          </p:cNvSpPr>
          <p:nvPr>
            <p:ph type="title"/>
          </p:nvPr>
        </p:nvSpPr>
        <p:spPr>
          <a:xfrm>
            <a:off x="0" y="3422995"/>
            <a:ext cx="9144000" cy="1132973"/>
          </a:xfrm>
        </p:spPr>
        <p:txBody>
          <a:bodyPr>
            <a:noAutofit/>
          </a:bodyPr>
          <a:lstStyle/>
          <a:p>
            <a:pPr algn="ctr"/>
            <a:r>
              <a:rPr lang="en-US" sz="4200" b="1" dirty="0">
                <a:solidFill>
                  <a:srgbClr val="005481"/>
                </a:solidFill>
                <a:latin typeface="Arial" panose="020B0604020202020204" pitchFamily="34" charset="0"/>
                <a:cs typeface="Arial" panose="020B0604020202020204" pitchFamily="34" charset="0"/>
              </a:rPr>
              <a:t>DATA USES</a:t>
            </a:r>
          </a:p>
        </p:txBody>
      </p:sp>
      <p:sp>
        <p:nvSpPr>
          <p:cNvPr id="16" name="TextBox 15">
            <a:extLst>
              <a:ext uri="{FF2B5EF4-FFF2-40B4-BE49-F238E27FC236}">
                <a16:creationId xmlns:a16="http://schemas.microsoft.com/office/drawing/2014/main" id="{01D521B1-F2CD-EA4F-9EA2-32E45661E283}"/>
              </a:ext>
            </a:extLst>
          </p:cNvPr>
          <p:cNvSpPr txBox="1"/>
          <p:nvPr/>
        </p:nvSpPr>
        <p:spPr>
          <a:xfrm>
            <a:off x="174172" y="4391059"/>
            <a:ext cx="4506685"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Offers a look at the overall quality of watersheds and local water quality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Assist TCEQ and TPWD in determining causes of NPS pollution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Data trends can have real world effects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Education and outreach</a:t>
            </a:r>
          </a:p>
          <a:p>
            <a:pPr marL="285750" indent="-285750">
              <a:buFont typeface="Arial" panose="020B0604020202020204" pitchFamily="34" charset="0"/>
              <a:buChar char="•"/>
            </a:pPr>
            <a:r>
              <a:rPr lang="en-US" dirty="0">
                <a:solidFill>
                  <a:srgbClr val="0B9D84"/>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Data Summary Reports</a:t>
            </a:r>
            <a:endParaRPr lang="en-US" dirty="0">
              <a:solidFill>
                <a:srgbClr val="0B9D8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F369544-16E3-0C4B-AFBB-25999801396B}"/>
              </a:ext>
            </a:extLst>
          </p:cNvPr>
          <p:cNvSpPr txBox="1"/>
          <p:nvPr/>
        </p:nvSpPr>
        <p:spPr>
          <a:xfrm>
            <a:off x="4680857" y="4391059"/>
            <a:ext cx="4266519"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Supports WPP and TMDLs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Research projects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Submitted to EPA’s Water Quality Exchange database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Submitted to the </a:t>
            </a:r>
            <a:r>
              <a:rPr lang="en-US" dirty="0">
                <a:solidFill>
                  <a:srgbClr val="0B9D84"/>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Waterways Dataviewer</a:t>
            </a:r>
            <a:r>
              <a:rPr lang="en-US" dirty="0">
                <a:solidFill>
                  <a:srgbClr val="0B9D84"/>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database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Publicly accessible on our interactive </a:t>
            </a:r>
            <a:r>
              <a:rPr lang="en-US" dirty="0">
                <a:solidFill>
                  <a:srgbClr val="0B9D84"/>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Datamap</a:t>
            </a:r>
            <a:endParaRPr lang="en-US" dirty="0">
              <a:solidFill>
                <a:srgbClr val="0B9D84"/>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F4D449C-CA61-DF42-A5F0-A93A7948071D}"/>
              </a:ext>
            </a:extLst>
          </p:cNvPr>
          <p:cNvSpPr>
            <a:spLocks noGrp="1"/>
          </p:cNvSpPr>
          <p:nvPr>
            <p:ph type="sldNum" sz="quarter" idx="12"/>
          </p:nvPr>
        </p:nvSpPr>
        <p:spPr/>
        <p:txBody>
          <a:bodyPr/>
          <a:lstStyle/>
          <a:p>
            <a:fld id="{EBCE8FE3-1F35-5C49-8B4C-76E5EDEE3F2F}" type="slidenum">
              <a:rPr lang="en-US" smtClean="0"/>
              <a:t>10</a:t>
            </a:fld>
            <a:endParaRPr lang="en-US" dirty="0"/>
          </a:p>
        </p:txBody>
      </p:sp>
    </p:spTree>
    <p:extLst>
      <p:ext uri="{BB962C8B-B14F-4D97-AF65-F5344CB8AC3E}">
        <p14:creationId xmlns:p14="http://schemas.microsoft.com/office/powerpoint/2010/main" val="3319421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9C62A5-03F4-174C-9910-3F5A88924EC2}"/>
              </a:ext>
            </a:extLst>
          </p:cNvPr>
          <p:cNvSpPr>
            <a:spLocks noGrp="1"/>
          </p:cNvSpPr>
          <p:nvPr>
            <p:ph type="sldNum" sz="quarter" idx="12"/>
          </p:nvPr>
        </p:nvSpPr>
        <p:spPr/>
        <p:txBody>
          <a:bodyPr/>
          <a:lstStyle/>
          <a:p>
            <a:fld id="{EBCE8FE3-1F35-5C49-8B4C-76E5EDEE3F2F}" type="slidenum">
              <a:rPr lang="en-US" smtClean="0"/>
              <a:t>11</a:t>
            </a:fld>
            <a:endParaRPr lang="en-US" dirty="0"/>
          </a:p>
        </p:txBody>
      </p:sp>
      <p:sp>
        <p:nvSpPr>
          <p:cNvPr id="7" name="TextBox 6">
            <a:extLst>
              <a:ext uri="{FF2B5EF4-FFF2-40B4-BE49-F238E27FC236}">
                <a16:creationId xmlns:a16="http://schemas.microsoft.com/office/drawing/2014/main" id="{1BA84BE7-C084-4554-9908-940CA8FA7E14}"/>
              </a:ext>
            </a:extLst>
          </p:cNvPr>
          <p:cNvSpPr txBox="1"/>
          <p:nvPr/>
        </p:nvSpPr>
        <p:spPr>
          <a:xfrm>
            <a:off x="0" y="3755654"/>
            <a:ext cx="9143999" cy="738664"/>
          </a:xfrm>
          <a:prstGeom prst="rect">
            <a:avLst/>
          </a:prstGeom>
          <a:noFill/>
        </p:spPr>
        <p:txBody>
          <a:bodyPr wrap="square" rtlCol="0">
            <a:spAutoFit/>
          </a:bodyPr>
          <a:lstStyle/>
          <a:p>
            <a:pPr algn="ctr"/>
            <a:r>
              <a:rPr lang="en-US" sz="4200" b="1" dirty="0">
                <a:solidFill>
                  <a:srgbClr val="005481"/>
                </a:solidFill>
                <a:latin typeface="Arial" panose="020B0604020202020204" pitchFamily="34" charset="0"/>
                <a:cs typeface="Arial" panose="020B0604020202020204" pitchFamily="34" charset="0"/>
              </a:rPr>
              <a:t>QUALITY ASSURANCE</a:t>
            </a:r>
          </a:p>
        </p:txBody>
      </p:sp>
      <p:sp>
        <p:nvSpPr>
          <p:cNvPr id="8" name="TextBox 7">
            <a:extLst>
              <a:ext uri="{FF2B5EF4-FFF2-40B4-BE49-F238E27FC236}">
                <a16:creationId xmlns:a16="http://schemas.microsoft.com/office/drawing/2014/main" id="{6A48EE0E-9126-4623-AFB2-3EBC27B794E8}"/>
              </a:ext>
            </a:extLst>
          </p:cNvPr>
          <p:cNvSpPr txBox="1"/>
          <p:nvPr/>
        </p:nvSpPr>
        <p:spPr>
          <a:xfrm>
            <a:off x="316774" y="4494678"/>
            <a:ext cx="851045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TCEQ-approved </a:t>
            </a:r>
            <a:r>
              <a:rPr lang="en-US" sz="2000" dirty="0">
                <a:solidFill>
                  <a:srgbClr val="0B9D8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Quality Assurance Project Plan</a:t>
            </a:r>
            <a:r>
              <a:rPr lang="en-US" sz="2000" dirty="0">
                <a:solidFill>
                  <a:srgbClr val="0B9D84"/>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(QAPP)</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Monitoring techniques are standardized statewide to ensure consistent data quality</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Data are reviewed to ensure they are representative of the samples analyzed and locations monitored</a:t>
            </a:r>
          </a:p>
        </p:txBody>
      </p:sp>
      <p:pic>
        <p:nvPicPr>
          <p:cNvPr id="3" name="Picture 2">
            <a:extLst>
              <a:ext uri="{FF2B5EF4-FFF2-40B4-BE49-F238E27FC236}">
                <a16:creationId xmlns:a16="http://schemas.microsoft.com/office/drawing/2014/main" id="{0E9B8E08-62BB-D848-A898-F1118735411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9143999" cy="3720813"/>
          </a:xfrm>
          <a:prstGeom prst="rect">
            <a:avLst/>
          </a:prstGeom>
        </p:spPr>
      </p:pic>
    </p:spTree>
    <p:extLst>
      <p:ext uri="{BB962C8B-B14F-4D97-AF65-F5344CB8AC3E}">
        <p14:creationId xmlns:p14="http://schemas.microsoft.com/office/powerpoint/2010/main" val="1120988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8222AA-1FCE-4540-AF08-5522426B7372}"/>
              </a:ext>
            </a:extLst>
          </p:cNvPr>
          <p:cNvGrpSpPr/>
          <p:nvPr/>
        </p:nvGrpSpPr>
        <p:grpSpPr>
          <a:xfrm>
            <a:off x="3545541" y="1585738"/>
            <a:ext cx="5336204" cy="4954554"/>
            <a:chOff x="1219200" y="15875"/>
            <a:chExt cx="7369175" cy="6842125"/>
          </a:xfrm>
        </p:grpSpPr>
        <p:pic>
          <p:nvPicPr>
            <p:cNvPr id="10242" name="Picture 2" descr="The image “http://www.tnris.state.tx.us/K-12/watersheds/shadedbasins.jpg” cannot be displayed, because it contains errors."/>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637" b="96890" l="3951" r="96505">
                          <a14:foregroundMark x1="912" y1="42390" x2="8967" y2="47136"/>
                          <a14:foregroundMark x1="8967" y1="47136" x2="4711" y2="43044"/>
                          <a14:foregroundMark x1="28267" y1="1473" x2="31611" y2="10475"/>
                          <a14:foregroundMark x1="31611" y1="10475" x2="40881" y2="9820"/>
                          <a14:foregroundMark x1="40881" y1="9820" x2="48024" y2="3437"/>
                          <a14:foregroundMark x1="48024" y1="3437" x2="31459" y2="1637"/>
                          <a14:foregroundMark x1="90122" y1="29624" x2="92401" y2="51064"/>
                          <a14:foregroundMark x1="92401" y1="51064" x2="90426" y2="60720"/>
                          <a14:foregroundMark x1="90426" y1="60720" x2="95289" y2="52209"/>
                          <a14:foregroundMark x1="95289" y1="52209" x2="93009" y2="32242"/>
                          <a14:foregroundMark x1="93009" y1="32242" x2="91793" y2="29624"/>
                          <a14:foregroundMark x1="55775" y1="91817" x2="64134" y2="96236"/>
                          <a14:foregroundMark x1="64134" y1="96236" x2="56991" y2="90180"/>
                          <a14:foregroundMark x1="56991" y1="90180" x2="56079" y2="90180"/>
                          <a14:foregroundMark x1="57903" y1="95254" x2="67325" y2="97054"/>
                          <a14:foregroundMark x1="67325" y1="97054" x2="71277" y2="94272"/>
                          <a14:foregroundMark x1="96201" y1="49264" x2="96505" y2="58920"/>
                          <a14:foregroundMark x1="96505" y1="58920" x2="96505" y2="58920"/>
                        </a14:backgroundRemoval>
                      </a14:imgEffect>
                    </a14:imgLayer>
                  </a14:imgProps>
                </a:ext>
                <a:ext uri="{28A0092B-C50C-407E-A947-70E740481C1C}">
                  <a14:useLocalDpi xmlns:a14="http://schemas.microsoft.com/office/drawing/2010/main"/>
                </a:ext>
              </a:extLst>
            </a:blip>
            <a:srcRect/>
            <a:stretch>
              <a:fillRect/>
            </a:stretch>
          </p:blipFill>
          <p:spPr bwMode="auto">
            <a:xfrm>
              <a:off x="1219200" y="15875"/>
              <a:ext cx="736917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p:cNvSpPr txBox="1">
              <a:spLocks noChangeArrowheads="1"/>
            </p:cNvSpPr>
            <p:nvPr/>
          </p:nvSpPr>
          <p:spPr bwMode="auto">
            <a:xfrm>
              <a:off x="3978275" y="163513"/>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1</a:t>
              </a:r>
            </a:p>
          </p:txBody>
        </p:sp>
        <p:sp>
          <p:nvSpPr>
            <p:cNvPr id="10245" name="Text Box 7"/>
            <p:cNvSpPr txBox="1">
              <a:spLocks noChangeArrowheads="1"/>
            </p:cNvSpPr>
            <p:nvPr/>
          </p:nvSpPr>
          <p:spPr bwMode="auto">
            <a:xfrm>
              <a:off x="4191000" y="9906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2</a:t>
              </a:r>
            </a:p>
          </p:txBody>
        </p:sp>
        <p:sp>
          <p:nvSpPr>
            <p:cNvPr id="10246" name="Text Box 8"/>
            <p:cNvSpPr txBox="1">
              <a:spLocks noChangeArrowheads="1"/>
            </p:cNvSpPr>
            <p:nvPr/>
          </p:nvSpPr>
          <p:spPr bwMode="auto">
            <a:xfrm>
              <a:off x="6280150" y="51054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20</a:t>
              </a:r>
            </a:p>
          </p:txBody>
        </p:sp>
        <p:sp>
          <p:nvSpPr>
            <p:cNvPr id="10247" name="Text Box 9"/>
            <p:cNvSpPr txBox="1">
              <a:spLocks noChangeArrowheads="1"/>
            </p:cNvSpPr>
            <p:nvPr/>
          </p:nvSpPr>
          <p:spPr bwMode="auto">
            <a:xfrm>
              <a:off x="7848600" y="25146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5</a:t>
              </a:r>
            </a:p>
          </p:txBody>
        </p:sp>
        <p:sp>
          <p:nvSpPr>
            <p:cNvPr id="10248" name="Text Box 10"/>
            <p:cNvSpPr txBox="1">
              <a:spLocks noChangeArrowheads="1"/>
            </p:cNvSpPr>
            <p:nvPr/>
          </p:nvSpPr>
          <p:spPr bwMode="auto">
            <a:xfrm>
              <a:off x="7772400" y="32004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6</a:t>
              </a:r>
            </a:p>
          </p:txBody>
        </p:sp>
        <p:sp>
          <p:nvSpPr>
            <p:cNvPr id="10249" name="Text Box 11"/>
            <p:cNvSpPr txBox="1">
              <a:spLocks noChangeArrowheads="1"/>
            </p:cNvSpPr>
            <p:nvPr/>
          </p:nvSpPr>
          <p:spPr bwMode="auto">
            <a:xfrm>
              <a:off x="7194550" y="46482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13</a:t>
              </a:r>
            </a:p>
          </p:txBody>
        </p:sp>
        <p:sp>
          <p:nvSpPr>
            <p:cNvPr id="10250" name="Text Box 12"/>
            <p:cNvSpPr txBox="1">
              <a:spLocks noChangeArrowheads="1"/>
            </p:cNvSpPr>
            <p:nvPr/>
          </p:nvSpPr>
          <p:spPr bwMode="auto">
            <a:xfrm>
              <a:off x="6584950" y="43434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16</a:t>
              </a:r>
            </a:p>
          </p:txBody>
        </p:sp>
        <p:sp>
          <p:nvSpPr>
            <p:cNvPr id="10251" name="Text Box 13"/>
            <p:cNvSpPr txBox="1">
              <a:spLocks noChangeArrowheads="1"/>
            </p:cNvSpPr>
            <p:nvPr/>
          </p:nvSpPr>
          <p:spPr bwMode="auto">
            <a:xfrm>
              <a:off x="6127750" y="41910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18</a:t>
              </a:r>
            </a:p>
          </p:txBody>
        </p:sp>
        <p:sp>
          <p:nvSpPr>
            <p:cNvPr id="10252" name="Text Box 14"/>
            <p:cNvSpPr txBox="1">
              <a:spLocks noChangeArrowheads="1"/>
            </p:cNvSpPr>
            <p:nvPr/>
          </p:nvSpPr>
          <p:spPr bwMode="auto">
            <a:xfrm>
              <a:off x="5670550" y="43434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19</a:t>
              </a:r>
            </a:p>
          </p:txBody>
        </p:sp>
        <p:sp>
          <p:nvSpPr>
            <p:cNvPr id="10253" name="Text Box 15"/>
            <p:cNvSpPr txBox="1">
              <a:spLocks noChangeArrowheads="1"/>
            </p:cNvSpPr>
            <p:nvPr/>
          </p:nvSpPr>
          <p:spPr bwMode="auto">
            <a:xfrm>
              <a:off x="5213350" y="49530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21</a:t>
              </a:r>
            </a:p>
          </p:txBody>
        </p:sp>
        <p:sp>
          <p:nvSpPr>
            <p:cNvPr id="10254" name="Text Box 16"/>
            <p:cNvSpPr txBox="1">
              <a:spLocks noChangeArrowheads="1"/>
            </p:cNvSpPr>
            <p:nvPr/>
          </p:nvSpPr>
          <p:spPr bwMode="auto">
            <a:xfrm>
              <a:off x="4451350" y="29718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14</a:t>
              </a:r>
            </a:p>
          </p:txBody>
        </p:sp>
        <p:sp>
          <p:nvSpPr>
            <p:cNvPr id="10255" name="Text Box 17"/>
            <p:cNvSpPr txBox="1">
              <a:spLocks noChangeArrowheads="1"/>
            </p:cNvSpPr>
            <p:nvPr/>
          </p:nvSpPr>
          <p:spPr bwMode="auto">
            <a:xfrm>
              <a:off x="7270750" y="38100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10</a:t>
              </a:r>
            </a:p>
          </p:txBody>
        </p:sp>
        <p:sp>
          <p:nvSpPr>
            <p:cNvPr id="10256" name="Text Box 18"/>
            <p:cNvSpPr txBox="1">
              <a:spLocks noChangeArrowheads="1"/>
            </p:cNvSpPr>
            <p:nvPr/>
          </p:nvSpPr>
          <p:spPr bwMode="auto">
            <a:xfrm>
              <a:off x="64008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8</a:t>
              </a:r>
            </a:p>
          </p:txBody>
        </p:sp>
        <p:sp>
          <p:nvSpPr>
            <p:cNvPr id="10257" name="Text Box 19"/>
            <p:cNvSpPr txBox="1">
              <a:spLocks noChangeArrowheads="1"/>
            </p:cNvSpPr>
            <p:nvPr/>
          </p:nvSpPr>
          <p:spPr bwMode="auto">
            <a:xfrm>
              <a:off x="7772400" y="20574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4</a:t>
              </a:r>
            </a:p>
          </p:txBody>
        </p:sp>
        <p:sp>
          <p:nvSpPr>
            <p:cNvPr id="10258" name="Text Box 20"/>
            <p:cNvSpPr txBox="1">
              <a:spLocks noChangeArrowheads="1"/>
            </p:cNvSpPr>
            <p:nvPr/>
          </p:nvSpPr>
          <p:spPr bwMode="auto">
            <a:xfrm>
              <a:off x="7315200" y="18288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3</a:t>
              </a:r>
            </a:p>
          </p:txBody>
        </p:sp>
        <p:sp>
          <p:nvSpPr>
            <p:cNvPr id="10259" name="Text Box 21"/>
            <p:cNvSpPr txBox="1">
              <a:spLocks noChangeArrowheads="1"/>
            </p:cNvSpPr>
            <p:nvPr/>
          </p:nvSpPr>
          <p:spPr bwMode="auto">
            <a:xfrm>
              <a:off x="5899150" y="58674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22</a:t>
              </a:r>
            </a:p>
          </p:txBody>
        </p:sp>
        <p:sp>
          <p:nvSpPr>
            <p:cNvPr id="10260" name="Text Box 22"/>
            <p:cNvSpPr txBox="1">
              <a:spLocks noChangeArrowheads="1"/>
            </p:cNvSpPr>
            <p:nvPr/>
          </p:nvSpPr>
          <p:spPr bwMode="auto">
            <a:xfrm>
              <a:off x="2698750" y="33528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23</a:t>
              </a:r>
            </a:p>
          </p:txBody>
        </p:sp>
        <p:sp>
          <p:nvSpPr>
            <p:cNvPr id="10261" name="Text Box 23"/>
            <p:cNvSpPr txBox="1">
              <a:spLocks noChangeArrowheads="1"/>
            </p:cNvSpPr>
            <p:nvPr/>
          </p:nvSpPr>
          <p:spPr bwMode="auto">
            <a:xfrm>
              <a:off x="7423150" y="43434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11</a:t>
              </a:r>
            </a:p>
          </p:txBody>
        </p:sp>
        <p:sp>
          <p:nvSpPr>
            <p:cNvPr id="10262" name="Text Box 24"/>
            <p:cNvSpPr txBox="1">
              <a:spLocks noChangeArrowheads="1"/>
            </p:cNvSpPr>
            <p:nvPr/>
          </p:nvSpPr>
          <p:spPr bwMode="auto">
            <a:xfrm>
              <a:off x="6584950" y="47244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17</a:t>
              </a:r>
            </a:p>
          </p:txBody>
        </p:sp>
        <p:sp>
          <p:nvSpPr>
            <p:cNvPr id="10263" name="Text Box 25"/>
            <p:cNvSpPr txBox="1">
              <a:spLocks noChangeArrowheads="1"/>
            </p:cNvSpPr>
            <p:nvPr/>
          </p:nvSpPr>
          <p:spPr bwMode="auto">
            <a:xfrm>
              <a:off x="5289550" y="22098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12</a:t>
              </a:r>
            </a:p>
          </p:txBody>
        </p:sp>
        <p:sp>
          <p:nvSpPr>
            <p:cNvPr id="10264" name="Text Box 26"/>
            <p:cNvSpPr txBox="1">
              <a:spLocks noChangeArrowheads="1"/>
            </p:cNvSpPr>
            <p:nvPr/>
          </p:nvSpPr>
          <p:spPr bwMode="auto">
            <a:xfrm>
              <a:off x="8001000" y="40386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7</a:t>
              </a:r>
            </a:p>
          </p:txBody>
        </p:sp>
        <p:sp>
          <p:nvSpPr>
            <p:cNvPr id="10265" name="Text Box 27"/>
            <p:cNvSpPr txBox="1">
              <a:spLocks noChangeArrowheads="1"/>
            </p:cNvSpPr>
            <p:nvPr/>
          </p:nvSpPr>
          <p:spPr bwMode="auto">
            <a:xfrm>
              <a:off x="6889750" y="47244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15</a:t>
              </a:r>
            </a:p>
          </p:txBody>
        </p:sp>
        <p:sp>
          <p:nvSpPr>
            <p:cNvPr id="10268" name="Text Box 30"/>
            <p:cNvSpPr txBox="1">
              <a:spLocks noChangeArrowheads="1"/>
            </p:cNvSpPr>
            <p:nvPr/>
          </p:nvSpPr>
          <p:spPr bwMode="auto">
            <a:xfrm>
              <a:off x="7620000" y="39624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1400" b="1">
                  <a:solidFill>
                    <a:srgbClr val="FFFFFF"/>
                  </a:solidFill>
                </a:rPr>
                <a:t>9</a:t>
              </a:r>
            </a:p>
          </p:txBody>
        </p:sp>
      </p:grpSp>
      <p:sp>
        <p:nvSpPr>
          <p:cNvPr id="10243" name="Text Box 5"/>
          <p:cNvSpPr txBox="1">
            <a:spLocks noChangeArrowheads="1"/>
          </p:cNvSpPr>
          <p:nvPr/>
        </p:nvSpPr>
        <p:spPr bwMode="auto">
          <a:xfrm>
            <a:off x="71678" y="1124377"/>
            <a:ext cx="3146887"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eaLnBrk="1" hangingPunct="1"/>
            <a:r>
              <a:rPr lang="en-US" sz="1600" dirty="0">
                <a:solidFill>
                  <a:srgbClr val="000000"/>
                </a:solidFill>
                <a:latin typeface="Arial" panose="020B0604020202020204" pitchFamily="34" charset="0"/>
                <a:cs typeface="Arial" panose="020B0604020202020204" pitchFamily="34" charset="0"/>
              </a:rPr>
              <a:t>1. Canadian</a:t>
            </a:r>
          </a:p>
          <a:p>
            <a:pPr eaLnBrk="1" hangingPunct="1"/>
            <a:r>
              <a:rPr lang="en-US" sz="1600" dirty="0">
                <a:solidFill>
                  <a:srgbClr val="000000"/>
                </a:solidFill>
                <a:latin typeface="Arial" panose="020B0604020202020204" pitchFamily="34" charset="0"/>
                <a:cs typeface="Arial" panose="020B0604020202020204" pitchFamily="34" charset="0"/>
              </a:rPr>
              <a:t>2. Red</a:t>
            </a:r>
          </a:p>
          <a:p>
            <a:pPr eaLnBrk="1" hangingPunct="1"/>
            <a:r>
              <a:rPr lang="en-US" sz="1600" dirty="0">
                <a:solidFill>
                  <a:srgbClr val="000000"/>
                </a:solidFill>
                <a:latin typeface="Arial" panose="020B0604020202020204" pitchFamily="34" charset="0"/>
                <a:cs typeface="Arial" panose="020B0604020202020204" pitchFamily="34" charset="0"/>
              </a:rPr>
              <a:t>3. Sulphur</a:t>
            </a:r>
          </a:p>
          <a:p>
            <a:pPr eaLnBrk="1" hangingPunct="1"/>
            <a:r>
              <a:rPr lang="en-US" sz="1600" dirty="0">
                <a:solidFill>
                  <a:srgbClr val="000000"/>
                </a:solidFill>
                <a:latin typeface="Arial" panose="020B0604020202020204" pitchFamily="34" charset="0"/>
                <a:cs typeface="Arial" panose="020B0604020202020204" pitchFamily="34" charset="0"/>
              </a:rPr>
              <a:t>4. Cypress Creek</a:t>
            </a:r>
          </a:p>
          <a:p>
            <a:pPr eaLnBrk="1" hangingPunct="1"/>
            <a:r>
              <a:rPr lang="en-US" sz="1600" dirty="0">
                <a:solidFill>
                  <a:srgbClr val="000000"/>
                </a:solidFill>
                <a:latin typeface="Arial" panose="020B0604020202020204" pitchFamily="34" charset="0"/>
                <a:cs typeface="Arial" panose="020B0604020202020204" pitchFamily="34" charset="0"/>
              </a:rPr>
              <a:t>5. Sabine </a:t>
            </a:r>
          </a:p>
          <a:p>
            <a:pPr eaLnBrk="1" hangingPunct="1"/>
            <a:r>
              <a:rPr lang="en-US" sz="1600" dirty="0">
                <a:solidFill>
                  <a:srgbClr val="000000"/>
                </a:solidFill>
                <a:latin typeface="Arial" panose="020B0604020202020204" pitchFamily="34" charset="0"/>
                <a:cs typeface="Arial" panose="020B0604020202020204" pitchFamily="34" charset="0"/>
              </a:rPr>
              <a:t>6. Neches </a:t>
            </a:r>
          </a:p>
          <a:p>
            <a:pPr eaLnBrk="1" hangingPunct="1"/>
            <a:r>
              <a:rPr lang="en-US" sz="1600" dirty="0">
                <a:solidFill>
                  <a:srgbClr val="000000"/>
                </a:solidFill>
                <a:latin typeface="Arial" panose="020B0604020202020204" pitchFamily="34" charset="0"/>
                <a:cs typeface="Arial" panose="020B0604020202020204" pitchFamily="34" charset="0"/>
              </a:rPr>
              <a:t>7. Neches-Trinity</a:t>
            </a:r>
          </a:p>
          <a:p>
            <a:pPr eaLnBrk="1" hangingPunct="1"/>
            <a:r>
              <a:rPr lang="en-US" sz="1600" dirty="0">
                <a:solidFill>
                  <a:srgbClr val="000000"/>
                </a:solidFill>
                <a:latin typeface="Arial" panose="020B0604020202020204" pitchFamily="34" charset="0"/>
                <a:cs typeface="Arial" panose="020B0604020202020204" pitchFamily="34" charset="0"/>
              </a:rPr>
              <a:t>8. Trinity</a:t>
            </a:r>
          </a:p>
          <a:p>
            <a:pPr eaLnBrk="1" hangingPunct="1"/>
            <a:r>
              <a:rPr lang="en-US" sz="1600" dirty="0">
                <a:solidFill>
                  <a:srgbClr val="000000"/>
                </a:solidFill>
                <a:latin typeface="Arial" panose="020B0604020202020204" pitchFamily="34" charset="0"/>
                <a:cs typeface="Arial" panose="020B0604020202020204" pitchFamily="34" charset="0"/>
              </a:rPr>
              <a:t>9. Trinity-San Jacinto Coastal</a:t>
            </a:r>
          </a:p>
          <a:p>
            <a:pPr eaLnBrk="1" hangingPunct="1"/>
            <a:r>
              <a:rPr lang="en-US" sz="1600" dirty="0">
                <a:solidFill>
                  <a:srgbClr val="000000"/>
                </a:solidFill>
                <a:latin typeface="Arial" panose="020B0604020202020204" pitchFamily="34" charset="0"/>
                <a:cs typeface="Arial" panose="020B0604020202020204" pitchFamily="34" charset="0"/>
              </a:rPr>
              <a:t>10. San Jacinto</a:t>
            </a:r>
          </a:p>
          <a:p>
            <a:pPr eaLnBrk="1" hangingPunct="1"/>
            <a:r>
              <a:rPr lang="en-US" sz="1600" dirty="0">
                <a:solidFill>
                  <a:srgbClr val="000000"/>
                </a:solidFill>
                <a:latin typeface="Arial" panose="020B0604020202020204" pitchFamily="34" charset="0"/>
                <a:cs typeface="Arial" panose="020B0604020202020204" pitchFamily="34" charset="0"/>
              </a:rPr>
              <a:t>11. San Jacinto-Brazos Coastal</a:t>
            </a:r>
          </a:p>
          <a:p>
            <a:pPr eaLnBrk="1" hangingPunct="1"/>
            <a:r>
              <a:rPr lang="en-US" sz="1600" dirty="0">
                <a:solidFill>
                  <a:srgbClr val="000000"/>
                </a:solidFill>
                <a:latin typeface="Arial" panose="020B0604020202020204" pitchFamily="34" charset="0"/>
                <a:cs typeface="Arial" panose="020B0604020202020204" pitchFamily="34" charset="0"/>
              </a:rPr>
              <a:t>12. Brazos</a:t>
            </a:r>
          </a:p>
          <a:p>
            <a:pPr eaLnBrk="1" hangingPunct="1"/>
            <a:r>
              <a:rPr lang="en-US" sz="1600" dirty="0">
                <a:solidFill>
                  <a:srgbClr val="000000"/>
                </a:solidFill>
                <a:latin typeface="Arial" panose="020B0604020202020204" pitchFamily="34" charset="0"/>
                <a:cs typeface="Arial" panose="020B0604020202020204" pitchFamily="34" charset="0"/>
              </a:rPr>
              <a:t>13. Brazos-Colorado Coastal</a:t>
            </a:r>
          </a:p>
          <a:p>
            <a:pPr eaLnBrk="1" hangingPunct="1"/>
            <a:r>
              <a:rPr lang="en-US" sz="1600" dirty="0">
                <a:solidFill>
                  <a:srgbClr val="000000"/>
                </a:solidFill>
                <a:latin typeface="Arial" panose="020B0604020202020204" pitchFamily="34" charset="0"/>
                <a:cs typeface="Arial" panose="020B0604020202020204" pitchFamily="34" charset="0"/>
              </a:rPr>
              <a:t>14. Colorado </a:t>
            </a:r>
          </a:p>
          <a:p>
            <a:pPr eaLnBrk="1" hangingPunct="1"/>
            <a:r>
              <a:rPr lang="en-US" sz="1600" dirty="0">
                <a:solidFill>
                  <a:srgbClr val="000000"/>
                </a:solidFill>
                <a:latin typeface="Arial" panose="020B0604020202020204" pitchFamily="34" charset="0"/>
                <a:cs typeface="Arial" panose="020B0604020202020204" pitchFamily="34" charset="0"/>
              </a:rPr>
              <a:t>15. Colorado-Lavaca Coastal</a:t>
            </a:r>
          </a:p>
          <a:p>
            <a:pPr eaLnBrk="1" hangingPunct="1"/>
            <a:r>
              <a:rPr lang="en-US" sz="1600" dirty="0">
                <a:solidFill>
                  <a:srgbClr val="000000"/>
                </a:solidFill>
                <a:latin typeface="Arial" panose="020B0604020202020204" pitchFamily="34" charset="0"/>
                <a:cs typeface="Arial" panose="020B0604020202020204" pitchFamily="34" charset="0"/>
              </a:rPr>
              <a:t>16. Lavaca</a:t>
            </a:r>
          </a:p>
          <a:p>
            <a:pPr eaLnBrk="1" hangingPunct="1"/>
            <a:r>
              <a:rPr lang="en-US" sz="1600" dirty="0">
                <a:solidFill>
                  <a:srgbClr val="000000"/>
                </a:solidFill>
                <a:latin typeface="Arial" panose="020B0604020202020204" pitchFamily="34" charset="0"/>
                <a:cs typeface="Arial" panose="020B0604020202020204" pitchFamily="34" charset="0"/>
              </a:rPr>
              <a:t>17. Lavaca-Guadalupe Coastal</a:t>
            </a:r>
          </a:p>
          <a:p>
            <a:pPr eaLnBrk="1" hangingPunct="1"/>
            <a:r>
              <a:rPr lang="en-US" sz="1600" dirty="0">
                <a:solidFill>
                  <a:srgbClr val="000000"/>
                </a:solidFill>
                <a:latin typeface="Arial" panose="020B0604020202020204" pitchFamily="34" charset="0"/>
                <a:cs typeface="Arial" panose="020B0604020202020204" pitchFamily="34" charset="0"/>
              </a:rPr>
              <a:t>18. Guadalupe </a:t>
            </a:r>
          </a:p>
          <a:p>
            <a:pPr eaLnBrk="1" hangingPunct="1"/>
            <a:r>
              <a:rPr lang="en-US" sz="1600" dirty="0">
                <a:solidFill>
                  <a:srgbClr val="000000"/>
                </a:solidFill>
                <a:latin typeface="Arial" panose="020B0604020202020204" pitchFamily="34" charset="0"/>
                <a:cs typeface="Arial" panose="020B0604020202020204" pitchFamily="34" charset="0"/>
              </a:rPr>
              <a:t>19. San Antonio</a:t>
            </a:r>
          </a:p>
          <a:p>
            <a:pPr eaLnBrk="1" hangingPunct="1"/>
            <a:r>
              <a:rPr lang="en-US" sz="1600" dirty="0">
                <a:solidFill>
                  <a:srgbClr val="000000"/>
                </a:solidFill>
                <a:latin typeface="Arial" panose="020B0604020202020204" pitchFamily="34" charset="0"/>
                <a:cs typeface="Arial" panose="020B0604020202020204" pitchFamily="34" charset="0"/>
              </a:rPr>
              <a:t>20. San Antonio-Nueces Coastal</a:t>
            </a:r>
          </a:p>
          <a:p>
            <a:r>
              <a:rPr lang="en-US" sz="1600" dirty="0">
                <a:solidFill>
                  <a:srgbClr val="000000"/>
                </a:solidFill>
                <a:latin typeface="Arial" panose="020B0604020202020204" pitchFamily="34" charset="0"/>
                <a:cs typeface="Arial" panose="020B0604020202020204" pitchFamily="34" charset="0"/>
              </a:rPr>
              <a:t>21. Nueces</a:t>
            </a:r>
          </a:p>
          <a:p>
            <a:r>
              <a:rPr lang="en-US" sz="1600" dirty="0">
                <a:solidFill>
                  <a:srgbClr val="000000"/>
                </a:solidFill>
                <a:latin typeface="Arial" panose="020B0604020202020204" pitchFamily="34" charset="0"/>
                <a:cs typeface="Arial" panose="020B0604020202020204" pitchFamily="34" charset="0"/>
              </a:rPr>
              <a:t>22. Nueces-Rio Grande Coastal</a:t>
            </a:r>
          </a:p>
          <a:p>
            <a:r>
              <a:rPr lang="en-US" sz="1600" dirty="0">
                <a:solidFill>
                  <a:srgbClr val="000000"/>
                </a:solidFill>
                <a:latin typeface="Arial" panose="020B0604020202020204" pitchFamily="34" charset="0"/>
                <a:cs typeface="Arial" panose="020B0604020202020204" pitchFamily="34" charset="0"/>
              </a:rPr>
              <a:t>23. Rio Grande</a:t>
            </a:r>
          </a:p>
        </p:txBody>
      </p:sp>
      <p:sp>
        <p:nvSpPr>
          <p:cNvPr id="10269" name="Text Box 31"/>
          <p:cNvSpPr txBox="1">
            <a:spLocks noChangeArrowheads="1"/>
          </p:cNvSpPr>
          <p:nvPr/>
        </p:nvSpPr>
        <p:spPr bwMode="auto">
          <a:xfrm>
            <a:off x="1196716" y="-65714"/>
            <a:ext cx="71261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algn="ctr" eaLnBrk="1" hangingPunct="1"/>
            <a:r>
              <a:rPr lang="en-US" sz="4000" b="1" dirty="0">
                <a:solidFill>
                  <a:srgbClr val="005481"/>
                </a:solidFill>
                <a:latin typeface="Arial" panose="020B0604020202020204" pitchFamily="34" charset="0"/>
                <a:cs typeface="Arial" panose="020B0604020202020204" pitchFamily="34" charset="0"/>
              </a:rPr>
              <a:t>MAJOR SURFACE WATER BASINS OF TEXAS</a:t>
            </a:r>
          </a:p>
        </p:txBody>
      </p:sp>
    </p:spTree>
    <p:extLst>
      <p:ext uri="{BB962C8B-B14F-4D97-AF65-F5344CB8AC3E}">
        <p14:creationId xmlns:p14="http://schemas.microsoft.com/office/powerpoint/2010/main" val="96888268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B55B936-7419-D443-A5C7-DF599CFF06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70409" cy="4536141"/>
          </a:xfrm>
          <a:prstGeom prst="rect">
            <a:avLst/>
          </a:prstGeom>
        </p:spPr>
      </p:pic>
      <p:sp>
        <p:nvSpPr>
          <p:cNvPr id="192514" name="Rectangle 2"/>
          <p:cNvSpPr>
            <a:spLocks noGrp="1" noChangeArrowheads="1"/>
          </p:cNvSpPr>
          <p:nvPr>
            <p:ph type="title"/>
          </p:nvPr>
        </p:nvSpPr>
        <p:spPr>
          <a:xfrm>
            <a:off x="19" y="4834072"/>
            <a:ext cx="4571990" cy="809297"/>
          </a:xfrm>
        </p:spPr>
        <p:txBody>
          <a:bodyPr>
            <a:noAutofit/>
          </a:bodyPr>
          <a:lstStyle/>
          <a:p>
            <a:pPr algn="ctr"/>
            <a:r>
              <a:rPr lang="en-US" sz="4200" b="1" dirty="0">
                <a:solidFill>
                  <a:srgbClr val="005481"/>
                </a:solidFill>
                <a:latin typeface="Arial" panose="020B0604020202020204" pitchFamily="34" charset="0"/>
                <a:cs typeface="Arial" panose="020B0604020202020204" pitchFamily="34" charset="0"/>
              </a:rPr>
              <a:t>WATERSHED</a:t>
            </a:r>
          </a:p>
        </p:txBody>
      </p:sp>
      <p:sp>
        <p:nvSpPr>
          <p:cNvPr id="2" name="TextBox 1">
            <a:extLst>
              <a:ext uri="{FF2B5EF4-FFF2-40B4-BE49-F238E27FC236}">
                <a16:creationId xmlns:a16="http://schemas.microsoft.com/office/drawing/2014/main" id="{79C5E61E-8DD0-D34D-96B7-CC61FB2647C5}"/>
              </a:ext>
            </a:extLst>
          </p:cNvPr>
          <p:cNvSpPr txBox="1"/>
          <p:nvPr/>
        </p:nvSpPr>
        <p:spPr>
          <a:xfrm>
            <a:off x="4542030" y="4834071"/>
            <a:ext cx="4422088" cy="1836551"/>
          </a:xfrm>
          <a:prstGeom prst="rect">
            <a:avLst/>
          </a:prstGeom>
          <a:noFill/>
        </p:spPr>
        <p:txBody>
          <a:bodyPr wrap="square" rtlCol="0">
            <a:noAutofit/>
          </a:bodyPr>
          <a:lstStyle/>
          <a:p>
            <a:r>
              <a:rPr lang="en-US" sz="2000" dirty="0">
                <a:latin typeface="Arial" panose="020B0604020202020204" pitchFamily="34" charset="0"/>
                <a:cs typeface="Arial" panose="020B0604020202020204" pitchFamily="34" charset="0"/>
              </a:rPr>
              <a:t>Everyone lives in a watershed. </a:t>
            </a:r>
          </a:p>
          <a:p>
            <a:endParaRPr lang="en-US" sz="11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This is the area of land in which water, sediments, and pollutants drain into a common body of water</a:t>
            </a:r>
          </a:p>
        </p:txBody>
      </p:sp>
      <p:sp>
        <p:nvSpPr>
          <p:cNvPr id="5" name="Slide Number Placeholder 4">
            <a:extLst>
              <a:ext uri="{FF2B5EF4-FFF2-40B4-BE49-F238E27FC236}">
                <a16:creationId xmlns:a16="http://schemas.microsoft.com/office/drawing/2014/main" id="{E25218EE-ACB1-4B83-A041-BB7E15432A0D}"/>
              </a:ext>
            </a:extLst>
          </p:cNvPr>
          <p:cNvSpPr>
            <a:spLocks noGrp="1"/>
          </p:cNvSpPr>
          <p:nvPr>
            <p:ph type="sldNum" sz="quarter" idx="12"/>
          </p:nvPr>
        </p:nvSpPr>
        <p:spPr>
          <a:xfrm>
            <a:off x="6457950" y="6356351"/>
            <a:ext cx="2057400" cy="365125"/>
          </a:xfrm>
        </p:spPr>
        <p:txBody>
          <a:bodyPr/>
          <a:lstStyle/>
          <a:p>
            <a:fld id="{EBCE8FE3-1F35-5C49-8B4C-76E5EDEE3F2F}" type="slidenum">
              <a:rPr lang="en-US" smtClean="0"/>
              <a:t>13</a:t>
            </a:fld>
            <a:endParaRPr lang="en-US" dirty="0"/>
          </a:p>
        </p:txBody>
      </p:sp>
      <p:sp>
        <p:nvSpPr>
          <p:cNvPr id="6" name="Text Box 2">
            <a:extLst>
              <a:ext uri="{FF2B5EF4-FFF2-40B4-BE49-F238E27FC236}">
                <a16:creationId xmlns:a16="http://schemas.microsoft.com/office/drawing/2014/main" id="{DFC2D712-BCCB-FC4C-B5EA-0BD383BC56C2}"/>
              </a:ext>
            </a:extLst>
          </p:cNvPr>
          <p:cNvSpPr txBox="1">
            <a:spLocks noChangeArrowheads="1"/>
          </p:cNvSpPr>
          <p:nvPr/>
        </p:nvSpPr>
        <p:spPr bwMode="auto">
          <a:xfrm>
            <a:off x="-13196" y="965199"/>
            <a:ext cx="9170409" cy="1518509"/>
          </a:xfrm>
          <a:prstGeom prst="rect">
            <a:avLst/>
          </a:prstGeom>
          <a:solidFill>
            <a:srgbClr val="005481">
              <a:alpha val="69804"/>
            </a:srgbClr>
          </a:solidFill>
          <a:ln>
            <a:solidFill>
              <a:srgbClr val="005481"/>
            </a:solidFill>
          </a:ln>
        </p:spPr>
        <p:txBody>
          <a:bodyPr vert="horz" lIns="91440" tIns="45720" rIns="91440" bIns="45720" rtlCol="0" anchor="ctr">
            <a:noAutofit/>
          </a:bodyPr>
          <a:lstStyle>
            <a:lvl1pPr eaLnBrk="0" hangingPunct="0">
              <a:defRPr sz="1200">
                <a:solidFill>
                  <a:schemeClr val="bg1"/>
                </a:solidFill>
                <a:latin typeface="Times New Roman" pitchFamily="18" charset="0"/>
              </a:defRPr>
            </a:lvl1pPr>
            <a:lvl2pPr marL="742950" indent="-285750" eaLnBrk="0" hangingPunct="0">
              <a:defRPr sz="1200">
                <a:solidFill>
                  <a:schemeClr val="bg1"/>
                </a:solidFill>
                <a:latin typeface="Times New Roman" pitchFamily="18" charset="0"/>
              </a:defRPr>
            </a:lvl2pPr>
            <a:lvl3pPr marL="1143000" indent="-228600" eaLnBrk="0" hangingPunct="0">
              <a:defRPr sz="1200">
                <a:solidFill>
                  <a:schemeClr val="bg1"/>
                </a:solidFill>
                <a:latin typeface="Times New Roman" pitchFamily="18" charset="0"/>
              </a:defRPr>
            </a:lvl3pPr>
            <a:lvl4pPr marL="1600200" indent="-228600" eaLnBrk="0" hangingPunct="0">
              <a:defRPr sz="1200">
                <a:solidFill>
                  <a:schemeClr val="bg1"/>
                </a:solidFill>
                <a:latin typeface="Times New Roman" pitchFamily="18" charset="0"/>
              </a:defRPr>
            </a:lvl4pPr>
            <a:lvl5pPr marL="2057400" indent="-228600" eaLnBrk="0" hangingPunct="0">
              <a:defRPr sz="1200">
                <a:solidFill>
                  <a:schemeClr val="bg1"/>
                </a:solidFill>
                <a:latin typeface="Times New Roman" pitchFamily="18" charset="0"/>
              </a:defRPr>
            </a:lvl5pPr>
            <a:lvl6pPr marL="2514600" indent="-228600" eaLnBrk="0" fontAlgn="base" hangingPunct="0">
              <a:spcBef>
                <a:spcPct val="0"/>
              </a:spcBef>
              <a:spcAft>
                <a:spcPct val="0"/>
              </a:spcAft>
              <a:defRPr sz="1200">
                <a:solidFill>
                  <a:schemeClr val="bg1"/>
                </a:solidFill>
                <a:latin typeface="Times New Roman" pitchFamily="18" charset="0"/>
              </a:defRPr>
            </a:lvl6pPr>
            <a:lvl7pPr marL="2971800" indent="-228600" eaLnBrk="0" fontAlgn="base" hangingPunct="0">
              <a:spcBef>
                <a:spcPct val="0"/>
              </a:spcBef>
              <a:spcAft>
                <a:spcPct val="0"/>
              </a:spcAft>
              <a:defRPr sz="1200">
                <a:solidFill>
                  <a:schemeClr val="bg1"/>
                </a:solidFill>
                <a:latin typeface="Times New Roman" pitchFamily="18" charset="0"/>
              </a:defRPr>
            </a:lvl7pPr>
            <a:lvl8pPr marL="3429000" indent="-228600" eaLnBrk="0" fontAlgn="base" hangingPunct="0">
              <a:spcBef>
                <a:spcPct val="0"/>
              </a:spcBef>
              <a:spcAft>
                <a:spcPct val="0"/>
              </a:spcAft>
              <a:defRPr sz="1200">
                <a:solidFill>
                  <a:schemeClr val="bg1"/>
                </a:solidFill>
                <a:latin typeface="Times New Roman" pitchFamily="18" charset="0"/>
              </a:defRPr>
            </a:lvl8pPr>
            <a:lvl9pPr marL="3886200" indent="-228600" eaLnBrk="0" fontAlgn="base" hangingPunct="0">
              <a:spcBef>
                <a:spcPct val="0"/>
              </a:spcBef>
              <a:spcAft>
                <a:spcPct val="0"/>
              </a:spcAft>
              <a:defRPr sz="1200">
                <a:solidFill>
                  <a:schemeClr val="bg1"/>
                </a:solidFill>
                <a:latin typeface="Times New Roman" pitchFamily="18" charset="0"/>
              </a:defRPr>
            </a:lvl9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THE LAND USE WITHIN A WATERSHED DETERMINES THE QUALITY OF THE WATER</a:t>
            </a:r>
          </a:p>
        </p:txBody>
      </p:sp>
    </p:spTree>
    <p:extLst>
      <p:ext uri="{BB962C8B-B14F-4D97-AF65-F5344CB8AC3E}">
        <p14:creationId xmlns:p14="http://schemas.microsoft.com/office/powerpoint/2010/main" val="1513392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2">
            <a:extLst>
              <a:ext uri="{FF2B5EF4-FFF2-40B4-BE49-F238E27FC236}">
                <a16:creationId xmlns:a16="http://schemas.microsoft.com/office/drawing/2014/main" id="{53D6B486-0C1D-8C4D-ACC6-A6EBAAE9028F}"/>
              </a:ext>
            </a:extLst>
          </p:cNvPr>
          <p:cNvSpPr txBox="1">
            <a:spLocks noChangeArrowheads="1"/>
          </p:cNvSpPr>
          <p:nvPr/>
        </p:nvSpPr>
        <p:spPr bwMode="auto">
          <a:xfrm>
            <a:off x="991711" y="2728541"/>
            <a:ext cx="7160577" cy="1355750"/>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4800" b="1" kern="1200" dirty="0">
                <a:solidFill>
                  <a:srgbClr val="005481"/>
                </a:solidFill>
                <a:latin typeface="Arial" panose="020B0604020202020204" pitchFamily="34" charset="0"/>
                <a:ea typeface="+mj-ea"/>
                <a:cs typeface="Arial" panose="020B0604020202020204" pitchFamily="34" charset="0"/>
              </a:rPr>
              <a:t>POINT AND NONPOINT SOURCE POLLUTION</a:t>
            </a:r>
          </a:p>
        </p:txBody>
      </p:sp>
      <p:pic>
        <p:nvPicPr>
          <p:cNvPr id="17" name="Picture 16">
            <a:extLst>
              <a:ext uri="{FF2B5EF4-FFF2-40B4-BE49-F238E27FC236}">
                <a16:creationId xmlns:a16="http://schemas.microsoft.com/office/drawing/2014/main" id="{3846A93E-49C5-E943-B19D-F1CB5F9440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36990" y="3"/>
            <a:ext cx="3457020" cy="2130473"/>
          </a:xfrm>
          <a:custGeom>
            <a:avLst/>
            <a:gdLst>
              <a:gd name="connsiteX0" fmla="*/ 986689 w 4609359"/>
              <a:gd name="connsiteY0" fmla="*/ 0 h 2130473"/>
              <a:gd name="connsiteX1" fmla="*/ 4609359 w 4609359"/>
              <a:gd name="connsiteY1" fmla="*/ 0 h 2130473"/>
              <a:gd name="connsiteX2" fmla="*/ 3622670 w 4609359"/>
              <a:gd name="connsiteY2" fmla="*/ 2130473 h 2130473"/>
              <a:gd name="connsiteX3" fmla="*/ 0 w 4609359"/>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4609359" h="2130473">
                <a:moveTo>
                  <a:pt x="986689" y="0"/>
                </a:moveTo>
                <a:lnTo>
                  <a:pt x="4609359" y="0"/>
                </a:lnTo>
                <a:lnTo>
                  <a:pt x="3622670" y="2130473"/>
                </a:lnTo>
                <a:lnTo>
                  <a:pt x="0" y="2130473"/>
                </a:lnTo>
                <a:close/>
              </a:path>
            </a:pathLst>
          </a:custGeom>
        </p:spPr>
      </p:pic>
      <p:pic>
        <p:nvPicPr>
          <p:cNvPr id="6" name="Picture 5">
            <a:extLst>
              <a:ext uri="{FF2B5EF4-FFF2-40B4-BE49-F238E27FC236}">
                <a16:creationId xmlns:a16="http://schemas.microsoft.com/office/drawing/2014/main" id="{9FFEB119-3A41-7345-B5C4-BB4EDFE59E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3356335" cy="2130473"/>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27" name="Picture 26">
            <a:extLst>
              <a:ext uri="{FF2B5EF4-FFF2-40B4-BE49-F238E27FC236}">
                <a16:creationId xmlns:a16="http://schemas.microsoft.com/office/drawing/2014/main" id="{93D1B6A1-6586-E74A-9942-E4CEE1C09D9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 b="-3"/>
          <a:stretch/>
        </p:blipFill>
        <p:spPr>
          <a:xfrm>
            <a:off x="5573505" y="1"/>
            <a:ext cx="3570495" cy="2130473"/>
          </a:xfrm>
          <a:custGeom>
            <a:avLst/>
            <a:gdLst>
              <a:gd name="connsiteX0" fmla="*/ 986689 w 4760659"/>
              <a:gd name="connsiteY0" fmla="*/ 0 h 2130473"/>
              <a:gd name="connsiteX1" fmla="*/ 4760659 w 4760659"/>
              <a:gd name="connsiteY1" fmla="*/ 0 h 2130473"/>
              <a:gd name="connsiteX2" fmla="*/ 4760659 w 4760659"/>
              <a:gd name="connsiteY2" fmla="*/ 2130473 h 2130473"/>
              <a:gd name="connsiteX3" fmla="*/ 0 w 4760659"/>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4760659" h="2130473">
                <a:moveTo>
                  <a:pt x="986689" y="0"/>
                </a:moveTo>
                <a:lnTo>
                  <a:pt x="4760659" y="0"/>
                </a:lnTo>
                <a:lnTo>
                  <a:pt x="4760659" y="2130473"/>
                </a:lnTo>
                <a:lnTo>
                  <a:pt x="0" y="2130473"/>
                </a:lnTo>
                <a:close/>
              </a:path>
            </a:pathLst>
          </a:custGeom>
        </p:spPr>
      </p:pic>
      <p:pic>
        <p:nvPicPr>
          <p:cNvPr id="4" name="Picture 3">
            <a:extLst>
              <a:ext uri="{FF2B5EF4-FFF2-40B4-BE49-F238E27FC236}">
                <a16:creationId xmlns:a16="http://schemas.microsoft.com/office/drawing/2014/main" id="{61FBDE20-8450-5644-BB17-6A1E95E9D2B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87645" y="4683319"/>
            <a:ext cx="3356355" cy="2174680"/>
          </a:xfrm>
          <a:custGeom>
            <a:avLst/>
            <a:gdLst>
              <a:gd name="connsiteX0" fmla="*/ 1006941 w 4475140"/>
              <a:gd name="connsiteY0" fmla="*/ 0 h 2174680"/>
              <a:gd name="connsiteX1" fmla="*/ 4475140 w 4475140"/>
              <a:gd name="connsiteY1" fmla="*/ 0 h 2174680"/>
              <a:gd name="connsiteX2" fmla="*/ 4475140 w 4475140"/>
              <a:gd name="connsiteY2" fmla="*/ 2174680 h 2174680"/>
              <a:gd name="connsiteX3" fmla="*/ 3400319 w 4475140"/>
              <a:gd name="connsiteY3" fmla="*/ 2174680 h 2174680"/>
              <a:gd name="connsiteX4" fmla="*/ 3400319 w 4475140"/>
              <a:gd name="connsiteY4" fmla="*/ 2174202 h 2174680"/>
              <a:gd name="connsiteX5" fmla="*/ 0 w 4475140"/>
              <a:gd name="connsiteY5" fmla="*/ 2174202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pic>
        <p:nvPicPr>
          <p:cNvPr id="8" name="Picture 7">
            <a:extLst>
              <a:ext uri="{FF2B5EF4-FFF2-40B4-BE49-F238E27FC236}">
                <a16:creationId xmlns:a16="http://schemas.microsoft.com/office/drawing/2014/main" id="{9C30E629-BA74-B14C-9698-96B7EBAB48C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29802" y="4682838"/>
            <a:ext cx="3392730" cy="2175160"/>
          </a:xfrm>
          <a:custGeom>
            <a:avLst/>
            <a:gdLst>
              <a:gd name="connsiteX0" fmla="*/ 0 w 4523640"/>
              <a:gd name="connsiteY0" fmla="*/ 0 h 2175160"/>
              <a:gd name="connsiteX1" fmla="*/ 4523640 w 4523640"/>
              <a:gd name="connsiteY1" fmla="*/ 0 h 2175160"/>
              <a:gd name="connsiteX2" fmla="*/ 3516256 w 4523640"/>
              <a:gd name="connsiteY2" fmla="*/ 2175160 h 2175160"/>
              <a:gd name="connsiteX3" fmla="*/ 0 w 4523640"/>
              <a:gd name="connsiteY3" fmla="*/ 2175160 h 2175160"/>
              <a:gd name="connsiteX4" fmla="*/ 0 w 4523640"/>
              <a:gd name="connsiteY4" fmla="*/ 2174920 h 2175160"/>
              <a:gd name="connsiteX5" fmla="*/ 14159 w 4523640"/>
              <a:gd name="connsiteY5" fmla="*/ 2174920 h 2175160"/>
              <a:gd name="connsiteX6" fmla="*/ 1021100 w 4523640"/>
              <a:gd name="connsiteY6" fmla="*/ 718 h 2175160"/>
              <a:gd name="connsiteX7" fmla="*/ 0 w 4523640"/>
              <a:gd name="connsiteY7" fmla="*/ 718 h 217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640" h="2175160">
                <a:moveTo>
                  <a:pt x="0" y="0"/>
                </a:moveTo>
                <a:lnTo>
                  <a:pt x="4523640" y="0"/>
                </a:lnTo>
                <a:lnTo>
                  <a:pt x="3516256" y="2175160"/>
                </a:lnTo>
                <a:lnTo>
                  <a:pt x="0" y="2175160"/>
                </a:lnTo>
                <a:lnTo>
                  <a:pt x="0" y="2174920"/>
                </a:lnTo>
                <a:lnTo>
                  <a:pt x="14159" y="2174920"/>
                </a:lnTo>
                <a:lnTo>
                  <a:pt x="1021100" y="718"/>
                </a:lnTo>
                <a:lnTo>
                  <a:pt x="0" y="718"/>
                </a:lnTo>
                <a:close/>
              </a:path>
            </a:pathLst>
          </a:custGeom>
        </p:spPr>
      </p:pic>
      <p:pic>
        <p:nvPicPr>
          <p:cNvPr id="23" name="Picture 22">
            <a:extLst>
              <a:ext uri="{FF2B5EF4-FFF2-40B4-BE49-F238E27FC236}">
                <a16:creationId xmlns:a16="http://schemas.microsoft.com/office/drawing/2014/main" id="{4C9D5316-A337-4B47-ABCA-4C4CE9251C6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 y="4689793"/>
            <a:ext cx="3681617" cy="2175160"/>
          </a:xfrm>
          <a:custGeom>
            <a:avLst/>
            <a:gdLst>
              <a:gd name="connsiteX0" fmla="*/ 0 w 4908824"/>
              <a:gd name="connsiteY0" fmla="*/ 0 h 2175160"/>
              <a:gd name="connsiteX1" fmla="*/ 4908824 w 4908824"/>
              <a:gd name="connsiteY1" fmla="*/ 0 h 2175160"/>
              <a:gd name="connsiteX2" fmla="*/ 3901440 w 4908824"/>
              <a:gd name="connsiteY2" fmla="*/ 2175160 h 2175160"/>
              <a:gd name="connsiteX3" fmla="*/ 0 w 4908824"/>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4908824" h="2175160">
                <a:moveTo>
                  <a:pt x="0" y="0"/>
                </a:moveTo>
                <a:lnTo>
                  <a:pt x="4908824" y="0"/>
                </a:lnTo>
                <a:lnTo>
                  <a:pt x="3901440" y="2175160"/>
                </a:lnTo>
                <a:lnTo>
                  <a:pt x="0" y="2175160"/>
                </a:lnTo>
                <a:close/>
              </a:path>
            </a:pathLst>
          </a:custGeom>
        </p:spPr>
      </p:pic>
    </p:spTree>
    <p:extLst>
      <p:ext uri="{BB962C8B-B14F-4D97-AF65-F5344CB8AC3E}">
        <p14:creationId xmlns:p14="http://schemas.microsoft.com/office/powerpoint/2010/main" val="144673205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able, photo, box, food&#10;&#10;Description automatically generated">
            <a:extLst>
              <a:ext uri="{FF2B5EF4-FFF2-40B4-BE49-F238E27FC236}">
                <a16:creationId xmlns:a16="http://schemas.microsoft.com/office/drawing/2014/main" id="{D42D3297-7670-C14A-90B2-64E77D2E62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0"/>
            <a:ext cx="9143980" cy="6362054"/>
          </a:xfrm>
          <a:prstGeom prst="rect">
            <a:avLst/>
          </a:prstGeom>
        </p:spPr>
      </p:pic>
    </p:spTree>
    <p:extLst>
      <p:ext uri="{BB962C8B-B14F-4D97-AF65-F5344CB8AC3E}">
        <p14:creationId xmlns:p14="http://schemas.microsoft.com/office/powerpoint/2010/main" val="72136649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6383" y="365125"/>
            <a:ext cx="4256373" cy="1807305"/>
          </a:xfrm>
        </p:spPr>
        <p:txBody>
          <a:bodyPr>
            <a:normAutofit/>
          </a:bodyPr>
          <a:lstStyle/>
          <a:p>
            <a:pPr algn="ctr"/>
            <a:r>
              <a:rPr lang="en-US" sz="3400" b="1" dirty="0">
                <a:solidFill>
                  <a:srgbClr val="005481"/>
                </a:solidFill>
                <a:latin typeface="Arial" panose="020B0604020202020204" pitchFamily="34" charset="0"/>
                <a:cs typeface="Arial" panose="020B0604020202020204" pitchFamily="34" charset="0"/>
              </a:rPr>
              <a:t>WHY COMMUNITY SCIENCE MONITORING?</a:t>
            </a:r>
          </a:p>
        </p:txBody>
      </p:sp>
      <p:pic>
        <p:nvPicPr>
          <p:cNvPr id="6" name="Picture 5" descr="A person standing on a rock next to a body of water&#10;&#10;Description automatically generated with low confidence">
            <a:extLst>
              <a:ext uri="{FF2B5EF4-FFF2-40B4-BE49-F238E27FC236}">
                <a16:creationId xmlns:a16="http://schemas.microsoft.com/office/drawing/2014/main" id="{D0473FA9-2BF7-CD4F-B877-4974815011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810861" y="2333297"/>
            <a:ext cx="4107415" cy="3843666"/>
          </a:xfrm>
        </p:spPr>
        <p:txBody>
          <a:bodyPr>
            <a:normAutofit/>
          </a:bodyPr>
          <a:lstStyle/>
          <a:p>
            <a:r>
              <a:rPr lang="en-US" sz="2400" dirty="0">
                <a:latin typeface="Arial" panose="020B0604020202020204" pitchFamily="34" charset="0"/>
                <a:cs typeface="Arial" panose="020B0604020202020204" pitchFamily="34" charset="0"/>
              </a:rPr>
              <a:t>More cost effective than professional monitoring </a:t>
            </a:r>
          </a:p>
          <a:p>
            <a:r>
              <a:rPr lang="en-US" sz="2400" dirty="0">
                <a:latin typeface="Arial" panose="020B0604020202020204" pitchFamily="34" charset="0"/>
                <a:cs typeface="Arial" panose="020B0604020202020204" pitchFamily="34" charset="0"/>
              </a:rPr>
              <a:t>More frequent than professional monitoring</a:t>
            </a:r>
          </a:p>
          <a:p>
            <a:r>
              <a:rPr lang="en-US" sz="2400" dirty="0">
                <a:latin typeface="Arial" panose="020B0604020202020204" pitchFamily="34" charset="0"/>
                <a:cs typeface="Arial" panose="020B0604020202020204" pitchFamily="34" charset="0"/>
              </a:rPr>
              <a:t>Can trigger alarm bells to alert state officials</a:t>
            </a:r>
          </a:p>
        </p:txBody>
      </p:sp>
    </p:spTree>
    <p:extLst>
      <p:ext uri="{BB962C8B-B14F-4D97-AF65-F5344CB8AC3E}">
        <p14:creationId xmlns:p14="http://schemas.microsoft.com/office/powerpoint/2010/main" val="1239756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935400" y="4163821"/>
            <a:ext cx="6178130" cy="2061413"/>
            <a:chOff x="0" y="0"/>
            <a:chExt cx="13430025" cy="4481100"/>
          </a:xfrm>
        </p:grpSpPr>
        <p:pic>
          <p:nvPicPr>
            <p:cNvPr id="5" name="Picture 5"/>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0" y="0"/>
              <a:ext cx="4499159" cy="2249580"/>
            </a:xfrm>
            <a:prstGeom prst="rect">
              <a:avLst/>
            </a:prstGeom>
          </p:spPr>
        </p:pic>
        <p:pic>
          <p:nvPicPr>
            <p:cNvPr id="6" name="Picture 6"/>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10800000">
              <a:off x="4212134" y="2231520"/>
              <a:ext cx="4499159" cy="2249580"/>
            </a:xfrm>
            <a:prstGeom prst="rect">
              <a:avLst/>
            </a:prstGeom>
          </p:spPr>
        </p:pic>
        <p:pic>
          <p:nvPicPr>
            <p:cNvPr id="7" name="Picture 7"/>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805512" y="867194"/>
              <a:ext cx="2888135" cy="2888135"/>
            </a:xfrm>
            <a:prstGeom prst="rect">
              <a:avLst/>
            </a:prstGeom>
          </p:spPr>
        </p:pic>
        <p:sp>
          <p:nvSpPr>
            <p:cNvPr id="8" name="TextBox 8"/>
            <p:cNvSpPr txBox="1"/>
            <p:nvPr/>
          </p:nvSpPr>
          <p:spPr>
            <a:xfrm>
              <a:off x="1051859" y="1676963"/>
              <a:ext cx="2297236" cy="1271184"/>
            </a:xfrm>
            <a:prstGeom prst="rect">
              <a:avLst/>
            </a:prstGeom>
          </p:spPr>
          <p:txBody>
            <a:bodyPr lIns="0" tIns="0" rIns="0" bIns="0" rtlCol="0" anchor="t">
              <a:spAutoFit/>
            </a:bodyPr>
            <a:lstStyle/>
            <a:p>
              <a:pPr algn="ctr"/>
              <a:r>
                <a:rPr lang="en-US" sz="1400" b="1" dirty="0">
                  <a:solidFill>
                    <a:srgbClr val="FFFFFF"/>
                  </a:solidFill>
                </a:rPr>
                <a:t> </a:t>
              </a:r>
              <a:r>
                <a:rPr lang="en-US" sz="1200" b="1" dirty="0">
                  <a:solidFill>
                    <a:srgbClr val="FFFFFF"/>
                  </a:solidFill>
                </a:rPr>
                <a:t>TEXAS </a:t>
              </a:r>
            </a:p>
            <a:p>
              <a:pPr algn="ctr"/>
              <a:r>
                <a:rPr lang="en-US" sz="1200" b="1" dirty="0">
                  <a:solidFill>
                    <a:srgbClr val="FFFFFF"/>
                  </a:solidFill>
                </a:rPr>
                <a:t>STREAM </a:t>
              </a:r>
            </a:p>
            <a:p>
              <a:pPr algn="ctr"/>
              <a:r>
                <a:rPr lang="en-US" sz="1200" b="1" dirty="0">
                  <a:solidFill>
                    <a:srgbClr val="FFFFFF"/>
                  </a:solidFill>
                </a:rPr>
                <a:t>TEAM</a:t>
              </a:r>
            </a:p>
          </p:txBody>
        </p:sp>
        <p:pic>
          <p:nvPicPr>
            <p:cNvPr id="9" name="Picture 9"/>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5024759" y="707714"/>
              <a:ext cx="2888135" cy="2888135"/>
            </a:xfrm>
            <a:prstGeom prst="rect">
              <a:avLst/>
            </a:prstGeom>
          </p:spPr>
        </p:pic>
        <p:sp>
          <p:nvSpPr>
            <p:cNvPr id="10" name="TextBox 10"/>
            <p:cNvSpPr txBox="1"/>
            <p:nvPr/>
          </p:nvSpPr>
          <p:spPr>
            <a:xfrm>
              <a:off x="5271324" y="1879448"/>
              <a:ext cx="2395007" cy="527431"/>
            </a:xfrm>
            <a:prstGeom prst="rect">
              <a:avLst/>
            </a:prstGeom>
          </p:spPr>
          <p:txBody>
            <a:bodyPr lIns="0" tIns="0" rIns="0" bIns="0" rtlCol="0" anchor="t">
              <a:spAutoFit/>
            </a:bodyPr>
            <a:lstStyle/>
            <a:p>
              <a:pPr algn="ctr">
                <a:lnSpc>
                  <a:spcPts val="932"/>
                </a:lnSpc>
              </a:pPr>
              <a:r>
                <a:rPr lang="en-US" sz="1200" b="1" dirty="0">
                  <a:solidFill>
                    <a:srgbClr val="FFFFFF"/>
                  </a:solidFill>
                </a:rPr>
                <a:t>PARTNER ORGANIZATIONS</a:t>
              </a:r>
            </a:p>
          </p:txBody>
        </p:sp>
        <p:pic>
          <p:nvPicPr>
            <p:cNvPr id="11" name="Picture 11"/>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8465143" y="0"/>
              <a:ext cx="4517217" cy="2258609"/>
            </a:xfrm>
            <a:prstGeom prst="rect">
              <a:avLst/>
            </a:prstGeom>
          </p:spPr>
        </p:pic>
        <p:pic>
          <p:nvPicPr>
            <p:cNvPr id="12" name="Picture 12"/>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p:blipFill>
          <p:spPr>
            <a:xfrm>
              <a:off x="9277767" y="876224"/>
              <a:ext cx="2888136" cy="2888135"/>
            </a:xfrm>
            <a:prstGeom prst="rect">
              <a:avLst/>
            </a:prstGeom>
          </p:spPr>
        </p:pic>
        <p:grpSp>
          <p:nvGrpSpPr>
            <p:cNvPr id="13" name="Group 13"/>
            <p:cNvGrpSpPr>
              <a:grpSpLocks noChangeAspect="1"/>
            </p:cNvGrpSpPr>
            <p:nvPr/>
          </p:nvGrpSpPr>
          <p:grpSpPr>
            <a:xfrm>
              <a:off x="3781806" y="2216285"/>
              <a:ext cx="1145958" cy="770506"/>
              <a:chOff x="0" y="0"/>
              <a:chExt cx="1930400" cy="1297940"/>
            </a:xfrm>
          </p:grpSpPr>
          <p:sp>
            <p:nvSpPr>
              <p:cNvPr id="14" name="Freeform 1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005481"/>
              </a:solidFill>
            </p:spPr>
            <p:txBody>
              <a:bodyPr/>
              <a:lstStyle/>
              <a:p>
                <a:endParaRPr lang="en-US" dirty="0"/>
              </a:p>
            </p:txBody>
          </p:sp>
        </p:grpSp>
        <p:grpSp>
          <p:nvGrpSpPr>
            <p:cNvPr id="15" name="Group 15"/>
            <p:cNvGrpSpPr>
              <a:grpSpLocks noChangeAspect="1"/>
            </p:cNvGrpSpPr>
            <p:nvPr/>
          </p:nvGrpSpPr>
          <p:grpSpPr>
            <a:xfrm>
              <a:off x="12284067" y="2249580"/>
              <a:ext cx="1145958" cy="770506"/>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00A08E"/>
              </a:solidFill>
            </p:spPr>
          </p:sp>
        </p:grpSp>
        <p:sp>
          <p:nvSpPr>
            <p:cNvPr id="17" name="TextBox 17"/>
            <p:cNvSpPr txBox="1"/>
            <p:nvPr/>
          </p:nvSpPr>
          <p:spPr>
            <a:xfrm>
              <a:off x="9524331" y="1924087"/>
              <a:ext cx="2395007" cy="802854"/>
            </a:xfrm>
            <a:prstGeom prst="rect">
              <a:avLst/>
            </a:prstGeom>
          </p:spPr>
          <p:txBody>
            <a:bodyPr lIns="0" tIns="0" rIns="0" bIns="0" rtlCol="0" anchor="t">
              <a:spAutoFit/>
            </a:bodyPr>
            <a:lstStyle/>
            <a:p>
              <a:pPr algn="ctr"/>
              <a:r>
                <a:rPr lang="en-US" sz="1200" b="1" dirty="0">
                  <a:solidFill>
                    <a:srgbClr val="FFFFFF"/>
                  </a:solidFill>
                </a:rPr>
                <a:t>COMMUNITY </a:t>
              </a:r>
            </a:p>
            <a:p>
              <a:pPr algn="ctr"/>
              <a:r>
                <a:rPr lang="en-US" sz="1200" b="1" dirty="0">
                  <a:solidFill>
                    <a:srgbClr val="FFFFFF"/>
                  </a:solidFill>
                </a:rPr>
                <a:t>SCIENTIST</a:t>
              </a:r>
            </a:p>
          </p:txBody>
        </p:sp>
        <p:grpSp>
          <p:nvGrpSpPr>
            <p:cNvPr id="18" name="Group 18"/>
            <p:cNvGrpSpPr>
              <a:grpSpLocks noChangeAspect="1"/>
            </p:cNvGrpSpPr>
            <p:nvPr/>
          </p:nvGrpSpPr>
          <p:grpSpPr>
            <a:xfrm rot="-10800000">
              <a:off x="8024764" y="1702270"/>
              <a:ext cx="1145958" cy="770506"/>
              <a:chOff x="2" y="0"/>
              <a:chExt cx="1930400" cy="1297940"/>
            </a:xfrm>
          </p:grpSpPr>
          <p:sp>
            <p:nvSpPr>
              <p:cNvPr id="19" name="Freeform 19"/>
              <p:cNvSpPr/>
              <p:nvPr/>
            </p:nvSpPr>
            <p:spPr>
              <a:xfrm>
                <a:off x="2" y="0"/>
                <a:ext cx="1930400" cy="1297940"/>
              </a:xfrm>
              <a:custGeom>
                <a:avLst/>
                <a:gdLst/>
                <a:ahLst/>
                <a:cxnLst/>
                <a:rect l="l" t="t" r="r" b="b"/>
                <a:pathLst>
                  <a:path w="1930400" h="1297940">
                    <a:moveTo>
                      <a:pt x="0" y="0"/>
                    </a:moveTo>
                    <a:lnTo>
                      <a:pt x="965200" y="1297940"/>
                    </a:lnTo>
                    <a:lnTo>
                      <a:pt x="1930400" y="0"/>
                    </a:lnTo>
                    <a:close/>
                  </a:path>
                </a:pathLst>
              </a:custGeom>
              <a:solidFill>
                <a:srgbClr val="7A96AA"/>
              </a:solidFill>
            </p:spPr>
            <p:txBody>
              <a:bodyPr/>
              <a:lstStyle/>
              <a:p>
                <a:endParaRPr lang="en-US" dirty="0"/>
              </a:p>
            </p:txBody>
          </p:sp>
        </p:grpSp>
      </p:grpSp>
      <p:sp>
        <p:nvSpPr>
          <p:cNvPr id="20" name="TextBox 20"/>
          <p:cNvSpPr txBox="1"/>
          <p:nvPr/>
        </p:nvSpPr>
        <p:spPr>
          <a:xfrm>
            <a:off x="76249" y="4798500"/>
            <a:ext cx="2700648" cy="632033"/>
          </a:xfrm>
          <a:prstGeom prst="rect">
            <a:avLst/>
          </a:prstGeom>
        </p:spPr>
        <p:txBody>
          <a:bodyPr wrap="square" lIns="0" tIns="0" rIns="0" bIns="0" rtlCol="0" anchor="t">
            <a:spAutoFit/>
          </a:bodyPr>
          <a:lstStyle/>
          <a:p>
            <a:pPr algn="ctr">
              <a:lnSpc>
                <a:spcPts val="2400"/>
              </a:lnSpc>
            </a:pPr>
            <a:r>
              <a:rPr lang="en-US" sz="3200" b="1" spc="57" dirty="0">
                <a:solidFill>
                  <a:srgbClr val="005481"/>
                </a:solidFill>
                <a:latin typeface="Arial" panose="020B0604020202020204" pitchFamily="34" charset="0"/>
                <a:cs typeface="Arial" panose="020B0604020202020204" pitchFamily="34" charset="0"/>
              </a:rPr>
              <a:t>PROGRAM STRUCTURE</a:t>
            </a:r>
          </a:p>
        </p:txBody>
      </p:sp>
      <p:grpSp>
        <p:nvGrpSpPr>
          <p:cNvPr id="21" name="Group 2">
            <a:extLst>
              <a:ext uri="{FF2B5EF4-FFF2-40B4-BE49-F238E27FC236}">
                <a16:creationId xmlns:a16="http://schemas.microsoft.com/office/drawing/2014/main" id="{A6DB9794-65FC-26AF-C0FA-76B88337E433}"/>
              </a:ext>
            </a:extLst>
          </p:cNvPr>
          <p:cNvGrpSpPr/>
          <p:nvPr/>
        </p:nvGrpSpPr>
        <p:grpSpPr>
          <a:xfrm>
            <a:off x="0" y="0"/>
            <a:ext cx="9144000" cy="3595379"/>
            <a:chOff x="5808164" y="0"/>
            <a:chExt cx="18570097" cy="7301678"/>
          </a:xfrm>
        </p:grpSpPr>
        <p:pic>
          <p:nvPicPr>
            <p:cNvPr id="22" name="Picture 3">
              <a:extLst>
                <a:ext uri="{FF2B5EF4-FFF2-40B4-BE49-F238E27FC236}">
                  <a16:creationId xmlns:a16="http://schemas.microsoft.com/office/drawing/2014/main" id="{09BB9EF5-BBEC-1081-0B72-2770AD6E5352}"/>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808164" y="0"/>
              <a:ext cx="18570097" cy="7301678"/>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480BB8-8BCC-4E47-A998-079812F24D0C}"/>
              </a:ext>
            </a:extLst>
          </p:cNvPr>
          <p:cNvSpPr/>
          <p:nvPr/>
        </p:nvSpPr>
        <p:spPr>
          <a:xfrm>
            <a:off x="-743" y="0"/>
            <a:ext cx="3668756" cy="6858000"/>
          </a:xfrm>
          <a:prstGeom prst="rect">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744" y="427076"/>
            <a:ext cx="3605591" cy="1690993"/>
          </a:xfrm>
        </p:spPr>
        <p:txBody>
          <a:bodyPr vert="horz" lIns="91440" tIns="45720" rIns="91440" bIns="45720" rtlCol="0" anchor="b">
            <a:normAutofit fontScale="90000"/>
          </a:bodyPr>
          <a:lstStyle/>
          <a:p>
            <a:r>
              <a:rPr lang="en-US" sz="3600" b="1" kern="1200" dirty="0">
                <a:solidFill>
                  <a:srgbClr val="FFFFFF"/>
                </a:solidFill>
                <a:latin typeface="Arial" panose="020B0604020202020204" pitchFamily="34" charset="0"/>
                <a:cs typeface="Arial" panose="020B0604020202020204" pitchFamily="34" charset="0"/>
              </a:rPr>
              <a:t>CORE MONITORING PREPARATION</a:t>
            </a:r>
          </a:p>
        </p:txBody>
      </p:sp>
      <p:sp>
        <p:nvSpPr>
          <p:cNvPr id="4" name="TextBox 3">
            <a:extLst>
              <a:ext uri="{FF2B5EF4-FFF2-40B4-BE49-F238E27FC236}">
                <a16:creationId xmlns:a16="http://schemas.microsoft.com/office/drawing/2014/main" id="{ADDA9496-8E40-5E4B-AED0-92962B80E21F}"/>
              </a:ext>
            </a:extLst>
          </p:cNvPr>
          <p:cNvSpPr txBox="1"/>
          <p:nvPr/>
        </p:nvSpPr>
        <p:spPr>
          <a:xfrm>
            <a:off x="16842" y="2545144"/>
            <a:ext cx="3570420" cy="4086081"/>
          </a:xfrm>
          <a:prstGeom prst="rect">
            <a:avLst/>
          </a:prstGeom>
        </p:spPr>
        <p:txBody>
          <a:bodyPr vert="horz" lIns="91440" tIns="45720" rIns="91440" bIns="45720" rtlCol="0" anchor="t">
            <a:normAutofit/>
          </a:bodyPr>
          <a:lstStyle/>
          <a:p>
            <a:pPr marL="342900" indent="-228600" defTabSz="914400">
              <a:lnSpc>
                <a:spcPct val="90000"/>
              </a:lnSpc>
              <a:spcAft>
                <a:spcPts val="600"/>
              </a:spcAft>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Monitoring frequency </a:t>
            </a:r>
          </a:p>
          <a:p>
            <a:pPr marL="342900" indent="-228600" defTabSz="914400">
              <a:lnSpc>
                <a:spcPct val="90000"/>
              </a:lnSpc>
              <a:spcAft>
                <a:spcPts val="600"/>
              </a:spcAft>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Dress for the outdoors</a:t>
            </a:r>
          </a:p>
          <a:p>
            <a:pPr marL="342900" indent="-228600" defTabSz="914400">
              <a:lnSpc>
                <a:spcPct val="90000"/>
              </a:lnSpc>
              <a:spcAft>
                <a:spcPts val="600"/>
              </a:spcAft>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Try to bring a buddy</a:t>
            </a:r>
          </a:p>
          <a:p>
            <a:pPr marL="342900" indent="-228600" defTabSz="914400">
              <a:lnSpc>
                <a:spcPct val="90000"/>
              </a:lnSpc>
              <a:spcAft>
                <a:spcPts val="600"/>
              </a:spcAft>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Bring the following:</a:t>
            </a:r>
          </a:p>
          <a:p>
            <a:pPr marL="914400" lvl="1" indent="-342900" defTabSz="914400">
              <a:lnSpc>
                <a:spcPct val="90000"/>
              </a:lnSpc>
              <a:spcAft>
                <a:spcPts val="600"/>
              </a:spcAft>
              <a:buFont typeface="Courier New" panose="02070309020205020404" pitchFamily="49" charset="0"/>
              <a:buChar char="o"/>
            </a:pPr>
            <a:r>
              <a:rPr lang="en-US" sz="2400" dirty="0">
                <a:solidFill>
                  <a:srgbClr val="FFFFFF"/>
                </a:solidFill>
                <a:latin typeface="Arial" panose="020B0604020202020204" pitchFamily="34" charset="0"/>
                <a:cs typeface="Arial" panose="020B0604020202020204" pitchFamily="34" charset="0"/>
              </a:rPr>
              <a:t>Core Environmental monitoring form</a:t>
            </a:r>
          </a:p>
          <a:p>
            <a:pPr marL="914400" lvl="1" indent="-342900" defTabSz="914400">
              <a:lnSpc>
                <a:spcPct val="90000"/>
              </a:lnSpc>
              <a:spcAft>
                <a:spcPts val="600"/>
              </a:spcAft>
              <a:buFont typeface="Courier New" panose="02070309020205020404" pitchFamily="49" charset="0"/>
              <a:buChar char="o"/>
            </a:pPr>
            <a:r>
              <a:rPr lang="en-US" sz="2400" dirty="0">
                <a:solidFill>
                  <a:srgbClr val="FFFFFF"/>
                </a:solidFill>
                <a:latin typeface="Arial" panose="020B0604020202020204" pitchFamily="34" charset="0"/>
                <a:cs typeface="Arial" panose="020B0604020202020204" pitchFamily="34" charset="0"/>
              </a:rPr>
              <a:t>Core Field Guide</a:t>
            </a:r>
          </a:p>
          <a:p>
            <a:pPr marL="914400" lvl="1" indent="-342900" defTabSz="914400">
              <a:lnSpc>
                <a:spcPct val="90000"/>
              </a:lnSpc>
              <a:spcAft>
                <a:spcPts val="600"/>
              </a:spcAft>
              <a:buFont typeface="Courier New" panose="02070309020205020404" pitchFamily="49" charset="0"/>
              <a:buChar char="o"/>
            </a:pPr>
            <a:r>
              <a:rPr lang="en-US" sz="2400" dirty="0">
                <a:solidFill>
                  <a:srgbClr val="FFFFFF"/>
                </a:solidFill>
                <a:latin typeface="Arial" panose="020B0604020202020204" pitchFamily="34" charset="0"/>
                <a:cs typeface="Arial" panose="020B0604020202020204" pitchFamily="34" charset="0"/>
              </a:rPr>
              <a:t>Monitoring kit/supplies</a:t>
            </a:r>
          </a:p>
          <a:p>
            <a:pPr marL="800100" lvl="1" indent="-228600" defTabSz="914400">
              <a:lnSpc>
                <a:spcPct val="90000"/>
              </a:lnSpc>
              <a:spcAft>
                <a:spcPts val="600"/>
              </a:spcAft>
              <a:buFont typeface="Arial" panose="020B0604020202020204" pitchFamily="34" charset="0"/>
              <a:buChar char="•"/>
            </a:pPr>
            <a:endParaRPr lang="en-US" sz="1700" dirty="0">
              <a:solidFill>
                <a:srgbClr val="FFFFFF"/>
              </a:solidFill>
              <a:latin typeface="Arial" panose="020B0604020202020204" pitchFamily="34" charset="0"/>
              <a:cs typeface="Arial" panose="020B0604020202020204" pitchFamily="34" charset="0"/>
            </a:endParaRPr>
          </a:p>
          <a:p>
            <a:pPr marL="800100" lvl="1" indent="-228600" defTabSz="914400">
              <a:lnSpc>
                <a:spcPct val="90000"/>
              </a:lnSpc>
              <a:spcAft>
                <a:spcPts val="600"/>
              </a:spcAft>
              <a:buFont typeface="Arial" panose="020B0604020202020204" pitchFamily="34" charset="0"/>
              <a:buChar char="•"/>
            </a:pPr>
            <a:endParaRPr lang="en-US" sz="1700" dirty="0">
              <a:solidFill>
                <a:srgbClr val="FFFFFF"/>
              </a:solidFill>
              <a:latin typeface="Arial" panose="020B0604020202020204" pitchFamily="34" charset="0"/>
              <a:cs typeface="Arial" panose="020B0604020202020204" pitchFamily="34" charset="0"/>
            </a:endParaRPr>
          </a:p>
        </p:txBody>
      </p:sp>
      <p:pic>
        <p:nvPicPr>
          <p:cNvPr id="13" name="Picture 12" descr="A picture containing ground, outdoor, rock, person&#10;&#10;Description automatically generated">
            <a:extLst>
              <a:ext uri="{FF2B5EF4-FFF2-40B4-BE49-F238E27FC236}">
                <a16:creationId xmlns:a16="http://schemas.microsoft.com/office/drawing/2014/main" id="{F849F5BA-5DE2-0B4F-87E3-6A91587A03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4847" y="0"/>
            <a:ext cx="5522311" cy="6858000"/>
          </a:xfrm>
          <a:prstGeom prst="rect">
            <a:avLst/>
          </a:prstGeom>
        </p:spPr>
      </p:pic>
    </p:spTree>
    <p:extLst>
      <p:ext uri="{BB962C8B-B14F-4D97-AF65-F5344CB8AC3E}">
        <p14:creationId xmlns:p14="http://schemas.microsoft.com/office/powerpoint/2010/main" val="85895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99DCF5-D888-4C72-AC33-3887FDD394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7" r="-1"/>
          <a:stretch/>
        </p:blipFill>
        <p:spPr>
          <a:xfrm>
            <a:off x="1" y="-1"/>
            <a:ext cx="9144000" cy="6858001"/>
          </a:xfrm>
          <a:prstGeom prst="rect">
            <a:avLst/>
          </a:prstGeom>
        </p:spPr>
      </p:pic>
      <p:sp>
        <p:nvSpPr>
          <p:cNvPr id="7" name="Rectangle 6"/>
          <p:cNvSpPr/>
          <p:nvPr/>
        </p:nvSpPr>
        <p:spPr>
          <a:xfrm>
            <a:off x="1" y="2393155"/>
            <a:ext cx="9182404" cy="2043113"/>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CORE WATER QUALITY AND ENVIRONMENTAL  PARAMETERS</a:t>
            </a:r>
          </a:p>
        </p:txBody>
      </p:sp>
    </p:spTree>
    <p:extLst>
      <p:ext uri="{BB962C8B-B14F-4D97-AF65-F5344CB8AC3E}">
        <p14:creationId xmlns:p14="http://schemas.microsoft.com/office/powerpoint/2010/main" val="220635988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48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38251" y="2286000"/>
            <a:ext cx="3902268" cy="2286000"/>
          </a:xfrm>
        </p:spPr>
        <p:txBody>
          <a:bodyPr anchor="ctr">
            <a:normAutofit/>
          </a:bodyPr>
          <a:lstStyle/>
          <a:p>
            <a:pPr algn="l"/>
            <a:r>
              <a:rPr lang="en-US" sz="3600" b="1" dirty="0">
                <a:solidFill>
                  <a:srgbClr val="FFFFFF"/>
                </a:solidFill>
                <a:latin typeface="Arial" panose="020B0604020202020204" pitchFamily="34" charset="0"/>
                <a:cs typeface="Arial" panose="020B0604020202020204" pitchFamily="34" charset="0"/>
              </a:rPr>
              <a:t>NAME,</a:t>
            </a:r>
          </a:p>
          <a:p>
            <a:pPr algn="l"/>
            <a:r>
              <a:rPr lang="en-US" dirty="0">
                <a:solidFill>
                  <a:srgbClr val="FFFFFF"/>
                </a:solidFill>
                <a:latin typeface="Arial" panose="020B0604020202020204" pitchFamily="34" charset="0"/>
                <a:cs typeface="Arial" panose="020B0604020202020204" pitchFamily="34" charset="0"/>
              </a:rPr>
              <a:t>TITLE</a:t>
            </a:r>
            <a:br>
              <a:rPr lang="en-US" dirty="0">
                <a:solidFill>
                  <a:srgbClr val="FFFFFF"/>
                </a:solidFill>
                <a:latin typeface="Arial" panose="020B0604020202020204" pitchFamily="34" charset="0"/>
                <a:cs typeface="Arial" panose="020B0604020202020204" pitchFamily="34" charset="0"/>
              </a:rPr>
            </a:br>
            <a:r>
              <a:rPr lang="en-US" sz="2800" dirty="0">
                <a:solidFill>
                  <a:srgbClr val="FFFFFF"/>
                </a:solidFill>
                <a:latin typeface="Arial" panose="020B0604020202020204" pitchFamily="34" charset="0"/>
                <a:cs typeface="Arial" panose="020B0604020202020204" pitchFamily="34" charset="0"/>
              </a:rPr>
              <a:t>ORGANIZATION</a:t>
            </a:r>
          </a:p>
        </p:txBody>
      </p:sp>
      <p:cxnSp>
        <p:nvCxnSpPr>
          <p:cNvPr id="8" name="Straight Connector 7">
            <a:extLst>
              <a:ext uri="{FF2B5EF4-FFF2-40B4-BE49-F238E27FC236}">
                <a16:creationId xmlns:a16="http://schemas.microsoft.com/office/drawing/2014/main" id="{17DC8774-B865-CC45-8E60-9DFF6197C8B7}"/>
              </a:ext>
            </a:extLst>
          </p:cNvPr>
          <p:cNvCxnSpPr/>
          <p:nvPr/>
        </p:nvCxnSpPr>
        <p:spPr>
          <a:xfrm>
            <a:off x="4541004" y="2274375"/>
            <a:ext cx="0" cy="23092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65940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B397A65-BCB8-174E-801E-2D768DE7F8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7" t="-713"/>
          <a:stretch/>
        </p:blipFill>
        <p:spPr>
          <a:xfrm>
            <a:off x="9164" y="-15870"/>
            <a:ext cx="3017520" cy="2249424"/>
          </a:xfrm>
          <a:prstGeom prst="rect">
            <a:avLst/>
          </a:prstGeom>
        </p:spPr>
      </p:pic>
      <p:pic>
        <p:nvPicPr>
          <p:cNvPr id="14" name="Picture 13">
            <a:extLst>
              <a:ext uri="{FF2B5EF4-FFF2-40B4-BE49-F238E27FC236}">
                <a16:creationId xmlns:a16="http://schemas.microsoft.com/office/drawing/2014/main" id="{5B74145E-4584-F24E-B4E8-15137156E6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773"/>
          <a:stretch/>
        </p:blipFill>
        <p:spPr>
          <a:xfrm>
            <a:off x="3094162" y="-1357"/>
            <a:ext cx="3017520" cy="2249424"/>
          </a:xfrm>
          <a:prstGeom prst="rect">
            <a:avLst/>
          </a:prstGeom>
        </p:spPr>
      </p:pic>
      <p:pic>
        <p:nvPicPr>
          <p:cNvPr id="23" name="Picture 22">
            <a:extLst>
              <a:ext uri="{FF2B5EF4-FFF2-40B4-BE49-F238E27FC236}">
                <a16:creationId xmlns:a16="http://schemas.microsoft.com/office/drawing/2014/main" id="{7912B825-21C2-294B-85DD-A0B0196C98E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 t="-509"/>
          <a:stretch/>
        </p:blipFill>
        <p:spPr>
          <a:xfrm>
            <a:off x="6121916" y="-15870"/>
            <a:ext cx="3017520" cy="2249424"/>
          </a:xfrm>
          <a:prstGeom prst="rect">
            <a:avLst/>
          </a:prstGeom>
        </p:spPr>
      </p:pic>
      <p:pic>
        <p:nvPicPr>
          <p:cNvPr id="18" name="Picture 17">
            <a:extLst>
              <a:ext uri="{FF2B5EF4-FFF2-40B4-BE49-F238E27FC236}">
                <a16:creationId xmlns:a16="http://schemas.microsoft.com/office/drawing/2014/main" id="{95B965B7-F94E-FC41-ACCC-614E4BECD8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4" y="2292876"/>
            <a:ext cx="2999232" cy="2249424"/>
          </a:xfrm>
          <a:prstGeom prst="rect">
            <a:avLst/>
          </a:prstGeom>
        </p:spPr>
      </p:pic>
      <p:pic>
        <p:nvPicPr>
          <p:cNvPr id="20" name="Picture 19">
            <a:extLst>
              <a:ext uri="{FF2B5EF4-FFF2-40B4-BE49-F238E27FC236}">
                <a16:creationId xmlns:a16="http://schemas.microsoft.com/office/drawing/2014/main" id="{92C835B7-DD4B-E044-B5AD-91B688AC37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
          <a:stretch/>
        </p:blipFill>
        <p:spPr>
          <a:xfrm>
            <a:off x="-14512" y="4614762"/>
            <a:ext cx="3015236" cy="2249424"/>
          </a:xfrm>
          <a:prstGeom prst="rect">
            <a:avLst/>
          </a:prstGeom>
        </p:spPr>
      </p:pic>
      <p:sp>
        <p:nvSpPr>
          <p:cNvPr id="25" name="Text Box 2">
            <a:extLst>
              <a:ext uri="{FF2B5EF4-FFF2-40B4-BE49-F238E27FC236}">
                <a16:creationId xmlns:a16="http://schemas.microsoft.com/office/drawing/2014/main" id="{141A4476-FEE1-B442-9E04-B2A0D9BB68A2}"/>
              </a:ext>
            </a:extLst>
          </p:cNvPr>
          <p:cNvSpPr txBox="1">
            <a:spLocks noChangeArrowheads="1"/>
          </p:cNvSpPr>
          <p:nvPr/>
        </p:nvSpPr>
        <p:spPr bwMode="auto">
          <a:xfrm>
            <a:off x="3094162" y="2484486"/>
            <a:ext cx="5914371" cy="4115628"/>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600" b="1" dirty="0">
                <a:solidFill>
                  <a:srgbClr val="005481"/>
                </a:solidFill>
                <a:latin typeface="Arial" panose="020B0604020202020204" pitchFamily="34" charset="0"/>
                <a:ea typeface="+mj-ea"/>
                <a:cs typeface="Arial" panose="020B0604020202020204" pitchFamily="34" charset="0"/>
              </a:rPr>
              <a:t>CORE WATER QUALITY PARAMETERS</a:t>
            </a:r>
            <a:br>
              <a:rPr lang="en-US" sz="4000" b="1" dirty="0">
                <a:solidFill>
                  <a:srgbClr val="005481"/>
                </a:solidFill>
                <a:latin typeface="Adobe Garamond Pro" panose="02020602060506020403" pitchFamily="18" charset="0"/>
                <a:ea typeface="+mj-ea"/>
                <a:cs typeface="+mj-cs"/>
              </a:rPr>
            </a:br>
            <a:r>
              <a:rPr lang="en-US" sz="1400" b="1" dirty="0">
                <a:solidFill>
                  <a:srgbClr val="005481"/>
                </a:solidFill>
                <a:latin typeface="Adobe Garamond Pro" panose="02020602060506020403" pitchFamily="18" charset="0"/>
                <a:ea typeface="+mj-ea"/>
                <a:cs typeface="+mj-cs"/>
              </a:rPr>
              <a:t> </a:t>
            </a:r>
            <a:endParaRPr lang="en-US" sz="2400" kern="1200" dirty="0">
              <a:latin typeface="Adobe Garamond Pro" panose="02020602060506020403" pitchFamily="18" charset="0"/>
              <a:ea typeface="+mj-ea"/>
              <a:cs typeface="Arial" panose="020B0604020202020204" pitchFamily="34" charset="0"/>
            </a:endParaRPr>
          </a:p>
          <a:p>
            <a:pPr marL="285750" indent="-285750" defTabSz="914400">
              <a:lnSpc>
                <a:spcPct val="90000"/>
              </a:lnSpc>
              <a:spcBef>
                <a:spcPct val="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Field observations</a:t>
            </a:r>
          </a:p>
          <a:p>
            <a:pPr marL="285750" indent="-285750" defTabSz="914400">
              <a:lnSpc>
                <a:spcPct val="90000"/>
              </a:lnSpc>
              <a:spcBef>
                <a:spcPct val="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Temperature (Air and Water)</a:t>
            </a:r>
          </a:p>
          <a:p>
            <a:pPr marL="285750" indent="-285750" defTabSz="914400">
              <a:lnSpc>
                <a:spcPct val="90000"/>
              </a:lnSpc>
              <a:spcBef>
                <a:spcPct val="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Water Transparency / Water Clarity</a:t>
            </a:r>
          </a:p>
          <a:p>
            <a:pPr marL="285750" indent="-285750" defTabSz="914400">
              <a:lnSpc>
                <a:spcPct val="90000"/>
              </a:lnSpc>
              <a:spcBef>
                <a:spcPct val="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Depth</a:t>
            </a:r>
          </a:p>
          <a:p>
            <a:pPr marL="285750" indent="-285750" defTabSz="914400">
              <a:lnSpc>
                <a:spcPct val="90000"/>
              </a:lnSpc>
              <a:spcBef>
                <a:spcPct val="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Conductivity</a:t>
            </a:r>
          </a:p>
          <a:p>
            <a:pPr marL="285750" indent="-285750" defTabSz="914400">
              <a:lnSpc>
                <a:spcPct val="90000"/>
              </a:lnSpc>
              <a:spcBef>
                <a:spcPct val="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Dissolved oxygen</a:t>
            </a:r>
          </a:p>
          <a:p>
            <a:pPr marL="285750" indent="-285750" defTabSz="914400">
              <a:lnSpc>
                <a:spcPct val="90000"/>
              </a:lnSpc>
              <a:spcBef>
                <a:spcPct val="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pH</a:t>
            </a:r>
          </a:p>
        </p:txBody>
      </p:sp>
    </p:spTree>
    <p:extLst>
      <p:ext uri="{BB962C8B-B14F-4D97-AF65-F5344CB8AC3E}">
        <p14:creationId xmlns:p14="http://schemas.microsoft.com/office/powerpoint/2010/main" val="352631310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95571-D510-4D25-B8DD-0C20B7299803}"/>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2"/>
          <a:stretch/>
        </p:blipFill>
        <p:spPr>
          <a:xfrm>
            <a:off x="0" y="1"/>
            <a:ext cx="9143980" cy="6857999"/>
          </a:xfrm>
          <a:prstGeom prst="rect">
            <a:avLst/>
          </a:prstGeom>
        </p:spPr>
      </p:pic>
      <p:sp>
        <p:nvSpPr>
          <p:cNvPr id="12" name="Rectangle 11">
            <a:extLst>
              <a:ext uri="{FF2B5EF4-FFF2-40B4-BE49-F238E27FC236}">
                <a16:creationId xmlns:a16="http://schemas.microsoft.com/office/drawing/2014/main" id="{D384CDB9-1F59-40CF-9B73-8E0F829A7F52}"/>
              </a:ext>
            </a:extLst>
          </p:cNvPr>
          <p:cNvSpPr/>
          <p:nvPr/>
        </p:nvSpPr>
        <p:spPr>
          <a:xfrm>
            <a:off x="-21" y="0"/>
            <a:ext cx="9144000" cy="6858000"/>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2806489"/>
            <a:ext cx="9144001" cy="1245021"/>
          </a:xfrm>
        </p:spPr>
        <p:txBody>
          <a:bodyPr anchor="ctr">
            <a:noAutofit/>
          </a:bodyPr>
          <a:lstStyle/>
          <a:p>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AIR TEMPERATURE</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45577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C56D0-F6CC-4EA7-8349-321DC2FC2E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53440" y="853440"/>
            <a:ext cx="6827520" cy="5120640"/>
          </a:xfrm>
          <a:prstGeom prst="rect">
            <a:avLst/>
          </a:prstGeom>
        </p:spPr>
      </p:pic>
      <p:sp>
        <p:nvSpPr>
          <p:cNvPr id="2" name="Content Placeholder 1"/>
          <p:cNvSpPr>
            <a:spLocks noGrp="1"/>
          </p:cNvSpPr>
          <p:nvPr>
            <p:ph idx="1"/>
          </p:nvPr>
        </p:nvSpPr>
        <p:spPr>
          <a:xfrm>
            <a:off x="9740" y="1201272"/>
            <a:ext cx="4409136" cy="5505624"/>
          </a:xfrm>
        </p:spPr>
        <p:txBody>
          <a:bodyPr>
            <a:noAutofit/>
          </a:bodyPr>
          <a:lstStyle/>
          <a:p>
            <a:pPr marL="0" indent="0">
              <a:buNone/>
            </a:pPr>
            <a:endParaRPr lang="en-US" sz="1800" dirty="0">
              <a:latin typeface="Arial" panose="020B0604020202020204" pitchFamily="34" charset="0"/>
              <a:cs typeface="Arial" panose="020B0604020202020204" pitchFamily="34" charset="0"/>
            </a:endParaRPr>
          </a:p>
          <a:p>
            <a:pPr lvl="1">
              <a:buFont typeface="Courier New" panose="02070309020205020404" pitchFamily="49" charset="0"/>
              <a:buChar char="o"/>
            </a:pPr>
            <a:endParaRPr lang="en-US" sz="1800" dirty="0">
              <a:latin typeface="Arial" panose="020B0604020202020204" pitchFamily="34" charset="0"/>
              <a:cs typeface="Arial" panose="020B0604020202020204" pitchFamily="34" charset="0"/>
            </a:endParaRPr>
          </a:p>
          <a:p>
            <a:pPr marL="457200" lvl="1" indent="0">
              <a:buNone/>
            </a:pPr>
            <a:endParaRPr lang="en-US" sz="1800" dirty="0">
              <a:latin typeface="Arial" panose="020B0604020202020204" pitchFamily="34" charset="0"/>
              <a:cs typeface="Arial" panose="020B0604020202020204" pitchFamily="34" charset="0"/>
            </a:endParaRPr>
          </a:p>
          <a:p>
            <a:pPr marL="45720" indent="0">
              <a:buNone/>
            </a:pPr>
            <a:endParaRPr lang="en-US" sz="18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E6DE2F8-2DC0-0F43-81FA-335827CD688C}"/>
              </a:ext>
            </a:extLst>
          </p:cNvPr>
          <p:cNvSpPr/>
          <p:nvPr/>
        </p:nvSpPr>
        <p:spPr>
          <a:xfrm>
            <a:off x="5173369" y="0"/>
            <a:ext cx="3960891"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5481"/>
                </a:solidFill>
                <a:latin typeface="Arial" panose="020B0604020202020204" pitchFamily="34" charset="0"/>
                <a:cs typeface="Arial" panose="020B0604020202020204" pitchFamily="34" charset="0"/>
              </a:rPr>
              <a:t>TEMPERATURE</a:t>
            </a:r>
          </a:p>
          <a:p>
            <a:pPr algn="ctr"/>
            <a:endParaRPr lang="en-US" sz="2400" dirty="0">
              <a:solidFill>
                <a:schemeClr val="tx1"/>
              </a:solidFill>
            </a:endParaRPr>
          </a:p>
          <a:p>
            <a:pPr marL="285750" indent="-285750">
              <a:spcAft>
                <a:spcPts val="5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Affects the rates of chemical and biochemical reactions within the water </a:t>
            </a:r>
          </a:p>
          <a:p>
            <a:pPr marL="285750" indent="-285750">
              <a:spcAft>
                <a:spcPts val="5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Measurements above 32</a:t>
            </a:r>
            <a:r>
              <a:rPr lang="en-US" sz="2300" baseline="30000" dirty="0">
                <a:solidFill>
                  <a:schemeClr val="tx1"/>
                </a:solidFill>
                <a:latin typeface="Arial" panose="020B0604020202020204" pitchFamily="34" charset="0"/>
                <a:cs typeface="Arial" panose="020B0604020202020204" pitchFamily="34" charset="0"/>
              </a:rPr>
              <a:t>o</a:t>
            </a:r>
            <a:r>
              <a:rPr lang="en-US" sz="2300" dirty="0">
                <a:solidFill>
                  <a:schemeClr val="tx1"/>
                </a:solidFill>
                <a:latin typeface="Arial" panose="020B0604020202020204" pitchFamily="34" charset="0"/>
                <a:cs typeface="Arial" panose="020B0604020202020204" pitchFamily="34" charset="0"/>
              </a:rPr>
              <a:t>C (89.6</a:t>
            </a:r>
            <a:r>
              <a:rPr lang="en-US" sz="2300" baseline="30000" dirty="0">
                <a:solidFill>
                  <a:schemeClr val="tx1"/>
                </a:solidFill>
                <a:latin typeface="Arial" panose="020B0604020202020204" pitchFamily="34" charset="0"/>
                <a:cs typeface="Arial" panose="020B0604020202020204" pitchFamily="34" charset="0"/>
              </a:rPr>
              <a:t>o</a:t>
            </a:r>
            <a:r>
              <a:rPr lang="en-US" sz="2300" dirty="0">
                <a:solidFill>
                  <a:schemeClr val="tx1"/>
                </a:solidFill>
                <a:latin typeface="Arial" panose="020B0604020202020204" pitchFamily="34" charset="0"/>
                <a:cs typeface="Arial" panose="020B0604020202020204" pitchFamily="34" charset="0"/>
              </a:rPr>
              <a:t>F) can be threatening to some aquatic life</a:t>
            </a:r>
          </a:p>
          <a:p>
            <a:pPr marL="285750" indent="-285750">
              <a:spcAft>
                <a:spcPts val="500"/>
              </a:spcAft>
              <a:buFont typeface="Arial" panose="020B0604020202020204" pitchFamily="34" charset="0"/>
              <a:buChar char="•"/>
            </a:pPr>
            <a:r>
              <a:rPr lang="en-US" sz="2300" dirty="0">
                <a:solidFill>
                  <a:schemeClr val="tx1"/>
                </a:solidFill>
                <a:latin typeface="Arial" panose="020B0604020202020204" pitchFamily="34" charset="0"/>
                <a:cs typeface="Arial" panose="020B0604020202020204" pitchFamily="34" charset="0"/>
              </a:rPr>
              <a:t>Human-caused sources of temperature changes include:</a:t>
            </a:r>
          </a:p>
          <a:p>
            <a:pPr marL="742950" lvl="1" indent="-285750">
              <a:buFont typeface="Courier New" panose="02070309020205020404" pitchFamily="49" charset="0"/>
              <a:buChar char="o"/>
            </a:pPr>
            <a:r>
              <a:rPr lang="en-US" sz="2300" dirty="0">
                <a:solidFill>
                  <a:schemeClr val="tx1"/>
                </a:solidFill>
                <a:latin typeface="Arial" panose="020B0604020202020204" pitchFamily="34" charset="0"/>
                <a:cs typeface="Arial" panose="020B0604020202020204" pitchFamily="34" charset="0"/>
              </a:rPr>
              <a:t>Power plant effluent</a:t>
            </a:r>
          </a:p>
          <a:p>
            <a:pPr marL="742950" lvl="1" indent="-285750">
              <a:buFont typeface="Courier New" panose="02070309020205020404" pitchFamily="49" charset="0"/>
              <a:buChar char="o"/>
            </a:pPr>
            <a:r>
              <a:rPr lang="en-US" sz="2300" dirty="0">
                <a:solidFill>
                  <a:schemeClr val="tx1"/>
                </a:solidFill>
                <a:latin typeface="Arial" panose="020B0604020202020204" pitchFamily="34" charset="0"/>
                <a:cs typeface="Arial" panose="020B0604020202020204" pitchFamily="34" charset="0"/>
              </a:rPr>
              <a:t>Hydroelectric plants</a:t>
            </a:r>
          </a:p>
          <a:p>
            <a:pPr marL="742950" lvl="1" indent="-285750">
              <a:buFont typeface="Courier New" panose="02070309020205020404" pitchFamily="49" charset="0"/>
              <a:buChar char="o"/>
            </a:pPr>
            <a:r>
              <a:rPr lang="en-US" sz="2300" dirty="0">
                <a:solidFill>
                  <a:schemeClr val="tx1"/>
                </a:solidFill>
                <a:latin typeface="Arial" panose="020B0604020202020204" pitchFamily="34" charset="0"/>
                <a:cs typeface="Arial" panose="020B0604020202020204" pitchFamily="34" charset="0"/>
              </a:rPr>
              <a:t>Decreased flows</a:t>
            </a:r>
          </a:p>
        </p:txBody>
      </p:sp>
    </p:spTree>
    <p:extLst>
      <p:ext uri="{BB962C8B-B14F-4D97-AF65-F5344CB8AC3E}">
        <p14:creationId xmlns:p14="http://schemas.microsoft.com/office/powerpoint/2010/main" val="810994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95571-D510-4D25-B8DD-0C20B7299803}"/>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2"/>
          <a:stretch/>
        </p:blipFill>
        <p:spPr>
          <a:xfrm>
            <a:off x="20" y="1"/>
            <a:ext cx="9143980" cy="6857999"/>
          </a:xfrm>
          <a:prstGeom prst="rect">
            <a:avLst/>
          </a:prstGeom>
        </p:spPr>
      </p:pic>
      <p:sp>
        <p:nvSpPr>
          <p:cNvPr id="12" name="Rectangle 11">
            <a:extLst>
              <a:ext uri="{FF2B5EF4-FFF2-40B4-BE49-F238E27FC236}">
                <a16:creationId xmlns:a16="http://schemas.microsoft.com/office/drawing/2014/main" id="{D384CDB9-1F59-40CF-9B73-8E0F829A7F52}"/>
              </a:ext>
            </a:extLst>
          </p:cNvPr>
          <p:cNvSpPr/>
          <p:nvPr/>
        </p:nvSpPr>
        <p:spPr>
          <a:xfrm>
            <a:off x="0" y="0"/>
            <a:ext cx="9144000" cy="6858000"/>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101984"/>
            <a:ext cx="9144001" cy="2654031"/>
          </a:xfrm>
        </p:spPr>
        <p:txBody>
          <a:bodyPr anchor="ctr">
            <a:noAutofit/>
          </a:bodyPr>
          <a:lstStyle/>
          <a:p>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TRANSPARENCY: </a:t>
            </a:r>
          </a:p>
          <a:p>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SECCHI DISK OR TRANSPARENCY TUBE</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56305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a:extLst>
              <a:ext uri="{FF2B5EF4-FFF2-40B4-BE49-F238E27FC236}">
                <a16:creationId xmlns:a16="http://schemas.microsoft.com/office/drawing/2014/main" id="{1B4985ED-BCA2-4CA1-B21A-F629B57521C5}"/>
              </a:ext>
            </a:extLst>
          </p:cNvPr>
          <p:cNvSpPr txBox="1">
            <a:spLocks noChangeArrowheads="1"/>
          </p:cNvSpPr>
          <p:nvPr/>
        </p:nvSpPr>
        <p:spPr>
          <a:xfrm>
            <a:off x="558229" y="999315"/>
            <a:ext cx="4216673" cy="475076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1800" b="0" i="0" dirty="0">
              <a:solidFill>
                <a:srgbClr val="222222"/>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2F29A9C-96CD-B042-AC9D-E67E035FA7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92596" y="0"/>
            <a:ext cx="7251404" cy="6858000"/>
          </a:xfrm>
          <a:prstGeom prst="rect">
            <a:avLst/>
          </a:prstGeom>
        </p:spPr>
      </p:pic>
      <p:sp>
        <p:nvSpPr>
          <p:cNvPr id="6" name="Rectangle 5">
            <a:extLst>
              <a:ext uri="{FF2B5EF4-FFF2-40B4-BE49-F238E27FC236}">
                <a16:creationId xmlns:a16="http://schemas.microsoft.com/office/drawing/2014/main" id="{DB2E301C-BAA8-CF41-B26C-1DB93B424DF9}"/>
              </a:ext>
            </a:extLst>
          </p:cNvPr>
          <p:cNvSpPr/>
          <p:nvPr/>
        </p:nvSpPr>
        <p:spPr>
          <a:xfrm>
            <a:off x="0" y="0"/>
            <a:ext cx="4216673"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rgbClr val="005481"/>
                </a:solidFill>
                <a:latin typeface="Arial" panose="020B0604020202020204" pitchFamily="34" charset="0"/>
                <a:cs typeface="Arial" panose="020B0604020202020204" pitchFamily="34" charset="0"/>
              </a:rPr>
              <a:t>WATER TRANSPARENCY</a:t>
            </a:r>
          </a:p>
          <a:p>
            <a:pPr algn="ctr"/>
            <a:endParaRPr lang="en-US" sz="2000" dirty="0">
              <a:solidFill>
                <a:schemeClr val="tx1"/>
              </a:solidFill>
            </a:endParaRPr>
          </a:p>
          <a:p>
            <a:pPr marL="342900" indent="-342900">
              <a:spcAft>
                <a:spcPts val="500"/>
              </a:spcAft>
              <a:buFont typeface="Arial" panose="020B0604020202020204" pitchFamily="34" charset="0"/>
              <a:buChar char="•"/>
            </a:pPr>
            <a:r>
              <a:rPr lang="en-US" sz="2300" dirty="0">
                <a:solidFill>
                  <a:srgbClr val="222222"/>
                </a:solidFill>
                <a:latin typeface="Arial" panose="020B0604020202020204" pitchFamily="34" charset="0"/>
                <a:cs typeface="Arial" panose="020B0604020202020204" pitchFamily="34" charset="0"/>
              </a:rPr>
              <a:t>Materials that become mixed and suspended in water will reduce water clarity and make the water turbid</a:t>
            </a:r>
          </a:p>
          <a:p>
            <a:pPr marL="342900" indent="-342900">
              <a:spcAft>
                <a:spcPts val="500"/>
              </a:spcAft>
              <a:buFont typeface="Arial" panose="020B0604020202020204" pitchFamily="34" charset="0"/>
              <a:buChar char="•"/>
            </a:pPr>
            <a:r>
              <a:rPr lang="en-US" sz="2300" dirty="0">
                <a:solidFill>
                  <a:srgbClr val="222222"/>
                </a:solidFill>
                <a:latin typeface="Arial" panose="020B0604020202020204" pitchFamily="34" charset="0"/>
                <a:cs typeface="Arial" panose="020B0604020202020204" pitchFamily="34" charset="0"/>
              </a:rPr>
              <a:t>Many materials contribute to turbidity, which in turn reduces water clarity (transparency)</a:t>
            </a:r>
          </a:p>
          <a:p>
            <a:pPr marL="342900" indent="-342900">
              <a:spcAft>
                <a:spcPts val="500"/>
              </a:spcAft>
              <a:buFont typeface="Arial" panose="020B0604020202020204" pitchFamily="34" charset="0"/>
              <a:buChar char="•"/>
            </a:pPr>
            <a:r>
              <a:rPr lang="en-US" sz="2300" dirty="0">
                <a:solidFill>
                  <a:srgbClr val="222222"/>
                </a:solidFill>
                <a:latin typeface="Arial" panose="020B0604020202020204" pitchFamily="34" charset="0"/>
                <a:cs typeface="Arial" panose="020B0604020202020204" pitchFamily="34" charset="0"/>
              </a:rPr>
              <a:t>The effects of turbidity on aquatic life can be significant</a:t>
            </a:r>
          </a:p>
          <a:p>
            <a:pPr marL="342900" indent="-342900">
              <a:spcAft>
                <a:spcPts val="500"/>
              </a:spcAft>
              <a:buFont typeface="Arial" panose="020B0604020202020204" pitchFamily="34" charset="0"/>
              <a:buChar char="•"/>
            </a:pPr>
            <a:endParaRPr lang="en-US" sz="2000" dirty="0">
              <a:solidFill>
                <a:srgbClr val="222222"/>
              </a:solidFill>
              <a:latin typeface="Arial" panose="020B0604020202020204" pitchFamily="34" charset="0"/>
              <a:cs typeface="Arial" panose="020B0604020202020204" pitchFamily="34" charset="0"/>
            </a:endParaRPr>
          </a:p>
          <a:p>
            <a:pPr marL="342900" indent="-342900">
              <a:spcAft>
                <a:spcPts val="500"/>
              </a:spcAft>
              <a:buFont typeface="Arial" panose="020B0604020202020204" pitchFamily="34" charset="0"/>
              <a:buChar char="•"/>
            </a:pPr>
            <a:endParaRPr lang="en-US" sz="2000" dirty="0">
              <a:solidFill>
                <a:srgbClr val="222222"/>
              </a:solidFill>
              <a:latin typeface="Arial" panose="020B0604020202020204" pitchFamily="34" charset="0"/>
              <a:cs typeface="Arial" panose="020B0604020202020204" pitchFamily="34" charset="0"/>
            </a:endParaRPr>
          </a:p>
          <a:p>
            <a:pPr marL="342900" indent="-342900">
              <a:spcAft>
                <a:spcPts val="500"/>
              </a:spcAft>
              <a:buFont typeface="Arial" panose="020B0604020202020204" pitchFamily="34" charset="0"/>
              <a:buChar char="•"/>
            </a:pPr>
            <a:endParaRPr lang="en-US" sz="2000" dirty="0">
              <a:solidFill>
                <a:srgbClr val="2222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300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3B1DE0E-8749-497C-B5E3-EDC8505553D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flipH="1">
            <a:off x="1609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325A1C3-C361-8841-B06A-5769B7233C6B}"/>
              </a:ext>
            </a:extLst>
          </p:cNvPr>
          <p:cNvSpPr/>
          <p:nvPr/>
        </p:nvSpPr>
        <p:spPr>
          <a:xfrm>
            <a:off x="16099" y="0"/>
            <a:ext cx="4216674" cy="6858000"/>
          </a:xfrm>
          <a:prstGeom prst="rect">
            <a:avLst/>
          </a:prstGeom>
          <a:solidFill>
            <a:srgbClr val="005481">
              <a:alpha val="69804"/>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FFFF"/>
              </a:solidFill>
              <a:latin typeface="Adobe Garamond Pro Bold" panose="02020602060506020403" pitchFamily="18" charset="0"/>
              <a:cs typeface="Arial" panose="020B0604020202020204" pitchFamily="34" charset="0"/>
            </a:endParaRPr>
          </a:p>
          <a:p>
            <a:pPr algn="ctr"/>
            <a:r>
              <a:rPr lang="en-US" sz="3600" b="1" dirty="0">
                <a:solidFill>
                  <a:srgbClr val="FFFFFF"/>
                </a:solidFill>
                <a:latin typeface="Arial" panose="020B0604020202020204" pitchFamily="34" charset="0"/>
                <a:cs typeface="Arial" panose="020B0604020202020204" pitchFamily="34" charset="0"/>
              </a:rPr>
              <a:t>WATER TRANSPARENCY</a:t>
            </a:r>
            <a:br>
              <a:rPr lang="en-US" sz="3600" b="1" dirty="0">
                <a:solidFill>
                  <a:srgbClr val="FFFFFF"/>
                </a:solidFill>
                <a:latin typeface="Arial" panose="020B0604020202020204" pitchFamily="34" charset="0"/>
                <a:cs typeface="Arial" panose="020B0604020202020204" pitchFamily="34" charset="0"/>
              </a:rPr>
            </a:br>
            <a:r>
              <a:rPr lang="en-US" sz="2000" b="1" dirty="0">
                <a:solidFill>
                  <a:srgbClr val="FFFFFF"/>
                </a:solidFill>
                <a:latin typeface="Arial" panose="020B0604020202020204" pitchFamily="34" charset="0"/>
                <a:cs typeface="Arial" panose="020B0604020202020204" pitchFamily="34" charset="0"/>
              </a:rPr>
              <a:t>TRANSPARENCY TUBE</a:t>
            </a:r>
          </a:p>
          <a:p>
            <a:pPr algn="ctr"/>
            <a:endParaRPr lang="en-US" sz="2000" b="1" dirty="0">
              <a:solidFill>
                <a:srgbClr val="FFFFFF"/>
              </a:solidFill>
              <a:latin typeface="Adobe Garamond Pro Bold" panose="02020502060506020403" pitchFamily="18" charset="0"/>
              <a:cs typeface="Arial" panose="020B0604020202020204" pitchFamily="34" charset="0"/>
            </a:endParaRPr>
          </a:p>
          <a:p>
            <a:pPr marL="285750" indent="-285750">
              <a:spcAft>
                <a:spcPts val="500"/>
              </a:spcAft>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A transparency tube is an easy method used to measure water clarity in shallower waters</a:t>
            </a:r>
          </a:p>
          <a:p>
            <a:pPr marL="285750" indent="-285750">
              <a:spcAft>
                <a:spcPts val="500"/>
              </a:spcAft>
              <a:buFont typeface="Arial" panose="020B0604020202020204" pitchFamily="34" charset="0"/>
              <a:buChar char="•"/>
            </a:pPr>
            <a:r>
              <a:rPr lang="en-US" sz="2400" dirty="0">
                <a:solidFill>
                  <a:srgbClr val="FFFFFF"/>
                </a:solidFill>
                <a:latin typeface="Arial" panose="020B0604020202020204" pitchFamily="34" charset="0"/>
                <a:cs typeface="Arial" panose="020B0604020202020204" pitchFamily="34" charset="0"/>
              </a:rPr>
              <a:t>Transparency can be measured by collecting the sample downstream of the site or by using the bucket grab method </a:t>
            </a:r>
          </a:p>
          <a:p>
            <a:pPr marL="285750" indent="-285750">
              <a:buFont typeface="Arial" panose="020B0604020202020204" pitchFamily="34" charset="0"/>
              <a:buChar char="•"/>
            </a:pPr>
            <a:endParaRPr lang="en-US" sz="2000" b="1" dirty="0">
              <a:solidFill>
                <a:srgbClr val="FFFF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b="1" dirty="0">
              <a:solidFill>
                <a:srgbClr val="FFFF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b="1" dirty="0">
              <a:solidFill>
                <a:srgbClr val="FFFF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b="1" dirty="0">
              <a:solidFill>
                <a:srgbClr val="FFFF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b="1" dirty="0">
              <a:solidFill>
                <a:srgbClr val="FFFFFF"/>
              </a:solidFill>
              <a:latin typeface="Adobe Garamond Pro Bold" panose="02020502060506020403" pitchFamily="18" charset="0"/>
              <a:cs typeface="Arial" panose="020B0604020202020204" pitchFamily="34" charset="0"/>
            </a:endParaRPr>
          </a:p>
        </p:txBody>
      </p:sp>
      <p:sp>
        <p:nvSpPr>
          <p:cNvPr id="6" name="TextBox 5">
            <a:extLst>
              <a:ext uri="{FF2B5EF4-FFF2-40B4-BE49-F238E27FC236}">
                <a16:creationId xmlns:a16="http://schemas.microsoft.com/office/drawing/2014/main" id="{7F0BA28B-CE8E-E744-9113-97D3843A706C}"/>
              </a:ext>
            </a:extLst>
          </p:cNvPr>
          <p:cNvSpPr txBox="1"/>
          <p:nvPr/>
        </p:nvSpPr>
        <p:spPr>
          <a:xfrm>
            <a:off x="4232772" y="6027003"/>
            <a:ext cx="4927327" cy="830997"/>
          </a:xfrm>
          <a:prstGeom prst="rect">
            <a:avLst/>
          </a:prstGeom>
          <a:solidFill>
            <a:srgbClr val="00A08E">
              <a:alpha val="92941"/>
            </a:srgbClr>
          </a:solidFill>
        </p:spPr>
        <p:txBody>
          <a:bodyPr wrap="square" rtlCol="0">
            <a:spAutoFit/>
          </a:bodyPr>
          <a:lstStyle/>
          <a:p>
            <a:r>
              <a:rPr lang="en-US" sz="1600" b="1" i="0" u="none" strike="noStrike" baseline="0" dirty="0">
                <a:solidFill>
                  <a:schemeClr val="bg1"/>
                </a:solidFill>
                <a:latin typeface="Arial" panose="020B0604020202020204" pitchFamily="34" charset="0"/>
                <a:cs typeface="Arial" panose="020B0604020202020204" pitchFamily="34" charset="0"/>
              </a:rPr>
              <a:t>QC CHECK: </a:t>
            </a:r>
            <a:r>
              <a:rPr lang="en-US" sz="1600" dirty="0">
                <a:solidFill>
                  <a:srgbClr val="FFFFFF"/>
                </a:solidFill>
                <a:latin typeface="Arial" panose="020B0604020202020204" pitchFamily="34" charset="0"/>
                <a:cs typeface="Arial" panose="020B0604020202020204" pitchFamily="34" charset="0"/>
              </a:rPr>
              <a:t>If using this method, measure after Core parameter sample collection is complete to avoid water disturbance for other tests.</a:t>
            </a:r>
          </a:p>
        </p:txBody>
      </p:sp>
    </p:spTree>
    <p:extLst>
      <p:ext uri="{BB962C8B-B14F-4D97-AF65-F5344CB8AC3E}">
        <p14:creationId xmlns:p14="http://schemas.microsoft.com/office/powerpoint/2010/main" val="2917612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95571-D510-4D25-B8DD-0C20B7299803}"/>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2"/>
          <a:stretch/>
        </p:blipFill>
        <p:spPr>
          <a:xfrm>
            <a:off x="20" y="1"/>
            <a:ext cx="9143980" cy="6857999"/>
          </a:xfrm>
          <a:prstGeom prst="rect">
            <a:avLst/>
          </a:prstGeom>
        </p:spPr>
      </p:pic>
      <p:sp>
        <p:nvSpPr>
          <p:cNvPr id="12" name="Rectangle 11">
            <a:extLst>
              <a:ext uri="{FF2B5EF4-FFF2-40B4-BE49-F238E27FC236}">
                <a16:creationId xmlns:a16="http://schemas.microsoft.com/office/drawing/2014/main" id="{D384CDB9-1F59-40CF-9B73-8E0F829A7F52}"/>
              </a:ext>
            </a:extLst>
          </p:cNvPr>
          <p:cNvSpPr/>
          <p:nvPr/>
        </p:nvSpPr>
        <p:spPr>
          <a:xfrm>
            <a:off x="0" y="0"/>
            <a:ext cx="9144000" cy="6858000"/>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806489"/>
            <a:ext cx="9144001" cy="1245021"/>
          </a:xfrm>
        </p:spPr>
        <p:txBody>
          <a:bodyPr anchor="ctr">
            <a:noAutofit/>
          </a:bodyPr>
          <a:lstStyle/>
          <a:p>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CONDUCTIVITY &amp; SALINITY</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25845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9875"/>
            <a:ext cx="4166684" cy="1356852"/>
          </a:xfrm>
        </p:spPr>
        <p:txBody>
          <a:bodyPr>
            <a:noAutofit/>
          </a:bodyPr>
          <a:lstStyle/>
          <a:p>
            <a:r>
              <a:rPr lang="en-US" sz="4000" b="1" dirty="0">
                <a:solidFill>
                  <a:srgbClr val="005481"/>
                </a:solidFill>
                <a:latin typeface="Arial" panose="020B0604020202020204" pitchFamily="34" charset="0"/>
                <a:cs typeface="Arial" panose="020B0604020202020204" pitchFamily="34" charset="0"/>
              </a:rPr>
              <a:t>CONDUCTIVITY &amp; SALINITY</a:t>
            </a:r>
            <a:endParaRPr lang="en-US" sz="2400" b="1" dirty="0">
              <a:solidFill>
                <a:srgbClr val="00A08E"/>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79720" y="1328266"/>
            <a:ext cx="4678938" cy="5282803"/>
          </a:xfrm>
        </p:spPr>
        <p:txBody>
          <a:bodyPr>
            <a:noAutofit/>
          </a:bodyPr>
          <a:lstStyle/>
          <a:p>
            <a:pPr>
              <a:lnSpc>
                <a:spcPct val="90000"/>
              </a:lnSpc>
              <a:defRPr/>
            </a:pPr>
            <a:r>
              <a:rPr lang="en-US" sz="2400" dirty="0">
                <a:latin typeface="Arial" panose="020B0604020202020204" pitchFamily="34" charset="0"/>
                <a:cs typeface="Arial" panose="020B0604020202020204" pitchFamily="34" charset="0"/>
              </a:rPr>
              <a:t>Conductivity (µS/cm)</a:t>
            </a:r>
          </a:p>
          <a:p>
            <a:pPr lvl="1">
              <a:lnSpc>
                <a:spcPct val="90000"/>
              </a:lnSpc>
              <a:defRPr/>
            </a:pPr>
            <a:r>
              <a:rPr lang="en-US" sz="2000" dirty="0">
                <a:latin typeface="Arial" panose="020B0604020202020204" pitchFamily="34" charset="0"/>
                <a:cs typeface="Arial" panose="020B0604020202020204" pitchFamily="34" charset="0"/>
              </a:rPr>
              <a:t>Measured with a conductivity meter</a:t>
            </a:r>
          </a:p>
          <a:p>
            <a:pPr lvl="1">
              <a:lnSpc>
                <a:spcPct val="90000"/>
              </a:lnSpc>
              <a:defRPr/>
            </a:pPr>
            <a:r>
              <a:rPr lang="en-US" sz="2000" dirty="0">
                <a:latin typeface="Arial" panose="020B0604020202020204" pitchFamily="34" charset="0"/>
                <a:cs typeface="Arial" panose="020B0604020202020204" pitchFamily="34" charset="0"/>
              </a:rPr>
              <a:t>Is a measure of the ability of water to conduct electricity</a:t>
            </a:r>
          </a:p>
          <a:p>
            <a:pPr lvl="1">
              <a:lnSpc>
                <a:spcPct val="90000"/>
              </a:lnSpc>
              <a:defRPr/>
            </a:pPr>
            <a:r>
              <a:rPr lang="en-US" sz="2000" dirty="0">
                <a:latin typeface="Arial" panose="020B0604020202020204" pitchFamily="34" charset="0"/>
                <a:cs typeface="Arial" panose="020B0604020202020204" pitchFamily="34" charset="0"/>
              </a:rPr>
              <a:t>Indicates the presence of excessive sediment, nutrients, or salt in water</a:t>
            </a:r>
          </a:p>
          <a:p>
            <a:pPr lvl="1">
              <a:lnSpc>
                <a:spcPct val="90000"/>
              </a:lnSpc>
              <a:defRPr/>
            </a:pPr>
            <a:r>
              <a:rPr lang="en-US" sz="2000" dirty="0">
                <a:latin typeface="Arial" panose="020B0604020202020204" pitchFamily="34" charset="0"/>
                <a:cs typeface="Arial" panose="020B0604020202020204" pitchFamily="34" charset="0"/>
              </a:rPr>
              <a:t>Functions as an indirect measurement of total dissolved solids (TDS)</a:t>
            </a:r>
          </a:p>
          <a:p>
            <a:pPr>
              <a:lnSpc>
                <a:spcPct val="90000"/>
              </a:lnSpc>
              <a:defRPr/>
            </a:pPr>
            <a:r>
              <a:rPr lang="en-US" sz="2400" dirty="0">
                <a:latin typeface="Arial" panose="020B0604020202020204" pitchFamily="34" charset="0"/>
                <a:cs typeface="Arial" panose="020B0604020202020204" pitchFamily="34" charset="0"/>
              </a:rPr>
              <a:t>Salinity (‰)</a:t>
            </a:r>
          </a:p>
          <a:p>
            <a:pPr lvl="1">
              <a:lnSpc>
                <a:spcPct val="90000"/>
              </a:lnSpc>
              <a:defRPr/>
            </a:pPr>
            <a:r>
              <a:rPr lang="en-US" sz="2000" dirty="0">
                <a:latin typeface="Arial" panose="020B0604020202020204" pitchFamily="34" charset="0"/>
                <a:cs typeface="Arial" panose="020B0604020202020204" pitchFamily="34" charset="0"/>
              </a:rPr>
              <a:t>Is a measure of salt concentration in water</a:t>
            </a:r>
          </a:p>
          <a:p>
            <a:pPr lvl="1">
              <a:lnSpc>
                <a:spcPct val="90000"/>
              </a:lnSpc>
              <a:defRPr/>
            </a:pPr>
            <a:r>
              <a:rPr lang="en-US" sz="2000" dirty="0">
                <a:latin typeface="Arial" panose="020B0604020202020204" pitchFamily="34" charset="0"/>
                <a:cs typeface="Arial" panose="020B0604020202020204" pitchFamily="34" charset="0"/>
              </a:rPr>
              <a:t>Measured using a refractometer</a:t>
            </a:r>
          </a:p>
        </p:txBody>
      </p:sp>
      <p:pic>
        <p:nvPicPr>
          <p:cNvPr id="14" name="Picture 13">
            <a:extLst>
              <a:ext uri="{FF2B5EF4-FFF2-40B4-BE49-F238E27FC236}">
                <a16:creationId xmlns:a16="http://schemas.microsoft.com/office/drawing/2014/main" id="{42BF9817-39E3-49A2-AE14-9ACEB22B72C4}"/>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4572000" y="0"/>
            <a:ext cx="4572001" cy="68580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5" name="TextBox 14">
            <a:extLst>
              <a:ext uri="{FF2B5EF4-FFF2-40B4-BE49-F238E27FC236}">
                <a16:creationId xmlns:a16="http://schemas.microsoft.com/office/drawing/2014/main" id="{92090A6B-8600-4D96-A586-9B6CBE9074C8}"/>
              </a:ext>
            </a:extLst>
          </p:cNvPr>
          <p:cNvSpPr txBox="1"/>
          <p:nvPr/>
        </p:nvSpPr>
        <p:spPr>
          <a:xfrm>
            <a:off x="6776365" y="6657945"/>
            <a:ext cx="2948429" cy="200055"/>
          </a:xfrm>
          <a:prstGeom prst="rect">
            <a:avLst/>
          </a:prstGeom>
          <a:noFill/>
        </p:spPr>
        <p:txBody>
          <a:bodyPr wrap="square" rtlCol="0">
            <a:spAutoFit/>
          </a:bodyPr>
          <a:lstStyle/>
          <a:p>
            <a:r>
              <a:rPr lang="en-US" sz="700" dirty="0">
                <a:solidFill>
                  <a:srgbClr val="FFFFFF"/>
                </a:solidFill>
                <a:hlinkClick r:id="rId4" tooltip="https://osirisnewdawn.gamepedia.com/Dirty_Water">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376047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227" y="1013537"/>
            <a:ext cx="4325257" cy="5463086"/>
          </a:xfrm>
        </p:spPr>
        <p:txBody>
          <a:bodyPr>
            <a:noAutofit/>
          </a:bodyPr>
          <a:lstStyle/>
          <a:p>
            <a:pPr>
              <a:defRPr/>
            </a:pPr>
            <a:r>
              <a:rPr lang="en-US" sz="1900" dirty="0">
                <a:latin typeface="Arial" panose="020B0604020202020204" pitchFamily="34" charset="0"/>
                <a:cs typeface="Arial" panose="020B0604020202020204" pitchFamily="34" charset="0"/>
              </a:rPr>
              <a:t>0-800 µS/cm</a:t>
            </a:r>
          </a:p>
          <a:p>
            <a:pPr lvl="1">
              <a:buFont typeface="Courier New" panose="02070309020205020404" pitchFamily="49" charset="0"/>
              <a:buChar char="o"/>
              <a:defRPr/>
            </a:pPr>
            <a:r>
              <a:rPr lang="en-US" sz="1900" dirty="0">
                <a:latin typeface="Arial" panose="020B0604020202020204" pitchFamily="34" charset="0"/>
                <a:cs typeface="Arial" panose="020B0604020202020204" pitchFamily="34" charset="0"/>
              </a:rPr>
              <a:t>Suitable for drinking, irrigation, and livestock</a:t>
            </a:r>
          </a:p>
          <a:p>
            <a:pPr>
              <a:defRPr/>
            </a:pPr>
            <a:r>
              <a:rPr lang="en-US" sz="1900" dirty="0">
                <a:latin typeface="Arial" panose="020B0604020202020204" pitchFamily="34" charset="0"/>
                <a:cs typeface="Arial" panose="020B0604020202020204" pitchFamily="34" charset="0"/>
              </a:rPr>
              <a:t>800-2,500 µS/cm</a:t>
            </a:r>
          </a:p>
          <a:p>
            <a:pPr lvl="1">
              <a:buFont typeface="Courier New" panose="02070309020205020404" pitchFamily="49" charset="0"/>
              <a:buChar char="o"/>
              <a:defRPr/>
            </a:pPr>
            <a:r>
              <a:rPr lang="en-US" sz="1900" dirty="0">
                <a:latin typeface="Arial" panose="020B0604020202020204" pitchFamily="34" charset="0"/>
                <a:cs typeface="Arial" panose="020B0604020202020204" pitchFamily="34" charset="0"/>
              </a:rPr>
              <a:t>Suitable for drinking but not preferable</a:t>
            </a:r>
          </a:p>
          <a:p>
            <a:pPr lvl="1">
              <a:buFont typeface="Courier New" panose="02070309020205020404" pitchFamily="49" charset="0"/>
              <a:buChar char="o"/>
              <a:defRPr/>
            </a:pPr>
            <a:r>
              <a:rPr lang="en-US" sz="1900" dirty="0">
                <a:latin typeface="Arial" panose="020B0604020202020204" pitchFamily="34" charset="0"/>
                <a:cs typeface="Arial" panose="020B0604020202020204" pitchFamily="34" charset="0"/>
              </a:rPr>
              <a:t>Suitable for irrigation but requires special treatment</a:t>
            </a:r>
          </a:p>
          <a:p>
            <a:pPr lvl="1">
              <a:buFont typeface="Courier New" panose="02070309020205020404" pitchFamily="49" charset="0"/>
              <a:buChar char="o"/>
              <a:defRPr/>
            </a:pPr>
            <a:r>
              <a:rPr lang="en-US" sz="1900" dirty="0">
                <a:latin typeface="Arial" panose="020B0604020202020204" pitchFamily="34" charset="0"/>
                <a:cs typeface="Arial" panose="020B0604020202020204" pitchFamily="34" charset="0"/>
              </a:rPr>
              <a:t>Suitable for livestock</a:t>
            </a:r>
          </a:p>
          <a:p>
            <a:pPr>
              <a:defRPr/>
            </a:pPr>
            <a:r>
              <a:rPr lang="en-US" sz="1900" dirty="0">
                <a:latin typeface="Arial" panose="020B0604020202020204" pitchFamily="34" charset="0"/>
                <a:cs typeface="Arial" panose="020B0604020202020204" pitchFamily="34" charset="0"/>
              </a:rPr>
              <a:t>2,500-10,000 µS/cm</a:t>
            </a:r>
          </a:p>
          <a:p>
            <a:pPr lvl="1">
              <a:buFont typeface="Courier New" panose="02070309020205020404" pitchFamily="49" charset="0"/>
              <a:buChar char="o"/>
              <a:defRPr/>
            </a:pPr>
            <a:r>
              <a:rPr lang="en-US" sz="1900" dirty="0">
                <a:latin typeface="Arial" panose="020B0604020202020204" pitchFamily="34" charset="0"/>
                <a:cs typeface="Arial" panose="020B0604020202020204" pitchFamily="34" charset="0"/>
              </a:rPr>
              <a:t>Not suitable for drinking and irrigation of any crops except those which are salt-tolerant</a:t>
            </a:r>
          </a:p>
          <a:p>
            <a:pPr lvl="1">
              <a:buFont typeface="Courier New" panose="02070309020205020404" pitchFamily="49" charset="0"/>
              <a:buChar char="o"/>
              <a:defRPr/>
            </a:pPr>
            <a:r>
              <a:rPr lang="en-US" sz="1900" dirty="0">
                <a:latin typeface="Arial" panose="020B0604020202020204" pitchFamily="34" charset="0"/>
                <a:cs typeface="Arial" panose="020B0604020202020204" pitchFamily="34" charset="0"/>
              </a:rPr>
              <a:t>Suitable for some livestock</a:t>
            </a:r>
          </a:p>
          <a:p>
            <a:pPr>
              <a:defRPr/>
            </a:pPr>
            <a:r>
              <a:rPr lang="en-US" sz="1900" dirty="0">
                <a:latin typeface="Arial" panose="020B0604020202020204" pitchFamily="34" charset="0"/>
                <a:cs typeface="Arial" panose="020B0604020202020204" pitchFamily="34" charset="0"/>
              </a:rPr>
              <a:t>Above 10,000 µS/cm</a:t>
            </a:r>
          </a:p>
          <a:p>
            <a:pPr lvl="1">
              <a:buFont typeface="Courier New" panose="02070309020205020404" pitchFamily="49" charset="0"/>
              <a:buChar char="o"/>
              <a:defRPr/>
            </a:pPr>
            <a:r>
              <a:rPr lang="en-US" sz="1900" dirty="0">
                <a:latin typeface="Arial" panose="020B0604020202020204" pitchFamily="34" charset="0"/>
                <a:cs typeface="Arial" panose="020B0604020202020204" pitchFamily="34" charset="0"/>
              </a:rPr>
              <a:t>Not suitable for drinking, irrigation, or livestock</a:t>
            </a:r>
          </a:p>
          <a:p>
            <a:pPr marL="45720" indent="0">
              <a:buNone/>
            </a:pPr>
            <a:endParaRPr lang="en-US" sz="1800" dirty="0">
              <a:latin typeface="Arial" panose="020B0604020202020204" pitchFamily="34" charset="0"/>
              <a:cs typeface="Arial" panose="020B0604020202020204" pitchFamily="34" charset="0"/>
            </a:endParaRPr>
          </a:p>
        </p:txBody>
      </p:sp>
      <p:sp>
        <p:nvSpPr>
          <p:cNvPr id="5" name="Rectangle 4"/>
          <p:cNvSpPr/>
          <p:nvPr/>
        </p:nvSpPr>
        <p:spPr>
          <a:xfrm>
            <a:off x="-31375" y="6664965"/>
            <a:ext cx="7989453"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u="none" strike="noStrike" kern="1200" cap="none" spc="0" normalizeH="0" baseline="0" noProof="0">
                <a:ln>
                  <a:noFill/>
                </a:ln>
                <a:solidFill>
                  <a:prstClr val="black"/>
                </a:solidFill>
                <a:effectLst/>
                <a:uLnTx/>
                <a:uFillTx/>
                <a:latin typeface="Tw Cen MT" panose="020B0602020104020603" pitchFamily="34" charset="77"/>
              </a:rPr>
              <a:t>Source: Department of Primary Industries, Victoria, Australia, Measuring the Salinity of Water, Available from http://www.dpi.vic.gov.au </a:t>
            </a:r>
          </a:p>
        </p:txBody>
      </p:sp>
      <p:sp>
        <p:nvSpPr>
          <p:cNvPr id="9" name="Title 3">
            <a:extLst>
              <a:ext uri="{FF2B5EF4-FFF2-40B4-BE49-F238E27FC236}">
                <a16:creationId xmlns:a16="http://schemas.microsoft.com/office/drawing/2014/main" id="{00F14C07-1493-4247-BE36-C2373CD1DED7}"/>
              </a:ext>
            </a:extLst>
          </p:cNvPr>
          <p:cNvSpPr>
            <a:spLocks noGrp="1"/>
          </p:cNvSpPr>
          <p:nvPr>
            <p:ph type="title"/>
          </p:nvPr>
        </p:nvSpPr>
        <p:spPr>
          <a:xfrm>
            <a:off x="121227" y="0"/>
            <a:ext cx="4166683" cy="1257129"/>
          </a:xfrm>
        </p:spPr>
        <p:txBody>
          <a:bodyPr>
            <a:noAutofit/>
          </a:bodyPr>
          <a:lstStyle/>
          <a:p>
            <a:r>
              <a:rPr lang="en-US" sz="4000" b="1" dirty="0">
                <a:solidFill>
                  <a:srgbClr val="005481"/>
                </a:solidFill>
                <a:latin typeface="Arial" panose="020B0604020202020204" pitchFamily="34" charset="0"/>
                <a:cs typeface="Arial" panose="020B0604020202020204" pitchFamily="34" charset="0"/>
              </a:rPr>
              <a:t>CONDUCTIVITY</a:t>
            </a:r>
            <a:endParaRPr lang="en-US" sz="2400" b="1" dirty="0">
              <a:solidFill>
                <a:srgbClr val="00548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A03AAF47-8A72-4EFB-A763-4AA065E50D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98912" y="10"/>
            <a:ext cx="4734863" cy="68579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70129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980" y="1702920"/>
            <a:ext cx="4332020" cy="4353495"/>
          </a:xfrm>
        </p:spPr>
        <p:txBody>
          <a:bodyPr>
            <a:noAutofit/>
          </a:bodyPr>
          <a:lstStyle/>
          <a:p>
            <a:pPr>
              <a:defRPr/>
            </a:pPr>
            <a:r>
              <a:rPr lang="en-US" sz="2400" dirty="0">
                <a:latin typeface="Arial" panose="020B0604020202020204" pitchFamily="34" charset="0"/>
                <a:cs typeface="Arial" panose="020B0604020202020204" pitchFamily="34" charset="0"/>
              </a:rPr>
              <a:t>Refractometers operate based on the principle of refraction </a:t>
            </a:r>
          </a:p>
          <a:p>
            <a:pPr>
              <a:defRPr/>
            </a:pPr>
            <a:r>
              <a:rPr lang="en-US" sz="2400" dirty="0">
                <a:latin typeface="Arial" panose="020B0604020202020204" pitchFamily="34" charset="0"/>
                <a:cs typeface="Arial" panose="020B0604020202020204" pitchFamily="34" charset="0"/>
              </a:rPr>
              <a:t>Reading ranges 0-100 parts per thousand</a:t>
            </a:r>
          </a:p>
          <a:p>
            <a:pPr>
              <a:defRPr/>
            </a:pPr>
            <a:r>
              <a:rPr lang="en-US" sz="2400" dirty="0">
                <a:latin typeface="Arial" panose="020B0604020202020204" pitchFamily="34" charset="0"/>
                <a:cs typeface="Arial" panose="020B0604020202020204" pitchFamily="34" charset="0"/>
              </a:rPr>
              <a:t>Typical salt content of ocean water is 35 ppt</a:t>
            </a:r>
          </a:p>
          <a:p>
            <a:pPr marL="0" indent="0">
              <a:buNone/>
              <a:defRPr/>
            </a:pPr>
            <a:endParaRPr lang="en-US"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401EBBD-7BF6-9B4F-ABA3-E1CE2152456E}"/>
              </a:ext>
            </a:extLst>
          </p:cNvPr>
          <p:cNvPicPr>
            <a:picLocks noChangeAspect="1"/>
          </p:cNvPicPr>
          <p:nvPr/>
        </p:nvPicPr>
        <p:blipFill rotWithShape="1">
          <a:blip r:embed="rId3"/>
          <a:srcRect/>
          <a:stretch/>
        </p:blipFill>
        <p:spPr>
          <a:xfrm>
            <a:off x="4527890" y="634142"/>
            <a:ext cx="4616110" cy="515507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9" name="Title 3">
            <a:extLst>
              <a:ext uri="{FF2B5EF4-FFF2-40B4-BE49-F238E27FC236}">
                <a16:creationId xmlns:a16="http://schemas.microsoft.com/office/drawing/2014/main" id="{00F14C07-1493-4247-BE36-C2373CD1DED7}"/>
              </a:ext>
            </a:extLst>
          </p:cNvPr>
          <p:cNvSpPr>
            <a:spLocks noGrp="1"/>
          </p:cNvSpPr>
          <p:nvPr>
            <p:ph type="title"/>
          </p:nvPr>
        </p:nvSpPr>
        <p:spPr>
          <a:xfrm>
            <a:off x="239980" y="261097"/>
            <a:ext cx="4166683" cy="1257129"/>
          </a:xfrm>
        </p:spPr>
        <p:txBody>
          <a:bodyPr>
            <a:noAutofit/>
          </a:bodyPr>
          <a:lstStyle/>
          <a:p>
            <a:r>
              <a:rPr lang="en-US" sz="4000" b="1" dirty="0">
                <a:solidFill>
                  <a:srgbClr val="005481"/>
                </a:solidFill>
                <a:latin typeface="Arial" panose="020B0604020202020204" pitchFamily="34" charset="0"/>
                <a:cs typeface="Arial" panose="020B0604020202020204" pitchFamily="34" charset="0"/>
              </a:rPr>
              <a:t>SALINITY</a:t>
            </a:r>
            <a:endParaRPr lang="en-US" sz="2400" b="1" dirty="0">
              <a:solidFill>
                <a:srgbClr val="0054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311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9EB2546-98F3-3B44-AFB0-1C5BDA6BEA5B}"/>
              </a:ext>
            </a:extLst>
          </p:cNvPr>
          <p:cNvSpPr txBox="1"/>
          <p:nvPr/>
        </p:nvSpPr>
        <p:spPr>
          <a:xfrm>
            <a:off x="1" y="0"/>
            <a:ext cx="9143999" cy="1782732"/>
          </a:xfrm>
          <a:prstGeom prst="rect">
            <a:avLst/>
          </a:prstGeom>
          <a:solidFill>
            <a:srgbClr val="005481"/>
          </a:solidFill>
        </p:spPr>
        <p:txBody>
          <a:bodyPr wrap="square" rtlCol="0">
            <a:spAutoFit/>
          </a:bodyPr>
          <a:lstStyle/>
          <a:p>
            <a:pPr algn="ctr">
              <a:lnSpc>
                <a:spcPts val="4500"/>
              </a:lnSpc>
            </a:pPr>
            <a:endParaRPr lang="en-US" sz="1100" b="1" spc="225" dirty="0">
              <a:solidFill>
                <a:schemeClr val="bg1"/>
              </a:solidFill>
              <a:latin typeface="Adobe Garamond Pro" panose="02020602060506020403" pitchFamily="18" charset="0"/>
              <a:ea typeface="League Spartan" charset="0"/>
              <a:cs typeface="Poppins SemiBold" pitchFamily="2" charset="77"/>
            </a:endParaRPr>
          </a:p>
          <a:p>
            <a:pPr algn="ctr">
              <a:lnSpc>
                <a:spcPts val="4500"/>
              </a:lnSpc>
            </a:pPr>
            <a:r>
              <a:rPr lang="en-US" sz="4800" b="1" spc="225" dirty="0">
                <a:solidFill>
                  <a:schemeClr val="bg1"/>
                </a:solidFill>
                <a:latin typeface="Arial" panose="020B0604020202020204" pitchFamily="34" charset="0"/>
                <a:ea typeface="League Spartan" charset="0"/>
                <a:cs typeface="Arial" panose="020B0604020202020204" pitchFamily="34" charset="0"/>
              </a:rPr>
              <a:t>AGENDA</a:t>
            </a:r>
          </a:p>
          <a:p>
            <a:pPr algn="ctr">
              <a:lnSpc>
                <a:spcPts val="4500"/>
              </a:lnSpc>
            </a:pPr>
            <a:endParaRPr lang="en-US" sz="1000" b="1" spc="225" dirty="0">
              <a:solidFill>
                <a:schemeClr val="bg1"/>
              </a:solidFill>
              <a:latin typeface="Adobe Garamond Pro" panose="02020602060506020403" pitchFamily="18" charset="0"/>
              <a:ea typeface="League Spartan" charset="0"/>
              <a:cs typeface="Poppins SemiBold" pitchFamily="2" charset="77"/>
            </a:endParaRPr>
          </a:p>
        </p:txBody>
      </p:sp>
      <p:sp>
        <p:nvSpPr>
          <p:cNvPr id="44" name="Rounded Rectangle 43">
            <a:extLst>
              <a:ext uri="{FF2B5EF4-FFF2-40B4-BE49-F238E27FC236}">
                <a16:creationId xmlns:a16="http://schemas.microsoft.com/office/drawing/2014/main" id="{035708F4-0684-584E-BA6B-6F0EF847FA0B}"/>
              </a:ext>
            </a:extLst>
          </p:cNvPr>
          <p:cNvSpPr/>
          <p:nvPr/>
        </p:nvSpPr>
        <p:spPr>
          <a:xfrm>
            <a:off x="1015538" y="3016282"/>
            <a:ext cx="498176" cy="496974"/>
          </a:xfrm>
          <a:prstGeom prst="roundRect">
            <a:avLst>
              <a:gd name="adj" fmla="val 37156"/>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00A08E"/>
              </a:solidFill>
            </a:endParaRPr>
          </a:p>
        </p:txBody>
      </p:sp>
      <p:grpSp>
        <p:nvGrpSpPr>
          <p:cNvPr id="7" name="Group 6">
            <a:extLst>
              <a:ext uri="{FF2B5EF4-FFF2-40B4-BE49-F238E27FC236}">
                <a16:creationId xmlns:a16="http://schemas.microsoft.com/office/drawing/2014/main" id="{A46FFB76-48DC-4886-821C-E0577CB8F16D}"/>
              </a:ext>
            </a:extLst>
          </p:cNvPr>
          <p:cNvGrpSpPr/>
          <p:nvPr/>
        </p:nvGrpSpPr>
        <p:grpSpPr>
          <a:xfrm>
            <a:off x="1015538" y="4733957"/>
            <a:ext cx="6811692" cy="738664"/>
            <a:chOff x="4221618" y="3036903"/>
            <a:chExt cx="9082254" cy="984885"/>
          </a:xfrm>
        </p:grpSpPr>
        <p:sp>
          <p:nvSpPr>
            <p:cNvPr id="57" name="TextBox 56">
              <a:extLst>
                <a:ext uri="{FF2B5EF4-FFF2-40B4-BE49-F238E27FC236}">
                  <a16:creationId xmlns:a16="http://schemas.microsoft.com/office/drawing/2014/main" id="{09FFF643-4CFC-E046-B01B-110B6F589441}"/>
                </a:ext>
              </a:extLst>
            </p:cNvPr>
            <p:cNvSpPr txBox="1"/>
            <p:nvPr/>
          </p:nvSpPr>
          <p:spPr>
            <a:xfrm>
              <a:off x="5165603" y="3036903"/>
              <a:ext cx="8138269" cy="984885"/>
            </a:xfrm>
            <a:prstGeom prst="rect">
              <a:avLst/>
            </a:prstGeom>
            <a:noFill/>
          </p:spPr>
          <p:txBody>
            <a:bodyPr wrap="square" rtlCol="0" anchor="ctr" anchorCtr="0">
              <a:spAutoFit/>
            </a:bodyPr>
            <a:lstStyle/>
            <a:p>
              <a:pPr lvl="0">
                <a:lnSpc>
                  <a:spcPct val="100000"/>
                </a:lnSpc>
              </a:pPr>
              <a:r>
                <a:rPr lang="en-US" sz="2100" b="1" dirty="0">
                  <a:solidFill>
                    <a:schemeClr val="tx2"/>
                  </a:solidFill>
                  <a:latin typeface="Arial" panose="020B0604020202020204" pitchFamily="34" charset="0"/>
                  <a:ea typeface="League Spartan" charset="0"/>
                  <a:cs typeface="Arial" panose="020B0604020202020204" pitchFamily="34" charset="0"/>
                </a:rPr>
                <a:t>Phase III – Conduct protocols without trainer assistance</a:t>
              </a:r>
              <a:endParaRPr lang="en-US" sz="2100" dirty="0">
                <a:solidFill>
                  <a:schemeClr val="tx2"/>
                </a:solidFill>
                <a:latin typeface="Arial" panose="020B0604020202020204" pitchFamily="34" charset="0"/>
                <a:cs typeface="Arial" panose="020B0604020202020204" pitchFamily="34" charset="0"/>
              </a:endParaRPr>
            </a:p>
          </p:txBody>
        </p:sp>
        <p:sp>
          <p:nvSpPr>
            <p:cNvPr id="19" name="Rounded Rectangle 52">
              <a:extLst>
                <a:ext uri="{FF2B5EF4-FFF2-40B4-BE49-F238E27FC236}">
                  <a16:creationId xmlns:a16="http://schemas.microsoft.com/office/drawing/2014/main" id="{854FE6DC-2DDA-6B46-ADBB-10639F73E2E0}"/>
                </a:ext>
              </a:extLst>
            </p:cNvPr>
            <p:cNvSpPr/>
            <p:nvPr/>
          </p:nvSpPr>
          <p:spPr>
            <a:xfrm>
              <a:off x="4221618" y="3202814"/>
              <a:ext cx="664234" cy="662632"/>
            </a:xfrm>
            <a:prstGeom prst="roundRect">
              <a:avLst>
                <a:gd name="adj" fmla="val 37156"/>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00A08E"/>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BE386D1-BC45-F648-99B6-0570F3D0F2AA}"/>
                </a:ext>
              </a:extLst>
            </p:cNvPr>
            <p:cNvSpPr txBox="1"/>
            <p:nvPr/>
          </p:nvSpPr>
          <p:spPr>
            <a:xfrm>
              <a:off x="4329265" y="3252347"/>
              <a:ext cx="444995" cy="553997"/>
            </a:xfrm>
            <a:prstGeom prst="rect">
              <a:avLst/>
            </a:prstGeom>
            <a:noFill/>
          </p:spPr>
          <p:txBody>
            <a:bodyPr wrap="none" rtlCol="0" anchor="ctr" anchorCtr="0">
              <a:spAutoFit/>
            </a:bodyPr>
            <a:lstStyle/>
            <a:p>
              <a:pPr algn="ctr"/>
              <a:r>
                <a:rPr lang="en-US" sz="2100" b="1" dirty="0">
                  <a:solidFill>
                    <a:schemeClr val="bg1"/>
                  </a:solidFill>
                  <a:latin typeface="Arial" panose="020B0604020202020204" pitchFamily="34" charset="0"/>
                  <a:ea typeface="League Spartan" charset="0"/>
                  <a:cs typeface="Arial" panose="020B0604020202020204" pitchFamily="34" charset="0"/>
                </a:rPr>
                <a:t>4</a:t>
              </a:r>
            </a:p>
          </p:txBody>
        </p:sp>
      </p:grpSp>
      <p:grpSp>
        <p:nvGrpSpPr>
          <p:cNvPr id="6" name="Group 5">
            <a:extLst>
              <a:ext uri="{FF2B5EF4-FFF2-40B4-BE49-F238E27FC236}">
                <a16:creationId xmlns:a16="http://schemas.microsoft.com/office/drawing/2014/main" id="{1F4A055F-6A79-4666-B552-478C079DB990}"/>
              </a:ext>
            </a:extLst>
          </p:cNvPr>
          <p:cNvGrpSpPr/>
          <p:nvPr/>
        </p:nvGrpSpPr>
        <p:grpSpPr>
          <a:xfrm>
            <a:off x="1015538" y="5816824"/>
            <a:ext cx="4013766" cy="496974"/>
            <a:chOff x="4223585" y="4150905"/>
            <a:chExt cx="5351690" cy="662632"/>
          </a:xfrm>
        </p:grpSpPr>
        <p:sp>
          <p:nvSpPr>
            <p:cNvPr id="37" name="TextBox 36">
              <a:extLst>
                <a:ext uri="{FF2B5EF4-FFF2-40B4-BE49-F238E27FC236}">
                  <a16:creationId xmlns:a16="http://schemas.microsoft.com/office/drawing/2014/main" id="{1405E336-7F29-AD48-ADE9-A3BC8513015E}"/>
                </a:ext>
              </a:extLst>
            </p:cNvPr>
            <p:cNvSpPr txBox="1"/>
            <p:nvPr/>
          </p:nvSpPr>
          <p:spPr>
            <a:xfrm>
              <a:off x="5165604" y="4204410"/>
              <a:ext cx="4409671" cy="553997"/>
            </a:xfrm>
            <a:prstGeom prst="rect">
              <a:avLst/>
            </a:prstGeom>
            <a:noFill/>
          </p:spPr>
          <p:txBody>
            <a:bodyPr wrap="none" rtlCol="0" anchor="ctr" anchorCtr="0">
              <a:spAutoFit/>
            </a:bodyPr>
            <a:lstStyle/>
            <a:p>
              <a:r>
                <a:rPr lang="en-US" sz="2100" b="1" dirty="0">
                  <a:solidFill>
                    <a:schemeClr val="tx2"/>
                  </a:solidFill>
                  <a:latin typeface="Arial" panose="020B0604020202020204" pitchFamily="34" charset="0"/>
                  <a:ea typeface="League Spartan" charset="0"/>
                  <a:cs typeface="Arial" panose="020B0604020202020204" pitchFamily="34" charset="0"/>
                </a:rPr>
                <a:t>Wrap Up and Next Steps</a:t>
              </a:r>
            </a:p>
          </p:txBody>
        </p:sp>
        <p:sp>
          <p:nvSpPr>
            <p:cNvPr id="23" name="Rounded Rectangle 52">
              <a:extLst>
                <a:ext uri="{FF2B5EF4-FFF2-40B4-BE49-F238E27FC236}">
                  <a16:creationId xmlns:a16="http://schemas.microsoft.com/office/drawing/2014/main" id="{CC7AB88B-B7D5-4C4B-89F5-C630773CAE0F}"/>
                </a:ext>
              </a:extLst>
            </p:cNvPr>
            <p:cNvSpPr/>
            <p:nvPr/>
          </p:nvSpPr>
          <p:spPr>
            <a:xfrm>
              <a:off x="4223585" y="4150905"/>
              <a:ext cx="664234" cy="662632"/>
            </a:xfrm>
            <a:prstGeom prst="roundRect">
              <a:avLst>
                <a:gd name="adj" fmla="val 37156"/>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00A08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9B5B4E-FC70-1640-84F8-15F4919ADC2F}"/>
                </a:ext>
              </a:extLst>
            </p:cNvPr>
            <p:cNvSpPr txBox="1"/>
            <p:nvPr/>
          </p:nvSpPr>
          <p:spPr>
            <a:xfrm>
              <a:off x="4333204" y="4205220"/>
              <a:ext cx="444995" cy="553997"/>
            </a:xfrm>
            <a:prstGeom prst="rect">
              <a:avLst/>
            </a:prstGeom>
            <a:noFill/>
          </p:spPr>
          <p:txBody>
            <a:bodyPr wrap="none" rtlCol="0" anchor="ctr" anchorCtr="0">
              <a:spAutoFit/>
            </a:bodyPr>
            <a:lstStyle/>
            <a:p>
              <a:pPr algn="ctr"/>
              <a:r>
                <a:rPr lang="en-US" sz="2100" b="1" dirty="0">
                  <a:solidFill>
                    <a:schemeClr val="bg1"/>
                  </a:solidFill>
                  <a:latin typeface="Arial" panose="020B0604020202020204" pitchFamily="34" charset="0"/>
                  <a:ea typeface="League Spartan" charset="0"/>
                  <a:cs typeface="Arial" panose="020B0604020202020204" pitchFamily="34" charset="0"/>
                </a:rPr>
                <a:t>5</a:t>
              </a:r>
            </a:p>
          </p:txBody>
        </p:sp>
      </p:grpSp>
      <p:grpSp>
        <p:nvGrpSpPr>
          <p:cNvPr id="8" name="Group 7">
            <a:extLst>
              <a:ext uri="{FF2B5EF4-FFF2-40B4-BE49-F238E27FC236}">
                <a16:creationId xmlns:a16="http://schemas.microsoft.com/office/drawing/2014/main" id="{EBE44695-4D55-474B-BDB6-574CAF83ADE6}"/>
              </a:ext>
            </a:extLst>
          </p:cNvPr>
          <p:cNvGrpSpPr/>
          <p:nvPr/>
        </p:nvGrpSpPr>
        <p:grpSpPr>
          <a:xfrm>
            <a:off x="1015538" y="3941730"/>
            <a:ext cx="7668358" cy="496974"/>
            <a:chOff x="4211015" y="2228415"/>
            <a:chExt cx="10224469" cy="662632"/>
          </a:xfrm>
        </p:grpSpPr>
        <p:sp>
          <p:nvSpPr>
            <p:cNvPr id="46" name="Rounded Rectangle 45">
              <a:extLst>
                <a:ext uri="{FF2B5EF4-FFF2-40B4-BE49-F238E27FC236}">
                  <a16:creationId xmlns:a16="http://schemas.microsoft.com/office/drawing/2014/main" id="{63A3970D-67A5-8547-B444-ADEEAE7C0040}"/>
                </a:ext>
              </a:extLst>
            </p:cNvPr>
            <p:cNvSpPr/>
            <p:nvPr/>
          </p:nvSpPr>
          <p:spPr>
            <a:xfrm>
              <a:off x="4211015" y="2228415"/>
              <a:ext cx="664234" cy="662632"/>
            </a:xfrm>
            <a:prstGeom prst="roundRect">
              <a:avLst>
                <a:gd name="adj" fmla="val 37156"/>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00A08E"/>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81759F5A-3194-CD4C-B7FF-8A83B27DB2C6}"/>
                </a:ext>
              </a:extLst>
            </p:cNvPr>
            <p:cNvSpPr txBox="1"/>
            <p:nvPr/>
          </p:nvSpPr>
          <p:spPr>
            <a:xfrm>
              <a:off x="4320634" y="2277326"/>
              <a:ext cx="444994" cy="553997"/>
            </a:xfrm>
            <a:prstGeom prst="rect">
              <a:avLst/>
            </a:prstGeom>
            <a:noFill/>
          </p:spPr>
          <p:txBody>
            <a:bodyPr wrap="none" rtlCol="0" anchor="ctr" anchorCtr="0">
              <a:spAutoFit/>
            </a:bodyPr>
            <a:lstStyle/>
            <a:p>
              <a:pPr algn="ctr"/>
              <a:r>
                <a:rPr lang="en-US" sz="2100" b="1" dirty="0">
                  <a:solidFill>
                    <a:schemeClr val="bg1"/>
                  </a:solidFill>
                  <a:latin typeface="Arial" panose="020B0604020202020204" pitchFamily="34" charset="0"/>
                  <a:ea typeface="League Spartan" charset="0"/>
                  <a:cs typeface="Arial" panose="020B0604020202020204" pitchFamily="34" charset="0"/>
                </a:rPr>
                <a:t>3</a:t>
              </a:r>
            </a:p>
          </p:txBody>
        </p:sp>
        <p:sp>
          <p:nvSpPr>
            <p:cNvPr id="15" name="TextBox 14">
              <a:extLst>
                <a:ext uri="{FF2B5EF4-FFF2-40B4-BE49-F238E27FC236}">
                  <a16:creationId xmlns:a16="http://schemas.microsoft.com/office/drawing/2014/main" id="{6421C01A-F111-AF42-8A8E-CCAD5CE8CD4B}"/>
                </a:ext>
              </a:extLst>
            </p:cNvPr>
            <p:cNvSpPr txBox="1"/>
            <p:nvPr/>
          </p:nvSpPr>
          <p:spPr>
            <a:xfrm>
              <a:off x="5167569" y="2303271"/>
              <a:ext cx="9267915" cy="553997"/>
            </a:xfrm>
            <a:prstGeom prst="rect">
              <a:avLst/>
            </a:prstGeom>
            <a:noFill/>
          </p:spPr>
          <p:txBody>
            <a:bodyPr wrap="none" rtlCol="0" anchor="ctr" anchorCtr="0">
              <a:spAutoFit/>
            </a:bodyPr>
            <a:lstStyle/>
            <a:p>
              <a:r>
                <a:rPr lang="en-US" sz="2100" b="1" dirty="0">
                  <a:solidFill>
                    <a:schemeClr val="tx2"/>
                  </a:solidFill>
                  <a:latin typeface="Arial" panose="020B0604020202020204" pitchFamily="34" charset="0"/>
                  <a:ea typeface="League Spartan" charset="0"/>
                  <a:cs typeface="Arial" panose="020B0604020202020204" pitchFamily="34" charset="0"/>
                </a:rPr>
                <a:t>Phase II – Conduct protocols with trainer assistance </a:t>
              </a:r>
              <a:endParaRPr lang="en-US" sz="2100" dirty="0">
                <a:solidFill>
                  <a:schemeClr val="tx2"/>
                </a:solidFill>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1C356CCE-72FA-4A3B-A71F-4A8DD3EE9269}"/>
              </a:ext>
            </a:extLst>
          </p:cNvPr>
          <p:cNvGrpSpPr/>
          <p:nvPr/>
        </p:nvGrpSpPr>
        <p:grpSpPr>
          <a:xfrm>
            <a:off x="1106869" y="2862490"/>
            <a:ext cx="6339199" cy="610028"/>
            <a:chOff x="4265668" y="1759014"/>
            <a:chExt cx="17732407" cy="333934"/>
          </a:xfrm>
        </p:grpSpPr>
        <p:sp>
          <p:nvSpPr>
            <p:cNvPr id="47" name="TextBox 46">
              <a:extLst>
                <a:ext uri="{FF2B5EF4-FFF2-40B4-BE49-F238E27FC236}">
                  <a16:creationId xmlns:a16="http://schemas.microsoft.com/office/drawing/2014/main" id="{E86AE49B-E1F1-6749-88BD-93FCFF63C125}"/>
                </a:ext>
              </a:extLst>
            </p:cNvPr>
            <p:cNvSpPr txBox="1"/>
            <p:nvPr/>
          </p:nvSpPr>
          <p:spPr>
            <a:xfrm>
              <a:off x="4265668" y="1865501"/>
              <a:ext cx="897703" cy="227447"/>
            </a:xfrm>
            <a:prstGeom prst="rect">
              <a:avLst/>
            </a:prstGeom>
            <a:noFill/>
          </p:spPr>
          <p:txBody>
            <a:bodyPr wrap="none" rtlCol="0" anchor="ctr" anchorCtr="0">
              <a:spAutoFit/>
            </a:bodyPr>
            <a:lstStyle/>
            <a:p>
              <a:pPr algn="ctr"/>
              <a:r>
                <a:rPr lang="en-US" sz="2100" b="1" dirty="0">
                  <a:solidFill>
                    <a:schemeClr val="bg1"/>
                  </a:solidFill>
                  <a:ea typeface="League Spartan" charset="0"/>
                  <a:cs typeface="Poppins SemiBold" pitchFamily="2" charset="77"/>
                </a:rPr>
                <a:t>2</a:t>
              </a:r>
            </a:p>
          </p:txBody>
        </p:sp>
        <p:sp>
          <p:nvSpPr>
            <p:cNvPr id="16" name="Rectangle 15">
              <a:extLst>
                <a:ext uri="{FF2B5EF4-FFF2-40B4-BE49-F238E27FC236}">
                  <a16:creationId xmlns:a16="http://schemas.microsoft.com/office/drawing/2014/main" id="{E21B5E37-4DA1-A44E-8AC1-C7A54811AFC9}"/>
                </a:ext>
              </a:extLst>
            </p:cNvPr>
            <p:cNvSpPr/>
            <p:nvPr/>
          </p:nvSpPr>
          <p:spPr>
            <a:xfrm>
              <a:off x="6024559" y="1759014"/>
              <a:ext cx="15973516" cy="227447"/>
            </a:xfrm>
            <a:prstGeom prst="rect">
              <a:avLst/>
            </a:prstGeom>
          </p:spPr>
          <p:txBody>
            <a:bodyPr wrap="square">
              <a:spAutoFit/>
            </a:bodyPr>
            <a:lstStyle/>
            <a:p>
              <a:pPr lvl="0">
                <a:lnSpc>
                  <a:spcPct val="100000"/>
                </a:lnSpc>
              </a:pPr>
              <a:endParaRPr lang="en-US" sz="2100" dirty="0">
                <a:solidFill>
                  <a:schemeClr val="tx2"/>
                </a:solidFill>
              </a:endParaRPr>
            </a:p>
          </p:txBody>
        </p:sp>
      </p:grpSp>
      <p:sp>
        <p:nvSpPr>
          <p:cNvPr id="26" name="Rounded Rectangle 43">
            <a:extLst>
              <a:ext uri="{FF2B5EF4-FFF2-40B4-BE49-F238E27FC236}">
                <a16:creationId xmlns:a16="http://schemas.microsoft.com/office/drawing/2014/main" id="{5FFCB9C1-7CBA-4B82-B47F-88D4BB38DD1A}"/>
              </a:ext>
            </a:extLst>
          </p:cNvPr>
          <p:cNvSpPr/>
          <p:nvPr/>
        </p:nvSpPr>
        <p:spPr>
          <a:xfrm>
            <a:off x="1015538" y="2127304"/>
            <a:ext cx="498176" cy="496974"/>
          </a:xfrm>
          <a:prstGeom prst="roundRect">
            <a:avLst>
              <a:gd name="adj" fmla="val 37156"/>
            </a:avLst>
          </a:prstGeom>
          <a:solidFill>
            <a:srgbClr val="005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00A08E"/>
              </a:solidFill>
            </a:endParaRPr>
          </a:p>
        </p:txBody>
      </p:sp>
      <p:grpSp>
        <p:nvGrpSpPr>
          <p:cNvPr id="11" name="Group 10">
            <a:extLst>
              <a:ext uri="{FF2B5EF4-FFF2-40B4-BE49-F238E27FC236}">
                <a16:creationId xmlns:a16="http://schemas.microsoft.com/office/drawing/2014/main" id="{F4977400-7322-4954-9DB8-F76BE1D1066B}"/>
              </a:ext>
            </a:extLst>
          </p:cNvPr>
          <p:cNvGrpSpPr/>
          <p:nvPr/>
        </p:nvGrpSpPr>
        <p:grpSpPr>
          <a:xfrm>
            <a:off x="1097753" y="2173178"/>
            <a:ext cx="5120224" cy="1276254"/>
            <a:chOff x="4318666" y="51193"/>
            <a:chExt cx="6826966" cy="1701671"/>
          </a:xfrm>
        </p:grpSpPr>
        <p:sp>
          <p:nvSpPr>
            <p:cNvPr id="27" name="TextBox 26">
              <a:extLst>
                <a:ext uri="{FF2B5EF4-FFF2-40B4-BE49-F238E27FC236}">
                  <a16:creationId xmlns:a16="http://schemas.microsoft.com/office/drawing/2014/main" id="{D433D37F-4817-41E1-8564-6B1D618AA67F}"/>
                </a:ext>
              </a:extLst>
            </p:cNvPr>
            <p:cNvSpPr txBox="1"/>
            <p:nvPr/>
          </p:nvSpPr>
          <p:spPr>
            <a:xfrm>
              <a:off x="4318666" y="51193"/>
              <a:ext cx="444995" cy="553997"/>
            </a:xfrm>
            <a:prstGeom prst="rect">
              <a:avLst/>
            </a:prstGeom>
            <a:noFill/>
          </p:spPr>
          <p:txBody>
            <a:bodyPr wrap="none" rtlCol="0" anchor="ctr" anchorCtr="0">
              <a:spAutoFit/>
            </a:bodyPr>
            <a:lstStyle/>
            <a:p>
              <a:pPr algn="ctr"/>
              <a:r>
                <a:rPr lang="en-US" sz="2100" b="1" dirty="0">
                  <a:solidFill>
                    <a:schemeClr val="bg1"/>
                  </a:solidFill>
                  <a:latin typeface="Arial" panose="020B0604020202020204" pitchFamily="34" charset="0"/>
                  <a:ea typeface="League Spartan" charset="0"/>
                  <a:cs typeface="Arial" panose="020B0604020202020204" pitchFamily="34" charset="0"/>
                </a:rPr>
                <a:t>1</a:t>
              </a:r>
            </a:p>
          </p:txBody>
        </p:sp>
        <p:sp>
          <p:nvSpPr>
            <p:cNvPr id="28" name="Rectangle 27">
              <a:extLst>
                <a:ext uri="{FF2B5EF4-FFF2-40B4-BE49-F238E27FC236}">
                  <a16:creationId xmlns:a16="http://schemas.microsoft.com/office/drawing/2014/main" id="{C2DEC8DA-0D68-4B22-AE6D-E13EE82FF54F}"/>
                </a:ext>
              </a:extLst>
            </p:cNvPr>
            <p:cNvSpPr/>
            <p:nvPr/>
          </p:nvSpPr>
          <p:spPr>
            <a:xfrm>
              <a:off x="5169209" y="1198867"/>
              <a:ext cx="5976423" cy="553997"/>
            </a:xfrm>
            <a:prstGeom prst="rect">
              <a:avLst/>
            </a:prstGeom>
          </p:spPr>
          <p:txBody>
            <a:bodyPr wrap="none">
              <a:spAutoFit/>
            </a:bodyPr>
            <a:lstStyle/>
            <a:p>
              <a:r>
                <a:rPr lang="en-US" sz="2100" b="1" dirty="0">
                  <a:solidFill>
                    <a:schemeClr val="tx2"/>
                  </a:solidFill>
                  <a:latin typeface="Arial" panose="020B0604020202020204" pitchFamily="34" charset="0"/>
                  <a:cs typeface="Arial" panose="020B0604020202020204" pitchFamily="34" charset="0"/>
                </a:rPr>
                <a:t>Phase I</a:t>
              </a:r>
              <a:r>
                <a:rPr lang="en-US" sz="2100" b="1" dirty="0">
                  <a:solidFill>
                    <a:schemeClr val="tx2"/>
                  </a:solidFill>
                  <a:latin typeface="Arial" panose="020B0604020202020204" pitchFamily="34" charset="0"/>
                  <a:ea typeface="League Spartan" charset="0"/>
                  <a:cs typeface="Arial" panose="020B0604020202020204" pitchFamily="34" charset="0"/>
                </a:rPr>
                <a:t> – </a:t>
              </a:r>
              <a:r>
                <a:rPr lang="en-US" sz="2100" b="1" dirty="0">
                  <a:solidFill>
                    <a:schemeClr val="tx2"/>
                  </a:solidFill>
                  <a:latin typeface="Arial" panose="020B0604020202020204" pitchFamily="34" charset="0"/>
                  <a:cs typeface="Arial" panose="020B0604020202020204" pitchFamily="34" charset="0"/>
                </a:rPr>
                <a:t>Recap and continuation</a:t>
              </a:r>
              <a:endParaRPr lang="en-US" sz="2100" dirty="0">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75595A0B-4B28-66FB-1352-CB7B2E32D1B5}"/>
              </a:ext>
            </a:extLst>
          </p:cNvPr>
          <p:cNvSpPr/>
          <p:nvPr/>
        </p:nvSpPr>
        <p:spPr>
          <a:xfrm>
            <a:off x="1735659" y="2046475"/>
            <a:ext cx="6324264" cy="738664"/>
          </a:xfrm>
          <a:prstGeom prst="rect">
            <a:avLst/>
          </a:prstGeom>
        </p:spPr>
        <p:txBody>
          <a:bodyPr wrap="square">
            <a:spAutoFit/>
          </a:bodyPr>
          <a:lstStyle/>
          <a:p>
            <a:r>
              <a:rPr lang="en-US" sz="2100" b="1" dirty="0">
                <a:solidFill>
                  <a:schemeClr val="tx2"/>
                </a:solidFill>
                <a:latin typeface="Arial" panose="020B0604020202020204" pitchFamily="34" charset="0"/>
                <a:cs typeface="Arial" panose="020B0604020202020204" pitchFamily="34" charset="0"/>
              </a:rPr>
              <a:t>Introduction to Texas Stream Team and Core Water Quality Parameters</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676986"/>
      </p:ext>
    </p:extLst>
  </p:cSld>
  <p:clrMapOvr>
    <a:masterClrMapping/>
  </p:clrMapOvr>
  <p:transition spd="slow">
    <p:push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95571-D510-4D25-B8DD-0C20B7299803}"/>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2"/>
          <a:stretch/>
        </p:blipFill>
        <p:spPr>
          <a:xfrm>
            <a:off x="0" y="1"/>
            <a:ext cx="9143980" cy="6857999"/>
          </a:xfrm>
          <a:prstGeom prst="rect">
            <a:avLst/>
          </a:prstGeom>
        </p:spPr>
      </p:pic>
      <p:sp>
        <p:nvSpPr>
          <p:cNvPr id="12" name="Rectangle 11">
            <a:extLst>
              <a:ext uri="{FF2B5EF4-FFF2-40B4-BE49-F238E27FC236}">
                <a16:creationId xmlns:a16="http://schemas.microsoft.com/office/drawing/2014/main" id="{D384CDB9-1F59-40CF-9B73-8E0F829A7F52}"/>
              </a:ext>
            </a:extLst>
          </p:cNvPr>
          <p:cNvSpPr/>
          <p:nvPr/>
        </p:nvSpPr>
        <p:spPr>
          <a:xfrm>
            <a:off x="0" y="-1"/>
            <a:ext cx="9144000" cy="6858001"/>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806489"/>
            <a:ext cx="9144001" cy="1245021"/>
          </a:xfrm>
        </p:spPr>
        <p:txBody>
          <a:bodyPr anchor="ctr">
            <a:noAutofit/>
          </a:bodyPr>
          <a:lstStyle/>
          <a:p>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DISSOLVED OXYGEN (DO)</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73831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9587" y="13"/>
            <a:ext cx="4349964" cy="1213240"/>
          </a:xfrm>
        </p:spPr>
        <p:txBody>
          <a:bodyPr>
            <a:noAutofit/>
          </a:bodyPr>
          <a:lstStyle/>
          <a:p>
            <a:r>
              <a:rPr lang="en-US" sz="4000" b="1" dirty="0">
                <a:solidFill>
                  <a:srgbClr val="005481"/>
                </a:solidFill>
                <a:latin typeface="Arial" panose="020B0604020202020204" pitchFamily="34" charset="0"/>
                <a:cs typeface="Arial" panose="020B0604020202020204" pitchFamily="34" charset="0"/>
              </a:rPr>
              <a:t>DO</a:t>
            </a:r>
            <a:endParaRPr lang="en-US" sz="2400" b="1" dirty="0">
              <a:solidFill>
                <a:srgbClr val="00A08E"/>
              </a:solidFill>
              <a:latin typeface="Arial" panose="020B0604020202020204" pitchFamily="34" charset="0"/>
              <a:cs typeface="Arial" panose="020B0604020202020204" pitchFamily="34" charset="0"/>
            </a:endParaRPr>
          </a:p>
        </p:txBody>
      </p:sp>
      <p:sp>
        <p:nvSpPr>
          <p:cNvPr id="43011" name="Content Placeholder 2"/>
          <p:cNvSpPr>
            <a:spLocks noGrp="1"/>
          </p:cNvSpPr>
          <p:nvPr>
            <p:ph idx="1"/>
          </p:nvPr>
        </p:nvSpPr>
        <p:spPr>
          <a:xfrm>
            <a:off x="0" y="997362"/>
            <a:ext cx="4500816" cy="4697019"/>
          </a:xfrm>
        </p:spPr>
        <p:txBody>
          <a:bodyPr>
            <a:noAutofit/>
          </a:bodyPr>
          <a:lstStyle/>
          <a:p>
            <a:pPr>
              <a:lnSpc>
                <a:spcPct val="90000"/>
              </a:lnSpc>
              <a:buFont typeface="Arial" panose="020B0604020202020204" pitchFamily="34" charset="0"/>
              <a:buChar char="•"/>
            </a:pPr>
            <a:r>
              <a:rPr lang="en-US" sz="2300" dirty="0">
                <a:latin typeface="Arial" panose="020B0604020202020204" pitchFamily="34" charset="0"/>
                <a:cs typeface="Arial" panose="020B0604020202020204" pitchFamily="34" charset="0"/>
              </a:rPr>
              <a:t>One of the most important indicators of water quality for aquatic life</a:t>
            </a:r>
          </a:p>
          <a:p>
            <a:pPr>
              <a:lnSpc>
                <a:spcPct val="90000"/>
              </a:lnSpc>
              <a:buFont typeface="Arial" panose="020B0604020202020204" pitchFamily="34" charset="0"/>
              <a:buChar char="•"/>
            </a:pPr>
            <a:r>
              <a:rPr lang="en-US" sz="2300" dirty="0">
                <a:latin typeface="Arial" panose="020B0604020202020204" pitchFamily="34" charset="0"/>
                <a:cs typeface="Arial" panose="020B0604020202020204" pitchFamily="34" charset="0"/>
              </a:rPr>
              <a:t>Measurement of the amount of oxygen freely available in water</a:t>
            </a:r>
          </a:p>
          <a:p>
            <a:pPr>
              <a:lnSpc>
                <a:spcPct val="90000"/>
              </a:lnSpc>
              <a:buFont typeface="Arial" panose="020B0604020202020204" pitchFamily="34" charset="0"/>
              <a:buChar char="•"/>
            </a:pPr>
            <a:r>
              <a:rPr lang="en-US" sz="2300" dirty="0">
                <a:latin typeface="Arial" panose="020B0604020202020204" pitchFamily="34" charset="0"/>
                <a:cs typeface="Arial" panose="020B0604020202020204" pitchFamily="34" charset="0"/>
              </a:rPr>
              <a:t>Influenced by many factors:</a:t>
            </a:r>
          </a:p>
          <a:p>
            <a:pPr lvl="1">
              <a:lnSpc>
                <a:spcPct val="90000"/>
              </a:lnSpc>
              <a:buFont typeface="Courier New" panose="02070309020205020404" pitchFamily="49" charset="0"/>
              <a:buChar char="o"/>
            </a:pPr>
            <a:r>
              <a:rPr lang="en-US" sz="2300" dirty="0">
                <a:latin typeface="Arial" panose="020B0604020202020204" pitchFamily="34" charset="0"/>
                <a:cs typeface="Arial" panose="020B0604020202020204" pitchFamily="34" charset="0"/>
              </a:rPr>
              <a:t>Diffusion from atmosphere</a:t>
            </a:r>
          </a:p>
          <a:p>
            <a:pPr lvl="1">
              <a:lnSpc>
                <a:spcPct val="90000"/>
              </a:lnSpc>
              <a:buFont typeface="Courier New" panose="02070309020205020404" pitchFamily="49" charset="0"/>
              <a:buChar char="o"/>
            </a:pPr>
            <a:r>
              <a:rPr lang="en-US" sz="2300" dirty="0">
                <a:latin typeface="Arial" panose="020B0604020202020204" pitchFamily="34" charset="0"/>
                <a:cs typeface="Arial" panose="020B0604020202020204" pitchFamily="34" charset="0"/>
              </a:rPr>
              <a:t>Aeration from waves, waterfalls, riffles</a:t>
            </a:r>
          </a:p>
          <a:p>
            <a:pPr lvl="1">
              <a:lnSpc>
                <a:spcPct val="90000"/>
              </a:lnSpc>
              <a:buFont typeface="Courier New" panose="02070309020205020404" pitchFamily="49" charset="0"/>
              <a:buChar char="o"/>
            </a:pPr>
            <a:r>
              <a:rPr lang="en-US" sz="2300" dirty="0">
                <a:latin typeface="Arial" panose="020B0604020202020204" pitchFamily="34" charset="0"/>
                <a:cs typeface="Arial" panose="020B0604020202020204" pitchFamily="34" charset="0"/>
              </a:rPr>
              <a:t>Aquatic plants &amp; organisms</a:t>
            </a:r>
          </a:p>
          <a:p>
            <a:pPr lvl="1">
              <a:lnSpc>
                <a:spcPct val="90000"/>
              </a:lnSpc>
              <a:buFont typeface="Courier New" panose="02070309020205020404" pitchFamily="49" charset="0"/>
              <a:buChar char="o"/>
            </a:pPr>
            <a:r>
              <a:rPr lang="en-US" sz="2300" dirty="0">
                <a:latin typeface="Arial" panose="020B0604020202020204" pitchFamily="34" charset="0"/>
                <a:cs typeface="Arial" panose="020B0604020202020204" pitchFamily="34" charset="0"/>
              </a:rPr>
              <a:t>Time of day</a:t>
            </a:r>
          </a:p>
          <a:p>
            <a:pPr lvl="1">
              <a:lnSpc>
                <a:spcPct val="90000"/>
              </a:lnSpc>
              <a:buFont typeface="Courier New" panose="02070309020205020404" pitchFamily="49" charset="0"/>
              <a:buChar char="o"/>
            </a:pPr>
            <a:r>
              <a:rPr lang="en-US" sz="2300" dirty="0">
                <a:latin typeface="Arial" panose="020B0604020202020204" pitchFamily="34" charset="0"/>
                <a:cs typeface="Arial" panose="020B0604020202020204" pitchFamily="34" charset="0"/>
              </a:rPr>
              <a:t>Temperature</a:t>
            </a:r>
          </a:p>
        </p:txBody>
      </p:sp>
      <p:pic>
        <p:nvPicPr>
          <p:cNvPr id="3" name="Picture 2">
            <a:extLst>
              <a:ext uri="{FF2B5EF4-FFF2-40B4-BE49-F238E27FC236}">
                <a16:creationId xmlns:a16="http://schemas.microsoft.com/office/drawing/2014/main" id="{CE5EEDD4-5D35-5C4D-94D4-30F7E2DBAF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09137" y="13"/>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611520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5EEDD4-5D35-5C4D-94D4-30F7E2DBAF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70764" y="13"/>
            <a:ext cx="4081276"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9" name="Title 1">
            <a:extLst>
              <a:ext uri="{FF2B5EF4-FFF2-40B4-BE49-F238E27FC236}">
                <a16:creationId xmlns:a16="http://schemas.microsoft.com/office/drawing/2014/main" id="{46646E4D-CE52-3E4B-B051-53FB1827A31F}"/>
              </a:ext>
            </a:extLst>
          </p:cNvPr>
          <p:cNvSpPr>
            <a:spLocks noGrp="1"/>
          </p:cNvSpPr>
          <p:nvPr>
            <p:ph type="title"/>
          </p:nvPr>
        </p:nvSpPr>
        <p:spPr>
          <a:xfrm>
            <a:off x="27559" y="12251"/>
            <a:ext cx="4349964" cy="1213240"/>
          </a:xfrm>
        </p:spPr>
        <p:txBody>
          <a:bodyPr>
            <a:noAutofit/>
          </a:bodyPr>
          <a:lstStyle/>
          <a:p>
            <a:r>
              <a:rPr lang="en-US" sz="4000" b="1" dirty="0">
                <a:solidFill>
                  <a:srgbClr val="005481"/>
                </a:solidFill>
                <a:latin typeface="Arial" panose="020B0604020202020204" pitchFamily="34" charset="0"/>
                <a:cs typeface="Arial" panose="020B0604020202020204" pitchFamily="34" charset="0"/>
              </a:rPr>
              <a:t>DO</a:t>
            </a:r>
            <a:endParaRPr lang="en-US" sz="2400" b="1" dirty="0">
              <a:solidFill>
                <a:srgbClr val="00A08E"/>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77955CAE-C23C-5A46-A57F-0978DB72C925}"/>
              </a:ext>
            </a:extLst>
          </p:cNvPr>
          <p:cNvSpPr>
            <a:spLocks noGrp="1"/>
          </p:cNvSpPr>
          <p:nvPr>
            <p:ph idx="1"/>
          </p:nvPr>
        </p:nvSpPr>
        <p:spPr>
          <a:xfrm>
            <a:off x="27559" y="1327860"/>
            <a:ext cx="5280711" cy="4697019"/>
          </a:xfrm>
        </p:spPr>
        <p:txBody>
          <a:bodyPr>
            <a:noAutofit/>
          </a:bodyPr>
          <a:lstStyle/>
          <a:p>
            <a:pPr marL="0">
              <a:spcBef>
                <a:spcPts val="0"/>
              </a:spcBef>
              <a:spcAft>
                <a:spcPts val="600"/>
              </a:spcAft>
            </a:pPr>
            <a:r>
              <a:rPr lang="en-US" sz="2400" dirty="0">
                <a:solidFill>
                  <a:srgbClr val="111111"/>
                </a:solidFill>
                <a:latin typeface="Arial" panose="020B0604020202020204" pitchFamily="34" charset="0"/>
                <a:cs typeface="Arial" panose="020B0604020202020204" pitchFamily="34" charset="0"/>
              </a:rPr>
              <a:t>Dissolved oxygen concentrations:</a:t>
            </a:r>
          </a:p>
          <a:p>
            <a:pPr lvl="1">
              <a:lnSpc>
                <a:spcPct val="90000"/>
              </a:lnSpc>
              <a:spcBef>
                <a:spcPts val="0"/>
              </a:spcBef>
              <a:spcAft>
                <a:spcPts val="600"/>
              </a:spcAft>
              <a:buFont typeface="Courier New" panose="02070309020205020404" pitchFamily="49" charset="0"/>
              <a:buChar char="o"/>
              <a:defRPr/>
            </a:pPr>
            <a:r>
              <a:rPr lang="en-US" sz="2400" dirty="0">
                <a:solidFill>
                  <a:srgbClr val="111111"/>
                </a:solidFill>
                <a:latin typeface="Arial" panose="020B0604020202020204" pitchFamily="34" charset="0"/>
                <a:cs typeface="Arial" panose="020B0604020202020204" pitchFamily="34" charset="0"/>
              </a:rPr>
              <a:t>&gt;5 mg/L is sufficient for most species</a:t>
            </a:r>
          </a:p>
          <a:p>
            <a:pPr lvl="1">
              <a:lnSpc>
                <a:spcPct val="90000"/>
              </a:lnSpc>
              <a:spcBef>
                <a:spcPts val="0"/>
              </a:spcBef>
              <a:spcAft>
                <a:spcPts val="600"/>
              </a:spcAft>
              <a:buFont typeface="Courier New" panose="02070309020205020404" pitchFamily="49" charset="0"/>
              <a:buChar char="o"/>
              <a:defRPr/>
            </a:pPr>
            <a:r>
              <a:rPr lang="en-US" sz="2400" dirty="0">
                <a:solidFill>
                  <a:srgbClr val="111111"/>
                </a:solidFill>
                <a:latin typeface="Arial" panose="020B0604020202020204" pitchFamily="34" charset="0"/>
                <a:cs typeface="Arial" panose="020B0604020202020204" pitchFamily="34" charset="0"/>
              </a:rPr>
              <a:t>&lt;3 mg/L is stressful to most species</a:t>
            </a:r>
          </a:p>
          <a:p>
            <a:pPr lvl="1">
              <a:lnSpc>
                <a:spcPct val="90000"/>
              </a:lnSpc>
              <a:spcBef>
                <a:spcPts val="0"/>
              </a:spcBef>
              <a:spcAft>
                <a:spcPts val="600"/>
              </a:spcAft>
              <a:buFont typeface="Courier New" panose="02070309020205020404" pitchFamily="49" charset="0"/>
              <a:buChar char="o"/>
              <a:defRPr/>
            </a:pPr>
            <a:r>
              <a:rPr lang="en-US" sz="2400" dirty="0">
                <a:solidFill>
                  <a:srgbClr val="111111"/>
                </a:solidFill>
                <a:latin typeface="Arial" panose="020B0604020202020204" pitchFamily="34" charset="0"/>
                <a:cs typeface="Arial" panose="020B0604020202020204" pitchFamily="34" charset="0"/>
              </a:rPr>
              <a:t>&lt;2 mg/L is fatal to most species</a:t>
            </a:r>
          </a:p>
          <a:p>
            <a:pPr>
              <a:lnSpc>
                <a:spcPct val="90000"/>
              </a:lnSpc>
              <a:spcBef>
                <a:spcPts val="0"/>
              </a:spcBef>
              <a:spcAft>
                <a:spcPts val="600"/>
              </a:spcAft>
            </a:pPr>
            <a:r>
              <a:rPr lang="en-US" sz="2400" dirty="0">
                <a:solidFill>
                  <a:srgbClr val="111111"/>
                </a:solidFill>
                <a:latin typeface="Arial" panose="020B0604020202020204" pitchFamily="34" charset="0"/>
                <a:cs typeface="Arial" panose="020B0604020202020204" pitchFamily="34" charset="0"/>
              </a:rPr>
              <a:t>DO fluctuates during the day with higher concentrations during daylight and lower during nighttime</a:t>
            </a:r>
          </a:p>
          <a:p>
            <a:pPr>
              <a:lnSpc>
                <a:spcPct val="90000"/>
              </a:lnSpc>
              <a:spcBef>
                <a:spcPts val="0"/>
              </a:spcBef>
              <a:spcAft>
                <a:spcPts val="600"/>
              </a:spcAft>
            </a:pPr>
            <a:r>
              <a:rPr lang="en-US" sz="2400" dirty="0">
                <a:solidFill>
                  <a:srgbClr val="111111"/>
                </a:solidFill>
                <a:latin typeface="Arial" panose="020B0604020202020204" pitchFamily="34" charset="0"/>
                <a:cs typeface="Arial" panose="020B0604020202020204" pitchFamily="34" charset="0"/>
              </a:rPr>
              <a:t>DO also fluctuates seasonally with lower concentrations during warmer months and higher during cooler months</a:t>
            </a:r>
          </a:p>
        </p:txBody>
      </p:sp>
    </p:spTree>
    <p:extLst>
      <p:ext uri="{BB962C8B-B14F-4D97-AF65-F5344CB8AC3E}">
        <p14:creationId xmlns:p14="http://schemas.microsoft.com/office/powerpoint/2010/main" val="1137775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95571-D510-4D25-B8DD-0C20B7299803}"/>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2"/>
          <a:stretch/>
        </p:blipFill>
        <p:spPr>
          <a:xfrm>
            <a:off x="-1" y="1"/>
            <a:ext cx="9143980" cy="6857999"/>
          </a:xfrm>
          <a:prstGeom prst="rect">
            <a:avLst/>
          </a:prstGeom>
        </p:spPr>
      </p:pic>
      <p:sp>
        <p:nvSpPr>
          <p:cNvPr id="12" name="Rectangle 11">
            <a:extLst>
              <a:ext uri="{FF2B5EF4-FFF2-40B4-BE49-F238E27FC236}">
                <a16:creationId xmlns:a16="http://schemas.microsoft.com/office/drawing/2014/main" id="{D384CDB9-1F59-40CF-9B73-8E0F829A7F52}"/>
              </a:ext>
            </a:extLst>
          </p:cNvPr>
          <p:cNvSpPr/>
          <p:nvPr/>
        </p:nvSpPr>
        <p:spPr>
          <a:xfrm>
            <a:off x="0" y="-2"/>
            <a:ext cx="9144000" cy="6858002"/>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806489"/>
            <a:ext cx="9144001" cy="1245021"/>
          </a:xfrm>
        </p:spPr>
        <p:txBody>
          <a:bodyPr anchor="ctr">
            <a:noAutofit/>
          </a:bodyPr>
          <a:lstStyle/>
          <a:p>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972363"/>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BAC86E-BB95-9740-B2E8-413B55640A2A}"/>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flipH="1">
            <a:off x="0" y="0"/>
            <a:ext cx="4770002" cy="68580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
        <p:nvSpPr>
          <p:cNvPr id="10" name="Content Placeholder 2">
            <a:extLst>
              <a:ext uri="{FF2B5EF4-FFF2-40B4-BE49-F238E27FC236}">
                <a16:creationId xmlns:a16="http://schemas.microsoft.com/office/drawing/2014/main" id="{9990C3E3-E715-4FAE-9FBB-6E21EC792775}"/>
              </a:ext>
            </a:extLst>
          </p:cNvPr>
          <p:cNvSpPr>
            <a:spLocks noGrp="1"/>
          </p:cNvSpPr>
          <p:nvPr>
            <p:ph idx="1"/>
          </p:nvPr>
        </p:nvSpPr>
        <p:spPr>
          <a:xfrm>
            <a:off x="4813098" y="1203080"/>
            <a:ext cx="4330902" cy="5413851"/>
          </a:xfrm>
        </p:spPr>
        <p:txBody>
          <a:bodyPr>
            <a:normAutofit/>
          </a:bodyPr>
          <a:lstStyle/>
          <a:p>
            <a:pPr>
              <a:defRPr/>
            </a:pPr>
            <a:r>
              <a:rPr lang="en-US" sz="2200" dirty="0">
                <a:latin typeface="Arial" panose="020B0604020202020204" pitchFamily="34" charset="0"/>
                <a:cs typeface="Arial" panose="020B0604020202020204" pitchFamily="34" charset="0"/>
              </a:rPr>
              <a:t>pH is reported in standard units (</a:t>
            </a:r>
            <a:r>
              <a:rPr lang="en-US" sz="2200" dirty="0" err="1">
                <a:latin typeface="Arial" panose="020B0604020202020204" pitchFamily="34" charset="0"/>
                <a:cs typeface="Arial" panose="020B0604020202020204" pitchFamily="34" charset="0"/>
              </a:rPr>
              <a:t>s.u</a:t>
            </a:r>
            <a:r>
              <a:rPr lang="en-US" sz="2200" dirty="0">
                <a:latin typeface="Arial" panose="020B0604020202020204" pitchFamily="34" charset="0"/>
                <a:cs typeface="Arial" panose="020B0604020202020204" pitchFamily="34" charset="0"/>
              </a:rPr>
              <a:t>.)</a:t>
            </a:r>
          </a:p>
          <a:p>
            <a:pPr>
              <a:defRPr/>
            </a:pPr>
            <a:r>
              <a:rPr lang="en-US" sz="2200" dirty="0">
                <a:latin typeface="Arial" panose="020B0604020202020204" pitchFamily="34" charset="0"/>
                <a:cs typeface="Arial" panose="020B0604020202020204" pitchFamily="34" charset="0"/>
              </a:rPr>
              <a:t>Sources of acidic pH</a:t>
            </a:r>
          </a:p>
          <a:p>
            <a:pPr lvl="1">
              <a:buFont typeface="Courier New" panose="02070309020205020404" pitchFamily="49" charset="0"/>
              <a:buChar char="o"/>
              <a:defRPr/>
            </a:pPr>
            <a:r>
              <a:rPr lang="en-US" sz="2200" dirty="0">
                <a:latin typeface="Arial" panose="020B0604020202020204" pitchFamily="34" charset="0"/>
                <a:cs typeface="Arial" panose="020B0604020202020204" pitchFamily="34" charset="0"/>
              </a:rPr>
              <a:t>Acid rain – caused by coal power plants &amp; volcanoes</a:t>
            </a:r>
          </a:p>
          <a:p>
            <a:pPr lvl="1">
              <a:buFont typeface="Courier New" panose="02070309020205020404" pitchFamily="49" charset="0"/>
              <a:buChar char="o"/>
              <a:defRPr/>
            </a:pPr>
            <a:r>
              <a:rPr lang="en-US" sz="2200" dirty="0">
                <a:latin typeface="Arial" panose="020B0604020202020204" pitchFamily="34" charset="0"/>
                <a:cs typeface="Arial" panose="020B0604020202020204" pitchFamily="34" charset="0"/>
              </a:rPr>
              <a:t>Runoff of acidic soils</a:t>
            </a:r>
          </a:p>
          <a:p>
            <a:pPr>
              <a:defRPr/>
            </a:pPr>
            <a:r>
              <a:rPr lang="en-US" sz="2200" dirty="0">
                <a:latin typeface="Arial" panose="020B0604020202020204" pitchFamily="34" charset="0"/>
                <a:cs typeface="Arial" panose="020B0604020202020204" pitchFamily="34" charset="0"/>
              </a:rPr>
              <a:t>Sources of alkaline pH</a:t>
            </a:r>
          </a:p>
          <a:p>
            <a:pPr lvl="1">
              <a:buFont typeface="Courier New" panose="02070309020205020404" pitchFamily="49" charset="0"/>
              <a:buChar char="o"/>
              <a:defRPr/>
            </a:pPr>
            <a:r>
              <a:rPr lang="en-US" sz="2200" dirty="0">
                <a:latin typeface="Arial" panose="020B0604020202020204" pitchFamily="34" charset="0"/>
                <a:cs typeface="Arial" panose="020B0604020202020204" pitchFamily="34" charset="0"/>
              </a:rPr>
              <a:t>Decomposition of limestone</a:t>
            </a:r>
          </a:p>
          <a:p>
            <a:pPr lvl="1">
              <a:buFont typeface="Courier New" panose="02070309020205020404" pitchFamily="49" charset="0"/>
              <a:buChar char="o"/>
              <a:defRPr/>
            </a:pPr>
            <a:r>
              <a:rPr lang="en-US" sz="2200" dirty="0">
                <a:latin typeface="Arial" panose="020B0604020202020204" pitchFamily="34" charset="0"/>
                <a:cs typeface="Arial" panose="020B0604020202020204" pitchFamily="34" charset="0"/>
              </a:rPr>
              <a:t>Runoff of alkali soils</a:t>
            </a:r>
          </a:p>
          <a:p>
            <a:pPr lvl="1">
              <a:defRPr/>
            </a:pPr>
            <a:endParaRPr lang="en-US" sz="18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02E61183-30EA-E640-B3F5-1FEA7CA17720}"/>
              </a:ext>
            </a:extLst>
          </p:cNvPr>
          <p:cNvSpPr txBox="1">
            <a:spLocks/>
          </p:cNvSpPr>
          <p:nvPr/>
        </p:nvSpPr>
        <p:spPr>
          <a:xfrm>
            <a:off x="4963042" y="0"/>
            <a:ext cx="3840085" cy="10368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5481"/>
                </a:solidFill>
                <a:latin typeface="Arial" panose="020B0604020202020204" pitchFamily="34" charset="0"/>
                <a:cs typeface="Arial" panose="020B0604020202020204" pitchFamily="34" charset="0"/>
              </a:rPr>
              <a:t>pH</a:t>
            </a:r>
            <a:endParaRPr lang="en-US" sz="2700" b="1" dirty="0">
              <a:solidFill>
                <a:srgbClr val="00A08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647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103576" y="43672"/>
            <a:ext cx="3840085" cy="1036825"/>
          </a:xfrm>
        </p:spPr>
        <p:txBody>
          <a:bodyPr>
            <a:normAutofit/>
          </a:bodyPr>
          <a:lstStyle/>
          <a:p>
            <a:r>
              <a:rPr lang="en-US" sz="4000" b="1" dirty="0">
                <a:solidFill>
                  <a:srgbClr val="005481"/>
                </a:solidFill>
                <a:latin typeface="Arial" panose="020B0604020202020204" pitchFamily="34" charset="0"/>
                <a:cs typeface="Arial" panose="020B0604020202020204" pitchFamily="34" charset="0"/>
              </a:rPr>
              <a:t>pH</a:t>
            </a:r>
            <a:endParaRPr lang="en-US" sz="2700" b="1" dirty="0">
              <a:solidFill>
                <a:srgbClr val="00A08E"/>
              </a:solidFill>
              <a:latin typeface="Arial" panose="020B0604020202020204" pitchFamily="34" charset="0"/>
              <a:cs typeface="Arial" panose="020B0604020202020204" pitchFamily="34" charset="0"/>
            </a:endParaRPr>
          </a:p>
        </p:txBody>
      </p:sp>
      <p:sp>
        <p:nvSpPr>
          <p:cNvPr id="40963" name="Content Placeholder 2"/>
          <p:cNvSpPr>
            <a:spLocks noGrp="1"/>
          </p:cNvSpPr>
          <p:nvPr>
            <p:ph idx="1"/>
          </p:nvPr>
        </p:nvSpPr>
        <p:spPr>
          <a:xfrm>
            <a:off x="4884744" y="1118324"/>
            <a:ext cx="4058917" cy="5560714"/>
          </a:xfrm>
        </p:spPr>
        <p:txBody>
          <a:bodyPr>
            <a:normAutofit/>
          </a:bodyPr>
          <a:lstStyle/>
          <a:p>
            <a:r>
              <a:rPr lang="en-US" sz="2100" dirty="0">
                <a:latin typeface="Arial" panose="020B0604020202020204" pitchFamily="34" charset="0"/>
                <a:cs typeface="Arial" panose="020B0604020202020204" pitchFamily="34" charset="0"/>
              </a:rPr>
              <a:t>Hydrogen ion concentration</a:t>
            </a:r>
          </a:p>
          <a:p>
            <a:r>
              <a:rPr lang="en-US" sz="2100" dirty="0">
                <a:latin typeface="Arial" panose="020B0604020202020204" pitchFamily="34" charset="0"/>
                <a:cs typeface="Arial" panose="020B0604020202020204" pitchFamily="34" charset="0"/>
              </a:rPr>
              <a:t>Measure of acidity or alkalinity on a scale of 0-14</a:t>
            </a:r>
          </a:p>
          <a:p>
            <a:pPr lvl="1">
              <a:buFont typeface="Wingdings" pitchFamily="2" charset="2"/>
              <a:buChar char="§"/>
            </a:pPr>
            <a:r>
              <a:rPr lang="en-US" sz="2100" dirty="0">
                <a:latin typeface="Arial" panose="020B0604020202020204" pitchFamily="34" charset="0"/>
                <a:cs typeface="Arial" panose="020B0604020202020204" pitchFamily="34" charset="0"/>
              </a:rPr>
              <a:t>&lt;7 = acidic</a:t>
            </a:r>
          </a:p>
          <a:p>
            <a:pPr lvl="1">
              <a:buFont typeface="Wingdings" pitchFamily="2" charset="2"/>
              <a:buChar char="§"/>
            </a:pPr>
            <a:r>
              <a:rPr lang="en-US" sz="2100" dirty="0">
                <a:latin typeface="Arial" panose="020B0604020202020204" pitchFamily="34" charset="0"/>
                <a:cs typeface="Arial" panose="020B0604020202020204" pitchFamily="34" charset="0"/>
              </a:rPr>
              <a:t>7 = neutral</a:t>
            </a:r>
          </a:p>
          <a:p>
            <a:pPr lvl="1">
              <a:buFont typeface="Wingdings" pitchFamily="2" charset="2"/>
              <a:buChar char="§"/>
            </a:pPr>
            <a:r>
              <a:rPr lang="en-US" sz="2100" dirty="0">
                <a:latin typeface="Arial" panose="020B0604020202020204" pitchFamily="34" charset="0"/>
                <a:cs typeface="Arial" panose="020B0604020202020204" pitchFamily="34" charset="0"/>
              </a:rPr>
              <a:t>&gt;7 = alkaline</a:t>
            </a:r>
          </a:p>
          <a:p>
            <a:pPr>
              <a:buFont typeface="Arial" panose="020B0604020202020204" pitchFamily="34" charset="0"/>
              <a:buChar char="•"/>
            </a:pPr>
            <a:r>
              <a:rPr lang="en-US" sz="2100" dirty="0">
                <a:latin typeface="Arial" panose="020B0604020202020204" pitchFamily="34" charset="0"/>
                <a:cs typeface="Arial" panose="020B0604020202020204" pitchFamily="34" charset="0"/>
              </a:rPr>
              <a:t>Most suitable range for aquatic life = 6.5-9</a:t>
            </a:r>
          </a:p>
          <a:p>
            <a:r>
              <a:rPr lang="en-US" sz="2100" dirty="0">
                <a:latin typeface="Arial" panose="020B0604020202020204" pitchFamily="34" charset="0"/>
                <a:cs typeface="Arial" panose="020B0604020202020204" pitchFamily="34" charset="0"/>
              </a:rPr>
              <a:t>Logarithmic Scale</a:t>
            </a:r>
          </a:p>
          <a:p>
            <a:pPr>
              <a:defRPr/>
            </a:pPr>
            <a:r>
              <a:rPr lang="en-US" sz="2100" dirty="0">
                <a:latin typeface="Arial" panose="020B0604020202020204" pitchFamily="34" charset="0"/>
                <a:cs typeface="Arial" panose="020B0604020202020204" pitchFamily="34" charset="0"/>
              </a:rPr>
              <a:t>Ocean Acidification</a:t>
            </a:r>
          </a:p>
          <a:p>
            <a:pPr lvl="1">
              <a:buFont typeface="Courier New" panose="02070309020205020404" pitchFamily="49" charset="0"/>
              <a:buChar char="o"/>
              <a:defRPr/>
            </a:pPr>
            <a:r>
              <a:rPr lang="en-US" sz="2100" dirty="0">
                <a:latin typeface="Arial" panose="020B0604020202020204" pitchFamily="34" charset="0"/>
                <a:cs typeface="Arial" panose="020B0604020202020204" pitchFamily="34" charset="0"/>
              </a:rPr>
              <a:t>Increased CO</a:t>
            </a:r>
            <a:r>
              <a:rPr lang="en-US" sz="2100" baseline="-25000" dirty="0">
                <a:latin typeface="Arial" panose="020B0604020202020204" pitchFamily="34" charset="0"/>
                <a:cs typeface="Arial" panose="020B0604020202020204" pitchFamily="34" charset="0"/>
              </a:rPr>
              <a:t>2 </a:t>
            </a:r>
            <a:r>
              <a:rPr lang="en-US" sz="2100" dirty="0">
                <a:latin typeface="Arial" panose="020B0604020202020204" pitchFamily="34" charset="0"/>
                <a:cs typeface="Arial" panose="020B0604020202020204" pitchFamily="34" charset="0"/>
              </a:rPr>
              <a:t>dissolving into ocean creating carbonic acid</a:t>
            </a:r>
          </a:p>
          <a:p>
            <a:pPr lvl="1">
              <a:buFont typeface="Courier New" panose="02070309020205020404" pitchFamily="49" charset="0"/>
              <a:buChar char="o"/>
              <a:defRPr/>
            </a:pPr>
            <a:r>
              <a:rPr lang="en-US" sz="2100" dirty="0">
                <a:latin typeface="Arial" panose="020B0604020202020204" pitchFamily="34" charset="0"/>
                <a:cs typeface="Arial" panose="020B0604020202020204" pitchFamily="34" charset="0"/>
              </a:rPr>
              <a:t>Harmful to corals and shell-forming organisms</a:t>
            </a:r>
          </a:p>
          <a:p>
            <a:endParaRPr lang="en-US"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1BAC86E-BB95-9740-B2E8-413B55640A2A}"/>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flipH="1">
            <a:off x="0" y="0"/>
            <a:ext cx="4770002" cy="68580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2979004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6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6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4567490" y="3312826"/>
            <a:ext cx="4576509" cy="35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a:extLst>
              <a:ext uri="{FF2B5EF4-FFF2-40B4-BE49-F238E27FC236}">
                <a16:creationId xmlns:a16="http://schemas.microsoft.com/office/drawing/2014/main" id="{7DD03B0F-0B26-EF41-85ED-2D54AC536F71}"/>
              </a:ext>
            </a:extLst>
          </p:cNvPr>
          <p:cNvSpPr txBox="1">
            <a:spLocks noChangeArrowheads="1"/>
          </p:cNvSpPr>
          <p:nvPr/>
        </p:nvSpPr>
        <p:spPr bwMode="auto">
          <a:xfrm>
            <a:off x="39002" y="629590"/>
            <a:ext cx="4508986" cy="2312156"/>
          </a:xfrm>
          <a:prstGeom prst="rect">
            <a:avLst/>
          </a:prstGeom>
        </p:spPr>
        <p:txBody>
          <a:bodyPr vert="horz" lIns="91440" tIns="45720" rIns="91440" bIns="45720" rtlCol="0" anchor="b">
            <a:noAutofit/>
          </a:bodyPr>
          <a:lstStyle/>
          <a:p>
            <a:pPr algn="ctr" defTabSz="914400">
              <a:spcBef>
                <a:spcPct val="0"/>
              </a:spcBef>
            </a:pPr>
            <a:r>
              <a:rPr lang="en-US" sz="3600" b="1" dirty="0">
                <a:solidFill>
                  <a:srgbClr val="005481"/>
                </a:solidFill>
                <a:latin typeface="Arial" panose="020B0604020202020204" pitchFamily="34" charset="0"/>
                <a:cs typeface="Arial" panose="020B0604020202020204" pitchFamily="34" charset="0"/>
              </a:rPr>
              <a:t>TEXAS PARKS AND WILDLIFE DEPARTMENT KILLS AND SPILLS TEAM (KAST)</a:t>
            </a:r>
            <a:endParaRPr lang="en-US" sz="3600" b="1" kern="1200" dirty="0">
              <a:solidFill>
                <a:srgbClr val="005481"/>
              </a:solidFill>
              <a:latin typeface="Arial" panose="020B0604020202020204" pitchFamily="34" charset="0"/>
              <a:ea typeface="+mj-ea"/>
              <a:cs typeface="Arial" panose="020B0604020202020204" pitchFamily="34" charset="0"/>
            </a:endParaRPr>
          </a:p>
        </p:txBody>
      </p:sp>
      <p:pic>
        <p:nvPicPr>
          <p:cNvPr id="3" name="Picture 2">
            <a:extLst>
              <a:ext uri="{FF2B5EF4-FFF2-40B4-BE49-F238E27FC236}">
                <a16:creationId xmlns:a16="http://schemas.microsoft.com/office/drawing/2014/main" id="{5F3DE2E5-8157-9545-9814-3039654B7E4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567489" y="0"/>
            <a:ext cx="4576509" cy="3256537"/>
          </a:xfrm>
          <a:prstGeom prst="rect">
            <a:avLst/>
          </a:prstGeom>
        </p:spPr>
      </p:pic>
      <p:sp>
        <p:nvSpPr>
          <p:cNvPr id="8" name="TextBox 7">
            <a:extLst>
              <a:ext uri="{FF2B5EF4-FFF2-40B4-BE49-F238E27FC236}">
                <a16:creationId xmlns:a16="http://schemas.microsoft.com/office/drawing/2014/main" id="{489FE782-42CB-8A49-ADB0-FB66AA1AD0A7}"/>
              </a:ext>
            </a:extLst>
          </p:cNvPr>
          <p:cNvSpPr txBox="1"/>
          <p:nvPr/>
        </p:nvSpPr>
        <p:spPr>
          <a:xfrm>
            <a:off x="250724" y="3312826"/>
            <a:ext cx="3972934"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Biologists who investigate fish and wildlife kills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If you see a fish or wildlife kill or suspect a pollution event call (512) 389-4848 or contact your regional Kills and Spills Team biologist</a:t>
            </a:r>
          </a:p>
          <a:p>
            <a:pPr marL="285750" indent="-285750">
              <a:buFont typeface="Arial" panose="020B0604020202020204" pitchFamily="34" charset="0"/>
              <a:buChar char="•"/>
            </a:pPr>
            <a:endParaRPr lang="en-US" dirty="0">
              <a:latin typeface="Tw Cen MT" panose="020B0602020104020603" pitchFamily="34" charset="77"/>
            </a:endParaRPr>
          </a:p>
        </p:txBody>
      </p:sp>
    </p:spTree>
    <p:extLst>
      <p:ext uri="{BB962C8B-B14F-4D97-AF65-F5344CB8AC3E}">
        <p14:creationId xmlns:p14="http://schemas.microsoft.com/office/powerpoint/2010/main" val="2695966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95571-D510-4D25-B8DD-0C20B7299803}"/>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2"/>
          <a:stretch/>
        </p:blipFill>
        <p:spPr>
          <a:xfrm>
            <a:off x="-1" y="1"/>
            <a:ext cx="9143980" cy="6857999"/>
          </a:xfrm>
          <a:prstGeom prst="rect">
            <a:avLst/>
          </a:prstGeom>
        </p:spPr>
      </p:pic>
      <p:sp>
        <p:nvSpPr>
          <p:cNvPr id="12" name="Rectangle 11">
            <a:extLst>
              <a:ext uri="{FF2B5EF4-FFF2-40B4-BE49-F238E27FC236}">
                <a16:creationId xmlns:a16="http://schemas.microsoft.com/office/drawing/2014/main" id="{D384CDB9-1F59-40CF-9B73-8E0F829A7F52}"/>
              </a:ext>
            </a:extLst>
          </p:cNvPr>
          <p:cNvSpPr/>
          <p:nvPr/>
        </p:nvSpPr>
        <p:spPr>
          <a:xfrm>
            <a:off x="1" y="-3"/>
            <a:ext cx="9144000" cy="6858002"/>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806489"/>
            <a:ext cx="9144001" cy="1245021"/>
          </a:xfrm>
        </p:spPr>
        <p:txBody>
          <a:bodyPr anchor="ctr">
            <a:noAutofit/>
          </a:bodyPr>
          <a:lstStyle/>
          <a:p>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PHASE I-III</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046005"/>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95D0A1-4992-8F45-693D-CAE99558E7E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2"/>
          <a:stretch/>
        </p:blipFill>
        <p:spPr>
          <a:xfrm>
            <a:off x="-1" y="1"/>
            <a:ext cx="9143980" cy="6857999"/>
          </a:xfrm>
          <a:prstGeom prst="rect">
            <a:avLst/>
          </a:prstGeom>
        </p:spPr>
      </p:pic>
      <p:sp>
        <p:nvSpPr>
          <p:cNvPr id="12" name="Rectangle 11">
            <a:extLst>
              <a:ext uri="{FF2B5EF4-FFF2-40B4-BE49-F238E27FC236}">
                <a16:creationId xmlns:a16="http://schemas.microsoft.com/office/drawing/2014/main" id="{D384CDB9-1F59-40CF-9B73-8E0F829A7F52}"/>
              </a:ext>
            </a:extLst>
          </p:cNvPr>
          <p:cNvSpPr/>
          <p:nvPr/>
        </p:nvSpPr>
        <p:spPr>
          <a:xfrm>
            <a:off x="-23" y="-5485"/>
            <a:ext cx="9144001" cy="6858002"/>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801006"/>
            <a:ext cx="9144001" cy="1245021"/>
          </a:xfrm>
        </p:spPr>
        <p:txBody>
          <a:bodyPr anchor="ctr">
            <a:noAutofit/>
          </a:bodyPr>
          <a:lstStyle/>
          <a:p>
            <a:r>
              <a:rPr lang="en-US" sz="4800" b="1" dirty="0">
                <a:solidFill>
                  <a:schemeClr val="bg1"/>
                </a:solidFill>
                <a:effectLst>
                  <a:outerShdw blurRad="38100" dist="38100" dir="2700000" algn="tl">
                    <a:srgbClr val="000000">
                      <a:alpha val="43137"/>
                    </a:srgbClr>
                  </a:outerShdw>
                </a:effectLst>
                <a:latin typeface="Adobe Garamond Pro" panose="02020602060506020403" pitchFamily="18" charset="0"/>
                <a:cs typeface="Arial" panose="020B0604020202020204" pitchFamily="34" charset="0"/>
              </a:rPr>
              <a:t>WRAP UP &amp; NEXT STEPS</a:t>
            </a:r>
          </a:p>
        </p:txBody>
      </p:sp>
    </p:spTree>
    <p:extLst>
      <p:ext uri="{BB962C8B-B14F-4D97-AF65-F5344CB8AC3E}">
        <p14:creationId xmlns:p14="http://schemas.microsoft.com/office/powerpoint/2010/main" val="314829573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E9F3-81A1-4640-97D0-E2C9C69D90E0}"/>
              </a:ext>
            </a:extLst>
          </p:cNvPr>
          <p:cNvSpPr>
            <a:spLocks noGrp="1"/>
          </p:cNvSpPr>
          <p:nvPr>
            <p:ph type="title"/>
          </p:nvPr>
        </p:nvSpPr>
        <p:spPr>
          <a:xfrm>
            <a:off x="77808" y="274638"/>
            <a:ext cx="4000500" cy="1143000"/>
          </a:xfrm>
        </p:spPr>
        <p:txBody>
          <a:bodyPr>
            <a:normAutofit fontScale="90000"/>
          </a:bodyPr>
          <a:lstStyle/>
          <a:p>
            <a:r>
              <a:rPr lang="en-US" b="1" dirty="0">
                <a:solidFill>
                  <a:srgbClr val="005481"/>
                </a:solidFill>
                <a:latin typeface="Arial" panose="020B0604020202020204" pitchFamily="34" charset="0"/>
                <a:cs typeface="Arial" panose="020B0604020202020204" pitchFamily="34" charset="0"/>
              </a:rPr>
              <a:t>AFTER SAMPLING</a:t>
            </a:r>
          </a:p>
        </p:txBody>
      </p:sp>
      <p:sp>
        <p:nvSpPr>
          <p:cNvPr id="3" name="Content Placeholder 2">
            <a:extLst>
              <a:ext uri="{FF2B5EF4-FFF2-40B4-BE49-F238E27FC236}">
                <a16:creationId xmlns:a16="http://schemas.microsoft.com/office/drawing/2014/main" id="{50A87FED-F2D6-433F-B4C4-994B207C65C5}"/>
              </a:ext>
            </a:extLst>
          </p:cNvPr>
          <p:cNvSpPr>
            <a:spLocks noGrp="1"/>
          </p:cNvSpPr>
          <p:nvPr>
            <p:ph idx="1"/>
          </p:nvPr>
        </p:nvSpPr>
        <p:spPr>
          <a:xfrm>
            <a:off x="0" y="1600200"/>
            <a:ext cx="4156116" cy="4525963"/>
          </a:xfrm>
        </p:spPr>
        <p:txBody>
          <a:bodyPr>
            <a:normAutofit/>
          </a:bodyPr>
          <a:lstStyle/>
          <a:p>
            <a:pPr algn="l">
              <a:spcBef>
                <a:spcPts val="0"/>
              </a:spcBef>
              <a:spcAft>
                <a:spcPts val="600"/>
              </a:spcAft>
            </a:pPr>
            <a:r>
              <a:rPr lang="en-US" sz="2400" dirty="0">
                <a:latin typeface="Arial" panose="020B0604020202020204" pitchFamily="34" charset="0"/>
                <a:cs typeface="Arial" panose="020B0604020202020204" pitchFamily="34" charset="0"/>
              </a:rPr>
              <a:t>Clean and store equipment</a:t>
            </a:r>
          </a:p>
          <a:p>
            <a:pPr algn="l">
              <a:spcBef>
                <a:spcPts val="0"/>
              </a:spcBef>
              <a:spcAft>
                <a:spcPts val="600"/>
              </a:spcAft>
            </a:pPr>
            <a:r>
              <a:rPr lang="en-US" sz="2400" dirty="0">
                <a:latin typeface="Arial" panose="020B0604020202020204" pitchFamily="34" charset="0"/>
                <a:cs typeface="Arial" panose="020B0604020202020204" pitchFamily="34" charset="0"/>
              </a:rPr>
              <a:t>Submit electronic monitoring form</a:t>
            </a:r>
            <a:endParaRPr lang="en-US" sz="2000" dirty="0">
              <a:latin typeface="Arial" panose="020B0604020202020204" pitchFamily="34" charset="0"/>
              <a:cs typeface="Arial" panose="020B0604020202020204" pitchFamily="34" charset="0"/>
            </a:endParaRPr>
          </a:p>
          <a:p>
            <a:pPr algn="l"/>
            <a:endParaRPr lang="en-US" sz="105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5CFFACE-2C05-4DE3-AFCF-C3B31144C160}"/>
              </a:ext>
            </a:extLst>
          </p:cNvPr>
          <p:cNvSpPr>
            <a:spLocks noGrp="1"/>
          </p:cNvSpPr>
          <p:nvPr>
            <p:ph type="sldNum" sz="quarter" idx="12"/>
          </p:nvPr>
        </p:nvSpPr>
        <p:spPr/>
        <p:txBody>
          <a:bodyPr/>
          <a:lstStyle/>
          <a:p>
            <a:fld id="{EBCE8FE3-1F35-5C49-8B4C-76E5EDEE3F2F}" type="slidenum">
              <a:rPr lang="en-US" smtClean="0"/>
              <a:t>39</a:t>
            </a:fld>
            <a:endParaRPr lang="en-US"/>
          </a:p>
        </p:txBody>
      </p:sp>
      <p:pic>
        <p:nvPicPr>
          <p:cNvPr id="7" name="Picture 6">
            <a:extLst>
              <a:ext uri="{FF2B5EF4-FFF2-40B4-BE49-F238E27FC236}">
                <a16:creationId xmlns:a16="http://schemas.microsoft.com/office/drawing/2014/main" id="{963562AA-187C-448F-8520-983B50A908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79136" y="0"/>
            <a:ext cx="4664865" cy="6858000"/>
          </a:xfrm>
          <a:prstGeom prst="rect">
            <a:avLst/>
          </a:prstGeom>
        </p:spPr>
      </p:pic>
    </p:spTree>
    <p:extLst>
      <p:ext uri="{BB962C8B-B14F-4D97-AF65-F5344CB8AC3E}">
        <p14:creationId xmlns:p14="http://schemas.microsoft.com/office/powerpoint/2010/main" val="3145469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19BB7B-369D-0148-A025-03198D23AB2E}"/>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8564" y="1"/>
            <a:ext cx="9140516" cy="6857999"/>
          </a:xfrm>
          <a:prstGeom prst="rect">
            <a:avLst/>
          </a:prstGeom>
        </p:spPr>
      </p:pic>
      <p:sp>
        <p:nvSpPr>
          <p:cNvPr id="20" name="Rectangle 19">
            <a:extLst>
              <a:ext uri="{FF2B5EF4-FFF2-40B4-BE49-F238E27FC236}">
                <a16:creationId xmlns:a16="http://schemas.microsoft.com/office/drawing/2014/main" id="{3D3E69A7-DD43-8148-9609-2B4E6086F0D5}"/>
              </a:ext>
            </a:extLst>
          </p:cNvPr>
          <p:cNvSpPr/>
          <p:nvPr/>
        </p:nvSpPr>
        <p:spPr>
          <a:xfrm>
            <a:off x="409884" y="2086021"/>
            <a:ext cx="8337876" cy="4270329"/>
          </a:xfrm>
          <a:prstGeom prst="rect">
            <a:avLst/>
          </a:prstGeom>
          <a:solidFill>
            <a:schemeClr val="bg1">
              <a:alpha val="7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EBCE8FE3-1F35-5C49-8B4C-76E5EDEE3F2F}" type="slidenum">
              <a:rPr lang="en-US" smtClean="0"/>
              <a:t>4</a:t>
            </a:fld>
            <a:endParaRPr lang="en-US" dirty="0"/>
          </a:p>
        </p:txBody>
      </p:sp>
      <p:graphicFrame>
        <p:nvGraphicFramePr>
          <p:cNvPr id="19" name="Table 18">
            <a:extLst>
              <a:ext uri="{FF2B5EF4-FFF2-40B4-BE49-F238E27FC236}">
                <a16:creationId xmlns:a16="http://schemas.microsoft.com/office/drawing/2014/main" id="{C30D6FEC-C33F-AC49-AD91-352B7E10CB98}"/>
              </a:ext>
            </a:extLst>
          </p:cNvPr>
          <p:cNvGraphicFramePr>
            <a:graphicFrameLocks noGrp="1"/>
          </p:cNvGraphicFramePr>
          <p:nvPr>
            <p:extLst>
              <p:ext uri="{D42A27DB-BD31-4B8C-83A1-F6EECF244321}">
                <p14:modId xmlns:p14="http://schemas.microsoft.com/office/powerpoint/2010/main" val="3045491918"/>
              </p:ext>
            </p:extLst>
          </p:nvPr>
        </p:nvGraphicFramePr>
        <p:xfrm>
          <a:off x="409884" y="629587"/>
          <a:ext cx="8337876" cy="1456433"/>
        </p:xfrm>
        <a:graphic>
          <a:graphicData uri="http://schemas.openxmlformats.org/drawingml/2006/table">
            <a:tbl>
              <a:tblPr firstRow="1" bandRow="1">
                <a:tableStyleId>{5C22544A-7EE6-4342-B048-85BDC9FD1C3A}</a:tableStyleId>
              </a:tblPr>
              <a:tblGrid>
                <a:gridCol w="8337876">
                  <a:extLst>
                    <a:ext uri="{9D8B030D-6E8A-4147-A177-3AD203B41FA5}">
                      <a16:colId xmlns:a16="http://schemas.microsoft.com/office/drawing/2014/main" val="3216422454"/>
                    </a:ext>
                  </a:extLst>
                </a:gridCol>
              </a:tblGrid>
              <a:tr h="1456433">
                <a:tc>
                  <a:txBody>
                    <a:bodyPr/>
                    <a:lstStyle/>
                    <a:p>
                      <a:pPr algn="ctr"/>
                      <a:endParaRPr lang="en-US" sz="3600" b="0" i="0" dirty="0">
                        <a:latin typeface="Tw Cen MT" panose="020B0602020104020603" pitchFamily="34" charset="77"/>
                      </a:endParaRPr>
                    </a:p>
                  </a:txBody>
                  <a:tcPr>
                    <a:solidFill>
                      <a:srgbClr val="005481">
                        <a:alpha val="98000"/>
                      </a:srgbClr>
                    </a:solidFill>
                  </a:tcPr>
                </a:tc>
                <a:extLst>
                  <a:ext uri="{0D108BD9-81ED-4DB2-BD59-A6C34878D82A}">
                    <a16:rowId xmlns:a16="http://schemas.microsoft.com/office/drawing/2014/main" val="2150359305"/>
                  </a:ext>
                </a:extLst>
              </a:tr>
            </a:tbl>
          </a:graphicData>
        </a:graphic>
      </p:graphicFrame>
      <p:pic>
        <p:nvPicPr>
          <p:cNvPr id="22" name="Picture 21">
            <a:extLst>
              <a:ext uri="{FF2B5EF4-FFF2-40B4-BE49-F238E27FC236}">
                <a16:creationId xmlns:a16="http://schemas.microsoft.com/office/drawing/2014/main" id="{A6A41B7D-0B09-5F48-BED6-56D10ADC7D3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81824" y="4565008"/>
            <a:ext cx="2392326" cy="1260912"/>
          </a:xfrm>
          <a:prstGeom prst="rect">
            <a:avLst/>
          </a:prstGeom>
        </p:spPr>
      </p:pic>
      <p:pic>
        <p:nvPicPr>
          <p:cNvPr id="24" name="Picture 23">
            <a:extLst>
              <a:ext uri="{FF2B5EF4-FFF2-40B4-BE49-F238E27FC236}">
                <a16:creationId xmlns:a16="http://schemas.microsoft.com/office/drawing/2014/main" id="{8DC4BF51-B0BC-1745-81B8-888C3C96B8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66" y="4616016"/>
            <a:ext cx="3056788" cy="1204190"/>
          </a:xfrm>
          <a:prstGeom prst="rect">
            <a:avLst/>
          </a:prstGeom>
        </p:spPr>
      </p:pic>
      <p:sp>
        <p:nvSpPr>
          <p:cNvPr id="25" name="Title 1">
            <a:extLst>
              <a:ext uri="{FF2B5EF4-FFF2-40B4-BE49-F238E27FC236}">
                <a16:creationId xmlns:a16="http://schemas.microsoft.com/office/drawing/2014/main" id="{3114BB98-D6FB-AC42-A5F3-80A69BF3A9E6}"/>
              </a:ext>
            </a:extLst>
          </p:cNvPr>
          <p:cNvSpPr txBox="1">
            <a:spLocks/>
          </p:cNvSpPr>
          <p:nvPr/>
        </p:nvSpPr>
        <p:spPr>
          <a:xfrm>
            <a:off x="409884" y="2428465"/>
            <a:ext cx="8337876" cy="9914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br>
              <a:rPr lang="en-US" sz="2800" dirty="0">
                <a:solidFill>
                  <a:srgbClr val="005481"/>
                </a:solidFill>
                <a:latin typeface="Arial" panose="020B0604020202020204" pitchFamily="34" charset="0"/>
                <a:cs typeface="Arial" panose="020B0604020202020204" pitchFamily="34" charset="0"/>
              </a:rPr>
            </a:br>
            <a:br>
              <a:rPr lang="en-US" sz="2800" dirty="0">
                <a:solidFill>
                  <a:srgbClr val="005481"/>
                </a:solidFill>
                <a:latin typeface="Arial" panose="020B0604020202020204" pitchFamily="34" charset="0"/>
                <a:cs typeface="Arial" panose="020B0604020202020204" pitchFamily="34" charset="0"/>
              </a:rPr>
            </a:br>
            <a:r>
              <a:rPr lang="en-US" sz="2800" dirty="0">
                <a:solidFill>
                  <a:srgbClr val="005481"/>
                </a:solidFill>
                <a:latin typeface="Arial" panose="020B0604020202020204" pitchFamily="34" charset="0"/>
                <a:cs typeface="Arial" panose="020B0604020202020204" pitchFamily="34" charset="0"/>
              </a:rPr>
              <a:t>A network of trained community scientists and supportive partners administered through a cooperative partnership between:</a:t>
            </a:r>
          </a:p>
          <a:p>
            <a:br>
              <a:rPr lang="en-US" sz="3200" dirty="0">
                <a:solidFill>
                  <a:srgbClr val="005481"/>
                </a:solidFill>
                <a:latin typeface="Arial" panose="020B0604020202020204" pitchFamily="34" charset="0"/>
                <a:cs typeface="Arial" panose="020B0604020202020204" pitchFamily="34" charset="0"/>
              </a:rPr>
            </a:br>
            <a:endParaRPr lang="en-US" sz="1600" dirty="0">
              <a:solidFill>
                <a:srgbClr val="00548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9175C471-224F-BD4F-BD26-70267B8F4800}"/>
              </a:ext>
            </a:extLst>
          </p:cNvPr>
          <p:cNvSpPr txBox="1">
            <a:spLocks/>
          </p:cNvSpPr>
          <p:nvPr/>
        </p:nvSpPr>
        <p:spPr>
          <a:xfrm>
            <a:off x="409884" y="874704"/>
            <a:ext cx="8337876" cy="1037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100" b="1" dirty="0">
                <a:solidFill>
                  <a:schemeClr val="bg1"/>
                </a:solidFill>
                <a:latin typeface="Arial" panose="020B0604020202020204" pitchFamily="34" charset="0"/>
                <a:cs typeface="Arial" panose="020B0604020202020204" pitchFamily="34" charset="0"/>
              </a:rPr>
              <a:t>STATEWIDE COMMUNITY SCIENCE WATER </a:t>
            </a:r>
            <a:br>
              <a:rPr lang="en-US" sz="3100" b="1" dirty="0">
                <a:solidFill>
                  <a:schemeClr val="bg1"/>
                </a:solidFill>
                <a:latin typeface="Arial" panose="020B0604020202020204" pitchFamily="34" charset="0"/>
                <a:cs typeface="Arial" panose="020B0604020202020204" pitchFamily="34" charset="0"/>
              </a:rPr>
            </a:br>
            <a:r>
              <a:rPr lang="en-US" sz="3100" b="1" dirty="0">
                <a:solidFill>
                  <a:schemeClr val="bg1"/>
                </a:solidFill>
                <a:latin typeface="Arial" panose="020B0604020202020204" pitchFamily="34" charset="0"/>
                <a:cs typeface="Arial" panose="020B0604020202020204" pitchFamily="34" charset="0"/>
              </a:rPr>
              <a:t>QUALITY MONITORING SINCE 1991</a:t>
            </a:r>
          </a:p>
        </p:txBody>
      </p:sp>
      <p:pic>
        <p:nvPicPr>
          <p:cNvPr id="2050" name="Picture 2" descr="Image result for TCEQ logo">
            <a:extLst>
              <a:ext uri="{FF2B5EF4-FFF2-40B4-BE49-F238E27FC236}">
                <a16:creationId xmlns:a16="http://schemas.microsoft.com/office/drawing/2014/main" id="{A44A78DF-92D6-3C43-92E3-1750A5E5293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83659" y="4452929"/>
            <a:ext cx="1530367" cy="153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826012"/>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C684-385B-47B7-A498-67C61375C923}"/>
              </a:ext>
            </a:extLst>
          </p:cNvPr>
          <p:cNvSpPr>
            <a:spLocks noGrp="1"/>
          </p:cNvSpPr>
          <p:nvPr>
            <p:ph type="title"/>
          </p:nvPr>
        </p:nvSpPr>
        <p:spPr>
          <a:xfrm>
            <a:off x="405580" y="235773"/>
            <a:ext cx="3628104" cy="1293145"/>
          </a:xfrm>
        </p:spPr>
        <p:txBody>
          <a:bodyPr vert="horz" lIns="91440" tIns="45720" rIns="91440" bIns="45720" rtlCol="0" anchor="ctr">
            <a:normAutofit/>
          </a:bodyPr>
          <a:lstStyle/>
          <a:p>
            <a:r>
              <a:rPr lang="en-US" sz="4000" b="1" dirty="0">
                <a:solidFill>
                  <a:srgbClr val="005481"/>
                </a:solidFill>
                <a:latin typeface="Arial" panose="020B0604020202020204" pitchFamily="34" charset="0"/>
                <a:cs typeface="Arial" panose="020B0604020202020204" pitchFamily="34" charset="0"/>
              </a:rPr>
              <a:t>NEXT STEPS</a:t>
            </a:r>
          </a:p>
        </p:txBody>
      </p:sp>
      <p:sp>
        <p:nvSpPr>
          <p:cNvPr id="3" name="Content Placeholder 2">
            <a:extLst>
              <a:ext uri="{FF2B5EF4-FFF2-40B4-BE49-F238E27FC236}">
                <a16:creationId xmlns:a16="http://schemas.microsoft.com/office/drawing/2014/main" id="{AB887E74-5E7F-49EF-A2CC-71434C8D8C14}"/>
              </a:ext>
            </a:extLst>
          </p:cNvPr>
          <p:cNvSpPr>
            <a:spLocks noGrp="1"/>
          </p:cNvSpPr>
          <p:nvPr>
            <p:ph sz="half" idx="1"/>
          </p:nvPr>
        </p:nvSpPr>
        <p:spPr>
          <a:xfrm>
            <a:off x="-135425" y="1431724"/>
            <a:ext cx="4796580" cy="5329082"/>
          </a:xfrm>
        </p:spPr>
        <p:txBody>
          <a:bodyPr vert="horz" lIns="91440" tIns="45720" rIns="91440" bIns="45720" rtlCol="0">
            <a:normAutofit/>
          </a:bodyPr>
          <a:lstStyle/>
          <a:p>
            <a:pPr marL="685800" indent="-457200">
              <a:buFont typeface="+mj-lt"/>
              <a:buAutoNum type="arabicPeriod"/>
            </a:pPr>
            <a:r>
              <a:rPr lang="en-US" sz="2400" dirty="0">
                <a:latin typeface="Arial" panose="020B0604020202020204" pitchFamily="34" charset="0"/>
                <a:cs typeface="Arial" panose="020B0604020202020204" pitchFamily="34" charset="0"/>
              </a:rPr>
              <a:t>Adopt or create a monitoring site! View the </a:t>
            </a:r>
            <a:r>
              <a:rPr lang="en-US" sz="2400" dirty="0">
                <a:solidFill>
                  <a:srgbClr val="00A0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Datamap</a:t>
            </a:r>
            <a:r>
              <a:rPr lang="en-US" sz="2400" dirty="0">
                <a:solidFill>
                  <a:srgbClr val="00A08E"/>
                </a:solidFill>
                <a:latin typeface="Arial" panose="020B0604020202020204" pitchFamily="34" charset="0"/>
                <a:cs typeface="Arial" panose="020B0604020202020204" pitchFamily="34" charset="0"/>
              </a:rPr>
              <a:t> </a:t>
            </a:r>
          </a:p>
          <a:p>
            <a:pPr marL="685800" indent="-457200">
              <a:buFont typeface="+mj-lt"/>
              <a:buAutoNum type="arabicPeriod"/>
            </a:pPr>
            <a:r>
              <a:rPr lang="en-US" sz="2400" dirty="0">
                <a:latin typeface="Arial" panose="020B0604020202020204" pitchFamily="34" charset="0"/>
                <a:cs typeface="Arial" panose="020B0604020202020204" pitchFamily="34" charset="0"/>
              </a:rPr>
              <a:t>Submit data at least once a month to </a:t>
            </a:r>
            <a:r>
              <a:rPr lang="en-US" sz="2400" dirty="0">
                <a:solidFill>
                  <a:srgbClr val="00A08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TxStreamTeam@txstate.edu</a:t>
            </a:r>
            <a:r>
              <a:rPr lang="en-US" sz="2400" dirty="0">
                <a:solidFill>
                  <a:srgbClr val="00A08E"/>
                </a:solidFill>
                <a:latin typeface="Arial" panose="020B0604020202020204" pitchFamily="34" charset="0"/>
                <a:cs typeface="Arial" panose="020B0604020202020204" pitchFamily="34" charset="0"/>
              </a:rPr>
              <a:t> </a:t>
            </a:r>
          </a:p>
          <a:p>
            <a:pPr marL="685800" indent="-457200">
              <a:buFont typeface="+mj-lt"/>
              <a:buAutoNum type="arabicPeriod"/>
            </a:pPr>
            <a:r>
              <a:rPr lang="en-US" sz="2400" dirty="0">
                <a:latin typeface="Arial" panose="020B0604020202020204" pitchFamily="34" charset="0"/>
                <a:cs typeface="Arial" panose="020B0604020202020204" pitchFamily="34" charset="0"/>
              </a:rPr>
              <a:t>Visit the Texas Stream Team </a:t>
            </a:r>
            <a:r>
              <a:rPr lang="en-US" sz="2400" dirty="0">
                <a:solidFill>
                  <a:srgbClr val="00A08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calendar</a:t>
            </a:r>
            <a:r>
              <a:rPr lang="en-US" sz="2400" dirty="0">
                <a:latin typeface="Arial" panose="020B0604020202020204" pitchFamily="34" charset="0"/>
                <a:cs typeface="Arial" panose="020B0604020202020204" pitchFamily="34" charset="0"/>
              </a:rPr>
              <a:t> of events for future trainings. </a:t>
            </a:r>
          </a:p>
          <a:p>
            <a:pPr marL="0"/>
            <a:endParaRPr lang="en-US" sz="1200" dirty="0"/>
          </a:p>
        </p:txBody>
      </p:sp>
      <p:pic>
        <p:nvPicPr>
          <p:cNvPr id="8" name="Content Placeholder 7">
            <a:extLst>
              <a:ext uri="{FF2B5EF4-FFF2-40B4-BE49-F238E27FC236}">
                <a16:creationId xmlns:a16="http://schemas.microsoft.com/office/drawing/2014/main" id="{0A0D8182-D282-4CEF-9DA0-74524AF1C9A4}"/>
              </a:ext>
            </a:extLst>
          </p:cNvPr>
          <p:cNvPicPr>
            <a:picLocks noGrp="1" noChangeAspect="1"/>
          </p:cNvPicPr>
          <p:nvPr>
            <p:ph sz="half" idx="2"/>
          </p:nvPr>
        </p:nvPicPr>
        <p:blipFill rotWithShape="1">
          <a:blip r:embed="rId6" cstate="email">
            <a:extLst>
              <a:ext uri="{28A0092B-C50C-407E-A947-70E740481C1C}">
                <a14:useLocalDpi xmlns:a14="http://schemas.microsoft.com/office/drawing/2010/main"/>
              </a:ext>
            </a:extLst>
          </a:blip>
          <a:srcRect/>
          <a:stretch/>
        </p:blipFill>
        <p:spPr>
          <a:xfrm>
            <a:off x="4796578" y="0"/>
            <a:ext cx="4347422" cy="6419241"/>
          </a:xfrm>
          <a:prstGeom prst="rect">
            <a:avLst/>
          </a:prstGeom>
          <a:effectLst/>
        </p:spPr>
      </p:pic>
      <p:sp>
        <p:nvSpPr>
          <p:cNvPr id="4" name="Slide Number Placeholder 4">
            <a:extLst>
              <a:ext uri="{FF2B5EF4-FFF2-40B4-BE49-F238E27FC236}">
                <a16:creationId xmlns:a16="http://schemas.microsoft.com/office/drawing/2014/main" id="{3F7D7600-051F-423D-9B94-19E2C7F1BF22}"/>
              </a:ext>
            </a:extLst>
          </p:cNvPr>
          <p:cNvSpPr>
            <a:spLocks noGrp="1"/>
          </p:cNvSpPr>
          <p:nvPr>
            <p:ph type="sldNum" sz="quarter" idx="12"/>
          </p:nvPr>
        </p:nvSpPr>
        <p:spPr>
          <a:xfrm>
            <a:off x="8140446" y="6356350"/>
            <a:ext cx="514350" cy="365125"/>
          </a:xfrm>
        </p:spPr>
        <p:txBody>
          <a:bodyPr vert="horz" lIns="91440" tIns="45720" rIns="91440" bIns="45720" rtlCol="0" anchor="ctr">
            <a:normAutofit/>
          </a:bodyPr>
          <a:lstStyle/>
          <a:p>
            <a:pPr algn="l" defTabSz="914400">
              <a:spcAft>
                <a:spcPts val="600"/>
              </a:spcAft>
              <a:defRPr/>
            </a:pPr>
            <a:fld id="{EBCE8FE3-1F35-5C49-8B4C-76E5EDEE3F2F}" type="slidenum">
              <a:rPr lang="en-US">
                <a:solidFill>
                  <a:srgbClr val="FFFFFF"/>
                </a:solidFill>
                <a:latin typeface="Calibri" panose="020F0502020204030204"/>
              </a:rPr>
              <a:pPr algn="l" defTabSz="914400">
                <a:spcAft>
                  <a:spcPts val="600"/>
                </a:spcAft>
                <a:defRPr/>
              </a:pPr>
              <a:t>40</a:t>
            </a:fld>
            <a:endParaRPr lang="en-US">
              <a:solidFill>
                <a:srgbClr val="FFFFFF"/>
              </a:solidFill>
              <a:latin typeface="Calibri" panose="020F0502020204030204"/>
            </a:endParaRPr>
          </a:p>
        </p:txBody>
      </p:sp>
      <p:sp>
        <p:nvSpPr>
          <p:cNvPr id="7" name="Rectangle 6">
            <a:extLst>
              <a:ext uri="{FF2B5EF4-FFF2-40B4-BE49-F238E27FC236}">
                <a16:creationId xmlns:a16="http://schemas.microsoft.com/office/drawing/2014/main" id="{87565E3F-E798-7846-BCE8-8DE1C7996B77}"/>
              </a:ext>
            </a:extLst>
          </p:cNvPr>
          <p:cNvSpPr/>
          <p:nvPr/>
        </p:nvSpPr>
        <p:spPr>
          <a:xfrm>
            <a:off x="-2" y="6419241"/>
            <a:ext cx="9144000" cy="442394"/>
          </a:xfrm>
          <a:prstGeom prst="rect">
            <a:avLst/>
          </a:prstGeom>
          <a:solidFill>
            <a:srgbClr val="07648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solidFill>
                  <a:schemeClr val="bg1"/>
                </a:solidFill>
                <a:hlinkClick r:id="rId7">
                  <a:extLst>
                    <a:ext uri="{A12FA001-AC4F-418D-AE19-62706E023703}">
                      <ahyp:hlinkClr xmlns:ahyp="http://schemas.microsoft.com/office/drawing/2018/hyperlinkcolor" val="tx"/>
                    </a:ext>
                  </a:extLst>
                </a:hlinkClick>
              </a:rPr>
              <a:t>www.TexasStreamTeam.org </a:t>
            </a:r>
            <a:r>
              <a:rPr lang="en-US" sz="2000" dirty="0">
                <a:solidFill>
                  <a:schemeClr val="bg1"/>
                </a:solidFill>
              </a:rPr>
              <a:t>| </a:t>
            </a:r>
            <a:r>
              <a:rPr lang="en-US" sz="2000" dirty="0" err="1">
                <a:solidFill>
                  <a:schemeClr val="bg1"/>
                </a:solidFill>
              </a:rPr>
              <a:t>TxStreamTeam@txstate.edu</a:t>
            </a:r>
            <a:r>
              <a:rPr lang="en-US" sz="2000" dirty="0">
                <a:solidFill>
                  <a:schemeClr val="bg1"/>
                </a:solidFill>
              </a:rPr>
              <a:t> | 512-245-1346</a:t>
            </a:r>
          </a:p>
        </p:txBody>
      </p:sp>
    </p:spTree>
    <p:extLst>
      <p:ext uri="{BB962C8B-B14F-4D97-AF65-F5344CB8AC3E}">
        <p14:creationId xmlns:p14="http://schemas.microsoft.com/office/powerpoint/2010/main" val="1613778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5A1393-D2DF-F044-8CB2-5DE20E2F83BB}"/>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b="-2"/>
          <a:stretch/>
        </p:blipFill>
        <p:spPr>
          <a:xfrm>
            <a:off x="0" y="0"/>
            <a:ext cx="9143999" cy="6858000"/>
          </a:xfrm>
          <a:prstGeom prst="rect">
            <a:avLst/>
          </a:prstGeom>
        </p:spPr>
      </p:pic>
      <p:sp>
        <p:nvSpPr>
          <p:cNvPr id="3" name="Subtitle 2"/>
          <p:cNvSpPr>
            <a:spLocks noGrp="1"/>
          </p:cNvSpPr>
          <p:nvPr>
            <p:ph type="subTitle" idx="1"/>
          </p:nvPr>
        </p:nvSpPr>
        <p:spPr>
          <a:xfrm>
            <a:off x="-33894" y="447730"/>
            <a:ext cx="4432593" cy="4457696"/>
          </a:xfrm>
        </p:spPr>
        <p:txBody>
          <a:bodyPr anchor="ctr">
            <a:normAutofit/>
          </a:bodyPr>
          <a:lstStyle/>
          <a:p>
            <a:pPr algn="r"/>
            <a:r>
              <a:rPr lang="en-US" sz="3600" b="1" dirty="0">
                <a:solidFill>
                  <a:schemeClr val="bg1"/>
                </a:solidFill>
                <a:latin typeface="Arial" panose="020B0604020202020204" pitchFamily="34" charset="0"/>
                <a:cs typeface="Arial" panose="020B0604020202020204" pitchFamily="34" charset="0"/>
              </a:rPr>
              <a:t>PHOTO ARTIST CREDITS</a:t>
            </a:r>
          </a:p>
        </p:txBody>
      </p:sp>
      <p:pic>
        <p:nvPicPr>
          <p:cNvPr id="9" name="Picture 8">
            <a:extLst>
              <a:ext uri="{FF2B5EF4-FFF2-40B4-BE49-F238E27FC236}">
                <a16:creationId xmlns:a16="http://schemas.microsoft.com/office/drawing/2014/main" id="{CE3F382B-6771-4E41-B031-FF9CFE3F52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5228" y="5647357"/>
            <a:ext cx="1895536" cy="1071881"/>
          </a:xfrm>
          <a:prstGeom prst="rect">
            <a:avLst/>
          </a:prstGeom>
        </p:spPr>
      </p:pic>
      <p:cxnSp>
        <p:nvCxnSpPr>
          <p:cNvPr id="4" name="Straight Connector 3">
            <a:extLst>
              <a:ext uri="{FF2B5EF4-FFF2-40B4-BE49-F238E27FC236}">
                <a16:creationId xmlns:a16="http://schemas.microsoft.com/office/drawing/2014/main" id="{371A9567-6D74-AD42-B180-33056F54E996}"/>
              </a:ext>
            </a:extLst>
          </p:cNvPr>
          <p:cNvCxnSpPr/>
          <p:nvPr/>
        </p:nvCxnSpPr>
        <p:spPr>
          <a:xfrm>
            <a:off x="4541004" y="2274375"/>
            <a:ext cx="0" cy="23092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AA827AF-E7A4-754F-A1BC-55CF2FD2FE00}"/>
              </a:ext>
            </a:extLst>
          </p:cNvPr>
          <p:cNvSpPr>
            <a:spLocks noGrp="1"/>
          </p:cNvSpPr>
          <p:nvPr>
            <p:ph type="sldNum" sz="quarter" idx="12"/>
          </p:nvPr>
        </p:nvSpPr>
        <p:spPr/>
        <p:txBody>
          <a:bodyPr/>
          <a:lstStyle/>
          <a:p>
            <a:fld id="{EBCE8FE3-1F35-5C49-8B4C-76E5EDEE3F2F}" type="slidenum">
              <a:rPr lang="en-US" smtClean="0"/>
              <a:t>41</a:t>
            </a:fld>
            <a:endParaRPr lang="en-US"/>
          </a:p>
        </p:txBody>
      </p:sp>
      <p:sp>
        <p:nvSpPr>
          <p:cNvPr id="7" name="Subtitle 2">
            <a:extLst>
              <a:ext uri="{FF2B5EF4-FFF2-40B4-BE49-F238E27FC236}">
                <a16:creationId xmlns:a16="http://schemas.microsoft.com/office/drawing/2014/main" id="{C51C0BCE-F451-0B4D-B52B-5551E58A6471}"/>
              </a:ext>
            </a:extLst>
          </p:cNvPr>
          <p:cNvSpPr txBox="1">
            <a:spLocks/>
          </p:cNvSpPr>
          <p:nvPr/>
        </p:nvSpPr>
        <p:spPr>
          <a:xfrm>
            <a:off x="4602996" y="1693889"/>
            <a:ext cx="4541003" cy="3028013"/>
          </a:xfrm>
          <a:prstGeom prst="rect">
            <a:avLst/>
          </a:prstGeom>
        </p:spPr>
        <p:txBody>
          <a:bodyPr vert="horz" lIns="91440" tIns="45720" rIns="91440" bIns="45720" numCol="2"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Jason Allen</a:t>
            </a:r>
          </a:p>
          <a:p>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Anna Huff</a:t>
            </a:r>
          </a:p>
          <a:p>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Jennifer Idol</a:t>
            </a:r>
          </a:p>
          <a:p>
            <a:r>
              <a:rPr lang="en-US" sz="1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Jenya</a:t>
            </a:r>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Mendelenko</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Sam Massey</a:t>
            </a:r>
          </a:p>
          <a:p>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a:t>
            </a:r>
            <a:r>
              <a:rPr lang="en-US" sz="1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Mohondro</a:t>
            </a:r>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Aspen Navarro</a:t>
            </a:r>
          </a:p>
          <a:p>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Alexander Neal                                       </a:t>
            </a:r>
          </a:p>
          <a:p>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Andrew </a:t>
            </a:r>
            <a:r>
              <a:rPr lang="en-US" sz="1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Shirey</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Erich </a:t>
            </a:r>
            <a:r>
              <a:rPr lang="en-US" sz="1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Shlegel</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t>
            </a:r>
            <a:r>
              <a:rPr lang="en-US" sz="1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Stroka</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Valerie Villarreal</a:t>
            </a:r>
          </a:p>
          <a:p>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Michelle Villarreal </a:t>
            </a:r>
            <a:r>
              <a:rPr lang="en-US" sz="1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Leschper</a:t>
            </a:r>
            <a:endPar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Islander Stream Team</a:t>
            </a:r>
          </a:p>
        </p:txBody>
      </p:sp>
    </p:spTree>
    <p:extLst>
      <p:ext uri="{BB962C8B-B14F-4D97-AF65-F5344CB8AC3E}">
        <p14:creationId xmlns:p14="http://schemas.microsoft.com/office/powerpoint/2010/main" val="423978946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5A1393-D2DF-F044-8CB2-5DE20E2F83BB}"/>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b="-2"/>
          <a:stretch/>
        </p:blipFill>
        <p:spPr>
          <a:xfrm>
            <a:off x="0" y="0"/>
            <a:ext cx="9143999" cy="6858000"/>
          </a:xfrm>
          <a:prstGeom prst="rect">
            <a:avLst/>
          </a:prstGeom>
        </p:spPr>
      </p:pic>
      <p:sp>
        <p:nvSpPr>
          <p:cNvPr id="3" name="Subtitle 2"/>
          <p:cNvSpPr>
            <a:spLocks noGrp="1"/>
          </p:cNvSpPr>
          <p:nvPr>
            <p:ph type="subTitle" idx="1"/>
          </p:nvPr>
        </p:nvSpPr>
        <p:spPr>
          <a:xfrm>
            <a:off x="-47943" y="2053270"/>
            <a:ext cx="4432593" cy="2309248"/>
          </a:xfrm>
        </p:spPr>
        <p:txBody>
          <a:bodyPr anchor="ctr">
            <a:normAutofit/>
          </a:bodyPr>
          <a:lstStyle/>
          <a:p>
            <a:pPr algn="r"/>
            <a:r>
              <a:rPr lang="en-US" sz="3600" b="1" dirty="0">
                <a:solidFill>
                  <a:schemeClr val="bg1"/>
                </a:solidFill>
                <a:latin typeface="Arial" panose="020B0604020202020204" pitchFamily="34" charset="0"/>
                <a:cs typeface="Arial" panose="020B0604020202020204" pitchFamily="34" charset="0"/>
              </a:rPr>
              <a:t>RESOURCES</a:t>
            </a:r>
          </a:p>
        </p:txBody>
      </p:sp>
      <p:pic>
        <p:nvPicPr>
          <p:cNvPr id="9" name="Picture 8">
            <a:extLst>
              <a:ext uri="{FF2B5EF4-FFF2-40B4-BE49-F238E27FC236}">
                <a16:creationId xmlns:a16="http://schemas.microsoft.com/office/drawing/2014/main" id="{CE3F382B-6771-4E41-B031-FF9CFE3F52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5228" y="5647357"/>
            <a:ext cx="1895536" cy="1071881"/>
          </a:xfrm>
          <a:prstGeom prst="rect">
            <a:avLst/>
          </a:prstGeom>
        </p:spPr>
      </p:pic>
      <p:cxnSp>
        <p:nvCxnSpPr>
          <p:cNvPr id="4" name="Straight Connector 3">
            <a:extLst>
              <a:ext uri="{FF2B5EF4-FFF2-40B4-BE49-F238E27FC236}">
                <a16:creationId xmlns:a16="http://schemas.microsoft.com/office/drawing/2014/main" id="{371A9567-6D74-AD42-B180-33056F54E996}"/>
              </a:ext>
            </a:extLst>
          </p:cNvPr>
          <p:cNvCxnSpPr/>
          <p:nvPr/>
        </p:nvCxnSpPr>
        <p:spPr>
          <a:xfrm>
            <a:off x="4541004" y="2274375"/>
            <a:ext cx="0" cy="230924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AA827AF-E7A4-754F-A1BC-55CF2FD2FE00}"/>
              </a:ext>
            </a:extLst>
          </p:cNvPr>
          <p:cNvSpPr>
            <a:spLocks noGrp="1"/>
          </p:cNvSpPr>
          <p:nvPr>
            <p:ph type="sldNum" sz="quarter" idx="12"/>
          </p:nvPr>
        </p:nvSpPr>
        <p:spPr/>
        <p:txBody>
          <a:bodyPr/>
          <a:lstStyle/>
          <a:p>
            <a:fld id="{EBCE8FE3-1F35-5C49-8B4C-76E5EDEE3F2F}" type="slidenum">
              <a:rPr lang="en-US" smtClean="0"/>
              <a:t>42</a:t>
            </a:fld>
            <a:endParaRPr lang="en-US"/>
          </a:p>
        </p:txBody>
      </p:sp>
      <p:sp>
        <p:nvSpPr>
          <p:cNvPr id="7" name="Subtitle 2">
            <a:extLst>
              <a:ext uri="{FF2B5EF4-FFF2-40B4-BE49-F238E27FC236}">
                <a16:creationId xmlns:a16="http://schemas.microsoft.com/office/drawing/2014/main" id="{C51C0BCE-F451-0B4D-B52B-5551E58A6471}"/>
              </a:ext>
            </a:extLst>
          </p:cNvPr>
          <p:cNvSpPr txBox="1">
            <a:spLocks/>
          </p:cNvSpPr>
          <p:nvPr/>
        </p:nvSpPr>
        <p:spPr>
          <a:xfrm>
            <a:off x="4602996" y="1693889"/>
            <a:ext cx="4541003" cy="3028013"/>
          </a:xfrm>
          <a:prstGeom prst="rect">
            <a:avLst/>
          </a:prstGeom>
        </p:spPr>
        <p:txBody>
          <a:bodyPr vert="horz" lIns="91440" tIns="45720" rIns="91440" bIns="45720" numCol="2"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endPar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DEE258A-BD63-024C-8A7D-86E2B256D879}"/>
              </a:ext>
            </a:extLst>
          </p:cNvPr>
          <p:cNvSpPr txBox="1"/>
          <p:nvPr/>
        </p:nvSpPr>
        <p:spPr>
          <a:xfrm>
            <a:off x="4745302" y="391739"/>
            <a:ext cx="4259094" cy="5632311"/>
          </a:xfrm>
          <a:prstGeom prst="rect">
            <a:avLst/>
          </a:prstGeom>
          <a:noFill/>
        </p:spPr>
        <p:txBody>
          <a:bodyPr wrap="square" numCol="2" rtlCol="0">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https://www.naomifaltin.com/wp-content/uploads/2015/11/sewell.jpeg</a:t>
            </a: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https://earthsky.org/upl/2011/07/blanco_river.jpeg</a:t>
            </a:r>
            <a:r>
              <a:rPr lang="en-US"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https://i.redd.it/jh3x4lr5dzdz.jpg</a:t>
            </a:r>
            <a:r>
              <a:rPr lang="en-US"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https://m.bogalusadailynews.com/wp-content/uploads/sites/39/2017/08/web-Debris-on-river.jpg</a:t>
            </a:r>
            <a:r>
              <a:rPr lang="en-US"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https://image.freepik.com/free-photo/blue-sky-with-one-single-white-cloud_105811-181.jpg</a:t>
            </a:r>
            <a:r>
              <a:rPr lang="en-US"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https://ak.picdn.net/shutterstock/videos/20812699/thumb/1.jpg</a:t>
            </a:r>
            <a:r>
              <a:rPr lang="en-US"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https://upload.wikimedia.org/wikipedia/commons/thumb/b/b4/Falling_tide_%2818890521078%29.jpg/1280px-Falling_tide_%2818890521078%29.jpg</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56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578B7A-BBF2-0440-8D44-A53672CE17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2958355"/>
          </a:xfrm>
          <a:prstGeom prst="rect">
            <a:avLst/>
          </a:prstGeom>
        </p:spPr>
      </p:pic>
      <p:sp>
        <p:nvSpPr>
          <p:cNvPr id="2" name="Title 1"/>
          <p:cNvSpPr>
            <a:spLocks noGrp="1"/>
          </p:cNvSpPr>
          <p:nvPr>
            <p:ph type="title"/>
          </p:nvPr>
        </p:nvSpPr>
        <p:spPr>
          <a:xfrm>
            <a:off x="82626" y="3435684"/>
            <a:ext cx="2796987" cy="1191568"/>
          </a:xfrm>
        </p:spPr>
        <p:txBody>
          <a:bodyPr>
            <a:noAutofit/>
          </a:bodyPr>
          <a:lstStyle/>
          <a:p>
            <a:pPr algn="r"/>
            <a:r>
              <a:rPr lang="en-US" sz="4200" b="1" dirty="0">
                <a:solidFill>
                  <a:srgbClr val="005481"/>
                </a:solidFill>
                <a:latin typeface="Arial" panose="020B0604020202020204" pitchFamily="34" charset="0"/>
                <a:cs typeface="Arial" panose="020B0604020202020204" pitchFamily="34" charset="0"/>
              </a:rPr>
              <a:t>MISSION:</a:t>
            </a:r>
          </a:p>
        </p:txBody>
      </p:sp>
      <p:sp>
        <p:nvSpPr>
          <p:cNvPr id="4" name="Slide Number Placeholder 3"/>
          <p:cNvSpPr>
            <a:spLocks noGrp="1"/>
          </p:cNvSpPr>
          <p:nvPr>
            <p:ph type="sldNum" sz="quarter" idx="12"/>
          </p:nvPr>
        </p:nvSpPr>
        <p:spPr/>
        <p:txBody>
          <a:bodyPr/>
          <a:lstStyle/>
          <a:p>
            <a:fld id="{EBCE8FE3-1F35-5C49-8B4C-76E5EDEE3F2F}" type="slidenum">
              <a:rPr lang="en-US" smtClean="0">
                <a:latin typeface="Arial" panose="020B0604020202020204" pitchFamily="34" charset="0"/>
                <a:cs typeface="Arial" panose="020B0604020202020204" pitchFamily="34" charset="0"/>
              </a:rPr>
              <a:t>5</a:t>
            </a:fld>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18A046C-3943-AD49-846F-6C8BB188A350}"/>
              </a:ext>
            </a:extLst>
          </p:cNvPr>
          <p:cNvSpPr txBox="1"/>
          <p:nvPr/>
        </p:nvSpPr>
        <p:spPr>
          <a:xfrm>
            <a:off x="2879613" y="3266907"/>
            <a:ext cx="6112807"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To facilitate environmental stewardship by empowering a statewide network of concerned community scientists, partners, and institutions in a collaborative effort to promote a healthy and safe environment through environmental education, data collection, and community action.</a:t>
            </a:r>
          </a:p>
        </p:txBody>
      </p:sp>
      <p:sp>
        <p:nvSpPr>
          <p:cNvPr id="3" name="Rounded Rectangle 2">
            <a:extLst>
              <a:ext uri="{FF2B5EF4-FFF2-40B4-BE49-F238E27FC236}">
                <a16:creationId xmlns:a16="http://schemas.microsoft.com/office/drawing/2014/main" id="{925FE611-C5D4-2649-ACBD-18834E2DD226}"/>
              </a:ext>
            </a:extLst>
          </p:cNvPr>
          <p:cNvSpPr/>
          <p:nvPr/>
        </p:nvSpPr>
        <p:spPr>
          <a:xfrm>
            <a:off x="517707" y="5368395"/>
            <a:ext cx="2361905" cy="902247"/>
          </a:xfrm>
          <a:prstGeom prst="roundRect">
            <a:avLst/>
          </a:prstGeom>
          <a:solidFill>
            <a:srgbClr val="0B9D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11,400+ </a:t>
            </a:r>
          </a:p>
          <a:p>
            <a:pPr algn="ctr"/>
            <a:r>
              <a:rPr lang="en-US" dirty="0">
                <a:solidFill>
                  <a:schemeClr val="bg1"/>
                </a:solidFill>
                <a:latin typeface="Arial" panose="020B0604020202020204" pitchFamily="34" charset="0"/>
                <a:cs typeface="Arial" panose="020B0604020202020204" pitchFamily="34" charset="0"/>
              </a:rPr>
              <a:t>Community Scientists</a:t>
            </a:r>
          </a:p>
        </p:txBody>
      </p:sp>
      <p:sp>
        <p:nvSpPr>
          <p:cNvPr id="10" name="Rounded Rectangle 9">
            <a:extLst>
              <a:ext uri="{FF2B5EF4-FFF2-40B4-BE49-F238E27FC236}">
                <a16:creationId xmlns:a16="http://schemas.microsoft.com/office/drawing/2014/main" id="{ACAE9B4A-5DE9-F143-9EC1-FE48EA2F2C0B}"/>
              </a:ext>
            </a:extLst>
          </p:cNvPr>
          <p:cNvSpPr/>
          <p:nvPr/>
        </p:nvSpPr>
        <p:spPr>
          <a:xfrm>
            <a:off x="3465828" y="5373359"/>
            <a:ext cx="2279278" cy="902247"/>
          </a:xfrm>
          <a:prstGeom prst="roundRect">
            <a:avLst/>
          </a:prstGeom>
          <a:solidFill>
            <a:srgbClr val="0B9D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400+ </a:t>
            </a:r>
          </a:p>
          <a:p>
            <a:pPr algn="ctr"/>
            <a:r>
              <a:rPr lang="en-US" dirty="0">
                <a:solidFill>
                  <a:schemeClr val="bg1"/>
                </a:solidFill>
                <a:latin typeface="Arial" panose="020B0604020202020204" pitchFamily="34" charset="0"/>
                <a:cs typeface="Arial" panose="020B0604020202020204" pitchFamily="34" charset="0"/>
              </a:rPr>
              <a:t>Monitoring Sites</a:t>
            </a:r>
          </a:p>
        </p:txBody>
      </p:sp>
      <p:sp>
        <p:nvSpPr>
          <p:cNvPr id="11" name="Rounded Rectangle 10">
            <a:extLst>
              <a:ext uri="{FF2B5EF4-FFF2-40B4-BE49-F238E27FC236}">
                <a16:creationId xmlns:a16="http://schemas.microsoft.com/office/drawing/2014/main" id="{395A5577-DBB9-994F-9827-919152E15730}"/>
              </a:ext>
            </a:extLst>
          </p:cNvPr>
          <p:cNvSpPr/>
          <p:nvPr/>
        </p:nvSpPr>
        <p:spPr>
          <a:xfrm>
            <a:off x="6331322" y="5363719"/>
            <a:ext cx="2279278" cy="902247"/>
          </a:xfrm>
          <a:prstGeom prst="roundRect">
            <a:avLst/>
          </a:prstGeom>
          <a:solidFill>
            <a:srgbClr val="0B9D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100+ </a:t>
            </a:r>
          </a:p>
          <a:p>
            <a:pPr algn="ctr"/>
            <a:r>
              <a:rPr lang="en-US" dirty="0">
                <a:solidFill>
                  <a:schemeClr val="bg1"/>
                </a:solidFill>
                <a:latin typeface="Arial" panose="020B0604020202020204" pitchFamily="34" charset="0"/>
                <a:cs typeface="Arial" panose="020B0604020202020204" pitchFamily="34" charset="0"/>
              </a:rPr>
              <a:t>Partners</a:t>
            </a:r>
          </a:p>
        </p:txBody>
      </p:sp>
    </p:spTree>
    <p:extLst>
      <p:ext uri="{BB962C8B-B14F-4D97-AF65-F5344CB8AC3E}">
        <p14:creationId xmlns:p14="http://schemas.microsoft.com/office/powerpoint/2010/main" val="4218880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110" y="1284935"/>
            <a:ext cx="4420199" cy="4543210"/>
          </a:xfrm>
        </p:spPr>
        <p:txBody>
          <a:bodyPr>
            <a:normAutofit/>
          </a:bodyPr>
          <a:lstStyle/>
          <a:p>
            <a:pPr lvl="1"/>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EBCE8FE3-1F35-5C49-8B4C-76E5EDEE3F2F}" type="slidenum">
              <a:rPr lang="en-US" smtClean="0"/>
              <a:t>6</a:t>
            </a:fld>
            <a:endParaRPr lang="en-US" dirty="0"/>
          </a:p>
        </p:txBody>
      </p:sp>
      <p:pic>
        <p:nvPicPr>
          <p:cNvPr id="14" name="Picture 1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1998" y="-2"/>
            <a:ext cx="4572002" cy="68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24034AB-F3ED-0342-AB20-051F1108CF1F}"/>
              </a:ext>
            </a:extLst>
          </p:cNvPr>
          <p:cNvSpPr txBox="1"/>
          <p:nvPr/>
        </p:nvSpPr>
        <p:spPr>
          <a:xfrm>
            <a:off x="95713" y="625826"/>
            <a:ext cx="4371477" cy="1238801"/>
          </a:xfrm>
          <a:prstGeom prst="rect">
            <a:avLst/>
          </a:prstGeom>
          <a:noFill/>
        </p:spPr>
        <p:txBody>
          <a:bodyPr wrap="square" rtlCol="0">
            <a:spAutoFit/>
          </a:bodyPr>
          <a:lstStyle/>
          <a:p>
            <a:pPr algn="ctr"/>
            <a:r>
              <a:rPr lang="en-US" sz="4200" b="1" dirty="0">
                <a:solidFill>
                  <a:srgbClr val="005481"/>
                </a:solidFill>
                <a:latin typeface="Arial" panose="020B0604020202020204" pitchFamily="34" charset="0"/>
                <a:cs typeface="Arial" panose="020B0604020202020204" pitchFamily="34" charset="0"/>
              </a:rPr>
              <a:t>WHAT WE DO</a:t>
            </a:r>
          </a:p>
          <a:p>
            <a:endParaRPr lang="en-US" sz="125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B0CFB53-408B-7849-927D-6CD7AA861688}"/>
              </a:ext>
            </a:extLst>
          </p:cNvPr>
          <p:cNvSpPr txBox="1"/>
          <p:nvPr/>
        </p:nvSpPr>
        <p:spPr>
          <a:xfrm>
            <a:off x="242570" y="1634839"/>
            <a:ext cx="3992193" cy="4423094"/>
          </a:xfrm>
          <a:prstGeom prst="rect">
            <a:avLst/>
          </a:prstGeom>
          <a:solidFill>
            <a:schemeClr val="bg1"/>
          </a:solidFill>
        </p:spPr>
        <p:txBody>
          <a:bodyPr wrap="square" rtlCol="0">
            <a:noAutofit/>
          </a:bodyPr>
          <a:lstStyle/>
          <a:p>
            <a:pPr marL="457200" indent="-457200">
              <a:spcBef>
                <a:spcPts val="6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Environmental Education</a:t>
            </a:r>
          </a:p>
          <a:p>
            <a:pPr marL="457200" indent="-457200">
              <a:spcBef>
                <a:spcPts val="6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Data Collection &amp; Analysis</a:t>
            </a:r>
          </a:p>
          <a:p>
            <a:pPr marL="457200" indent="-457200">
              <a:spcBef>
                <a:spcPts val="6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Community Action/Engagement</a:t>
            </a:r>
          </a:p>
          <a:p>
            <a:pPr marL="457200" indent="-457200">
              <a:lnSpc>
                <a:spcPct val="150000"/>
              </a:lnSpc>
              <a:spcBef>
                <a:spcPts val="600"/>
              </a:spcBef>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Watershed Services</a:t>
            </a:r>
          </a:p>
        </p:txBody>
      </p:sp>
      <p:sp>
        <p:nvSpPr>
          <p:cNvPr id="8" name="Slide Number Placeholder 3">
            <a:extLst>
              <a:ext uri="{FF2B5EF4-FFF2-40B4-BE49-F238E27FC236}">
                <a16:creationId xmlns:a16="http://schemas.microsoft.com/office/drawing/2014/main" id="{005A97F8-26A5-5940-9831-E68EA2D12470}"/>
              </a:ext>
            </a:extLst>
          </p:cNvPr>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CE8FE3-1F35-5C49-8B4C-76E5EDEE3F2F}" type="slidenum">
              <a:rPr lang="en-US" smtClean="0"/>
              <a:pPr/>
              <a:t>6</a:t>
            </a:fld>
            <a:endParaRPr lang="en-US" dirty="0"/>
          </a:p>
        </p:txBody>
      </p:sp>
    </p:spTree>
    <p:extLst>
      <p:ext uri="{BB962C8B-B14F-4D97-AF65-F5344CB8AC3E}">
        <p14:creationId xmlns:p14="http://schemas.microsoft.com/office/powerpoint/2010/main" val="344905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 name="Content Placeholder 4">
            <a:extLst>
              <a:ext uri="{FF2B5EF4-FFF2-40B4-BE49-F238E27FC236}">
                <a16:creationId xmlns:a16="http://schemas.microsoft.com/office/drawing/2014/main" id="{8DECB3D5-A1FE-364E-96C8-C8E8C0C82A42}"/>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t="-14"/>
          <a:stretch/>
        </p:blipFill>
        <p:spPr>
          <a:xfrm>
            <a:off x="0" y="-3728"/>
            <a:ext cx="9144000" cy="6861728"/>
          </a:xfrm>
          <a:prstGeom prst="rect">
            <a:avLst/>
          </a:prstGeom>
        </p:spPr>
      </p:pic>
      <p:grpSp>
        <p:nvGrpSpPr>
          <p:cNvPr id="15" name="Group 14">
            <a:extLst>
              <a:ext uri="{FF2B5EF4-FFF2-40B4-BE49-F238E27FC236}">
                <a16:creationId xmlns:a16="http://schemas.microsoft.com/office/drawing/2014/main" id="{19DCAB5E-3D06-7646-8B52-C80FFE44603C}"/>
              </a:ext>
            </a:extLst>
          </p:cNvPr>
          <p:cNvGrpSpPr/>
          <p:nvPr/>
        </p:nvGrpSpPr>
        <p:grpSpPr>
          <a:xfrm>
            <a:off x="454552" y="1342059"/>
            <a:ext cx="2082023" cy="2442971"/>
            <a:chOff x="683349" y="1342059"/>
            <a:chExt cx="2082023" cy="2442971"/>
          </a:xfrm>
        </p:grpSpPr>
        <p:sp>
          <p:nvSpPr>
            <p:cNvPr id="18" name="Oval 17">
              <a:extLst>
                <a:ext uri="{FF2B5EF4-FFF2-40B4-BE49-F238E27FC236}">
                  <a16:creationId xmlns:a16="http://schemas.microsoft.com/office/drawing/2014/main" id="{A84C0697-4951-D14B-8EE1-B157EC05DFB7}"/>
                </a:ext>
              </a:extLst>
            </p:cNvPr>
            <p:cNvSpPr/>
            <p:nvPr/>
          </p:nvSpPr>
          <p:spPr>
            <a:xfrm>
              <a:off x="717091" y="1342059"/>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A picture containing light&#10;&#10;Description automatically generated">
              <a:hlinkClick r:id="rId4"/>
              <a:extLst>
                <a:ext uri="{FF2B5EF4-FFF2-40B4-BE49-F238E27FC236}">
                  <a16:creationId xmlns:a16="http://schemas.microsoft.com/office/drawing/2014/main" id="{CEAD48B5-1A33-0E43-93DB-ADD467C686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349" y="1464323"/>
              <a:ext cx="2000722" cy="1720621"/>
            </a:xfrm>
            <a:prstGeom prst="rect">
              <a:avLst/>
            </a:prstGeom>
          </p:spPr>
        </p:pic>
        <p:sp>
          <p:nvSpPr>
            <p:cNvPr id="19" name="TextBox 18">
              <a:extLst>
                <a:ext uri="{FF2B5EF4-FFF2-40B4-BE49-F238E27FC236}">
                  <a16:creationId xmlns:a16="http://schemas.microsoft.com/office/drawing/2014/main" id="{90332A76-B51A-ED47-9DAD-DB9E1A01BA0E}"/>
                </a:ext>
              </a:extLst>
            </p:cNvPr>
            <p:cNvSpPr txBox="1"/>
            <p:nvPr/>
          </p:nvSpPr>
          <p:spPr>
            <a:xfrm>
              <a:off x="863459" y="3415698"/>
              <a:ext cx="176119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Standard Core</a:t>
              </a:r>
            </a:p>
          </p:txBody>
        </p:sp>
      </p:grpSp>
      <p:grpSp>
        <p:nvGrpSpPr>
          <p:cNvPr id="16" name="Group 15">
            <a:extLst>
              <a:ext uri="{FF2B5EF4-FFF2-40B4-BE49-F238E27FC236}">
                <a16:creationId xmlns:a16="http://schemas.microsoft.com/office/drawing/2014/main" id="{0CC0FE19-DBCE-244F-A1C0-DA8583588198}"/>
              </a:ext>
            </a:extLst>
          </p:cNvPr>
          <p:cNvGrpSpPr/>
          <p:nvPr/>
        </p:nvGrpSpPr>
        <p:grpSpPr>
          <a:xfrm>
            <a:off x="3549686" y="1307361"/>
            <a:ext cx="2058684" cy="2461125"/>
            <a:chOff x="3500814" y="1324608"/>
            <a:chExt cx="2058684" cy="2461125"/>
          </a:xfrm>
        </p:grpSpPr>
        <p:sp>
          <p:nvSpPr>
            <p:cNvPr id="30" name="Oval 29">
              <a:extLst>
                <a:ext uri="{FF2B5EF4-FFF2-40B4-BE49-F238E27FC236}">
                  <a16:creationId xmlns:a16="http://schemas.microsoft.com/office/drawing/2014/main" id="{AF848FA3-4AB2-2740-98E4-A9842EA99377}"/>
                </a:ext>
              </a:extLst>
            </p:cNvPr>
            <p:cNvSpPr/>
            <p:nvPr/>
          </p:nvSpPr>
          <p:spPr>
            <a:xfrm>
              <a:off x="3500815" y="1324608"/>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close up of a logo&#10;&#10;Description automatically generated">
              <a:hlinkClick r:id="rId6"/>
              <a:extLst>
                <a:ext uri="{FF2B5EF4-FFF2-40B4-BE49-F238E27FC236}">
                  <a16:creationId xmlns:a16="http://schemas.microsoft.com/office/drawing/2014/main" id="{4959CF32-90D6-F441-9C29-A34B47A792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0814" y="1429387"/>
              <a:ext cx="2048281" cy="1761522"/>
            </a:xfrm>
            <a:prstGeom prst="rect">
              <a:avLst/>
            </a:prstGeom>
          </p:spPr>
        </p:pic>
        <p:sp>
          <p:nvSpPr>
            <p:cNvPr id="37" name="TextBox 36">
              <a:extLst>
                <a:ext uri="{FF2B5EF4-FFF2-40B4-BE49-F238E27FC236}">
                  <a16:creationId xmlns:a16="http://schemas.microsoft.com/office/drawing/2014/main" id="{B8C50BC6-51F7-CB4A-8769-C3F8AEA93A5F}"/>
                </a:ext>
              </a:extLst>
            </p:cNvPr>
            <p:cNvSpPr txBox="1"/>
            <p:nvPr/>
          </p:nvSpPr>
          <p:spPr>
            <a:xfrm>
              <a:off x="3798308" y="3416401"/>
              <a:ext cx="176119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Probe Core</a:t>
              </a:r>
            </a:p>
          </p:txBody>
        </p:sp>
      </p:grpSp>
      <p:grpSp>
        <p:nvGrpSpPr>
          <p:cNvPr id="17" name="Group 16">
            <a:extLst>
              <a:ext uri="{FF2B5EF4-FFF2-40B4-BE49-F238E27FC236}">
                <a16:creationId xmlns:a16="http://schemas.microsoft.com/office/drawing/2014/main" id="{875CF5D2-32CA-B745-92B9-084104CEA2D1}"/>
              </a:ext>
            </a:extLst>
          </p:cNvPr>
          <p:cNvGrpSpPr/>
          <p:nvPr/>
        </p:nvGrpSpPr>
        <p:grpSpPr>
          <a:xfrm>
            <a:off x="6634637" y="1328861"/>
            <a:ext cx="2048281" cy="2456872"/>
            <a:chOff x="6227757" y="1328861"/>
            <a:chExt cx="2048281" cy="2456872"/>
          </a:xfrm>
        </p:grpSpPr>
        <p:sp>
          <p:nvSpPr>
            <p:cNvPr id="35" name="Oval 34">
              <a:extLst>
                <a:ext uri="{FF2B5EF4-FFF2-40B4-BE49-F238E27FC236}">
                  <a16:creationId xmlns:a16="http://schemas.microsoft.com/office/drawing/2014/main" id="{CE25F2ED-54AF-5B48-899F-D60ED4FA0E13}"/>
                </a:ext>
              </a:extLst>
            </p:cNvPr>
            <p:cNvSpPr/>
            <p:nvPr/>
          </p:nvSpPr>
          <p:spPr>
            <a:xfrm>
              <a:off x="6227757" y="1328861"/>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 picture containing clock&#10;&#10;Description automatically generated">
              <a:hlinkClick r:id="rId8"/>
              <a:extLst>
                <a:ext uri="{FF2B5EF4-FFF2-40B4-BE49-F238E27FC236}">
                  <a16:creationId xmlns:a16="http://schemas.microsoft.com/office/drawing/2014/main" id="{234B9359-5BA5-1349-BCF3-AAE022036AD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79025" y="1462603"/>
              <a:ext cx="1945743" cy="1673339"/>
            </a:xfrm>
            <a:prstGeom prst="rect">
              <a:avLst/>
            </a:prstGeom>
          </p:spPr>
        </p:pic>
        <p:sp>
          <p:nvSpPr>
            <p:cNvPr id="39" name="TextBox 38">
              <a:extLst>
                <a:ext uri="{FF2B5EF4-FFF2-40B4-BE49-F238E27FC236}">
                  <a16:creationId xmlns:a16="http://schemas.microsoft.com/office/drawing/2014/main" id="{95DE13D6-BBDE-E141-A461-DEB617DA377A}"/>
                </a:ext>
              </a:extLst>
            </p:cNvPr>
            <p:cNvSpPr txBox="1"/>
            <p:nvPr/>
          </p:nvSpPr>
          <p:spPr>
            <a:xfrm>
              <a:off x="6418571" y="3416401"/>
              <a:ext cx="1761190" cy="369332"/>
            </a:xfrm>
            <a:prstGeom prst="rect">
              <a:avLst/>
            </a:prstGeom>
            <a:noFill/>
          </p:spPr>
          <p:txBody>
            <a:bodyPr wrap="square" rtlCol="0">
              <a:spAutoFit/>
            </a:bodyPr>
            <a:lstStyle/>
            <a:p>
              <a:r>
                <a:rPr lang="en-US" i="1" dirty="0">
                  <a:solidFill>
                    <a:schemeClr val="bg1"/>
                  </a:solidFill>
                  <a:latin typeface="Arial" panose="020B0604020202020204" pitchFamily="34" charset="0"/>
                  <a:cs typeface="Arial" panose="020B0604020202020204" pitchFamily="34" charset="0"/>
                </a:rPr>
                <a:t>E. coli Bacteria</a:t>
              </a:r>
            </a:p>
          </p:txBody>
        </p:sp>
      </p:grpSp>
      <p:grpSp>
        <p:nvGrpSpPr>
          <p:cNvPr id="21" name="Group 20">
            <a:extLst>
              <a:ext uri="{FF2B5EF4-FFF2-40B4-BE49-F238E27FC236}">
                <a16:creationId xmlns:a16="http://schemas.microsoft.com/office/drawing/2014/main" id="{662E9266-2CFE-8145-8E48-E029EBD73D46}"/>
              </a:ext>
            </a:extLst>
          </p:cNvPr>
          <p:cNvGrpSpPr/>
          <p:nvPr/>
        </p:nvGrpSpPr>
        <p:grpSpPr>
          <a:xfrm>
            <a:off x="454552" y="4140612"/>
            <a:ext cx="2048281" cy="2447533"/>
            <a:chOff x="692595" y="3981801"/>
            <a:chExt cx="2048281" cy="2447533"/>
          </a:xfrm>
        </p:grpSpPr>
        <p:sp>
          <p:nvSpPr>
            <p:cNvPr id="33" name="Oval 32">
              <a:extLst>
                <a:ext uri="{FF2B5EF4-FFF2-40B4-BE49-F238E27FC236}">
                  <a16:creationId xmlns:a16="http://schemas.microsoft.com/office/drawing/2014/main" id="{60B6BD1D-F735-7F41-8E09-CF1453180220}"/>
                </a:ext>
              </a:extLst>
            </p:cNvPr>
            <p:cNvSpPr/>
            <p:nvPr/>
          </p:nvSpPr>
          <p:spPr>
            <a:xfrm>
              <a:off x="692595" y="3981801"/>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A close up of a device&#10;&#10;Description automatically generated">
              <a:hlinkClick r:id="rId10"/>
              <a:extLst>
                <a:ext uri="{FF2B5EF4-FFF2-40B4-BE49-F238E27FC236}">
                  <a16:creationId xmlns:a16="http://schemas.microsoft.com/office/drawing/2014/main" id="{CE664319-57AD-2442-A342-4A7F5369BDD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2089" y="4162099"/>
              <a:ext cx="1832559" cy="1576001"/>
            </a:xfrm>
            <a:prstGeom prst="rect">
              <a:avLst/>
            </a:prstGeom>
          </p:spPr>
        </p:pic>
        <p:sp>
          <p:nvSpPr>
            <p:cNvPr id="41" name="TextBox 40">
              <a:extLst>
                <a:ext uri="{FF2B5EF4-FFF2-40B4-BE49-F238E27FC236}">
                  <a16:creationId xmlns:a16="http://schemas.microsoft.com/office/drawing/2014/main" id="{52797D08-850C-6541-B679-628AE7179097}"/>
                </a:ext>
              </a:extLst>
            </p:cNvPr>
            <p:cNvSpPr txBox="1"/>
            <p:nvPr/>
          </p:nvSpPr>
          <p:spPr>
            <a:xfrm>
              <a:off x="1095270" y="6060002"/>
              <a:ext cx="129192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Advanced</a:t>
              </a:r>
            </a:p>
          </p:txBody>
        </p:sp>
      </p:grpSp>
      <p:grpSp>
        <p:nvGrpSpPr>
          <p:cNvPr id="22" name="Group 21">
            <a:extLst>
              <a:ext uri="{FF2B5EF4-FFF2-40B4-BE49-F238E27FC236}">
                <a16:creationId xmlns:a16="http://schemas.microsoft.com/office/drawing/2014/main" id="{38CE8A1A-4744-3A46-82EC-82A376DDFB97}"/>
              </a:ext>
            </a:extLst>
          </p:cNvPr>
          <p:cNvGrpSpPr/>
          <p:nvPr/>
        </p:nvGrpSpPr>
        <p:grpSpPr>
          <a:xfrm>
            <a:off x="3549687" y="4106788"/>
            <a:ext cx="2092006" cy="2773113"/>
            <a:chOff x="3511218" y="3976579"/>
            <a:chExt cx="2092006" cy="2773113"/>
          </a:xfrm>
        </p:grpSpPr>
        <p:sp>
          <p:nvSpPr>
            <p:cNvPr id="31" name="Oval 30">
              <a:extLst>
                <a:ext uri="{FF2B5EF4-FFF2-40B4-BE49-F238E27FC236}">
                  <a16:creationId xmlns:a16="http://schemas.microsoft.com/office/drawing/2014/main" id="{C525CC77-6F22-BC45-8BA5-FEFFC6F404DF}"/>
                </a:ext>
              </a:extLst>
            </p:cNvPr>
            <p:cNvSpPr/>
            <p:nvPr/>
          </p:nvSpPr>
          <p:spPr>
            <a:xfrm>
              <a:off x="3554943" y="4011721"/>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descr="A picture containing light&#10;&#10;Description automatically generated">
              <a:hlinkClick r:id="rId12"/>
              <a:extLst>
                <a:ext uri="{FF2B5EF4-FFF2-40B4-BE49-F238E27FC236}">
                  <a16:creationId xmlns:a16="http://schemas.microsoft.com/office/drawing/2014/main" id="{FB7ECEF9-8359-3744-809C-C9823A4CAC8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511218" y="3976579"/>
              <a:ext cx="2048280" cy="1761521"/>
            </a:xfrm>
            <a:prstGeom prst="rect">
              <a:avLst/>
            </a:prstGeom>
          </p:spPr>
        </p:pic>
        <p:sp>
          <p:nvSpPr>
            <p:cNvPr id="42" name="TextBox 41">
              <a:extLst>
                <a:ext uri="{FF2B5EF4-FFF2-40B4-BE49-F238E27FC236}">
                  <a16:creationId xmlns:a16="http://schemas.microsoft.com/office/drawing/2014/main" id="{C4158986-F33B-B241-B94F-27A63BDDC397}"/>
                </a:ext>
              </a:extLst>
            </p:cNvPr>
            <p:cNvSpPr txBox="1"/>
            <p:nvPr/>
          </p:nvSpPr>
          <p:spPr>
            <a:xfrm>
              <a:off x="3554943" y="6103361"/>
              <a:ext cx="2048281"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Macroinvertebrate Bioassessment</a:t>
              </a:r>
            </a:p>
          </p:txBody>
        </p:sp>
      </p:grpSp>
      <p:grpSp>
        <p:nvGrpSpPr>
          <p:cNvPr id="24" name="Group 23">
            <a:extLst>
              <a:ext uri="{FF2B5EF4-FFF2-40B4-BE49-F238E27FC236}">
                <a16:creationId xmlns:a16="http://schemas.microsoft.com/office/drawing/2014/main" id="{51EDA014-0860-0C48-BDE2-E5DFDA53767B}"/>
              </a:ext>
            </a:extLst>
          </p:cNvPr>
          <p:cNvGrpSpPr/>
          <p:nvPr/>
        </p:nvGrpSpPr>
        <p:grpSpPr>
          <a:xfrm>
            <a:off x="6685905" y="4120440"/>
            <a:ext cx="2185214" cy="2488580"/>
            <a:chOff x="6250580" y="3979047"/>
            <a:chExt cx="2185214" cy="2488580"/>
          </a:xfrm>
        </p:grpSpPr>
        <p:sp>
          <p:nvSpPr>
            <p:cNvPr id="32" name="Oval 31">
              <a:extLst>
                <a:ext uri="{FF2B5EF4-FFF2-40B4-BE49-F238E27FC236}">
                  <a16:creationId xmlns:a16="http://schemas.microsoft.com/office/drawing/2014/main" id="{D55E91A7-130C-BD42-8B32-47F23E995C5F}"/>
                </a:ext>
              </a:extLst>
            </p:cNvPr>
            <p:cNvSpPr/>
            <p:nvPr/>
          </p:nvSpPr>
          <p:spPr>
            <a:xfrm>
              <a:off x="6250580" y="3979047"/>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A picture containing fence&#10;&#10;Description automatically generated">
              <a:hlinkClick r:id="rId14"/>
              <a:extLst>
                <a:ext uri="{FF2B5EF4-FFF2-40B4-BE49-F238E27FC236}">
                  <a16:creationId xmlns:a16="http://schemas.microsoft.com/office/drawing/2014/main" id="{20635FDB-3EF0-E240-9EB2-07A68955E74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373565" y="4146065"/>
              <a:ext cx="1851203" cy="1592035"/>
            </a:xfrm>
            <a:prstGeom prst="rect">
              <a:avLst/>
            </a:prstGeom>
          </p:spPr>
        </p:pic>
        <p:sp>
          <p:nvSpPr>
            <p:cNvPr id="20" name="Rectangle 19">
              <a:extLst>
                <a:ext uri="{FF2B5EF4-FFF2-40B4-BE49-F238E27FC236}">
                  <a16:creationId xmlns:a16="http://schemas.microsoft.com/office/drawing/2014/main" id="{6EE5BCB2-08FA-CA46-A026-E2BCBF44B777}"/>
                </a:ext>
              </a:extLst>
            </p:cNvPr>
            <p:cNvSpPr/>
            <p:nvPr/>
          </p:nvSpPr>
          <p:spPr>
            <a:xfrm>
              <a:off x="6250580" y="6098295"/>
              <a:ext cx="2185214"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Riparian Evaluation</a:t>
              </a:r>
            </a:p>
          </p:txBody>
        </p:sp>
      </p:grpSp>
      <p:sp>
        <p:nvSpPr>
          <p:cNvPr id="23" name="Rectangle 22">
            <a:extLst>
              <a:ext uri="{FF2B5EF4-FFF2-40B4-BE49-F238E27FC236}">
                <a16:creationId xmlns:a16="http://schemas.microsoft.com/office/drawing/2014/main" id="{5780F721-7516-4F40-8F1C-5B2086870688}"/>
              </a:ext>
            </a:extLst>
          </p:cNvPr>
          <p:cNvSpPr/>
          <p:nvPr/>
        </p:nvSpPr>
        <p:spPr>
          <a:xfrm>
            <a:off x="-345" y="-3728"/>
            <a:ext cx="9158747" cy="1067854"/>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COMMUNITY SCIENTIST TRAININGS</a:t>
            </a:r>
          </a:p>
        </p:txBody>
      </p:sp>
    </p:spTree>
    <p:extLst>
      <p:ext uri="{BB962C8B-B14F-4D97-AF65-F5344CB8AC3E}">
        <p14:creationId xmlns:p14="http://schemas.microsoft.com/office/powerpoint/2010/main" val="1461399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 name="Content Placeholder 4">
            <a:extLst>
              <a:ext uri="{FF2B5EF4-FFF2-40B4-BE49-F238E27FC236}">
                <a16:creationId xmlns:a16="http://schemas.microsoft.com/office/drawing/2014/main" id="{8DECB3D5-A1FE-364E-96C8-C8E8C0C82A42}"/>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t="-14"/>
          <a:stretch/>
        </p:blipFill>
        <p:spPr>
          <a:xfrm>
            <a:off x="0" y="5122"/>
            <a:ext cx="9143999" cy="6858000"/>
          </a:xfrm>
          <a:prstGeom prst="rect">
            <a:avLst/>
          </a:prstGeom>
        </p:spPr>
      </p:pic>
      <p:sp>
        <p:nvSpPr>
          <p:cNvPr id="5" name="Slide Number Placeholder 4">
            <a:extLst>
              <a:ext uri="{FF2B5EF4-FFF2-40B4-BE49-F238E27FC236}">
                <a16:creationId xmlns:a16="http://schemas.microsoft.com/office/drawing/2014/main" id="{479BDFC2-742E-1D40-9105-22908D40EF82}"/>
              </a:ext>
            </a:extLst>
          </p:cNvPr>
          <p:cNvSpPr>
            <a:spLocks noGrp="1"/>
          </p:cNvSpPr>
          <p:nvPr>
            <p:ph type="sldNum" sz="quarter" idx="12"/>
          </p:nvPr>
        </p:nvSpPr>
        <p:spPr/>
        <p:txBody>
          <a:bodyPr/>
          <a:lstStyle/>
          <a:p>
            <a:fld id="{EBCE8FE3-1F35-5C49-8B4C-76E5EDEE3F2F}" type="slidenum">
              <a:rPr lang="en-US" smtClean="0"/>
              <a:t>8</a:t>
            </a:fld>
            <a:endParaRPr lang="en-US" dirty="0"/>
          </a:p>
        </p:txBody>
      </p:sp>
      <p:sp>
        <p:nvSpPr>
          <p:cNvPr id="24" name="Rectangle 23">
            <a:extLst>
              <a:ext uri="{FF2B5EF4-FFF2-40B4-BE49-F238E27FC236}">
                <a16:creationId xmlns:a16="http://schemas.microsoft.com/office/drawing/2014/main" id="{74D860A7-095B-4D44-A47C-242FD6D62C88}"/>
              </a:ext>
            </a:extLst>
          </p:cNvPr>
          <p:cNvSpPr/>
          <p:nvPr/>
        </p:nvSpPr>
        <p:spPr>
          <a:xfrm>
            <a:off x="-15240" y="5121"/>
            <a:ext cx="9159240" cy="1069511"/>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PROGRAMS</a:t>
            </a:r>
          </a:p>
        </p:txBody>
      </p:sp>
      <p:grpSp>
        <p:nvGrpSpPr>
          <p:cNvPr id="9" name="Group 8">
            <a:extLst>
              <a:ext uri="{FF2B5EF4-FFF2-40B4-BE49-F238E27FC236}">
                <a16:creationId xmlns:a16="http://schemas.microsoft.com/office/drawing/2014/main" id="{35534E93-3CE6-5040-A99A-D1D2EDB3B08D}"/>
              </a:ext>
            </a:extLst>
          </p:cNvPr>
          <p:cNvGrpSpPr/>
          <p:nvPr/>
        </p:nvGrpSpPr>
        <p:grpSpPr>
          <a:xfrm>
            <a:off x="3550216" y="2384524"/>
            <a:ext cx="2048281" cy="2756329"/>
            <a:chOff x="3633990" y="2369429"/>
            <a:chExt cx="2048281" cy="2756329"/>
          </a:xfrm>
        </p:grpSpPr>
        <p:sp>
          <p:nvSpPr>
            <p:cNvPr id="33" name="Oval 32">
              <a:extLst>
                <a:ext uri="{FF2B5EF4-FFF2-40B4-BE49-F238E27FC236}">
                  <a16:creationId xmlns:a16="http://schemas.microsoft.com/office/drawing/2014/main" id="{60B6BD1D-F735-7F41-8E09-CF1453180220}"/>
                </a:ext>
              </a:extLst>
            </p:cNvPr>
            <p:cNvSpPr/>
            <p:nvPr/>
          </p:nvSpPr>
          <p:spPr>
            <a:xfrm>
              <a:off x="3633990" y="2369429"/>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52797D08-850C-6541-B679-628AE7179097}"/>
                </a:ext>
              </a:extLst>
            </p:cNvPr>
            <p:cNvSpPr txBox="1"/>
            <p:nvPr/>
          </p:nvSpPr>
          <p:spPr>
            <a:xfrm>
              <a:off x="3745836" y="4479427"/>
              <a:ext cx="1819875"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Student Organizations</a:t>
              </a:r>
            </a:p>
          </p:txBody>
        </p:sp>
        <p:pic>
          <p:nvPicPr>
            <p:cNvPr id="14" name="Picture 13" descr="A close up of a sign&#10;&#10;Description automatically generated">
              <a:hlinkClick r:id="rId4"/>
              <a:extLst>
                <a:ext uri="{FF2B5EF4-FFF2-40B4-BE49-F238E27FC236}">
                  <a16:creationId xmlns:a16="http://schemas.microsoft.com/office/drawing/2014/main" id="{56B302D1-4741-594A-B5B7-444B908B70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8393" y="2571854"/>
              <a:ext cx="1678901" cy="1443855"/>
            </a:xfrm>
            <a:prstGeom prst="rect">
              <a:avLst/>
            </a:prstGeom>
          </p:spPr>
        </p:pic>
      </p:grpSp>
      <p:grpSp>
        <p:nvGrpSpPr>
          <p:cNvPr id="10" name="Group 9">
            <a:extLst>
              <a:ext uri="{FF2B5EF4-FFF2-40B4-BE49-F238E27FC236}">
                <a16:creationId xmlns:a16="http://schemas.microsoft.com/office/drawing/2014/main" id="{FB2D143B-75E9-C44F-B9ED-F0C1B2262A1B}"/>
              </a:ext>
            </a:extLst>
          </p:cNvPr>
          <p:cNvGrpSpPr/>
          <p:nvPr/>
        </p:nvGrpSpPr>
        <p:grpSpPr>
          <a:xfrm>
            <a:off x="6613984" y="2365601"/>
            <a:ext cx="2048281" cy="2482799"/>
            <a:chOff x="6613984" y="2365601"/>
            <a:chExt cx="2048281" cy="2482799"/>
          </a:xfrm>
        </p:grpSpPr>
        <p:sp>
          <p:nvSpPr>
            <p:cNvPr id="32" name="Oval 31">
              <a:extLst>
                <a:ext uri="{FF2B5EF4-FFF2-40B4-BE49-F238E27FC236}">
                  <a16:creationId xmlns:a16="http://schemas.microsoft.com/office/drawing/2014/main" id="{D55E91A7-130C-BD42-8B32-47F23E995C5F}"/>
                </a:ext>
              </a:extLst>
            </p:cNvPr>
            <p:cNvSpPr/>
            <p:nvPr/>
          </p:nvSpPr>
          <p:spPr>
            <a:xfrm>
              <a:off x="6613984" y="2365601"/>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E5BCB2-08FA-CA46-A026-E2BCBF44B777}"/>
                </a:ext>
              </a:extLst>
            </p:cNvPr>
            <p:cNvSpPr/>
            <p:nvPr/>
          </p:nvSpPr>
          <p:spPr>
            <a:xfrm>
              <a:off x="6860818" y="4479068"/>
              <a:ext cx="1518364"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WPP/TMDLs</a:t>
              </a:r>
            </a:p>
          </p:txBody>
        </p:sp>
        <p:pic>
          <p:nvPicPr>
            <p:cNvPr id="21" name="Picture 20" descr="A picture containing cake, looking, dark, birthday&#10;&#10;Description automatically generated">
              <a:hlinkClick r:id="rId6"/>
              <a:extLst>
                <a:ext uri="{FF2B5EF4-FFF2-40B4-BE49-F238E27FC236}">
                  <a16:creationId xmlns:a16="http://schemas.microsoft.com/office/drawing/2014/main" id="{94ACC855-824F-8D4F-9BB4-EB6C2A80A8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16131" y="2507710"/>
              <a:ext cx="1643985" cy="1413827"/>
            </a:xfrm>
            <a:prstGeom prst="rect">
              <a:avLst/>
            </a:prstGeom>
          </p:spPr>
        </p:pic>
      </p:grpSp>
      <p:grpSp>
        <p:nvGrpSpPr>
          <p:cNvPr id="8" name="Group 7">
            <a:extLst>
              <a:ext uri="{FF2B5EF4-FFF2-40B4-BE49-F238E27FC236}">
                <a16:creationId xmlns:a16="http://schemas.microsoft.com/office/drawing/2014/main" id="{D1EEB84D-D527-BB41-86A9-5C179CCB0B4A}"/>
              </a:ext>
            </a:extLst>
          </p:cNvPr>
          <p:cNvGrpSpPr/>
          <p:nvPr/>
        </p:nvGrpSpPr>
        <p:grpSpPr>
          <a:xfrm>
            <a:off x="486449" y="2329615"/>
            <a:ext cx="2048281" cy="2488073"/>
            <a:chOff x="486449" y="2363979"/>
            <a:chExt cx="2048281" cy="2488073"/>
          </a:xfrm>
        </p:grpSpPr>
        <p:sp>
          <p:nvSpPr>
            <p:cNvPr id="35" name="Oval 34">
              <a:extLst>
                <a:ext uri="{FF2B5EF4-FFF2-40B4-BE49-F238E27FC236}">
                  <a16:creationId xmlns:a16="http://schemas.microsoft.com/office/drawing/2014/main" id="{CE25F2ED-54AF-5B48-899F-D60ED4FA0E13}"/>
                </a:ext>
              </a:extLst>
            </p:cNvPr>
            <p:cNvSpPr/>
            <p:nvPr/>
          </p:nvSpPr>
          <p:spPr>
            <a:xfrm>
              <a:off x="486449" y="2363979"/>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95DE13D6-BBDE-E141-A461-DEB617DA377A}"/>
                </a:ext>
              </a:extLst>
            </p:cNvPr>
            <p:cNvSpPr txBox="1"/>
            <p:nvPr/>
          </p:nvSpPr>
          <p:spPr>
            <a:xfrm>
              <a:off x="528664" y="4482720"/>
              <a:ext cx="1963849"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Trash Free Texas</a:t>
              </a:r>
            </a:p>
          </p:txBody>
        </p:sp>
        <p:pic>
          <p:nvPicPr>
            <p:cNvPr id="16" name="Picture 15" descr="A picture containing food, parked&#10;&#10;Description automatically generated">
              <a:extLst>
                <a:ext uri="{FF2B5EF4-FFF2-40B4-BE49-F238E27FC236}">
                  <a16:creationId xmlns:a16="http://schemas.microsoft.com/office/drawing/2014/main" id="{27F5E2CD-07E2-444C-8439-FF6BC293421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5073" y="2831266"/>
              <a:ext cx="1391032" cy="1184443"/>
            </a:xfrm>
            <a:prstGeom prst="rect">
              <a:avLst/>
            </a:prstGeom>
          </p:spPr>
        </p:pic>
      </p:grpSp>
    </p:spTree>
    <p:extLst>
      <p:ext uri="{BB962C8B-B14F-4D97-AF65-F5344CB8AC3E}">
        <p14:creationId xmlns:p14="http://schemas.microsoft.com/office/powerpoint/2010/main" val="1804978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 name="Content Placeholder 4">
            <a:extLst>
              <a:ext uri="{FF2B5EF4-FFF2-40B4-BE49-F238E27FC236}">
                <a16:creationId xmlns:a16="http://schemas.microsoft.com/office/drawing/2014/main" id="{8DECB3D5-A1FE-364E-96C8-C8E8C0C82A42}"/>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t="-14"/>
          <a:stretch/>
        </p:blipFill>
        <p:spPr>
          <a:xfrm>
            <a:off x="0" y="0"/>
            <a:ext cx="9143999" cy="6857999"/>
          </a:xfrm>
          <a:prstGeom prst="rect">
            <a:avLst/>
          </a:prstGeom>
        </p:spPr>
      </p:pic>
      <p:sp>
        <p:nvSpPr>
          <p:cNvPr id="5" name="Slide Number Placeholder 4">
            <a:extLst>
              <a:ext uri="{FF2B5EF4-FFF2-40B4-BE49-F238E27FC236}">
                <a16:creationId xmlns:a16="http://schemas.microsoft.com/office/drawing/2014/main" id="{479BDFC2-742E-1D40-9105-22908D40EF82}"/>
              </a:ext>
            </a:extLst>
          </p:cNvPr>
          <p:cNvSpPr>
            <a:spLocks noGrp="1"/>
          </p:cNvSpPr>
          <p:nvPr>
            <p:ph type="sldNum" sz="quarter" idx="12"/>
          </p:nvPr>
        </p:nvSpPr>
        <p:spPr/>
        <p:txBody>
          <a:bodyPr/>
          <a:lstStyle/>
          <a:p>
            <a:fld id="{EBCE8FE3-1F35-5C49-8B4C-76E5EDEE3F2F}" type="slidenum">
              <a:rPr lang="en-US" smtClean="0"/>
              <a:t>9</a:t>
            </a:fld>
            <a:endParaRPr lang="en-US" dirty="0"/>
          </a:p>
        </p:txBody>
      </p:sp>
      <p:sp>
        <p:nvSpPr>
          <p:cNvPr id="24" name="Rectangle 23">
            <a:extLst>
              <a:ext uri="{FF2B5EF4-FFF2-40B4-BE49-F238E27FC236}">
                <a16:creationId xmlns:a16="http://schemas.microsoft.com/office/drawing/2014/main" id="{74D860A7-095B-4D44-A47C-242FD6D62C88}"/>
              </a:ext>
            </a:extLst>
          </p:cNvPr>
          <p:cNvSpPr/>
          <p:nvPr/>
        </p:nvSpPr>
        <p:spPr>
          <a:xfrm>
            <a:off x="0" y="-11232"/>
            <a:ext cx="9144000" cy="1165431"/>
          </a:xfrm>
          <a:prstGeom prst="rect">
            <a:avLst/>
          </a:prstGeom>
          <a:solidFill>
            <a:srgbClr val="005481">
              <a:alpha val="84000"/>
            </a:srgbClr>
          </a:solidFill>
          <a:ln>
            <a:solidFill>
              <a:schemeClr val="tx2">
                <a:alpha val="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PARTNER PROGRAMS</a:t>
            </a:r>
          </a:p>
        </p:txBody>
      </p:sp>
      <p:grpSp>
        <p:nvGrpSpPr>
          <p:cNvPr id="3" name="Group 2">
            <a:extLst>
              <a:ext uri="{FF2B5EF4-FFF2-40B4-BE49-F238E27FC236}">
                <a16:creationId xmlns:a16="http://schemas.microsoft.com/office/drawing/2014/main" id="{F6FC537C-06B1-B343-8120-95B001E99748}"/>
              </a:ext>
            </a:extLst>
          </p:cNvPr>
          <p:cNvGrpSpPr/>
          <p:nvPr/>
        </p:nvGrpSpPr>
        <p:grpSpPr>
          <a:xfrm>
            <a:off x="1229373" y="2484663"/>
            <a:ext cx="2173491" cy="2488073"/>
            <a:chOff x="1858023" y="2257123"/>
            <a:chExt cx="2173491" cy="2488073"/>
          </a:xfrm>
        </p:grpSpPr>
        <p:sp>
          <p:nvSpPr>
            <p:cNvPr id="35" name="Oval 34">
              <a:extLst>
                <a:ext uri="{FF2B5EF4-FFF2-40B4-BE49-F238E27FC236}">
                  <a16:creationId xmlns:a16="http://schemas.microsoft.com/office/drawing/2014/main" id="{CE25F2ED-54AF-5B48-899F-D60ED4FA0E13}"/>
                </a:ext>
              </a:extLst>
            </p:cNvPr>
            <p:cNvSpPr/>
            <p:nvPr/>
          </p:nvSpPr>
          <p:spPr>
            <a:xfrm>
              <a:off x="1983233" y="2257123"/>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95DE13D6-BBDE-E141-A461-DEB617DA377A}"/>
                </a:ext>
              </a:extLst>
            </p:cNvPr>
            <p:cNvSpPr txBox="1"/>
            <p:nvPr/>
          </p:nvSpPr>
          <p:spPr>
            <a:xfrm>
              <a:off x="2123087" y="4375864"/>
              <a:ext cx="1768572" cy="369332"/>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Nurdle Patrol</a:t>
              </a:r>
            </a:p>
          </p:txBody>
        </p:sp>
        <p:pic>
          <p:nvPicPr>
            <p:cNvPr id="4" name="Picture 3" descr="A close up of a logo&#10;&#10;Description automatically generated">
              <a:extLst>
                <a:ext uri="{FF2B5EF4-FFF2-40B4-BE49-F238E27FC236}">
                  <a16:creationId xmlns:a16="http://schemas.microsoft.com/office/drawing/2014/main" id="{25518F46-89EA-344B-AB8F-F785E6A4F77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5079" b="100000" l="8511" r="100000">
                          <a14:foregroundMark x1="11246" y1="86508" x2="34954" y2="84921"/>
                          <a14:foregroundMark x1="34954" y1="84921" x2="59271" y2="84921"/>
                          <a14:foregroundMark x1="59271" y1="84921" x2="84195" y2="83333"/>
                          <a14:foregroundMark x1="84195" y1="83333" x2="60790" y2="84921"/>
                          <a14:foregroundMark x1="80547" y1="46032" x2="96960" y2="87302"/>
                          <a14:foregroundMark x1="96960" y1="87302" x2="98176" y2="86508"/>
                          <a14:foregroundMark x1="75076" y1="52381" x2="68693" y2="81746"/>
                          <a14:foregroundMark x1="70821" y1="91270" x2="54711" y2="99206"/>
                          <a14:foregroundMark x1="13070" y1="88095" x2="25532" y2="99206"/>
                          <a14:foregroundMark x1="92097" y1="96825" x2="65653" y2="99206"/>
                          <a14:foregroundMark x1="92401" y1="96825" x2="87538" y2="98413"/>
                          <a14:foregroundMark x1="96353" y1="92063" x2="96657" y2="99206"/>
                          <a14:foregroundMark x1="96960" y1="84921" x2="98784" y2="86508"/>
                          <a14:foregroundMark x1="99392" y1="86508" x2="99392" y2="99206"/>
                          <a14:foregroundMark x1="14894" y1="69048" x2="16413" y2="99206"/>
                        </a14:backgroundRemoval>
                      </a14:imgEffect>
                    </a14:imgLayer>
                  </a14:imgProps>
                </a:ext>
                <a:ext uri="{28A0092B-C50C-407E-A947-70E740481C1C}">
                  <a14:useLocalDpi xmlns:a14="http://schemas.microsoft.com/office/drawing/2010/main"/>
                </a:ext>
              </a:extLst>
            </a:blip>
            <a:srcRect/>
            <a:stretch/>
          </p:blipFill>
          <p:spPr>
            <a:xfrm>
              <a:off x="1858023" y="2768646"/>
              <a:ext cx="2089059" cy="800767"/>
            </a:xfrm>
            <a:prstGeom prst="rect">
              <a:avLst/>
            </a:prstGeom>
          </p:spPr>
        </p:pic>
      </p:grpSp>
      <p:grpSp>
        <p:nvGrpSpPr>
          <p:cNvPr id="6" name="Group 5">
            <a:extLst>
              <a:ext uri="{FF2B5EF4-FFF2-40B4-BE49-F238E27FC236}">
                <a16:creationId xmlns:a16="http://schemas.microsoft.com/office/drawing/2014/main" id="{AD893CE4-1091-F34E-BC89-2687ED410D9D}"/>
              </a:ext>
            </a:extLst>
          </p:cNvPr>
          <p:cNvGrpSpPr/>
          <p:nvPr/>
        </p:nvGrpSpPr>
        <p:grpSpPr>
          <a:xfrm>
            <a:off x="5529059" y="2398937"/>
            <a:ext cx="2048281" cy="2710163"/>
            <a:chOff x="5130774" y="2262573"/>
            <a:chExt cx="2048281" cy="2710163"/>
          </a:xfrm>
        </p:grpSpPr>
        <p:sp>
          <p:nvSpPr>
            <p:cNvPr id="33" name="Oval 32">
              <a:extLst>
                <a:ext uri="{FF2B5EF4-FFF2-40B4-BE49-F238E27FC236}">
                  <a16:creationId xmlns:a16="http://schemas.microsoft.com/office/drawing/2014/main" id="{60B6BD1D-F735-7F41-8E09-CF1453180220}"/>
                </a:ext>
              </a:extLst>
            </p:cNvPr>
            <p:cNvSpPr/>
            <p:nvPr/>
          </p:nvSpPr>
          <p:spPr>
            <a:xfrm>
              <a:off x="5130774" y="2262573"/>
              <a:ext cx="2048281" cy="2048281"/>
            </a:xfrm>
            <a:prstGeom prst="ellipse">
              <a:avLst/>
            </a:prstGeom>
            <a:solidFill>
              <a:srgbClr val="D9D9D9">
                <a:alpha val="7451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52797D08-850C-6541-B679-628AE7179097}"/>
                </a:ext>
              </a:extLst>
            </p:cNvPr>
            <p:cNvSpPr txBox="1"/>
            <p:nvPr/>
          </p:nvSpPr>
          <p:spPr>
            <a:xfrm>
              <a:off x="5244975" y="4326405"/>
              <a:ext cx="1819875"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Monofilament Finders</a:t>
              </a:r>
            </a:p>
          </p:txBody>
        </p:sp>
        <p:pic>
          <p:nvPicPr>
            <p:cNvPr id="16" name="Picture 15" descr="A picture containing drawing&#10;&#10;Description automatically generated">
              <a:hlinkClick r:id="rId6"/>
              <a:extLst>
                <a:ext uri="{FF2B5EF4-FFF2-40B4-BE49-F238E27FC236}">
                  <a16:creationId xmlns:a16="http://schemas.microsoft.com/office/drawing/2014/main" id="{A3F29ABE-0AB3-6A4E-84AA-36AA822F2E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90438" y="2537814"/>
              <a:ext cx="1728951" cy="1486898"/>
            </a:xfrm>
            <a:prstGeom prst="rect">
              <a:avLst/>
            </a:prstGeom>
          </p:spPr>
        </p:pic>
      </p:grpSp>
    </p:spTree>
    <p:extLst>
      <p:ext uri="{BB962C8B-B14F-4D97-AF65-F5344CB8AC3E}">
        <p14:creationId xmlns:p14="http://schemas.microsoft.com/office/powerpoint/2010/main" val="2020618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09E2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tro to Texas Stream Team updated" id="{716D1FB5-3A33-2641-A013-71EB17C3659A}" vid="{ACA6F7C7-111D-414A-BA6E-5E50D677E8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12241</TotalTime>
  <Words>4091</Words>
  <Application>Microsoft Office PowerPoint</Application>
  <PresentationFormat>On-screen Show (4:3)</PresentationFormat>
  <Paragraphs>430</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Wingdings</vt:lpstr>
      <vt:lpstr>Times New Roman</vt:lpstr>
      <vt:lpstr>Calibri</vt:lpstr>
      <vt:lpstr>Tw Cen MT</vt:lpstr>
      <vt:lpstr>Courier New</vt:lpstr>
      <vt:lpstr>Adobe Garamond Pro Bold</vt:lpstr>
      <vt:lpstr>Adobe Garamond Pro</vt:lpstr>
      <vt:lpstr>Office Theme</vt:lpstr>
      <vt:lpstr>PowerPoint Presentation</vt:lpstr>
      <vt:lpstr>PowerPoint Presentation</vt:lpstr>
      <vt:lpstr>PowerPoint Presentation</vt:lpstr>
      <vt:lpstr>PowerPoint Presentation</vt:lpstr>
      <vt:lpstr>MISSION:</vt:lpstr>
      <vt:lpstr>PowerPoint Presentation</vt:lpstr>
      <vt:lpstr>PowerPoint Presentation</vt:lpstr>
      <vt:lpstr>PowerPoint Presentation</vt:lpstr>
      <vt:lpstr>PowerPoint Presentation</vt:lpstr>
      <vt:lpstr>DATA USES</vt:lpstr>
      <vt:lpstr>PowerPoint Presentation</vt:lpstr>
      <vt:lpstr>PowerPoint Presentation</vt:lpstr>
      <vt:lpstr>WATERSHED</vt:lpstr>
      <vt:lpstr>PowerPoint Presentation</vt:lpstr>
      <vt:lpstr>PowerPoint Presentation</vt:lpstr>
      <vt:lpstr>WHY COMMUNITY SCIENCE MONITORING?</vt:lpstr>
      <vt:lpstr>PowerPoint Presentation</vt:lpstr>
      <vt:lpstr>CORE MONITORING PREPARATION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CONDUCTIVITY &amp; SALINITY</vt:lpstr>
      <vt:lpstr>CONDUCTIVITY</vt:lpstr>
      <vt:lpstr>SALINITY</vt:lpstr>
      <vt:lpstr>PowerPoint Presentation</vt:lpstr>
      <vt:lpstr>DO</vt:lpstr>
      <vt:lpstr>DO</vt:lpstr>
      <vt:lpstr>PowerPoint Presentation</vt:lpstr>
      <vt:lpstr>PowerPoint Presentation</vt:lpstr>
      <vt:lpstr>pH</vt:lpstr>
      <vt:lpstr>PowerPoint Presentation</vt:lpstr>
      <vt:lpstr>PowerPoint Presentation</vt:lpstr>
      <vt:lpstr>PowerPoint Presentation</vt:lpstr>
      <vt:lpstr>AFTER SAMPLING</vt:lpstr>
      <vt:lpstr>NEXT STEPS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Navarro, Aspen</dc:creator>
  <cp:lastModifiedBy>Navarro, Aspen</cp:lastModifiedBy>
  <cp:revision>232</cp:revision>
  <dcterms:created xsi:type="dcterms:W3CDTF">2020-11-02T21:36:32Z</dcterms:created>
  <dcterms:modified xsi:type="dcterms:W3CDTF">2023-02-08T22:21:18Z</dcterms:modified>
</cp:coreProperties>
</file>