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6" r:id="rId1"/>
  </p:sldMasterIdLst>
  <p:notesMasterIdLst>
    <p:notesMasterId r:id="rId53"/>
  </p:notesMasterIdLst>
  <p:handoutMasterIdLst>
    <p:handoutMasterId r:id="rId54"/>
  </p:handoutMasterIdLst>
  <p:sldIdLst>
    <p:sldId id="588" r:id="rId2"/>
    <p:sldId id="414" r:id="rId3"/>
    <p:sldId id="2037" r:id="rId4"/>
    <p:sldId id="589" r:id="rId5"/>
    <p:sldId id="439" r:id="rId6"/>
    <p:sldId id="2038" r:id="rId7"/>
    <p:sldId id="442" r:id="rId8"/>
    <p:sldId id="444" r:id="rId9"/>
    <p:sldId id="569" r:id="rId10"/>
    <p:sldId id="592" r:id="rId11"/>
    <p:sldId id="570" r:id="rId12"/>
    <p:sldId id="437" r:id="rId13"/>
    <p:sldId id="762" r:id="rId14"/>
    <p:sldId id="436" r:id="rId15"/>
    <p:sldId id="765" r:id="rId16"/>
    <p:sldId id="407" r:id="rId17"/>
    <p:sldId id="769" r:id="rId18"/>
    <p:sldId id="400" r:id="rId19"/>
    <p:sldId id="509" r:id="rId20"/>
    <p:sldId id="373" r:id="rId21"/>
    <p:sldId id="351" r:id="rId22"/>
    <p:sldId id="399" r:id="rId23"/>
    <p:sldId id="764" r:id="rId24"/>
    <p:sldId id="346" r:id="rId25"/>
    <p:sldId id="404" r:id="rId26"/>
    <p:sldId id="767" r:id="rId27"/>
    <p:sldId id="770" r:id="rId28"/>
    <p:sldId id="401" r:id="rId29"/>
    <p:sldId id="403" r:id="rId30"/>
    <p:sldId id="766" r:id="rId31"/>
    <p:sldId id="402" r:id="rId32"/>
    <p:sldId id="774" r:id="rId33"/>
    <p:sldId id="775" r:id="rId34"/>
    <p:sldId id="786" r:id="rId35"/>
    <p:sldId id="790" r:id="rId36"/>
    <p:sldId id="791" r:id="rId37"/>
    <p:sldId id="792" r:id="rId38"/>
    <p:sldId id="793" r:id="rId39"/>
    <p:sldId id="794" r:id="rId40"/>
    <p:sldId id="787" r:id="rId41"/>
    <p:sldId id="795" r:id="rId42"/>
    <p:sldId id="777" r:id="rId43"/>
    <p:sldId id="785" r:id="rId44"/>
    <p:sldId id="784" r:id="rId45"/>
    <p:sldId id="724" r:id="rId46"/>
    <p:sldId id="796" r:id="rId47"/>
    <p:sldId id="728" r:id="rId48"/>
    <p:sldId id="4020" r:id="rId49"/>
    <p:sldId id="480" r:id="rId50"/>
    <p:sldId id="586" r:id="rId51"/>
    <p:sldId id="476" r:id="rId52"/>
  </p:sldIdLst>
  <p:sldSz cx="9144000" cy="6858000" type="screen4x3"/>
  <p:notesSz cx="6858000" cy="9144000"/>
  <p:embeddedFontLst>
    <p:embeddedFont>
      <p:font typeface="Adobe Garamond Pro" panose="02020502060506020403" charset="0"/>
      <p:regular r:id="rId55"/>
      <p:bold r:id="rId56"/>
      <p:italic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Tw Cen MT" panose="020B0602020104020603" pitchFamily="34" charset="0"/>
      <p:regular r:id="rId64"/>
      <p:bold r:id="rId65"/>
      <p:italic r:id="rId66"/>
      <p:boldItalic r:id="rId6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2BE27AC-62DD-224C-91E8-E0ABD420FDD1}">
          <p14:sldIdLst>
            <p14:sldId id="588"/>
            <p14:sldId id="414"/>
            <p14:sldId id="2037"/>
            <p14:sldId id="589"/>
            <p14:sldId id="439"/>
            <p14:sldId id="2038"/>
            <p14:sldId id="442"/>
            <p14:sldId id="444"/>
            <p14:sldId id="569"/>
            <p14:sldId id="592"/>
            <p14:sldId id="570"/>
            <p14:sldId id="437"/>
          </p14:sldIdLst>
        </p14:section>
        <p14:section name="Advanced Review" id="{F02E821B-B3C4-41FA-91CB-864F54282985}">
          <p14:sldIdLst>
            <p14:sldId id="762"/>
            <p14:sldId id="436"/>
            <p14:sldId id="765"/>
            <p14:sldId id="407"/>
            <p14:sldId id="769"/>
            <p14:sldId id="400"/>
            <p14:sldId id="509"/>
            <p14:sldId id="373"/>
            <p14:sldId id="351"/>
            <p14:sldId id="399"/>
            <p14:sldId id="764"/>
            <p14:sldId id="346"/>
            <p14:sldId id="404"/>
            <p14:sldId id="767"/>
            <p14:sldId id="770"/>
            <p14:sldId id="401"/>
            <p14:sldId id="403"/>
            <p14:sldId id="766"/>
            <p14:sldId id="402"/>
            <p14:sldId id="774"/>
            <p14:sldId id="775"/>
            <p14:sldId id="786"/>
            <p14:sldId id="790"/>
            <p14:sldId id="791"/>
            <p14:sldId id="792"/>
            <p14:sldId id="793"/>
            <p14:sldId id="794"/>
            <p14:sldId id="787"/>
            <p14:sldId id="795"/>
            <p14:sldId id="777"/>
            <p14:sldId id="785"/>
            <p14:sldId id="784"/>
            <p14:sldId id="724"/>
          </p14:sldIdLst>
        </p14:section>
        <p14:section name="Phase I-III" id="{B0D6E572-516F-4A6B-B606-23DC74D13C70}">
          <p14:sldIdLst>
            <p14:sldId id="796"/>
            <p14:sldId id="728"/>
          </p14:sldIdLst>
        </p14:section>
        <p14:section name="Wrap-up" id="{7F9699D6-1303-4D72-BA1D-73B15EE9689F}">
          <p14:sldIdLst>
            <p14:sldId id="4020"/>
            <p14:sldId id="480"/>
            <p14:sldId id="586"/>
            <p14:sldId id="4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er, Meredith A" initials="MMA" lastIdx="3" clrIdx="0"/>
  <p:cmAuthor id="2" name="Aspen Navarro" initials="AN" lastIdx="26" clrIdx="1">
    <p:extLst>
      <p:ext uri="{19B8F6BF-5375-455C-9EA6-DF929625EA0E}">
        <p15:presenceInfo xmlns:p15="http://schemas.microsoft.com/office/powerpoint/2012/main" userId="463a188e85d150a1" providerId="Windows Live"/>
      </p:ext>
    </p:extLst>
  </p:cmAuthor>
  <p:cmAuthor id="3" name="Arismendez, Sandra S" initials="ASS" lastIdx="14" clrIdx="2">
    <p:extLst>
      <p:ext uri="{19B8F6BF-5375-455C-9EA6-DF929625EA0E}">
        <p15:presenceInfo xmlns:p15="http://schemas.microsoft.com/office/powerpoint/2012/main" userId="S::ssa56@txstate.edu::634c7821-67d4-444b-9adb-2c04ec43d6d4" providerId="AD"/>
      </p:ext>
    </p:extLst>
  </p:cmAuthor>
  <p:cmAuthor id="4" name="Emily Sanchez" initials="ES" lastIdx="9" clrIdx="3">
    <p:extLst>
      <p:ext uri="{19B8F6BF-5375-455C-9EA6-DF929625EA0E}">
        <p15:presenceInfo xmlns:p15="http://schemas.microsoft.com/office/powerpoint/2012/main" userId="S::Emily.Sanchez@tceq.texas.gov::cecfb3a3-57ed-4cf8-964f-da57452259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1"/>
    <a:srgbClr val="111111"/>
    <a:srgbClr val="8D734A"/>
    <a:srgbClr val="7A96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65225"/>
  </p:normalViewPr>
  <p:slideViewPr>
    <p:cSldViewPr snapToGrid="0" snapToObjects="1">
      <p:cViewPr varScale="1">
        <p:scale>
          <a:sx n="72" d="100"/>
          <a:sy n="72" d="100"/>
        </p:scale>
        <p:origin x="666" y="78"/>
      </p:cViewPr>
      <p:guideLst>
        <p:guide orient="horz" pos="2160"/>
        <p:guide pos="288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532A13-D5FF-D74D-8B9C-B7D9D3AB9F2A}" type="datetimeFigureOut">
              <a:rPr lang="en-US" smtClean="0"/>
              <a:t>2/8/2023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9D0B02-7913-2A41-B457-F24B61C5503D}" type="slidenum">
              <a:rPr lang="en-US" smtClean="0"/>
              <a:t>‹#›</a:t>
            </a:fld>
            <a:endParaRPr lang="en-US"/>
          </a:p>
        </p:txBody>
      </p:sp>
    </p:spTree>
    <p:extLst>
      <p:ext uri="{BB962C8B-B14F-4D97-AF65-F5344CB8AC3E}">
        <p14:creationId xmlns:p14="http://schemas.microsoft.com/office/powerpoint/2010/main" val="888204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420C2-0D72-F54E-8FA1-92130C251E4D}" type="datetimeFigureOut">
              <a:rPr lang="en-US" smtClean="0"/>
              <a:t>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2A925-BE17-CF4F-A3C6-15A9024C52B0}" type="slidenum">
              <a:rPr lang="en-US" smtClean="0"/>
              <a:t>‹#›</a:t>
            </a:fld>
            <a:endParaRPr lang="en-US"/>
          </a:p>
        </p:txBody>
      </p:sp>
    </p:spTree>
    <p:extLst>
      <p:ext uri="{BB962C8B-B14F-4D97-AF65-F5344CB8AC3E}">
        <p14:creationId xmlns:p14="http://schemas.microsoft.com/office/powerpoint/2010/main" val="5398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 this time to welcome participants to the training!</a:t>
            </a:r>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1</a:t>
            </a:fld>
            <a:endParaRPr lang="en-US"/>
          </a:p>
        </p:txBody>
      </p:sp>
    </p:spTree>
    <p:extLst>
      <p:ext uri="{BB962C8B-B14F-4D97-AF65-F5344CB8AC3E}">
        <p14:creationId xmlns:p14="http://schemas.microsoft.com/office/powerpoint/2010/main" val="150010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latin typeface="Arial" panose="020B0604020202020204" pitchFamily="34" charset="0"/>
                <a:cs typeface="Arial" panose="020B0604020202020204" pitchFamily="34" charset="0"/>
              </a:rPr>
              <a:t>Talk about the different ways Texas Stream Team data is used. </a:t>
            </a:r>
            <a:endParaRPr lang="en-US" sz="120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10</a:t>
            </a:fld>
            <a:endParaRPr lang="en-US" dirty="0"/>
          </a:p>
        </p:txBody>
      </p:sp>
    </p:spTree>
    <p:extLst>
      <p:ext uri="{BB962C8B-B14F-4D97-AF65-F5344CB8AC3E}">
        <p14:creationId xmlns:p14="http://schemas.microsoft.com/office/powerpoint/2010/main" val="281018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Here, talk about how all monitoring done by Texas Stream Team falls under a Quality Assurance Project Plan (can be pronounced as KWAP or spoken out as Q-A-P-P). Talking points:</a:t>
            </a:r>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Standardizations are included in the QAPP. Given the regulatory implications associated with the use of water quality data, the TCEQ uses scientifically rigorous and consistent water quality sampling methods to help​ ensure valid data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Data is reviewed by the group Data Coordinators and our </a:t>
            </a:r>
            <a:r>
              <a:rPr lang="en-US" sz="1200" b="0" dirty="0">
                <a:latin typeface="Arial" panose="020B0604020202020204" pitchFamily="34" charset="0"/>
                <a:cs typeface="Arial" panose="020B0604020202020204" pitchFamily="34" charset="0"/>
              </a:rPr>
              <a:t>Texas Stream Team</a:t>
            </a:r>
            <a:r>
              <a:rPr lang="en-US" sz="1200" dirty="0">
                <a:latin typeface="Arial" panose="020B0604020202020204" pitchFamily="34" charset="0"/>
                <a:cs typeface="Arial" panose="020B0604020202020204" pitchFamily="34" charset="0"/>
              </a:rPr>
              <a:t> staff.</a:t>
            </a:r>
          </a:p>
        </p:txBody>
      </p:sp>
      <p:sp>
        <p:nvSpPr>
          <p:cNvPr id="4" name="Slide Number Placeholder 3"/>
          <p:cNvSpPr>
            <a:spLocks noGrp="1"/>
          </p:cNvSpPr>
          <p:nvPr>
            <p:ph type="sldNum" sz="quarter" idx="10"/>
          </p:nvPr>
        </p:nvSpPr>
        <p:spPr/>
        <p:txBody>
          <a:bodyPr/>
          <a:lstStyle/>
          <a:p>
            <a:fld id="{D8C2A925-BE17-CF4F-A3C6-15A9024C52B0}" type="slidenum">
              <a:rPr lang="en-US" smtClean="0"/>
              <a:t>11</a:t>
            </a:fld>
            <a:endParaRPr lang="en-US" dirty="0"/>
          </a:p>
        </p:txBody>
      </p:sp>
    </p:spTree>
    <p:extLst>
      <p:ext uri="{BB962C8B-B14F-4D97-AF65-F5344CB8AC3E}">
        <p14:creationId xmlns:p14="http://schemas.microsoft.com/office/powerpoint/2010/main" val="3861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latin typeface="Arial" panose="020B0604020202020204" pitchFamily="34" charset="0"/>
                <a:cs typeface="Arial" panose="020B0604020202020204" pitchFamily="34" charset="0"/>
              </a:rPr>
              <a:t>Explain the importance of </a:t>
            </a:r>
            <a:r>
              <a:rPr lang="en-US" i="0" u="none" dirty="0">
                <a:latin typeface="Arial" panose="020B0604020202020204" pitchFamily="34" charset="0"/>
                <a:cs typeface="Arial" panose="020B0604020202020204" pitchFamily="34" charset="0"/>
              </a:rPr>
              <a:t>community</a:t>
            </a:r>
            <a:r>
              <a:rPr lang="en-US" b="0" i="0" u="none" dirty="0">
                <a:latin typeface="Arial" panose="020B0604020202020204" pitchFamily="34" charset="0"/>
                <a:cs typeface="Arial" panose="020B0604020202020204" pitchFamily="34" charset="0"/>
              </a:rPr>
              <a:t> scientist monitoring here. Talking points:</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The cost of community science monitoring is very affordable compared to professional monitoring costs. State water quality monitoring equipment can cost well over $10,000. Texas Stream Team offers a way for Texans to get involved using customized kits to collect data, similar to those collected by professionals, at a much lower cost. </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Professional monitoring by the state is conducted on a quarterly basis. Whereas Texas Stream Team community scientists are trained to monitor water quality parameters monthly.</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Because community scientists monitor more frequently, they might detect </a:t>
            </a:r>
            <a:r>
              <a:rPr lang="en-US" i="0" u="none" strike="noStrike" dirty="0">
                <a:latin typeface="Arial" panose="020B0604020202020204" pitchFamily="34" charset="0"/>
                <a:cs typeface="Arial" panose="020B0604020202020204" pitchFamily="34" charset="0"/>
              </a:rPr>
              <a:t>measurements </a:t>
            </a:r>
            <a:r>
              <a:rPr lang="en-US" i="0" u="none" dirty="0">
                <a:latin typeface="Arial" panose="020B0604020202020204" pitchFamily="34" charset="0"/>
                <a:cs typeface="Arial" panose="020B0604020202020204" pitchFamily="34" charset="0"/>
              </a:rPr>
              <a:t>that fall outside of the normal range of values before state officials can. Community scientists have alerted state officials of incidents that may have otherwise gone unnoticed, such as fish kills, illegal dumping, and more. </a:t>
            </a:r>
          </a:p>
        </p:txBody>
      </p:sp>
      <p:sp>
        <p:nvSpPr>
          <p:cNvPr id="4" name="Slide Number Placeholder 3"/>
          <p:cNvSpPr>
            <a:spLocks noGrp="1"/>
          </p:cNvSpPr>
          <p:nvPr>
            <p:ph type="sldNum" sz="quarter" idx="5"/>
          </p:nvPr>
        </p:nvSpPr>
        <p:spPr/>
        <p:txBody>
          <a:bodyPr/>
          <a:lstStyle/>
          <a:p>
            <a:fld id="{D8C2A925-BE17-CF4F-A3C6-15A9024C52B0}" type="slidenum">
              <a:rPr lang="en-US" smtClean="0"/>
              <a:t>12</a:t>
            </a:fld>
            <a:endParaRPr lang="en-US"/>
          </a:p>
        </p:txBody>
      </p:sp>
    </p:spTree>
    <p:extLst>
      <p:ext uri="{BB962C8B-B14F-4D97-AF65-F5344CB8AC3E}">
        <p14:creationId xmlns:p14="http://schemas.microsoft.com/office/powerpoint/2010/main" val="28101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10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parameters that are measured in the Advanced training, and let them know that they will be explained in more detail in subsequent slides.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83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74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 over Streamflow, reading the information provided on the slides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30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some scenarios that could impact streamflow:</a:t>
            </a:r>
          </a:p>
          <a:p>
            <a:pPr marL="171450" indent="-171450">
              <a:buFont typeface="Arial" panose="020B0604020202020204" pitchFamily="34" charset="0"/>
              <a:buChar char="•"/>
            </a:pPr>
            <a:r>
              <a:rPr lang="en-US" dirty="0"/>
              <a:t>Rain events can increase flow, increasing the amount of water making its way to a water body </a:t>
            </a:r>
          </a:p>
          <a:p>
            <a:pPr marL="171450" indent="-171450">
              <a:buFont typeface="Arial" panose="020B0604020202020204" pitchFamily="34" charset="0"/>
              <a:buChar char="•"/>
            </a:pPr>
            <a:r>
              <a:rPr lang="en-US" dirty="0"/>
              <a:t>Drought can decrease flow as less water is making its way to a water body</a:t>
            </a:r>
          </a:p>
          <a:p>
            <a:pPr marL="171450" indent="-171450">
              <a:buFont typeface="Arial" panose="020B0604020202020204" pitchFamily="34" charset="0"/>
              <a:buChar char="•"/>
            </a:pPr>
            <a:r>
              <a:rPr lang="en-US" dirty="0"/>
              <a:t>Development can increase flow as development often comes with an increase in impervious surfaces such as roads, sidewalks, parking lots, etc. These surfaces cannot retain rainwater and instead causes rainwater to build up on the earth’s surface, turning into runoff where it moves across the land and ends up in the nearest downstream water body </a:t>
            </a:r>
          </a:p>
          <a:p>
            <a:pPr marL="171450" indent="-171450">
              <a:buFont typeface="Arial" panose="020B0604020202020204" pitchFamily="34" charset="0"/>
              <a:buChar char="•"/>
            </a:pPr>
            <a:r>
              <a:rPr lang="en-US" dirty="0"/>
              <a:t>We rely on surface and groundwater for our water resources. When more water is pumped for use, less ends up in the water body itself, and therefore decreasing streamflow levels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89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why streamflow is an important parameter to measure, and how it can impact the entire stream ecosystem. Read the information provided on the slides.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60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87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 information about yourself/your group here</a:t>
            </a:r>
          </a:p>
          <a:p>
            <a:r>
              <a:rPr lang="en-US" dirty="0"/>
              <a:t>Your name and title</a:t>
            </a:r>
          </a:p>
          <a:p>
            <a:r>
              <a:rPr lang="en-US" dirty="0"/>
              <a:t>Your organization and their logo</a:t>
            </a:r>
          </a:p>
        </p:txBody>
      </p:sp>
      <p:sp>
        <p:nvSpPr>
          <p:cNvPr id="4" name="Slide Number Placeholder 3"/>
          <p:cNvSpPr>
            <a:spLocks noGrp="1"/>
          </p:cNvSpPr>
          <p:nvPr>
            <p:ph type="sldNum" sz="quarter" idx="5"/>
          </p:nvPr>
        </p:nvSpPr>
        <p:spPr/>
        <p:txBody>
          <a:bodyPr/>
          <a:lstStyle/>
          <a:p>
            <a:fld id="{D8C2A925-BE17-CF4F-A3C6-15A9024C52B0}" type="slidenum">
              <a:rPr lang="en-US" smtClean="0"/>
              <a:t>2</a:t>
            </a:fld>
            <a:endParaRPr lang="en-US"/>
          </a:p>
        </p:txBody>
      </p:sp>
    </p:spTree>
    <p:extLst>
      <p:ext uri="{BB962C8B-B14F-4D97-AF65-F5344CB8AC3E}">
        <p14:creationId xmlns:p14="http://schemas.microsoft.com/office/powerpoint/2010/main" val="159927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 over turbidity, reading the information provided on the slide. </a:t>
            </a:r>
          </a:p>
          <a:p>
            <a:endParaRPr lang="en-US" b="0" dirty="0"/>
          </a:p>
          <a:p>
            <a:r>
              <a:rPr lang="en-US" b="0" dirty="0"/>
              <a:t>Something to note:</a:t>
            </a:r>
          </a:p>
          <a:p>
            <a:pPr marL="171450" indent="-171450">
              <a:buFont typeface="Arial" panose="020B0604020202020204" pitchFamily="34" charset="0"/>
              <a:buChar char="•"/>
            </a:pPr>
            <a:r>
              <a:rPr lang="en-US" b="0" dirty="0"/>
              <a:t>There are various methods to measure turbidity and it can be recorded in Nephelometric Turbidity Units or mg/L based on the method being used.</a:t>
            </a:r>
          </a:p>
          <a:p>
            <a:pPr marL="171450" indent="-171450">
              <a:buFont typeface="Arial" panose="020B0604020202020204" pitchFamily="34" charset="0"/>
              <a:buChar char="•"/>
            </a:pPr>
            <a:r>
              <a:rPr lang="en-US" b="0" dirty="0">
                <a:highlight>
                  <a:srgbClr val="FFFF00"/>
                </a:highlight>
              </a:rPr>
              <a:t>Be sure to mention that Texas Stream Team uses the Turbidity Tube method to measure turbidity, and results are recorded in NTUs.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89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Go over sources of turbidity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213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Go over the impacts of suspended particles in waterbodies, reading the information provided in the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96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35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Introduce Nitrate-Nitrogen, reading the information provided on slides. Helpful things to go over: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what a screening level 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Now would be a good time to ask trainees to name off different sources of nitrate-nitrogen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3588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different sources of nitrate-nitrogen sources, reading the information provided in the slides.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31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Go over the impacts of excess nitrogen in waterbodies.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Fish kills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Algal blooms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6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36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 over phosphate, reading the information provided on the slides.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Talking points:</a:t>
            </a:r>
          </a:p>
          <a:p>
            <a:pPr marL="171450" indent="-171450">
              <a:buFontTx/>
              <a:buChar char="-"/>
            </a:pPr>
            <a:r>
              <a:rPr lang="en-US" sz="1200" kern="1200" dirty="0">
                <a:solidFill>
                  <a:schemeClr val="tx1"/>
                </a:solidFill>
                <a:effectLst/>
                <a:latin typeface="+mn-lt"/>
                <a:ea typeface="+mn-ea"/>
                <a:cs typeface="+mn-cs"/>
              </a:rPr>
              <a:t>It is a nutrient necessary for the growth of most organisms.</a:t>
            </a:r>
          </a:p>
          <a:p>
            <a:pPr marL="171450" indent="-171450">
              <a:buFontTx/>
              <a:buChar char="-"/>
            </a:pPr>
            <a:r>
              <a:rPr lang="en-US" sz="1200" dirty="0">
                <a:latin typeface="+mn-lt"/>
                <a:cs typeface="Arial" panose="020B0604020202020204" pitchFamily="34" charset="0"/>
              </a:rPr>
              <a:t>The states screening level for total phosphorus in freshwater streams is 0.69 mg/L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5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sources of phosphates, reading the information on the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20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3</a:t>
            </a:fld>
            <a:endParaRPr lang="en-US" altLang="x-none"/>
          </a:p>
        </p:txBody>
      </p:sp>
      <p:sp>
        <p:nvSpPr>
          <p:cNvPr id="6145" name="Text Box 1"/>
          <p:cNvSpPr txBox="1">
            <a:spLocks noGrp="1" noRot="1" noChangeAspect="1" noChangeArrowheads="1"/>
          </p:cNvSpPr>
          <p:nvPr>
            <p:ph type="sldImg"/>
          </p:nvPr>
        </p:nvSpPr>
        <p:spPr bwMode="auto">
          <a:xfrm>
            <a:off x="1414463" y="1162050"/>
            <a:ext cx="4181475" cy="3136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01199" y="4474657"/>
            <a:ext cx="5607968" cy="36594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114300" marR="0" lvl="0" indent="0" algn="l" defTabSz="914400" rtl="0" eaLnBrk="1" fontAlgn="auto" latinLnBrk="0" hangingPunct="1">
              <a:lnSpc>
                <a:spcPct val="90000"/>
              </a:lnSpc>
              <a:spcBef>
                <a:spcPts val="0"/>
              </a:spcBef>
              <a:spcAft>
                <a:spcPts val="1200"/>
              </a:spcAft>
              <a:buClrTx/>
              <a:buSzTx/>
              <a:buFontTx/>
              <a:buNone/>
              <a:tabLst/>
              <a:defRPr/>
            </a:pPr>
            <a:r>
              <a:rPr lang="en-US" sz="1050" kern="1200" dirty="0">
                <a:solidFill>
                  <a:schemeClr val="tx1"/>
                </a:solidFill>
                <a:effectLst/>
                <a:latin typeface="+mn-lt"/>
                <a:ea typeface="+mn-ea"/>
                <a:cs typeface="+mn-cs"/>
              </a:rPr>
              <a:t>There are three phases total that must be completed to receive your Texas Stream Team Advanced Water Quality certificate. The virtual module covered a large portion of Phase I. Today, the rest of phase I and the remaining phases will be covered to get everyone certified. </a:t>
            </a:r>
          </a:p>
          <a:p>
            <a:pPr marL="114300" marR="0" lvl="0" indent="0" algn="l" defTabSz="914400" rtl="0" eaLnBrk="1" fontAlgn="auto" latinLnBrk="0" hangingPunct="1">
              <a:lnSpc>
                <a:spcPct val="90000"/>
              </a:lnSpc>
              <a:spcBef>
                <a:spcPts val="0"/>
              </a:spcBef>
              <a:spcAft>
                <a:spcPts val="1200"/>
              </a:spcAft>
              <a:buClrTx/>
              <a:buSzTx/>
              <a:buFontTx/>
              <a:buNone/>
              <a:tabLst/>
              <a:defRPr/>
            </a:pPr>
            <a:endParaRPr lang="en-US" sz="1050" kern="1200" dirty="0">
              <a:solidFill>
                <a:schemeClr val="tx1"/>
              </a:solidFill>
              <a:effectLst/>
              <a:latin typeface="+mn-lt"/>
              <a:ea typeface="+mn-ea"/>
              <a:cs typeface="+mn-cs"/>
            </a:endParaRPr>
          </a:p>
          <a:p>
            <a:pPr marL="114300" marR="0" lvl="0" indent="0" algn="l" defTabSz="914400" rtl="0" eaLnBrk="1" fontAlgn="auto" latinLnBrk="0" hangingPunct="1">
              <a:lnSpc>
                <a:spcPct val="90000"/>
              </a:lnSpc>
              <a:spcBef>
                <a:spcPts val="0"/>
              </a:spcBef>
              <a:spcAft>
                <a:spcPts val="1200"/>
              </a:spcAft>
              <a:buClrTx/>
              <a:buSzTx/>
              <a:buFontTx/>
              <a:buNone/>
              <a:tabLst/>
              <a:defRPr/>
            </a:pPr>
            <a:r>
              <a:rPr lang="en-US" sz="1050" b="1" kern="1200" dirty="0">
                <a:solidFill>
                  <a:schemeClr val="tx1"/>
                </a:solidFill>
                <a:effectLst/>
                <a:latin typeface="+mn-lt"/>
                <a:ea typeface="+mn-ea"/>
                <a:cs typeface="+mn-cs"/>
              </a:rPr>
              <a:t>IF PRE-TRAINING MODULE WAS USED: DELETE SLIDES 3-29 AND BEGIN WITH SLIDE 30</a:t>
            </a:r>
          </a:p>
        </p:txBody>
      </p:sp>
    </p:spTree>
    <p:extLst>
      <p:ext uri="{BB962C8B-B14F-4D97-AF65-F5344CB8AC3E}">
        <p14:creationId xmlns:p14="http://schemas.microsoft.com/office/powerpoint/2010/main" val="263477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Go over the impacts of excess phosphate in waterbodies, going over the information on the slide. </a:t>
            </a:r>
          </a:p>
          <a:p>
            <a:endParaRPr lang="en-US" dirty="0">
              <a:latin typeface="+mn-lt"/>
            </a:endParaRPr>
          </a:p>
          <a:p>
            <a:r>
              <a:rPr lang="en-US" dirty="0">
                <a:latin typeface="+mn-lt"/>
              </a:rPr>
              <a:t>An excess of phosphate eventually can lead to Eutrophication (next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sym typeface="Wingdings" pitchFamily="2" charset="2"/>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432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n-lt"/>
              </a:rPr>
              <a:t>Explain eutrophication, going over the information provided in the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A925-BE17-CF4F-A3C6-15A9024C52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32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32</a:t>
            </a:fld>
            <a:endParaRPr lang="en-US"/>
          </a:p>
        </p:txBody>
      </p:sp>
    </p:spTree>
    <p:extLst>
      <p:ext uri="{BB962C8B-B14F-4D97-AF65-F5344CB8AC3E}">
        <p14:creationId xmlns:p14="http://schemas.microsoft.com/office/powerpoint/2010/main" val="401983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33</a:t>
            </a:fld>
            <a:endParaRPr lang="en-US"/>
          </a:p>
        </p:txBody>
      </p:sp>
    </p:spTree>
    <p:extLst>
      <p:ext uri="{BB962C8B-B14F-4D97-AF65-F5344CB8AC3E}">
        <p14:creationId xmlns:p14="http://schemas.microsoft.com/office/powerpoint/2010/main" val="1311479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two methods for collecting streamflow measurement </a:t>
            </a:r>
          </a:p>
        </p:txBody>
      </p:sp>
      <p:sp>
        <p:nvSpPr>
          <p:cNvPr id="4" name="Slide Number Placeholder 3"/>
          <p:cNvSpPr>
            <a:spLocks noGrp="1"/>
          </p:cNvSpPr>
          <p:nvPr>
            <p:ph type="sldNum" sz="quarter" idx="5"/>
          </p:nvPr>
        </p:nvSpPr>
        <p:spPr/>
        <p:txBody>
          <a:bodyPr/>
          <a:lstStyle/>
          <a:p>
            <a:fld id="{D8C2A925-BE17-CF4F-A3C6-15A9024C52B0}" type="slidenum">
              <a:rPr lang="en-US" smtClean="0"/>
              <a:t>34</a:t>
            </a:fld>
            <a:endParaRPr lang="en-US"/>
          </a:p>
        </p:txBody>
      </p:sp>
    </p:spTree>
    <p:extLst>
      <p:ext uri="{BB962C8B-B14F-4D97-AF65-F5344CB8AC3E}">
        <p14:creationId xmlns:p14="http://schemas.microsoft.com/office/powerpoint/2010/main" val="632752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35</a:t>
            </a:fld>
            <a:endParaRPr lang="en-US"/>
          </a:p>
        </p:txBody>
      </p:sp>
    </p:spTree>
    <p:extLst>
      <p:ext uri="{BB962C8B-B14F-4D97-AF65-F5344CB8AC3E}">
        <p14:creationId xmlns:p14="http://schemas.microsoft.com/office/powerpoint/2010/main" val="1082403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flow gauge station method. Some talking points:</a:t>
            </a:r>
          </a:p>
          <a:p>
            <a:endParaRPr lang="en-US" dirty="0"/>
          </a:p>
          <a:p>
            <a:pPr marL="171450" indent="-171450">
              <a:buFontTx/>
              <a:buChar char="-"/>
            </a:pPr>
            <a:r>
              <a:rPr lang="en-US" dirty="0"/>
              <a:t>What entities operate and maintain gauges</a:t>
            </a:r>
          </a:p>
          <a:p>
            <a:pPr marL="171450" indent="-171450">
              <a:buFontTx/>
              <a:buChar char="-"/>
            </a:pPr>
            <a:r>
              <a:rPr lang="en-US" dirty="0"/>
              <a:t>How often they record measurements</a:t>
            </a:r>
          </a:p>
          <a:p>
            <a:pPr marL="171450" indent="-171450">
              <a:buFontTx/>
              <a:buChar char="-"/>
            </a:pPr>
            <a:r>
              <a:rPr lang="en-US" dirty="0"/>
              <a:t>Be sure to mention that the site is 0.25 RIVER miles, explained in further slide</a:t>
            </a:r>
          </a:p>
        </p:txBody>
      </p:sp>
      <p:sp>
        <p:nvSpPr>
          <p:cNvPr id="4" name="Slide Number Placeholder 3"/>
          <p:cNvSpPr>
            <a:spLocks noGrp="1"/>
          </p:cNvSpPr>
          <p:nvPr>
            <p:ph type="sldNum" sz="quarter" idx="5"/>
          </p:nvPr>
        </p:nvSpPr>
        <p:spPr/>
        <p:txBody>
          <a:bodyPr/>
          <a:lstStyle/>
          <a:p>
            <a:fld id="{D8C2A925-BE17-CF4F-A3C6-15A9024C52B0}" type="slidenum">
              <a:rPr lang="en-US" smtClean="0"/>
              <a:t>36</a:t>
            </a:fld>
            <a:endParaRPr lang="en-US"/>
          </a:p>
        </p:txBody>
      </p:sp>
    </p:spTree>
    <p:extLst>
      <p:ext uri="{BB962C8B-B14F-4D97-AF65-F5344CB8AC3E}">
        <p14:creationId xmlns:p14="http://schemas.microsoft.com/office/powerpoint/2010/main" val="3987394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 demonstration to show trainees how to measure river miles using google earth</a:t>
            </a:r>
          </a:p>
        </p:txBody>
      </p:sp>
      <p:sp>
        <p:nvSpPr>
          <p:cNvPr id="4" name="Slide Number Placeholder 3"/>
          <p:cNvSpPr>
            <a:spLocks noGrp="1"/>
          </p:cNvSpPr>
          <p:nvPr>
            <p:ph type="sldNum" sz="quarter" idx="5"/>
          </p:nvPr>
        </p:nvSpPr>
        <p:spPr/>
        <p:txBody>
          <a:bodyPr/>
          <a:lstStyle/>
          <a:p>
            <a:fld id="{D8C2A925-BE17-CF4F-A3C6-15A9024C52B0}" type="slidenum">
              <a:rPr lang="en-US" smtClean="0"/>
              <a:t>37</a:t>
            </a:fld>
            <a:endParaRPr lang="en-US"/>
          </a:p>
        </p:txBody>
      </p:sp>
    </p:spTree>
    <p:extLst>
      <p:ext uri="{BB962C8B-B14F-4D97-AF65-F5344CB8AC3E}">
        <p14:creationId xmlns:p14="http://schemas.microsoft.com/office/powerpoint/2010/main" val="1045708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trainees that they can find the site ID and Lat/Long on the Datamap. </a:t>
            </a:r>
          </a:p>
        </p:txBody>
      </p:sp>
      <p:sp>
        <p:nvSpPr>
          <p:cNvPr id="4" name="Slide Number Placeholder 3"/>
          <p:cNvSpPr>
            <a:spLocks noGrp="1"/>
          </p:cNvSpPr>
          <p:nvPr>
            <p:ph type="sldNum" sz="quarter" idx="5"/>
          </p:nvPr>
        </p:nvSpPr>
        <p:spPr/>
        <p:txBody>
          <a:bodyPr/>
          <a:lstStyle/>
          <a:p>
            <a:fld id="{D8C2A925-BE17-CF4F-A3C6-15A9024C52B0}" type="slidenum">
              <a:rPr lang="en-US" smtClean="0"/>
              <a:t>38</a:t>
            </a:fld>
            <a:endParaRPr lang="en-US"/>
          </a:p>
        </p:txBody>
      </p:sp>
    </p:spTree>
    <p:extLst>
      <p:ext uri="{BB962C8B-B14F-4D97-AF65-F5344CB8AC3E}">
        <p14:creationId xmlns:p14="http://schemas.microsoft.com/office/powerpoint/2010/main" val="3977203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39</a:t>
            </a:fld>
            <a:endParaRPr lang="en-US"/>
          </a:p>
        </p:txBody>
      </p:sp>
    </p:spTree>
    <p:extLst>
      <p:ext uri="{BB962C8B-B14F-4D97-AF65-F5344CB8AC3E}">
        <p14:creationId xmlns:p14="http://schemas.microsoft.com/office/powerpoint/2010/main" val="12021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u="none" dirty="0"/>
              <a:t>Mention here that Texas Stream Team is a statewide community science water quality monitoring program that has been operating since 1991. We are a network of trained community scientists and supportive partners administered through a cooperative partnership between </a:t>
            </a:r>
          </a:p>
          <a:p>
            <a:pPr marL="171450" indent="-171450">
              <a:buFont typeface="Wingdings" panose="05000000000000000000" pitchFamily="2" charset="2"/>
              <a:buChar char="Ø"/>
            </a:pPr>
            <a:r>
              <a:rPr lang="en-US" i="0" u="none" dirty="0"/>
              <a:t>the United States Environmental Protection Agency</a:t>
            </a:r>
          </a:p>
          <a:p>
            <a:pPr marL="171450" indent="-171450">
              <a:buFont typeface="Wingdings" panose="05000000000000000000" pitchFamily="2" charset="2"/>
              <a:buChar char="Ø"/>
            </a:pPr>
            <a:r>
              <a:rPr lang="en-US" i="0" u="none" dirty="0"/>
              <a:t>the Texas Commission on Environmental Quality</a:t>
            </a:r>
          </a:p>
          <a:p>
            <a:pPr marL="171450" indent="-171450">
              <a:buFont typeface="Wingdings" panose="05000000000000000000" pitchFamily="2" charset="2"/>
              <a:buChar char="Ø"/>
            </a:pPr>
            <a:r>
              <a:rPr lang="en-US" i="0" u="none" dirty="0"/>
              <a:t>and the Meadows Center for Water and the Environment. </a:t>
            </a:r>
          </a:p>
          <a:p>
            <a:endParaRPr lang="en-US" i="0" u="none" dirty="0"/>
          </a:p>
          <a:p>
            <a:pPr marL="171450" indent="-171450">
              <a:buFont typeface="Arial" panose="020B0604020202020204" pitchFamily="34" charset="0"/>
              <a:buChar char="•"/>
            </a:pPr>
            <a:r>
              <a:rPr lang="en-US" i="0" u="none" dirty="0"/>
              <a:t>Mention that The Meadows Center is a research institute affiliated with Texas State University and is home to the Texas Stream Team, one of the largest, longest-running statewide water quality community science programs in the country. </a:t>
            </a:r>
          </a:p>
          <a:p>
            <a:pPr marL="171450" indent="-171450">
              <a:buFont typeface="Arial" panose="020B0604020202020204" pitchFamily="34" charset="0"/>
              <a:buChar char="•"/>
            </a:pPr>
            <a:endParaRPr lang="en-US" i="0" u="none" dirty="0"/>
          </a:p>
          <a:p>
            <a:pPr marL="171450" indent="-171450">
              <a:buFont typeface="Arial" panose="020B0604020202020204" pitchFamily="34" charset="0"/>
              <a:buChar char="•"/>
            </a:pPr>
            <a:r>
              <a:rPr lang="en-US" i="0" u="none" dirty="0"/>
              <a:t>Also mention that Texas Stream Team receives partial funding from the EPA, through a </a:t>
            </a:r>
            <a:r>
              <a:rPr lang="en-US" i="0" u="none" dirty="0">
                <a:solidFill>
                  <a:srgbClr val="7030A0"/>
                </a:solidFill>
              </a:rPr>
              <a:t>clean water act section 319 grant administered by the TCEQ.</a:t>
            </a:r>
          </a:p>
        </p:txBody>
      </p:sp>
      <p:sp>
        <p:nvSpPr>
          <p:cNvPr id="4" name="Slide Number Placeholder 3"/>
          <p:cNvSpPr>
            <a:spLocks noGrp="1"/>
          </p:cNvSpPr>
          <p:nvPr>
            <p:ph type="sldNum" sz="quarter" idx="5"/>
          </p:nvPr>
        </p:nvSpPr>
        <p:spPr/>
        <p:txBody>
          <a:bodyPr/>
          <a:lstStyle/>
          <a:p>
            <a:fld id="{D8C2A925-BE17-CF4F-A3C6-15A9024C52B0}" type="slidenum">
              <a:rPr lang="en-US" smtClean="0"/>
              <a:t>4</a:t>
            </a:fld>
            <a:endParaRPr lang="en-US"/>
          </a:p>
        </p:txBody>
      </p:sp>
    </p:spTree>
    <p:extLst>
      <p:ext uri="{BB962C8B-B14F-4D97-AF65-F5344CB8AC3E}">
        <p14:creationId xmlns:p14="http://schemas.microsoft.com/office/powerpoint/2010/main" val="1137796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second method: the stream flow estimate</a:t>
            </a:r>
          </a:p>
          <a:p>
            <a:endParaRPr lang="en-US" dirty="0"/>
          </a:p>
          <a:p>
            <a:r>
              <a:rPr lang="en-US" dirty="0"/>
              <a:t>Talking points:</a:t>
            </a:r>
          </a:p>
          <a:p>
            <a:pPr marL="171450" indent="-171450">
              <a:buFontTx/>
              <a:buChar char="-"/>
            </a:pPr>
            <a:r>
              <a:rPr lang="en-US" dirty="0"/>
              <a:t>Go over the discharge equation and how it is derived</a:t>
            </a:r>
          </a:p>
          <a:p>
            <a:pPr marL="171450" indent="-171450">
              <a:buFontTx/>
              <a:buChar char="-"/>
            </a:pPr>
            <a:r>
              <a:rPr lang="en-US" dirty="0"/>
              <a:t>Depth measurement is taken at equal intervals to determine the average depth of the stream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40</a:t>
            </a:fld>
            <a:endParaRPr lang="en-US"/>
          </a:p>
        </p:txBody>
      </p:sp>
    </p:spTree>
    <p:extLst>
      <p:ext uri="{BB962C8B-B14F-4D97-AF65-F5344CB8AC3E}">
        <p14:creationId xmlns:p14="http://schemas.microsoft.com/office/powerpoint/2010/main" val="2780927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location of the training isn’t adequate for going out in the water and conducting streamflow in the field slides 41-44 can be used to go over the method during the presentation portion. If the in the field method will be used, you can remove slides 42-44. </a:t>
            </a:r>
          </a:p>
        </p:txBody>
      </p:sp>
      <p:sp>
        <p:nvSpPr>
          <p:cNvPr id="4" name="Slide Number Placeholder 3"/>
          <p:cNvSpPr>
            <a:spLocks noGrp="1"/>
          </p:cNvSpPr>
          <p:nvPr>
            <p:ph type="sldNum" sz="quarter" idx="5"/>
          </p:nvPr>
        </p:nvSpPr>
        <p:spPr/>
        <p:txBody>
          <a:bodyPr/>
          <a:lstStyle/>
          <a:p>
            <a:fld id="{D8C2A925-BE17-CF4F-A3C6-15A9024C52B0}" type="slidenum">
              <a:rPr lang="en-US" smtClean="0"/>
              <a:t>41</a:t>
            </a:fld>
            <a:endParaRPr lang="en-US"/>
          </a:p>
        </p:txBody>
      </p:sp>
    </p:spTree>
    <p:extLst>
      <p:ext uri="{BB962C8B-B14F-4D97-AF65-F5344CB8AC3E}">
        <p14:creationId xmlns:p14="http://schemas.microsoft.com/office/powerpoint/2010/main" val="1653539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 the field method will be used, you can remove slides 42-44. </a:t>
            </a:r>
          </a:p>
        </p:txBody>
      </p:sp>
      <p:sp>
        <p:nvSpPr>
          <p:cNvPr id="4" name="Slide Number Placeholder 3"/>
          <p:cNvSpPr>
            <a:spLocks noGrp="1"/>
          </p:cNvSpPr>
          <p:nvPr>
            <p:ph type="sldNum" sz="quarter" idx="5"/>
          </p:nvPr>
        </p:nvSpPr>
        <p:spPr/>
        <p:txBody>
          <a:bodyPr/>
          <a:lstStyle/>
          <a:p>
            <a:fld id="{D8C2A925-BE17-CF4F-A3C6-15A9024C52B0}" type="slidenum">
              <a:rPr lang="en-US" smtClean="0"/>
              <a:t>42</a:t>
            </a:fld>
            <a:endParaRPr lang="en-US"/>
          </a:p>
        </p:txBody>
      </p:sp>
    </p:spTree>
    <p:extLst>
      <p:ext uri="{BB962C8B-B14F-4D97-AF65-F5344CB8AC3E}">
        <p14:creationId xmlns:p14="http://schemas.microsoft.com/office/powerpoint/2010/main" val="1587980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the in the field method will be used, you can remove slides 42-44. </a:t>
            </a:r>
          </a:p>
        </p:txBody>
      </p:sp>
      <p:sp>
        <p:nvSpPr>
          <p:cNvPr id="4" name="Slide Number Placeholder 3"/>
          <p:cNvSpPr>
            <a:spLocks noGrp="1"/>
          </p:cNvSpPr>
          <p:nvPr>
            <p:ph type="sldNum" sz="quarter" idx="5"/>
          </p:nvPr>
        </p:nvSpPr>
        <p:spPr/>
        <p:txBody>
          <a:bodyPr/>
          <a:lstStyle/>
          <a:p>
            <a:fld id="{D8C2A925-BE17-CF4F-A3C6-15A9024C52B0}" type="slidenum">
              <a:rPr lang="en-US" smtClean="0"/>
              <a:t>43</a:t>
            </a:fld>
            <a:endParaRPr lang="en-US"/>
          </a:p>
        </p:txBody>
      </p:sp>
    </p:spTree>
    <p:extLst>
      <p:ext uri="{BB962C8B-B14F-4D97-AF65-F5344CB8AC3E}">
        <p14:creationId xmlns:p14="http://schemas.microsoft.com/office/powerpoint/2010/main" val="1489415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the in the field method will be used, you can remove slides 42-44. </a:t>
            </a:r>
          </a:p>
        </p:txBody>
      </p:sp>
      <p:sp>
        <p:nvSpPr>
          <p:cNvPr id="4" name="Slide Number Placeholder 3"/>
          <p:cNvSpPr>
            <a:spLocks noGrp="1"/>
          </p:cNvSpPr>
          <p:nvPr>
            <p:ph type="sldNum" sz="quarter" idx="5"/>
          </p:nvPr>
        </p:nvSpPr>
        <p:spPr/>
        <p:txBody>
          <a:bodyPr/>
          <a:lstStyle/>
          <a:p>
            <a:fld id="{D8C2A925-BE17-CF4F-A3C6-15A9024C52B0}" type="slidenum">
              <a:rPr lang="en-US" smtClean="0"/>
              <a:t>44</a:t>
            </a:fld>
            <a:endParaRPr lang="en-US"/>
          </a:p>
        </p:txBody>
      </p:sp>
    </p:spTree>
    <p:extLst>
      <p:ext uri="{BB962C8B-B14F-4D97-AF65-F5344CB8AC3E}">
        <p14:creationId xmlns:p14="http://schemas.microsoft.com/office/powerpoint/2010/main" val="391326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kern="1200" dirty="0">
                <a:solidFill>
                  <a:schemeClr val="tx1"/>
                </a:solidFill>
                <a:effectLst/>
                <a:latin typeface="+mn-lt"/>
                <a:ea typeface="+mn-ea"/>
                <a:cs typeface="+mn-cs"/>
              </a:rPr>
              <a:t>Go over the steps needed to prepare for a monitoring event: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We ask community scientist to go out and monitor once a month at the same time each month. Monitoring should take place before 12 or after 4.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Not required, but it is best to suit up in outdoor clothing that is protective of the elements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 buddy is not required, but it is suggested for safety purposes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 monitoring form,  field guide and monitoring supplies are always required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F3F7B-89A8-4565-89CF-ABC547258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8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on to the remaining parameters out in the field</a:t>
            </a:r>
          </a:p>
        </p:txBody>
      </p:sp>
      <p:sp>
        <p:nvSpPr>
          <p:cNvPr id="4" name="Slide Number Placeholder 3"/>
          <p:cNvSpPr>
            <a:spLocks noGrp="1"/>
          </p:cNvSpPr>
          <p:nvPr>
            <p:ph type="sldNum" sz="quarter" idx="5"/>
          </p:nvPr>
        </p:nvSpPr>
        <p:spPr/>
        <p:txBody>
          <a:bodyPr/>
          <a:lstStyle/>
          <a:p>
            <a:fld id="{D8C2A925-BE17-CF4F-A3C6-15A9024C52B0}" type="slidenum">
              <a:rPr lang="en-US" smtClean="0"/>
              <a:t>46</a:t>
            </a:fld>
            <a:endParaRPr lang="en-US"/>
          </a:p>
        </p:txBody>
      </p:sp>
    </p:spTree>
    <p:extLst>
      <p:ext uri="{BB962C8B-B14F-4D97-AF65-F5344CB8AC3E}">
        <p14:creationId xmlns:p14="http://schemas.microsoft.com/office/powerpoint/2010/main" val="269377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trainees conduct phase I-III</a:t>
            </a:r>
          </a:p>
        </p:txBody>
      </p:sp>
      <p:sp>
        <p:nvSpPr>
          <p:cNvPr id="4" name="Slide Number Placeholder 3"/>
          <p:cNvSpPr>
            <a:spLocks noGrp="1"/>
          </p:cNvSpPr>
          <p:nvPr>
            <p:ph type="sldNum" sz="quarter" idx="5"/>
          </p:nvPr>
        </p:nvSpPr>
        <p:spPr/>
        <p:txBody>
          <a:bodyPr/>
          <a:lstStyle/>
          <a:p>
            <a:fld id="{D8C2A925-BE17-CF4F-A3C6-15A9024C52B0}" type="slidenum">
              <a:rPr lang="en-US" smtClean="0"/>
              <a:t>47</a:t>
            </a:fld>
            <a:endParaRPr lang="en-US"/>
          </a:p>
        </p:txBody>
      </p:sp>
    </p:spTree>
    <p:extLst>
      <p:ext uri="{BB962C8B-B14F-4D97-AF65-F5344CB8AC3E}">
        <p14:creationId xmlns:p14="http://schemas.microsoft.com/office/powerpoint/2010/main" val="602337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48</a:t>
            </a:fld>
            <a:endParaRPr lang="en-US"/>
          </a:p>
        </p:txBody>
      </p:sp>
    </p:spTree>
    <p:extLst>
      <p:ext uri="{BB962C8B-B14F-4D97-AF65-F5344CB8AC3E}">
        <p14:creationId xmlns:p14="http://schemas.microsoft.com/office/powerpoint/2010/main" val="2100985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Discuss what to do after a sampling event by reading the slide. 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After a </a:t>
            </a:r>
            <a:r>
              <a:rPr lang="en-US" b="0" strike="noStrike" dirty="0"/>
              <a:t>monitoring event is complete</a:t>
            </a:r>
            <a:r>
              <a:rPr lang="en-US" b="0" dirty="0"/>
              <a:t>, properly cleaning and storing of equipment is important. These practices will not only prolong the condition of the equipment, </a:t>
            </a:r>
            <a:r>
              <a:rPr lang="en-US" b="0" strike="noStrike" dirty="0"/>
              <a:t>but they </a:t>
            </a:r>
            <a:r>
              <a:rPr lang="en-US" b="0" dirty="0"/>
              <a:t>will also ensure accurate monitoring results. </a:t>
            </a:r>
          </a:p>
          <a:p>
            <a:pPr marL="171450" indent="-171450">
              <a:buFont typeface="Arial" panose="020B0604020202020204" pitchFamily="34" charset="0"/>
              <a:buChar char="•"/>
            </a:pPr>
            <a:r>
              <a:rPr lang="en-US" b="0" dirty="0"/>
              <a:t>Monitoring forms are accessible directly on the Texas Stream Team website (www.TexasStreamTeam.org). After a monitoring event, submit the monitoring form to your Group Data Coordinator, if available. If your group has no Data Coordinator, submit a photo or scanned copy of your monitoring form to Texas Stream Team at TxStreamTeam@txstate.edu and Texas Stream Team will enter your data for you. </a:t>
            </a:r>
          </a:p>
        </p:txBody>
      </p:sp>
      <p:sp>
        <p:nvSpPr>
          <p:cNvPr id="4" name="Slide Number Placeholder 3"/>
          <p:cNvSpPr>
            <a:spLocks noGrp="1"/>
          </p:cNvSpPr>
          <p:nvPr>
            <p:ph type="sldNum" sz="quarter" idx="5"/>
          </p:nvPr>
        </p:nvSpPr>
        <p:spPr/>
        <p:txBody>
          <a:bodyPr/>
          <a:lstStyle/>
          <a:p>
            <a:fld id="{D8C2A925-BE17-CF4F-A3C6-15A9024C52B0}" type="slidenum">
              <a:rPr lang="en-US" smtClean="0"/>
              <a:t>49</a:t>
            </a:fld>
            <a:endParaRPr lang="en-US"/>
          </a:p>
        </p:txBody>
      </p:sp>
    </p:spTree>
    <p:extLst>
      <p:ext uri="{BB962C8B-B14F-4D97-AF65-F5344CB8AC3E}">
        <p14:creationId xmlns:p14="http://schemas.microsoft.com/office/powerpoint/2010/main" val="2905917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Batang" panose="02030600000101010101" pitchFamily="18" charset="-127"/>
                <a:cs typeface="Arial" panose="020B0604020202020204" pitchFamily="34" charset="0"/>
              </a:rPr>
              <a:t>Read the mission statement and mention the program metrics to give trainees an understanding of our programs reach. </a:t>
            </a:r>
          </a:p>
        </p:txBody>
      </p:sp>
      <p:sp>
        <p:nvSpPr>
          <p:cNvPr id="4" name="Slide Number Placeholder 3"/>
          <p:cNvSpPr>
            <a:spLocks noGrp="1"/>
          </p:cNvSpPr>
          <p:nvPr>
            <p:ph type="sldNum" sz="quarter" idx="10"/>
          </p:nvPr>
        </p:nvSpPr>
        <p:spPr/>
        <p:txBody>
          <a:bodyPr/>
          <a:lstStyle/>
          <a:p>
            <a:fld id="{D8C2A925-BE17-CF4F-A3C6-15A9024C52B0}" type="slidenum">
              <a:rPr lang="en-US" smtClean="0"/>
              <a:t>5</a:t>
            </a:fld>
            <a:endParaRPr lang="en-US" dirty="0"/>
          </a:p>
        </p:txBody>
      </p:sp>
    </p:spTree>
    <p:extLst>
      <p:ext uri="{BB962C8B-B14F-4D97-AF65-F5344CB8AC3E}">
        <p14:creationId xmlns:p14="http://schemas.microsoft.com/office/powerpoint/2010/main" val="227760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Website review:  share the monitoring form location, the calendar, trainer page, and equipment form. </a:t>
            </a:r>
          </a:p>
        </p:txBody>
      </p:sp>
      <p:sp>
        <p:nvSpPr>
          <p:cNvPr id="4" name="Slide Number Placeholder 3"/>
          <p:cNvSpPr>
            <a:spLocks noGrp="1"/>
          </p:cNvSpPr>
          <p:nvPr>
            <p:ph type="sldNum" sz="quarter" idx="5"/>
          </p:nvPr>
        </p:nvSpPr>
        <p:spPr/>
        <p:txBody>
          <a:bodyPr/>
          <a:lstStyle/>
          <a:p>
            <a:fld id="{7EEF769D-8DE6-2C42-99E7-246BB6C08F47}" type="slidenum">
              <a:rPr lang="en-US" smtClean="0"/>
              <a:t>50</a:t>
            </a:fld>
            <a:endParaRPr lang="en-US"/>
          </a:p>
        </p:txBody>
      </p:sp>
    </p:spTree>
    <p:extLst>
      <p:ext uri="{BB962C8B-B14F-4D97-AF65-F5344CB8AC3E}">
        <p14:creationId xmlns:p14="http://schemas.microsoft.com/office/powerpoint/2010/main" val="4249215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51</a:t>
            </a:fld>
            <a:endParaRPr lang="en-US"/>
          </a:p>
        </p:txBody>
      </p:sp>
    </p:spTree>
    <p:extLst>
      <p:ext uri="{BB962C8B-B14F-4D97-AF65-F5344CB8AC3E}">
        <p14:creationId xmlns:p14="http://schemas.microsoft.com/office/powerpoint/2010/main" val="127782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Talk about all the different services that Texas Stream Team offers other than water quality monitoring and data collection. Talking points:</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A robust environmental education program</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Data collection through our statewide </a:t>
            </a:r>
            <a:r>
              <a:rPr lang="en-US" i="0" u="none" dirty="0">
                <a:latin typeface="Arial" panose="020B0604020202020204" pitchFamily="34" charset="0"/>
                <a:cs typeface="Arial" panose="020B0604020202020204" pitchFamily="34" charset="0"/>
              </a:rPr>
              <a:t>community</a:t>
            </a:r>
            <a:r>
              <a:rPr lang="en-US" sz="1200" dirty="0">
                <a:latin typeface="Arial" panose="020B0604020202020204" pitchFamily="34" charset="0"/>
                <a:cs typeface="Arial" panose="020B0604020202020204" pitchFamily="34" charset="0"/>
              </a:rPr>
              <a:t> scientists and they perform different analysis to highlight, review, and showcase data</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Community action and engagement by providing educational workshops for schools and youth programs. They also provide community assistance for education and outreach strategies, grants, and loan applications. And they help with informing the public about environmental management decisions. </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Watershed services by connecting homeowners to watersheds to promote nonpoint source pollution reduction. They help gather information and grow monitoring efforts to address data gaps. And lastly, we help with local planning, protection, restoration clean-ups, and habitat monitoring. </a:t>
            </a:r>
          </a:p>
          <a:p>
            <a:pPr marL="0" indent="0">
              <a:lnSpc>
                <a:spcPct val="90000"/>
              </a:lnSpc>
              <a:buFont typeface="Arial" panose="020B0604020202020204" pitchFamily="34" charset="0"/>
              <a:buNone/>
            </a:pPr>
            <a:endParaRPr lang="en-US" sz="15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6</a:t>
            </a:fld>
            <a:endParaRPr lang="en-US" dirty="0"/>
          </a:p>
        </p:txBody>
      </p:sp>
    </p:spTree>
    <p:extLst>
      <p:ext uri="{BB962C8B-B14F-4D97-AF65-F5344CB8AC3E}">
        <p14:creationId xmlns:p14="http://schemas.microsoft.com/office/powerpoint/2010/main" val="181026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a:latin typeface="Arial" panose="020B0604020202020204" pitchFamily="34" charset="0"/>
                <a:cs typeface="Arial" panose="020B0604020202020204" pitchFamily="34" charset="0"/>
              </a:rPr>
              <a:t>Briefly review all the trainings Texas Stream Team offers. </a:t>
            </a:r>
            <a:r>
              <a:rPr lang="en-US" sz="1400" b="0" dirty="0">
                <a:latin typeface="Arial" panose="020B0604020202020204" pitchFamily="34" charset="0"/>
                <a:cs typeface="Arial" panose="020B0604020202020204" pitchFamily="34" charset="0"/>
              </a:rPr>
              <a:t>Talking points</a:t>
            </a:r>
            <a:r>
              <a:rPr lang="en-US" sz="1400" u="none" dirty="0">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latin typeface="Arial" panose="020B0604020202020204" pitchFamily="34" charset="0"/>
                <a:cs typeface="Arial" panose="020B0604020202020204" pitchFamily="34" charset="0"/>
              </a:rPr>
              <a:t>Be sure to mention which core training is being conducted. </a:t>
            </a:r>
          </a:p>
          <a:p>
            <a:pPr marL="171450" indent="-171450">
              <a:buFont typeface="Arial" panose="020B0604020202020204" pitchFamily="34" charset="0"/>
              <a:buChar char="•"/>
            </a:pPr>
            <a:r>
              <a:rPr lang="en-US" sz="1400" u="none" dirty="0">
                <a:latin typeface="Arial" panose="020B0604020202020204" pitchFamily="34" charset="0"/>
                <a:cs typeface="Arial" panose="020B0604020202020204" pitchFamily="34" charset="0"/>
              </a:rPr>
              <a:t>Standard Core – parameters include conductivity or salinity, dissolved oxygen, pH, temperature and various field observations using a chemical standard core kit. </a:t>
            </a:r>
          </a:p>
          <a:p>
            <a:pPr marL="171450" indent="-171450">
              <a:buFont typeface="Arial" panose="020B0604020202020204" pitchFamily="34" charset="0"/>
              <a:buChar char="•"/>
            </a:pPr>
            <a:r>
              <a:rPr lang="en-US" sz="1400" u="none" dirty="0">
                <a:latin typeface="Arial" panose="020B0604020202020204" pitchFamily="34" charset="0"/>
                <a:cs typeface="Arial" panose="020B0604020202020204" pitchFamily="34" charset="0"/>
              </a:rPr>
              <a:t>Probe Core - includes the same parameters as the Standard Core training, however parameters are collected using meters or probes as opposed to the chemical tests.</a:t>
            </a:r>
          </a:p>
          <a:p>
            <a:pPr marL="171450" indent="-171450">
              <a:buFont typeface="Arial" panose="020B0604020202020204" pitchFamily="34" charset="0"/>
              <a:buChar char="•"/>
            </a:pPr>
            <a:r>
              <a:rPr lang="en-US" sz="1400" i="1" u="none" dirty="0">
                <a:latin typeface="Arial" panose="020B0604020202020204" pitchFamily="34" charset="0"/>
                <a:cs typeface="Arial" panose="020B0604020202020204" pitchFamily="34" charset="0"/>
              </a:rPr>
              <a:t>E. coli </a:t>
            </a:r>
            <a:r>
              <a:rPr lang="en-US" sz="1400" u="none" dirty="0">
                <a:latin typeface="Arial" panose="020B0604020202020204" pitchFamily="34" charset="0"/>
                <a:cs typeface="Arial" panose="020B0604020202020204" pitchFamily="34" charset="0"/>
              </a:rPr>
              <a:t>Bacteria - involves measuring </a:t>
            </a:r>
            <a:r>
              <a:rPr lang="en-US" sz="1400" i="1" u="none" dirty="0">
                <a:latin typeface="Arial" panose="020B0604020202020204" pitchFamily="34" charset="0"/>
                <a:cs typeface="Arial" panose="020B0604020202020204" pitchFamily="34" charset="0"/>
              </a:rPr>
              <a:t>E. coli </a:t>
            </a:r>
            <a:r>
              <a:rPr lang="en-US" sz="1400" u="none" dirty="0">
                <a:latin typeface="Arial" panose="020B0604020202020204" pitchFamily="34" charset="0"/>
                <a:cs typeface="Arial" panose="020B0604020202020204" pitchFamily="34" charset="0"/>
              </a:rPr>
              <a:t>bacteria to determine the relative risk of swimming or contact recreation in a water body. </a:t>
            </a:r>
            <a:r>
              <a:rPr lang="en-US" sz="1400" i="1" u="none" dirty="0">
                <a:latin typeface="Arial" panose="020B0604020202020204" pitchFamily="34" charset="0"/>
                <a:cs typeface="Arial" panose="020B0604020202020204" pitchFamily="34" charset="0"/>
              </a:rPr>
              <a:t>E. coli </a:t>
            </a:r>
            <a:r>
              <a:rPr lang="en-US" sz="1400" u="none" dirty="0">
                <a:latin typeface="Arial" panose="020B0604020202020204" pitchFamily="34" charset="0"/>
                <a:cs typeface="Arial" panose="020B0604020202020204" pitchFamily="34" charset="0"/>
              </a:rPr>
              <a:t>is a bacteria that originates from the waste of warm-blooded animals and the presence of this bacteria indicates that associated pathogens from waste may be reaching a body of water. </a:t>
            </a:r>
          </a:p>
          <a:p>
            <a:pPr marL="171450" indent="-171450">
              <a:buFont typeface="Arial" panose="020B0604020202020204" pitchFamily="34" charset="0"/>
              <a:buChar char="•"/>
            </a:pPr>
            <a:r>
              <a:rPr lang="en-US" sz="1400" u="none" dirty="0">
                <a:latin typeface="Arial" panose="020B0604020202020204" pitchFamily="34" charset="0"/>
                <a:cs typeface="Arial" panose="020B0604020202020204" pitchFamily="34" charset="0"/>
              </a:rPr>
              <a:t>Advanced training – parameters include nitrate-nitrogen, orthophosphate, turbidity, and streamflow using the advanced chemical kit. </a:t>
            </a:r>
          </a:p>
          <a:p>
            <a:pPr marL="171450" indent="-171450">
              <a:buFont typeface="Arial" panose="020B0604020202020204" pitchFamily="34" charset="0"/>
              <a:buChar char="•"/>
            </a:pPr>
            <a:r>
              <a:rPr lang="en-US" sz="1400" u="none" dirty="0">
                <a:latin typeface="Arial" panose="020B0604020202020204" pitchFamily="34" charset="0"/>
                <a:cs typeface="Arial" panose="020B0604020202020204" pitchFamily="34" charset="0"/>
              </a:rPr>
              <a:t>Macroinvertebrate bioassessment - uses freshwater macroinvertebrates, fish, and habitat to determine the health of a lake, river, or stream.</a:t>
            </a:r>
          </a:p>
          <a:p>
            <a:pPr marL="171450" indent="-171450">
              <a:buFont typeface="Arial" panose="020B0604020202020204" pitchFamily="34" charset="0"/>
              <a:buChar char="•"/>
            </a:pPr>
            <a:r>
              <a:rPr lang="en-US" sz="1400" u="none" dirty="0">
                <a:latin typeface="Arial" panose="020B0604020202020204" pitchFamily="34" charset="0"/>
                <a:cs typeface="Arial" panose="020B0604020202020204" pitchFamily="34" charset="0"/>
              </a:rPr>
              <a:t>Riparian evaluation - used to evaluate the health of a lake, river, stream, or estuary based on the riparian habitat. </a:t>
            </a:r>
          </a:p>
          <a:p>
            <a:endParaRPr lang="en-US" sz="1400" dirty="0">
              <a:latin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a:latin typeface="+mn-lt"/>
                <a:cs typeface="Arial" panose="020B0604020202020204" pitchFamily="34" charset="0"/>
              </a:rPr>
              <a:t>It is also worthwhile to mention both the E. coli Bacteria and Advanced Training have prerequisites - must have Core certification plus six months of core monitoring. </a:t>
            </a:r>
          </a:p>
          <a:p>
            <a:endParaRPr lang="en-US" sz="14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7</a:t>
            </a:fld>
            <a:endParaRPr lang="en-US" dirty="0"/>
          </a:p>
        </p:txBody>
      </p:sp>
    </p:spTree>
    <p:extLst>
      <p:ext uri="{BB962C8B-B14F-4D97-AF65-F5344CB8AC3E}">
        <p14:creationId xmlns:p14="http://schemas.microsoft.com/office/powerpoint/2010/main" val="278508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Briefly review the different outreach programs Texas Stream Team also leads: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Trash Free Texas - a statewide program with many partners to help reduce trash pollution from waterways. Texas Stream Team community scientists gather data for the trash free Texas program by collecting trash pollution at their monitoring site and documenting if trash was collected on their environmental monitoring form.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 organizations - Texas Stream Team offers institutions guidance for creating a Texas Stream Team student chapter.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Watershed Protection Plan and Total Maximum Daily Loads – Texas Stream Team provides assistance on analyzing WQ data, informing SH’s, initiating outreach and more.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dirty="0"/>
          </a:p>
        </p:txBody>
      </p:sp>
      <p:sp>
        <p:nvSpPr>
          <p:cNvPr id="4" name="Slide Number Placeholder 3"/>
          <p:cNvSpPr>
            <a:spLocks noGrp="1"/>
          </p:cNvSpPr>
          <p:nvPr>
            <p:ph type="sldNum" sz="quarter" idx="10"/>
          </p:nvPr>
        </p:nvSpPr>
        <p:spPr/>
        <p:txBody>
          <a:bodyPr/>
          <a:lstStyle/>
          <a:p>
            <a:fld id="{D8C2A925-BE17-CF4F-A3C6-15A9024C52B0}" type="slidenum">
              <a:rPr lang="en-US" smtClean="0"/>
              <a:t>8</a:t>
            </a:fld>
            <a:endParaRPr lang="en-US" dirty="0"/>
          </a:p>
        </p:txBody>
      </p:sp>
    </p:spTree>
    <p:extLst>
      <p:ext uri="{BB962C8B-B14F-4D97-AF65-F5344CB8AC3E}">
        <p14:creationId xmlns:p14="http://schemas.microsoft.com/office/powerpoint/2010/main" val="404957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Briefly review the different partner programs Texas Stream Team works with. </a:t>
            </a:r>
            <a:r>
              <a:rPr lang="en-US" sz="1200" b="0" dirty="0">
                <a:latin typeface="Arial" panose="020B0604020202020204" pitchFamily="34" charset="0"/>
                <a:cs typeface="Arial" panose="020B0604020202020204" pitchFamily="34" charset="0"/>
              </a:rPr>
              <a:t>Talking points:</a:t>
            </a:r>
            <a:endParaRPr lang="en-US" sz="1200" i="0" u="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i="0" u="none" dirty="0">
                <a:latin typeface="Arial" panose="020B0604020202020204" pitchFamily="34" charset="0"/>
                <a:cs typeface="Arial" panose="020B0604020202020204" pitchFamily="34" charset="0"/>
              </a:rPr>
              <a:t>Nurdle Patrol - a </a:t>
            </a:r>
            <a:r>
              <a:rPr lang="en-US" i="0" u="none" dirty="0">
                <a:latin typeface="Arial" panose="020B0604020202020204" pitchFamily="34" charset="0"/>
                <a:cs typeface="Arial" panose="020B0604020202020204" pitchFamily="34" charset="0"/>
              </a:rPr>
              <a:t>community</a:t>
            </a:r>
            <a:r>
              <a:rPr lang="en-US" sz="1200" i="0" u="none" dirty="0">
                <a:latin typeface="Arial" panose="020B0604020202020204" pitchFamily="34" charset="0"/>
                <a:cs typeface="Arial" panose="020B0604020202020204" pitchFamily="34" charset="0"/>
              </a:rPr>
              <a:t> science program ran by the Mission-Aransas National Estuarine Research Reserve at the University of Texas Marine Science Institute and focuses on bringing the community together to tackle plastic pollution, specifically focusing around nurdle awareness and removal efforts. A nurdle is a very small pellet of </a:t>
            </a:r>
            <a:r>
              <a:rPr lang="en-US" sz="1200" i="0" u="none" dirty="0">
                <a:solidFill>
                  <a:srgbClr val="7030A0"/>
                </a:solidFill>
                <a:latin typeface="Arial" panose="020B0604020202020204" pitchFamily="34" charset="0"/>
                <a:cs typeface="Arial" panose="020B0604020202020204" pitchFamily="34" charset="0"/>
              </a:rPr>
              <a:t>plastic (typically less than 5mm in length) </a:t>
            </a:r>
            <a:r>
              <a:rPr lang="en-US" sz="1200" i="0" u="none" dirty="0">
                <a:latin typeface="Arial" panose="020B0604020202020204" pitchFamily="34" charset="0"/>
                <a:cs typeface="Arial" panose="020B0604020202020204" pitchFamily="34" charset="0"/>
              </a:rPr>
              <a:t>that serves as raw material in plastics manufacturing. The Nurdle Patrol’s aims to gather information about nurdles, locate where they are, and remove them from the environment. </a:t>
            </a:r>
            <a:r>
              <a:rPr lang="en-US" dirty="0">
                <a:latin typeface="Arial" panose="020B0604020202020204" pitchFamily="34" charset="0"/>
                <a:cs typeface="Arial" panose="020B0604020202020204" pitchFamily="34" charset="0"/>
              </a:rPr>
              <a:t>Texas Stream Team </a:t>
            </a:r>
            <a:r>
              <a:rPr lang="en-US" i="0" u="none" dirty="0">
                <a:latin typeface="Arial" panose="020B0604020202020204" pitchFamily="34" charset="0"/>
                <a:cs typeface="Arial" panose="020B0604020202020204" pitchFamily="34" charset="0"/>
              </a:rPr>
              <a:t>community</a:t>
            </a:r>
            <a:r>
              <a:rPr lang="en-US" sz="1200" i="0" u="none" dirty="0">
                <a:latin typeface="Arial" panose="020B0604020202020204" pitchFamily="34" charset="0"/>
                <a:cs typeface="Arial" panose="020B0604020202020204" pitchFamily="34" charset="0"/>
              </a:rPr>
              <a:t> scientists help with the nurdle patrol program by documenting on their monitoring form if they conducted a nurdle survey while they were out monitoring. Please note, you must be trained with nurdle patrol to begin surveying for nurdles. </a:t>
            </a:r>
          </a:p>
          <a:p>
            <a:pPr marL="285750" indent="-285750">
              <a:buFont typeface="Arial" panose="020B0604020202020204" pitchFamily="34" charset="0"/>
              <a:buChar char="•"/>
            </a:pPr>
            <a:r>
              <a:rPr lang="en-US" sz="1200" i="0" u="none" dirty="0">
                <a:latin typeface="Arial" panose="020B0604020202020204" pitchFamily="34" charset="0"/>
                <a:cs typeface="Arial" panose="020B0604020202020204" pitchFamily="34" charset="0"/>
              </a:rPr>
              <a:t>Monofilament finders - an initiative to reduce and recycle monofilament fishing line litter in the environment by setting up monofilament collection stations across the state of Texas. </a:t>
            </a:r>
            <a:r>
              <a:rPr lang="en-US" dirty="0">
                <a:latin typeface="Arial" panose="020B0604020202020204" pitchFamily="34" charset="0"/>
                <a:cs typeface="Arial" panose="020B0604020202020204" pitchFamily="34" charset="0"/>
              </a:rPr>
              <a:t>Texas Stream Team</a:t>
            </a:r>
            <a:r>
              <a:rPr lang="en-US" sz="1200" i="0" u="none" dirty="0">
                <a:latin typeface="Arial" panose="020B0604020202020204" pitchFamily="34" charset="0"/>
                <a:cs typeface="Arial" panose="020B0604020202020204" pitchFamily="34" charset="0"/>
              </a:rPr>
              <a:t> </a:t>
            </a:r>
            <a:r>
              <a:rPr lang="en-US" i="0" u="none" dirty="0">
                <a:latin typeface="Arial" panose="020B0604020202020204" pitchFamily="34" charset="0"/>
                <a:cs typeface="Arial" panose="020B0604020202020204" pitchFamily="34" charset="0"/>
              </a:rPr>
              <a:t>community</a:t>
            </a:r>
            <a:r>
              <a:rPr lang="en-US" sz="1200" i="0" u="none" dirty="0">
                <a:latin typeface="Arial" panose="020B0604020202020204" pitchFamily="34" charset="0"/>
                <a:cs typeface="Arial" panose="020B0604020202020204" pitchFamily="34" charset="0"/>
              </a:rPr>
              <a:t> scientists help with the monofilament finders program by documenting on their monitoring form if they found any monofilament line while monitoring at their site. </a:t>
            </a:r>
          </a:p>
          <a:p>
            <a:pPr marL="285750" indent="-285750">
              <a:buFont typeface="Arial" panose="020B0604020202020204" pitchFamily="34" charset="0"/>
              <a:buChar char="•"/>
            </a:pPr>
            <a:endParaRPr lang="en-US" sz="1200" i="0" u="none" dirty="0"/>
          </a:p>
        </p:txBody>
      </p:sp>
      <p:sp>
        <p:nvSpPr>
          <p:cNvPr id="4" name="Slide Number Placeholder 3"/>
          <p:cNvSpPr>
            <a:spLocks noGrp="1"/>
          </p:cNvSpPr>
          <p:nvPr>
            <p:ph type="sldNum" sz="quarter" idx="10"/>
          </p:nvPr>
        </p:nvSpPr>
        <p:spPr/>
        <p:txBody>
          <a:bodyPr/>
          <a:lstStyle/>
          <a:p>
            <a:fld id="{D8C2A925-BE17-CF4F-A3C6-15A9024C52B0}" type="slidenum">
              <a:rPr lang="en-US" smtClean="0"/>
              <a:t>9</a:t>
            </a:fld>
            <a:endParaRPr lang="en-US" dirty="0"/>
          </a:p>
        </p:txBody>
      </p:sp>
    </p:spTree>
    <p:extLst>
      <p:ext uri="{BB962C8B-B14F-4D97-AF65-F5344CB8AC3E}">
        <p14:creationId xmlns:p14="http://schemas.microsoft.com/office/powerpoint/2010/main" val="355635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C6BC20-81C1-B040-9C73-831ED49C5C4D}" type="datetime1">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354085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C5ED8-EF95-E643-988E-F942DC6E6169}" type="datetime1">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422688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7576BE-7D11-B240-AD82-4767EB0DE00D}" type="datetime1">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85859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1304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4A5A1E-DA32-D748-A414-F4EFAE19249E}" type="datetime1">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09217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E6BA46-131D-0F4E-A42B-ED439AFDE5A5}" type="datetime1">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419650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6F5231-CFFC-AA4A-AA02-B188C6FF3BFB}" type="datetime1">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428493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8F919-7E68-514F-ABCD-1469B6AB665D}" type="datetime1">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5484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04254B-AD80-7C40-8B33-6454976AC160}" type="datetime1">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58282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5DD35-D0AA-CA4F-AE3C-B1D0DD81F52A}" type="datetime1">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4281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E6CEE6-CFCA-2D49-AFC0-1D7E6E860A8D}" type="datetime1">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65041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EC5E0C-6C70-764C-AA30-F4AC4CCF75C1}" type="datetime1">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21683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661B-24BA-D245-B3C6-F79DD29C439E}" type="datetime1">
              <a:rPr lang="en-US" smtClean="0"/>
              <a:t>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E8FE3-1F35-5C49-8B4C-76E5EDEE3F2F}" type="slidenum">
              <a:rPr lang="en-US" smtClean="0"/>
              <a:t>‹#›</a:t>
            </a:fld>
            <a:endParaRPr lang="en-US"/>
          </a:p>
        </p:txBody>
      </p:sp>
    </p:spTree>
    <p:extLst>
      <p:ext uri="{BB962C8B-B14F-4D97-AF65-F5344CB8AC3E}">
        <p14:creationId xmlns:p14="http://schemas.microsoft.com/office/powerpoint/2010/main" val="2728515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rcgis.com/home/webmap/viewer.html?webmap=bb1aac6321ee4591a4d96a65f004ee86&amp;extent=-107.5236,27.2708,-91.2968,35.1258" TargetMode="External"/><Relationship Id="rId5" Type="http://schemas.openxmlformats.org/officeDocument/2006/relationships/hyperlink" Target="https://www.meadowscenter.txstate.edu/Leadership/TexasStreamTeam/Dataviewer-and-Datamap.html" TargetMode="External"/><Relationship Id="rId4" Type="http://schemas.openxmlformats.org/officeDocument/2006/relationships/hyperlink" Target="https://www.meadowscenter.txstate.edu/Leadership/TexasStreamTeam/Data-Research.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ato-docs.its.txstate.edu/jcr:a69b988b-d3cb-49a4-a8f6-7575305eac62/80175,95065,%2010156_QAPP_Approved.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www.google.com/EARTH/" TargetMode="External"/><Relationship Id="rId4" Type="http://schemas.openxmlformats.org/officeDocument/2006/relationships/hyperlink" Target="https://www.arcgis.com/apps/dashboards/0dea3b21787e446e8ede35bd0977f00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txpub.usgs.gov/txwaterdashboard/index.html" TargetMode="External"/><Relationship Id="rId5" Type="http://schemas.openxmlformats.org/officeDocument/2006/relationships/hyperlink" Target="https://www.arcgis.com/apps/dashboards/0dea3b21787e446e8ede35bd0977f00f" TargetMode="Externa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https://www.youtube.com/embed/If7MqctGD90?feature=oembed" TargetMode="Externa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teamup.com/ksos37y3n9acgt5pk5"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hyperlink" Target="mailto:TxStreamTeam@txstate.edu" TargetMode="External"/><Relationship Id="rId5" Type="http://schemas.openxmlformats.org/officeDocument/2006/relationships/hyperlink" Target="mailto:https://arcg.is/1WiqO4" TargetMode="Externa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www.google.com/url?sa=i&amp;url=https%3A%2F%2Fwww.gallatinrivertaskforce.org%2F2015%2F05%2F07%2Fmeasuring-run-off-measuring-spring%2F&amp;psig=AOvVaw2-ID9gmQOja_CmoJcnDVzU&amp;ust=1617980973033000&amp;source=images&amp;cd=vfe&amp;ved=0CAIQjRxqFwoTCJil04P37u8CFQAAAAAdAAAAABAe" TargetMode="External"/><Relationship Id="rId5" Type="http://schemas.openxmlformats.org/officeDocument/2006/relationships/hyperlink" Target="https://www.photojenya.com/" TargetMode="Externa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meadowscenter.txstate.edu/Leadership/TexasStreamTeam/Trainings-Programs/Ecoli.html" TargetMode="External"/><Relationship Id="rId13"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hyperlink" Target="https://www.meadowscenter.txstate.edu/Leadership/TexasStreamTeam/Trainings-Programs/MacroinvertebrateBioassessment.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meadowscenter.txstate.edu/Leadership/TexasStreamTeam/Trainings-Programs/ProbeCore.html" TargetMode="Externa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hyperlink" Target="https://www.meadowscenter.txstate.edu/Leadership/TexasStreamTeam/Trainings-Programs/Advanced.html" TargetMode="External"/><Relationship Id="rId4" Type="http://schemas.openxmlformats.org/officeDocument/2006/relationships/hyperlink" Target="https://www.meadowscenter.txstate.edu/Leadership/TexasStreamTeam/Trainings-Programs/StandardCore.html" TargetMode="External"/><Relationship Id="rId9" Type="http://schemas.openxmlformats.org/officeDocument/2006/relationships/image" Target="../media/image12.png"/><Relationship Id="rId14" Type="http://schemas.openxmlformats.org/officeDocument/2006/relationships/hyperlink" Target="https://www.meadowscenter.txstate.edu/Leadership/TexasStreamTeam/Trainings-Programs/RiparianEvaluation.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eadowscenter.txstate.edu/Leadership/TexasStreamTeam/Trainings-Programs/WatershedProtectionPlans.html" TargetMode="External"/><Relationship Id="rId5" Type="http://schemas.openxmlformats.org/officeDocument/2006/relationships/image" Target="../media/image17.png"/><Relationship Id="rId4" Type="http://schemas.openxmlformats.org/officeDocument/2006/relationships/hyperlink" Target="https://www.meadowscenter.txstate.edu/Leadership/TexasStreamTeam/Trainings-Programs/StudentOrganization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eadowscenter.txstate.edu/Leadership/TexasStreamTeam/Trainings-Programs/MonofilamentFinders.html" TargetMode="External"/><Relationship Id="rId5" Type="http://schemas.microsoft.com/office/2007/relationships/hdphoto" Target="../media/hdphoto2.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E0A43-11F2-5D44-8887-FDB7EA63DA42}"/>
              </a:ext>
            </a:extLst>
          </p:cNvPr>
          <p:cNvPicPr>
            <a:picLocks noChangeAspect="1"/>
          </p:cNvPicPr>
          <p:nvPr/>
        </p:nvPicPr>
        <p:blipFill rotWithShape="1">
          <a:blip r:embed="rId3" cstate="email">
            <a:grayscl/>
            <a:alphaModFix amt="35000"/>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a:ext>
            </a:extLst>
          </a:blip>
          <a:srcRect l="16212" r="17382"/>
          <a:stretch/>
        </p:blipFill>
        <p:spPr>
          <a:xfrm>
            <a:off x="9145" y="35216"/>
            <a:ext cx="9153144" cy="6863530"/>
          </a:xfrm>
          <a:prstGeom prst="rect">
            <a:avLst/>
          </a:prstGeom>
          <a:solidFill>
            <a:schemeClr val="tx1"/>
          </a:solidFill>
        </p:spPr>
      </p:pic>
      <p:sp>
        <p:nvSpPr>
          <p:cNvPr id="7" name="Rectangle 6"/>
          <p:cNvSpPr/>
          <p:nvPr/>
        </p:nvSpPr>
        <p:spPr>
          <a:xfrm>
            <a:off x="-5485" y="-5530"/>
            <a:ext cx="9167774" cy="2122196"/>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TEXAS STREAM TEAM ADVANCED WATER QUALITY COMMUNITY SCIENTIST TRAINING</a:t>
            </a:r>
          </a:p>
          <a:p>
            <a:pPr algn="ctr"/>
            <a:r>
              <a:rPr lang="en-US" i="1" dirty="0">
                <a:solidFill>
                  <a:schemeClr val="bg1"/>
                </a:solidFill>
                <a:latin typeface="Arial" panose="020B0604020202020204" pitchFamily="34" charset="0"/>
                <a:cs typeface="Arial" panose="020B0604020202020204" pitchFamily="34" charset="0"/>
              </a:rPr>
              <a:t>Date - Location</a:t>
            </a: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5680" y="4982446"/>
            <a:ext cx="2571176" cy="1453939"/>
          </a:xfrm>
          <a:prstGeom prst="rect">
            <a:avLst/>
          </a:prstGeom>
        </p:spPr>
      </p:pic>
      <p:sp>
        <p:nvSpPr>
          <p:cNvPr id="12" name="Rectangle 11">
            <a:extLst>
              <a:ext uri="{FF2B5EF4-FFF2-40B4-BE49-F238E27FC236}">
                <a16:creationId xmlns:a16="http://schemas.microsoft.com/office/drawing/2014/main" id="{3D3B02F5-004A-8649-9931-7E88701F0BE9}"/>
              </a:ext>
            </a:extLst>
          </p:cNvPr>
          <p:cNvSpPr/>
          <p:nvPr/>
        </p:nvSpPr>
        <p:spPr>
          <a:xfrm>
            <a:off x="9145" y="6561174"/>
            <a:ext cx="9153144" cy="261610"/>
          </a:xfrm>
          <a:prstGeom prst="rect">
            <a:avLst/>
          </a:prstGeom>
        </p:spPr>
        <p:txBody>
          <a:bodyPr wrap="square">
            <a:spAutoFit/>
          </a:bodyPr>
          <a:lstStyle/>
          <a:p>
            <a:pPr algn="ctr"/>
            <a:r>
              <a:rPr lang="en-US" sz="1100"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Texas Stream Team is funded in part through a grant from the U.S. Environmental Protection Agency through the Texas Commission on Environmental Quality</a:t>
            </a:r>
            <a:endParaRPr lang="en-US" sz="1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08929"/>
      </p:ext>
    </p:extLst>
  </p:cSld>
  <p:clrMapOvr>
    <a:masterClrMapping/>
  </p:clrMapOvr>
  <p:transition spd="slow" advTm="2662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648E36-DD10-8640-9EA3-B6CFC7BB47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69"/>
            <a:ext cx="9144000" cy="3582649"/>
          </a:xfrm>
          <a:prstGeom prst="rect">
            <a:avLst/>
          </a:prstGeom>
        </p:spPr>
      </p:pic>
      <p:sp>
        <p:nvSpPr>
          <p:cNvPr id="2" name="Title 1"/>
          <p:cNvSpPr>
            <a:spLocks noGrp="1"/>
          </p:cNvSpPr>
          <p:nvPr>
            <p:ph type="title"/>
          </p:nvPr>
        </p:nvSpPr>
        <p:spPr>
          <a:xfrm>
            <a:off x="2199594" y="3422995"/>
            <a:ext cx="4744811" cy="1132973"/>
          </a:xfrm>
        </p:spPr>
        <p:txBody>
          <a:bodyPr>
            <a:noAutofit/>
          </a:bodyPr>
          <a:lstStyle/>
          <a:p>
            <a:pPr algn="ctr"/>
            <a:r>
              <a:rPr lang="en-US" sz="4200" b="1" dirty="0">
                <a:solidFill>
                  <a:srgbClr val="005481"/>
                </a:solidFill>
                <a:latin typeface="Arial" panose="020B0604020202020204" pitchFamily="34" charset="0"/>
                <a:cs typeface="Arial" panose="020B0604020202020204" pitchFamily="34" charset="0"/>
              </a:rPr>
              <a:t>DATA USES</a:t>
            </a:r>
          </a:p>
        </p:txBody>
      </p:sp>
      <p:sp>
        <p:nvSpPr>
          <p:cNvPr id="16" name="TextBox 15">
            <a:extLst>
              <a:ext uri="{FF2B5EF4-FFF2-40B4-BE49-F238E27FC236}">
                <a16:creationId xmlns:a16="http://schemas.microsoft.com/office/drawing/2014/main" id="{01D521B1-F2CD-EA4F-9EA2-32E45661E283}"/>
              </a:ext>
            </a:extLst>
          </p:cNvPr>
          <p:cNvSpPr txBox="1"/>
          <p:nvPr/>
        </p:nvSpPr>
        <p:spPr>
          <a:xfrm>
            <a:off x="174172" y="4391059"/>
            <a:ext cx="4506685"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Offers a look at the overall quality of watersheds and local water quality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Assist TCEQ and TPWD in determining causes of NPS pollution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Data trends can have real world effects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Education and outreach</a:t>
            </a:r>
          </a:p>
          <a:p>
            <a:pPr marL="285750" indent="-285750">
              <a:buFont typeface="Arial" panose="020B0604020202020204" pitchFamily="34" charset="0"/>
              <a:buChar char="•"/>
            </a:pPr>
            <a:r>
              <a:rPr lang="en-US" dirty="0">
                <a:solidFill>
                  <a:srgbClr val="0B9D8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Data Summary Reports</a:t>
            </a:r>
            <a:endParaRPr lang="en-US" dirty="0">
              <a:solidFill>
                <a:srgbClr val="0B9D8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369544-16E3-0C4B-AFBB-25999801396B}"/>
              </a:ext>
            </a:extLst>
          </p:cNvPr>
          <p:cNvSpPr txBox="1"/>
          <p:nvPr/>
        </p:nvSpPr>
        <p:spPr>
          <a:xfrm>
            <a:off x="4680857" y="4391059"/>
            <a:ext cx="426651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Supports WPP and TMDLs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Research projects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Submitted to EPA’s Water Quality Exchange database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Submitted to the </a:t>
            </a:r>
            <a:r>
              <a:rPr lang="en-US" dirty="0">
                <a:solidFill>
                  <a:srgbClr val="0B9D8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Waterways Dataviewer</a:t>
            </a:r>
            <a:r>
              <a:rPr lang="en-US" dirty="0">
                <a:solidFill>
                  <a:srgbClr val="0B9D84"/>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database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Publicly accessible on our interactive </a:t>
            </a:r>
            <a:r>
              <a:rPr lang="en-US" dirty="0">
                <a:solidFill>
                  <a:srgbClr val="0B9D8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Datamap</a:t>
            </a:r>
            <a:endParaRPr lang="en-US" dirty="0">
              <a:solidFill>
                <a:srgbClr val="0B9D84"/>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F4D449C-CA61-DF42-A5F0-A93A7948071D}"/>
              </a:ext>
            </a:extLst>
          </p:cNvPr>
          <p:cNvSpPr>
            <a:spLocks noGrp="1"/>
          </p:cNvSpPr>
          <p:nvPr>
            <p:ph type="sldNum" sz="quarter" idx="12"/>
          </p:nvPr>
        </p:nvSpPr>
        <p:spPr/>
        <p:txBody>
          <a:bodyPr/>
          <a:lstStyle/>
          <a:p>
            <a:fld id="{EBCE8FE3-1F35-5C49-8B4C-76E5EDEE3F2F}" type="slidenum">
              <a:rPr lang="en-US" smtClean="0"/>
              <a:t>10</a:t>
            </a:fld>
            <a:endParaRPr lang="en-US" dirty="0"/>
          </a:p>
        </p:txBody>
      </p:sp>
    </p:spTree>
    <p:extLst>
      <p:ext uri="{BB962C8B-B14F-4D97-AF65-F5344CB8AC3E}">
        <p14:creationId xmlns:p14="http://schemas.microsoft.com/office/powerpoint/2010/main" val="27821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C62A5-03F4-174C-9910-3F5A88924EC2}"/>
              </a:ext>
            </a:extLst>
          </p:cNvPr>
          <p:cNvSpPr>
            <a:spLocks noGrp="1"/>
          </p:cNvSpPr>
          <p:nvPr>
            <p:ph type="sldNum" sz="quarter" idx="12"/>
          </p:nvPr>
        </p:nvSpPr>
        <p:spPr/>
        <p:txBody>
          <a:bodyPr/>
          <a:lstStyle/>
          <a:p>
            <a:fld id="{EBCE8FE3-1F35-5C49-8B4C-76E5EDEE3F2F}" type="slidenum">
              <a:rPr lang="en-US" smtClean="0"/>
              <a:t>11</a:t>
            </a:fld>
            <a:endParaRPr lang="en-US" dirty="0"/>
          </a:p>
        </p:txBody>
      </p:sp>
      <p:sp>
        <p:nvSpPr>
          <p:cNvPr id="7" name="TextBox 6">
            <a:extLst>
              <a:ext uri="{FF2B5EF4-FFF2-40B4-BE49-F238E27FC236}">
                <a16:creationId xmlns:a16="http://schemas.microsoft.com/office/drawing/2014/main" id="{1BA84BE7-C084-4554-9908-940CA8FA7E14}"/>
              </a:ext>
            </a:extLst>
          </p:cNvPr>
          <p:cNvSpPr txBox="1"/>
          <p:nvPr/>
        </p:nvSpPr>
        <p:spPr>
          <a:xfrm>
            <a:off x="0" y="3755654"/>
            <a:ext cx="9143999" cy="738664"/>
          </a:xfrm>
          <a:prstGeom prst="rect">
            <a:avLst/>
          </a:prstGeom>
          <a:noFill/>
        </p:spPr>
        <p:txBody>
          <a:bodyPr wrap="square" rtlCol="0">
            <a:spAutoFit/>
          </a:bodyPr>
          <a:lstStyle/>
          <a:p>
            <a:pPr algn="ctr"/>
            <a:r>
              <a:rPr lang="en-US" sz="4200" b="1" dirty="0">
                <a:solidFill>
                  <a:srgbClr val="005481"/>
                </a:solidFill>
                <a:latin typeface="Arial" panose="020B0604020202020204" pitchFamily="34" charset="0"/>
                <a:cs typeface="Arial" panose="020B0604020202020204" pitchFamily="34" charset="0"/>
              </a:rPr>
              <a:t>QUALITY ASSURANCE</a:t>
            </a:r>
          </a:p>
        </p:txBody>
      </p:sp>
      <p:sp>
        <p:nvSpPr>
          <p:cNvPr id="8" name="TextBox 7">
            <a:extLst>
              <a:ext uri="{FF2B5EF4-FFF2-40B4-BE49-F238E27FC236}">
                <a16:creationId xmlns:a16="http://schemas.microsoft.com/office/drawing/2014/main" id="{6A48EE0E-9126-4623-AFB2-3EBC27B794E8}"/>
              </a:ext>
            </a:extLst>
          </p:cNvPr>
          <p:cNvSpPr txBox="1"/>
          <p:nvPr/>
        </p:nvSpPr>
        <p:spPr>
          <a:xfrm>
            <a:off x="316774" y="4494678"/>
            <a:ext cx="8510450"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TCEQ-approved </a:t>
            </a:r>
            <a:r>
              <a:rPr lang="en-US" sz="2000" dirty="0">
                <a:solidFill>
                  <a:srgbClr val="0B9D8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Quality Assurance Project Plan</a:t>
            </a:r>
            <a:r>
              <a:rPr lang="en-US" sz="2000" dirty="0">
                <a:solidFill>
                  <a:srgbClr val="0B9D84"/>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(QAPP)</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Monitoring techniques are standardized state-wide to ensure consistent data quality</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Data are reviewed to ensure they are representative of the samples analyzed and locations monitored</a:t>
            </a:r>
          </a:p>
        </p:txBody>
      </p:sp>
      <p:pic>
        <p:nvPicPr>
          <p:cNvPr id="3" name="Picture 2">
            <a:extLst>
              <a:ext uri="{FF2B5EF4-FFF2-40B4-BE49-F238E27FC236}">
                <a16:creationId xmlns:a16="http://schemas.microsoft.com/office/drawing/2014/main" id="{0E9B8E08-62BB-D848-A898-F111873541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9"/>
          <a:stretch/>
        </p:blipFill>
        <p:spPr>
          <a:xfrm>
            <a:off x="0" y="0"/>
            <a:ext cx="9155842" cy="3755654"/>
          </a:xfrm>
          <a:prstGeom prst="rect">
            <a:avLst/>
          </a:prstGeom>
        </p:spPr>
      </p:pic>
    </p:spTree>
    <p:extLst>
      <p:ext uri="{BB962C8B-B14F-4D97-AF65-F5344CB8AC3E}">
        <p14:creationId xmlns:p14="http://schemas.microsoft.com/office/powerpoint/2010/main" val="361120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6383" y="365125"/>
            <a:ext cx="4256373" cy="1807305"/>
          </a:xfrm>
        </p:spPr>
        <p:txBody>
          <a:bodyPr>
            <a:normAutofit/>
          </a:bodyPr>
          <a:lstStyle/>
          <a:p>
            <a:pPr algn="ctr"/>
            <a:r>
              <a:rPr lang="en-US" sz="3400" b="1" dirty="0">
                <a:solidFill>
                  <a:srgbClr val="005481"/>
                </a:solidFill>
                <a:latin typeface="Arial" panose="020B0604020202020204" pitchFamily="34" charset="0"/>
                <a:cs typeface="Arial" panose="020B0604020202020204" pitchFamily="34" charset="0"/>
              </a:rPr>
              <a:t>WHY COMMUNITY SCIENCE MONITORING?</a:t>
            </a:r>
          </a:p>
        </p:txBody>
      </p:sp>
      <p:pic>
        <p:nvPicPr>
          <p:cNvPr id="6" name="Picture 5" descr="A person standing on a rock next to a body of water&#10;&#10;Description automatically generated with low confidence">
            <a:extLst>
              <a:ext uri="{FF2B5EF4-FFF2-40B4-BE49-F238E27FC236}">
                <a16:creationId xmlns:a16="http://schemas.microsoft.com/office/drawing/2014/main" id="{D0473FA9-2BF7-CD4F-B877-4974815011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10861" y="2333297"/>
            <a:ext cx="4107415" cy="3843666"/>
          </a:xfrm>
        </p:spPr>
        <p:txBody>
          <a:bodyPr>
            <a:normAutofit/>
          </a:bodyPr>
          <a:lstStyle/>
          <a:p>
            <a:r>
              <a:rPr lang="en-US" sz="2400" dirty="0">
                <a:latin typeface="Arial" panose="020B0604020202020204" pitchFamily="34" charset="0"/>
                <a:cs typeface="Arial" panose="020B0604020202020204" pitchFamily="34" charset="0"/>
              </a:rPr>
              <a:t>More cost effective than professional monitoring </a:t>
            </a:r>
          </a:p>
          <a:p>
            <a:r>
              <a:rPr lang="en-US" sz="2400" dirty="0">
                <a:latin typeface="Arial" panose="020B0604020202020204" pitchFamily="34" charset="0"/>
                <a:cs typeface="Arial" panose="020B0604020202020204" pitchFamily="34" charset="0"/>
              </a:rPr>
              <a:t>More frequent than professional monitoring</a:t>
            </a:r>
          </a:p>
          <a:p>
            <a:r>
              <a:rPr lang="en-US" sz="2400" dirty="0">
                <a:latin typeface="Arial" panose="020B0604020202020204" pitchFamily="34" charset="0"/>
                <a:cs typeface="Arial" panose="020B0604020202020204" pitchFamily="34" charset="0"/>
              </a:rPr>
              <a:t>Can trigger alarm bells to alert state officials</a:t>
            </a:r>
          </a:p>
        </p:txBody>
      </p:sp>
    </p:spTree>
    <p:extLst>
      <p:ext uri="{BB962C8B-B14F-4D97-AF65-F5344CB8AC3E}">
        <p14:creationId xmlns:p14="http://schemas.microsoft.com/office/powerpoint/2010/main" val="1239756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C994E-745C-48F2-8C6C-C5EAFC6F0954}"/>
              </a:ext>
            </a:extLst>
          </p:cNvPr>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a:ext>
            </a:extLst>
          </a:blip>
          <a:srcRect l="16212" r="17382"/>
          <a:stretch/>
        </p:blipFill>
        <p:spPr>
          <a:xfrm>
            <a:off x="9145" y="-5530"/>
            <a:ext cx="9153144" cy="6863530"/>
          </a:xfrm>
          <a:prstGeom prst="rect">
            <a:avLst/>
          </a:prstGeom>
        </p:spPr>
      </p:pic>
      <p:sp>
        <p:nvSpPr>
          <p:cNvPr id="7" name="Rectangle 6"/>
          <p:cNvSpPr/>
          <p:nvPr/>
        </p:nvSpPr>
        <p:spPr>
          <a:xfrm>
            <a:off x="0" y="2407443"/>
            <a:ext cx="9144000" cy="2043113"/>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ADVANCED WATER QUALITY MONITORING</a:t>
            </a:r>
          </a:p>
        </p:txBody>
      </p:sp>
    </p:spTree>
    <p:extLst>
      <p:ext uri="{BB962C8B-B14F-4D97-AF65-F5344CB8AC3E}">
        <p14:creationId xmlns:p14="http://schemas.microsoft.com/office/powerpoint/2010/main" val="235395336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7AA67-551A-7A48-A6C5-73186521C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CE8FE3-1F35-5C49-8B4C-76E5EDEE3F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8504BB7-F46E-9149-9081-3E8F42C30E08}"/>
              </a:ext>
            </a:extLst>
          </p:cNvPr>
          <p:cNvGrpSpPr/>
          <p:nvPr/>
        </p:nvGrpSpPr>
        <p:grpSpPr>
          <a:xfrm>
            <a:off x="2357624" y="16"/>
            <a:ext cx="2232947" cy="6858000"/>
            <a:chOff x="4618147" y="0"/>
            <a:chExt cx="2232947" cy="6858000"/>
          </a:xfrm>
        </p:grpSpPr>
        <p:pic>
          <p:nvPicPr>
            <p:cNvPr id="19" name="Picture 18">
              <a:extLst>
                <a:ext uri="{FF2B5EF4-FFF2-40B4-BE49-F238E27FC236}">
                  <a16:creationId xmlns:a16="http://schemas.microsoft.com/office/drawing/2014/main" id="{467663E8-47B2-6F45-8D77-60BABEA3C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flipH="1">
              <a:off x="4618149" y="0"/>
              <a:ext cx="2232945" cy="6858000"/>
            </a:xfrm>
            <a:prstGeom prst="rect">
              <a:avLst/>
            </a:prstGeom>
          </p:spPr>
        </p:pic>
        <p:sp>
          <p:nvSpPr>
            <p:cNvPr id="8" name="TextBox 7">
              <a:extLst>
                <a:ext uri="{FF2B5EF4-FFF2-40B4-BE49-F238E27FC236}">
                  <a16:creationId xmlns:a16="http://schemas.microsoft.com/office/drawing/2014/main" id="{7621D195-CCDB-EE41-960A-EB1DAA0737F0}"/>
                </a:ext>
              </a:extLst>
            </p:cNvPr>
            <p:cNvSpPr txBox="1"/>
            <p:nvPr/>
          </p:nvSpPr>
          <p:spPr>
            <a:xfrm>
              <a:off x="4618147" y="5881272"/>
              <a:ext cx="2225797" cy="369332"/>
            </a:xfrm>
            <a:prstGeom prst="rect">
              <a:avLst/>
            </a:prstGeom>
            <a:solidFill>
              <a:srgbClr val="00548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77"/>
                  <a:ea typeface="+mn-ea"/>
                  <a:cs typeface="+mn-cs"/>
                </a:rPr>
                <a:t>TURBIDITY</a:t>
              </a:r>
            </a:p>
          </p:txBody>
        </p:sp>
      </p:grpSp>
      <p:grpSp>
        <p:nvGrpSpPr>
          <p:cNvPr id="12" name="Group 11">
            <a:extLst>
              <a:ext uri="{FF2B5EF4-FFF2-40B4-BE49-F238E27FC236}">
                <a16:creationId xmlns:a16="http://schemas.microsoft.com/office/drawing/2014/main" id="{A6C3985F-E61A-7844-99E4-46885FFC3CA5}"/>
              </a:ext>
            </a:extLst>
          </p:cNvPr>
          <p:cNvGrpSpPr/>
          <p:nvPr/>
        </p:nvGrpSpPr>
        <p:grpSpPr>
          <a:xfrm>
            <a:off x="7050936" y="30"/>
            <a:ext cx="2225802" cy="6857986"/>
            <a:chOff x="2300051" y="1"/>
            <a:chExt cx="2225802" cy="6857986"/>
          </a:xfrm>
        </p:grpSpPr>
        <p:pic>
          <p:nvPicPr>
            <p:cNvPr id="20" name="Picture 19">
              <a:extLst>
                <a:ext uri="{FF2B5EF4-FFF2-40B4-BE49-F238E27FC236}">
                  <a16:creationId xmlns:a16="http://schemas.microsoft.com/office/drawing/2014/main" id="{C7BD6889-2C3B-B84B-9662-85265D4A65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307196" y="1"/>
              <a:ext cx="2218657" cy="6857986"/>
            </a:xfrm>
            <a:prstGeom prst="rect">
              <a:avLst/>
            </a:prstGeom>
          </p:spPr>
        </p:pic>
        <p:sp>
          <p:nvSpPr>
            <p:cNvPr id="9" name="TextBox 8">
              <a:extLst>
                <a:ext uri="{FF2B5EF4-FFF2-40B4-BE49-F238E27FC236}">
                  <a16:creationId xmlns:a16="http://schemas.microsoft.com/office/drawing/2014/main" id="{524D8718-8642-D949-9C10-92AED11ABE8C}"/>
                </a:ext>
              </a:extLst>
            </p:cNvPr>
            <p:cNvSpPr txBox="1"/>
            <p:nvPr/>
          </p:nvSpPr>
          <p:spPr>
            <a:xfrm>
              <a:off x="2300051" y="5881272"/>
              <a:ext cx="2218657" cy="369332"/>
            </a:xfrm>
            <a:prstGeom prst="rect">
              <a:avLst/>
            </a:prstGeom>
            <a:solidFill>
              <a:srgbClr val="00548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77"/>
                  <a:ea typeface="+mn-ea"/>
                  <a:cs typeface="+mn-cs"/>
                </a:rPr>
                <a:t>ORTHOPHOSPHATE</a:t>
              </a:r>
            </a:p>
          </p:txBody>
        </p:sp>
      </p:grpSp>
      <p:grpSp>
        <p:nvGrpSpPr>
          <p:cNvPr id="14" name="Group 13">
            <a:extLst>
              <a:ext uri="{FF2B5EF4-FFF2-40B4-BE49-F238E27FC236}">
                <a16:creationId xmlns:a16="http://schemas.microsoft.com/office/drawing/2014/main" id="{D255E8C2-37AA-D243-966A-01405C988F84}"/>
              </a:ext>
            </a:extLst>
          </p:cNvPr>
          <p:cNvGrpSpPr/>
          <p:nvPr/>
        </p:nvGrpSpPr>
        <p:grpSpPr>
          <a:xfrm>
            <a:off x="-7689" y="-1"/>
            <a:ext cx="2232946" cy="6858001"/>
            <a:chOff x="6911054" y="0"/>
            <a:chExt cx="2232946" cy="6858001"/>
          </a:xfrm>
        </p:grpSpPr>
        <p:pic>
          <p:nvPicPr>
            <p:cNvPr id="16" name="Picture 15" descr="A car driving through a flooded road&#10;&#10;Description automatically generated with low confidence">
              <a:extLst>
                <a:ext uri="{FF2B5EF4-FFF2-40B4-BE49-F238E27FC236}">
                  <a16:creationId xmlns:a16="http://schemas.microsoft.com/office/drawing/2014/main" id="{01A28AD8-61BD-424D-82E8-108820A331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1054" y="0"/>
              <a:ext cx="2232945" cy="6858001"/>
            </a:xfrm>
            <a:prstGeom prst="rect">
              <a:avLst/>
            </a:prstGeom>
          </p:spPr>
        </p:pic>
        <p:sp>
          <p:nvSpPr>
            <p:cNvPr id="10" name="TextBox 9">
              <a:extLst>
                <a:ext uri="{FF2B5EF4-FFF2-40B4-BE49-F238E27FC236}">
                  <a16:creationId xmlns:a16="http://schemas.microsoft.com/office/drawing/2014/main" id="{4B01CD5A-479A-2746-9E0E-9C5CEB7CD9FF}"/>
                </a:ext>
              </a:extLst>
            </p:cNvPr>
            <p:cNvSpPr txBox="1"/>
            <p:nvPr/>
          </p:nvSpPr>
          <p:spPr>
            <a:xfrm>
              <a:off x="6911055" y="5881272"/>
              <a:ext cx="2232945" cy="369332"/>
            </a:xfrm>
            <a:prstGeom prst="rect">
              <a:avLst/>
            </a:prstGeom>
            <a:solidFill>
              <a:srgbClr val="00548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77"/>
                  <a:ea typeface="+mn-ea"/>
                  <a:cs typeface="+mn-cs"/>
                </a:rPr>
                <a:t>STREAMFLOW</a:t>
              </a:r>
            </a:p>
          </p:txBody>
        </p:sp>
      </p:grpSp>
      <p:grpSp>
        <p:nvGrpSpPr>
          <p:cNvPr id="11" name="Group 10">
            <a:extLst>
              <a:ext uri="{FF2B5EF4-FFF2-40B4-BE49-F238E27FC236}">
                <a16:creationId xmlns:a16="http://schemas.microsoft.com/office/drawing/2014/main" id="{F937C3DE-C7D7-CB47-9E6D-2037A3F8C40A}"/>
              </a:ext>
            </a:extLst>
          </p:cNvPr>
          <p:cNvGrpSpPr/>
          <p:nvPr/>
        </p:nvGrpSpPr>
        <p:grpSpPr>
          <a:xfrm>
            <a:off x="4715788" y="-1"/>
            <a:ext cx="2209931" cy="6857986"/>
            <a:chOff x="-2176" y="14"/>
            <a:chExt cx="2209931" cy="6857986"/>
          </a:xfrm>
        </p:grpSpPr>
        <p:pic>
          <p:nvPicPr>
            <p:cNvPr id="21" name="Picture 20">
              <a:extLst>
                <a:ext uri="{FF2B5EF4-FFF2-40B4-BE49-F238E27FC236}">
                  <a16:creationId xmlns:a16="http://schemas.microsoft.com/office/drawing/2014/main" id="{AE9E454C-2DEF-2040-A62E-6EC05BB953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176" y="14"/>
              <a:ext cx="2209931" cy="6857986"/>
            </a:xfrm>
            <a:prstGeom prst="rect">
              <a:avLst/>
            </a:prstGeom>
          </p:spPr>
        </p:pic>
        <p:sp>
          <p:nvSpPr>
            <p:cNvPr id="18" name="Rectangle 17">
              <a:extLst>
                <a:ext uri="{FF2B5EF4-FFF2-40B4-BE49-F238E27FC236}">
                  <a16:creationId xmlns:a16="http://schemas.microsoft.com/office/drawing/2014/main" id="{FD9B5763-78B4-854D-A281-535D3B6E0764}"/>
                </a:ext>
              </a:extLst>
            </p:cNvPr>
            <p:cNvSpPr/>
            <p:nvPr/>
          </p:nvSpPr>
          <p:spPr>
            <a:xfrm>
              <a:off x="1995" y="5881285"/>
              <a:ext cx="2205760" cy="369332"/>
            </a:xfrm>
            <a:prstGeom prst="rect">
              <a:avLst/>
            </a:prstGeom>
            <a:solidFill>
              <a:srgbClr val="00548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77"/>
                  <a:ea typeface="+mn-ea"/>
                  <a:cs typeface="+mn-cs"/>
                </a:rPr>
                <a:t>NITRATE-NITROGEN</a:t>
              </a:r>
            </a:p>
          </p:txBody>
        </p:sp>
      </p:grpSp>
    </p:spTree>
    <p:extLst>
      <p:ext uri="{BB962C8B-B14F-4D97-AF65-F5344CB8AC3E}">
        <p14:creationId xmlns:p14="http://schemas.microsoft.com/office/powerpoint/2010/main" val="360984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STREAMFLOW</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68175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driving through a flooded road&#10;&#10;Description automatically generated with low confidence">
            <a:extLst>
              <a:ext uri="{FF2B5EF4-FFF2-40B4-BE49-F238E27FC236}">
                <a16:creationId xmlns:a16="http://schemas.microsoft.com/office/drawing/2014/main" id="{6F03CE7D-A95F-0845-9E7D-6694F5997C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6" name="Freeform 5">
            <a:extLst>
              <a:ext uri="{FF2B5EF4-FFF2-40B4-BE49-F238E27FC236}">
                <a16:creationId xmlns:a16="http://schemas.microsoft.com/office/drawing/2014/main" id="{16B52C78-C2AD-3A44-8BAE-7A0740092D85}"/>
              </a:ext>
            </a:extLst>
          </p:cNvPr>
          <p:cNvSpPr/>
          <p:nvPr/>
        </p:nvSpPr>
        <p:spPr>
          <a:xfrm>
            <a:off x="0" y="4023809"/>
            <a:ext cx="8279027" cy="2261286"/>
          </a:xfrm>
          <a:custGeom>
            <a:avLst/>
            <a:gdLst>
              <a:gd name="connsiteX0" fmla="*/ 12357 w 8279027"/>
              <a:gd name="connsiteY0" fmla="*/ 0 h 2261286"/>
              <a:gd name="connsiteX1" fmla="*/ 7488195 w 8279027"/>
              <a:gd name="connsiteY1" fmla="*/ 0 h 2261286"/>
              <a:gd name="connsiteX2" fmla="*/ 8279027 w 8279027"/>
              <a:gd name="connsiteY2" fmla="*/ 2261286 h 2261286"/>
              <a:gd name="connsiteX3" fmla="*/ 0 w 8279027"/>
              <a:gd name="connsiteY3" fmla="*/ 2261286 h 2261286"/>
              <a:gd name="connsiteX4" fmla="*/ 12357 w 8279027"/>
              <a:gd name="connsiteY4" fmla="*/ 0 h 22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27" h="2261286">
                <a:moveTo>
                  <a:pt x="12357" y="0"/>
                </a:moveTo>
                <a:lnTo>
                  <a:pt x="7488195" y="0"/>
                </a:lnTo>
                <a:lnTo>
                  <a:pt x="8279027" y="2261286"/>
                </a:lnTo>
                <a:lnTo>
                  <a:pt x="0" y="2261286"/>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3546" y="4185749"/>
            <a:ext cx="6949328" cy="622836"/>
          </a:xfrm>
        </p:spPr>
        <p:txBody>
          <a:bodyPr>
            <a:normAutofit/>
          </a:bodyPr>
          <a:lstStyle/>
          <a:p>
            <a:r>
              <a:rPr lang="en-US" sz="3100" b="1" dirty="0">
                <a:solidFill>
                  <a:schemeClr val="bg1"/>
                </a:solidFill>
                <a:latin typeface="Arial" panose="020B0604020202020204" pitchFamily="34" charset="0"/>
                <a:cs typeface="Arial" panose="020B0604020202020204" pitchFamily="34" charset="0"/>
              </a:rPr>
              <a:t>STREAMFLOW</a:t>
            </a:r>
          </a:p>
        </p:txBody>
      </p:sp>
      <p:sp>
        <p:nvSpPr>
          <p:cNvPr id="3" name="Content Placeholder 2"/>
          <p:cNvSpPr>
            <a:spLocks noGrp="1"/>
          </p:cNvSpPr>
          <p:nvPr>
            <p:ph idx="1"/>
          </p:nvPr>
        </p:nvSpPr>
        <p:spPr>
          <a:xfrm>
            <a:off x="463547" y="4856921"/>
            <a:ext cx="7173771" cy="1249240"/>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The volume of water that passes through a specific point over a fixed period of time</a:t>
            </a:r>
          </a:p>
          <a:p>
            <a:r>
              <a:rPr lang="en-US" sz="2000" dirty="0">
                <a:solidFill>
                  <a:schemeClr val="bg1"/>
                </a:solidFill>
                <a:latin typeface="Arial" panose="020B0604020202020204" pitchFamily="34" charset="0"/>
                <a:cs typeface="Arial" panose="020B0604020202020204" pitchFamily="34" charset="0"/>
              </a:rPr>
              <a:t>Measured in cubic feet per second (CFS or ft</a:t>
            </a:r>
            <a:r>
              <a:rPr lang="en-US" sz="2000" baseline="30000" dirty="0">
                <a:solidFill>
                  <a:schemeClr val="bg1"/>
                </a:solidFill>
                <a:latin typeface="Arial" panose="020B0604020202020204" pitchFamily="34" charset="0"/>
                <a:cs typeface="Arial" panose="020B0604020202020204" pitchFamily="34" charset="0"/>
              </a:rPr>
              <a:t>3</a:t>
            </a:r>
            <a:r>
              <a:rPr lang="en-US" sz="2000" dirty="0">
                <a:solidFill>
                  <a:schemeClr val="bg1"/>
                </a:solidFill>
                <a:latin typeface="Arial" panose="020B0604020202020204" pitchFamily="34" charset="0"/>
                <a:cs typeface="Arial" panose="020B0604020202020204" pitchFamily="34" charset="0"/>
              </a:rPr>
              <a:t>/sec)</a:t>
            </a:r>
          </a:p>
        </p:txBody>
      </p:sp>
    </p:spTree>
    <p:extLst>
      <p:ext uri="{BB962C8B-B14F-4D97-AF65-F5344CB8AC3E}">
        <p14:creationId xmlns:p14="http://schemas.microsoft.com/office/powerpoint/2010/main" val="4271696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805E72-993D-5D41-8746-0C9A8FFB1EF8}"/>
              </a:ext>
            </a:extLst>
          </p:cNvPr>
          <p:cNvSpPr/>
          <p:nvPr/>
        </p:nvSpPr>
        <p:spPr>
          <a:xfrm>
            <a:off x="0" y="3886720"/>
            <a:ext cx="6040556" cy="2971280"/>
          </a:xfrm>
          <a:prstGeom prst="rect">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A3A409D-8F3B-B545-9747-A65855A6C3C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CE8FE3-1F35-5C49-8B4C-76E5EDEE3F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E2A304B-123C-1D44-82DF-0303A8429DFE}"/>
              </a:ext>
            </a:extLst>
          </p:cNvPr>
          <p:cNvSpPr>
            <a:spLocks noGrp="1"/>
          </p:cNvSpPr>
          <p:nvPr>
            <p:ph idx="1"/>
          </p:nvPr>
        </p:nvSpPr>
        <p:spPr>
          <a:xfrm>
            <a:off x="119389" y="4807461"/>
            <a:ext cx="3911589" cy="2050539"/>
          </a:xfrm>
        </p:spPr>
        <p:txBody>
          <a:bodyPr numCol="1" anchor="ctr">
            <a:noAutofit/>
          </a:bodyPr>
          <a:lstStyle/>
          <a:p>
            <a:r>
              <a:rPr lang="en-US" sz="2400" dirty="0">
                <a:solidFill>
                  <a:schemeClr val="bg1"/>
                </a:solidFill>
                <a:latin typeface="Arial" panose="020B0604020202020204" pitchFamily="34" charset="0"/>
                <a:cs typeface="Arial" panose="020B0604020202020204" pitchFamily="34" charset="0"/>
              </a:rPr>
              <a:t>Rain </a:t>
            </a:r>
          </a:p>
          <a:p>
            <a:r>
              <a:rPr lang="en-US" sz="2400" dirty="0">
                <a:solidFill>
                  <a:schemeClr val="bg1"/>
                </a:solidFill>
                <a:latin typeface="Arial" panose="020B0604020202020204" pitchFamily="34" charset="0"/>
                <a:cs typeface="Arial" panose="020B0604020202020204" pitchFamily="34" charset="0"/>
              </a:rPr>
              <a:t>Drought</a:t>
            </a:r>
          </a:p>
          <a:p>
            <a:r>
              <a:rPr lang="en-US" sz="2400" dirty="0">
                <a:solidFill>
                  <a:schemeClr val="bg1"/>
                </a:solidFill>
                <a:latin typeface="Arial" panose="020B0604020202020204" pitchFamily="34" charset="0"/>
                <a:cs typeface="Arial" panose="020B0604020202020204" pitchFamily="34" charset="0"/>
              </a:rPr>
              <a:t>Development</a:t>
            </a:r>
          </a:p>
          <a:p>
            <a:r>
              <a:rPr lang="en-US" sz="2400" dirty="0">
                <a:solidFill>
                  <a:schemeClr val="bg1"/>
                </a:solidFill>
                <a:latin typeface="Arial" panose="020B0604020202020204" pitchFamily="34" charset="0"/>
                <a:cs typeface="Arial" panose="020B0604020202020204" pitchFamily="34" charset="0"/>
              </a:rPr>
              <a:t>Pumping</a:t>
            </a:r>
          </a:p>
        </p:txBody>
      </p:sp>
      <p:sp>
        <p:nvSpPr>
          <p:cNvPr id="6" name="Title 1">
            <a:extLst>
              <a:ext uri="{FF2B5EF4-FFF2-40B4-BE49-F238E27FC236}">
                <a16:creationId xmlns:a16="http://schemas.microsoft.com/office/drawing/2014/main" id="{AC2C199F-C6C9-664E-AF0C-0D704A79B88E}"/>
              </a:ext>
            </a:extLst>
          </p:cNvPr>
          <p:cNvSpPr>
            <a:spLocks noGrp="1"/>
          </p:cNvSpPr>
          <p:nvPr>
            <p:ph type="title"/>
          </p:nvPr>
        </p:nvSpPr>
        <p:spPr>
          <a:xfrm>
            <a:off x="119389" y="3886720"/>
            <a:ext cx="5921167" cy="1044054"/>
          </a:xfrm>
        </p:spPr>
        <p:txBody>
          <a:bodyPr>
            <a:normAutofit/>
          </a:bodyPr>
          <a:lstStyle/>
          <a:p>
            <a:r>
              <a:rPr lang="en-US" sz="3100" b="1" dirty="0">
                <a:solidFill>
                  <a:schemeClr val="bg1"/>
                </a:solidFill>
                <a:latin typeface="Arial" panose="020B0604020202020204" pitchFamily="34" charset="0"/>
                <a:cs typeface="Arial" panose="020B0604020202020204" pitchFamily="34" charset="0"/>
              </a:rPr>
              <a:t>FACTORS THAT AFFECT STREAMFLOW</a:t>
            </a:r>
          </a:p>
        </p:txBody>
      </p:sp>
      <p:pic>
        <p:nvPicPr>
          <p:cNvPr id="7" name="Picture 6" descr="A black and white photo of water&#10;&#10;Description automatically generated with low confidence">
            <a:extLst>
              <a:ext uri="{FF2B5EF4-FFF2-40B4-BE49-F238E27FC236}">
                <a16:creationId xmlns:a16="http://schemas.microsoft.com/office/drawing/2014/main" id="{6A8BEC96-C0AD-3347-8127-DC12095E3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2904438" cy="3749042"/>
          </a:xfrm>
          <a:prstGeom prst="rect">
            <a:avLst/>
          </a:prstGeom>
        </p:spPr>
      </p:pic>
      <p:pic>
        <p:nvPicPr>
          <p:cNvPr id="8" name="Picture 7" descr="A picture containing ground, outdoor, sidewalk, brick&#10;&#10;Description automatically generated">
            <a:extLst>
              <a:ext uri="{FF2B5EF4-FFF2-40B4-BE49-F238E27FC236}">
                <a16:creationId xmlns:a16="http://schemas.microsoft.com/office/drawing/2014/main" id="{AFE0C095-C659-544B-AF52-8014D9B79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5009" y="-1"/>
            <a:ext cx="3035547" cy="3749042"/>
          </a:xfrm>
          <a:prstGeom prst="rect">
            <a:avLst/>
          </a:prstGeom>
        </p:spPr>
      </p:pic>
      <p:pic>
        <p:nvPicPr>
          <p:cNvPr id="9" name="Picture 8" descr="A picture containing sky, outdoor, city, day&#10;&#10;Description automatically generated">
            <a:extLst>
              <a:ext uri="{FF2B5EF4-FFF2-40B4-BE49-F238E27FC236}">
                <a16:creationId xmlns:a16="http://schemas.microsoft.com/office/drawing/2014/main" id="{1B7FB542-E70F-5B41-A1C7-2F8DDE5D96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09"/>
          <a:stretch/>
        </p:blipFill>
        <p:spPr>
          <a:xfrm>
            <a:off x="6160911" y="2068"/>
            <a:ext cx="2983089" cy="3753331"/>
          </a:xfrm>
          <a:prstGeom prst="rect">
            <a:avLst/>
          </a:prstGeom>
        </p:spPr>
      </p:pic>
      <p:pic>
        <p:nvPicPr>
          <p:cNvPr id="10" name="Picture 9">
            <a:extLst>
              <a:ext uri="{FF2B5EF4-FFF2-40B4-BE49-F238E27FC236}">
                <a16:creationId xmlns:a16="http://schemas.microsoft.com/office/drawing/2014/main" id="{E25431DD-9D67-B04A-B07E-B95564EBAB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0910" y="3886720"/>
            <a:ext cx="2983089" cy="2971280"/>
          </a:xfrm>
          <a:prstGeom prst="rect">
            <a:avLst/>
          </a:prstGeom>
        </p:spPr>
      </p:pic>
    </p:spTree>
    <p:extLst>
      <p:ext uri="{BB962C8B-B14F-4D97-AF65-F5344CB8AC3E}">
        <p14:creationId xmlns:p14="http://schemas.microsoft.com/office/powerpoint/2010/main" val="8184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F123A5-B64B-7946-8D2B-6834BFA137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 y="1"/>
            <a:ext cx="9143770" cy="4089400"/>
          </a:xfrm>
          <a:prstGeom prst="rect">
            <a:avLst/>
          </a:prstGeom>
        </p:spPr>
      </p:pic>
      <p:sp>
        <p:nvSpPr>
          <p:cNvPr id="2" name="Title 1"/>
          <p:cNvSpPr>
            <a:spLocks noGrp="1"/>
          </p:cNvSpPr>
          <p:nvPr>
            <p:ph type="title"/>
          </p:nvPr>
        </p:nvSpPr>
        <p:spPr>
          <a:xfrm>
            <a:off x="-13549" y="3994986"/>
            <a:ext cx="9170867" cy="853430"/>
          </a:xfrm>
        </p:spPr>
        <p:txBody>
          <a:bodyPr>
            <a:normAutofit/>
          </a:bodyPr>
          <a:lstStyle/>
          <a:p>
            <a:pPr algn="ctr"/>
            <a:r>
              <a:rPr lang="en-US" sz="4000" b="1" dirty="0">
                <a:solidFill>
                  <a:srgbClr val="005481"/>
                </a:solidFill>
                <a:latin typeface="Arial" panose="020B0604020202020204" pitchFamily="34" charset="0"/>
                <a:cs typeface="Arial" panose="020B0604020202020204" pitchFamily="34" charset="0"/>
              </a:rPr>
              <a:t>IMPACTS OF STREAMFLOW</a:t>
            </a:r>
          </a:p>
        </p:txBody>
      </p:sp>
      <p:sp>
        <p:nvSpPr>
          <p:cNvPr id="3" name="Content Placeholder 2"/>
          <p:cNvSpPr>
            <a:spLocks noGrp="1"/>
          </p:cNvSpPr>
          <p:nvPr>
            <p:ph idx="1"/>
          </p:nvPr>
        </p:nvSpPr>
        <p:spPr>
          <a:xfrm>
            <a:off x="1065734" y="5047174"/>
            <a:ext cx="7852798" cy="1509935"/>
          </a:xfrm>
        </p:spPr>
        <p:txBody>
          <a:bodyPr anchor="ctr">
            <a:noAutofit/>
          </a:bodyPr>
          <a:lstStyle/>
          <a:p>
            <a:r>
              <a:rPr lang="en-US" sz="2200" dirty="0">
                <a:solidFill>
                  <a:srgbClr val="111111"/>
                </a:solidFill>
                <a:latin typeface="Arial" panose="020B0604020202020204" pitchFamily="34" charset="0"/>
                <a:cs typeface="Arial" panose="020B0604020202020204" pitchFamily="34" charset="0"/>
              </a:rPr>
              <a:t>Some organisms depend on streamflow</a:t>
            </a:r>
          </a:p>
          <a:p>
            <a:r>
              <a:rPr lang="en-US" sz="2200" dirty="0">
                <a:solidFill>
                  <a:srgbClr val="111111"/>
                </a:solidFill>
                <a:latin typeface="Arial" panose="020B0604020202020204" pitchFamily="34" charset="0"/>
                <a:cs typeface="Arial" panose="020B0604020202020204" pitchFamily="34" charset="0"/>
              </a:rPr>
              <a:t>Less flow leads to concentrations of contaminants</a:t>
            </a:r>
          </a:p>
          <a:p>
            <a:r>
              <a:rPr lang="en-US" sz="2200" dirty="0">
                <a:solidFill>
                  <a:srgbClr val="111111"/>
                </a:solidFill>
                <a:latin typeface="Arial" panose="020B0604020202020204" pitchFamily="34" charset="0"/>
                <a:cs typeface="Arial" panose="020B0604020202020204" pitchFamily="34" charset="0"/>
              </a:rPr>
              <a:t>More flow increases dissolved oxygen</a:t>
            </a:r>
          </a:p>
          <a:p>
            <a:r>
              <a:rPr lang="en-US" sz="2200" dirty="0">
                <a:solidFill>
                  <a:srgbClr val="111111"/>
                </a:solidFill>
                <a:latin typeface="Arial" panose="020B0604020202020204" pitchFamily="34" charset="0"/>
                <a:cs typeface="Arial" panose="020B0604020202020204" pitchFamily="34" charset="0"/>
              </a:rPr>
              <a:t>Streamflow can alter water quality </a:t>
            </a:r>
          </a:p>
        </p:txBody>
      </p:sp>
    </p:spTree>
    <p:extLst>
      <p:ext uri="{BB962C8B-B14F-4D97-AF65-F5344CB8AC3E}">
        <p14:creationId xmlns:p14="http://schemas.microsoft.com/office/powerpoint/2010/main" val="453507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TURBIDITY</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03269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48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8251" y="2286000"/>
            <a:ext cx="3902268" cy="2286000"/>
          </a:xfrm>
        </p:spPr>
        <p:txBody>
          <a:bodyPr anchor="ctr">
            <a:normAutofit/>
          </a:bodyPr>
          <a:lstStyle/>
          <a:p>
            <a:pPr algn="l"/>
            <a:r>
              <a:rPr lang="en-US" sz="3600" dirty="0">
                <a:solidFill>
                  <a:srgbClr val="FFFFFF"/>
                </a:solidFill>
                <a:latin typeface="Arial" panose="020B0604020202020204" pitchFamily="34" charset="0"/>
                <a:cs typeface="Arial" panose="020B0604020202020204" pitchFamily="34" charset="0"/>
              </a:rPr>
              <a:t>NAME,</a:t>
            </a:r>
          </a:p>
          <a:p>
            <a:pPr algn="l"/>
            <a:r>
              <a:rPr lang="en-US" dirty="0">
                <a:solidFill>
                  <a:srgbClr val="FFFFFF"/>
                </a:solidFill>
                <a:latin typeface="Arial" panose="020B0604020202020204" pitchFamily="34" charset="0"/>
                <a:cs typeface="Arial" panose="020B0604020202020204" pitchFamily="34" charset="0"/>
              </a:rPr>
              <a:t>TITLE</a:t>
            </a:r>
            <a:br>
              <a:rPr lang="en-US"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ORGANIZATION</a:t>
            </a:r>
          </a:p>
        </p:txBody>
      </p:sp>
      <p:cxnSp>
        <p:nvCxnSpPr>
          <p:cNvPr id="8" name="Straight Connector 7">
            <a:extLst>
              <a:ext uri="{FF2B5EF4-FFF2-40B4-BE49-F238E27FC236}">
                <a16:creationId xmlns:a16="http://schemas.microsoft.com/office/drawing/2014/main" id="{17DC8774-B865-CC45-8E60-9DFF6197C8B7}"/>
              </a:ext>
            </a:extLst>
          </p:cNvPr>
          <p:cNvCxnSpPr/>
          <p:nvPr/>
        </p:nvCxnSpPr>
        <p:spPr>
          <a:xfrm>
            <a:off x="4541004" y="2274375"/>
            <a:ext cx="0" cy="2309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65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BA5DD-D907-8947-B7A5-BB15001D5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0"/>
            <a:ext cx="9141714" cy="6857990"/>
          </a:xfrm>
          <a:prstGeom prst="rect">
            <a:avLst/>
          </a:prstGeom>
        </p:spPr>
      </p:pic>
      <p:sp>
        <p:nvSpPr>
          <p:cNvPr id="4" name="Freeform 3">
            <a:extLst>
              <a:ext uri="{FF2B5EF4-FFF2-40B4-BE49-F238E27FC236}">
                <a16:creationId xmlns:a16="http://schemas.microsoft.com/office/drawing/2014/main" id="{E6EB88C8-8FF1-B747-A2E7-6E62F9211DD7}"/>
              </a:ext>
            </a:extLst>
          </p:cNvPr>
          <p:cNvSpPr/>
          <p:nvPr/>
        </p:nvSpPr>
        <p:spPr>
          <a:xfrm>
            <a:off x="0" y="4023809"/>
            <a:ext cx="8279027" cy="2261286"/>
          </a:xfrm>
          <a:custGeom>
            <a:avLst/>
            <a:gdLst>
              <a:gd name="connsiteX0" fmla="*/ 12357 w 8279027"/>
              <a:gd name="connsiteY0" fmla="*/ 0 h 2261286"/>
              <a:gd name="connsiteX1" fmla="*/ 7488195 w 8279027"/>
              <a:gd name="connsiteY1" fmla="*/ 0 h 2261286"/>
              <a:gd name="connsiteX2" fmla="*/ 8279027 w 8279027"/>
              <a:gd name="connsiteY2" fmla="*/ 2261286 h 2261286"/>
              <a:gd name="connsiteX3" fmla="*/ 0 w 8279027"/>
              <a:gd name="connsiteY3" fmla="*/ 2261286 h 2261286"/>
              <a:gd name="connsiteX4" fmla="*/ 12357 w 8279027"/>
              <a:gd name="connsiteY4" fmla="*/ 0 h 22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27" h="2261286">
                <a:moveTo>
                  <a:pt x="12357" y="0"/>
                </a:moveTo>
                <a:lnTo>
                  <a:pt x="7488195" y="0"/>
                </a:lnTo>
                <a:lnTo>
                  <a:pt x="8279027" y="2261286"/>
                </a:lnTo>
                <a:lnTo>
                  <a:pt x="0" y="2261286"/>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5480" y="4657470"/>
            <a:ext cx="7173771" cy="1249240"/>
          </a:xfrm>
        </p:spPr>
        <p:txBody>
          <a:bodyPr>
            <a:noAutofit/>
          </a:bodyPr>
          <a:lstStyle/>
          <a:p>
            <a:r>
              <a:rPr lang="en-US" sz="2000" dirty="0">
                <a:solidFill>
                  <a:schemeClr val="bg1"/>
                </a:solidFill>
                <a:latin typeface="Arial" panose="020B0604020202020204" pitchFamily="34" charset="0"/>
                <a:cs typeface="Arial" panose="020B0604020202020204" pitchFamily="34" charset="0"/>
              </a:rPr>
              <a:t>The cloudiness or haziness of a fluid caused by suspended solids such as soil, algae, plankton, microbes, and other substance. </a:t>
            </a:r>
          </a:p>
          <a:p>
            <a:r>
              <a:rPr lang="en-US" sz="2000" dirty="0">
                <a:solidFill>
                  <a:schemeClr val="bg1"/>
                </a:solidFill>
                <a:latin typeface="Arial" panose="020B0604020202020204" pitchFamily="34" charset="0"/>
                <a:cs typeface="Arial" panose="020B0604020202020204" pitchFamily="34" charset="0"/>
              </a:rPr>
              <a:t>Recorded in Nephelometric Turbidity Unit (NTU) or mg/L</a:t>
            </a:r>
          </a:p>
        </p:txBody>
      </p:sp>
      <p:sp>
        <p:nvSpPr>
          <p:cNvPr id="2" name="Title 1"/>
          <p:cNvSpPr>
            <a:spLocks noGrp="1"/>
          </p:cNvSpPr>
          <p:nvPr>
            <p:ph type="title"/>
          </p:nvPr>
        </p:nvSpPr>
        <p:spPr>
          <a:xfrm>
            <a:off x="95480" y="4128947"/>
            <a:ext cx="6949328" cy="622836"/>
          </a:xfrm>
        </p:spPr>
        <p:txBody>
          <a:bodyPr>
            <a:normAutofit/>
          </a:bodyPr>
          <a:lstStyle/>
          <a:p>
            <a:r>
              <a:rPr lang="en-US" sz="3100" b="1" dirty="0">
                <a:solidFill>
                  <a:schemeClr val="bg1"/>
                </a:solidFill>
                <a:latin typeface="Arial" panose="020B0604020202020204" pitchFamily="34" charset="0"/>
                <a:cs typeface="Arial" panose="020B0604020202020204" pitchFamily="34" charset="0"/>
              </a:rPr>
              <a:t>TURBIDITY</a:t>
            </a:r>
          </a:p>
        </p:txBody>
      </p:sp>
    </p:spTree>
    <p:extLst>
      <p:ext uri="{BB962C8B-B14F-4D97-AF65-F5344CB8AC3E}">
        <p14:creationId xmlns:p14="http://schemas.microsoft.com/office/powerpoint/2010/main" val="3420530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1B6D65A-5892-0243-8693-8A48EA9147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72125" y="3131"/>
            <a:ext cx="3571875" cy="2487358"/>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3" name="Picture 12">
            <a:extLst>
              <a:ext uri="{FF2B5EF4-FFF2-40B4-BE49-F238E27FC236}">
                <a16:creationId xmlns:a16="http://schemas.microsoft.com/office/drawing/2014/main" id="{9EAB8BD4-9FC9-9246-8CE8-95860C004A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71029" y="2656472"/>
            <a:ext cx="3480295" cy="4194779"/>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2"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1">
            <a:extLst>
              <a:ext uri="{FF2B5EF4-FFF2-40B4-BE49-F238E27FC236}">
                <a16:creationId xmlns:a16="http://schemas.microsoft.com/office/drawing/2014/main" id="{9D9D7FCA-2A97-7D4F-A3B9-10026174C995}"/>
              </a:ext>
            </a:extLst>
          </p:cNvPr>
          <p:cNvSpPr/>
          <p:nvPr/>
        </p:nvSpPr>
        <p:spPr>
          <a:xfrm>
            <a:off x="-11315" y="2662309"/>
            <a:ext cx="5362833" cy="4188940"/>
          </a:xfrm>
          <a:custGeom>
            <a:avLst/>
            <a:gdLst>
              <a:gd name="connsiteX0" fmla="*/ 12357 w 5362833"/>
              <a:gd name="connsiteY0" fmla="*/ 0 h 4188940"/>
              <a:gd name="connsiteX1" fmla="*/ 5362833 w 5362833"/>
              <a:gd name="connsiteY1" fmla="*/ 0 h 4188940"/>
              <a:gd name="connsiteX2" fmla="*/ 3904735 w 5362833"/>
              <a:gd name="connsiteY2" fmla="*/ 4188940 h 4188940"/>
              <a:gd name="connsiteX3" fmla="*/ 0 w 5362833"/>
              <a:gd name="connsiteY3" fmla="*/ 4188940 h 4188940"/>
              <a:gd name="connsiteX4" fmla="*/ 12357 w 5362833"/>
              <a:gd name="connsiteY4" fmla="*/ 0 h 418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833" h="4188940">
                <a:moveTo>
                  <a:pt x="12357" y="0"/>
                </a:moveTo>
                <a:lnTo>
                  <a:pt x="5362833" y="0"/>
                </a:lnTo>
                <a:lnTo>
                  <a:pt x="3904735" y="4188940"/>
                </a:lnTo>
                <a:lnTo>
                  <a:pt x="0" y="4188940"/>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931E5E7-A438-7A4D-8B77-871D839099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500438" y="6748"/>
            <a:ext cx="2800350" cy="2487358"/>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2" name="Picture 11">
            <a:extLst>
              <a:ext uri="{FF2B5EF4-FFF2-40B4-BE49-F238E27FC236}">
                <a16:creationId xmlns:a16="http://schemas.microsoft.com/office/drawing/2014/main" id="{BCC36699-0C95-C44A-9FBD-2DC7C3054BA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654819" y="0"/>
            <a:ext cx="2617144" cy="2494106"/>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11" name="Picture 10">
            <a:extLst>
              <a:ext uri="{FF2B5EF4-FFF2-40B4-BE49-F238E27FC236}">
                <a16:creationId xmlns:a16="http://schemas.microsoft.com/office/drawing/2014/main" id="{913F541E-4AAD-2A44-A637-B99F3A3ACBF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0" y="0"/>
            <a:ext cx="2443164" cy="2494106"/>
          </a:xfrm>
          <a:custGeom>
            <a:avLst/>
            <a:gdLst/>
            <a:ahLst/>
            <a:cxnLst/>
            <a:rect l="l" t="t" r="r" b="b"/>
            <a:pathLst>
              <a:path w="3255403" h="2505456">
                <a:moveTo>
                  <a:pt x="0" y="0"/>
                </a:moveTo>
                <a:lnTo>
                  <a:pt x="3255403" y="0"/>
                </a:lnTo>
                <a:lnTo>
                  <a:pt x="2094477" y="2505456"/>
                </a:lnTo>
                <a:lnTo>
                  <a:pt x="0" y="2505456"/>
                </a:lnTo>
                <a:close/>
              </a:path>
            </a:pathLst>
          </a:custGeom>
        </p:spPr>
      </p:pic>
      <p:sp>
        <p:nvSpPr>
          <p:cNvPr id="3" name="Content Placeholder 2"/>
          <p:cNvSpPr>
            <a:spLocks noGrp="1"/>
          </p:cNvSpPr>
          <p:nvPr>
            <p:ph idx="1"/>
          </p:nvPr>
        </p:nvSpPr>
        <p:spPr>
          <a:xfrm>
            <a:off x="90202" y="3705826"/>
            <a:ext cx="3890626" cy="2906972"/>
          </a:xfrm>
        </p:spPr>
        <p:txBody>
          <a:bodyPr vert="horz" lIns="91440" tIns="45720" rIns="91440" bIns="45720" rtlCol="0" anchor="ctr">
            <a:normAutofit/>
          </a:bodyPr>
          <a:lstStyle/>
          <a:p>
            <a:r>
              <a:rPr lang="en-US" sz="2000" dirty="0">
                <a:solidFill>
                  <a:srgbClr val="FFFFFF"/>
                </a:solidFill>
                <a:latin typeface="Arial" panose="020B0604020202020204" pitchFamily="34" charset="0"/>
                <a:cs typeface="Arial" panose="020B0604020202020204" pitchFamily="34" charset="0"/>
              </a:rPr>
              <a:t>Tilling, mining, construction, drought, etc.</a:t>
            </a:r>
          </a:p>
          <a:p>
            <a:r>
              <a:rPr lang="en-US" sz="2000" dirty="0">
                <a:solidFill>
                  <a:srgbClr val="FFFFFF"/>
                </a:solidFill>
                <a:latin typeface="Arial" panose="020B0604020202020204" pitchFamily="34" charset="0"/>
                <a:cs typeface="Arial" panose="020B0604020202020204" pitchFamily="34" charset="0"/>
              </a:rPr>
              <a:t>Excessive algae growth</a:t>
            </a:r>
          </a:p>
          <a:p>
            <a:r>
              <a:rPr lang="en-US" sz="2000" dirty="0">
                <a:solidFill>
                  <a:srgbClr val="FFFFFF"/>
                </a:solidFill>
                <a:latin typeface="Arial" panose="020B0604020202020204" pitchFamily="34" charset="0"/>
                <a:cs typeface="Arial" panose="020B0604020202020204" pitchFamily="34" charset="0"/>
              </a:rPr>
              <a:t>Bottom feeders</a:t>
            </a:r>
          </a:p>
          <a:p>
            <a:r>
              <a:rPr lang="en-US" sz="2000" dirty="0">
                <a:solidFill>
                  <a:srgbClr val="FFFFFF"/>
                </a:solidFill>
                <a:latin typeface="Arial" panose="020B0604020202020204" pitchFamily="34" charset="0"/>
                <a:cs typeface="Arial" panose="020B0604020202020204" pitchFamily="34" charset="0"/>
              </a:rPr>
              <a:t>Swimmers disturbing sediment</a:t>
            </a:r>
          </a:p>
          <a:p>
            <a:r>
              <a:rPr lang="en-US" sz="2000" dirty="0">
                <a:solidFill>
                  <a:srgbClr val="FFFFFF"/>
                </a:solidFill>
                <a:latin typeface="Arial" panose="020B0604020202020204" pitchFamily="34" charset="0"/>
                <a:cs typeface="Arial" panose="020B0604020202020204" pitchFamily="34" charset="0"/>
              </a:rPr>
              <a:t>Eroding stream banks</a:t>
            </a:r>
          </a:p>
        </p:txBody>
      </p:sp>
      <p:pic>
        <p:nvPicPr>
          <p:cNvPr id="14" name="Picture 13">
            <a:extLst>
              <a:ext uri="{FF2B5EF4-FFF2-40B4-BE49-F238E27FC236}">
                <a16:creationId xmlns:a16="http://schemas.microsoft.com/office/drawing/2014/main" id="{5187214C-2463-9141-B2A4-9ACF9CDD046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00788" y="2656470"/>
            <a:ext cx="2843212" cy="4194779"/>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10" name="Title 1">
            <a:extLst>
              <a:ext uri="{FF2B5EF4-FFF2-40B4-BE49-F238E27FC236}">
                <a16:creationId xmlns:a16="http://schemas.microsoft.com/office/drawing/2014/main" id="{54A48D77-ACA4-F445-B2BA-4BDAE11CAA5E}"/>
              </a:ext>
            </a:extLst>
          </p:cNvPr>
          <p:cNvSpPr txBox="1">
            <a:spLocks/>
          </p:cNvSpPr>
          <p:nvPr/>
        </p:nvSpPr>
        <p:spPr>
          <a:xfrm>
            <a:off x="90202" y="3152174"/>
            <a:ext cx="5159801" cy="852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SOURCES OF TURBIDITY</a:t>
            </a:r>
          </a:p>
        </p:txBody>
      </p:sp>
    </p:spTree>
    <p:extLst>
      <p:ext uri="{BB962C8B-B14F-4D97-AF65-F5344CB8AC3E}">
        <p14:creationId xmlns:p14="http://schemas.microsoft.com/office/powerpoint/2010/main" val="33664846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ree, outdoor, grass, river&#10;&#10;Description automatically generated">
            <a:extLst>
              <a:ext uri="{FF2B5EF4-FFF2-40B4-BE49-F238E27FC236}">
                <a16:creationId xmlns:a16="http://schemas.microsoft.com/office/drawing/2014/main" id="{D9DF48B9-DC23-0243-B062-259E0DF86E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9143750" cy="4666928"/>
          </a:xfrm>
          <a:prstGeom prst="rect">
            <a:avLst/>
          </a:prstGeom>
        </p:spPr>
      </p:pic>
      <p:grpSp>
        <p:nvGrpSpPr>
          <p:cNvPr id="19" name="Group 18">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0" name="Freeform: Shape 19">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27096" y="3895218"/>
            <a:ext cx="9170866" cy="768065"/>
          </a:xfrm>
        </p:spPr>
        <p:txBody>
          <a:bodyPr vert="horz" lIns="91440" tIns="45720" rIns="91440" bIns="45720" rtlCol="0" anchor="ctr">
            <a:normAutofit/>
          </a:bodyPr>
          <a:lstStyle/>
          <a:p>
            <a:pPr algn="ctr"/>
            <a:r>
              <a:rPr lang="en-US" sz="3200" b="1" dirty="0">
                <a:solidFill>
                  <a:srgbClr val="005481"/>
                </a:solidFill>
                <a:latin typeface="Arial" panose="020B0604020202020204" pitchFamily="34" charset="0"/>
                <a:cs typeface="Arial" panose="020B0604020202020204" pitchFamily="34" charset="0"/>
              </a:rPr>
              <a:t>IMPACTS OF SUSPENDED PARTICLES</a:t>
            </a:r>
          </a:p>
        </p:txBody>
      </p:sp>
      <p:sp>
        <p:nvSpPr>
          <p:cNvPr id="12" name="TextBox 11">
            <a:extLst>
              <a:ext uri="{FF2B5EF4-FFF2-40B4-BE49-F238E27FC236}">
                <a16:creationId xmlns:a16="http://schemas.microsoft.com/office/drawing/2014/main" id="{58EA2D30-92C4-B64E-B4DD-7BB43E6C0C91}"/>
              </a:ext>
            </a:extLst>
          </p:cNvPr>
          <p:cNvSpPr txBox="1"/>
          <p:nvPr/>
        </p:nvSpPr>
        <p:spPr>
          <a:xfrm>
            <a:off x="155229" y="4540730"/>
            <a:ext cx="9015409" cy="2330557"/>
          </a:xfrm>
          <a:prstGeom prst="rect">
            <a:avLst/>
          </a:prstGeom>
        </p:spPr>
        <p:txBody>
          <a:bodyPr vert="horz" lIns="91440" tIns="45720" rIns="91440" bIns="45720" numCol="2" rtlCol="0" anchor="ctr">
            <a:normAutofit fontScale="92500" lnSpcReduction="10000"/>
          </a:bodyPr>
          <a:lstStyle/>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Absorbs heat</a:t>
            </a:r>
          </a:p>
          <a:p>
            <a:pPr marL="85725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increases water temperature</a:t>
            </a:r>
          </a:p>
          <a:p>
            <a:pPr marL="85725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lowers dissolved oxygen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Reduces sunlight penetration</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limits photosynthesis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lowers dissolved oxygen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Increases contamination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Poses a risk to aquatic life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clogs gills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reduces resistance to disease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lowers growth rates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affects egg and larval development</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p:txBody>
      </p:sp>
    </p:spTree>
    <p:extLst>
      <p:ext uri="{BB962C8B-B14F-4D97-AF65-F5344CB8AC3E}">
        <p14:creationId xmlns:p14="http://schemas.microsoft.com/office/powerpoint/2010/main" val="606779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NITRATE-NITROGEN</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9059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41F26-90C7-5548-A088-F0CD4E0EE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6" name="Freeform 5">
            <a:extLst>
              <a:ext uri="{FF2B5EF4-FFF2-40B4-BE49-F238E27FC236}">
                <a16:creationId xmlns:a16="http://schemas.microsoft.com/office/drawing/2014/main" id="{11B36CC8-05A5-D543-AA3B-BB323233DDBC}"/>
              </a:ext>
            </a:extLst>
          </p:cNvPr>
          <p:cNvSpPr/>
          <p:nvPr/>
        </p:nvSpPr>
        <p:spPr>
          <a:xfrm>
            <a:off x="0" y="3932860"/>
            <a:ext cx="8279027" cy="2559380"/>
          </a:xfrm>
          <a:custGeom>
            <a:avLst/>
            <a:gdLst>
              <a:gd name="connsiteX0" fmla="*/ 12357 w 8279027"/>
              <a:gd name="connsiteY0" fmla="*/ 0 h 2261286"/>
              <a:gd name="connsiteX1" fmla="*/ 7488195 w 8279027"/>
              <a:gd name="connsiteY1" fmla="*/ 0 h 2261286"/>
              <a:gd name="connsiteX2" fmla="*/ 8279027 w 8279027"/>
              <a:gd name="connsiteY2" fmla="*/ 2261286 h 2261286"/>
              <a:gd name="connsiteX3" fmla="*/ 0 w 8279027"/>
              <a:gd name="connsiteY3" fmla="*/ 2261286 h 2261286"/>
              <a:gd name="connsiteX4" fmla="*/ 12357 w 8279027"/>
              <a:gd name="connsiteY4" fmla="*/ 0 h 22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27" h="2261286">
                <a:moveTo>
                  <a:pt x="12357" y="0"/>
                </a:moveTo>
                <a:lnTo>
                  <a:pt x="7488195" y="0"/>
                </a:lnTo>
                <a:lnTo>
                  <a:pt x="8279027" y="2261286"/>
                </a:lnTo>
                <a:lnTo>
                  <a:pt x="0" y="2261286"/>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3932860"/>
            <a:ext cx="7479323" cy="750277"/>
          </a:xfrm>
        </p:spPr>
        <p:txBody>
          <a:bodyPr>
            <a:noAutofit/>
          </a:bodyPr>
          <a:lstStyle/>
          <a:p>
            <a:pPr algn="ctr"/>
            <a:r>
              <a:rPr lang="en-US" sz="3400" b="1" dirty="0">
                <a:solidFill>
                  <a:schemeClr val="bg1"/>
                </a:solidFill>
                <a:latin typeface="Arial" panose="020B0604020202020204" pitchFamily="34" charset="0"/>
                <a:cs typeface="Arial" panose="020B0604020202020204" pitchFamily="34" charset="0"/>
              </a:rPr>
              <a:t>NITRATE-NITROGEN (NO</a:t>
            </a:r>
            <a:r>
              <a:rPr lang="en-US" sz="3400" b="1" baseline="-25000" dirty="0">
                <a:solidFill>
                  <a:schemeClr val="bg1"/>
                </a:solidFill>
                <a:latin typeface="Arial" panose="020B0604020202020204" pitchFamily="34" charset="0"/>
                <a:cs typeface="Arial" panose="020B0604020202020204" pitchFamily="34" charset="0"/>
              </a:rPr>
              <a:t>3</a:t>
            </a:r>
            <a:r>
              <a:rPr lang="en-US" sz="3400" b="1" dirty="0">
                <a:solidFill>
                  <a:schemeClr val="bg1"/>
                </a:solidFill>
                <a:latin typeface="Arial" panose="020B0604020202020204" pitchFamily="34" charset="0"/>
                <a:cs typeface="Arial" panose="020B0604020202020204" pitchFamily="34" charset="0"/>
              </a:rPr>
              <a:t>-N)</a:t>
            </a:r>
          </a:p>
        </p:txBody>
      </p:sp>
      <p:sp>
        <p:nvSpPr>
          <p:cNvPr id="3" name="Content Placeholder 2"/>
          <p:cNvSpPr>
            <a:spLocks noGrp="1"/>
          </p:cNvSpPr>
          <p:nvPr>
            <p:ph idx="1"/>
          </p:nvPr>
        </p:nvSpPr>
        <p:spPr>
          <a:xfrm>
            <a:off x="0" y="4683137"/>
            <a:ext cx="7924800" cy="1600200"/>
          </a:xfrm>
        </p:spPr>
        <p:txBody>
          <a:bodyPr>
            <a:noAutofit/>
          </a:bodyPr>
          <a:lstStyle/>
          <a:p>
            <a:r>
              <a:rPr lang="en-US" sz="2400" dirty="0">
                <a:solidFill>
                  <a:schemeClr val="bg1"/>
                </a:solidFill>
                <a:latin typeface="Arial" panose="020B0604020202020204" pitchFamily="34" charset="0"/>
                <a:cs typeface="Arial" panose="020B0604020202020204" pitchFamily="34" charset="0"/>
              </a:rPr>
              <a:t>An essential nutrient for plants and animals</a:t>
            </a:r>
          </a:p>
          <a:p>
            <a:r>
              <a:rPr lang="en-US" sz="2400" dirty="0">
                <a:solidFill>
                  <a:schemeClr val="bg1"/>
                </a:solidFill>
                <a:latin typeface="Arial" panose="020B0604020202020204" pitchFamily="34" charset="0"/>
                <a:cs typeface="Arial" panose="020B0604020202020204" pitchFamily="34" charset="0"/>
              </a:rPr>
              <a:t>Dissolve easier than phosphates</a:t>
            </a:r>
          </a:p>
          <a:p>
            <a:r>
              <a:rPr lang="en-US" sz="2400" dirty="0">
                <a:solidFill>
                  <a:schemeClr val="bg1"/>
                </a:solidFill>
                <a:latin typeface="Arial" panose="020B0604020202020204" pitchFamily="34" charset="0"/>
                <a:cs typeface="Arial" panose="020B0604020202020204" pitchFamily="34" charset="0"/>
              </a:rPr>
              <a:t>Recorded in mg/L</a:t>
            </a:r>
          </a:p>
          <a:p>
            <a:r>
              <a:rPr lang="en-US" sz="2400" dirty="0">
                <a:solidFill>
                  <a:schemeClr val="bg1"/>
                </a:solidFill>
                <a:latin typeface="Arial" panose="020B0604020202020204" pitchFamily="34" charset="0"/>
                <a:cs typeface="Arial" panose="020B0604020202020204" pitchFamily="34" charset="0"/>
              </a:rPr>
              <a:t>Freshwater screening level = 1.95 mg/L</a:t>
            </a:r>
          </a:p>
        </p:txBody>
      </p:sp>
    </p:spTree>
    <p:extLst>
      <p:ext uri="{BB962C8B-B14F-4D97-AF65-F5344CB8AC3E}">
        <p14:creationId xmlns:p14="http://schemas.microsoft.com/office/powerpoint/2010/main" val="2662191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ird on a wood surface&#10;&#10;Description automatically generated with low confidence">
            <a:extLst>
              <a:ext uri="{FF2B5EF4-FFF2-40B4-BE49-F238E27FC236}">
                <a16:creationId xmlns:a16="http://schemas.microsoft.com/office/drawing/2014/main" id="{8CAE56AB-BDFB-684E-A2FE-1C0936D541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3954" y="-2"/>
            <a:ext cx="2227828" cy="3383269"/>
          </a:xfrm>
          <a:prstGeom prst="rect">
            <a:avLst/>
          </a:prstGeom>
        </p:spPr>
      </p:pic>
      <p:pic>
        <p:nvPicPr>
          <p:cNvPr id="7" name="Picture 6">
            <a:extLst>
              <a:ext uri="{FF2B5EF4-FFF2-40B4-BE49-F238E27FC236}">
                <a16:creationId xmlns:a16="http://schemas.microsoft.com/office/drawing/2014/main" id="{CA1B863D-9429-E141-85BA-3A42BCD80E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763" y="-1"/>
            <a:ext cx="2227848" cy="3383268"/>
          </a:xfrm>
          <a:prstGeom prst="rect">
            <a:avLst/>
          </a:prstGeom>
        </p:spPr>
      </p:pic>
      <p:pic>
        <p:nvPicPr>
          <p:cNvPr id="6" name="Picture 5">
            <a:extLst>
              <a:ext uri="{FF2B5EF4-FFF2-40B4-BE49-F238E27FC236}">
                <a16:creationId xmlns:a16="http://schemas.microsoft.com/office/drawing/2014/main" id="{58C0BEC9-8A71-7844-8D7D-7EC5072A8E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a:off x="4609431" y="10"/>
            <a:ext cx="2228850" cy="3383268"/>
          </a:xfrm>
          <a:prstGeom prst="rect">
            <a:avLst/>
          </a:prstGeom>
        </p:spPr>
      </p:pic>
      <p:pic>
        <p:nvPicPr>
          <p:cNvPr id="8" name="Picture 7" descr="Cows behind a fence&#10;&#10;Description automatically generated with medium confidence">
            <a:extLst>
              <a:ext uri="{FF2B5EF4-FFF2-40B4-BE49-F238E27FC236}">
                <a16:creationId xmlns:a16="http://schemas.microsoft.com/office/drawing/2014/main" id="{8418AE0E-3B3E-B347-AD4E-B1525C2E84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
          <a:stretch/>
        </p:blipFill>
        <p:spPr>
          <a:xfrm>
            <a:off x="6915150" y="10"/>
            <a:ext cx="2228850" cy="3383268"/>
          </a:xfrm>
          <a:prstGeom prst="rect">
            <a:avLst/>
          </a:prstGeom>
        </p:spPr>
      </p:pic>
      <p:pic>
        <p:nvPicPr>
          <p:cNvPr id="10" name="Picture 9" descr="A picture containing sky, cloudy, tower, day&#10;&#10;Description automatically generated">
            <a:extLst>
              <a:ext uri="{FF2B5EF4-FFF2-40B4-BE49-F238E27FC236}">
                <a16:creationId xmlns:a16="http://schemas.microsoft.com/office/drawing/2014/main" id="{7B67D4BB-3301-0E45-AF0F-34E9787FCB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763" y="3474720"/>
            <a:ext cx="4533328" cy="3383280"/>
          </a:xfrm>
          <a:prstGeom prst="rect">
            <a:avLst/>
          </a:prstGeom>
        </p:spPr>
      </p:pic>
      <p:sp>
        <p:nvSpPr>
          <p:cNvPr id="11" name="Rectangle 10">
            <a:extLst>
              <a:ext uri="{FF2B5EF4-FFF2-40B4-BE49-F238E27FC236}">
                <a16:creationId xmlns:a16="http://schemas.microsoft.com/office/drawing/2014/main" id="{D0B2BF21-697F-964B-93A4-591A9B04F689}"/>
              </a:ext>
            </a:extLst>
          </p:cNvPr>
          <p:cNvSpPr/>
          <p:nvPr/>
        </p:nvSpPr>
        <p:spPr>
          <a:xfrm>
            <a:off x="4609431" y="3474720"/>
            <a:ext cx="4534569" cy="3383280"/>
          </a:xfrm>
          <a:prstGeom prst="rect">
            <a:avLst/>
          </a:pr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09430" y="3580618"/>
            <a:ext cx="4534569" cy="637124"/>
          </a:xfrm>
        </p:spPr>
        <p:txBody>
          <a:bodyPr>
            <a:noAutofit/>
          </a:bodyPr>
          <a:lstStyle/>
          <a:p>
            <a:pPr algn="ctr"/>
            <a:r>
              <a:rPr lang="en-US" sz="2600" b="1" dirty="0">
                <a:solidFill>
                  <a:srgbClr val="FFFFFF"/>
                </a:solidFill>
                <a:latin typeface="Arial" panose="020B0604020202020204" pitchFamily="34" charset="0"/>
                <a:cs typeface="Arial" panose="020B0604020202020204" pitchFamily="34" charset="0"/>
              </a:rPr>
              <a:t>NITRATE-NITROGEN SOURCES</a:t>
            </a:r>
          </a:p>
        </p:txBody>
      </p:sp>
      <p:sp>
        <p:nvSpPr>
          <p:cNvPr id="3" name="Content Placeholder 2"/>
          <p:cNvSpPr>
            <a:spLocks noGrp="1"/>
          </p:cNvSpPr>
          <p:nvPr>
            <p:ph idx="1"/>
          </p:nvPr>
        </p:nvSpPr>
        <p:spPr>
          <a:xfrm>
            <a:off x="4609430" y="4323640"/>
            <a:ext cx="4498634" cy="2442908"/>
          </a:xfrm>
        </p:spPr>
        <p:txBody>
          <a:bodyPr>
            <a:noAutofit/>
          </a:bodyPr>
          <a:lstStyle/>
          <a:p>
            <a:r>
              <a:rPr lang="en-US" sz="2200" dirty="0">
                <a:solidFill>
                  <a:srgbClr val="FFFFFF"/>
                </a:solidFill>
                <a:latin typeface="Arial" panose="020B0604020202020204" pitchFamily="34" charset="0"/>
                <a:cs typeface="Arial" panose="020B0604020202020204" pitchFamily="34" charset="0"/>
              </a:rPr>
              <a:t>Wastewater treatment plants</a:t>
            </a:r>
          </a:p>
          <a:p>
            <a:r>
              <a:rPr lang="en-US" sz="2200" dirty="0">
                <a:solidFill>
                  <a:srgbClr val="FFFFFF"/>
                </a:solidFill>
                <a:latin typeface="Arial" panose="020B0604020202020204" pitchFamily="34" charset="0"/>
                <a:cs typeface="Arial" panose="020B0604020202020204" pitchFamily="34" charset="0"/>
              </a:rPr>
              <a:t>Fertilized lawns and cropland</a:t>
            </a:r>
          </a:p>
          <a:p>
            <a:r>
              <a:rPr lang="en-US" sz="2200" dirty="0">
                <a:solidFill>
                  <a:srgbClr val="FFFFFF"/>
                </a:solidFill>
                <a:latin typeface="Arial" panose="020B0604020202020204" pitchFamily="34" charset="0"/>
                <a:cs typeface="Arial" panose="020B0604020202020204" pitchFamily="34" charset="0"/>
              </a:rPr>
              <a:t>Failing septic systems</a:t>
            </a:r>
          </a:p>
          <a:p>
            <a:r>
              <a:rPr lang="en-US" sz="2200" dirty="0">
                <a:solidFill>
                  <a:srgbClr val="FFFFFF"/>
                </a:solidFill>
                <a:latin typeface="Arial" panose="020B0604020202020204" pitchFamily="34" charset="0"/>
                <a:cs typeface="Arial" panose="020B0604020202020204" pitchFamily="34" charset="0"/>
              </a:rPr>
              <a:t>Animal waste </a:t>
            </a:r>
          </a:p>
          <a:p>
            <a:r>
              <a:rPr lang="en-US" sz="2200" dirty="0">
                <a:solidFill>
                  <a:srgbClr val="FFFFFF"/>
                </a:solidFill>
                <a:latin typeface="Arial" panose="020B0604020202020204" pitchFamily="34" charset="0"/>
                <a:cs typeface="Arial" panose="020B0604020202020204" pitchFamily="34" charset="0"/>
              </a:rPr>
              <a:t>Industrial discharges</a:t>
            </a:r>
          </a:p>
        </p:txBody>
      </p:sp>
    </p:spTree>
    <p:extLst>
      <p:ext uri="{BB962C8B-B14F-4D97-AF65-F5344CB8AC3E}">
        <p14:creationId xmlns:p14="http://schemas.microsoft.com/office/powerpoint/2010/main" val="2515747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grass, river&#10;&#10;Description automatically generated">
            <a:extLst>
              <a:ext uri="{FF2B5EF4-FFF2-40B4-BE49-F238E27FC236}">
                <a16:creationId xmlns:a16="http://schemas.microsoft.com/office/drawing/2014/main" id="{D9DF48B9-DC23-0243-B062-259E0DF86E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9143750" cy="3907888"/>
          </a:xfrm>
          <a:prstGeom prst="rect">
            <a:avLst/>
          </a:prstGeom>
        </p:spPr>
      </p:pic>
      <p:sp>
        <p:nvSpPr>
          <p:cNvPr id="2" name="Title 1"/>
          <p:cNvSpPr>
            <a:spLocks noGrp="1"/>
          </p:cNvSpPr>
          <p:nvPr>
            <p:ph type="title"/>
          </p:nvPr>
        </p:nvSpPr>
        <p:spPr>
          <a:xfrm>
            <a:off x="-27096" y="3895218"/>
            <a:ext cx="9170866" cy="768065"/>
          </a:xfrm>
        </p:spPr>
        <p:txBody>
          <a:bodyPr vert="horz" lIns="91440" tIns="45720" rIns="91440" bIns="45720" rtlCol="0" anchor="ctr">
            <a:normAutofit/>
          </a:bodyPr>
          <a:lstStyle/>
          <a:p>
            <a:pPr algn="ctr"/>
            <a:r>
              <a:rPr lang="en-US" sz="3200" b="1" dirty="0">
                <a:solidFill>
                  <a:srgbClr val="005481"/>
                </a:solidFill>
                <a:latin typeface="Arial" panose="020B0604020202020204" pitchFamily="34" charset="0"/>
                <a:cs typeface="Arial" panose="020B0604020202020204" pitchFamily="34" charset="0"/>
              </a:rPr>
              <a:t>IMPACTS OF EXCESS NITROGEN</a:t>
            </a:r>
          </a:p>
        </p:txBody>
      </p:sp>
      <p:sp>
        <p:nvSpPr>
          <p:cNvPr id="12" name="TextBox 11">
            <a:extLst>
              <a:ext uri="{FF2B5EF4-FFF2-40B4-BE49-F238E27FC236}">
                <a16:creationId xmlns:a16="http://schemas.microsoft.com/office/drawing/2014/main" id="{58EA2D30-92C4-B64E-B4DD-7BB43E6C0C91}"/>
              </a:ext>
            </a:extLst>
          </p:cNvPr>
          <p:cNvSpPr txBox="1"/>
          <p:nvPr/>
        </p:nvSpPr>
        <p:spPr>
          <a:xfrm>
            <a:off x="77614" y="4854643"/>
            <a:ext cx="9015409" cy="1504063"/>
          </a:xfrm>
          <a:prstGeom prst="rect">
            <a:avLst/>
          </a:prstGeom>
        </p:spPr>
        <p:txBody>
          <a:bodyPr vert="horz" lIns="91440" tIns="45720" rIns="91440" bIns="45720" numCol="2"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Stimulates plants and algae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Lowers dissolved oxygen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Harm fish and aquatic invertebrates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Eutrophication </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p:txBody>
      </p:sp>
    </p:spTree>
    <p:extLst>
      <p:ext uri="{BB962C8B-B14F-4D97-AF65-F5344CB8AC3E}">
        <p14:creationId xmlns:p14="http://schemas.microsoft.com/office/powerpoint/2010/main" val="781813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PHOSPHATE</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50450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descr="A picture containing outdoor, grass, plant, ocean floor&#10;&#10;Description automatically generated">
            <a:extLst>
              <a:ext uri="{FF2B5EF4-FFF2-40B4-BE49-F238E27FC236}">
                <a16:creationId xmlns:a16="http://schemas.microsoft.com/office/drawing/2014/main" id="{38C9AEA0-0F67-784B-86FD-20658523D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5BF36C66-302C-CD48-A7BF-034F99231355}"/>
              </a:ext>
            </a:extLst>
          </p:cNvPr>
          <p:cNvSpPr/>
          <p:nvPr/>
        </p:nvSpPr>
        <p:spPr>
          <a:xfrm>
            <a:off x="0" y="4023809"/>
            <a:ext cx="8279027" cy="2261286"/>
          </a:xfrm>
          <a:custGeom>
            <a:avLst/>
            <a:gdLst>
              <a:gd name="connsiteX0" fmla="*/ 12357 w 8279027"/>
              <a:gd name="connsiteY0" fmla="*/ 0 h 2261286"/>
              <a:gd name="connsiteX1" fmla="*/ 7488195 w 8279027"/>
              <a:gd name="connsiteY1" fmla="*/ 0 h 2261286"/>
              <a:gd name="connsiteX2" fmla="*/ 8279027 w 8279027"/>
              <a:gd name="connsiteY2" fmla="*/ 2261286 h 2261286"/>
              <a:gd name="connsiteX3" fmla="*/ 0 w 8279027"/>
              <a:gd name="connsiteY3" fmla="*/ 2261286 h 2261286"/>
              <a:gd name="connsiteX4" fmla="*/ 12357 w 8279027"/>
              <a:gd name="connsiteY4" fmla="*/ 0 h 22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27" h="2261286">
                <a:moveTo>
                  <a:pt x="12357" y="0"/>
                </a:moveTo>
                <a:lnTo>
                  <a:pt x="7488195" y="0"/>
                </a:lnTo>
                <a:lnTo>
                  <a:pt x="8279027" y="2261286"/>
                </a:lnTo>
                <a:lnTo>
                  <a:pt x="0" y="2261286"/>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6359" y="4128947"/>
            <a:ext cx="6949328" cy="622836"/>
          </a:xfrm>
        </p:spPr>
        <p:txBody>
          <a:bodyPr>
            <a:normAutofit/>
          </a:bodyPr>
          <a:lstStyle/>
          <a:p>
            <a:r>
              <a:rPr lang="en-US" sz="3100" b="1" dirty="0">
                <a:latin typeface="Arial" panose="020B0604020202020204" pitchFamily="34" charset="0"/>
                <a:cs typeface="Arial" panose="020B0604020202020204" pitchFamily="34" charset="0"/>
              </a:rPr>
              <a:t>PHOSPHATE</a:t>
            </a:r>
          </a:p>
        </p:txBody>
      </p:sp>
      <p:sp>
        <p:nvSpPr>
          <p:cNvPr id="3" name="Content Placeholder 2"/>
          <p:cNvSpPr>
            <a:spLocks noGrp="1"/>
          </p:cNvSpPr>
          <p:nvPr>
            <p:ph idx="1"/>
          </p:nvPr>
        </p:nvSpPr>
        <p:spPr>
          <a:xfrm>
            <a:off x="106359" y="4751784"/>
            <a:ext cx="7694616" cy="1534400"/>
          </a:xfrm>
        </p:spPr>
        <p:txBody>
          <a:bodyPr>
            <a:normAutofit/>
          </a:bodyPr>
          <a:lstStyle/>
          <a:p>
            <a:r>
              <a:rPr lang="en-US" sz="1800" dirty="0">
                <a:latin typeface="Arial" panose="020B0604020202020204" pitchFamily="34" charset="0"/>
                <a:cs typeface="Arial" panose="020B0604020202020204" pitchFamily="34" charset="0"/>
              </a:rPr>
              <a:t>An essential nutrient for plants and animals</a:t>
            </a:r>
          </a:p>
          <a:p>
            <a:r>
              <a:rPr lang="en-US" sz="1800" dirty="0">
                <a:latin typeface="Arial" panose="020B0604020202020204" pitchFamily="34" charset="0"/>
                <a:cs typeface="Arial" panose="020B0604020202020204" pitchFamily="34" charset="0"/>
              </a:rPr>
              <a:t>Normally in short supply in fresh water</a:t>
            </a:r>
          </a:p>
          <a:p>
            <a:r>
              <a:rPr lang="en-US" sz="1800" dirty="0">
                <a:latin typeface="Arial" panose="020B0604020202020204" pitchFamily="34" charset="0"/>
                <a:cs typeface="Arial" panose="020B0604020202020204" pitchFamily="34" charset="0"/>
              </a:rPr>
              <a:t>Recorded in mg/L</a:t>
            </a:r>
          </a:p>
          <a:p>
            <a:r>
              <a:rPr lang="en-US" sz="1800" dirty="0">
                <a:latin typeface="Arial" panose="020B0604020202020204" pitchFamily="34" charset="0"/>
                <a:cs typeface="Arial" panose="020B0604020202020204" pitchFamily="34" charset="0"/>
              </a:rPr>
              <a:t>Total Phosphorus Screening level = 0.69 mg/L</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025993"/>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5C8D10E3-9DE7-1541-AD51-99002F511B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36407" y="1"/>
            <a:ext cx="3607593"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4" name="Picture 13">
            <a:extLst>
              <a:ext uri="{FF2B5EF4-FFF2-40B4-BE49-F238E27FC236}">
                <a16:creationId xmlns:a16="http://schemas.microsoft.com/office/drawing/2014/main" id="{05F898A7-915C-2444-AE86-97B1AF2E9CF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30979" y="2663706"/>
            <a:ext cx="3469521" cy="4197096"/>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5"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Close up of grass&#10;&#10;Description automatically generated with medium confidence">
            <a:extLst>
              <a:ext uri="{FF2B5EF4-FFF2-40B4-BE49-F238E27FC236}">
                <a16:creationId xmlns:a16="http://schemas.microsoft.com/office/drawing/2014/main" id="{911B1697-9718-8548-AE39-8124B25206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6652" y="-1"/>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6" name="Picture 5">
            <a:extLst>
              <a:ext uri="{FF2B5EF4-FFF2-40B4-BE49-F238E27FC236}">
                <a16:creationId xmlns:a16="http://schemas.microsoft.com/office/drawing/2014/main" id="{E3358C5A-73A9-A744-B14B-B859B8FFE28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10550" y="2"/>
            <a:ext cx="2545457"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3" name="Freeform 12">
            <a:extLst>
              <a:ext uri="{FF2B5EF4-FFF2-40B4-BE49-F238E27FC236}">
                <a16:creationId xmlns:a16="http://schemas.microsoft.com/office/drawing/2014/main" id="{C8EF2402-F054-BD43-854E-23EE677C9075}"/>
              </a:ext>
            </a:extLst>
          </p:cNvPr>
          <p:cNvSpPr/>
          <p:nvPr/>
        </p:nvSpPr>
        <p:spPr>
          <a:xfrm>
            <a:off x="-20940" y="2669060"/>
            <a:ext cx="5362833" cy="4188940"/>
          </a:xfrm>
          <a:custGeom>
            <a:avLst/>
            <a:gdLst>
              <a:gd name="connsiteX0" fmla="*/ 12357 w 5362833"/>
              <a:gd name="connsiteY0" fmla="*/ 0 h 4188940"/>
              <a:gd name="connsiteX1" fmla="*/ 5362833 w 5362833"/>
              <a:gd name="connsiteY1" fmla="*/ 0 h 4188940"/>
              <a:gd name="connsiteX2" fmla="*/ 3904735 w 5362833"/>
              <a:gd name="connsiteY2" fmla="*/ 4188940 h 4188940"/>
              <a:gd name="connsiteX3" fmla="*/ 0 w 5362833"/>
              <a:gd name="connsiteY3" fmla="*/ 4188940 h 4188940"/>
              <a:gd name="connsiteX4" fmla="*/ 12357 w 5362833"/>
              <a:gd name="connsiteY4" fmla="*/ 0 h 418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833" h="4188940">
                <a:moveTo>
                  <a:pt x="12357" y="0"/>
                </a:moveTo>
                <a:lnTo>
                  <a:pt x="5362833" y="0"/>
                </a:lnTo>
                <a:lnTo>
                  <a:pt x="3904735" y="4188940"/>
                </a:lnTo>
                <a:lnTo>
                  <a:pt x="0" y="4188940"/>
                </a:lnTo>
                <a:lnTo>
                  <a:pt x="12357" y="0"/>
                </a:lnTo>
                <a:close/>
              </a:path>
            </a:pathLst>
          </a:custGeom>
          <a:solidFill>
            <a:srgbClr val="005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96D3483-64FA-CA44-89D2-AB21099F004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0" y="2743"/>
            <a:ext cx="2441552"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3" name="Content Placeholder 2"/>
          <p:cNvSpPr>
            <a:spLocks noGrp="1"/>
          </p:cNvSpPr>
          <p:nvPr>
            <p:ph idx="1"/>
          </p:nvPr>
        </p:nvSpPr>
        <p:spPr>
          <a:xfrm>
            <a:off x="119388" y="3541516"/>
            <a:ext cx="4563448" cy="3038089"/>
          </a:xfrm>
        </p:spPr>
        <p:txBody>
          <a:bodyPr numCol="2" anchor="ctr">
            <a:noAutofit/>
          </a:bodyPr>
          <a:lstStyle/>
          <a:p>
            <a:r>
              <a:rPr lang="en-US" sz="2000" dirty="0">
                <a:solidFill>
                  <a:srgbClr val="FFFFFF"/>
                </a:solidFill>
                <a:latin typeface="Arial" panose="020B0604020202020204" pitchFamily="34" charset="0"/>
                <a:cs typeface="Arial" panose="020B0604020202020204" pitchFamily="34" charset="0"/>
              </a:rPr>
              <a:t>Soil </a:t>
            </a:r>
          </a:p>
          <a:p>
            <a:r>
              <a:rPr lang="en-US" sz="2000" dirty="0">
                <a:solidFill>
                  <a:srgbClr val="FFFFFF"/>
                </a:solidFill>
                <a:latin typeface="Arial" panose="020B0604020202020204" pitchFamily="34" charset="0"/>
                <a:cs typeface="Arial" panose="020B0604020202020204" pitchFamily="34" charset="0"/>
              </a:rPr>
              <a:t>Rocks</a:t>
            </a:r>
          </a:p>
          <a:p>
            <a:r>
              <a:rPr lang="en-US" sz="2000" dirty="0">
                <a:solidFill>
                  <a:srgbClr val="FFFFFF"/>
                </a:solidFill>
                <a:latin typeface="Arial" panose="020B0604020202020204" pitchFamily="34" charset="0"/>
                <a:cs typeface="Arial" panose="020B0604020202020204" pitchFamily="34" charset="0"/>
              </a:rPr>
              <a:t>Wastewater treatment plants</a:t>
            </a:r>
          </a:p>
          <a:p>
            <a:r>
              <a:rPr lang="en-US" sz="2000" dirty="0">
                <a:solidFill>
                  <a:srgbClr val="FFFFFF"/>
                </a:solidFill>
                <a:latin typeface="Arial" panose="020B0604020202020204" pitchFamily="34" charset="0"/>
                <a:cs typeface="Arial" panose="020B0604020202020204" pitchFamily="34" charset="0"/>
              </a:rPr>
              <a:t>Fertilized lawns </a:t>
            </a:r>
            <a:br>
              <a:rPr lang="en-US" sz="2000" dirty="0">
                <a:solidFill>
                  <a:srgbClr val="FFFFFF"/>
                </a:solidFill>
                <a:latin typeface="Arial" panose="020B0604020202020204" pitchFamily="34" charset="0"/>
                <a:cs typeface="Arial" panose="020B0604020202020204" pitchFamily="34" charset="0"/>
              </a:rPr>
            </a:br>
            <a:r>
              <a:rPr lang="en-US" sz="2000" dirty="0">
                <a:solidFill>
                  <a:srgbClr val="FFFFFF"/>
                </a:solidFill>
                <a:latin typeface="Arial" panose="020B0604020202020204" pitchFamily="34" charset="0"/>
                <a:cs typeface="Arial" panose="020B0604020202020204" pitchFamily="34" charset="0"/>
              </a:rPr>
              <a:t>and croplands</a:t>
            </a:r>
          </a:p>
          <a:p>
            <a:r>
              <a:rPr lang="en-US" sz="2000" dirty="0">
                <a:solidFill>
                  <a:srgbClr val="FFFFFF"/>
                </a:solidFill>
                <a:latin typeface="Arial" panose="020B0604020202020204" pitchFamily="34" charset="0"/>
                <a:cs typeface="Arial" panose="020B0604020202020204" pitchFamily="34" charset="0"/>
              </a:rPr>
              <a:t>Failing septic systems</a:t>
            </a:r>
          </a:p>
          <a:p>
            <a:r>
              <a:rPr lang="en-US" sz="2000" dirty="0">
                <a:solidFill>
                  <a:srgbClr val="FFFFFF"/>
                </a:solidFill>
                <a:latin typeface="Arial" panose="020B0604020202020204" pitchFamily="34" charset="0"/>
                <a:cs typeface="Arial" panose="020B0604020202020204" pitchFamily="34" charset="0"/>
              </a:rPr>
              <a:t>Animal waste</a:t>
            </a:r>
          </a:p>
          <a:p>
            <a:r>
              <a:rPr lang="en-US" sz="2000" dirty="0">
                <a:solidFill>
                  <a:srgbClr val="FFFFFF"/>
                </a:solidFill>
                <a:latin typeface="Arial" panose="020B0604020202020204" pitchFamily="34" charset="0"/>
                <a:cs typeface="Arial" panose="020B0604020202020204" pitchFamily="34" charset="0"/>
              </a:rPr>
              <a:t>Disturbed land areas</a:t>
            </a:r>
          </a:p>
          <a:p>
            <a:r>
              <a:rPr lang="en-US" sz="2000" dirty="0">
                <a:solidFill>
                  <a:srgbClr val="FFFFFF"/>
                </a:solidFill>
                <a:latin typeface="Arial" panose="020B0604020202020204" pitchFamily="34" charset="0"/>
                <a:cs typeface="Arial" panose="020B0604020202020204" pitchFamily="34" charset="0"/>
              </a:rPr>
              <a:t>Drained wetlands</a:t>
            </a:r>
          </a:p>
          <a:p>
            <a:r>
              <a:rPr lang="en-US" sz="2000" dirty="0">
                <a:solidFill>
                  <a:srgbClr val="FFFFFF"/>
                </a:solidFill>
                <a:latin typeface="Arial" panose="020B0604020202020204" pitchFamily="34" charset="0"/>
                <a:cs typeface="Arial" panose="020B0604020202020204" pitchFamily="34" charset="0"/>
              </a:rPr>
              <a:t>Commercial cleaning preparations</a:t>
            </a:r>
          </a:p>
        </p:txBody>
      </p:sp>
      <p:pic>
        <p:nvPicPr>
          <p:cNvPr id="10" name="Picture 9">
            <a:extLst>
              <a:ext uri="{FF2B5EF4-FFF2-40B4-BE49-F238E27FC236}">
                <a16:creationId xmlns:a16="http://schemas.microsoft.com/office/drawing/2014/main" id="{74DA8CAF-4E81-9C40-84C7-493E4F830F4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198721" y="2660089"/>
            <a:ext cx="294527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2" name="Title 1"/>
          <p:cNvSpPr>
            <a:spLocks noGrp="1"/>
          </p:cNvSpPr>
          <p:nvPr>
            <p:ph type="title"/>
          </p:nvPr>
        </p:nvSpPr>
        <p:spPr>
          <a:xfrm>
            <a:off x="-56388" y="2757020"/>
            <a:ext cx="6079332" cy="653145"/>
          </a:xfrm>
        </p:spPr>
        <p:txBody>
          <a:bodyPr>
            <a:normAutofit/>
          </a:bodyPr>
          <a:lstStyle/>
          <a:p>
            <a:r>
              <a:rPr lang="en-US" sz="2800" b="1" dirty="0">
                <a:solidFill>
                  <a:srgbClr val="FFFFFF"/>
                </a:solidFill>
                <a:latin typeface="Arial" panose="020B0604020202020204" pitchFamily="34" charset="0"/>
                <a:cs typeface="Arial" panose="020B0604020202020204" pitchFamily="34" charset="0"/>
              </a:rPr>
              <a:t>PHOSPHATE SOURCES</a:t>
            </a:r>
          </a:p>
        </p:txBody>
      </p:sp>
    </p:spTree>
    <p:extLst>
      <p:ext uri="{BB962C8B-B14F-4D97-AF65-F5344CB8AC3E}">
        <p14:creationId xmlns:p14="http://schemas.microsoft.com/office/powerpoint/2010/main" val="36956528"/>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ppt_x"/>
                                          </p:val>
                                        </p:tav>
                                        <p:tav tm="100000">
                                          <p:val>
                                            <p:strVal val="#ppt_x"/>
                                          </p:val>
                                        </p:tav>
                                      </p:tavLst>
                                    </p:anim>
                                    <p:anim calcmode="lin" valueType="num">
                                      <p:cBhvr additive="base">
                                        <p:cTn id="10" dur="500" fill="hold"/>
                                        <p:tgtEl>
                                          <p:spTgt spid="16"/>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9EB2546-98F3-3B44-AFB0-1C5BDA6BEA5B}"/>
              </a:ext>
            </a:extLst>
          </p:cNvPr>
          <p:cNvSpPr txBox="1"/>
          <p:nvPr/>
        </p:nvSpPr>
        <p:spPr>
          <a:xfrm>
            <a:off x="1" y="0"/>
            <a:ext cx="9143999" cy="1782732"/>
          </a:xfrm>
          <a:prstGeom prst="rect">
            <a:avLst/>
          </a:prstGeom>
          <a:solidFill>
            <a:srgbClr val="005481"/>
          </a:solidFill>
        </p:spPr>
        <p:txBody>
          <a:bodyPr wrap="square" rtlCol="0">
            <a:spAutoFit/>
          </a:bodyPr>
          <a:lstStyle/>
          <a:p>
            <a:pPr algn="ctr">
              <a:lnSpc>
                <a:spcPts val="4500"/>
              </a:lnSpc>
            </a:pPr>
            <a:endParaRPr lang="en-US" sz="1100" b="1" spc="225" dirty="0">
              <a:solidFill>
                <a:schemeClr val="bg1"/>
              </a:solidFill>
              <a:latin typeface="Adobe Garamond Pro" panose="02020602060506020403" pitchFamily="18" charset="0"/>
              <a:ea typeface="League Spartan" charset="0"/>
              <a:cs typeface="Poppins SemiBold" pitchFamily="2" charset="77"/>
            </a:endParaRPr>
          </a:p>
          <a:p>
            <a:pPr algn="ctr">
              <a:lnSpc>
                <a:spcPts val="4500"/>
              </a:lnSpc>
            </a:pPr>
            <a:r>
              <a:rPr lang="en-US" sz="4800" b="1" spc="225" dirty="0">
                <a:solidFill>
                  <a:schemeClr val="bg1"/>
                </a:solidFill>
                <a:latin typeface="Arial" panose="020B0604020202020204" pitchFamily="34" charset="0"/>
                <a:ea typeface="League Spartan" charset="0"/>
                <a:cs typeface="Arial" panose="020B0604020202020204" pitchFamily="34" charset="0"/>
              </a:rPr>
              <a:t>AGENDA</a:t>
            </a:r>
          </a:p>
          <a:p>
            <a:pPr algn="ctr">
              <a:lnSpc>
                <a:spcPts val="4500"/>
              </a:lnSpc>
            </a:pPr>
            <a:endParaRPr lang="en-US" sz="1000" b="1" spc="225" dirty="0">
              <a:solidFill>
                <a:schemeClr val="bg1"/>
              </a:solidFill>
              <a:latin typeface="Adobe Garamond Pro" panose="02020602060506020403" pitchFamily="18" charset="0"/>
              <a:ea typeface="League Spartan" charset="0"/>
              <a:cs typeface="Poppins SemiBold" pitchFamily="2" charset="77"/>
            </a:endParaRPr>
          </a:p>
        </p:txBody>
      </p:sp>
      <p:sp>
        <p:nvSpPr>
          <p:cNvPr id="44" name="Rounded Rectangle 43">
            <a:extLst>
              <a:ext uri="{FF2B5EF4-FFF2-40B4-BE49-F238E27FC236}">
                <a16:creationId xmlns:a16="http://schemas.microsoft.com/office/drawing/2014/main" id="{035708F4-0684-584E-BA6B-6F0EF847FA0B}"/>
              </a:ext>
            </a:extLst>
          </p:cNvPr>
          <p:cNvSpPr/>
          <p:nvPr/>
        </p:nvSpPr>
        <p:spPr>
          <a:xfrm>
            <a:off x="1455755" y="3016282"/>
            <a:ext cx="498176" cy="496974"/>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rgbClr val="00A08E"/>
              </a:solidFill>
            </a:endParaRPr>
          </a:p>
        </p:txBody>
      </p:sp>
      <p:grpSp>
        <p:nvGrpSpPr>
          <p:cNvPr id="7" name="Group 6">
            <a:extLst>
              <a:ext uri="{FF2B5EF4-FFF2-40B4-BE49-F238E27FC236}">
                <a16:creationId xmlns:a16="http://schemas.microsoft.com/office/drawing/2014/main" id="{A46FFB76-48DC-4886-821C-E0577CB8F16D}"/>
              </a:ext>
            </a:extLst>
          </p:cNvPr>
          <p:cNvGrpSpPr/>
          <p:nvPr/>
        </p:nvGrpSpPr>
        <p:grpSpPr>
          <a:xfrm>
            <a:off x="1455755" y="4687790"/>
            <a:ext cx="6811692" cy="830997"/>
            <a:chOff x="4221618" y="2975349"/>
            <a:chExt cx="9082254" cy="1107996"/>
          </a:xfrm>
        </p:grpSpPr>
        <p:sp>
          <p:nvSpPr>
            <p:cNvPr id="57" name="TextBox 56">
              <a:extLst>
                <a:ext uri="{FF2B5EF4-FFF2-40B4-BE49-F238E27FC236}">
                  <a16:creationId xmlns:a16="http://schemas.microsoft.com/office/drawing/2014/main" id="{09FFF643-4CFC-E046-B01B-110B6F589441}"/>
                </a:ext>
              </a:extLst>
            </p:cNvPr>
            <p:cNvSpPr txBox="1"/>
            <p:nvPr/>
          </p:nvSpPr>
          <p:spPr>
            <a:xfrm>
              <a:off x="5165603" y="2975349"/>
              <a:ext cx="8138269" cy="1107996"/>
            </a:xfrm>
            <a:prstGeom prst="rect">
              <a:avLst/>
            </a:prstGeom>
            <a:noFill/>
          </p:spPr>
          <p:txBody>
            <a:bodyPr wrap="square" rtlCol="0" anchor="ctr" anchorCtr="0">
              <a:spAutoFit/>
            </a:bodyPr>
            <a:lstStyle/>
            <a:p>
              <a:pPr lvl="0">
                <a:lnSpc>
                  <a:spcPct val="100000"/>
                </a:lnSpc>
              </a:pPr>
              <a:r>
                <a:rPr lang="en-US" sz="2400" b="1" dirty="0">
                  <a:solidFill>
                    <a:schemeClr val="tx2"/>
                  </a:solidFill>
                  <a:ea typeface="League Spartan" charset="0"/>
                  <a:cs typeface="Arial" panose="020B0604020202020204" pitchFamily="34" charset="0"/>
                </a:rPr>
                <a:t>Phase III – Conduct protocols without trainer assistance</a:t>
              </a:r>
              <a:endParaRPr lang="en-US" sz="2400" dirty="0">
                <a:solidFill>
                  <a:schemeClr val="tx2"/>
                </a:solidFill>
              </a:endParaRPr>
            </a:p>
          </p:txBody>
        </p:sp>
        <p:sp>
          <p:nvSpPr>
            <p:cNvPr id="19" name="Rounded Rectangle 52">
              <a:extLst>
                <a:ext uri="{FF2B5EF4-FFF2-40B4-BE49-F238E27FC236}">
                  <a16:creationId xmlns:a16="http://schemas.microsoft.com/office/drawing/2014/main" id="{854FE6DC-2DDA-6B46-ADBB-10639F73E2E0}"/>
                </a:ext>
              </a:extLst>
            </p:cNvPr>
            <p:cNvSpPr/>
            <p:nvPr/>
          </p:nvSpPr>
          <p:spPr>
            <a:xfrm>
              <a:off x="4221618" y="3202814"/>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08E"/>
                </a:solidFill>
              </a:endParaRPr>
            </a:p>
          </p:txBody>
        </p:sp>
        <p:sp>
          <p:nvSpPr>
            <p:cNvPr id="20" name="TextBox 19">
              <a:extLst>
                <a:ext uri="{FF2B5EF4-FFF2-40B4-BE49-F238E27FC236}">
                  <a16:creationId xmlns:a16="http://schemas.microsoft.com/office/drawing/2014/main" id="{8BE386D1-BC45-F648-99B6-0570F3D0F2AA}"/>
                </a:ext>
              </a:extLst>
            </p:cNvPr>
            <p:cNvSpPr txBox="1"/>
            <p:nvPr/>
          </p:nvSpPr>
          <p:spPr>
            <a:xfrm>
              <a:off x="4314303" y="3221570"/>
              <a:ext cx="474917" cy="615553"/>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SemiBold" pitchFamily="2" charset="77"/>
                </a:rPr>
                <a:t>4</a:t>
              </a:r>
            </a:p>
          </p:txBody>
        </p:sp>
      </p:grpSp>
      <p:grpSp>
        <p:nvGrpSpPr>
          <p:cNvPr id="6" name="Group 5">
            <a:extLst>
              <a:ext uri="{FF2B5EF4-FFF2-40B4-BE49-F238E27FC236}">
                <a16:creationId xmlns:a16="http://schemas.microsoft.com/office/drawing/2014/main" id="{1F4A055F-6A79-4666-B552-478C079DB990}"/>
              </a:ext>
            </a:extLst>
          </p:cNvPr>
          <p:cNvGrpSpPr/>
          <p:nvPr/>
        </p:nvGrpSpPr>
        <p:grpSpPr>
          <a:xfrm>
            <a:off x="1455755" y="5816824"/>
            <a:ext cx="4458695" cy="496974"/>
            <a:chOff x="4223585" y="4150905"/>
            <a:chExt cx="5944929" cy="662632"/>
          </a:xfrm>
        </p:grpSpPr>
        <p:sp>
          <p:nvSpPr>
            <p:cNvPr id="37" name="TextBox 36">
              <a:extLst>
                <a:ext uri="{FF2B5EF4-FFF2-40B4-BE49-F238E27FC236}">
                  <a16:creationId xmlns:a16="http://schemas.microsoft.com/office/drawing/2014/main" id="{1405E336-7F29-AD48-ADE9-A3BC8513015E}"/>
                </a:ext>
              </a:extLst>
            </p:cNvPr>
            <p:cNvSpPr txBox="1"/>
            <p:nvPr/>
          </p:nvSpPr>
          <p:spPr>
            <a:xfrm>
              <a:off x="5165604" y="4173633"/>
              <a:ext cx="5002910" cy="615553"/>
            </a:xfrm>
            <a:prstGeom prst="rect">
              <a:avLst/>
            </a:prstGeom>
            <a:noFill/>
          </p:spPr>
          <p:txBody>
            <a:bodyPr wrap="none" rtlCol="0" anchor="ctr" anchorCtr="0">
              <a:spAutoFit/>
            </a:bodyPr>
            <a:lstStyle/>
            <a:p>
              <a:r>
                <a:rPr lang="en-US" sz="2400" b="1" dirty="0">
                  <a:solidFill>
                    <a:schemeClr val="tx2"/>
                  </a:solidFill>
                  <a:ea typeface="League Spartan" charset="0"/>
                  <a:cs typeface="Poppins SemiBold" pitchFamily="2" charset="77"/>
                </a:rPr>
                <a:t>Wrap Up and Next Steps</a:t>
              </a:r>
            </a:p>
          </p:txBody>
        </p:sp>
        <p:sp>
          <p:nvSpPr>
            <p:cNvPr id="23" name="Rounded Rectangle 52">
              <a:extLst>
                <a:ext uri="{FF2B5EF4-FFF2-40B4-BE49-F238E27FC236}">
                  <a16:creationId xmlns:a16="http://schemas.microsoft.com/office/drawing/2014/main" id="{CC7AB88B-B7D5-4C4B-89F5-C630773CAE0F}"/>
                </a:ext>
              </a:extLst>
            </p:cNvPr>
            <p:cNvSpPr/>
            <p:nvPr/>
          </p:nvSpPr>
          <p:spPr>
            <a:xfrm>
              <a:off x="4223585" y="4150905"/>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08E"/>
                </a:solidFill>
              </a:endParaRPr>
            </a:p>
          </p:txBody>
        </p:sp>
        <p:sp>
          <p:nvSpPr>
            <p:cNvPr id="24" name="TextBox 23">
              <a:extLst>
                <a:ext uri="{FF2B5EF4-FFF2-40B4-BE49-F238E27FC236}">
                  <a16:creationId xmlns:a16="http://schemas.microsoft.com/office/drawing/2014/main" id="{7D9B5B4E-FC70-1640-84F8-15F4919ADC2F}"/>
                </a:ext>
              </a:extLst>
            </p:cNvPr>
            <p:cNvSpPr txBox="1"/>
            <p:nvPr/>
          </p:nvSpPr>
          <p:spPr>
            <a:xfrm>
              <a:off x="4318242" y="4174442"/>
              <a:ext cx="474918" cy="615553"/>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SemiBold" pitchFamily="2" charset="77"/>
                </a:rPr>
                <a:t>5</a:t>
              </a:r>
            </a:p>
          </p:txBody>
        </p:sp>
      </p:grpSp>
      <p:grpSp>
        <p:nvGrpSpPr>
          <p:cNvPr id="8" name="Group 7">
            <a:extLst>
              <a:ext uri="{FF2B5EF4-FFF2-40B4-BE49-F238E27FC236}">
                <a16:creationId xmlns:a16="http://schemas.microsoft.com/office/drawing/2014/main" id="{EBE44695-4D55-474B-BDB6-574CAF83ADE6}"/>
              </a:ext>
            </a:extLst>
          </p:cNvPr>
          <p:cNvGrpSpPr/>
          <p:nvPr/>
        </p:nvGrpSpPr>
        <p:grpSpPr>
          <a:xfrm>
            <a:off x="1455755" y="3941730"/>
            <a:ext cx="7529858" cy="496974"/>
            <a:chOff x="4211015" y="2228415"/>
            <a:chExt cx="10039802" cy="662632"/>
          </a:xfrm>
        </p:grpSpPr>
        <p:sp>
          <p:nvSpPr>
            <p:cNvPr id="46" name="Rounded Rectangle 45">
              <a:extLst>
                <a:ext uri="{FF2B5EF4-FFF2-40B4-BE49-F238E27FC236}">
                  <a16:creationId xmlns:a16="http://schemas.microsoft.com/office/drawing/2014/main" id="{63A3970D-67A5-8547-B444-ADEEAE7C0040}"/>
                </a:ext>
              </a:extLst>
            </p:cNvPr>
            <p:cNvSpPr/>
            <p:nvPr/>
          </p:nvSpPr>
          <p:spPr>
            <a:xfrm>
              <a:off x="4211015" y="2228415"/>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08E"/>
                </a:solidFill>
              </a:endParaRPr>
            </a:p>
          </p:txBody>
        </p:sp>
        <p:sp>
          <p:nvSpPr>
            <p:cNvPr id="50" name="TextBox 49">
              <a:extLst>
                <a:ext uri="{FF2B5EF4-FFF2-40B4-BE49-F238E27FC236}">
                  <a16:creationId xmlns:a16="http://schemas.microsoft.com/office/drawing/2014/main" id="{81759F5A-3194-CD4C-B7FF-8A83B27DB2C6}"/>
                </a:ext>
              </a:extLst>
            </p:cNvPr>
            <p:cNvSpPr txBox="1"/>
            <p:nvPr/>
          </p:nvSpPr>
          <p:spPr>
            <a:xfrm>
              <a:off x="4305672" y="2246548"/>
              <a:ext cx="474917" cy="615553"/>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SemiBold" pitchFamily="2" charset="77"/>
                </a:rPr>
                <a:t>3</a:t>
              </a:r>
            </a:p>
          </p:txBody>
        </p:sp>
        <p:sp>
          <p:nvSpPr>
            <p:cNvPr id="15" name="TextBox 14">
              <a:extLst>
                <a:ext uri="{FF2B5EF4-FFF2-40B4-BE49-F238E27FC236}">
                  <a16:creationId xmlns:a16="http://schemas.microsoft.com/office/drawing/2014/main" id="{6421C01A-F111-AF42-8A8E-CCAD5CE8CD4B}"/>
                </a:ext>
              </a:extLst>
            </p:cNvPr>
            <p:cNvSpPr txBox="1"/>
            <p:nvPr/>
          </p:nvSpPr>
          <p:spPr>
            <a:xfrm>
              <a:off x="5167569" y="2272493"/>
              <a:ext cx="9083248" cy="615553"/>
            </a:xfrm>
            <a:prstGeom prst="rect">
              <a:avLst/>
            </a:prstGeom>
            <a:noFill/>
          </p:spPr>
          <p:txBody>
            <a:bodyPr wrap="none" rtlCol="0" anchor="ctr" anchorCtr="0">
              <a:spAutoFit/>
            </a:bodyPr>
            <a:lstStyle/>
            <a:p>
              <a:r>
                <a:rPr lang="en-US" sz="2400" b="1" dirty="0">
                  <a:solidFill>
                    <a:schemeClr val="tx2"/>
                  </a:solidFill>
                  <a:ea typeface="League Spartan" charset="0"/>
                  <a:cs typeface="Arial" panose="020B0604020202020204" pitchFamily="34" charset="0"/>
                </a:rPr>
                <a:t>Phase II – Conduct protocols with trainer assistance </a:t>
              </a:r>
              <a:endParaRPr lang="en-US" sz="2400" dirty="0">
                <a:solidFill>
                  <a:schemeClr val="tx2"/>
                </a:solidFill>
              </a:endParaRPr>
            </a:p>
          </p:txBody>
        </p:sp>
      </p:grpSp>
      <p:grpSp>
        <p:nvGrpSpPr>
          <p:cNvPr id="9" name="Group 8">
            <a:extLst>
              <a:ext uri="{FF2B5EF4-FFF2-40B4-BE49-F238E27FC236}">
                <a16:creationId xmlns:a16="http://schemas.microsoft.com/office/drawing/2014/main" id="{1C356CCE-72FA-4A3B-A71F-4A8DD3EE9269}"/>
              </a:ext>
            </a:extLst>
          </p:cNvPr>
          <p:cNvGrpSpPr/>
          <p:nvPr/>
        </p:nvGrpSpPr>
        <p:grpSpPr>
          <a:xfrm>
            <a:off x="1529453" y="2862488"/>
            <a:ext cx="6356832" cy="633111"/>
            <a:chOff x="4216344" y="1759014"/>
            <a:chExt cx="17781731" cy="346570"/>
          </a:xfrm>
        </p:grpSpPr>
        <p:sp>
          <p:nvSpPr>
            <p:cNvPr id="47" name="TextBox 46">
              <a:extLst>
                <a:ext uri="{FF2B5EF4-FFF2-40B4-BE49-F238E27FC236}">
                  <a16:creationId xmlns:a16="http://schemas.microsoft.com/office/drawing/2014/main" id="{E86AE49B-E1F1-6749-88BD-93FCFF63C125}"/>
                </a:ext>
              </a:extLst>
            </p:cNvPr>
            <p:cNvSpPr txBox="1"/>
            <p:nvPr/>
          </p:nvSpPr>
          <p:spPr>
            <a:xfrm>
              <a:off x="4216344" y="1852865"/>
              <a:ext cx="996352" cy="252719"/>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SemiBold" pitchFamily="2" charset="77"/>
                </a:rPr>
                <a:t>2</a:t>
              </a:r>
            </a:p>
          </p:txBody>
        </p:sp>
        <p:sp>
          <p:nvSpPr>
            <p:cNvPr id="16" name="Rectangle 15">
              <a:extLst>
                <a:ext uri="{FF2B5EF4-FFF2-40B4-BE49-F238E27FC236}">
                  <a16:creationId xmlns:a16="http://schemas.microsoft.com/office/drawing/2014/main" id="{E21B5E37-4DA1-A44E-8AC1-C7A54811AFC9}"/>
                </a:ext>
              </a:extLst>
            </p:cNvPr>
            <p:cNvSpPr/>
            <p:nvPr/>
          </p:nvSpPr>
          <p:spPr>
            <a:xfrm>
              <a:off x="6024559" y="1759014"/>
              <a:ext cx="15973516" cy="252719"/>
            </a:xfrm>
            <a:prstGeom prst="rect">
              <a:avLst/>
            </a:prstGeom>
          </p:spPr>
          <p:txBody>
            <a:bodyPr wrap="square">
              <a:spAutoFit/>
            </a:bodyPr>
            <a:lstStyle/>
            <a:p>
              <a:pPr lvl="0">
                <a:lnSpc>
                  <a:spcPct val="100000"/>
                </a:lnSpc>
              </a:pPr>
              <a:endParaRPr lang="en-US" sz="2400" dirty="0">
                <a:solidFill>
                  <a:schemeClr val="tx2"/>
                </a:solidFill>
              </a:endParaRPr>
            </a:p>
          </p:txBody>
        </p:sp>
      </p:grpSp>
      <p:sp>
        <p:nvSpPr>
          <p:cNvPr id="26" name="Rounded Rectangle 43">
            <a:extLst>
              <a:ext uri="{FF2B5EF4-FFF2-40B4-BE49-F238E27FC236}">
                <a16:creationId xmlns:a16="http://schemas.microsoft.com/office/drawing/2014/main" id="{5FFCB9C1-7CBA-4B82-B47F-88D4BB38DD1A}"/>
              </a:ext>
            </a:extLst>
          </p:cNvPr>
          <p:cNvSpPr/>
          <p:nvPr/>
        </p:nvSpPr>
        <p:spPr>
          <a:xfrm>
            <a:off x="1455755" y="2127304"/>
            <a:ext cx="498176" cy="496974"/>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rgbClr val="00A08E"/>
              </a:solidFill>
            </a:endParaRPr>
          </a:p>
        </p:txBody>
      </p:sp>
      <p:grpSp>
        <p:nvGrpSpPr>
          <p:cNvPr id="11" name="Group 10">
            <a:extLst>
              <a:ext uri="{FF2B5EF4-FFF2-40B4-BE49-F238E27FC236}">
                <a16:creationId xmlns:a16="http://schemas.microsoft.com/office/drawing/2014/main" id="{F4977400-7322-4954-9DB8-F76BE1D1066B}"/>
              </a:ext>
            </a:extLst>
          </p:cNvPr>
          <p:cNvGrpSpPr/>
          <p:nvPr/>
        </p:nvGrpSpPr>
        <p:grpSpPr>
          <a:xfrm>
            <a:off x="1526749" y="2150095"/>
            <a:ext cx="5737378" cy="1345504"/>
            <a:chOff x="4303705" y="20416"/>
            <a:chExt cx="7649836" cy="1794004"/>
          </a:xfrm>
        </p:grpSpPr>
        <p:sp>
          <p:nvSpPr>
            <p:cNvPr id="27" name="TextBox 26">
              <a:extLst>
                <a:ext uri="{FF2B5EF4-FFF2-40B4-BE49-F238E27FC236}">
                  <a16:creationId xmlns:a16="http://schemas.microsoft.com/office/drawing/2014/main" id="{D433D37F-4817-41E1-8564-6B1D618AA67F}"/>
                </a:ext>
              </a:extLst>
            </p:cNvPr>
            <p:cNvSpPr txBox="1"/>
            <p:nvPr/>
          </p:nvSpPr>
          <p:spPr>
            <a:xfrm>
              <a:off x="4303705" y="20416"/>
              <a:ext cx="474917" cy="615553"/>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SemiBold" pitchFamily="2" charset="77"/>
                </a:rPr>
                <a:t>1</a:t>
              </a:r>
            </a:p>
          </p:txBody>
        </p:sp>
        <p:sp>
          <p:nvSpPr>
            <p:cNvPr id="28" name="Rectangle 27">
              <a:extLst>
                <a:ext uri="{FF2B5EF4-FFF2-40B4-BE49-F238E27FC236}">
                  <a16:creationId xmlns:a16="http://schemas.microsoft.com/office/drawing/2014/main" id="{C2DEC8DA-0D68-4B22-AE6D-E13EE82FF54F}"/>
                </a:ext>
              </a:extLst>
            </p:cNvPr>
            <p:cNvSpPr/>
            <p:nvPr/>
          </p:nvSpPr>
          <p:spPr>
            <a:xfrm>
              <a:off x="5169208" y="1198867"/>
              <a:ext cx="6784333" cy="615553"/>
            </a:xfrm>
            <a:prstGeom prst="rect">
              <a:avLst/>
            </a:prstGeom>
          </p:spPr>
          <p:txBody>
            <a:bodyPr wrap="none">
              <a:spAutoFit/>
            </a:bodyPr>
            <a:lstStyle/>
            <a:p>
              <a:r>
                <a:rPr lang="en-US" sz="2400" b="1" dirty="0">
                  <a:solidFill>
                    <a:schemeClr val="tx2"/>
                  </a:solidFill>
                  <a:cs typeface="Poppins SemiBold" pitchFamily="2" charset="77"/>
                </a:rPr>
                <a:t>Phase I</a:t>
              </a:r>
              <a:r>
                <a:rPr lang="en-US" sz="2400" b="1" dirty="0">
                  <a:solidFill>
                    <a:schemeClr val="tx2"/>
                  </a:solidFill>
                  <a:ea typeface="League Spartan" charset="0"/>
                  <a:cs typeface="Arial" panose="020B0604020202020204" pitchFamily="34" charset="0"/>
                </a:rPr>
                <a:t> – </a:t>
              </a:r>
              <a:r>
                <a:rPr lang="en-US" sz="2400" b="1" dirty="0">
                  <a:solidFill>
                    <a:schemeClr val="tx2"/>
                  </a:solidFill>
                  <a:cs typeface="Poppins SemiBold" pitchFamily="2" charset="77"/>
                </a:rPr>
                <a:t>Recap and continuation</a:t>
              </a:r>
              <a:endParaRPr lang="en-US" sz="2400" dirty="0"/>
            </a:p>
          </p:txBody>
        </p:sp>
      </p:grpSp>
      <p:sp>
        <p:nvSpPr>
          <p:cNvPr id="2" name="Rectangle 1">
            <a:extLst>
              <a:ext uri="{FF2B5EF4-FFF2-40B4-BE49-F238E27FC236}">
                <a16:creationId xmlns:a16="http://schemas.microsoft.com/office/drawing/2014/main" id="{75595A0B-4B28-66FB-1352-CB7B2E32D1B5}"/>
              </a:ext>
            </a:extLst>
          </p:cNvPr>
          <p:cNvSpPr/>
          <p:nvPr/>
        </p:nvSpPr>
        <p:spPr>
          <a:xfrm>
            <a:off x="2175876" y="2046475"/>
            <a:ext cx="6324264" cy="830997"/>
          </a:xfrm>
          <a:prstGeom prst="rect">
            <a:avLst/>
          </a:prstGeom>
        </p:spPr>
        <p:txBody>
          <a:bodyPr wrap="square">
            <a:spAutoFit/>
          </a:bodyPr>
          <a:lstStyle/>
          <a:p>
            <a:r>
              <a:rPr lang="en-US" sz="2400" b="1" dirty="0">
                <a:solidFill>
                  <a:schemeClr val="tx2"/>
                </a:solidFill>
                <a:cs typeface="Poppins SemiBold" pitchFamily="2" charset="77"/>
              </a:rPr>
              <a:t>Introduction to Texas Stream Team and Advanced Water Quality Parameters</a:t>
            </a:r>
            <a:endParaRPr lang="en-US" sz="2400" dirty="0"/>
          </a:p>
        </p:txBody>
      </p:sp>
    </p:spTree>
    <p:extLst>
      <p:ext uri="{BB962C8B-B14F-4D97-AF65-F5344CB8AC3E}">
        <p14:creationId xmlns:p14="http://schemas.microsoft.com/office/powerpoint/2010/main" val="3379676986"/>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C28EF5-B201-B245-9E10-9984C2AC20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30" y="0"/>
            <a:ext cx="9143770" cy="4816278"/>
          </a:xfrm>
          <a:prstGeom prst="rect">
            <a:avLst/>
          </a:prstGeom>
        </p:spPr>
      </p:pic>
      <p:grpSp>
        <p:nvGrpSpPr>
          <p:cNvPr id="19" name="Group 18">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0" name="Freeform: Shape 19">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C98D5596-28CF-7749-90AA-AF97AF068196}"/>
              </a:ext>
            </a:extLst>
          </p:cNvPr>
          <p:cNvSpPr txBox="1">
            <a:spLocks/>
          </p:cNvSpPr>
          <p:nvPr/>
        </p:nvSpPr>
        <p:spPr>
          <a:xfrm>
            <a:off x="13434" y="4299093"/>
            <a:ext cx="9143769" cy="725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5481"/>
                </a:solidFill>
                <a:effectLst/>
                <a:uLnTx/>
                <a:uFillTx/>
                <a:latin typeface="Arial" panose="020B0604020202020204" pitchFamily="34" charset="0"/>
                <a:cs typeface="Arial" panose="020B0604020202020204" pitchFamily="34" charset="0"/>
              </a:rPr>
              <a:t>IMPACTS OF EXCESS PHOSPHATE</a:t>
            </a:r>
          </a:p>
        </p:txBody>
      </p:sp>
      <p:sp>
        <p:nvSpPr>
          <p:cNvPr id="12" name="TextBox 11">
            <a:extLst>
              <a:ext uri="{FF2B5EF4-FFF2-40B4-BE49-F238E27FC236}">
                <a16:creationId xmlns:a16="http://schemas.microsoft.com/office/drawing/2014/main" id="{58E7E703-E737-1243-821D-94728C6CA28E}"/>
              </a:ext>
            </a:extLst>
          </p:cNvPr>
          <p:cNvSpPr txBox="1"/>
          <p:nvPr/>
        </p:nvSpPr>
        <p:spPr>
          <a:xfrm>
            <a:off x="0" y="5085107"/>
            <a:ext cx="9015409" cy="1504063"/>
          </a:xfrm>
          <a:prstGeom prst="rect">
            <a:avLst/>
          </a:prstGeom>
        </p:spPr>
        <p:txBody>
          <a:bodyPr vert="horz" lIns="91440" tIns="45720" rIns="91440" bIns="45720" numCol="2"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Stimulates plants and algae growth</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Lowers dissolved oxygen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Harm fish and aquatic invertebrates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Eutrophication</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p:txBody>
      </p:sp>
    </p:spTree>
    <p:extLst>
      <p:ext uri="{BB962C8B-B14F-4D97-AF65-F5344CB8AC3E}">
        <p14:creationId xmlns:p14="http://schemas.microsoft.com/office/powerpoint/2010/main" val="4027079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89D5E-A435-9F4B-AB8D-2A9926E044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2392680"/>
          </a:xfrm>
          <a:prstGeom prst="rect">
            <a:avLst/>
          </a:prstGeom>
        </p:spPr>
      </p:pic>
      <p:sp>
        <p:nvSpPr>
          <p:cNvPr id="6" name="Rectangle 5">
            <a:extLst>
              <a:ext uri="{FF2B5EF4-FFF2-40B4-BE49-F238E27FC236}">
                <a16:creationId xmlns:a16="http://schemas.microsoft.com/office/drawing/2014/main" id="{BA471743-AF56-B547-A823-6DF99DA123D2}"/>
              </a:ext>
            </a:extLst>
          </p:cNvPr>
          <p:cNvSpPr/>
          <p:nvPr/>
        </p:nvSpPr>
        <p:spPr>
          <a:xfrm>
            <a:off x="0" y="0"/>
            <a:ext cx="9144000" cy="239267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0" y="571914"/>
            <a:ext cx="9144000" cy="1325563"/>
          </a:xfrm>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EUTROPHICATION</a:t>
            </a:r>
            <a:endParaRPr lang="en-US" sz="4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2350" y="2469391"/>
            <a:ext cx="8339300" cy="4069080"/>
          </a:xfrm>
        </p:spPr>
        <p:txBody>
          <a:bodyPr>
            <a:noAutofit/>
          </a:bodyPr>
          <a:lstStyle/>
          <a:p>
            <a:r>
              <a:rPr lang="en-US" sz="2400" dirty="0">
                <a:latin typeface="Arial" panose="020B0604020202020204" pitchFamily="34" charset="0"/>
                <a:cs typeface="Arial" panose="020B0604020202020204" pitchFamily="34" charset="0"/>
              </a:rPr>
              <a:t>When a body of water becomes overly enriched with minerals and nutrients that induce excessive growth of plants and algae</a:t>
            </a:r>
          </a:p>
          <a:p>
            <a:r>
              <a:rPr lang="en-US" sz="2400" dirty="0">
                <a:latin typeface="Arial" panose="020B0604020202020204" pitchFamily="34" charset="0"/>
                <a:cs typeface="Arial" panose="020B0604020202020204" pitchFamily="34" charset="0"/>
              </a:rPr>
              <a:t>Excess amounts of nutrients can lead to Eutrophication</a:t>
            </a:r>
          </a:p>
          <a:p>
            <a:pPr marL="457200" lvl="1" indent="0">
              <a:buNone/>
            </a:pPr>
            <a:r>
              <a:rPr lang="en-US" dirty="0">
                <a:latin typeface="Arial" panose="020B0604020202020204" pitchFamily="34" charset="0"/>
                <a:cs typeface="Arial" panose="020B0604020202020204" pitchFamily="34" charset="0"/>
                <a:sym typeface="Wingdings" pitchFamily="2" charset="2"/>
              </a:rPr>
              <a:t>  </a:t>
            </a:r>
            <a:r>
              <a:rPr lang="en-US" dirty="0">
                <a:latin typeface="Arial" panose="020B0604020202020204" pitchFamily="34" charset="0"/>
                <a:cs typeface="Arial" panose="020B0604020202020204" pitchFamily="34" charset="0"/>
              </a:rPr>
              <a:t>blocks sunlight</a:t>
            </a:r>
          </a:p>
          <a:p>
            <a:pPr marL="457200" lvl="1" indent="0">
              <a:buNone/>
            </a:pPr>
            <a:r>
              <a:rPr lang="en-US" dirty="0">
                <a:latin typeface="Arial" panose="020B0604020202020204" pitchFamily="34" charset="0"/>
                <a:cs typeface="Arial" panose="020B0604020202020204" pitchFamily="34" charset="0"/>
                <a:sym typeface="Wingdings" pitchFamily="2" charset="2"/>
              </a:rPr>
              <a:t>  </a:t>
            </a:r>
            <a:r>
              <a:rPr lang="en-US" dirty="0">
                <a:latin typeface="Arial" panose="020B0604020202020204" pitchFamily="34" charset="0"/>
                <a:cs typeface="Arial" panose="020B0604020202020204" pitchFamily="34" charset="0"/>
              </a:rPr>
              <a:t>less photosynthesis </a:t>
            </a:r>
          </a:p>
          <a:p>
            <a:pPr marL="457200" lvl="1" indent="0">
              <a:buNone/>
            </a:pPr>
            <a:r>
              <a:rPr lang="en-US" dirty="0">
                <a:latin typeface="Arial" panose="020B0604020202020204" pitchFamily="34" charset="0"/>
                <a:cs typeface="Arial" panose="020B0604020202020204" pitchFamily="34" charset="0"/>
                <a:sym typeface="Wingdings" pitchFamily="2" charset="2"/>
              </a:rPr>
              <a:t>  less oxygen</a:t>
            </a:r>
          </a:p>
          <a:p>
            <a:pPr marL="457200" lvl="1" indent="0">
              <a:buNone/>
            </a:pPr>
            <a:r>
              <a:rPr lang="en-US" dirty="0">
                <a:latin typeface="Arial" panose="020B0604020202020204" pitchFamily="34" charset="0"/>
                <a:cs typeface="Arial" panose="020B0604020202020204" pitchFamily="34" charset="0"/>
                <a:sym typeface="Wingdings" pitchFamily="2" charset="2"/>
              </a:rPr>
              <a:t>  Subsurface vegetation dies</a:t>
            </a:r>
          </a:p>
          <a:p>
            <a:pPr marL="457200" lvl="1" indent="0">
              <a:buNone/>
            </a:pPr>
            <a:r>
              <a:rPr lang="en-US" dirty="0">
                <a:latin typeface="Arial" panose="020B0604020202020204" pitchFamily="34" charset="0"/>
                <a:cs typeface="Arial" panose="020B0604020202020204" pitchFamily="34" charset="0"/>
                <a:sym typeface="Wingdings" pitchFamily="2" charset="2"/>
              </a:rPr>
              <a:t>  Decomposition consumes oxygen</a:t>
            </a:r>
          </a:p>
          <a:p>
            <a:pPr marL="457200" lvl="1" indent="0">
              <a:buNone/>
            </a:pPr>
            <a:r>
              <a:rPr lang="en-US" dirty="0">
                <a:latin typeface="Arial" panose="020B0604020202020204" pitchFamily="34" charset="0"/>
                <a:cs typeface="Arial" panose="020B0604020202020204" pitchFamily="34" charset="0"/>
                <a:sym typeface="Wingdings" pitchFamily="2" charset="2"/>
              </a:rPr>
              <a:t>  Fish kills</a:t>
            </a:r>
          </a:p>
        </p:txBody>
      </p:sp>
    </p:spTree>
    <p:extLst>
      <p:ext uri="{BB962C8B-B14F-4D97-AF65-F5344CB8AC3E}">
        <p14:creationId xmlns:p14="http://schemas.microsoft.com/office/powerpoint/2010/main" val="325002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7AA67-551A-7A48-A6C5-73186521CCE7}"/>
              </a:ext>
            </a:extLst>
          </p:cNvPr>
          <p:cNvSpPr>
            <a:spLocks noGrp="1"/>
          </p:cNvSpPr>
          <p:nvPr>
            <p:ph type="sldNum" sz="quarter" idx="12"/>
          </p:nvPr>
        </p:nvSpPr>
        <p:spPr/>
        <p:txBody>
          <a:bodyPr/>
          <a:lstStyle/>
          <a:p>
            <a:fld id="{EBCE8FE3-1F35-5C49-8B4C-76E5EDEE3F2F}" type="slidenum">
              <a:rPr lang="en-US" smtClean="0"/>
              <a:t>32</a:t>
            </a:fld>
            <a:endParaRPr lang="en-US"/>
          </a:p>
        </p:txBody>
      </p:sp>
      <p:grpSp>
        <p:nvGrpSpPr>
          <p:cNvPr id="13" name="Group 12">
            <a:extLst>
              <a:ext uri="{FF2B5EF4-FFF2-40B4-BE49-F238E27FC236}">
                <a16:creationId xmlns:a16="http://schemas.microsoft.com/office/drawing/2014/main" id="{18504BB7-F46E-9149-9081-3E8F42C30E08}"/>
              </a:ext>
            </a:extLst>
          </p:cNvPr>
          <p:cNvGrpSpPr/>
          <p:nvPr/>
        </p:nvGrpSpPr>
        <p:grpSpPr>
          <a:xfrm>
            <a:off x="2315735" y="14"/>
            <a:ext cx="2232947" cy="6858000"/>
            <a:chOff x="4618147" y="0"/>
            <a:chExt cx="2232947" cy="6858000"/>
          </a:xfrm>
        </p:grpSpPr>
        <p:pic>
          <p:nvPicPr>
            <p:cNvPr id="19" name="Picture 18">
              <a:extLst>
                <a:ext uri="{FF2B5EF4-FFF2-40B4-BE49-F238E27FC236}">
                  <a16:creationId xmlns:a16="http://schemas.microsoft.com/office/drawing/2014/main" id="{467663E8-47B2-6F45-8D77-60BABEA3C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flipH="1">
              <a:off x="4618149" y="0"/>
              <a:ext cx="2232945" cy="6858000"/>
            </a:xfrm>
            <a:prstGeom prst="rect">
              <a:avLst/>
            </a:prstGeom>
          </p:spPr>
        </p:pic>
        <p:sp>
          <p:nvSpPr>
            <p:cNvPr id="8" name="TextBox 7">
              <a:extLst>
                <a:ext uri="{FF2B5EF4-FFF2-40B4-BE49-F238E27FC236}">
                  <a16:creationId xmlns:a16="http://schemas.microsoft.com/office/drawing/2014/main" id="{7621D195-CCDB-EE41-960A-EB1DAA0737F0}"/>
                </a:ext>
              </a:extLst>
            </p:cNvPr>
            <p:cNvSpPr txBox="1"/>
            <p:nvPr/>
          </p:nvSpPr>
          <p:spPr>
            <a:xfrm>
              <a:off x="4618147" y="5881272"/>
              <a:ext cx="2225797"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TURBIDITY</a:t>
              </a:r>
            </a:p>
          </p:txBody>
        </p:sp>
      </p:grpSp>
      <p:grpSp>
        <p:nvGrpSpPr>
          <p:cNvPr id="12" name="Group 11">
            <a:extLst>
              <a:ext uri="{FF2B5EF4-FFF2-40B4-BE49-F238E27FC236}">
                <a16:creationId xmlns:a16="http://schemas.microsoft.com/office/drawing/2014/main" id="{A6C3985F-E61A-7844-99E4-46885FFC3CA5}"/>
              </a:ext>
            </a:extLst>
          </p:cNvPr>
          <p:cNvGrpSpPr/>
          <p:nvPr/>
        </p:nvGrpSpPr>
        <p:grpSpPr>
          <a:xfrm>
            <a:off x="6978352" y="1"/>
            <a:ext cx="2165648" cy="6857986"/>
            <a:chOff x="2300051" y="1"/>
            <a:chExt cx="2229479" cy="6857986"/>
          </a:xfrm>
        </p:grpSpPr>
        <p:pic>
          <p:nvPicPr>
            <p:cNvPr id="20" name="Picture 19">
              <a:extLst>
                <a:ext uri="{FF2B5EF4-FFF2-40B4-BE49-F238E27FC236}">
                  <a16:creationId xmlns:a16="http://schemas.microsoft.com/office/drawing/2014/main" id="{C7BD6889-2C3B-B84B-9662-85265D4A65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307196" y="1"/>
              <a:ext cx="2218657" cy="6857986"/>
            </a:xfrm>
            <a:prstGeom prst="rect">
              <a:avLst/>
            </a:prstGeom>
          </p:spPr>
        </p:pic>
        <p:sp>
          <p:nvSpPr>
            <p:cNvPr id="9" name="TextBox 8">
              <a:extLst>
                <a:ext uri="{FF2B5EF4-FFF2-40B4-BE49-F238E27FC236}">
                  <a16:creationId xmlns:a16="http://schemas.microsoft.com/office/drawing/2014/main" id="{524D8718-8642-D949-9C10-92AED11ABE8C}"/>
                </a:ext>
              </a:extLst>
            </p:cNvPr>
            <p:cNvSpPr txBox="1"/>
            <p:nvPr/>
          </p:nvSpPr>
          <p:spPr>
            <a:xfrm>
              <a:off x="2300051" y="5881272"/>
              <a:ext cx="2229479"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ORTHOPHOSPHATE</a:t>
              </a:r>
            </a:p>
          </p:txBody>
        </p:sp>
      </p:grpSp>
      <p:grpSp>
        <p:nvGrpSpPr>
          <p:cNvPr id="14" name="Group 13">
            <a:extLst>
              <a:ext uri="{FF2B5EF4-FFF2-40B4-BE49-F238E27FC236}">
                <a16:creationId xmlns:a16="http://schemas.microsoft.com/office/drawing/2014/main" id="{D255E8C2-37AA-D243-966A-01405C988F84}"/>
              </a:ext>
            </a:extLst>
          </p:cNvPr>
          <p:cNvGrpSpPr/>
          <p:nvPr/>
        </p:nvGrpSpPr>
        <p:grpSpPr>
          <a:xfrm>
            <a:off x="0" y="14"/>
            <a:ext cx="2232946" cy="6858001"/>
            <a:chOff x="6911054" y="0"/>
            <a:chExt cx="2232946" cy="6858001"/>
          </a:xfrm>
        </p:grpSpPr>
        <p:pic>
          <p:nvPicPr>
            <p:cNvPr id="16" name="Picture 15" descr="A car driving through a flooded road&#10;&#10;Description automatically generated with low confidence">
              <a:extLst>
                <a:ext uri="{FF2B5EF4-FFF2-40B4-BE49-F238E27FC236}">
                  <a16:creationId xmlns:a16="http://schemas.microsoft.com/office/drawing/2014/main" id="{01A28AD8-61BD-424D-82E8-108820A331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1054" y="0"/>
              <a:ext cx="2232945" cy="6858001"/>
            </a:xfrm>
            <a:prstGeom prst="rect">
              <a:avLst/>
            </a:prstGeom>
          </p:spPr>
        </p:pic>
        <p:sp>
          <p:nvSpPr>
            <p:cNvPr id="10" name="TextBox 9">
              <a:extLst>
                <a:ext uri="{FF2B5EF4-FFF2-40B4-BE49-F238E27FC236}">
                  <a16:creationId xmlns:a16="http://schemas.microsoft.com/office/drawing/2014/main" id="{4B01CD5A-479A-2746-9E0E-9C5CEB7CD9FF}"/>
                </a:ext>
              </a:extLst>
            </p:cNvPr>
            <p:cNvSpPr txBox="1"/>
            <p:nvPr/>
          </p:nvSpPr>
          <p:spPr>
            <a:xfrm>
              <a:off x="6911055" y="5881272"/>
              <a:ext cx="2232945"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STREAMFLOW</a:t>
              </a:r>
            </a:p>
          </p:txBody>
        </p:sp>
      </p:grpSp>
      <p:grpSp>
        <p:nvGrpSpPr>
          <p:cNvPr id="11" name="Group 10">
            <a:extLst>
              <a:ext uri="{FF2B5EF4-FFF2-40B4-BE49-F238E27FC236}">
                <a16:creationId xmlns:a16="http://schemas.microsoft.com/office/drawing/2014/main" id="{F937C3DE-C7D7-CB47-9E6D-2037A3F8C40A}"/>
              </a:ext>
            </a:extLst>
          </p:cNvPr>
          <p:cNvGrpSpPr/>
          <p:nvPr/>
        </p:nvGrpSpPr>
        <p:grpSpPr>
          <a:xfrm>
            <a:off x="4663807" y="0"/>
            <a:ext cx="2209931" cy="6857986"/>
            <a:chOff x="-2176" y="14"/>
            <a:chExt cx="2209931" cy="6857986"/>
          </a:xfrm>
        </p:grpSpPr>
        <p:pic>
          <p:nvPicPr>
            <p:cNvPr id="21" name="Picture 20">
              <a:extLst>
                <a:ext uri="{FF2B5EF4-FFF2-40B4-BE49-F238E27FC236}">
                  <a16:creationId xmlns:a16="http://schemas.microsoft.com/office/drawing/2014/main" id="{AE9E454C-2DEF-2040-A62E-6EC05BB953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176" y="14"/>
              <a:ext cx="2209931" cy="6857986"/>
            </a:xfrm>
            <a:prstGeom prst="rect">
              <a:avLst/>
            </a:prstGeom>
          </p:spPr>
        </p:pic>
        <p:sp>
          <p:nvSpPr>
            <p:cNvPr id="18" name="Rectangle 17">
              <a:extLst>
                <a:ext uri="{FF2B5EF4-FFF2-40B4-BE49-F238E27FC236}">
                  <a16:creationId xmlns:a16="http://schemas.microsoft.com/office/drawing/2014/main" id="{FD9B5763-78B4-854D-A281-535D3B6E0764}"/>
                </a:ext>
              </a:extLst>
            </p:cNvPr>
            <p:cNvSpPr/>
            <p:nvPr/>
          </p:nvSpPr>
          <p:spPr>
            <a:xfrm>
              <a:off x="1995" y="5881285"/>
              <a:ext cx="2205760" cy="369332"/>
            </a:xfrm>
            <a:prstGeom prst="rect">
              <a:avLst/>
            </a:prstGeom>
            <a:solidFill>
              <a:srgbClr val="005481"/>
            </a:solidFill>
          </p:spPr>
          <p:txBody>
            <a:bodyPr wrap="square">
              <a:spAutoFit/>
            </a:bodyPr>
            <a:lstStyle/>
            <a:p>
              <a:pPr algn="ctr"/>
              <a:r>
                <a:rPr lang="en-US" b="1" dirty="0">
                  <a:solidFill>
                    <a:schemeClr val="bg1"/>
                  </a:solidFill>
                  <a:latin typeface="Tw Cen MT" panose="020B0602020104020603" pitchFamily="34" charset="77"/>
                </a:rPr>
                <a:t>NITRATE-NITROGEN</a:t>
              </a:r>
            </a:p>
          </p:txBody>
        </p:sp>
      </p:grpSp>
      <p:sp>
        <p:nvSpPr>
          <p:cNvPr id="3" name="Rectangle 2">
            <a:extLst>
              <a:ext uri="{FF2B5EF4-FFF2-40B4-BE49-F238E27FC236}">
                <a16:creationId xmlns:a16="http://schemas.microsoft.com/office/drawing/2014/main" id="{A2D5BC38-5088-BD4D-834D-D84E5DC4F1B6}"/>
              </a:ext>
            </a:extLst>
          </p:cNvPr>
          <p:cNvSpPr/>
          <p:nvPr/>
        </p:nvSpPr>
        <p:spPr>
          <a:xfrm>
            <a:off x="1" y="15"/>
            <a:ext cx="2232946" cy="6858000"/>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791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STREAMFLOW</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0005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C528-F833-284B-A188-65F09695176C}"/>
              </a:ext>
            </a:extLst>
          </p:cNvPr>
          <p:cNvSpPr>
            <a:spLocks noGrp="1"/>
          </p:cNvSpPr>
          <p:nvPr>
            <p:ph type="title"/>
          </p:nvPr>
        </p:nvSpPr>
        <p:spPr>
          <a:xfrm>
            <a:off x="21" y="3908601"/>
            <a:ext cx="3262944" cy="2452687"/>
          </a:xfrm>
        </p:spPr>
        <p:txBody>
          <a:bodyPr anchor="ctr">
            <a:normAutofit/>
          </a:bodyPr>
          <a:lstStyle/>
          <a:p>
            <a:r>
              <a:rPr lang="en-US" sz="3200" b="1" dirty="0">
                <a:solidFill>
                  <a:srgbClr val="005481"/>
                </a:solidFill>
                <a:latin typeface="Arial" panose="020B0604020202020204" pitchFamily="34" charset="0"/>
                <a:cs typeface="Arial" panose="020B0604020202020204" pitchFamily="34" charset="0"/>
              </a:rPr>
              <a:t>STREAMFLOW METHODS</a:t>
            </a:r>
          </a:p>
        </p:txBody>
      </p:sp>
      <p:pic>
        <p:nvPicPr>
          <p:cNvPr id="5" name="Picture 4" descr="A car driving through a flooded road&#10;&#10;Description automatically generated with low confidence">
            <a:extLst>
              <a:ext uri="{FF2B5EF4-FFF2-40B4-BE49-F238E27FC236}">
                <a16:creationId xmlns:a16="http://schemas.microsoft.com/office/drawing/2014/main" id="{D0836AE9-5908-804E-9F6B-F913F275A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F657C09-FB62-214F-9F2A-527F1EB3F10F}"/>
              </a:ext>
            </a:extLst>
          </p:cNvPr>
          <p:cNvSpPr>
            <a:spLocks noGrp="1"/>
          </p:cNvSpPr>
          <p:nvPr>
            <p:ph idx="1"/>
          </p:nvPr>
        </p:nvSpPr>
        <p:spPr>
          <a:xfrm>
            <a:off x="3167986" y="3903663"/>
            <a:ext cx="5795393" cy="2452687"/>
          </a:xfrm>
        </p:spPr>
        <p:txBody>
          <a:bodyPr anchor="ctr">
            <a:normAutofit lnSpcReduction="10000"/>
          </a:bodyPr>
          <a:lstStyle/>
          <a:p>
            <a:pPr marL="514350" indent="-514350">
              <a:buFont typeface="+mj-lt"/>
              <a:buAutoNum type="arabicPeriod"/>
            </a:pPr>
            <a:r>
              <a:rPr lang="en-US" sz="2100" b="1" dirty="0">
                <a:latin typeface="Arial" panose="020B0604020202020204" pitchFamily="34" charset="0"/>
                <a:cs typeface="Arial" panose="020B0604020202020204" pitchFamily="34" charset="0"/>
              </a:rPr>
              <a:t>Flow Gauge Station </a:t>
            </a:r>
            <a:r>
              <a:rPr lang="en-US" sz="2100" dirty="0">
                <a:latin typeface="Arial" panose="020B0604020202020204" pitchFamily="34" charset="0"/>
                <a:cs typeface="Arial" panose="020B0604020202020204" pitchFamily="34" charset="0"/>
              </a:rPr>
              <a:t>- instrument that measures and records the amount of water flowing in a river or stream in intervals</a:t>
            </a:r>
          </a:p>
          <a:p>
            <a:pPr marL="514350" indent="-514350">
              <a:buFont typeface="+mj-lt"/>
              <a:buAutoNum type="arabicPeriod"/>
            </a:pPr>
            <a:r>
              <a:rPr lang="en-US" sz="2100" b="1" dirty="0">
                <a:latin typeface="Arial" panose="020B0604020202020204" pitchFamily="34" charset="0"/>
                <a:cs typeface="Arial" panose="020B0604020202020204" pitchFamily="34" charset="0"/>
              </a:rPr>
              <a:t>Streamflow Estimate </a:t>
            </a:r>
            <a:r>
              <a:rPr lang="en-US" sz="2100" dirty="0">
                <a:latin typeface="Arial" panose="020B0604020202020204" pitchFamily="34" charset="0"/>
                <a:cs typeface="Arial" panose="020B0604020202020204" pitchFamily="34" charset="0"/>
              </a:rPr>
              <a:t>– a velocity measurement at one point along the stream width that is extrapolated to represent the flow of the entire stream width and depth.</a:t>
            </a:r>
          </a:p>
        </p:txBody>
      </p:sp>
      <p:sp>
        <p:nvSpPr>
          <p:cNvPr id="4" name="Slide Number Placeholder 3">
            <a:extLst>
              <a:ext uri="{FF2B5EF4-FFF2-40B4-BE49-F238E27FC236}">
                <a16:creationId xmlns:a16="http://schemas.microsoft.com/office/drawing/2014/main" id="{744B39C1-B8A6-184B-A511-21C6FA6B1F9B}"/>
              </a:ext>
            </a:extLst>
          </p:cNvPr>
          <p:cNvSpPr>
            <a:spLocks noGrp="1"/>
          </p:cNvSpPr>
          <p:nvPr>
            <p:ph type="sldNum" sz="quarter" idx="12"/>
          </p:nvPr>
        </p:nvSpPr>
        <p:spPr>
          <a:xfrm>
            <a:off x="6648450" y="6356350"/>
            <a:ext cx="2057400" cy="365125"/>
          </a:xfrm>
        </p:spPr>
        <p:txBody>
          <a:bodyPr>
            <a:normAutofit/>
          </a:bodyPr>
          <a:lstStyle/>
          <a:p>
            <a:pPr>
              <a:spcAft>
                <a:spcPts val="600"/>
              </a:spcAft>
            </a:pPr>
            <a:fld id="{EBCE8FE3-1F35-5C49-8B4C-76E5EDEE3F2F}" type="slidenum">
              <a:rPr lang="en-US" sz="1000" smtClean="0">
                <a:solidFill>
                  <a:schemeClr val="tx1">
                    <a:lumMod val="75000"/>
                    <a:lumOff val="25000"/>
                  </a:schemeClr>
                </a:solidFill>
              </a:rPr>
              <a:pPr>
                <a:spcAft>
                  <a:spcPts val="600"/>
                </a:spcAft>
              </a:pPr>
              <a:t>34</a:t>
            </a:fld>
            <a:endParaRPr lang="en-US" sz="1000" dirty="0">
              <a:solidFill>
                <a:schemeClr val="tx1">
                  <a:lumMod val="75000"/>
                  <a:lumOff val="25000"/>
                </a:schemeClr>
              </a:solidFill>
            </a:endParaRPr>
          </a:p>
        </p:txBody>
      </p:sp>
    </p:spTree>
    <p:extLst>
      <p:ext uri="{BB962C8B-B14F-4D97-AF65-F5344CB8AC3E}">
        <p14:creationId xmlns:p14="http://schemas.microsoft.com/office/powerpoint/2010/main" val="2087375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FLOW GAUGE STATION METHOD</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76759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ee the source image">
            <a:extLst>
              <a:ext uri="{FF2B5EF4-FFF2-40B4-BE49-F238E27FC236}">
                <a16:creationId xmlns:a16="http://schemas.microsoft.com/office/drawing/2014/main" id="{95B7B030-4215-47A8-89A9-C1A0727F7A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
          <a:stretch/>
        </p:blipFill>
        <p:spPr bwMode="auto">
          <a:xfrm>
            <a:off x="3850105" y="10"/>
            <a:ext cx="5293893"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AB3C013-5147-DD40-B83B-61334B69CF93}"/>
              </a:ext>
            </a:extLst>
          </p:cNvPr>
          <p:cNvSpPr>
            <a:spLocks noGrp="1"/>
          </p:cNvSpPr>
          <p:nvPr>
            <p:ph type="title"/>
          </p:nvPr>
        </p:nvSpPr>
        <p:spPr>
          <a:xfrm>
            <a:off x="162366" y="213734"/>
            <a:ext cx="3687739" cy="1899912"/>
          </a:xfrm>
        </p:spPr>
        <p:txBody>
          <a:bodyPr vert="horz" lIns="91440" tIns="45720" rIns="91440" bIns="45720" rtlCol="0" anchor="ctr">
            <a:normAutofit/>
          </a:bodyPr>
          <a:lstStyle/>
          <a:p>
            <a:pPr algn="ctr"/>
            <a:r>
              <a:rPr lang="en-US" sz="3500" b="1" dirty="0">
                <a:solidFill>
                  <a:srgbClr val="005481"/>
                </a:solidFill>
                <a:latin typeface="Arial" panose="020B0604020202020204" pitchFamily="34" charset="0"/>
                <a:cs typeface="Arial" panose="020B0604020202020204" pitchFamily="34" charset="0"/>
              </a:rPr>
              <a:t>FLOW GAUGE STATION METHOD</a:t>
            </a:r>
          </a:p>
        </p:txBody>
      </p:sp>
      <p:sp>
        <p:nvSpPr>
          <p:cNvPr id="6" name="Content Placeholder 2">
            <a:extLst>
              <a:ext uri="{FF2B5EF4-FFF2-40B4-BE49-F238E27FC236}">
                <a16:creationId xmlns:a16="http://schemas.microsoft.com/office/drawing/2014/main" id="{FFC9E882-702A-3345-AA17-3ED50B62784A}"/>
              </a:ext>
            </a:extLst>
          </p:cNvPr>
          <p:cNvSpPr txBox="1">
            <a:spLocks/>
          </p:cNvSpPr>
          <p:nvPr/>
        </p:nvSpPr>
        <p:spPr>
          <a:xfrm>
            <a:off x="-104276" y="2254436"/>
            <a:ext cx="3325733" cy="44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a:r>
              <a:rPr lang="en-US" sz="2000" dirty="0">
                <a:latin typeface="Arial" panose="020B0604020202020204" pitchFamily="34" charset="0"/>
                <a:cs typeface="Arial" panose="020B0604020202020204" pitchFamily="34" charset="0"/>
              </a:rPr>
              <a:t>Verify your site is within 0.25 mile of a gauge</a:t>
            </a:r>
          </a:p>
          <a:p>
            <a:pPr marL="742950"/>
            <a:r>
              <a:rPr lang="en-US" sz="2000" dirty="0">
                <a:latin typeface="Arial" panose="020B0604020202020204" pitchFamily="34" charset="0"/>
                <a:cs typeface="Arial" panose="020B0604020202020204" pitchFamily="34" charset="0"/>
              </a:rPr>
              <a:t>Monitoring Form:</a:t>
            </a:r>
          </a:p>
          <a:p>
            <a:pPr marL="1200150" lvl="1"/>
            <a:r>
              <a:rPr lang="en-US" sz="2000" dirty="0">
                <a:latin typeface="Arial" panose="020B0604020202020204" pitchFamily="34" charset="0"/>
                <a:cs typeface="Arial" panose="020B0604020202020204" pitchFamily="34" charset="0"/>
              </a:rPr>
              <a:t>Mark “1-Flow Gauge Station” as the method used </a:t>
            </a:r>
          </a:p>
          <a:p>
            <a:pPr marL="1200150" lvl="1"/>
            <a:r>
              <a:rPr lang="en-US" sz="2000" dirty="0">
                <a:latin typeface="Arial" panose="020B0604020202020204" pitchFamily="34" charset="0"/>
                <a:cs typeface="Arial" panose="020B0604020202020204" pitchFamily="34" charset="0"/>
              </a:rPr>
              <a:t>Record “Discharge (</a:t>
            </a:r>
            <a:r>
              <a:rPr lang="en-US" sz="2000" dirty="0" err="1">
                <a:latin typeface="Arial" panose="020B0604020202020204" pitchFamily="34" charset="0"/>
                <a:cs typeface="Arial" panose="020B0604020202020204" pitchFamily="34" charset="0"/>
              </a:rPr>
              <a:t>cfs</a:t>
            </a:r>
            <a:r>
              <a:rPr lang="en-US" sz="2000" dirty="0">
                <a:latin typeface="Arial" panose="020B0604020202020204" pitchFamily="34" charset="0"/>
                <a:cs typeface="Arial" panose="020B0604020202020204" pitchFamily="34" charset="0"/>
              </a:rPr>
              <a:t>)” from the gauge that coincides with the date and time of the monitoring event</a:t>
            </a:r>
          </a:p>
          <a:p>
            <a:endParaRPr lang="en-US" sz="17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1E7039F-1E4C-4E4A-9937-3BAD0FAFC97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EBCE8FE3-1F35-5C49-8B4C-76E5EDEE3F2F}" type="slidenum">
              <a:rPr lang="en-US" smtClean="0">
                <a:solidFill>
                  <a:srgbClr val="FFFFFF"/>
                </a:solidFill>
                <a:latin typeface="Calibri" panose="020F0502020204030204"/>
              </a:rPr>
              <a:pPr defTabSz="914400">
                <a:spcAft>
                  <a:spcPts val="600"/>
                </a:spcAft>
                <a:defRPr/>
              </a:pPr>
              <a:t>36</a:t>
            </a:fld>
            <a:endParaRPr lang="en-US">
              <a:solidFill>
                <a:srgbClr val="FFFFFF"/>
              </a:solidFill>
              <a:latin typeface="Calibri" panose="020F0502020204030204"/>
            </a:endParaRPr>
          </a:p>
        </p:txBody>
      </p:sp>
    </p:spTree>
    <p:extLst>
      <p:ext uri="{BB962C8B-B14F-4D97-AF65-F5344CB8AC3E}">
        <p14:creationId xmlns:p14="http://schemas.microsoft.com/office/powerpoint/2010/main" val="228955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D67ED-D0D9-BB48-9165-CB6DE2069DFC}"/>
              </a:ext>
            </a:extLst>
          </p:cNvPr>
          <p:cNvSpPr>
            <a:spLocks noGrp="1"/>
          </p:cNvSpPr>
          <p:nvPr>
            <p:ph type="sldNum" sz="quarter" idx="12"/>
          </p:nvPr>
        </p:nvSpPr>
        <p:spPr>
          <a:xfrm>
            <a:off x="6457950" y="6356350"/>
            <a:ext cx="2057400" cy="365125"/>
          </a:xfrm>
        </p:spPr>
        <p:txBody>
          <a:bodyPr>
            <a:normAutofit/>
          </a:bodyPr>
          <a:lstStyle/>
          <a:p>
            <a:pPr>
              <a:spcAft>
                <a:spcPts val="600"/>
              </a:spcAft>
            </a:pPr>
            <a:fld id="{EBCE8FE3-1F35-5C49-8B4C-76E5EDEE3F2F}" type="slidenum">
              <a:rPr lang="en-US">
                <a:solidFill>
                  <a:srgbClr val="FFFFFF"/>
                </a:solidFill>
              </a:rPr>
              <a:pPr>
                <a:spcAft>
                  <a:spcPts val="600"/>
                </a:spcAft>
              </a:pPr>
              <a:t>37</a:t>
            </a:fld>
            <a:endParaRPr lang="en-US">
              <a:solidFill>
                <a:srgbClr val="FFFFFF"/>
              </a:solidFill>
            </a:endParaRPr>
          </a:p>
        </p:txBody>
      </p:sp>
      <p:pic>
        <p:nvPicPr>
          <p:cNvPr id="10" name="Picture 9">
            <a:extLst>
              <a:ext uri="{FF2B5EF4-FFF2-40B4-BE49-F238E27FC236}">
                <a16:creationId xmlns:a16="http://schemas.microsoft.com/office/drawing/2014/main" id="{046D2D25-69CE-1046-9A0C-EBBD557D22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2" y="584937"/>
            <a:ext cx="9140571" cy="5636382"/>
          </a:xfrm>
          <a:prstGeom prst="rect">
            <a:avLst/>
          </a:prstGeom>
        </p:spPr>
      </p:pic>
      <p:sp>
        <p:nvSpPr>
          <p:cNvPr id="11" name="Rectangle: Rounded Corners 10">
            <a:hlinkClick r:id="rId4"/>
            <a:extLst>
              <a:ext uri="{FF2B5EF4-FFF2-40B4-BE49-F238E27FC236}">
                <a16:creationId xmlns:a16="http://schemas.microsoft.com/office/drawing/2014/main" id="{41B246EC-8FEE-D54E-0B79-202D1BC36965}"/>
              </a:ext>
            </a:extLst>
          </p:cNvPr>
          <p:cNvSpPr/>
          <p:nvPr/>
        </p:nvSpPr>
        <p:spPr>
          <a:xfrm>
            <a:off x="2527117" y="6356350"/>
            <a:ext cx="4088619" cy="365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hlinkClick r:id="rId5">
                  <a:extLst>
                    <a:ext uri="{A12FA001-AC4F-418D-AE19-62706E023703}">
                      <ahyp:hlinkClr xmlns:ahyp="http://schemas.microsoft.com/office/drawing/2018/hyperlinkcolor" val="tx"/>
                    </a:ext>
                  </a:extLst>
                </a:hlinkClick>
              </a:rPr>
              <a:t>WWW.GOOGLE.COM/EARTH/</a:t>
            </a:r>
            <a:endParaRPr lang="en-US" sz="2400" b="1" dirty="0">
              <a:solidFill>
                <a:schemeClr val="bg1"/>
              </a:solidFill>
            </a:endParaRPr>
          </a:p>
        </p:txBody>
      </p:sp>
    </p:spTree>
    <p:extLst>
      <p:ext uri="{BB962C8B-B14F-4D97-AF65-F5344CB8AC3E}">
        <p14:creationId xmlns:p14="http://schemas.microsoft.com/office/powerpoint/2010/main" val="186336526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5FD0E87-74AC-AF03-818F-171A5B0F9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51188" y="557189"/>
            <a:ext cx="4251513" cy="5743618"/>
          </a:xfrm>
          <a:prstGeom prst="rect">
            <a:avLst/>
          </a:prstGeom>
        </p:spPr>
      </p:pic>
      <p:pic>
        <p:nvPicPr>
          <p:cNvPr id="3" name="Picture 2" descr="Map&#10;&#10;Description automatically generated">
            <a:extLst>
              <a:ext uri="{FF2B5EF4-FFF2-40B4-BE49-F238E27FC236}">
                <a16:creationId xmlns:a16="http://schemas.microsoft.com/office/drawing/2014/main" id="{945B578B-DCED-E8A3-9CFE-52CAD4329F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299" y="557189"/>
            <a:ext cx="4256170" cy="5743618"/>
          </a:xfrm>
          <a:prstGeom prst="rect">
            <a:avLst/>
          </a:prstGeom>
        </p:spPr>
      </p:pic>
      <p:sp>
        <p:nvSpPr>
          <p:cNvPr id="6" name="Rectangle: Rounded Corners 5">
            <a:hlinkClick r:id="rId5"/>
            <a:extLst>
              <a:ext uri="{FF2B5EF4-FFF2-40B4-BE49-F238E27FC236}">
                <a16:creationId xmlns:a16="http://schemas.microsoft.com/office/drawing/2014/main" id="{F90EE6F2-E155-A01E-4521-7AE24C644D42}"/>
              </a:ext>
            </a:extLst>
          </p:cNvPr>
          <p:cNvSpPr/>
          <p:nvPr/>
        </p:nvSpPr>
        <p:spPr>
          <a:xfrm>
            <a:off x="770460" y="6385830"/>
            <a:ext cx="3178097" cy="365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DATAMAP</a:t>
            </a:r>
          </a:p>
        </p:txBody>
      </p:sp>
      <p:sp>
        <p:nvSpPr>
          <p:cNvPr id="20" name="Rectangle: Rounded Corners 19">
            <a:hlinkClick r:id="rId6"/>
            <a:extLst>
              <a:ext uri="{FF2B5EF4-FFF2-40B4-BE49-F238E27FC236}">
                <a16:creationId xmlns:a16="http://schemas.microsoft.com/office/drawing/2014/main" id="{55F1D6BE-3B60-DC62-DC9A-19B47885E960}"/>
              </a:ext>
            </a:extLst>
          </p:cNvPr>
          <p:cNvSpPr/>
          <p:nvPr/>
        </p:nvSpPr>
        <p:spPr>
          <a:xfrm>
            <a:off x="5187895" y="6376309"/>
            <a:ext cx="3178097" cy="365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USGS Flow Data</a:t>
            </a:r>
          </a:p>
        </p:txBody>
      </p:sp>
    </p:spTree>
    <p:extLst>
      <p:ext uri="{BB962C8B-B14F-4D97-AF65-F5344CB8AC3E}">
        <p14:creationId xmlns:p14="http://schemas.microsoft.com/office/powerpoint/2010/main" val="249837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STREAMFLOW ESTIMATE METHOD</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9879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9BB7B-369D-0148-A025-03198D23AB2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8564" y="1"/>
            <a:ext cx="9140516" cy="6857999"/>
          </a:xfrm>
          <a:prstGeom prst="rect">
            <a:avLst/>
          </a:prstGeom>
        </p:spPr>
      </p:pic>
      <p:sp>
        <p:nvSpPr>
          <p:cNvPr id="20" name="Rectangle 19">
            <a:extLst>
              <a:ext uri="{FF2B5EF4-FFF2-40B4-BE49-F238E27FC236}">
                <a16:creationId xmlns:a16="http://schemas.microsoft.com/office/drawing/2014/main" id="{3D3E69A7-DD43-8148-9609-2B4E6086F0D5}"/>
              </a:ext>
            </a:extLst>
          </p:cNvPr>
          <p:cNvSpPr/>
          <p:nvPr/>
        </p:nvSpPr>
        <p:spPr>
          <a:xfrm>
            <a:off x="409884" y="2086021"/>
            <a:ext cx="8337876" cy="4270329"/>
          </a:xfrm>
          <a:prstGeom prst="rect">
            <a:avLst/>
          </a:prstGeom>
          <a:solidFill>
            <a:schemeClr val="bg1">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EBCE8FE3-1F35-5C49-8B4C-76E5EDEE3F2F}" type="slidenum">
              <a:rPr lang="en-US" smtClean="0"/>
              <a:t>4</a:t>
            </a:fld>
            <a:endParaRPr lang="en-US" dirty="0"/>
          </a:p>
        </p:txBody>
      </p:sp>
      <p:graphicFrame>
        <p:nvGraphicFramePr>
          <p:cNvPr id="19" name="Table 18">
            <a:extLst>
              <a:ext uri="{FF2B5EF4-FFF2-40B4-BE49-F238E27FC236}">
                <a16:creationId xmlns:a16="http://schemas.microsoft.com/office/drawing/2014/main" id="{C30D6FEC-C33F-AC49-AD91-352B7E10CB98}"/>
              </a:ext>
            </a:extLst>
          </p:cNvPr>
          <p:cNvGraphicFramePr>
            <a:graphicFrameLocks noGrp="1"/>
          </p:cNvGraphicFramePr>
          <p:nvPr>
            <p:extLst>
              <p:ext uri="{D42A27DB-BD31-4B8C-83A1-F6EECF244321}">
                <p14:modId xmlns:p14="http://schemas.microsoft.com/office/powerpoint/2010/main" val="3887024293"/>
              </p:ext>
            </p:extLst>
          </p:nvPr>
        </p:nvGraphicFramePr>
        <p:xfrm>
          <a:off x="409884" y="501651"/>
          <a:ext cx="8337876" cy="1584370"/>
        </p:xfrm>
        <a:graphic>
          <a:graphicData uri="http://schemas.openxmlformats.org/drawingml/2006/table">
            <a:tbl>
              <a:tblPr firstRow="1" bandRow="1">
                <a:tableStyleId>{5C22544A-7EE6-4342-B048-85BDC9FD1C3A}</a:tableStyleId>
              </a:tblPr>
              <a:tblGrid>
                <a:gridCol w="8337876">
                  <a:extLst>
                    <a:ext uri="{9D8B030D-6E8A-4147-A177-3AD203B41FA5}">
                      <a16:colId xmlns:a16="http://schemas.microsoft.com/office/drawing/2014/main" val="3216422454"/>
                    </a:ext>
                  </a:extLst>
                </a:gridCol>
              </a:tblGrid>
              <a:tr h="1584370">
                <a:tc>
                  <a:txBody>
                    <a:bodyPr/>
                    <a:lstStyle/>
                    <a:p>
                      <a:pPr algn="ctr"/>
                      <a:endParaRPr lang="en-US" sz="3600" b="0" i="0" dirty="0">
                        <a:latin typeface="Tw Cen MT" panose="020B0602020104020603" pitchFamily="34" charset="77"/>
                      </a:endParaRPr>
                    </a:p>
                  </a:txBody>
                  <a:tcPr>
                    <a:solidFill>
                      <a:srgbClr val="005481">
                        <a:alpha val="98000"/>
                      </a:srgbClr>
                    </a:solidFill>
                  </a:tcPr>
                </a:tc>
                <a:extLst>
                  <a:ext uri="{0D108BD9-81ED-4DB2-BD59-A6C34878D82A}">
                    <a16:rowId xmlns:a16="http://schemas.microsoft.com/office/drawing/2014/main" val="2150359305"/>
                  </a:ext>
                </a:extLst>
              </a:tr>
            </a:tbl>
          </a:graphicData>
        </a:graphic>
      </p:graphicFrame>
      <p:pic>
        <p:nvPicPr>
          <p:cNvPr id="22" name="Picture 21">
            <a:extLst>
              <a:ext uri="{FF2B5EF4-FFF2-40B4-BE49-F238E27FC236}">
                <a16:creationId xmlns:a16="http://schemas.microsoft.com/office/drawing/2014/main" id="{A6A41B7D-0B09-5F48-BED6-56D10ADC7D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81824" y="4565008"/>
            <a:ext cx="2392326" cy="1260912"/>
          </a:xfrm>
          <a:prstGeom prst="rect">
            <a:avLst/>
          </a:prstGeom>
        </p:spPr>
      </p:pic>
      <p:pic>
        <p:nvPicPr>
          <p:cNvPr id="24" name="Picture 23">
            <a:extLst>
              <a:ext uri="{FF2B5EF4-FFF2-40B4-BE49-F238E27FC236}">
                <a16:creationId xmlns:a16="http://schemas.microsoft.com/office/drawing/2014/main" id="{8DC4BF51-B0BC-1745-81B8-888C3C96B8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66" y="4616016"/>
            <a:ext cx="3056788" cy="1204190"/>
          </a:xfrm>
          <a:prstGeom prst="rect">
            <a:avLst/>
          </a:prstGeom>
        </p:spPr>
      </p:pic>
      <p:sp>
        <p:nvSpPr>
          <p:cNvPr id="25" name="Title 1">
            <a:extLst>
              <a:ext uri="{FF2B5EF4-FFF2-40B4-BE49-F238E27FC236}">
                <a16:creationId xmlns:a16="http://schemas.microsoft.com/office/drawing/2014/main" id="{3114BB98-D6FB-AC42-A5F3-80A69BF3A9E6}"/>
              </a:ext>
            </a:extLst>
          </p:cNvPr>
          <p:cNvSpPr txBox="1">
            <a:spLocks/>
          </p:cNvSpPr>
          <p:nvPr/>
        </p:nvSpPr>
        <p:spPr>
          <a:xfrm>
            <a:off x="409884" y="2428465"/>
            <a:ext cx="8337876" cy="9914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US" sz="2800" dirty="0">
                <a:solidFill>
                  <a:srgbClr val="005481"/>
                </a:solidFill>
                <a:latin typeface="Arial" panose="020B0604020202020204" pitchFamily="34" charset="0"/>
                <a:cs typeface="Arial" panose="020B0604020202020204" pitchFamily="34" charset="0"/>
              </a:rPr>
            </a:br>
            <a:br>
              <a:rPr lang="en-US" sz="2800" dirty="0">
                <a:solidFill>
                  <a:srgbClr val="005481"/>
                </a:solidFill>
                <a:latin typeface="Arial" panose="020B0604020202020204" pitchFamily="34" charset="0"/>
                <a:cs typeface="Arial" panose="020B0604020202020204" pitchFamily="34" charset="0"/>
              </a:rPr>
            </a:br>
            <a:r>
              <a:rPr lang="en-US" sz="2800" dirty="0">
                <a:solidFill>
                  <a:srgbClr val="005481"/>
                </a:solidFill>
                <a:latin typeface="Arial" panose="020B0604020202020204" pitchFamily="34" charset="0"/>
                <a:cs typeface="Arial" panose="020B0604020202020204" pitchFamily="34" charset="0"/>
              </a:rPr>
              <a:t>A network of trained community scientists and supportive partners administered through a cooperative partnership between:</a:t>
            </a:r>
          </a:p>
          <a:p>
            <a:br>
              <a:rPr lang="en-US" sz="3200" dirty="0">
                <a:solidFill>
                  <a:srgbClr val="005481"/>
                </a:solidFill>
                <a:latin typeface="Arial" panose="020B0604020202020204" pitchFamily="34" charset="0"/>
                <a:cs typeface="Arial" panose="020B0604020202020204" pitchFamily="34" charset="0"/>
              </a:rPr>
            </a:br>
            <a:endParaRPr lang="en-US" sz="1600" dirty="0">
              <a:solidFill>
                <a:srgbClr val="005481"/>
              </a:solidFill>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175C471-224F-BD4F-BD26-70267B8F4800}"/>
              </a:ext>
            </a:extLst>
          </p:cNvPr>
          <p:cNvSpPr txBox="1">
            <a:spLocks/>
          </p:cNvSpPr>
          <p:nvPr/>
        </p:nvSpPr>
        <p:spPr>
          <a:xfrm>
            <a:off x="409884" y="764637"/>
            <a:ext cx="8337876" cy="10375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bg1"/>
                </a:solidFill>
                <a:latin typeface="Arial" panose="020B0604020202020204" pitchFamily="34" charset="0"/>
                <a:cs typeface="Arial" panose="020B0604020202020204" pitchFamily="34" charset="0"/>
              </a:rPr>
              <a:t>STATEWIDE COMMUNITY SCIENCE WATER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QUALITY MONITORING SINCE 1991</a:t>
            </a:r>
          </a:p>
        </p:txBody>
      </p:sp>
      <p:pic>
        <p:nvPicPr>
          <p:cNvPr id="2050" name="Picture 2" descr="Image result for TCEQ logo">
            <a:extLst>
              <a:ext uri="{FF2B5EF4-FFF2-40B4-BE49-F238E27FC236}">
                <a16:creationId xmlns:a16="http://schemas.microsoft.com/office/drawing/2014/main" id="{A44A78DF-92D6-3C43-92E3-1750A5E5293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3659" y="4452929"/>
            <a:ext cx="1530367" cy="1530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2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78756BA5-6143-4EA1-A0C5-1A2D5ED5310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102" y="10812"/>
            <a:ext cx="9107004" cy="6836375"/>
          </a:xfrm>
        </p:spPr>
      </p:pic>
      <p:sp>
        <p:nvSpPr>
          <p:cNvPr id="4" name="Slide Number Placeholder 3">
            <a:extLst>
              <a:ext uri="{FF2B5EF4-FFF2-40B4-BE49-F238E27FC236}">
                <a16:creationId xmlns:a16="http://schemas.microsoft.com/office/drawing/2014/main" id="{9D1256C5-C286-405D-B4E4-726DDBF4A0E3}"/>
              </a:ext>
            </a:extLst>
          </p:cNvPr>
          <p:cNvSpPr>
            <a:spLocks noGrp="1"/>
          </p:cNvSpPr>
          <p:nvPr>
            <p:ph type="sldNum" sz="quarter" idx="12"/>
          </p:nvPr>
        </p:nvSpPr>
        <p:spPr/>
        <p:txBody>
          <a:bodyPr/>
          <a:lstStyle/>
          <a:p>
            <a:fld id="{EBCE8FE3-1F35-5C49-8B4C-76E5EDEE3F2F}" type="slidenum">
              <a:rPr lang="en-US" smtClean="0"/>
              <a:t>40</a:t>
            </a:fld>
            <a:endParaRPr lang="en-US"/>
          </a:p>
        </p:txBody>
      </p:sp>
    </p:spTree>
    <p:extLst>
      <p:ext uri="{BB962C8B-B14F-4D97-AF65-F5344CB8AC3E}">
        <p14:creationId xmlns:p14="http://schemas.microsoft.com/office/powerpoint/2010/main" val="3743570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B17DB4-0224-4B4B-B1B7-2A45FE90F79F}"/>
              </a:ext>
            </a:extLst>
          </p:cNvPr>
          <p:cNvSpPr>
            <a:spLocks noGrp="1"/>
          </p:cNvSpPr>
          <p:nvPr>
            <p:ph type="sldNum" sz="quarter" idx="12"/>
          </p:nvPr>
        </p:nvSpPr>
        <p:spPr/>
        <p:txBody>
          <a:bodyPr/>
          <a:lstStyle/>
          <a:p>
            <a:fld id="{EBCE8FE3-1F35-5C49-8B4C-76E5EDEE3F2F}" type="slidenum">
              <a:rPr lang="en-US" smtClean="0"/>
              <a:t>41</a:t>
            </a:fld>
            <a:endParaRPr lang="en-US"/>
          </a:p>
        </p:txBody>
      </p:sp>
      <p:sp>
        <p:nvSpPr>
          <p:cNvPr id="4" name="Title 1">
            <a:extLst>
              <a:ext uri="{FF2B5EF4-FFF2-40B4-BE49-F238E27FC236}">
                <a16:creationId xmlns:a16="http://schemas.microsoft.com/office/drawing/2014/main" id="{0D6425A5-2094-1640-B774-FC1081383042}"/>
              </a:ext>
            </a:extLst>
          </p:cNvPr>
          <p:cNvSpPr txBox="1">
            <a:spLocks/>
          </p:cNvSpPr>
          <p:nvPr/>
        </p:nvSpPr>
        <p:spPr>
          <a:xfrm>
            <a:off x="0" y="1"/>
            <a:ext cx="9144000" cy="845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bg1"/>
                </a:solidFill>
                <a:latin typeface="Arial" panose="020B0604020202020204" pitchFamily="34" charset="0"/>
                <a:cs typeface="Arial" panose="020B0604020202020204" pitchFamily="34" charset="0"/>
              </a:rPr>
              <a:t>STREAMFLOW ESTIMATE METHOD</a:t>
            </a:r>
          </a:p>
        </p:txBody>
      </p:sp>
      <p:pic>
        <p:nvPicPr>
          <p:cNvPr id="3" name="Online Media 2" title="Advanced Training - Streamflow Estimate Method">
            <a:hlinkClick r:id="" action="ppaction://media"/>
            <a:extLst>
              <a:ext uri="{FF2B5EF4-FFF2-40B4-BE49-F238E27FC236}">
                <a16:creationId xmlns:a16="http://schemas.microsoft.com/office/drawing/2014/main" id="{98BDD3BD-CE33-7118-7450-21F7CA661B0E}"/>
              </a:ext>
            </a:extLst>
          </p:cNvPr>
          <p:cNvPicPr>
            <a:picLocks noRot="1" noChangeAspect="1"/>
          </p:cNvPicPr>
          <p:nvPr>
            <a:videoFile r:link="rId1"/>
          </p:nvPr>
        </p:nvPicPr>
        <p:blipFill>
          <a:blip r:embed="rId4"/>
          <a:stretch>
            <a:fillRect/>
          </a:stretch>
        </p:blipFill>
        <p:spPr>
          <a:xfrm>
            <a:off x="282784" y="1083733"/>
            <a:ext cx="8578431" cy="5083881"/>
          </a:xfrm>
          <a:prstGeom prst="rect">
            <a:avLst/>
          </a:prstGeom>
        </p:spPr>
      </p:pic>
    </p:spTree>
    <p:extLst>
      <p:ext uri="{BB962C8B-B14F-4D97-AF65-F5344CB8AC3E}">
        <p14:creationId xmlns:p14="http://schemas.microsoft.com/office/powerpoint/2010/main" val="2308568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27AF-2A57-0E47-A348-769AF565F04B}"/>
              </a:ext>
            </a:extLst>
          </p:cNvPr>
          <p:cNvSpPr>
            <a:spLocks noGrp="1"/>
          </p:cNvSpPr>
          <p:nvPr>
            <p:ph type="title"/>
          </p:nvPr>
        </p:nvSpPr>
        <p:spPr>
          <a:xfrm>
            <a:off x="-21" y="0"/>
            <a:ext cx="9143979" cy="1690689"/>
          </a:xfrm>
          <a:solidFill>
            <a:srgbClr val="005481"/>
          </a:solidFill>
        </p:spPr>
        <p:txBody>
          <a:bodyPr>
            <a:normAutofit fontScale="90000"/>
          </a:bodyPr>
          <a:lstStyle/>
          <a:p>
            <a:pPr algn="ctr"/>
            <a:r>
              <a:rPr lang="en-US" b="1" dirty="0">
                <a:solidFill>
                  <a:schemeClr val="bg1"/>
                </a:solidFill>
                <a:latin typeface="Arial" panose="020B0604020202020204" pitchFamily="34" charset="0"/>
                <a:cs typeface="Arial" panose="020B0604020202020204" pitchFamily="34" charset="0"/>
              </a:rPr>
              <a:t>PHASE I – STREAMFLOW ESTIMATE</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EXAMPLE</a:t>
            </a:r>
          </a:p>
        </p:txBody>
      </p:sp>
      <p:sp>
        <p:nvSpPr>
          <p:cNvPr id="3" name="Content Placeholder 2">
            <a:extLst>
              <a:ext uri="{FF2B5EF4-FFF2-40B4-BE49-F238E27FC236}">
                <a16:creationId xmlns:a16="http://schemas.microsoft.com/office/drawing/2014/main" id="{27A8B604-D4D9-5641-BA90-3B1353294492}"/>
              </a:ext>
            </a:extLst>
          </p:cNvPr>
          <p:cNvSpPr>
            <a:spLocks noGrp="1"/>
          </p:cNvSpPr>
          <p:nvPr>
            <p:ph idx="1"/>
          </p:nvPr>
        </p:nvSpPr>
        <p:spPr>
          <a:xfrm>
            <a:off x="464834" y="1825624"/>
            <a:ext cx="8214267" cy="5032376"/>
          </a:xfrm>
          <a:solidFill>
            <a:schemeClr val="bg1"/>
          </a:solidFill>
        </p:spPr>
        <p:txBody>
          <a:bodyPr numCol="2">
            <a:normAutofit/>
          </a:bodyPr>
          <a:lstStyle/>
          <a:p>
            <a:r>
              <a:rPr lang="en-US" dirty="0"/>
              <a:t>Width = 15</a:t>
            </a:r>
          </a:p>
          <a:p>
            <a:r>
              <a:rPr lang="en-US" dirty="0"/>
              <a:t>Depth measurements</a:t>
            </a:r>
          </a:p>
          <a:p>
            <a:pPr lvl="1"/>
            <a:r>
              <a:rPr lang="en-US" sz="2000" dirty="0"/>
              <a:t>Depth 1 = 2 in = 0.17 ft</a:t>
            </a:r>
          </a:p>
          <a:p>
            <a:pPr lvl="1"/>
            <a:r>
              <a:rPr lang="en-US" sz="2000" dirty="0"/>
              <a:t>Depth 2 = 2 in = 0.17 ft</a:t>
            </a:r>
          </a:p>
          <a:p>
            <a:pPr lvl="1"/>
            <a:r>
              <a:rPr lang="en-US" sz="2000" dirty="0"/>
              <a:t>Depth 3 = 2 in = 0.17 ft</a:t>
            </a:r>
          </a:p>
          <a:p>
            <a:pPr lvl="1"/>
            <a:r>
              <a:rPr lang="en-US" sz="2000" dirty="0"/>
              <a:t>Depth 4 = 4 in = 0.33 ft</a:t>
            </a:r>
          </a:p>
          <a:p>
            <a:pPr lvl="1"/>
            <a:r>
              <a:rPr lang="en-US" sz="2000" dirty="0"/>
              <a:t>Depth 5 = 3 in = 0.25 ft</a:t>
            </a:r>
          </a:p>
          <a:p>
            <a:pPr lvl="1"/>
            <a:r>
              <a:rPr lang="en-US" sz="2000" dirty="0"/>
              <a:t>Depth 6 = 2 in = 0.17 ft</a:t>
            </a:r>
          </a:p>
          <a:p>
            <a:pPr lvl="1"/>
            <a:r>
              <a:rPr lang="en-US" sz="2000" dirty="0"/>
              <a:t>Depth 7 = 1 in = 0.08 ft</a:t>
            </a:r>
          </a:p>
          <a:p>
            <a:endParaRPr lang="en-US" dirty="0">
              <a:solidFill>
                <a:schemeClr val="tx2"/>
              </a:solidFill>
            </a:endParaRPr>
          </a:p>
          <a:p>
            <a:endParaRPr lang="en-US" dirty="0">
              <a:solidFill>
                <a:schemeClr val="tx2"/>
              </a:solidFill>
            </a:endParaRPr>
          </a:p>
          <a:p>
            <a:pPr marL="0" indent="0">
              <a:buNone/>
            </a:pPr>
            <a:endParaRPr lang="en-US" dirty="0">
              <a:solidFill>
                <a:schemeClr val="tx2"/>
              </a:solidFill>
            </a:endParaRPr>
          </a:p>
          <a:p>
            <a:r>
              <a:rPr lang="en-US" dirty="0"/>
              <a:t>Time measurements </a:t>
            </a:r>
          </a:p>
          <a:p>
            <a:pPr lvl="1"/>
            <a:r>
              <a:rPr lang="en-US" sz="2000" dirty="0"/>
              <a:t>Time 1 = 27.55</a:t>
            </a:r>
          </a:p>
          <a:p>
            <a:pPr lvl="1"/>
            <a:r>
              <a:rPr lang="en-US" sz="2000" dirty="0"/>
              <a:t>Time 2 = 17.29</a:t>
            </a:r>
          </a:p>
          <a:p>
            <a:pPr lvl="1"/>
            <a:r>
              <a:rPr lang="en-US" sz="2000" dirty="0"/>
              <a:t>Time 3 = 19.23</a:t>
            </a:r>
          </a:p>
          <a:p>
            <a:r>
              <a:rPr lang="en-US" sz="2000" dirty="0">
                <a:solidFill>
                  <a:srgbClr val="FF0000"/>
                </a:solidFill>
              </a:rPr>
              <a:t>Flow Measurement Method =</a:t>
            </a:r>
          </a:p>
          <a:p>
            <a:endParaRPr lang="en-US" sz="2000" dirty="0">
              <a:solidFill>
                <a:srgbClr val="FF0000"/>
              </a:solidFill>
            </a:endParaRPr>
          </a:p>
          <a:p>
            <a:r>
              <a:rPr lang="en-US" sz="2000" dirty="0">
                <a:solidFill>
                  <a:srgbClr val="FF0000"/>
                </a:solidFill>
              </a:rPr>
              <a:t>Depth Average = </a:t>
            </a:r>
          </a:p>
          <a:p>
            <a:r>
              <a:rPr lang="en-US" sz="2000" dirty="0">
                <a:solidFill>
                  <a:srgbClr val="FF0000"/>
                </a:solidFill>
              </a:rPr>
              <a:t>Time Average = </a:t>
            </a:r>
          </a:p>
          <a:p>
            <a:r>
              <a:rPr lang="en-US" sz="2000" dirty="0">
                <a:solidFill>
                  <a:srgbClr val="FF0000"/>
                </a:solidFill>
              </a:rPr>
              <a:t>Avg Velocity (10ft/AVG TIME ) =</a:t>
            </a:r>
          </a:p>
          <a:p>
            <a:r>
              <a:rPr lang="en-US" sz="2000" dirty="0">
                <a:solidFill>
                  <a:srgbClr val="FF0000"/>
                </a:solidFill>
              </a:rPr>
              <a:t>Discharge (WIDTH X AVG DEPTH X AVG VELOCITY) =</a:t>
            </a:r>
          </a:p>
        </p:txBody>
      </p:sp>
      <p:sp>
        <p:nvSpPr>
          <p:cNvPr id="4" name="Slide Number Placeholder 3">
            <a:extLst>
              <a:ext uri="{FF2B5EF4-FFF2-40B4-BE49-F238E27FC236}">
                <a16:creationId xmlns:a16="http://schemas.microsoft.com/office/drawing/2014/main" id="{B01E796C-89B1-C941-BB3E-F78EE0675A77}"/>
              </a:ext>
            </a:extLst>
          </p:cNvPr>
          <p:cNvSpPr>
            <a:spLocks noGrp="1"/>
          </p:cNvSpPr>
          <p:nvPr>
            <p:ph type="sldNum" sz="quarter" idx="12"/>
          </p:nvPr>
        </p:nvSpPr>
        <p:spPr>
          <a:xfrm>
            <a:off x="6457348" y="6359710"/>
            <a:ext cx="2057400" cy="365125"/>
          </a:xfrm>
        </p:spPr>
        <p:txBody>
          <a:bodyPr/>
          <a:lstStyle/>
          <a:p>
            <a:fld id="{EBCE8FE3-1F35-5C49-8B4C-76E5EDEE3F2F}" type="slidenum">
              <a:rPr lang="en-US" smtClean="0"/>
              <a:t>42</a:t>
            </a:fld>
            <a:endParaRPr lang="en-US" dirty="0"/>
          </a:p>
        </p:txBody>
      </p:sp>
      <p:sp>
        <p:nvSpPr>
          <p:cNvPr id="9" name="TextBox 8">
            <a:extLst>
              <a:ext uri="{FF2B5EF4-FFF2-40B4-BE49-F238E27FC236}">
                <a16:creationId xmlns:a16="http://schemas.microsoft.com/office/drawing/2014/main" id="{9BB2BF84-3EF8-404B-97DA-879165E974D3}"/>
              </a:ext>
            </a:extLst>
          </p:cNvPr>
          <p:cNvSpPr txBox="1"/>
          <p:nvPr/>
        </p:nvSpPr>
        <p:spPr>
          <a:xfrm>
            <a:off x="6600041" y="5601903"/>
            <a:ext cx="1428081" cy="400110"/>
          </a:xfrm>
          <a:prstGeom prst="rect">
            <a:avLst/>
          </a:prstGeom>
          <a:noFill/>
        </p:spPr>
        <p:txBody>
          <a:bodyPr wrap="square" rtlCol="0">
            <a:spAutoFit/>
          </a:bodyPr>
          <a:lstStyle/>
          <a:p>
            <a:r>
              <a:rPr lang="en-US" sz="2000" dirty="0">
                <a:solidFill>
                  <a:srgbClr val="FF0000"/>
                </a:solidFill>
              </a:rPr>
              <a:t>1.</a:t>
            </a:r>
            <a:r>
              <a:rPr lang="en-US" sz="2000" u="sng" dirty="0">
                <a:solidFill>
                  <a:srgbClr val="FF0000"/>
                </a:solidFill>
              </a:rPr>
              <a:t>34</a:t>
            </a:r>
            <a:r>
              <a:rPr lang="en-US" sz="2000" dirty="0">
                <a:solidFill>
                  <a:srgbClr val="FF0000"/>
                </a:solidFill>
              </a:rPr>
              <a:t> cfs</a:t>
            </a:r>
          </a:p>
        </p:txBody>
      </p:sp>
      <p:sp>
        <p:nvSpPr>
          <p:cNvPr id="10" name="TextBox 9">
            <a:extLst>
              <a:ext uri="{FF2B5EF4-FFF2-40B4-BE49-F238E27FC236}">
                <a16:creationId xmlns:a16="http://schemas.microsoft.com/office/drawing/2014/main" id="{A8CF7FF5-85F3-7B47-B71E-15A2D7B5605F}"/>
              </a:ext>
            </a:extLst>
          </p:cNvPr>
          <p:cNvSpPr txBox="1"/>
          <p:nvPr/>
        </p:nvSpPr>
        <p:spPr>
          <a:xfrm>
            <a:off x="6576697" y="4106145"/>
            <a:ext cx="1132359"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19</a:t>
            </a:r>
            <a:r>
              <a:rPr lang="en-US" sz="2000" dirty="0">
                <a:solidFill>
                  <a:srgbClr val="FF0000"/>
                </a:solidFill>
              </a:rPr>
              <a:t> ft</a:t>
            </a:r>
          </a:p>
        </p:txBody>
      </p:sp>
      <p:sp>
        <p:nvSpPr>
          <p:cNvPr id="11" name="TextBox 10">
            <a:extLst>
              <a:ext uri="{FF2B5EF4-FFF2-40B4-BE49-F238E27FC236}">
                <a16:creationId xmlns:a16="http://schemas.microsoft.com/office/drawing/2014/main" id="{3BFE8EEE-5DFC-1A44-BC02-65BA6E3A3FD7}"/>
              </a:ext>
            </a:extLst>
          </p:cNvPr>
          <p:cNvSpPr txBox="1"/>
          <p:nvPr/>
        </p:nvSpPr>
        <p:spPr>
          <a:xfrm>
            <a:off x="6457348" y="4485049"/>
            <a:ext cx="1428080" cy="400110"/>
          </a:xfrm>
          <a:prstGeom prst="rect">
            <a:avLst/>
          </a:prstGeom>
          <a:noFill/>
        </p:spPr>
        <p:txBody>
          <a:bodyPr wrap="square" rtlCol="0">
            <a:spAutoFit/>
          </a:bodyPr>
          <a:lstStyle/>
          <a:p>
            <a:r>
              <a:rPr lang="en-US" sz="2000" dirty="0">
                <a:solidFill>
                  <a:srgbClr val="FF0000"/>
                </a:solidFill>
              </a:rPr>
              <a:t>21.</a:t>
            </a:r>
            <a:r>
              <a:rPr lang="en-US" sz="2000" u="sng" dirty="0">
                <a:solidFill>
                  <a:srgbClr val="FF0000"/>
                </a:solidFill>
              </a:rPr>
              <a:t>36</a:t>
            </a:r>
            <a:r>
              <a:rPr lang="en-US" sz="2000" dirty="0">
                <a:solidFill>
                  <a:srgbClr val="FF0000"/>
                </a:solidFill>
              </a:rPr>
              <a:t> sec</a:t>
            </a:r>
          </a:p>
        </p:txBody>
      </p:sp>
      <p:sp>
        <p:nvSpPr>
          <p:cNvPr id="12" name="TextBox 11">
            <a:extLst>
              <a:ext uri="{FF2B5EF4-FFF2-40B4-BE49-F238E27FC236}">
                <a16:creationId xmlns:a16="http://schemas.microsoft.com/office/drawing/2014/main" id="{5369D425-AB45-AC40-B4F0-9F88C60C9005}"/>
              </a:ext>
            </a:extLst>
          </p:cNvPr>
          <p:cNvSpPr txBox="1"/>
          <p:nvPr/>
        </p:nvSpPr>
        <p:spPr>
          <a:xfrm>
            <a:off x="8023709" y="4908904"/>
            <a:ext cx="1310783"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47</a:t>
            </a:r>
            <a:r>
              <a:rPr lang="en-US" sz="2000" dirty="0">
                <a:solidFill>
                  <a:srgbClr val="FF0000"/>
                </a:solidFill>
              </a:rPr>
              <a:t> ft/s</a:t>
            </a:r>
          </a:p>
        </p:txBody>
      </p:sp>
      <p:sp>
        <p:nvSpPr>
          <p:cNvPr id="13" name="TextBox 12">
            <a:extLst>
              <a:ext uri="{FF2B5EF4-FFF2-40B4-BE49-F238E27FC236}">
                <a16:creationId xmlns:a16="http://schemas.microsoft.com/office/drawing/2014/main" id="{F1FCC0CA-4CBE-3C63-8819-A63EB53DAB36}"/>
              </a:ext>
            </a:extLst>
          </p:cNvPr>
          <p:cNvSpPr txBox="1"/>
          <p:nvPr/>
        </p:nvSpPr>
        <p:spPr>
          <a:xfrm>
            <a:off x="4679228" y="3727241"/>
            <a:ext cx="3036690" cy="400110"/>
          </a:xfrm>
          <a:prstGeom prst="rect">
            <a:avLst/>
          </a:prstGeom>
          <a:noFill/>
        </p:spPr>
        <p:txBody>
          <a:bodyPr wrap="square" rtlCol="0">
            <a:spAutoFit/>
          </a:bodyPr>
          <a:lstStyle/>
          <a:p>
            <a:r>
              <a:rPr lang="en-US" sz="2000" dirty="0">
                <a:solidFill>
                  <a:srgbClr val="FF0000"/>
                </a:solidFill>
              </a:rPr>
              <a:t>2-streamflow estimate</a:t>
            </a:r>
          </a:p>
        </p:txBody>
      </p:sp>
    </p:spTree>
    <p:extLst>
      <p:ext uri="{BB962C8B-B14F-4D97-AF65-F5344CB8AC3E}">
        <p14:creationId xmlns:p14="http://schemas.microsoft.com/office/powerpoint/2010/main" val="852666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27AF-2A57-0E47-A348-769AF565F04B}"/>
              </a:ext>
            </a:extLst>
          </p:cNvPr>
          <p:cNvSpPr>
            <a:spLocks noGrp="1"/>
          </p:cNvSpPr>
          <p:nvPr>
            <p:ph type="title"/>
          </p:nvPr>
        </p:nvSpPr>
        <p:spPr>
          <a:xfrm>
            <a:off x="0" y="0"/>
            <a:ext cx="9144000" cy="1690689"/>
          </a:xfrm>
          <a:solidFill>
            <a:srgbClr val="005481"/>
          </a:solidFill>
        </p:spPr>
        <p:txBody>
          <a:bodyPr>
            <a:noAutofit/>
          </a:bodyPr>
          <a:lstStyle/>
          <a:p>
            <a:pPr algn="ctr"/>
            <a:r>
              <a:rPr lang="en-US" sz="3600" b="1" dirty="0">
                <a:solidFill>
                  <a:schemeClr val="bg1"/>
                </a:solidFill>
                <a:latin typeface="Arial" panose="020B0604020202020204" pitchFamily="34" charset="0"/>
                <a:cs typeface="Arial" panose="020B0604020202020204" pitchFamily="34" charset="0"/>
              </a:rPr>
              <a:t>PHASE II – STREAMFLOW ESTIMATE</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EXAMPLE</a:t>
            </a:r>
          </a:p>
        </p:txBody>
      </p:sp>
      <p:sp>
        <p:nvSpPr>
          <p:cNvPr id="3" name="Content Placeholder 2">
            <a:extLst>
              <a:ext uri="{FF2B5EF4-FFF2-40B4-BE49-F238E27FC236}">
                <a16:creationId xmlns:a16="http://schemas.microsoft.com/office/drawing/2014/main" id="{27A8B604-D4D9-5641-BA90-3B1353294492}"/>
              </a:ext>
            </a:extLst>
          </p:cNvPr>
          <p:cNvSpPr>
            <a:spLocks noGrp="1"/>
          </p:cNvSpPr>
          <p:nvPr>
            <p:ph idx="1"/>
          </p:nvPr>
        </p:nvSpPr>
        <p:spPr>
          <a:xfrm>
            <a:off x="628650" y="1825624"/>
            <a:ext cx="7886700" cy="4435475"/>
          </a:xfrm>
          <a:solidFill>
            <a:schemeClr val="bg1"/>
          </a:solidFill>
        </p:spPr>
        <p:txBody>
          <a:bodyPr numCol="2">
            <a:normAutofit fontScale="92500"/>
          </a:bodyPr>
          <a:lstStyle/>
          <a:p>
            <a:r>
              <a:rPr lang="en-US" dirty="0"/>
              <a:t>Width = 18</a:t>
            </a:r>
          </a:p>
          <a:p>
            <a:r>
              <a:rPr lang="en-US" dirty="0"/>
              <a:t>Depth measurements</a:t>
            </a:r>
          </a:p>
          <a:p>
            <a:pPr lvl="1"/>
            <a:r>
              <a:rPr lang="en-US" sz="2000" dirty="0"/>
              <a:t>Depth 1 = 2 ft</a:t>
            </a:r>
          </a:p>
          <a:p>
            <a:pPr lvl="1"/>
            <a:r>
              <a:rPr lang="en-US" sz="2000" dirty="0"/>
              <a:t>Depth 2 = 3 ft</a:t>
            </a:r>
          </a:p>
          <a:p>
            <a:pPr lvl="1"/>
            <a:r>
              <a:rPr lang="en-US" sz="2000" dirty="0"/>
              <a:t>Depth 3 = 4 ft</a:t>
            </a:r>
          </a:p>
          <a:p>
            <a:pPr lvl="1"/>
            <a:r>
              <a:rPr lang="en-US" sz="2000" dirty="0"/>
              <a:t>Depth 4 = 4 ft</a:t>
            </a:r>
          </a:p>
          <a:p>
            <a:pPr lvl="1"/>
            <a:r>
              <a:rPr lang="en-US" sz="2000" dirty="0"/>
              <a:t>Depth 5 = 4.5 ft</a:t>
            </a:r>
          </a:p>
          <a:p>
            <a:pPr lvl="1"/>
            <a:r>
              <a:rPr lang="en-US" sz="2000" dirty="0"/>
              <a:t>Depth 6 = 4.5 ft</a:t>
            </a:r>
          </a:p>
          <a:p>
            <a:pPr lvl="1"/>
            <a:r>
              <a:rPr lang="en-US" sz="2000" dirty="0"/>
              <a:t>Depth 7 = 3 ft</a:t>
            </a:r>
          </a:p>
          <a:p>
            <a:pPr lvl="1"/>
            <a:r>
              <a:rPr lang="en-US" sz="2000" dirty="0"/>
              <a:t>Depth 8 = 2 ft</a:t>
            </a:r>
          </a:p>
          <a:p>
            <a:pPr lvl="1"/>
            <a:r>
              <a:rPr lang="en-US" sz="2000" dirty="0"/>
              <a:t>Depth 9 = 2 ft</a:t>
            </a:r>
          </a:p>
          <a:p>
            <a:pPr marL="0" indent="0">
              <a:buNone/>
            </a:pPr>
            <a:endParaRPr lang="en-US" dirty="0">
              <a:solidFill>
                <a:schemeClr val="tx2"/>
              </a:solidFill>
            </a:endParaRPr>
          </a:p>
          <a:p>
            <a:r>
              <a:rPr lang="en-US" dirty="0"/>
              <a:t>Time measurements </a:t>
            </a:r>
          </a:p>
          <a:p>
            <a:pPr lvl="1"/>
            <a:r>
              <a:rPr lang="en-US" sz="2000" dirty="0"/>
              <a:t>Time 1 = 27.51</a:t>
            </a:r>
          </a:p>
          <a:p>
            <a:pPr lvl="1"/>
            <a:r>
              <a:rPr lang="en-US" sz="2000" dirty="0"/>
              <a:t>Time 2 = 25.25</a:t>
            </a:r>
          </a:p>
          <a:p>
            <a:pPr lvl="1"/>
            <a:r>
              <a:rPr lang="en-US" sz="2000" dirty="0"/>
              <a:t>Time 3 = 26.94</a:t>
            </a:r>
          </a:p>
          <a:p>
            <a:r>
              <a:rPr lang="en-US" sz="2400" dirty="0">
                <a:solidFill>
                  <a:srgbClr val="FF0000"/>
                </a:solidFill>
              </a:rPr>
              <a:t>Flow Measurement Method =</a:t>
            </a:r>
          </a:p>
          <a:p>
            <a:endParaRPr lang="en-US" sz="2400" dirty="0">
              <a:solidFill>
                <a:srgbClr val="FF0000"/>
              </a:solidFill>
            </a:endParaRPr>
          </a:p>
          <a:p>
            <a:r>
              <a:rPr lang="en-US" sz="2400" dirty="0">
                <a:solidFill>
                  <a:srgbClr val="FF0000"/>
                </a:solidFill>
              </a:rPr>
              <a:t>Depth Average = </a:t>
            </a:r>
          </a:p>
          <a:p>
            <a:r>
              <a:rPr lang="en-US" sz="2400" dirty="0">
                <a:solidFill>
                  <a:srgbClr val="FF0000"/>
                </a:solidFill>
              </a:rPr>
              <a:t>Time Average = </a:t>
            </a:r>
          </a:p>
          <a:p>
            <a:r>
              <a:rPr lang="en-US" sz="2400" dirty="0">
                <a:solidFill>
                  <a:srgbClr val="FF0000"/>
                </a:solidFill>
              </a:rPr>
              <a:t>Avg Velocity </a:t>
            </a:r>
            <a:r>
              <a:rPr lang="en-US" sz="2000" dirty="0">
                <a:solidFill>
                  <a:srgbClr val="FF0000"/>
                </a:solidFill>
              </a:rPr>
              <a:t>(10ft/AVG TIME ) </a:t>
            </a:r>
            <a:r>
              <a:rPr lang="en-US" sz="2400" dirty="0">
                <a:solidFill>
                  <a:srgbClr val="FF0000"/>
                </a:solidFill>
              </a:rPr>
              <a:t>=</a:t>
            </a:r>
          </a:p>
          <a:p>
            <a:r>
              <a:rPr lang="en-US" sz="2400" dirty="0">
                <a:solidFill>
                  <a:srgbClr val="FF0000"/>
                </a:solidFill>
              </a:rPr>
              <a:t>Discharge </a:t>
            </a:r>
            <a:r>
              <a:rPr lang="en-US" sz="2000" dirty="0">
                <a:solidFill>
                  <a:srgbClr val="FF0000"/>
                </a:solidFill>
              </a:rPr>
              <a:t>(WIDTH X AVG DEPTH X AVG VELOCITY) </a:t>
            </a:r>
            <a:r>
              <a:rPr lang="en-US" sz="2400" dirty="0">
                <a:solidFill>
                  <a:srgbClr val="FF0000"/>
                </a:solidFill>
              </a:rPr>
              <a:t>=</a:t>
            </a:r>
          </a:p>
        </p:txBody>
      </p:sp>
      <p:sp>
        <p:nvSpPr>
          <p:cNvPr id="4" name="Slide Number Placeholder 3">
            <a:extLst>
              <a:ext uri="{FF2B5EF4-FFF2-40B4-BE49-F238E27FC236}">
                <a16:creationId xmlns:a16="http://schemas.microsoft.com/office/drawing/2014/main" id="{B01E796C-89B1-C941-BB3E-F78EE0675A77}"/>
              </a:ext>
            </a:extLst>
          </p:cNvPr>
          <p:cNvSpPr>
            <a:spLocks noGrp="1"/>
          </p:cNvSpPr>
          <p:nvPr>
            <p:ph type="sldNum" sz="quarter" idx="12"/>
          </p:nvPr>
        </p:nvSpPr>
        <p:spPr/>
        <p:txBody>
          <a:bodyPr/>
          <a:lstStyle/>
          <a:p>
            <a:fld id="{EBCE8FE3-1F35-5C49-8B4C-76E5EDEE3F2F}" type="slidenum">
              <a:rPr lang="en-US" smtClean="0"/>
              <a:t>43</a:t>
            </a:fld>
            <a:endParaRPr lang="en-US" dirty="0"/>
          </a:p>
        </p:txBody>
      </p:sp>
      <p:sp>
        <p:nvSpPr>
          <p:cNvPr id="9" name="TextBox 8">
            <a:extLst>
              <a:ext uri="{FF2B5EF4-FFF2-40B4-BE49-F238E27FC236}">
                <a16:creationId xmlns:a16="http://schemas.microsoft.com/office/drawing/2014/main" id="{9BB2BF84-3EF8-404B-97DA-879165E974D3}"/>
              </a:ext>
            </a:extLst>
          </p:cNvPr>
          <p:cNvSpPr txBox="1"/>
          <p:nvPr/>
        </p:nvSpPr>
        <p:spPr>
          <a:xfrm>
            <a:off x="6517276" y="5675289"/>
            <a:ext cx="1332048" cy="400110"/>
          </a:xfrm>
          <a:prstGeom prst="rect">
            <a:avLst/>
          </a:prstGeom>
          <a:noFill/>
        </p:spPr>
        <p:txBody>
          <a:bodyPr wrap="square" rtlCol="0">
            <a:spAutoFit/>
          </a:bodyPr>
          <a:lstStyle/>
          <a:p>
            <a:r>
              <a:rPr lang="en-US" sz="2000" dirty="0">
                <a:solidFill>
                  <a:srgbClr val="FF0000"/>
                </a:solidFill>
              </a:rPr>
              <a:t>22.</a:t>
            </a:r>
            <a:r>
              <a:rPr lang="en-US" sz="2000" u="sng" dirty="0">
                <a:solidFill>
                  <a:srgbClr val="FF0000"/>
                </a:solidFill>
              </a:rPr>
              <a:t>02</a:t>
            </a:r>
            <a:r>
              <a:rPr lang="en-US" sz="2000" dirty="0">
                <a:solidFill>
                  <a:srgbClr val="FF0000"/>
                </a:solidFill>
              </a:rPr>
              <a:t> cfs</a:t>
            </a:r>
          </a:p>
        </p:txBody>
      </p:sp>
      <p:sp>
        <p:nvSpPr>
          <p:cNvPr id="10" name="TextBox 9">
            <a:extLst>
              <a:ext uri="{FF2B5EF4-FFF2-40B4-BE49-F238E27FC236}">
                <a16:creationId xmlns:a16="http://schemas.microsoft.com/office/drawing/2014/main" id="{A8CF7FF5-85F3-7B47-B71E-15A2D7B5605F}"/>
              </a:ext>
            </a:extLst>
          </p:cNvPr>
          <p:cNvSpPr txBox="1"/>
          <p:nvPr/>
        </p:nvSpPr>
        <p:spPr>
          <a:xfrm>
            <a:off x="6725017" y="4070898"/>
            <a:ext cx="1093485" cy="400110"/>
          </a:xfrm>
          <a:prstGeom prst="rect">
            <a:avLst/>
          </a:prstGeom>
          <a:noFill/>
        </p:spPr>
        <p:txBody>
          <a:bodyPr wrap="square" rtlCol="0">
            <a:spAutoFit/>
          </a:bodyPr>
          <a:lstStyle/>
          <a:p>
            <a:r>
              <a:rPr lang="en-US" sz="2000" dirty="0">
                <a:solidFill>
                  <a:srgbClr val="FF0000"/>
                </a:solidFill>
              </a:rPr>
              <a:t>3.</a:t>
            </a:r>
            <a:r>
              <a:rPr lang="en-US" sz="2000" u="sng" dirty="0">
                <a:solidFill>
                  <a:srgbClr val="FF0000"/>
                </a:solidFill>
              </a:rPr>
              <a:t>22</a:t>
            </a:r>
            <a:r>
              <a:rPr lang="en-US" sz="2000" dirty="0">
                <a:solidFill>
                  <a:srgbClr val="FF0000"/>
                </a:solidFill>
              </a:rPr>
              <a:t> ft</a:t>
            </a:r>
          </a:p>
        </p:txBody>
      </p:sp>
      <p:sp>
        <p:nvSpPr>
          <p:cNvPr id="11" name="TextBox 10">
            <a:extLst>
              <a:ext uri="{FF2B5EF4-FFF2-40B4-BE49-F238E27FC236}">
                <a16:creationId xmlns:a16="http://schemas.microsoft.com/office/drawing/2014/main" id="{3BFE8EEE-5DFC-1A44-BC02-65BA6E3A3FD7}"/>
              </a:ext>
            </a:extLst>
          </p:cNvPr>
          <p:cNvSpPr txBox="1"/>
          <p:nvPr/>
        </p:nvSpPr>
        <p:spPr>
          <a:xfrm>
            <a:off x="6576273" y="4560404"/>
            <a:ext cx="1470613" cy="400110"/>
          </a:xfrm>
          <a:prstGeom prst="rect">
            <a:avLst/>
          </a:prstGeom>
          <a:noFill/>
        </p:spPr>
        <p:txBody>
          <a:bodyPr wrap="square" rtlCol="0">
            <a:spAutoFit/>
          </a:bodyPr>
          <a:lstStyle/>
          <a:p>
            <a:r>
              <a:rPr lang="en-US" sz="2000" dirty="0">
                <a:solidFill>
                  <a:srgbClr val="FF0000"/>
                </a:solidFill>
              </a:rPr>
              <a:t>26.</a:t>
            </a:r>
            <a:r>
              <a:rPr lang="en-US" sz="2000" u="sng" dirty="0">
                <a:solidFill>
                  <a:srgbClr val="FF0000"/>
                </a:solidFill>
              </a:rPr>
              <a:t>57</a:t>
            </a:r>
            <a:r>
              <a:rPr lang="en-US" sz="2000" dirty="0">
                <a:solidFill>
                  <a:srgbClr val="FF0000"/>
                </a:solidFill>
              </a:rPr>
              <a:t> sec</a:t>
            </a:r>
          </a:p>
        </p:txBody>
      </p:sp>
      <p:sp>
        <p:nvSpPr>
          <p:cNvPr id="12" name="TextBox 11">
            <a:extLst>
              <a:ext uri="{FF2B5EF4-FFF2-40B4-BE49-F238E27FC236}">
                <a16:creationId xmlns:a16="http://schemas.microsoft.com/office/drawing/2014/main" id="{5369D425-AB45-AC40-B4F0-9F88C60C9005}"/>
              </a:ext>
            </a:extLst>
          </p:cNvPr>
          <p:cNvSpPr txBox="1"/>
          <p:nvPr/>
        </p:nvSpPr>
        <p:spPr>
          <a:xfrm>
            <a:off x="8046886" y="4968219"/>
            <a:ext cx="1332049"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38</a:t>
            </a:r>
            <a:r>
              <a:rPr lang="en-US" sz="2000" dirty="0">
                <a:solidFill>
                  <a:srgbClr val="FF0000"/>
                </a:solidFill>
              </a:rPr>
              <a:t> ft/s</a:t>
            </a:r>
          </a:p>
        </p:txBody>
      </p:sp>
      <p:sp>
        <p:nvSpPr>
          <p:cNvPr id="14" name="TextBox 13">
            <a:extLst>
              <a:ext uri="{FF2B5EF4-FFF2-40B4-BE49-F238E27FC236}">
                <a16:creationId xmlns:a16="http://schemas.microsoft.com/office/drawing/2014/main" id="{A0097281-C694-8033-5270-A5DD71B942E4}"/>
              </a:ext>
            </a:extLst>
          </p:cNvPr>
          <p:cNvSpPr txBox="1"/>
          <p:nvPr/>
        </p:nvSpPr>
        <p:spPr>
          <a:xfrm>
            <a:off x="4679228" y="3647466"/>
            <a:ext cx="3036690" cy="400110"/>
          </a:xfrm>
          <a:prstGeom prst="rect">
            <a:avLst/>
          </a:prstGeom>
          <a:noFill/>
        </p:spPr>
        <p:txBody>
          <a:bodyPr wrap="square" rtlCol="0">
            <a:spAutoFit/>
          </a:bodyPr>
          <a:lstStyle/>
          <a:p>
            <a:r>
              <a:rPr lang="en-US" sz="2000" dirty="0">
                <a:solidFill>
                  <a:srgbClr val="FF0000"/>
                </a:solidFill>
              </a:rPr>
              <a:t>2-streamflow estimate</a:t>
            </a:r>
          </a:p>
        </p:txBody>
      </p:sp>
    </p:spTree>
    <p:extLst>
      <p:ext uri="{BB962C8B-B14F-4D97-AF65-F5344CB8AC3E}">
        <p14:creationId xmlns:p14="http://schemas.microsoft.com/office/powerpoint/2010/main" val="422778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27AF-2A57-0E47-A348-769AF565F04B}"/>
              </a:ext>
            </a:extLst>
          </p:cNvPr>
          <p:cNvSpPr>
            <a:spLocks noGrp="1"/>
          </p:cNvSpPr>
          <p:nvPr>
            <p:ph type="title"/>
          </p:nvPr>
        </p:nvSpPr>
        <p:spPr>
          <a:xfrm>
            <a:off x="0" y="0"/>
            <a:ext cx="9144000" cy="1690689"/>
          </a:xfrm>
          <a:solidFill>
            <a:srgbClr val="005481"/>
          </a:solidFill>
        </p:spPr>
        <p:txBody>
          <a:bodyPr/>
          <a:lstStyle/>
          <a:p>
            <a:pPr algn="ctr"/>
            <a:r>
              <a:rPr lang="en-US" b="1" dirty="0">
                <a:solidFill>
                  <a:schemeClr val="bg1"/>
                </a:solidFill>
                <a:latin typeface="Arial" panose="020B0604020202020204" pitchFamily="34" charset="0"/>
                <a:cs typeface="Arial" panose="020B0604020202020204" pitchFamily="34" charset="0"/>
              </a:rPr>
              <a:t>PHASE III – STREAMFLOW ESTIMATE</a:t>
            </a:r>
          </a:p>
        </p:txBody>
      </p:sp>
      <p:sp>
        <p:nvSpPr>
          <p:cNvPr id="3" name="Content Placeholder 2">
            <a:extLst>
              <a:ext uri="{FF2B5EF4-FFF2-40B4-BE49-F238E27FC236}">
                <a16:creationId xmlns:a16="http://schemas.microsoft.com/office/drawing/2014/main" id="{27A8B604-D4D9-5641-BA90-3B1353294492}"/>
              </a:ext>
            </a:extLst>
          </p:cNvPr>
          <p:cNvSpPr>
            <a:spLocks noGrp="1"/>
          </p:cNvSpPr>
          <p:nvPr>
            <p:ph idx="1"/>
          </p:nvPr>
        </p:nvSpPr>
        <p:spPr>
          <a:xfrm>
            <a:off x="628650" y="1825624"/>
            <a:ext cx="7886700" cy="4435475"/>
          </a:xfrm>
          <a:solidFill>
            <a:schemeClr val="bg1"/>
          </a:solidFill>
        </p:spPr>
        <p:txBody>
          <a:bodyPr numCol="2">
            <a:normAutofit/>
          </a:bodyPr>
          <a:lstStyle/>
          <a:p>
            <a:r>
              <a:rPr lang="en-US" dirty="0"/>
              <a:t>Width = 10</a:t>
            </a:r>
          </a:p>
          <a:p>
            <a:r>
              <a:rPr lang="en-US" dirty="0"/>
              <a:t>Depth measurements</a:t>
            </a:r>
          </a:p>
          <a:p>
            <a:pPr lvl="1"/>
            <a:r>
              <a:rPr lang="en-US" sz="2000" dirty="0"/>
              <a:t>Depth 1 = 1 in</a:t>
            </a:r>
          </a:p>
          <a:p>
            <a:pPr lvl="1"/>
            <a:r>
              <a:rPr lang="en-US" sz="2000" dirty="0"/>
              <a:t>Depth 2 = 1.5 in</a:t>
            </a:r>
          </a:p>
          <a:p>
            <a:pPr lvl="1"/>
            <a:r>
              <a:rPr lang="en-US" sz="2000" dirty="0"/>
              <a:t>Depth 3 = 1.5 in</a:t>
            </a:r>
          </a:p>
          <a:p>
            <a:pPr lvl="1"/>
            <a:r>
              <a:rPr lang="en-US" sz="2000" dirty="0"/>
              <a:t>Depth 4 = 1 in</a:t>
            </a:r>
          </a:p>
          <a:p>
            <a:pPr lvl="1"/>
            <a:r>
              <a:rPr lang="en-US" sz="2000" dirty="0"/>
              <a:t>Depth 5 = 0.5 in</a:t>
            </a:r>
          </a:p>
          <a:p>
            <a:r>
              <a:rPr lang="en-US" dirty="0"/>
              <a:t>Time measurements </a:t>
            </a:r>
          </a:p>
          <a:p>
            <a:pPr lvl="1"/>
            <a:r>
              <a:rPr lang="en-US" sz="2000" dirty="0"/>
              <a:t>Time 1 = 15.80</a:t>
            </a:r>
          </a:p>
          <a:p>
            <a:pPr lvl="1"/>
            <a:r>
              <a:rPr lang="en-US" sz="2000" dirty="0"/>
              <a:t>Time 2 = 13.65</a:t>
            </a:r>
          </a:p>
          <a:p>
            <a:pPr lvl="1"/>
            <a:r>
              <a:rPr lang="en-US" sz="2000" dirty="0"/>
              <a:t>Time 3 = 14.27</a:t>
            </a:r>
          </a:p>
          <a:p>
            <a:pPr marL="457200" lvl="1" indent="0">
              <a:buNone/>
            </a:pPr>
            <a:endParaRPr lang="en-US" sz="2000" dirty="0"/>
          </a:p>
          <a:p>
            <a:r>
              <a:rPr lang="en-US" sz="2000" dirty="0">
                <a:solidFill>
                  <a:srgbClr val="FF0000"/>
                </a:solidFill>
              </a:rPr>
              <a:t>Flow Measurement Method =</a:t>
            </a:r>
          </a:p>
          <a:p>
            <a:pPr marL="0" indent="0">
              <a:buNone/>
            </a:pPr>
            <a:endParaRPr lang="en-US" sz="2000" dirty="0">
              <a:solidFill>
                <a:srgbClr val="FF0000"/>
              </a:solidFill>
            </a:endParaRPr>
          </a:p>
          <a:p>
            <a:r>
              <a:rPr lang="en-US" sz="2000" dirty="0">
                <a:solidFill>
                  <a:srgbClr val="FF0000"/>
                </a:solidFill>
              </a:rPr>
              <a:t>Depth Average = </a:t>
            </a:r>
          </a:p>
          <a:p>
            <a:r>
              <a:rPr lang="en-US" sz="2000" dirty="0">
                <a:solidFill>
                  <a:srgbClr val="FF0000"/>
                </a:solidFill>
              </a:rPr>
              <a:t>Time Average = </a:t>
            </a:r>
          </a:p>
          <a:p>
            <a:r>
              <a:rPr lang="en-US" sz="2000" dirty="0">
                <a:solidFill>
                  <a:srgbClr val="FF0000"/>
                </a:solidFill>
              </a:rPr>
              <a:t>Avg Velocity (10ft/AVG TIME ) =</a:t>
            </a:r>
          </a:p>
          <a:p>
            <a:r>
              <a:rPr lang="en-US" sz="2000" dirty="0">
                <a:solidFill>
                  <a:srgbClr val="FF0000"/>
                </a:solidFill>
              </a:rPr>
              <a:t>Discharge (WIDTH X AVG DEPTH X AVG VELOCITY) =</a:t>
            </a:r>
          </a:p>
          <a:p>
            <a:endParaRPr lang="en-US" sz="2400" dirty="0">
              <a:solidFill>
                <a:srgbClr val="FF0000"/>
              </a:solidFill>
            </a:endParaRPr>
          </a:p>
        </p:txBody>
      </p:sp>
      <p:sp>
        <p:nvSpPr>
          <p:cNvPr id="4" name="Slide Number Placeholder 3">
            <a:extLst>
              <a:ext uri="{FF2B5EF4-FFF2-40B4-BE49-F238E27FC236}">
                <a16:creationId xmlns:a16="http://schemas.microsoft.com/office/drawing/2014/main" id="{B01E796C-89B1-C941-BB3E-F78EE0675A77}"/>
              </a:ext>
            </a:extLst>
          </p:cNvPr>
          <p:cNvSpPr>
            <a:spLocks noGrp="1"/>
          </p:cNvSpPr>
          <p:nvPr>
            <p:ph type="sldNum" sz="quarter" idx="12"/>
          </p:nvPr>
        </p:nvSpPr>
        <p:spPr/>
        <p:txBody>
          <a:bodyPr/>
          <a:lstStyle/>
          <a:p>
            <a:fld id="{EBCE8FE3-1F35-5C49-8B4C-76E5EDEE3F2F}" type="slidenum">
              <a:rPr lang="en-US" smtClean="0"/>
              <a:t>44</a:t>
            </a:fld>
            <a:endParaRPr lang="en-US"/>
          </a:p>
        </p:txBody>
      </p:sp>
      <p:sp>
        <p:nvSpPr>
          <p:cNvPr id="7" name="TextBox 6">
            <a:extLst>
              <a:ext uri="{FF2B5EF4-FFF2-40B4-BE49-F238E27FC236}">
                <a16:creationId xmlns:a16="http://schemas.microsoft.com/office/drawing/2014/main" id="{67975802-610A-E24C-84BF-E753216BF937}"/>
              </a:ext>
            </a:extLst>
          </p:cNvPr>
          <p:cNvSpPr txBox="1"/>
          <p:nvPr/>
        </p:nvSpPr>
        <p:spPr>
          <a:xfrm>
            <a:off x="6543622" y="4479539"/>
            <a:ext cx="1332048"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62</a:t>
            </a:r>
            <a:r>
              <a:rPr lang="en-US" sz="2000" dirty="0">
                <a:solidFill>
                  <a:srgbClr val="FF0000"/>
                </a:solidFill>
              </a:rPr>
              <a:t> cfs</a:t>
            </a:r>
          </a:p>
        </p:txBody>
      </p:sp>
      <p:sp>
        <p:nvSpPr>
          <p:cNvPr id="8" name="TextBox 7">
            <a:extLst>
              <a:ext uri="{FF2B5EF4-FFF2-40B4-BE49-F238E27FC236}">
                <a16:creationId xmlns:a16="http://schemas.microsoft.com/office/drawing/2014/main" id="{F0FE4EF2-DDC6-2648-8AD6-557C95FEFC22}"/>
              </a:ext>
            </a:extLst>
          </p:cNvPr>
          <p:cNvSpPr txBox="1"/>
          <p:nvPr/>
        </p:nvSpPr>
        <p:spPr>
          <a:xfrm>
            <a:off x="6543622" y="2997536"/>
            <a:ext cx="1093485"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09</a:t>
            </a:r>
            <a:r>
              <a:rPr lang="en-US" sz="2000" dirty="0">
                <a:solidFill>
                  <a:srgbClr val="FF0000"/>
                </a:solidFill>
              </a:rPr>
              <a:t> ft</a:t>
            </a:r>
          </a:p>
        </p:txBody>
      </p:sp>
      <p:sp>
        <p:nvSpPr>
          <p:cNvPr id="9" name="TextBox 8">
            <a:extLst>
              <a:ext uri="{FF2B5EF4-FFF2-40B4-BE49-F238E27FC236}">
                <a16:creationId xmlns:a16="http://schemas.microsoft.com/office/drawing/2014/main" id="{305FE353-D775-964D-A433-BF39AE9B2000}"/>
              </a:ext>
            </a:extLst>
          </p:cNvPr>
          <p:cNvSpPr txBox="1"/>
          <p:nvPr/>
        </p:nvSpPr>
        <p:spPr>
          <a:xfrm>
            <a:off x="6401556" y="3403734"/>
            <a:ext cx="1470613" cy="400110"/>
          </a:xfrm>
          <a:prstGeom prst="rect">
            <a:avLst/>
          </a:prstGeom>
          <a:noFill/>
        </p:spPr>
        <p:txBody>
          <a:bodyPr wrap="square" rtlCol="0">
            <a:spAutoFit/>
          </a:bodyPr>
          <a:lstStyle/>
          <a:p>
            <a:r>
              <a:rPr lang="en-US" sz="2000" dirty="0">
                <a:solidFill>
                  <a:srgbClr val="FF0000"/>
                </a:solidFill>
              </a:rPr>
              <a:t>14.</a:t>
            </a:r>
            <a:r>
              <a:rPr lang="en-US" sz="2000" u="sng" dirty="0">
                <a:solidFill>
                  <a:srgbClr val="FF0000"/>
                </a:solidFill>
              </a:rPr>
              <a:t>57</a:t>
            </a:r>
            <a:r>
              <a:rPr lang="en-US" sz="2000" dirty="0">
                <a:solidFill>
                  <a:srgbClr val="FF0000"/>
                </a:solidFill>
              </a:rPr>
              <a:t> sec</a:t>
            </a:r>
          </a:p>
        </p:txBody>
      </p:sp>
      <p:sp>
        <p:nvSpPr>
          <p:cNvPr id="10" name="TextBox 9">
            <a:extLst>
              <a:ext uri="{FF2B5EF4-FFF2-40B4-BE49-F238E27FC236}">
                <a16:creationId xmlns:a16="http://schemas.microsoft.com/office/drawing/2014/main" id="{E9C79034-4147-DF46-A3A9-E432F6973572}"/>
              </a:ext>
            </a:extLst>
          </p:cNvPr>
          <p:cNvSpPr txBox="1"/>
          <p:nvPr/>
        </p:nvSpPr>
        <p:spPr>
          <a:xfrm>
            <a:off x="8051671" y="3779965"/>
            <a:ext cx="1332049" cy="400110"/>
          </a:xfrm>
          <a:prstGeom prst="rect">
            <a:avLst/>
          </a:prstGeom>
          <a:noFill/>
        </p:spPr>
        <p:txBody>
          <a:bodyPr wrap="square" rtlCol="0">
            <a:spAutoFit/>
          </a:bodyPr>
          <a:lstStyle/>
          <a:p>
            <a:r>
              <a:rPr lang="en-US" sz="2000" dirty="0">
                <a:solidFill>
                  <a:srgbClr val="FF0000"/>
                </a:solidFill>
              </a:rPr>
              <a:t>0.</a:t>
            </a:r>
            <a:r>
              <a:rPr lang="en-US" sz="2000" u="sng" dirty="0">
                <a:solidFill>
                  <a:srgbClr val="FF0000"/>
                </a:solidFill>
              </a:rPr>
              <a:t>69</a:t>
            </a:r>
            <a:r>
              <a:rPr lang="en-US" sz="2000" dirty="0">
                <a:solidFill>
                  <a:srgbClr val="FF0000"/>
                </a:solidFill>
              </a:rPr>
              <a:t> ft/s</a:t>
            </a:r>
          </a:p>
        </p:txBody>
      </p:sp>
      <p:sp>
        <p:nvSpPr>
          <p:cNvPr id="11" name="TextBox 10">
            <a:extLst>
              <a:ext uri="{FF2B5EF4-FFF2-40B4-BE49-F238E27FC236}">
                <a16:creationId xmlns:a16="http://schemas.microsoft.com/office/drawing/2014/main" id="{694E963C-3080-CB42-90DE-4945B7EFC5B7}"/>
              </a:ext>
            </a:extLst>
          </p:cNvPr>
          <p:cNvSpPr txBox="1"/>
          <p:nvPr/>
        </p:nvSpPr>
        <p:spPr>
          <a:xfrm>
            <a:off x="2830765" y="2747828"/>
            <a:ext cx="1332048" cy="400110"/>
          </a:xfrm>
          <a:prstGeom prst="rect">
            <a:avLst/>
          </a:prstGeom>
          <a:noFill/>
        </p:spPr>
        <p:txBody>
          <a:bodyPr wrap="square" rtlCol="0">
            <a:spAutoFit/>
          </a:bodyPr>
          <a:lstStyle/>
          <a:p>
            <a:r>
              <a:rPr lang="en-US" sz="2000" dirty="0">
                <a:solidFill>
                  <a:srgbClr val="FF0000"/>
                </a:solidFill>
              </a:rPr>
              <a:t>= 0.08 ft</a:t>
            </a:r>
          </a:p>
        </p:txBody>
      </p:sp>
      <p:sp>
        <p:nvSpPr>
          <p:cNvPr id="12" name="TextBox 11">
            <a:extLst>
              <a:ext uri="{FF2B5EF4-FFF2-40B4-BE49-F238E27FC236}">
                <a16:creationId xmlns:a16="http://schemas.microsoft.com/office/drawing/2014/main" id="{85AB88A2-77C8-E841-A22A-0BC7D7A176E9}"/>
              </a:ext>
            </a:extLst>
          </p:cNvPr>
          <p:cNvSpPr txBox="1"/>
          <p:nvPr/>
        </p:nvSpPr>
        <p:spPr>
          <a:xfrm>
            <a:off x="2830765" y="3749416"/>
            <a:ext cx="1332048" cy="400110"/>
          </a:xfrm>
          <a:prstGeom prst="rect">
            <a:avLst/>
          </a:prstGeom>
          <a:noFill/>
        </p:spPr>
        <p:txBody>
          <a:bodyPr wrap="square" rtlCol="0">
            <a:spAutoFit/>
          </a:bodyPr>
          <a:lstStyle/>
          <a:p>
            <a:r>
              <a:rPr lang="en-US" sz="2000" dirty="0">
                <a:solidFill>
                  <a:srgbClr val="FF0000"/>
                </a:solidFill>
              </a:rPr>
              <a:t>= 0.08 ft</a:t>
            </a:r>
          </a:p>
        </p:txBody>
      </p:sp>
      <p:sp>
        <p:nvSpPr>
          <p:cNvPr id="13" name="TextBox 12">
            <a:extLst>
              <a:ext uri="{FF2B5EF4-FFF2-40B4-BE49-F238E27FC236}">
                <a16:creationId xmlns:a16="http://schemas.microsoft.com/office/drawing/2014/main" id="{97C2EA80-E227-F649-B445-92E77B43AA39}"/>
              </a:ext>
            </a:extLst>
          </p:cNvPr>
          <p:cNvSpPr txBox="1"/>
          <p:nvPr/>
        </p:nvSpPr>
        <p:spPr>
          <a:xfrm>
            <a:off x="3033111" y="3092068"/>
            <a:ext cx="1332048" cy="400110"/>
          </a:xfrm>
          <a:prstGeom prst="rect">
            <a:avLst/>
          </a:prstGeom>
          <a:noFill/>
        </p:spPr>
        <p:txBody>
          <a:bodyPr wrap="square" rtlCol="0">
            <a:spAutoFit/>
          </a:bodyPr>
          <a:lstStyle/>
          <a:p>
            <a:r>
              <a:rPr lang="en-US" sz="2000" dirty="0">
                <a:solidFill>
                  <a:srgbClr val="FF0000"/>
                </a:solidFill>
              </a:rPr>
              <a:t>= 0.13 ft</a:t>
            </a:r>
          </a:p>
        </p:txBody>
      </p:sp>
      <p:sp>
        <p:nvSpPr>
          <p:cNvPr id="14" name="TextBox 13">
            <a:extLst>
              <a:ext uri="{FF2B5EF4-FFF2-40B4-BE49-F238E27FC236}">
                <a16:creationId xmlns:a16="http://schemas.microsoft.com/office/drawing/2014/main" id="{CDA2FFCD-F27C-C443-BE89-8A69C91AC236}"/>
              </a:ext>
            </a:extLst>
          </p:cNvPr>
          <p:cNvSpPr txBox="1"/>
          <p:nvPr/>
        </p:nvSpPr>
        <p:spPr>
          <a:xfrm>
            <a:off x="3033111" y="3400143"/>
            <a:ext cx="1332048" cy="400110"/>
          </a:xfrm>
          <a:prstGeom prst="rect">
            <a:avLst/>
          </a:prstGeom>
          <a:noFill/>
        </p:spPr>
        <p:txBody>
          <a:bodyPr wrap="square" rtlCol="0">
            <a:spAutoFit/>
          </a:bodyPr>
          <a:lstStyle/>
          <a:p>
            <a:r>
              <a:rPr lang="en-US" sz="2000" dirty="0">
                <a:solidFill>
                  <a:srgbClr val="FF0000"/>
                </a:solidFill>
              </a:rPr>
              <a:t>= 0.13 ft</a:t>
            </a:r>
          </a:p>
        </p:txBody>
      </p:sp>
      <p:sp>
        <p:nvSpPr>
          <p:cNvPr id="15" name="TextBox 14">
            <a:extLst>
              <a:ext uri="{FF2B5EF4-FFF2-40B4-BE49-F238E27FC236}">
                <a16:creationId xmlns:a16="http://schemas.microsoft.com/office/drawing/2014/main" id="{A0CDF910-8291-ED48-AC23-35ACDE029AF5}"/>
              </a:ext>
            </a:extLst>
          </p:cNvPr>
          <p:cNvSpPr txBox="1"/>
          <p:nvPr/>
        </p:nvSpPr>
        <p:spPr>
          <a:xfrm>
            <a:off x="3033111" y="4093410"/>
            <a:ext cx="1332048" cy="400110"/>
          </a:xfrm>
          <a:prstGeom prst="rect">
            <a:avLst/>
          </a:prstGeom>
          <a:noFill/>
        </p:spPr>
        <p:txBody>
          <a:bodyPr wrap="square" rtlCol="0">
            <a:spAutoFit/>
          </a:bodyPr>
          <a:lstStyle/>
          <a:p>
            <a:r>
              <a:rPr lang="en-US" sz="2000" dirty="0">
                <a:solidFill>
                  <a:srgbClr val="FF0000"/>
                </a:solidFill>
              </a:rPr>
              <a:t>= 0.04 ft</a:t>
            </a:r>
          </a:p>
        </p:txBody>
      </p:sp>
      <p:sp>
        <p:nvSpPr>
          <p:cNvPr id="16" name="TextBox 15">
            <a:extLst>
              <a:ext uri="{FF2B5EF4-FFF2-40B4-BE49-F238E27FC236}">
                <a16:creationId xmlns:a16="http://schemas.microsoft.com/office/drawing/2014/main" id="{9CFEFAFB-7277-FC43-8712-4AE064A7784C}"/>
              </a:ext>
            </a:extLst>
          </p:cNvPr>
          <p:cNvSpPr txBox="1"/>
          <p:nvPr/>
        </p:nvSpPr>
        <p:spPr>
          <a:xfrm>
            <a:off x="4721307" y="2567225"/>
            <a:ext cx="3036690" cy="400110"/>
          </a:xfrm>
          <a:prstGeom prst="rect">
            <a:avLst/>
          </a:prstGeom>
          <a:noFill/>
        </p:spPr>
        <p:txBody>
          <a:bodyPr wrap="square" rtlCol="0">
            <a:spAutoFit/>
          </a:bodyPr>
          <a:lstStyle/>
          <a:p>
            <a:r>
              <a:rPr lang="en-US" sz="2000" dirty="0">
                <a:solidFill>
                  <a:srgbClr val="FF0000"/>
                </a:solidFill>
              </a:rPr>
              <a:t>2-streamflow estimate</a:t>
            </a:r>
          </a:p>
        </p:txBody>
      </p:sp>
    </p:spTree>
    <p:extLst>
      <p:ext uri="{BB962C8B-B14F-4D97-AF65-F5344CB8AC3E}">
        <p14:creationId xmlns:p14="http://schemas.microsoft.com/office/powerpoint/2010/main" val="384668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DEB6745-EB27-445F-A83D-0CC84E70D231}"/>
              </a:ext>
            </a:extLst>
          </p:cNvPr>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a:ext>
            </a:extLst>
          </a:blip>
          <a:srcRect l="16212" r="17382"/>
          <a:stretch/>
        </p:blipFill>
        <p:spPr>
          <a:xfrm>
            <a:off x="9145" y="-5530"/>
            <a:ext cx="9153144" cy="6863530"/>
          </a:xfrm>
          <a:prstGeom prst="rect">
            <a:avLst/>
          </a:prstGeom>
        </p:spPr>
      </p:pic>
      <p:sp>
        <p:nvSpPr>
          <p:cNvPr id="20" name="Rectangle 19">
            <a:extLst>
              <a:ext uri="{FF2B5EF4-FFF2-40B4-BE49-F238E27FC236}">
                <a16:creationId xmlns:a16="http://schemas.microsoft.com/office/drawing/2014/main" id="{D5480BB8-8BCC-4E47-A998-079812F24D0C}"/>
              </a:ext>
            </a:extLst>
          </p:cNvPr>
          <p:cNvSpPr/>
          <p:nvPr/>
        </p:nvSpPr>
        <p:spPr>
          <a:xfrm>
            <a:off x="-743" y="0"/>
            <a:ext cx="3668756" cy="6858000"/>
          </a:xfrm>
          <a:prstGeom prst="rect">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a:xfrm>
            <a:off x="80750" y="427076"/>
            <a:ext cx="3425017" cy="1690993"/>
          </a:xfrm>
        </p:spPr>
        <p:txBody>
          <a:bodyPr vert="horz" lIns="91440" tIns="45720" rIns="91440" bIns="45720" rtlCol="0" anchor="b">
            <a:normAutofit fontScale="90000"/>
          </a:bodyPr>
          <a:lstStyle/>
          <a:p>
            <a:pPr algn="ctr"/>
            <a:r>
              <a:rPr lang="en-US" sz="3600" b="1" kern="1200" dirty="0">
                <a:solidFill>
                  <a:srgbClr val="FFFFFF"/>
                </a:solidFill>
                <a:latin typeface="Arial" panose="020B0604020202020204" pitchFamily="34" charset="0"/>
                <a:cs typeface="Arial" panose="020B0604020202020204" pitchFamily="34" charset="0"/>
              </a:rPr>
              <a:t>ADVANCED MONITORING PREPARATION</a:t>
            </a:r>
          </a:p>
        </p:txBody>
      </p:sp>
      <p:sp>
        <p:nvSpPr>
          <p:cNvPr id="4" name="TextBox 3">
            <a:extLst>
              <a:ext uri="{FF2B5EF4-FFF2-40B4-BE49-F238E27FC236}">
                <a16:creationId xmlns:a16="http://schemas.microsoft.com/office/drawing/2014/main" id="{ADDA9496-8E40-5E4B-AED0-92962B80E21F}"/>
              </a:ext>
            </a:extLst>
          </p:cNvPr>
          <p:cNvSpPr txBox="1"/>
          <p:nvPr/>
        </p:nvSpPr>
        <p:spPr>
          <a:xfrm>
            <a:off x="16842" y="2545144"/>
            <a:ext cx="3570420" cy="4086081"/>
          </a:xfrm>
          <a:prstGeom prst="rect">
            <a:avLst/>
          </a:prstGeom>
        </p:spPr>
        <p:txBody>
          <a:bodyPr vert="horz" lIns="91440" tIns="45720" rIns="91440" bIns="45720" rtlCol="0" anchor="t">
            <a:normAutofit lnSpcReduction="1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a:solidFill>
                  <a:srgbClr val="FFFFFF"/>
                </a:solidFill>
                <a:latin typeface="Calibri" panose="020F0502020204030204"/>
              </a:rPr>
              <a:t>Monitoring frequency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Dress for the outdoors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Try to invite a buddy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Bring the following:</a:t>
            </a:r>
          </a:p>
          <a:p>
            <a:pPr marL="914400" marR="0" lvl="1" indent="-34290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Advanced Environmental monitoring form</a:t>
            </a:r>
          </a:p>
          <a:p>
            <a:pPr marL="914400" marR="0" lvl="1" indent="-34290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lang="en-US" sz="2400" dirty="0">
                <a:solidFill>
                  <a:srgbClr val="FFFFFF"/>
                </a:solidFill>
                <a:latin typeface="Calibri" panose="020F0502020204030204"/>
              </a:rPr>
              <a:t>Advanced Field Guide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914400" marR="0" lvl="1" indent="-34290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Monitoring kit/supplies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22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7AA67-551A-7A48-A6C5-73186521CCE7}"/>
              </a:ext>
            </a:extLst>
          </p:cNvPr>
          <p:cNvSpPr>
            <a:spLocks noGrp="1"/>
          </p:cNvSpPr>
          <p:nvPr>
            <p:ph type="sldNum" sz="quarter" idx="12"/>
          </p:nvPr>
        </p:nvSpPr>
        <p:spPr/>
        <p:txBody>
          <a:bodyPr/>
          <a:lstStyle/>
          <a:p>
            <a:fld id="{EBCE8FE3-1F35-5C49-8B4C-76E5EDEE3F2F}" type="slidenum">
              <a:rPr lang="en-US" smtClean="0"/>
              <a:t>46</a:t>
            </a:fld>
            <a:endParaRPr lang="en-US"/>
          </a:p>
        </p:txBody>
      </p:sp>
      <p:grpSp>
        <p:nvGrpSpPr>
          <p:cNvPr id="13" name="Group 12">
            <a:extLst>
              <a:ext uri="{FF2B5EF4-FFF2-40B4-BE49-F238E27FC236}">
                <a16:creationId xmlns:a16="http://schemas.microsoft.com/office/drawing/2014/main" id="{18504BB7-F46E-9149-9081-3E8F42C30E08}"/>
              </a:ext>
            </a:extLst>
          </p:cNvPr>
          <p:cNvGrpSpPr/>
          <p:nvPr/>
        </p:nvGrpSpPr>
        <p:grpSpPr>
          <a:xfrm>
            <a:off x="2315735" y="14"/>
            <a:ext cx="2232947" cy="6858000"/>
            <a:chOff x="4618147" y="0"/>
            <a:chExt cx="2232947" cy="6858000"/>
          </a:xfrm>
        </p:grpSpPr>
        <p:pic>
          <p:nvPicPr>
            <p:cNvPr id="19" name="Picture 18">
              <a:extLst>
                <a:ext uri="{FF2B5EF4-FFF2-40B4-BE49-F238E27FC236}">
                  <a16:creationId xmlns:a16="http://schemas.microsoft.com/office/drawing/2014/main" id="{467663E8-47B2-6F45-8D77-60BABEA3C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flipH="1">
              <a:off x="4618149" y="0"/>
              <a:ext cx="2232945" cy="6858000"/>
            </a:xfrm>
            <a:prstGeom prst="rect">
              <a:avLst/>
            </a:prstGeom>
          </p:spPr>
        </p:pic>
        <p:sp>
          <p:nvSpPr>
            <p:cNvPr id="8" name="TextBox 7">
              <a:extLst>
                <a:ext uri="{FF2B5EF4-FFF2-40B4-BE49-F238E27FC236}">
                  <a16:creationId xmlns:a16="http://schemas.microsoft.com/office/drawing/2014/main" id="{7621D195-CCDB-EE41-960A-EB1DAA0737F0}"/>
                </a:ext>
              </a:extLst>
            </p:cNvPr>
            <p:cNvSpPr txBox="1"/>
            <p:nvPr/>
          </p:nvSpPr>
          <p:spPr>
            <a:xfrm>
              <a:off x="4618147" y="5881272"/>
              <a:ext cx="2225797"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TURBIDITY</a:t>
              </a:r>
            </a:p>
          </p:txBody>
        </p:sp>
      </p:grpSp>
      <p:grpSp>
        <p:nvGrpSpPr>
          <p:cNvPr id="12" name="Group 11">
            <a:extLst>
              <a:ext uri="{FF2B5EF4-FFF2-40B4-BE49-F238E27FC236}">
                <a16:creationId xmlns:a16="http://schemas.microsoft.com/office/drawing/2014/main" id="{A6C3985F-E61A-7844-99E4-46885FFC3CA5}"/>
              </a:ext>
            </a:extLst>
          </p:cNvPr>
          <p:cNvGrpSpPr/>
          <p:nvPr/>
        </p:nvGrpSpPr>
        <p:grpSpPr>
          <a:xfrm>
            <a:off x="6978352" y="1"/>
            <a:ext cx="2165648" cy="6857986"/>
            <a:chOff x="2300051" y="1"/>
            <a:chExt cx="2229479" cy="6857986"/>
          </a:xfrm>
        </p:grpSpPr>
        <p:pic>
          <p:nvPicPr>
            <p:cNvPr id="20" name="Picture 19">
              <a:extLst>
                <a:ext uri="{FF2B5EF4-FFF2-40B4-BE49-F238E27FC236}">
                  <a16:creationId xmlns:a16="http://schemas.microsoft.com/office/drawing/2014/main" id="{C7BD6889-2C3B-B84B-9662-85265D4A65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307196" y="1"/>
              <a:ext cx="2218657" cy="6857986"/>
            </a:xfrm>
            <a:prstGeom prst="rect">
              <a:avLst/>
            </a:prstGeom>
          </p:spPr>
        </p:pic>
        <p:sp>
          <p:nvSpPr>
            <p:cNvPr id="9" name="TextBox 8">
              <a:extLst>
                <a:ext uri="{FF2B5EF4-FFF2-40B4-BE49-F238E27FC236}">
                  <a16:creationId xmlns:a16="http://schemas.microsoft.com/office/drawing/2014/main" id="{524D8718-8642-D949-9C10-92AED11ABE8C}"/>
                </a:ext>
              </a:extLst>
            </p:cNvPr>
            <p:cNvSpPr txBox="1"/>
            <p:nvPr/>
          </p:nvSpPr>
          <p:spPr>
            <a:xfrm>
              <a:off x="2300051" y="5881272"/>
              <a:ext cx="2229479"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ORTHOPHOSPHATE</a:t>
              </a:r>
            </a:p>
          </p:txBody>
        </p:sp>
      </p:grpSp>
      <p:grpSp>
        <p:nvGrpSpPr>
          <p:cNvPr id="14" name="Group 13">
            <a:extLst>
              <a:ext uri="{FF2B5EF4-FFF2-40B4-BE49-F238E27FC236}">
                <a16:creationId xmlns:a16="http://schemas.microsoft.com/office/drawing/2014/main" id="{D255E8C2-37AA-D243-966A-01405C988F84}"/>
              </a:ext>
            </a:extLst>
          </p:cNvPr>
          <p:cNvGrpSpPr/>
          <p:nvPr/>
        </p:nvGrpSpPr>
        <p:grpSpPr>
          <a:xfrm>
            <a:off x="0" y="14"/>
            <a:ext cx="2232946" cy="6858001"/>
            <a:chOff x="6911054" y="0"/>
            <a:chExt cx="2232946" cy="6858001"/>
          </a:xfrm>
        </p:grpSpPr>
        <p:pic>
          <p:nvPicPr>
            <p:cNvPr id="16" name="Picture 15" descr="A car driving through a flooded road&#10;&#10;Description automatically generated with low confidence">
              <a:extLst>
                <a:ext uri="{FF2B5EF4-FFF2-40B4-BE49-F238E27FC236}">
                  <a16:creationId xmlns:a16="http://schemas.microsoft.com/office/drawing/2014/main" id="{01A28AD8-61BD-424D-82E8-108820A331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1054" y="0"/>
              <a:ext cx="2232945" cy="6858001"/>
            </a:xfrm>
            <a:prstGeom prst="rect">
              <a:avLst/>
            </a:prstGeom>
          </p:spPr>
        </p:pic>
        <p:sp>
          <p:nvSpPr>
            <p:cNvPr id="10" name="TextBox 9">
              <a:extLst>
                <a:ext uri="{FF2B5EF4-FFF2-40B4-BE49-F238E27FC236}">
                  <a16:creationId xmlns:a16="http://schemas.microsoft.com/office/drawing/2014/main" id="{4B01CD5A-479A-2746-9E0E-9C5CEB7CD9FF}"/>
                </a:ext>
              </a:extLst>
            </p:cNvPr>
            <p:cNvSpPr txBox="1"/>
            <p:nvPr/>
          </p:nvSpPr>
          <p:spPr>
            <a:xfrm>
              <a:off x="6911055" y="5881272"/>
              <a:ext cx="2232945" cy="369332"/>
            </a:xfrm>
            <a:prstGeom prst="rect">
              <a:avLst/>
            </a:prstGeom>
            <a:solidFill>
              <a:srgbClr val="005481"/>
            </a:solidFill>
          </p:spPr>
          <p:txBody>
            <a:bodyPr wrap="square" rtlCol="0">
              <a:spAutoFit/>
            </a:bodyPr>
            <a:lstStyle/>
            <a:p>
              <a:pPr algn="ctr"/>
              <a:r>
                <a:rPr lang="en-US" b="1" dirty="0">
                  <a:solidFill>
                    <a:schemeClr val="bg1"/>
                  </a:solidFill>
                  <a:latin typeface="Tw Cen MT" panose="020B0602020104020603" pitchFamily="34" charset="77"/>
                </a:rPr>
                <a:t>STREAMFLOW</a:t>
              </a:r>
            </a:p>
          </p:txBody>
        </p:sp>
      </p:grpSp>
      <p:grpSp>
        <p:nvGrpSpPr>
          <p:cNvPr id="11" name="Group 10">
            <a:extLst>
              <a:ext uri="{FF2B5EF4-FFF2-40B4-BE49-F238E27FC236}">
                <a16:creationId xmlns:a16="http://schemas.microsoft.com/office/drawing/2014/main" id="{F937C3DE-C7D7-CB47-9E6D-2037A3F8C40A}"/>
              </a:ext>
            </a:extLst>
          </p:cNvPr>
          <p:cNvGrpSpPr/>
          <p:nvPr/>
        </p:nvGrpSpPr>
        <p:grpSpPr>
          <a:xfrm>
            <a:off x="4663807" y="0"/>
            <a:ext cx="2209931" cy="6857986"/>
            <a:chOff x="-2176" y="14"/>
            <a:chExt cx="2209931" cy="6857986"/>
          </a:xfrm>
        </p:grpSpPr>
        <p:pic>
          <p:nvPicPr>
            <p:cNvPr id="21" name="Picture 20">
              <a:extLst>
                <a:ext uri="{FF2B5EF4-FFF2-40B4-BE49-F238E27FC236}">
                  <a16:creationId xmlns:a16="http://schemas.microsoft.com/office/drawing/2014/main" id="{AE9E454C-2DEF-2040-A62E-6EC05BB953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176" y="14"/>
              <a:ext cx="2209931" cy="6857986"/>
            </a:xfrm>
            <a:prstGeom prst="rect">
              <a:avLst/>
            </a:prstGeom>
          </p:spPr>
        </p:pic>
        <p:sp>
          <p:nvSpPr>
            <p:cNvPr id="18" name="Rectangle 17">
              <a:extLst>
                <a:ext uri="{FF2B5EF4-FFF2-40B4-BE49-F238E27FC236}">
                  <a16:creationId xmlns:a16="http://schemas.microsoft.com/office/drawing/2014/main" id="{FD9B5763-78B4-854D-A281-535D3B6E0764}"/>
                </a:ext>
              </a:extLst>
            </p:cNvPr>
            <p:cNvSpPr/>
            <p:nvPr/>
          </p:nvSpPr>
          <p:spPr>
            <a:xfrm>
              <a:off x="1995" y="5881285"/>
              <a:ext cx="2205760" cy="369332"/>
            </a:xfrm>
            <a:prstGeom prst="rect">
              <a:avLst/>
            </a:prstGeom>
            <a:solidFill>
              <a:srgbClr val="005481"/>
            </a:solidFill>
          </p:spPr>
          <p:txBody>
            <a:bodyPr wrap="square">
              <a:spAutoFit/>
            </a:bodyPr>
            <a:lstStyle/>
            <a:p>
              <a:pPr algn="ctr"/>
              <a:r>
                <a:rPr lang="en-US" b="1" dirty="0">
                  <a:solidFill>
                    <a:schemeClr val="bg1"/>
                  </a:solidFill>
                  <a:latin typeface="Tw Cen MT" panose="020B0602020104020603" pitchFamily="34" charset="77"/>
                </a:rPr>
                <a:t>NITRATE-NITROGEN</a:t>
              </a:r>
            </a:p>
          </p:txBody>
        </p:sp>
      </p:grpSp>
      <p:sp>
        <p:nvSpPr>
          <p:cNvPr id="3" name="Rectangle 2">
            <a:extLst>
              <a:ext uri="{FF2B5EF4-FFF2-40B4-BE49-F238E27FC236}">
                <a16:creationId xmlns:a16="http://schemas.microsoft.com/office/drawing/2014/main" id="{A2D5BC38-5088-BD4D-834D-D84E5DC4F1B6}"/>
              </a:ext>
            </a:extLst>
          </p:cNvPr>
          <p:cNvSpPr/>
          <p:nvPr/>
        </p:nvSpPr>
        <p:spPr>
          <a:xfrm>
            <a:off x="2317522" y="15"/>
            <a:ext cx="6822906" cy="6858000"/>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425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6CA21-8E09-56BB-0F6D-74143BF657CA}"/>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0" y="1"/>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I-III</a:t>
            </a:r>
          </a:p>
        </p:txBody>
      </p:sp>
    </p:spTree>
    <p:extLst>
      <p:ext uri="{BB962C8B-B14F-4D97-AF65-F5344CB8AC3E}">
        <p14:creationId xmlns:p14="http://schemas.microsoft.com/office/powerpoint/2010/main" val="260642492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C763B-F773-6D56-B4EA-EAA56960C55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1" y="-5485"/>
            <a:ext cx="9144001" cy="6858002"/>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801006"/>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WRAP UP &amp; NEXT STEPS</a:t>
            </a:r>
          </a:p>
        </p:txBody>
      </p:sp>
    </p:spTree>
    <p:extLst>
      <p:ext uri="{BB962C8B-B14F-4D97-AF65-F5344CB8AC3E}">
        <p14:creationId xmlns:p14="http://schemas.microsoft.com/office/powerpoint/2010/main" val="314829573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82755E-204B-B208-3301-8A09D45D334E}"/>
              </a:ext>
            </a:extLst>
          </p:cNvPr>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a:ext>
            </a:extLst>
          </a:blip>
          <a:srcRect l="47393" r="17382"/>
          <a:stretch/>
        </p:blipFill>
        <p:spPr>
          <a:xfrm>
            <a:off x="4306957" y="-5530"/>
            <a:ext cx="4855332" cy="6863530"/>
          </a:xfrm>
          <a:prstGeom prst="rect">
            <a:avLst/>
          </a:prstGeom>
        </p:spPr>
      </p:pic>
      <p:sp>
        <p:nvSpPr>
          <p:cNvPr id="2" name="Title 1">
            <a:extLst>
              <a:ext uri="{FF2B5EF4-FFF2-40B4-BE49-F238E27FC236}">
                <a16:creationId xmlns:a16="http://schemas.microsoft.com/office/drawing/2014/main" id="{7FA4E9F3-81A1-4640-97D0-E2C9C69D90E0}"/>
              </a:ext>
            </a:extLst>
          </p:cNvPr>
          <p:cNvSpPr>
            <a:spLocks noGrp="1"/>
          </p:cNvSpPr>
          <p:nvPr>
            <p:ph type="title"/>
          </p:nvPr>
        </p:nvSpPr>
        <p:spPr>
          <a:xfrm>
            <a:off x="77808" y="274638"/>
            <a:ext cx="4000500" cy="1143000"/>
          </a:xfrm>
        </p:spPr>
        <p:txBody>
          <a:bodyPr>
            <a:normAutofit fontScale="90000"/>
          </a:bodyPr>
          <a:lstStyle/>
          <a:p>
            <a:pPr algn="ctr"/>
            <a:r>
              <a:rPr lang="en-US" b="1" dirty="0">
                <a:solidFill>
                  <a:srgbClr val="005481"/>
                </a:solidFill>
                <a:latin typeface="Arial" panose="020B0604020202020204" pitchFamily="34" charset="0"/>
                <a:cs typeface="Arial" panose="020B0604020202020204" pitchFamily="34" charset="0"/>
              </a:rPr>
              <a:t>AFTER SAMPLING</a:t>
            </a:r>
          </a:p>
        </p:txBody>
      </p:sp>
      <p:sp>
        <p:nvSpPr>
          <p:cNvPr id="3" name="Content Placeholder 2">
            <a:extLst>
              <a:ext uri="{FF2B5EF4-FFF2-40B4-BE49-F238E27FC236}">
                <a16:creationId xmlns:a16="http://schemas.microsoft.com/office/drawing/2014/main" id="{50A87FED-F2D6-433F-B4C4-994B207C65C5}"/>
              </a:ext>
            </a:extLst>
          </p:cNvPr>
          <p:cNvSpPr>
            <a:spLocks noGrp="1"/>
          </p:cNvSpPr>
          <p:nvPr>
            <p:ph idx="1"/>
          </p:nvPr>
        </p:nvSpPr>
        <p:spPr>
          <a:xfrm>
            <a:off x="0" y="1600200"/>
            <a:ext cx="4156116" cy="4525963"/>
          </a:xfrm>
        </p:spPr>
        <p:txBody>
          <a:bodyPr>
            <a:normAutofit/>
          </a:bodyPr>
          <a:lstStyle/>
          <a:p>
            <a:pPr algn="l">
              <a:spcBef>
                <a:spcPts val="0"/>
              </a:spcBef>
              <a:spcAft>
                <a:spcPts val="600"/>
              </a:spcAft>
            </a:pPr>
            <a:r>
              <a:rPr lang="en-US" sz="2400" dirty="0">
                <a:latin typeface="Arial" panose="020B0604020202020204" pitchFamily="34" charset="0"/>
                <a:cs typeface="Arial" panose="020B0604020202020204" pitchFamily="34" charset="0"/>
              </a:rPr>
              <a:t>Clean and store equipment</a:t>
            </a:r>
          </a:p>
          <a:p>
            <a:pPr algn="l">
              <a:spcBef>
                <a:spcPts val="0"/>
              </a:spcBef>
              <a:spcAft>
                <a:spcPts val="600"/>
              </a:spcAft>
            </a:pPr>
            <a:r>
              <a:rPr lang="en-US" sz="2400" dirty="0">
                <a:latin typeface="Arial" panose="020B0604020202020204" pitchFamily="34" charset="0"/>
                <a:cs typeface="Arial" panose="020B0604020202020204" pitchFamily="34" charset="0"/>
              </a:rPr>
              <a:t>Submit monitoring form</a:t>
            </a:r>
            <a:endParaRPr lang="en-US" sz="2000" dirty="0">
              <a:latin typeface="Arial" panose="020B0604020202020204" pitchFamily="34" charset="0"/>
              <a:cs typeface="Arial" panose="020B0604020202020204" pitchFamily="34" charset="0"/>
            </a:endParaRPr>
          </a:p>
          <a:p>
            <a:pPr algn="l"/>
            <a:endParaRPr lang="en-US" sz="1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5CFFACE-2C05-4DE3-AFCF-C3B31144C160}"/>
              </a:ext>
            </a:extLst>
          </p:cNvPr>
          <p:cNvSpPr>
            <a:spLocks noGrp="1"/>
          </p:cNvSpPr>
          <p:nvPr>
            <p:ph type="sldNum" sz="quarter" idx="12"/>
          </p:nvPr>
        </p:nvSpPr>
        <p:spPr/>
        <p:txBody>
          <a:bodyPr/>
          <a:lstStyle/>
          <a:p>
            <a:fld id="{EBCE8FE3-1F35-5C49-8B4C-76E5EDEE3F2F}" type="slidenum">
              <a:rPr lang="en-US" smtClean="0"/>
              <a:t>49</a:t>
            </a:fld>
            <a:endParaRPr lang="en-US"/>
          </a:p>
        </p:txBody>
      </p:sp>
    </p:spTree>
    <p:extLst>
      <p:ext uri="{BB962C8B-B14F-4D97-AF65-F5344CB8AC3E}">
        <p14:creationId xmlns:p14="http://schemas.microsoft.com/office/powerpoint/2010/main" val="314546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78B7A-BBF2-0440-8D44-A53672CE17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2958355"/>
          </a:xfrm>
          <a:prstGeom prst="rect">
            <a:avLst/>
          </a:prstGeom>
        </p:spPr>
      </p:pic>
      <p:sp>
        <p:nvSpPr>
          <p:cNvPr id="2" name="Title 1"/>
          <p:cNvSpPr>
            <a:spLocks noGrp="1"/>
          </p:cNvSpPr>
          <p:nvPr>
            <p:ph type="title"/>
          </p:nvPr>
        </p:nvSpPr>
        <p:spPr>
          <a:xfrm>
            <a:off x="82626" y="3435684"/>
            <a:ext cx="2796987" cy="1191568"/>
          </a:xfrm>
        </p:spPr>
        <p:txBody>
          <a:bodyPr>
            <a:noAutofit/>
          </a:bodyPr>
          <a:lstStyle/>
          <a:p>
            <a:pPr algn="r"/>
            <a:r>
              <a:rPr lang="en-US" sz="4200" b="1" dirty="0">
                <a:solidFill>
                  <a:srgbClr val="005481"/>
                </a:solidFill>
                <a:latin typeface="Arial" panose="020B0604020202020204" pitchFamily="34" charset="0"/>
                <a:cs typeface="Arial" panose="020B0604020202020204" pitchFamily="34" charset="0"/>
              </a:rPr>
              <a:t>MISSION:</a:t>
            </a:r>
          </a:p>
        </p:txBody>
      </p:sp>
      <p:sp>
        <p:nvSpPr>
          <p:cNvPr id="4" name="Slide Number Placeholder 3"/>
          <p:cNvSpPr>
            <a:spLocks noGrp="1"/>
          </p:cNvSpPr>
          <p:nvPr>
            <p:ph type="sldNum" sz="quarter" idx="12"/>
          </p:nvPr>
        </p:nvSpPr>
        <p:spPr/>
        <p:txBody>
          <a:bodyPr/>
          <a:lstStyle/>
          <a:p>
            <a:fld id="{EBCE8FE3-1F35-5C49-8B4C-76E5EDEE3F2F}" type="slidenum">
              <a:rPr lang="en-US" smtClean="0">
                <a:latin typeface="Arial" panose="020B0604020202020204" pitchFamily="34" charset="0"/>
                <a:cs typeface="Arial" panose="020B0604020202020204" pitchFamily="34" charset="0"/>
              </a:rPr>
              <a:t>5</a:t>
            </a:fld>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18A046C-3943-AD49-846F-6C8BB188A350}"/>
              </a:ext>
            </a:extLst>
          </p:cNvPr>
          <p:cNvSpPr txBox="1"/>
          <p:nvPr/>
        </p:nvSpPr>
        <p:spPr>
          <a:xfrm>
            <a:off x="2879613" y="3266907"/>
            <a:ext cx="6112807"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To facilitate environmental stewardship by empowering a statewide network of concerned community scientists, partners, and institutions in a collaborative effort to promote a healthy and safe environment through environmental education, data collection, and community action.</a:t>
            </a:r>
          </a:p>
        </p:txBody>
      </p:sp>
      <p:sp>
        <p:nvSpPr>
          <p:cNvPr id="3" name="Rounded Rectangle 2">
            <a:extLst>
              <a:ext uri="{FF2B5EF4-FFF2-40B4-BE49-F238E27FC236}">
                <a16:creationId xmlns:a16="http://schemas.microsoft.com/office/drawing/2014/main" id="{925FE611-C5D4-2649-ACBD-18834E2DD226}"/>
              </a:ext>
            </a:extLst>
          </p:cNvPr>
          <p:cNvSpPr/>
          <p:nvPr/>
        </p:nvSpPr>
        <p:spPr>
          <a:xfrm>
            <a:off x="517707" y="5368395"/>
            <a:ext cx="2361905"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11,400+ </a:t>
            </a:r>
          </a:p>
          <a:p>
            <a:pPr algn="ctr"/>
            <a:r>
              <a:rPr lang="en-US" dirty="0">
                <a:solidFill>
                  <a:schemeClr val="bg1"/>
                </a:solidFill>
                <a:latin typeface="Arial" panose="020B0604020202020204" pitchFamily="34" charset="0"/>
                <a:cs typeface="Arial" panose="020B0604020202020204" pitchFamily="34" charset="0"/>
              </a:rPr>
              <a:t>Community Scientists</a:t>
            </a:r>
          </a:p>
        </p:txBody>
      </p:sp>
      <p:sp>
        <p:nvSpPr>
          <p:cNvPr id="10" name="Rounded Rectangle 9">
            <a:extLst>
              <a:ext uri="{FF2B5EF4-FFF2-40B4-BE49-F238E27FC236}">
                <a16:creationId xmlns:a16="http://schemas.microsoft.com/office/drawing/2014/main" id="{ACAE9B4A-5DE9-F143-9EC1-FE48EA2F2C0B}"/>
              </a:ext>
            </a:extLst>
          </p:cNvPr>
          <p:cNvSpPr/>
          <p:nvPr/>
        </p:nvSpPr>
        <p:spPr>
          <a:xfrm>
            <a:off x="3465828" y="5373359"/>
            <a:ext cx="2279278"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400+ </a:t>
            </a:r>
          </a:p>
          <a:p>
            <a:pPr algn="ctr"/>
            <a:r>
              <a:rPr lang="en-US" dirty="0">
                <a:solidFill>
                  <a:schemeClr val="bg1"/>
                </a:solidFill>
                <a:latin typeface="Arial" panose="020B0604020202020204" pitchFamily="34" charset="0"/>
                <a:cs typeface="Arial" panose="020B0604020202020204" pitchFamily="34" charset="0"/>
              </a:rPr>
              <a:t>Monitoring Sites</a:t>
            </a:r>
          </a:p>
        </p:txBody>
      </p:sp>
      <p:sp>
        <p:nvSpPr>
          <p:cNvPr id="11" name="Rounded Rectangle 10">
            <a:extLst>
              <a:ext uri="{FF2B5EF4-FFF2-40B4-BE49-F238E27FC236}">
                <a16:creationId xmlns:a16="http://schemas.microsoft.com/office/drawing/2014/main" id="{395A5577-DBB9-994F-9827-919152E15730}"/>
              </a:ext>
            </a:extLst>
          </p:cNvPr>
          <p:cNvSpPr/>
          <p:nvPr/>
        </p:nvSpPr>
        <p:spPr>
          <a:xfrm>
            <a:off x="6331322" y="5363719"/>
            <a:ext cx="2279278"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100+ </a:t>
            </a:r>
          </a:p>
          <a:p>
            <a:pPr algn="ctr"/>
            <a:r>
              <a:rPr lang="en-US" dirty="0">
                <a:solidFill>
                  <a:schemeClr val="bg1"/>
                </a:solidFill>
                <a:latin typeface="Arial" panose="020B0604020202020204" pitchFamily="34" charset="0"/>
                <a:cs typeface="Arial" panose="020B0604020202020204" pitchFamily="34" charset="0"/>
              </a:rPr>
              <a:t>Partners</a:t>
            </a:r>
          </a:p>
        </p:txBody>
      </p:sp>
    </p:spTree>
    <p:extLst>
      <p:ext uri="{BB962C8B-B14F-4D97-AF65-F5344CB8AC3E}">
        <p14:creationId xmlns:p14="http://schemas.microsoft.com/office/powerpoint/2010/main" val="4218880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1327F-9001-2797-B007-EFF450C26605}"/>
              </a:ext>
            </a:extLst>
          </p:cNvPr>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a:ext>
            </a:extLst>
          </a:blip>
          <a:srcRect l="50298" r="17382"/>
          <a:stretch/>
        </p:blipFill>
        <p:spPr>
          <a:xfrm>
            <a:off x="4707427" y="-5530"/>
            <a:ext cx="4454862" cy="6863530"/>
          </a:xfrm>
          <a:prstGeom prst="rect">
            <a:avLst/>
          </a:prstGeom>
        </p:spPr>
      </p:pic>
      <p:sp>
        <p:nvSpPr>
          <p:cNvPr id="2" name="Title 1">
            <a:extLst>
              <a:ext uri="{FF2B5EF4-FFF2-40B4-BE49-F238E27FC236}">
                <a16:creationId xmlns:a16="http://schemas.microsoft.com/office/drawing/2014/main" id="{FC57C684-385B-47B7-A498-67C61375C923}"/>
              </a:ext>
            </a:extLst>
          </p:cNvPr>
          <p:cNvSpPr>
            <a:spLocks noGrp="1"/>
          </p:cNvSpPr>
          <p:nvPr>
            <p:ph type="title"/>
          </p:nvPr>
        </p:nvSpPr>
        <p:spPr>
          <a:xfrm>
            <a:off x="473386" y="87999"/>
            <a:ext cx="3628104" cy="762350"/>
          </a:xfrm>
        </p:spPr>
        <p:txBody>
          <a:bodyPr vert="horz" lIns="91440" tIns="45720" rIns="91440" bIns="45720" rtlCol="0" anchor="ctr">
            <a:normAutofit fontScale="90000"/>
          </a:bodyPr>
          <a:lstStyle/>
          <a:p>
            <a:r>
              <a:rPr lang="en-US" sz="4800" b="1" dirty="0">
                <a:solidFill>
                  <a:srgbClr val="005481"/>
                </a:solidFill>
                <a:latin typeface="Arial" panose="020B0604020202020204" pitchFamily="34" charset="0"/>
                <a:cs typeface="Arial" panose="020B0604020202020204" pitchFamily="34" charset="0"/>
              </a:rPr>
              <a:t>NEXT STEPS</a:t>
            </a:r>
          </a:p>
        </p:txBody>
      </p:sp>
      <p:sp>
        <p:nvSpPr>
          <p:cNvPr id="4" name="Slide Number Placeholder 4">
            <a:extLst>
              <a:ext uri="{FF2B5EF4-FFF2-40B4-BE49-F238E27FC236}">
                <a16:creationId xmlns:a16="http://schemas.microsoft.com/office/drawing/2014/main" id="{3F7D7600-051F-423D-9B94-19E2C7F1BF22}"/>
              </a:ext>
            </a:extLst>
          </p:cNvPr>
          <p:cNvSpPr>
            <a:spLocks noGrp="1"/>
          </p:cNvSpPr>
          <p:nvPr>
            <p:ph type="sldNum" sz="quarter" idx="12"/>
          </p:nvPr>
        </p:nvSpPr>
        <p:spPr>
          <a:xfrm>
            <a:off x="8140446" y="6356350"/>
            <a:ext cx="514350" cy="365125"/>
          </a:xfrm>
        </p:spPr>
        <p:txBody>
          <a:bodyPr vert="horz" lIns="91440" tIns="45720" rIns="91440" bIns="45720" rtlCol="0" anchor="ctr">
            <a:normAutofit/>
          </a:bodyPr>
          <a:lstStyle/>
          <a:p>
            <a:pPr algn="l" defTabSz="914400">
              <a:spcAft>
                <a:spcPts val="600"/>
              </a:spcAft>
              <a:defRPr/>
            </a:pPr>
            <a:fld id="{EBCE8FE3-1F35-5C49-8B4C-76E5EDEE3F2F}" type="slidenum">
              <a:rPr lang="en-US">
                <a:solidFill>
                  <a:srgbClr val="FFFFFF"/>
                </a:solidFill>
                <a:latin typeface="Calibri" panose="020F0502020204030204"/>
              </a:rPr>
              <a:pPr algn="l" defTabSz="914400">
                <a:spcAft>
                  <a:spcPts val="600"/>
                </a:spcAft>
                <a:defRPr/>
              </a:pPr>
              <a:t>50</a:t>
            </a:fld>
            <a:endParaRPr lang="en-US">
              <a:solidFill>
                <a:srgbClr val="FFFFFF"/>
              </a:solidFill>
              <a:latin typeface="Calibri" panose="020F0502020204030204"/>
            </a:endParaRPr>
          </a:p>
        </p:txBody>
      </p:sp>
      <p:sp>
        <p:nvSpPr>
          <p:cNvPr id="8" name="Rectangle 7">
            <a:extLst>
              <a:ext uri="{FF2B5EF4-FFF2-40B4-BE49-F238E27FC236}">
                <a16:creationId xmlns:a16="http://schemas.microsoft.com/office/drawing/2014/main" id="{C10AC530-07A5-40A9-9897-B7C5A3B6DAD7}"/>
              </a:ext>
            </a:extLst>
          </p:cNvPr>
          <p:cNvSpPr/>
          <p:nvPr/>
        </p:nvSpPr>
        <p:spPr>
          <a:xfrm>
            <a:off x="-2" y="6419241"/>
            <a:ext cx="9144000" cy="442394"/>
          </a:xfrm>
          <a:prstGeom prst="rect">
            <a:avLst/>
          </a:prstGeom>
          <a:solidFill>
            <a:srgbClr val="0CA28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err="1">
                <a:solidFill>
                  <a:schemeClr val="bg1"/>
                </a:solidFill>
              </a:rPr>
              <a:t>www.TexasStreamTeam.org</a:t>
            </a:r>
            <a:r>
              <a:rPr lang="en-US" sz="2000" dirty="0">
                <a:solidFill>
                  <a:schemeClr val="bg1"/>
                </a:solidFill>
              </a:rPr>
              <a:t> | </a:t>
            </a:r>
            <a:r>
              <a:rPr lang="en-US" sz="2000" dirty="0" err="1">
                <a:solidFill>
                  <a:schemeClr val="bg1"/>
                </a:solidFill>
              </a:rPr>
              <a:t>TxStreamTeam@txstate.edu</a:t>
            </a:r>
            <a:r>
              <a:rPr lang="en-US" sz="2000" dirty="0">
                <a:solidFill>
                  <a:schemeClr val="bg1"/>
                </a:solidFill>
              </a:rPr>
              <a:t> | 512-245-1346</a:t>
            </a:r>
          </a:p>
        </p:txBody>
      </p:sp>
      <p:sp>
        <p:nvSpPr>
          <p:cNvPr id="10" name="Content Placeholder 2">
            <a:extLst>
              <a:ext uri="{FF2B5EF4-FFF2-40B4-BE49-F238E27FC236}">
                <a16:creationId xmlns:a16="http://schemas.microsoft.com/office/drawing/2014/main" id="{10A987E8-DAAC-344B-B78B-620481F10079}"/>
              </a:ext>
            </a:extLst>
          </p:cNvPr>
          <p:cNvSpPr txBox="1">
            <a:spLocks/>
          </p:cNvSpPr>
          <p:nvPr/>
        </p:nvSpPr>
        <p:spPr>
          <a:xfrm>
            <a:off x="-135426" y="1311356"/>
            <a:ext cx="4572001" cy="5329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buFont typeface="+mj-lt"/>
              <a:buAutoNum type="arabicPeriod"/>
            </a:pPr>
            <a:r>
              <a:rPr lang="en-US" sz="2300" dirty="0">
                <a:latin typeface="Arial" panose="020B0604020202020204" pitchFamily="34" charset="0"/>
                <a:cs typeface="Arial" panose="020B0604020202020204" pitchFamily="34" charset="0"/>
              </a:rPr>
              <a:t>Adopt or create a monitoring site! View the </a:t>
            </a:r>
            <a:r>
              <a:rPr lang="en-US" sz="2300" dirty="0">
                <a:solidFill>
                  <a:srgbClr val="00A08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Datamap</a:t>
            </a:r>
            <a:r>
              <a:rPr lang="en-US" sz="2300" dirty="0">
                <a:solidFill>
                  <a:srgbClr val="00A08E"/>
                </a:solidFill>
                <a:latin typeface="Arial" panose="020B0604020202020204" pitchFamily="34" charset="0"/>
                <a:cs typeface="Arial" panose="020B0604020202020204" pitchFamily="34" charset="0"/>
              </a:rPr>
              <a:t> </a:t>
            </a:r>
          </a:p>
          <a:p>
            <a:pPr marL="685800" indent="-457200">
              <a:buFont typeface="+mj-lt"/>
              <a:buAutoNum type="arabicPeriod"/>
            </a:pPr>
            <a:r>
              <a:rPr lang="en-US" sz="2300" dirty="0">
                <a:latin typeface="Arial" panose="020B0604020202020204" pitchFamily="34" charset="0"/>
                <a:cs typeface="Arial" panose="020B0604020202020204" pitchFamily="34" charset="0"/>
              </a:rPr>
              <a:t>Submit data at least once a month to </a:t>
            </a:r>
            <a:r>
              <a:rPr lang="en-US" sz="2300" dirty="0">
                <a:solidFill>
                  <a:srgbClr val="00A08E"/>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TxStreamTeam@txstate.edu</a:t>
            </a:r>
            <a:r>
              <a:rPr lang="en-US" sz="2300" dirty="0">
                <a:solidFill>
                  <a:srgbClr val="00A08E"/>
                </a:solidFill>
                <a:latin typeface="Arial" panose="020B0604020202020204" pitchFamily="34" charset="0"/>
                <a:cs typeface="Arial" panose="020B0604020202020204" pitchFamily="34" charset="0"/>
              </a:rPr>
              <a:t> </a:t>
            </a:r>
          </a:p>
          <a:p>
            <a:pPr marL="685800" indent="-457200">
              <a:buFont typeface="+mj-lt"/>
              <a:buAutoNum type="arabicPeriod"/>
            </a:pPr>
            <a:r>
              <a:rPr lang="en-US" sz="2300" dirty="0">
                <a:latin typeface="Arial" panose="020B0604020202020204" pitchFamily="34" charset="0"/>
                <a:cs typeface="Arial" panose="020B0604020202020204" pitchFamily="34" charset="0"/>
              </a:rPr>
              <a:t>Visit the Texas Stream Team </a:t>
            </a:r>
            <a:r>
              <a:rPr lang="en-US" sz="2300" dirty="0">
                <a:solidFill>
                  <a:srgbClr val="00A08E"/>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calendar</a:t>
            </a:r>
            <a:r>
              <a:rPr lang="en-US" sz="2300" dirty="0">
                <a:latin typeface="Arial" panose="020B0604020202020204" pitchFamily="34" charset="0"/>
                <a:cs typeface="Arial" panose="020B0604020202020204" pitchFamily="34" charset="0"/>
              </a:rPr>
              <a:t> of events for future trainings. </a:t>
            </a:r>
          </a:p>
          <a:p>
            <a:pPr marL="0"/>
            <a:endParaRPr lang="en-US" sz="2300" dirty="0"/>
          </a:p>
        </p:txBody>
      </p:sp>
    </p:spTree>
    <p:extLst>
      <p:ext uri="{BB962C8B-B14F-4D97-AF65-F5344CB8AC3E}">
        <p14:creationId xmlns:p14="http://schemas.microsoft.com/office/powerpoint/2010/main" val="996952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5A1393-D2DF-F044-8CB2-5DE20E2F83BB}"/>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b="-2"/>
          <a:stretch/>
        </p:blipFill>
        <p:spPr>
          <a:xfrm>
            <a:off x="30997" y="-1"/>
            <a:ext cx="9144000" cy="6858000"/>
          </a:xfrm>
          <a:prstGeom prst="rect">
            <a:avLst/>
          </a:prstGeom>
        </p:spPr>
      </p:pic>
      <p:sp>
        <p:nvSpPr>
          <p:cNvPr id="3" name="Subtitle 2"/>
          <p:cNvSpPr>
            <a:spLocks noGrp="1"/>
          </p:cNvSpPr>
          <p:nvPr>
            <p:ph type="subTitle" idx="1"/>
          </p:nvPr>
        </p:nvSpPr>
        <p:spPr>
          <a:xfrm>
            <a:off x="-33894" y="447730"/>
            <a:ext cx="4432593" cy="4457696"/>
          </a:xfrm>
        </p:spPr>
        <p:txBody>
          <a:bodyPr anchor="ctr">
            <a:normAutofit/>
          </a:bodyPr>
          <a:lstStyle/>
          <a:p>
            <a:pPr algn="r"/>
            <a:r>
              <a:rPr lang="en-US" sz="3600" b="1" dirty="0">
                <a:solidFill>
                  <a:schemeClr val="bg1"/>
                </a:solidFill>
                <a:latin typeface="Arial" panose="020B0604020202020204" pitchFamily="34" charset="0"/>
                <a:cs typeface="Arial" panose="020B0604020202020204" pitchFamily="34" charset="0"/>
              </a:rPr>
              <a:t>PHOTO ARTIST CREDITS</a:t>
            </a:r>
          </a:p>
        </p:txBody>
      </p:sp>
      <p:pic>
        <p:nvPicPr>
          <p:cNvPr id="9" name="Picture 8">
            <a:extLst>
              <a:ext uri="{FF2B5EF4-FFF2-40B4-BE49-F238E27FC236}">
                <a16:creationId xmlns:a16="http://schemas.microsoft.com/office/drawing/2014/main" id="{CE3F382B-6771-4E41-B031-FF9CFE3F52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5228" y="5647357"/>
            <a:ext cx="1895536" cy="1071881"/>
          </a:xfrm>
          <a:prstGeom prst="rect">
            <a:avLst/>
          </a:prstGeom>
        </p:spPr>
      </p:pic>
      <p:cxnSp>
        <p:nvCxnSpPr>
          <p:cNvPr id="4" name="Straight Connector 3">
            <a:extLst>
              <a:ext uri="{FF2B5EF4-FFF2-40B4-BE49-F238E27FC236}">
                <a16:creationId xmlns:a16="http://schemas.microsoft.com/office/drawing/2014/main" id="{371A9567-6D74-AD42-B180-33056F54E996}"/>
              </a:ext>
            </a:extLst>
          </p:cNvPr>
          <p:cNvCxnSpPr/>
          <p:nvPr/>
        </p:nvCxnSpPr>
        <p:spPr>
          <a:xfrm>
            <a:off x="4541004" y="2274375"/>
            <a:ext cx="0" cy="2309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AA827AF-E7A4-754F-A1BC-55CF2FD2FE00}"/>
              </a:ext>
            </a:extLst>
          </p:cNvPr>
          <p:cNvSpPr>
            <a:spLocks noGrp="1"/>
          </p:cNvSpPr>
          <p:nvPr>
            <p:ph type="sldNum" sz="quarter" idx="12"/>
          </p:nvPr>
        </p:nvSpPr>
        <p:spPr/>
        <p:txBody>
          <a:bodyPr/>
          <a:lstStyle/>
          <a:p>
            <a:fld id="{EBCE8FE3-1F35-5C49-8B4C-76E5EDEE3F2F}" type="slidenum">
              <a:rPr lang="en-US" smtClean="0"/>
              <a:t>51</a:t>
            </a:fld>
            <a:endParaRPr lang="en-US"/>
          </a:p>
        </p:txBody>
      </p:sp>
      <p:sp>
        <p:nvSpPr>
          <p:cNvPr id="7" name="Subtitle 2">
            <a:extLst>
              <a:ext uri="{FF2B5EF4-FFF2-40B4-BE49-F238E27FC236}">
                <a16:creationId xmlns:a16="http://schemas.microsoft.com/office/drawing/2014/main" id="{C51C0BCE-F451-0B4D-B52B-5551E58A6471}"/>
              </a:ext>
            </a:extLst>
          </p:cNvPr>
          <p:cNvSpPr txBox="1">
            <a:spLocks/>
          </p:cNvSpPr>
          <p:nvPr/>
        </p:nvSpPr>
        <p:spPr>
          <a:xfrm>
            <a:off x="4602997" y="2085656"/>
            <a:ext cx="4541003" cy="2585503"/>
          </a:xfrm>
          <a:prstGeom prst="rect">
            <a:avLst/>
          </a:prstGeom>
        </p:spPr>
        <p:txBody>
          <a:bodyPr vert="horz" lIns="91440" tIns="45720" rIns="91440" bIns="45720" numCol="2" rtlCol="0" anchor="ct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Jennifer Idol</a:t>
            </a: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Jenya Mendelenko</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Flow photo</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dirty="0">
                <a:solidFill>
                  <a:schemeClr val="bg1"/>
                </a:solidFill>
              </a:rPr>
              <a:t>https://</a:t>
            </a:r>
            <a:r>
              <a:rPr lang="en-US" sz="1800" dirty="0" err="1">
                <a:solidFill>
                  <a:schemeClr val="bg1"/>
                </a:solidFill>
              </a:rPr>
              <a:t>www.usgs.gov</a:t>
            </a:r>
            <a:r>
              <a:rPr lang="en-US" sz="1800" dirty="0">
                <a:solidFill>
                  <a:schemeClr val="bg1"/>
                </a:solidFill>
              </a:rPr>
              <a:t>/special-topic/water-science-school/science/</a:t>
            </a:r>
            <a:r>
              <a:rPr lang="en-US" sz="1800" dirty="0" err="1">
                <a:solidFill>
                  <a:schemeClr val="bg1"/>
                </a:solidFill>
              </a:rPr>
              <a:t>how-streamflow-measured?qt-science_center_objects</a:t>
            </a:r>
            <a:r>
              <a:rPr lang="en-US" sz="1800" dirty="0">
                <a:solidFill>
                  <a:schemeClr val="bg1"/>
                </a:solidFill>
              </a:rPr>
              <a:t>=0#qt-science_center_objects</a:t>
            </a:r>
          </a:p>
          <a:p>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6828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110" y="1284935"/>
            <a:ext cx="4420199" cy="4543210"/>
          </a:xfrm>
        </p:spPr>
        <p:txBody>
          <a:bodyPr>
            <a:normAutofit/>
          </a:bodyPr>
          <a:lstStyle/>
          <a:p>
            <a:pPr lvl="1"/>
            <a:endParaRPr lang="en-US" sz="2000" dirty="0"/>
          </a:p>
          <a:p>
            <a:pPr marL="0" indent="0">
              <a:buNone/>
            </a:pPr>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6</a:t>
            </a:fld>
            <a:endParaRPr lang="en-US" dirty="0"/>
          </a:p>
        </p:txBody>
      </p:sp>
      <p:pic>
        <p:nvPicPr>
          <p:cNvPr id="14"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1998" y="-2"/>
            <a:ext cx="4572002" cy="685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24034AB-F3ED-0342-AB20-051F1108CF1F}"/>
              </a:ext>
            </a:extLst>
          </p:cNvPr>
          <p:cNvSpPr txBox="1"/>
          <p:nvPr/>
        </p:nvSpPr>
        <p:spPr>
          <a:xfrm>
            <a:off x="95713" y="625826"/>
            <a:ext cx="4371477" cy="1238801"/>
          </a:xfrm>
          <a:prstGeom prst="rect">
            <a:avLst/>
          </a:prstGeom>
          <a:noFill/>
        </p:spPr>
        <p:txBody>
          <a:bodyPr wrap="square" rtlCol="0">
            <a:spAutoFit/>
          </a:bodyPr>
          <a:lstStyle/>
          <a:p>
            <a:pPr algn="ctr"/>
            <a:r>
              <a:rPr lang="en-US" sz="4200" b="1" dirty="0">
                <a:solidFill>
                  <a:srgbClr val="005481"/>
                </a:solidFill>
                <a:latin typeface="Arial" panose="020B0604020202020204" pitchFamily="34" charset="0"/>
                <a:cs typeface="Arial" panose="020B0604020202020204" pitchFamily="34" charset="0"/>
              </a:rPr>
              <a:t>WHAT WE DO</a:t>
            </a:r>
          </a:p>
          <a:p>
            <a:endParaRPr lang="en-US" sz="1250"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0CFB53-408B-7849-927D-6CD7AA861688}"/>
              </a:ext>
            </a:extLst>
          </p:cNvPr>
          <p:cNvSpPr txBox="1"/>
          <p:nvPr/>
        </p:nvSpPr>
        <p:spPr>
          <a:xfrm>
            <a:off x="242570" y="1634839"/>
            <a:ext cx="3992193" cy="4423094"/>
          </a:xfrm>
          <a:prstGeom prst="rect">
            <a:avLst/>
          </a:prstGeom>
          <a:solidFill>
            <a:schemeClr val="bg1"/>
          </a:solidFill>
        </p:spPr>
        <p:txBody>
          <a:bodyPr wrap="square" rtlCol="0">
            <a:noAutofit/>
          </a:bodyPr>
          <a:lstStyle/>
          <a:p>
            <a:pPr marL="457200" indent="-4572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Environmental Education</a:t>
            </a:r>
          </a:p>
          <a:p>
            <a:pPr marL="457200" indent="-4572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Data Collection &amp; Analysis</a:t>
            </a:r>
          </a:p>
          <a:p>
            <a:pPr marL="457200" indent="-4572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Community Action/Engagement</a:t>
            </a:r>
          </a:p>
          <a:p>
            <a:pPr marL="457200" indent="-457200">
              <a:lnSpc>
                <a:spcPct val="150000"/>
              </a:lnSpc>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Watershed Services</a:t>
            </a:r>
          </a:p>
        </p:txBody>
      </p:sp>
      <p:sp>
        <p:nvSpPr>
          <p:cNvPr id="8" name="Slide Number Placeholder 3">
            <a:extLst>
              <a:ext uri="{FF2B5EF4-FFF2-40B4-BE49-F238E27FC236}">
                <a16:creationId xmlns:a16="http://schemas.microsoft.com/office/drawing/2014/main" id="{005A97F8-26A5-5940-9831-E68EA2D12470}"/>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CE8FE3-1F35-5C49-8B4C-76E5EDEE3F2F}" type="slidenum">
              <a:rPr lang="en-US" smtClean="0"/>
              <a:pPr/>
              <a:t>6</a:t>
            </a:fld>
            <a:endParaRPr lang="en-US" dirty="0"/>
          </a:p>
        </p:txBody>
      </p:sp>
    </p:spTree>
    <p:extLst>
      <p:ext uri="{BB962C8B-B14F-4D97-AF65-F5344CB8AC3E}">
        <p14:creationId xmlns:p14="http://schemas.microsoft.com/office/powerpoint/2010/main" val="344905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 name="Content Placeholder 4">
            <a:extLst>
              <a:ext uri="{FF2B5EF4-FFF2-40B4-BE49-F238E27FC236}">
                <a16:creationId xmlns:a16="http://schemas.microsoft.com/office/drawing/2014/main" id="{8DECB3D5-A1FE-364E-96C8-C8E8C0C82A42}"/>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14"/>
          <a:stretch/>
        </p:blipFill>
        <p:spPr>
          <a:xfrm>
            <a:off x="-14403" y="-12599"/>
            <a:ext cx="9158748" cy="6858000"/>
          </a:xfrm>
          <a:prstGeom prst="rect">
            <a:avLst/>
          </a:prstGeom>
        </p:spPr>
      </p:pic>
      <p:sp>
        <p:nvSpPr>
          <p:cNvPr id="5" name="Slide Number Placeholder 4">
            <a:extLst>
              <a:ext uri="{FF2B5EF4-FFF2-40B4-BE49-F238E27FC236}">
                <a16:creationId xmlns:a16="http://schemas.microsoft.com/office/drawing/2014/main" id="{479BDFC2-742E-1D40-9105-22908D40EF82}"/>
              </a:ext>
            </a:extLst>
          </p:cNvPr>
          <p:cNvSpPr>
            <a:spLocks noGrp="1"/>
          </p:cNvSpPr>
          <p:nvPr>
            <p:ph type="sldNum" sz="quarter" idx="12"/>
          </p:nvPr>
        </p:nvSpPr>
        <p:spPr/>
        <p:txBody>
          <a:bodyPr/>
          <a:lstStyle/>
          <a:p>
            <a:fld id="{EBCE8FE3-1F35-5C49-8B4C-76E5EDEE3F2F}" type="slidenum">
              <a:rPr lang="en-US" smtClean="0"/>
              <a:t>7</a:t>
            </a:fld>
            <a:endParaRPr lang="en-US" dirty="0"/>
          </a:p>
        </p:txBody>
      </p:sp>
      <p:grpSp>
        <p:nvGrpSpPr>
          <p:cNvPr id="15" name="Group 14">
            <a:extLst>
              <a:ext uri="{FF2B5EF4-FFF2-40B4-BE49-F238E27FC236}">
                <a16:creationId xmlns:a16="http://schemas.microsoft.com/office/drawing/2014/main" id="{19DCAB5E-3D06-7646-8B52-C80FFE44603C}"/>
              </a:ext>
            </a:extLst>
          </p:cNvPr>
          <p:cNvGrpSpPr/>
          <p:nvPr/>
        </p:nvGrpSpPr>
        <p:grpSpPr>
          <a:xfrm>
            <a:off x="683349" y="1342059"/>
            <a:ext cx="2082023" cy="2442971"/>
            <a:chOff x="683349" y="1342059"/>
            <a:chExt cx="2082023" cy="2442971"/>
          </a:xfrm>
        </p:grpSpPr>
        <p:sp>
          <p:nvSpPr>
            <p:cNvPr id="18" name="Oval 17">
              <a:extLst>
                <a:ext uri="{FF2B5EF4-FFF2-40B4-BE49-F238E27FC236}">
                  <a16:creationId xmlns:a16="http://schemas.microsoft.com/office/drawing/2014/main" id="{A84C0697-4951-D14B-8EE1-B157EC05DFB7}"/>
                </a:ext>
              </a:extLst>
            </p:cNvPr>
            <p:cNvSpPr/>
            <p:nvPr/>
          </p:nvSpPr>
          <p:spPr>
            <a:xfrm>
              <a:off x="717091" y="134205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light&#10;&#10;Description automatically generated">
              <a:hlinkClick r:id="rId4"/>
              <a:extLst>
                <a:ext uri="{FF2B5EF4-FFF2-40B4-BE49-F238E27FC236}">
                  <a16:creationId xmlns:a16="http://schemas.microsoft.com/office/drawing/2014/main" id="{CEAD48B5-1A33-0E43-93DB-ADD467C686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349" y="1464323"/>
              <a:ext cx="2000722" cy="1720621"/>
            </a:xfrm>
            <a:prstGeom prst="rect">
              <a:avLst/>
            </a:prstGeom>
          </p:spPr>
        </p:pic>
        <p:sp>
          <p:nvSpPr>
            <p:cNvPr id="19" name="TextBox 18">
              <a:extLst>
                <a:ext uri="{FF2B5EF4-FFF2-40B4-BE49-F238E27FC236}">
                  <a16:creationId xmlns:a16="http://schemas.microsoft.com/office/drawing/2014/main" id="{90332A76-B51A-ED47-9DAD-DB9E1A01BA0E}"/>
                </a:ext>
              </a:extLst>
            </p:cNvPr>
            <p:cNvSpPr txBox="1"/>
            <p:nvPr/>
          </p:nvSpPr>
          <p:spPr>
            <a:xfrm>
              <a:off x="863459" y="3415698"/>
              <a:ext cx="176119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Standard Core</a:t>
              </a:r>
            </a:p>
          </p:txBody>
        </p:sp>
      </p:grpSp>
      <p:grpSp>
        <p:nvGrpSpPr>
          <p:cNvPr id="16" name="Group 15">
            <a:extLst>
              <a:ext uri="{FF2B5EF4-FFF2-40B4-BE49-F238E27FC236}">
                <a16:creationId xmlns:a16="http://schemas.microsoft.com/office/drawing/2014/main" id="{0CC0FE19-DBCE-244F-A1C0-DA8583588198}"/>
              </a:ext>
            </a:extLst>
          </p:cNvPr>
          <p:cNvGrpSpPr/>
          <p:nvPr/>
        </p:nvGrpSpPr>
        <p:grpSpPr>
          <a:xfrm>
            <a:off x="3500814" y="1324608"/>
            <a:ext cx="2058684" cy="2461125"/>
            <a:chOff x="3500814" y="1324608"/>
            <a:chExt cx="2058684" cy="2461125"/>
          </a:xfrm>
        </p:grpSpPr>
        <p:sp>
          <p:nvSpPr>
            <p:cNvPr id="30" name="Oval 29">
              <a:extLst>
                <a:ext uri="{FF2B5EF4-FFF2-40B4-BE49-F238E27FC236}">
                  <a16:creationId xmlns:a16="http://schemas.microsoft.com/office/drawing/2014/main" id="{AF848FA3-4AB2-2740-98E4-A9842EA99377}"/>
                </a:ext>
              </a:extLst>
            </p:cNvPr>
            <p:cNvSpPr/>
            <p:nvPr/>
          </p:nvSpPr>
          <p:spPr>
            <a:xfrm>
              <a:off x="3500815" y="1324608"/>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hlinkClick r:id="rId6"/>
              <a:extLst>
                <a:ext uri="{FF2B5EF4-FFF2-40B4-BE49-F238E27FC236}">
                  <a16:creationId xmlns:a16="http://schemas.microsoft.com/office/drawing/2014/main" id="{4959CF32-90D6-F441-9C29-A34B47A792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0814" y="1429387"/>
              <a:ext cx="2048281" cy="1761522"/>
            </a:xfrm>
            <a:prstGeom prst="rect">
              <a:avLst/>
            </a:prstGeom>
          </p:spPr>
        </p:pic>
        <p:sp>
          <p:nvSpPr>
            <p:cNvPr id="37" name="TextBox 36">
              <a:extLst>
                <a:ext uri="{FF2B5EF4-FFF2-40B4-BE49-F238E27FC236}">
                  <a16:creationId xmlns:a16="http://schemas.microsoft.com/office/drawing/2014/main" id="{B8C50BC6-51F7-CB4A-8769-C3F8AEA93A5F}"/>
                </a:ext>
              </a:extLst>
            </p:cNvPr>
            <p:cNvSpPr txBox="1"/>
            <p:nvPr/>
          </p:nvSpPr>
          <p:spPr>
            <a:xfrm>
              <a:off x="3798308" y="3416401"/>
              <a:ext cx="176119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Probe Core</a:t>
              </a:r>
            </a:p>
          </p:txBody>
        </p:sp>
      </p:grpSp>
      <p:grpSp>
        <p:nvGrpSpPr>
          <p:cNvPr id="17" name="Group 16">
            <a:extLst>
              <a:ext uri="{FF2B5EF4-FFF2-40B4-BE49-F238E27FC236}">
                <a16:creationId xmlns:a16="http://schemas.microsoft.com/office/drawing/2014/main" id="{875CF5D2-32CA-B745-92B9-084104CEA2D1}"/>
              </a:ext>
            </a:extLst>
          </p:cNvPr>
          <p:cNvGrpSpPr/>
          <p:nvPr/>
        </p:nvGrpSpPr>
        <p:grpSpPr>
          <a:xfrm>
            <a:off x="6227757" y="1328861"/>
            <a:ext cx="2048281" cy="2456872"/>
            <a:chOff x="6227757" y="1328861"/>
            <a:chExt cx="2048281" cy="2456872"/>
          </a:xfrm>
        </p:grpSpPr>
        <p:sp>
          <p:nvSpPr>
            <p:cNvPr id="35" name="Oval 34">
              <a:extLst>
                <a:ext uri="{FF2B5EF4-FFF2-40B4-BE49-F238E27FC236}">
                  <a16:creationId xmlns:a16="http://schemas.microsoft.com/office/drawing/2014/main" id="{CE25F2ED-54AF-5B48-899F-D60ED4FA0E13}"/>
                </a:ext>
              </a:extLst>
            </p:cNvPr>
            <p:cNvSpPr/>
            <p:nvPr/>
          </p:nvSpPr>
          <p:spPr>
            <a:xfrm>
              <a:off x="6227757" y="132886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A picture containing clock&#10;&#10;Description automatically generated">
              <a:hlinkClick r:id="rId8"/>
              <a:extLst>
                <a:ext uri="{FF2B5EF4-FFF2-40B4-BE49-F238E27FC236}">
                  <a16:creationId xmlns:a16="http://schemas.microsoft.com/office/drawing/2014/main" id="{234B9359-5BA5-1349-BCF3-AAE022036A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9025" y="1462603"/>
              <a:ext cx="1945743" cy="1673339"/>
            </a:xfrm>
            <a:prstGeom prst="rect">
              <a:avLst/>
            </a:prstGeom>
          </p:spPr>
        </p:pic>
        <p:sp>
          <p:nvSpPr>
            <p:cNvPr id="39" name="TextBox 38">
              <a:extLst>
                <a:ext uri="{FF2B5EF4-FFF2-40B4-BE49-F238E27FC236}">
                  <a16:creationId xmlns:a16="http://schemas.microsoft.com/office/drawing/2014/main" id="{95DE13D6-BBDE-E141-A461-DEB617DA377A}"/>
                </a:ext>
              </a:extLst>
            </p:cNvPr>
            <p:cNvSpPr txBox="1"/>
            <p:nvPr/>
          </p:nvSpPr>
          <p:spPr>
            <a:xfrm>
              <a:off x="6418571" y="3416401"/>
              <a:ext cx="1761190"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 coli Bacteria</a:t>
              </a:r>
            </a:p>
          </p:txBody>
        </p:sp>
      </p:grpSp>
      <p:grpSp>
        <p:nvGrpSpPr>
          <p:cNvPr id="21" name="Group 20">
            <a:extLst>
              <a:ext uri="{FF2B5EF4-FFF2-40B4-BE49-F238E27FC236}">
                <a16:creationId xmlns:a16="http://schemas.microsoft.com/office/drawing/2014/main" id="{662E9266-2CFE-8145-8E48-E029EBD73D46}"/>
              </a:ext>
            </a:extLst>
          </p:cNvPr>
          <p:cNvGrpSpPr/>
          <p:nvPr/>
        </p:nvGrpSpPr>
        <p:grpSpPr>
          <a:xfrm>
            <a:off x="692595" y="3981801"/>
            <a:ext cx="2048281" cy="2447533"/>
            <a:chOff x="692595" y="3981801"/>
            <a:chExt cx="2048281" cy="2447533"/>
          </a:xfrm>
        </p:grpSpPr>
        <p:sp>
          <p:nvSpPr>
            <p:cNvPr id="33" name="Oval 32">
              <a:extLst>
                <a:ext uri="{FF2B5EF4-FFF2-40B4-BE49-F238E27FC236}">
                  <a16:creationId xmlns:a16="http://schemas.microsoft.com/office/drawing/2014/main" id="{60B6BD1D-F735-7F41-8E09-CF1453180220}"/>
                </a:ext>
              </a:extLst>
            </p:cNvPr>
            <p:cNvSpPr/>
            <p:nvPr/>
          </p:nvSpPr>
          <p:spPr>
            <a:xfrm>
              <a:off x="692595" y="398180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A close up of a device&#10;&#10;Description automatically generated">
              <a:hlinkClick r:id="rId10"/>
              <a:extLst>
                <a:ext uri="{FF2B5EF4-FFF2-40B4-BE49-F238E27FC236}">
                  <a16:creationId xmlns:a16="http://schemas.microsoft.com/office/drawing/2014/main" id="{CE664319-57AD-2442-A342-4A7F5369BDD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2089" y="4162099"/>
              <a:ext cx="1832559" cy="1576001"/>
            </a:xfrm>
            <a:prstGeom prst="rect">
              <a:avLst/>
            </a:prstGeom>
          </p:spPr>
        </p:pic>
        <p:sp>
          <p:nvSpPr>
            <p:cNvPr id="41" name="TextBox 40">
              <a:extLst>
                <a:ext uri="{FF2B5EF4-FFF2-40B4-BE49-F238E27FC236}">
                  <a16:creationId xmlns:a16="http://schemas.microsoft.com/office/drawing/2014/main" id="{52797D08-850C-6541-B679-628AE7179097}"/>
                </a:ext>
              </a:extLst>
            </p:cNvPr>
            <p:cNvSpPr txBox="1"/>
            <p:nvPr/>
          </p:nvSpPr>
          <p:spPr>
            <a:xfrm>
              <a:off x="1095270" y="6060002"/>
              <a:ext cx="129192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Advanced</a:t>
              </a:r>
            </a:p>
          </p:txBody>
        </p:sp>
      </p:grpSp>
      <p:grpSp>
        <p:nvGrpSpPr>
          <p:cNvPr id="22" name="Group 21">
            <a:extLst>
              <a:ext uri="{FF2B5EF4-FFF2-40B4-BE49-F238E27FC236}">
                <a16:creationId xmlns:a16="http://schemas.microsoft.com/office/drawing/2014/main" id="{38CE8A1A-4744-3A46-82EC-82A376DDFB97}"/>
              </a:ext>
            </a:extLst>
          </p:cNvPr>
          <p:cNvGrpSpPr/>
          <p:nvPr/>
        </p:nvGrpSpPr>
        <p:grpSpPr>
          <a:xfrm>
            <a:off x="3511218" y="3976579"/>
            <a:ext cx="2092006" cy="2773113"/>
            <a:chOff x="3511218" y="3976579"/>
            <a:chExt cx="2092006" cy="2773113"/>
          </a:xfrm>
        </p:grpSpPr>
        <p:sp>
          <p:nvSpPr>
            <p:cNvPr id="31" name="Oval 30">
              <a:extLst>
                <a:ext uri="{FF2B5EF4-FFF2-40B4-BE49-F238E27FC236}">
                  <a16:creationId xmlns:a16="http://schemas.microsoft.com/office/drawing/2014/main" id="{C525CC77-6F22-BC45-8BA5-FEFFC6F404DF}"/>
                </a:ext>
              </a:extLst>
            </p:cNvPr>
            <p:cNvSpPr/>
            <p:nvPr/>
          </p:nvSpPr>
          <p:spPr>
            <a:xfrm>
              <a:off x="3554943" y="401172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A picture containing light&#10;&#10;Description automatically generated">
              <a:hlinkClick r:id="rId12"/>
              <a:extLst>
                <a:ext uri="{FF2B5EF4-FFF2-40B4-BE49-F238E27FC236}">
                  <a16:creationId xmlns:a16="http://schemas.microsoft.com/office/drawing/2014/main" id="{FB7ECEF9-8359-3744-809C-C9823A4CAC8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1218" y="3976579"/>
              <a:ext cx="2048280" cy="1761521"/>
            </a:xfrm>
            <a:prstGeom prst="rect">
              <a:avLst/>
            </a:prstGeom>
          </p:spPr>
        </p:pic>
        <p:sp>
          <p:nvSpPr>
            <p:cNvPr id="42" name="TextBox 41">
              <a:extLst>
                <a:ext uri="{FF2B5EF4-FFF2-40B4-BE49-F238E27FC236}">
                  <a16:creationId xmlns:a16="http://schemas.microsoft.com/office/drawing/2014/main" id="{C4158986-F33B-B241-B94F-27A63BDDC397}"/>
                </a:ext>
              </a:extLst>
            </p:cNvPr>
            <p:cNvSpPr txBox="1"/>
            <p:nvPr/>
          </p:nvSpPr>
          <p:spPr>
            <a:xfrm>
              <a:off x="3554943" y="6103361"/>
              <a:ext cx="2048281"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Macroinvertebrate Bioassessment</a:t>
              </a:r>
            </a:p>
          </p:txBody>
        </p:sp>
      </p:grpSp>
      <p:grpSp>
        <p:nvGrpSpPr>
          <p:cNvPr id="24" name="Group 23">
            <a:extLst>
              <a:ext uri="{FF2B5EF4-FFF2-40B4-BE49-F238E27FC236}">
                <a16:creationId xmlns:a16="http://schemas.microsoft.com/office/drawing/2014/main" id="{51EDA014-0860-0C48-BDE2-E5DFDA53767B}"/>
              </a:ext>
            </a:extLst>
          </p:cNvPr>
          <p:cNvGrpSpPr/>
          <p:nvPr/>
        </p:nvGrpSpPr>
        <p:grpSpPr>
          <a:xfrm>
            <a:off x="6250580" y="3979047"/>
            <a:ext cx="2185214" cy="2488580"/>
            <a:chOff x="6250580" y="3979047"/>
            <a:chExt cx="2185214" cy="2488580"/>
          </a:xfrm>
        </p:grpSpPr>
        <p:sp>
          <p:nvSpPr>
            <p:cNvPr id="32" name="Oval 31">
              <a:extLst>
                <a:ext uri="{FF2B5EF4-FFF2-40B4-BE49-F238E27FC236}">
                  <a16:creationId xmlns:a16="http://schemas.microsoft.com/office/drawing/2014/main" id="{D55E91A7-130C-BD42-8B32-47F23E995C5F}"/>
                </a:ext>
              </a:extLst>
            </p:cNvPr>
            <p:cNvSpPr/>
            <p:nvPr/>
          </p:nvSpPr>
          <p:spPr>
            <a:xfrm>
              <a:off x="6250580" y="3979047"/>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A picture containing fence&#10;&#10;Description automatically generated">
              <a:hlinkClick r:id="rId14"/>
              <a:extLst>
                <a:ext uri="{FF2B5EF4-FFF2-40B4-BE49-F238E27FC236}">
                  <a16:creationId xmlns:a16="http://schemas.microsoft.com/office/drawing/2014/main" id="{20635FDB-3EF0-E240-9EB2-07A68955E74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73565" y="4146065"/>
              <a:ext cx="1851203" cy="1592035"/>
            </a:xfrm>
            <a:prstGeom prst="rect">
              <a:avLst/>
            </a:prstGeom>
          </p:spPr>
        </p:pic>
        <p:sp>
          <p:nvSpPr>
            <p:cNvPr id="20" name="Rectangle 19">
              <a:extLst>
                <a:ext uri="{FF2B5EF4-FFF2-40B4-BE49-F238E27FC236}">
                  <a16:creationId xmlns:a16="http://schemas.microsoft.com/office/drawing/2014/main" id="{6EE5BCB2-08FA-CA46-A026-E2BCBF44B777}"/>
                </a:ext>
              </a:extLst>
            </p:cNvPr>
            <p:cNvSpPr/>
            <p:nvPr/>
          </p:nvSpPr>
          <p:spPr>
            <a:xfrm>
              <a:off x="6250580" y="6098295"/>
              <a:ext cx="2185214"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Riparian Evaluation</a:t>
              </a:r>
            </a:p>
          </p:txBody>
        </p:sp>
      </p:grpSp>
      <p:sp>
        <p:nvSpPr>
          <p:cNvPr id="23" name="Rectangle 22">
            <a:extLst>
              <a:ext uri="{FF2B5EF4-FFF2-40B4-BE49-F238E27FC236}">
                <a16:creationId xmlns:a16="http://schemas.microsoft.com/office/drawing/2014/main" id="{5780F721-7516-4F40-8F1C-5B2086870688}"/>
              </a:ext>
            </a:extLst>
          </p:cNvPr>
          <p:cNvSpPr/>
          <p:nvPr/>
        </p:nvSpPr>
        <p:spPr>
          <a:xfrm>
            <a:off x="-345" y="194392"/>
            <a:ext cx="9158747" cy="757793"/>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56C456B-4047-D044-994B-807600A122E9}"/>
              </a:ext>
            </a:extLst>
          </p:cNvPr>
          <p:cNvSpPr txBox="1"/>
          <p:nvPr/>
        </p:nvSpPr>
        <p:spPr>
          <a:xfrm>
            <a:off x="-7375" y="241904"/>
            <a:ext cx="9158749"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SCIENTIST TRAININGS</a:t>
            </a:r>
          </a:p>
        </p:txBody>
      </p:sp>
    </p:spTree>
    <p:extLst>
      <p:ext uri="{BB962C8B-B14F-4D97-AF65-F5344CB8AC3E}">
        <p14:creationId xmlns:p14="http://schemas.microsoft.com/office/powerpoint/2010/main" val="1461399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 name="Content Placeholder 4">
            <a:extLst>
              <a:ext uri="{FF2B5EF4-FFF2-40B4-BE49-F238E27FC236}">
                <a16:creationId xmlns:a16="http://schemas.microsoft.com/office/drawing/2014/main" id="{8DECB3D5-A1FE-364E-96C8-C8E8C0C82A42}"/>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14"/>
          <a:stretch/>
        </p:blipFill>
        <p:spPr>
          <a:xfrm>
            <a:off x="-11934" y="0"/>
            <a:ext cx="9144000" cy="6858000"/>
          </a:xfrm>
          <a:prstGeom prst="rect">
            <a:avLst/>
          </a:prstGeom>
        </p:spPr>
      </p:pic>
      <p:sp>
        <p:nvSpPr>
          <p:cNvPr id="5" name="Slide Number Placeholder 4">
            <a:extLst>
              <a:ext uri="{FF2B5EF4-FFF2-40B4-BE49-F238E27FC236}">
                <a16:creationId xmlns:a16="http://schemas.microsoft.com/office/drawing/2014/main" id="{479BDFC2-742E-1D40-9105-22908D40EF82}"/>
              </a:ext>
            </a:extLst>
          </p:cNvPr>
          <p:cNvSpPr>
            <a:spLocks noGrp="1"/>
          </p:cNvSpPr>
          <p:nvPr>
            <p:ph type="sldNum" sz="quarter" idx="12"/>
          </p:nvPr>
        </p:nvSpPr>
        <p:spPr/>
        <p:txBody>
          <a:bodyPr/>
          <a:lstStyle/>
          <a:p>
            <a:fld id="{EBCE8FE3-1F35-5C49-8B4C-76E5EDEE3F2F}" type="slidenum">
              <a:rPr lang="en-US" smtClean="0"/>
              <a:t>8</a:t>
            </a:fld>
            <a:endParaRPr lang="en-US" dirty="0"/>
          </a:p>
        </p:txBody>
      </p:sp>
      <p:sp>
        <p:nvSpPr>
          <p:cNvPr id="24" name="Rectangle 23">
            <a:extLst>
              <a:ext uri="{FF2B5EF4-FFF2-40B4-BE49-F238E27FC236}">
                <a16:creationId xmlns:a16="http://schemas.microsoft.com/office/drawing/2014/main" id="{74D860A7-095B-4D44-A47C-242FD6D62C88}"/>
              </a:ext>
            </a:extLst>
          </p:cNvPr>
          <p:cNvSpPr/>
          <p:nvPr/>
        </p:nvSpPr>
        <p:spPr>
          <a:xfrm>
            <a:off x="0" y="142282"/>
            <a:ext cx="9144000" cy="738664"/>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56C456B-4047-D044-994B-807600A122E9}"/>
              </a:ext>
            </a:extLst>
          </p:cNvPr>
          <p:cNvSpPr txBox="1"/>
          <p:nvPr/>
        </p:nvSpPr>
        <p:spPr>
          <a:xfrm>
            <a:off x="-11934" y="204699"/>
            <a:ext cx="9094289" cy="738664"/>
          </a:xfrm>
          <a:prstGeom prst="rect">
            <a:avLst/>
          </a:prstGeom>
          <a:noFill/>
        </p:spPr>
        <p:txBody>
          <a:bodyPr wrap="square" rtlCol="0">
            <a:spAutoFit/>
          </a:bodyPr>
          <a:lstStyle/>
          <a:p>
            <a:pPr algn="ctr"/>
            <a:r>
              <a:rPr lang="en-US" sz="4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PROGRAMS</a:t>
            </a:r>
          </a:p>
        </p:txBody>
      </p:sp>
      <p:grpSp>
        <p:nvGrpSpPr>
          <p:cNvPr id="9" name="Group 8">
            <a:extLst>
              <a:ext uri="{FF2B5EF4-FFF2-40B4-BE49-F238E27FC236}">
                <a16:creationId xmlns:a16="http://schemas.microsoft.com/office/drawing/2014/main" id="{35534E93-3CE6-5040-A99A-D1D2EDB3B08D}"/>
              </a:ext>
            </a:extLst>
          </p:cNvPr>
          <p:cNvGrpSpPr/>
          <p:nvPr/>
        </p:nvGrpSpPr>
        <p:grpSpPr>
          <a:xfrm>
            <a:off x="3550216" y="2384524"/>
            <a:ext cx="2048281" cy="2710163"/>
            <a:chOff x="3633990" y="2369429"/>
            <a:chExt cx="2048281" cy="2710163"/>
          </a:xfrm>
        </p:grpSpPr>
        <p:sp>
          <p:nvSpPr>
            <p:cNvPr id="33" name="Oval 32">
              <a:extLst>
                <a:ext uri="{FF2B5EF4-FFF2-40B4-BE49-F238E27FC236}">
                  <a16:creationId xmlns:a16="http://schemas.microsoft.com/office/drawing/2014/main" id="{60B6BD1D-F735-7F41-8E09-CF1453180220}"/>
                </a:ext>
              </a:extLst>
            </p:cNvPr>
            <p:cNvSpPr/>
            <p:nvPr/>
          </p:nvSpPr>
          <p:spPr>
            <a:xfrm>
              <a:off x="3633990" y="236942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2797D08-850C-6541-B679-628AE7179097}"/>
                </a:ext>
              </a:extLst>
            </p:cNvPr>
            <p:cNvSpPr txBox="1"/>
            <p:nvPr/>
          </p:nvSpPr>
          <p:spPr>
            <a:xfrm>
              <a:off x="3727907" y="4433261"/>
              <a:ext cx="1819875"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Organizations</a:t>
              </a:r>
            </a:p>
          </p:txBody>
        </p:sp>
        <p:pic>
          <p:nvPicPr>
            <p:cNvPr id="14" name="Picture 13" descr="A close up of a sign&#10;&#10;Description automatically generated">
              <a:hlinkClick r:id="rId4"/>
              <a:extLst>
                <a:ext uri="{FF2B5EF4-FFF2-40B4-BE49-F238E27FC236}">
                  <a16:creationId xmlns:a16="http://schemas.microsoft.com/office/drawing/2014/main" id="{56B302D1-4741-594A-B5B7-444B908B70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8393" y="2571854"/>
              <a:ext cx="1678901" cy="1443855"/>
            </a:xfrm>
            <a:prstGeom prst="rect">
              <a:avLst/>
            </a:prstGeom>
          </p:spPr>
        </p:pic>
      </p:grpSp>
      <p:grpSp>
        <p:nvGrpSpPr>
          <p:cNvPr id="10" name="Group 9">
            <a:extLst>
              <a:ext uri="{FF2B5EF4-FFF2-40B4-BE49-F238E27FC236}">
                <a16:creationId xmlns:a16="http://schemas.microsoft.com/office/drawing/2014/main" id="{FB2D143B-75E9-C44F-B9ED-F0C1B2262A1B}"/>
              </a:ext>
            </a:extLst>
          </p:cNvPr>
          <p:cNvGrpSpPr/>
          <p:nvPr/>
        </p:nvGrpSpPr>
        <p:grpSpPr>
          <a:xfrm>
            <a:off x="6613984" y="2365601"/>
            <a:ext cx="2048281" cy="2410255"/>
            <a:chOff x="6613984" y="2365601"/>
            <a:chExt cx="2048281" cy="2410255"/>
          </a:xfrm>
        </p:grpSpPr>
        <p:sp>
          <p:nvSpPr>
            <p:cNvPr id="32" name="Oval 31">
              <a:extLst>
                <a:ext uri="{FF2B5EF4-FFF2-40B4-BE49-F238E27FC236}">
                  <a16:creationId xmlns:a16="http://schemas.microsoft.com/office/drawing/2014/main" id="{D55E91A7-130C-BD42-8B32-47F23E995C5F}"/>
                </a:ext>
              </a:extLst>
            </p:cNvPr>
            <p:cNvSpPr/>
            <p:nvPr/>
          </p:nvSpPr>
          <p:spPr>
            <a:xfrm>
              <a:off x="6613984" y="236560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EE5BCB2-08FA-CA46-A026-E2BCBF44B777}"/>
                </a:ext>
              </a:extLst>
            </p:cNvPr>
            <p:cNvSpPr/>
            <p:nvPr/>
          </p:nvSpPr>
          <p:spPr>
            <a:xfrm>
              <a:off x="6878941" y="4406524"/>
              <a:ext cx="1518364"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WPP/TMDLs</a:t>
              </a:r>
            </a:p>
          </p:txBody>
        </p:sp>
        <p:pic>
          <p:nvPicPr>
            <p:cNvPr id="21" name="Picture 20" descr="A picture containing cake, looking, dark, birthday&#10;&#10;Description automatically generated">
              <a:hlinkClick r:id="rId6"/>
              <a:extLst>
                <a:ext uri="{FF2B5EF4-FFF2-40B4-BE49-F238E27FC236}">
                  <a16:creationId xmlns:a16="http://schemas.microsoft.com/office/drawing/2014/main" id="{94ACC855-824F-8D4F-9BB4-EB6C2A80A8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16131" y="2507710"/>
              <a:ext cx="1643985" cy="1413827"/>
            </a:xfrm>
            <a:prstGeom prst="rect">
              <a:avLst/>
            </a:prstGeom>
          </p:spPr>
        </p:pic>
      </p:grpSp>
      <p:grpSp>
        <p:nvGrpSpPr>
          <p:cNvPr id="8" name="Group 7">
            <a:extLst>
              <a:ext uri="{FF2B5EF4-FFF2-40B4-BE49-F238E27FC236}">
                <a16:creationId xmlns:a16="http://schemas.microsoft.com/office/drawing/2014/main" id="{D1EEB84D-D527-BB41-86A9-5C179CCB0B4A}"/>
              </a:ext>
            </a:extLst>
          </p:cNvPr>
          <p:cNvGrpSpPr/>
          <p:nvPr/>
        </p:nvGrpSpPr>
        <p:grpSpPr>
          <a:xfrm>
            <a:off x="486449" y="2363979"/>
            <a:ext cx="2048281" cy="2765072"/>
            <a:chOff x="486449" y="2363979"/>
            <a:chExt cx="2048281" cy="2765072"/>
          </a:xfrm>
        </p:grpSpPr>
        <p:sp>
          <p:nvSpPr>
            <p:cNvPr id="35" name="Oval 34">
              <a:extLst>
                <a:ext uri="{FF2B5EF4-FFF2-40B4-BE49-F238E27FC236}">
                  <a16:creationId xmlns:a16="http://schemas.microsoft.com/office/drawing/2014/main" id="{CE25F2ED-54AF-5B48-899F-D60ED4FA0E13}"/>
                </a:ext>
              </a:extLst>
            </p:cNvPr>
            <p:cNvSpPr/>
            <p:nvPr/>
          </p:nvSpPr>
          <p:spPr>
            <a:xfrm>
              <a:off x="486449" y="236397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5DE13D6-BBDE-E141-A461-DEB617DA377A}"/>
                </a:ext>
              </a:extLst>
            </p:cNvPr>
            <p:cNvSpPr txBox="1"/>
            <p:nvPr/>
          </p:nvSpPr>
          <p:spPr>
            <a:xfrm>
              <a:off x="681726" y="4482720"/>
              <a:ext cx="1768572"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Trash Free Texas</a:t>
              </a:r>
            </a:p>
          </p:txBody>
        </p:sp>
        <p:pic>
          <p:nvPicPr>
            <p:cNvPr id="16" name="Picture 15" descr="A picture containing food, parked&#10;&#10;Description automatically generated">
              <a:extLst>
                <a:ext uri="{FF2B5EF4-FFF2-40B4-BE49-F238E27FC236}">
                  <a16:creationId xmlns:a16="http://schemas.microsoft.com/office/drawing/2014/main" id="{27F5E2CD-07E2-444C-8439-FF6BC29342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5073" y="2831266"/>
              <a:ext cx="1391032" cy="1184443"/>
            </a:xfrm>
            <a:prstGeom prst="rect">
              <a:avLst/>
            </a:prstGeom>
          </p:spPr>
        </p:pic>
      </p:grpSp>
    </p:spTree>
    <p:extLst>
      <p:ext uri="{BB962C8B-B14F-4D97-AF65-F5344CB8AC3E}">
        <p14:creationId xmlns:p14="http://schemas.microsoft.com/office/powerpoint/2010/main" val="1254373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 name="Content Placeholder 4">
            <a:extLst>
              <a:ext uri="{FF2B5EF4-FFF2-40B4-BE49-F238E27FC236}">
                <a16:creationId xmlns:a16="http://schemas.microsoft.com/office/drawing/2014/main" id="{8DECB3D5-A1FE-364E-96C8-C8E8C0C82A42}"/>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14"/>
          <a:stretch/>
        </p:blipFill>
        <p:spPr>
          <a:xfrm>
            <a:off x="-12429" y="-9346"/>
            <a:ext cx="9168856" cy="6876692"/>
          </a:xfrm>
          <a:prstGeom prst="rect">
            <a:avLst/>
          </a:prstGeom>
        </p:spPr>
      </p:pic>
      <p:sp>
        <p:nvSpPr>
          <p:cNvPr id="5" name="Slide Number Placeholder 4">
            <a:extLst>
              <a:ext uri="{FF2B5EF4-FFF2-40B4-BE49-F238E27FC236}">
                <a16:creationId xmlns:a16="http://schemas.microsoft.com/office/drawing/2014/main" id="{479BDFC2-742E-1D40-9105-22908D40EF82}"/>
              </a:ext>
            </a:extLst>
          </p:cNvPr>
          <p:cNvSpPr>
            <a:spLocks noGrp="1"/>
          </p:cNvSpPr>
          <p:nvPr>
            <p:ph type="sldNum" sz="quarter" idx="12"/>
          </p:nvPr>
        </p:nvSpPr>
        <p:spPr/>
        <p:txBody>
          <a:bodyPr/>
          <a:lstStyle/>
          <a:p>
            <a:fld id="{EBCE8FE3-1F35-5C49-8B4C-76E5EDEE3F2F}" type="slidenum">
              <a:rPr lang="en-US" smtClean="0"/>
              <a:t>9</a:t>
            </a:fld>
            <a:endParaRPr lang="en-US" dirty="0"/>
          </a:p>
        </p:txBody>
      </p:sp>
      <p:sp>
        <p:nvSpPr>
          <p:cNvPr id="24" name="Rectangle 23">
            <a:extLst>
              <a:ext uri="{FF2B5EF4-FFF2-40B4-BE49-F238E27FC236}">
                <a16:creationId xmlns:a16="http://schemas.microsoft.com/office/drawing/2014/main" id="{74D860A7-095B-4D44-A47C-242FD6D62C88}"/>
              </a:ext>
            </a:extLst>
          </p:cNvPr>
          <p:cNvSpPr/>
          <p:nvPr/>
        </p:nvSpPr>
        <p:spPr>
          <a:xfrm>
            <a:off x="0" y="80209"/>
            <a:ext cx="9144000" cy="738664"/>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56C456B-4047-D044-994B-807600A122E9}"/>
              </a:ext>
            </a:extLst>
          </p:cNvPr>
          <p:cNvSpPr txBox="1"/>
          <p:nvPr/>
        </p:nvSpPr>
        <p:spPr>
          <a:xfrm>
            <a:off x="24855" y="97363"/>
            <a:ext cx="9094289" cy="738664"/>
          </a:xfrm>
          <a:prstGeom prst="rect">
            <a:avLst/>
          </a:prstGeom>
          <a:noFill/>
        </p:spPr>
        <p:txBody>
          <a:bodyPr wrap="square" rtlCol="0">
            <a:spAutoFit/>
          </a:bodyPr>
          <a:lstStyle/>
          <a:p>
            <a:pPr algn="ctr"/>
            <a:r>
              <a:rPr lang="en-US" sz="4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 PROGRAMS</a:t>
            </a:r>
          </a:p>
        </p:txBody>
      </p:sp>
      <p:grpSp>
        <p:nvGrpSpPr>
          <p:cNvPr id="3" name="Group 2">
            <a:extLst>
              <a:ext uri="{FF2B5EF4-FFF2-40B4-BE49-F238E27FC236}">
                <a16:creationId xmlns:a16="http://schemas.microsoft.com/office/drawing/2014/main" id="{F6FC537C-06B1-B343-8120-95B001E99748}"/>
              </a:ext>
            </a:extLst>
          </p:cNvPr>
          <p:cNvGrpSpPr/>
          <p:nvPr/>
        </p:nvGrpSpPr>
        <p:grpSpPr>
          <a:xfrm>
            <a:off x="1858023" y="2257123"/>
            <a:ext cx="2173491" cy="2488073"/>
            <a:chOff x="1858023" y="2257123"/>
            <a:chExt cx="2173491" cy="2488073"/>
          </a:xfrm>
        </p:grpSpPr>
        <p:sp>
          <p:nvSpPr>
            <p:cNvPr id="35" name="Oval 34">
              <a:extLst>
                <a:ext uri="{FF2B5EF4-FFF2-40B4-BE49-F238E27FC236}">
                  <a16:creationId xmlns:a16="http://schemas.microsoft.com/office/drawing/2014/main" id="{CE25F2ED-54AF-5B48-899F-D60ED4FA0E13}"/>
                </a:ext>
              </a:extLst>
            </p:cNvPr>
            <p:cNvSpPr/>
            <p:nvPr/>
          </p:nvSpPr>
          <p:spPr>
            <a:xfrm>
              <a:off x="1983233" y="2257123"/>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5DE13D6-BBDE-E141-A461-DEB617DA377A}"/>
                </a:ext>
              </a:extLst>
            </p:cNvPr>
            <p:cNvSpPr txBox="1"/>
            <p:nvPr/>
          </p:nvSpPr>
          <p:spPr>
            <a:xfrm>
              <a:off x="2178510" y="4375864"/>
              <a:ext cx="1768572"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Nurdle Patrol</a:t>
              </a:r>
            </a:p>
          </p:txBody>
        </p:sp>
        <p:pic>
          <p:nvPicPr>
            <p:cNvPr id="4" name="Picture 3" descr="A close up of a logo&#10;&#10;Description automatically generated">
              <a:extLst>
                <a:ext uri="{FF2B5EF4-FFF2-40B4-BE49-F238E27FC236}">
                  <a16:creationId xmlns:a16="http://schemas.microsoft.com/office/drawing/2014/main" id="{25518F46-89EA-344B-AB8F-F785E6A4F77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5079" b="100000" l="8511" r="100000">
                          <a14:foregroundMark x1="11246" y1="86508" x2="34954" y2="84921"/>
                          <a14:foregroundMark x1="34954" y1="84921" x2="59271" y2="84921"/>
                          <a14:foregroundMark x1="59271" y1="84921" x2="84195" y2="83333"/>
                          <a14:foregroundMark x1="84195" y1="83333" x2="60790" y2="84921"/>
                          <a14:foregroundMark x1="80547" y1="46032" x2="96960" y2="87302"/>
                          <a14:foregroundMark x1="96960" y1="87302" x2="98176" y2="86508"/>
                          <a14:foregroundMark x1="75076" y1="52381" x2="68693" y2="81746"/>
                          <a14:foregroundMark x1="70821" y1="91270" x2="54711" y2="99206"/>
                          <a14:foregroundMark x1="13070" y1="88095" x2="25532" y2="99206"/>
                          <a14:foregroundMark x1="92097" y1="96825" x2="65653" y2="99206"/>
                          <a14:foregroundMark x1="92401" y1="96825" x2="87538" y2="98413"/>
                          <a14:foregroundMark x1="96353" y1="92063" x2="96657" y2="99206"/>
                          <a14:foregroundMark x1="96960" y1="84921" x2="98784" y2="86508"/>
                          <a14:foregroundMark x1="99392" y1="86508" x2="99392" y2="99206"/>
                          <a14:foregroundMark x1="14894" y1="69048" x2="16413" y2="99206"/>
                        </a14:backgroundRemoval>
                      </a14:imgEffect>
                    </a14:imgLayer>
                  </a14:imgProps>
                </a:ext>
                <a:ext uri="{28A0092B-C50C-407E-A947-70E740481C1C}">
                  <a14:useLocalDpi xmlns:a14="http://schemas.microsoft.com/office/drawing/2010/main"/>
                </a:ext>
              </a:extLst>
            </a:blip>
            <a:srcRect/>
            <a:stretch/>
          </p:blipFill>
          <p:spPr>
            <a:xfrm>
              <a:off x="1858023" y="2768646"/>
              <a:ext cx="2089059" cy="800767"/>
            </a:xfrm>
            <a:prstGeom prst="rect">
              <a:avLst/>
            </a:prstGeom>
          </p:spPr>
        </p:pic>
      </p:grpSp>
      <p:grpSp>
        <p:nvGrpSpPr>
          <p:cNvPr id="6" name="Group 5">
            <a:extLst>
              <a:ext uri="{FF2B5EF4-FFF2-40B4-BE49-F238E27FC236}">
                <a16:creationId xmlns:a16="http://schemas.microsoft.com/office/drawing/2014/main" id="{AD893CE4-1091-F34E-BC89-2687ED410D9D}"/>
              </a:ext>
            </a:extLst>
          </p:cNvPr>
          <p:cNvGrpSpPr/>
          <p:nvPr/>
        </p:nvGrpSpPr>
        <p:grpSpPr>
          <a:xfrm>
            <a:off x="5130774" y="2262573"/>
            <a:ext cx="2048281" cy="2710163"/>
            <a:chOff x="5130774" y="2262573"/>
            <a:chExt cx="2048281" cy="2710163"/>
          </a:xfrm>
        </p:grpSpPr>
        <p:sp>
          <p:nvSpPr>
            <p:cNvPr id="33" name="Oval 32">
              <a:extLst>
                <a:ext uri="{FF2B5EF4-FFF2-40B4-BE49-F238E27FC236}">
                  <a16:creationId xmlns:a16="http://schemas.microsoft.com/office/drawing/2014/main" id="{60B6BD1D-F735-7F41-8E09-CF1453180220}"/>
                </a:ext>
              </a:extLst>
            </p:cNvPr>
            <p:cNvSpPr/>
            <p:nvPr/>
          </p:nvSpPr>
          <p:spPr>
            <a:xfrm>
              <a:off x="5130774" y="2262573"/>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2797D08-850C-6541-B679-628AE7179097}"/>
                </a:ext>
              </a:extLst>
            </p:cNvPr>
            <p:cNvSpPr txBox="1"/>
            <p:nvPr/>
          </p:nvSpPr>
          <p:spPr>
            <a:xfrm>
              <a:off x="5224691" y="4326405"/>
              <a:ext cx="1819875"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Monofilament Finders</a:t>
              </a:r>
            </a:p>
          </p:txBody>
        </p:sp>
        <p:pic>
          <p:nvPicPr>
            <p:cNvPr id="16" name="Picture 15" descr="A picture containing drawing&#10;&#10;Description automatically generated">
              <a:hlinkClick r:id="rId6"/>
              <a:extLst>
                <a:ext uri="{FF2B5EF4-FFF2-40B4-BE49-F238E27FC236}">
                  <a16:creationId xmlns:a16="http://schemas.microsoft.com/office/drawing/2014/main" id="{A3F29ABE-0AB3-6A4E-84AA-36AA822F2E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0438" y="2537814"/>
              <a:ext cx="1728951" cy="1486898"/>
            </a:xfrm>
            <a:prstGeom prst="rect">
              <a:avLst/>
            </a:prstGeom>
          </p:spPr>
        </p:pic>
      </p:grpSp>
    </p:spTree>
    <p:extLst>
      <p:ext uri="{BB962C8B-B14F-4D97-AF65-F5344CB8AC3E}">
        <p14:creationId xmlns:p14="http://schemas.microsoft.com/office/powerpoint/2010/main" val="1705091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14868</TotalTime>
  <Words>3474</Words>
  <Application>Microsoft Office PowerPoint</Application>
  <PresentationFormat>On-screen Show (4:3)</PresentationFormat>
  <Paragraphs>476</Paragraphs>
  <Slides>51</Slides>
  <Notes>51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Wingdings</vt:lpstr>
      <vt:lpstr>Times New Roman</vt:lpstr>
      <vt:lpstr>Calibri</vt:lpstr>
      <vt:lpstr>Tw Cen MT</vt:lpstr>
      <vt:lpstr>Courier New</vt:lpstr>
      <vt:lpstr>Calibri Light</vt:lpstr>
      <vt:lpstr>Adobe Garamond Pro</vt:lpstr>
      <vt:lpstr>Office Theme</vt:lpstr>
      <vt:lpstr>PowerPoint Presentation</vt:lpstr>
      <vt:lpstr>PowerPoint Presentation</vt:lpstr>
      <vt:lpstr>PowerPoint Presentation</vt:lpstr>
      <vt:lpstr>PowerPoint Presentation</vt:lpstr>
      <vt:lpstr>MISSION:</vt:lpstr>
      <vt:lpstr>PowerPoint Presentation</vt:lpstr>
      <vt:lpstr>PowerPoint Presentation</vt:lpstr>
      <vt:lpstr>PowerPoint Presentation</vt:lpstr>
      <vt:lpstr>PowerPoint Presentation</vt:lpstr>
      <vt:lpstr>DATA USES</vt:lpstr>
      <vt:lpstr>PowerPoint Presentation</vt:lpstr>
      <vt:lpstr>WHY COMMUNITY SCIENCE MONITORING?</vt:lpstr>
      <vt:lpstr>PowerPoint Presentation</vt:lpstr>
      <vt:lpstr>PowerPoint Presentation</vt:lpstr>
      <vt:lpstr>PowerPoint Presentation</vt:lpstr>
      <vt:lpstr>STREAMFLOW</vt:lpstr>
      <vt:lpstr>FACTORS THAT AFFECT STREAMFLOW</vt:lpstr>
      <vt:lpstr>IMPACTS OF STREAMFLOW</vt:lpstr>
      <vt:lpstr>PowerPoint Presentation</vt:lpstr>
      <vt:lpstr>TURBIDITY</vt:lpstr>
      <vt:lpstr>PowerPoint Presentation</vt:lpstr>
      <vt:lpstr>IMPACTS OF SUSPENDED PARTICLES</vt:lpstr>
      <vt:lpstr>PowerPoint Presentation</vt:lpstr>
      <vt:lpstr>NITRATE-NITROGEN (NO3-N)</vt:lpstr>
      <vt:lpstr>NITRATE-NITROGEN SOURCES</vt:lpstr>
      <vt:lpstr>IMPACTS OF EXCESS NITROGEN</vt:lpstr>
      <vt:lpstr>PowerPoint Presentation</vt:lpstr>
      <vt:lpstr>PHOSPHATE</vt:lpstr>
      <vt:lpstr>PHOSPHATE SOURCES</vt:lpstr>
      <vt:lpstr>PowerPoint Presentation</vt:lpstr>
      <vt:lpstr>EUTROPHICATION</vt:lpstr>
      <vt:lpstr>PowerPoint Presentation</vt:lpstr>
      <vt:lpstr>PowerPoint Presentation</vt:lpstr>
      <vt:lpstr>STREAMFLOW METHODS</vt:lpstr>
      <vt:lpstr>PowerPoint Presentation</vt:lpstr>
      <vt:lpstr>FLOW GAUGE STATION METHOD</vt:lpstr>
      <vt:lpstr>PowerPoint Presentation</vt:lpstr>
      <vt:lpstr>PowerPoint Presentation</vt:lpstr>
      <vt:lpstr>PowerPoint Presentation</vt:lpstr>
      <vt:lpstr>PowerPoint Presentation</vt:lpstr>
      <vt:lpstr>PowerPoint Presentation</vt:lpstr>
      <vt:lpstr>PHASE I – STREAMFLOW ESTIMATE EXAMPLE</vt:lpstr>
      <vt:lpstr>PHASE II – STREAMFLOW ESTIMATE EXAMPLE</vt:lpstr>
      <vt:lpstr>PHASE III – STREAMFLOW ESTIMATE</vt:lpstr>
      <vt:lpstr>ADVANCED MONITORING PREPARATION</vt:lpstr>
      <vt:lpstr>PowerPoint Presentation</vt:lpstr>
      <vt:lpstr>PowerPoint Presentation</vt:lpstr>
      <vt:lpstr>PowerPoint Presentation</vt:lpstr>
      <vt:lpstr>AFTER SAMPLING</vt:lpstr>
      <vt:lpstr>NEXT STEPS</vt:lpstr>
      <vt:lpstr>PowerPoint Presentation</vt:lpstr>
    </vt:vector>
  </TitlesOfParts>
  <Company>The Meadows Center for Water and the Environment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MEADOWS CENTER FOR WATER AND THE ENVIRONMENT</dc:title>
  <dc:creator>Barrett Pierce</dc:creator>
  <cp:lastModifiedBy>Navarro, Aspen</cp:lastModifiedBy>
  <cp:revision>502</cp:revision>
  <cp:lastPrinted>2014-09-03T14:14:04Z</cp:lastPrinted>
  <dcterms:created xsi:type="dcterms:W3CDTF">2014-08-21T14:48:31Z</dcterms:created>
  <dcterms:modified xsi:type="dcterms:W3CDTF">2023-02-08T21:41:21Z</dcterms:modified>
</cp:coreProperties>
</file>