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48"/>
  </p:notesMasterIdLst>
  <p:handoutMasterIdLst>
    <p:handoutMasterId r:id="rId49"/>
  </p:handoutMasterIdLst>
  <p:sldIdLst>
    <p:sldId id="256" r:id="rId2"/>
    <p:sldId id="319" r:id="rId3"/>
    <p:sldId id="328" r:id="rId4"/>
    <p:sldId id="329" r:id="rId5"/>
    <p:sldId id="353" r:id="rId6"/>
    <p:sldId id="354" r:id="rId7"/>
    <p:sldId id="355" r:id="rId8"/>
    <p:sldId id="356" r:id="rId9"/>
    <p:sldId id="357" r:id="rId10"/>
    <p:sldId id="335" r:id="rId11"/>
    <p:sldId id="342" r:id="rId12"/>
    <p:sldId id="343" r:id="rId13"/>
    <p:sldId id="304" r:id="rId14"/>
    <p:sldId id="351" r:id="rId15"/>
    <p:sldId id="336" r:id="rId16"/>
    <p:sldId id="337" r:id="rId17"/>
    <p:sldId id="338" r:id="rId18"/>
    <p:sldId id="339" r:id="rId19"/>
    <p:sldId id="340" r:id="rId20"/>
    <p:sldId id="341" r:id="rId21"/>
    <p:sldId id="260" r:id="rId22"/>
    <p:sldId id="261" r:id="rId23"/>
    <p:sldId id="352" r:id="rId24"/>
    <p:sldId id="316" r:id="rId25"/>
    <p:sldId id="348" r:id="rId26"/>
    <p:sldId id="315" r:id="rId27"/>
    <p:sldId id="346" r:id="rId28"/>
    <p:sldId id="309" r:id="rId29"/>
    <p:sldId id="310" r:id="rId30"/>
    <p:sldId id="324" r:id="rId31"/>
    <p:sldId id="349" r:id="rId32"/>
    <p:sldId id="270" r:id="rId33"/>
    <p:sldId id="281" r:id="rId34"/>
    <p:sldId id="284" r:id="rId35"/>
    <p:sldId id="282" r:id="rId36"/>
    <p:sldId id="314" r:id="rId37"/>
    <p:sldId id="345" r:id="rId38"/>
    <p:sldId id="312" r:id="rId39"/>
    <p:sldId id="359" r:id="rId40"/>
    <p:sldId id="358" r:id="rId41"/>
    <p:sldId id="317" r:id="rId42"/>
    <p:sldId id="318" r:id="rId43"/>
    <p:sldId id="360" r:id="rId44"/>
    <p:sldId id="278" r:id="rId45"/>
    <p:sldId id="289" r:id="rId46"/>
    <p:sldId id="34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82" autoAdjust="0"/>
  </p:normalViewPr>
  <p:slideViewPr>
    <p:cSldViewPr>
      <p:cViewPr varScale="1">
        <p:scale>
          <a:sx n="81" d="100"/>
          <a:sy n="81" d="100"/>
        </p:scale>
        <p:origin x="1483" y="67"/>
      </p:cViewPr>
      <p:guideLst>
        <p:guide orient="horz" pos="2160"/>
        <p:guide pos="2880"/>
      </p:guideLst>
    </p:cSldViewPr>
  </p:slideViewPr>
  <p:outlineViewPr>
    <p:cViewPr>
      <p:scale>
        <a:sx n="33" d="100"/>
        <a:sy n="33" d="100"/>
      </p:scale>
      <p:origin x="0" y="-22656"/>
    </p:cViewPr>
  </p:outlineViewPr>
  <p:notesTextViewPr>
    <p:cViewPr>
      <p:scale>
        <a:sx n="100" d="100"/>
        <a:sy n="100" d="100"/>
      </p:scale>
      <p:origin x="0" y="0"/>
    </p:cViewPr>
  </p:notesTextViewPr>
  <p:sorterViewPr>
    <p:cViewPr>
      <p:scale>
        <a:sx n="150" d="100"/>
        <a:sy n="150" d="100"/>
      </p:scale>
      <p:origin x="0" y="-15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n-US" dirty="0"/>
              <a:t>Enrollment Trends Per Academic Level </a:t>
            </a:r>
          </a:p>
          <a:p>
            <a:pPr algn="ctr">
              <a:defRPr/>
            </a:pPr>
            <a:r>
              <a:rPr lang="en-US" dirty="0"/>
              <a:t>2002 </a:t>
            </a:r>
            <a:r>
              <a:rPr lang="en-US" sz="1800" b="1" i="0" u="none" strike="noStrike" baseline="0" dirty="0">
                <a:effectLst/>
              </a:rPr>
              <a:t>–</a:t>
            </a:r>
            <a:r>
              <a:rPr lang="en-US" dirty="0"/>
              <a:t> 2020</a:t>
            </a:r>
          </a:p>
        </c:rich>
      </c:tx>
      <c:layout>
        <c:manualLayout>
          <c:xMode val="edge"/>
          <c:yMode val="edge"/>
          <c:x val="0.16244362539788909"/>
          <c:y val="0"/>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2570573874772202E-2"/>
          <c:y val="0.10669071818008595"/>
          <c:w val="0.93458114133113268"/>
          <c:h val="0.78207269698627446"/>
        </c:manualLayout>
      </c:layout>
      <c:lineChart>
        <c:grouping val="standard"/>
        <c:varyColors val="0"/>
        <c:ser>
          <c:idx val="0"/>
          <c:order val="0"/>
          <c:tx>
            <c:strRef>
              <c:f>Sheet1!$B$1</c:f>
              <c:strCache>
                <c:ptCount val="1"/>
                <c:pt idx="0">
                  <c:v>Graduate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General</c:formatCode>
                <c:ptCount val="19"/>
                <c:pt idx="0">
                  <c:v>238</c:v>
                </c:pt>
                <c:pt idx="1">
                  <c:v>257</c:v>
                </c:pt>
                <c:pt idx="2">
                  <c:v>202</c:v>
                </c:pt>
                <c:pt idx="3">
                  <c:v>220</c:v>
                </c:pt>
                <c:pt idx="4">
                  <c:v>193</c:v>
                </c:pt>
                <c:pt idx="5">
                  <c:v>221</c:v>
                </c:pt>
                <c:pt idx="6">
                  <c:v>226</c:v>
                </c:pt>
                <c:pt idx="7">
                  <c:v>216</c:v>
                </c:pt>
                <c:pt idx="8">
                  <c:v>198</c:v>
                </c:pt>
                <c:pt idx="9">
                  <c:v>197</c:v>
                </c:pt>
                <c:pt idx="10">
                  <c:v>200</c:v>
                </c:pt>
                <c:pt idx="11">
                  <c:v>247</c:v>
                </c:pt>
                <c:pt idx="12">
                  <c:v>340</c:v>
                </c:pt>
                <c:pt idx="13">
                  <c:v>364</c:v>
                </c:pt>
                <c:pt idx="14">
                  <c:v>350</c:v>
                </c:pt>
                <c:pt idx="15">
                  <c:v>346</c:v>
                </c:pt>
                <c:pt idx="16">
                  <c:v>359</c:v>
                </c:pt>
                <c:pt idx="17">
                  <c:v>368</c:v>
                </c:pt>
                <c:pt idx="18">
                  <c:v>331</c:v>
                </c:pt>
              </c:numCache>
            </c:numRef>
          </c:val>
          <c:smooth val="0"/>
          <c:extLst>
            <c:ext xmlns:c16="http://schemas.microsoft.com/office/drawing/2014/chart" uri="{C3380CC4-5D6E-409C-BE32-E72D297353CC}">
              <c16:uniqueId val="{00000000-F398-4B5D-AF08-B57B2AC34263}"/>
            </c:ext>
          </c:extLst>
        </c:ser>
        <c:ser>
          <c:idx val="1"/>
          <c:order val="1"/>
          <c:tx>
            <c:strRef>
              <c:f>Sheet1!$C$1</c:f>
              <c:strCache>
                <c:ptCount val="1"/>
                <c:pt idx="0">
                  <c:v>Undergraduate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General</c:formatCode>
                <c:ptCount val="19"/>
                <c:pt idx="0">
                  <c:v>173</c:v>
                </c:pt>
                <c:pt idx="1">
                  <c:v>193</c:v>
                </c:pt>
                <c:pt idx="2">
                  <c:v>202</c:v>
                </c:pt>
                <c:pt idx="3">
                  <c:v>180</c:v>
                </c:pt>
                <c:pt idx="4">
                  <c:v>257</c:v>
                </c:pt>
                <c:pt idx="5">
                  <c:v>190</c:v>
                </c:pt>
                <c:pt idx="6">
                  <c:v>159</c:v>
                </c:pt>
                <c:pt idx="7">
                  <c:v>145</c:v>
                </c:pt>
                <c:pt idx="8">
                  <c:v>159</c:v>
                </c:pt>
                <c:pt idx="9">
                  <c:v>170</c:v>
                </c:pt>
                <c:pt idx="10">
                  <c:v>161</c:v>
                </c:pt>
                <c:pt idx="11">
                  <c:v>138</c:v>
                </c:pt>
                <c:pt idx="12">
                  <c:v>141</c:v>
                </c:pt>
                <c:pt idx="13">
                  <c:v>177</c:v>
                </c:pt>
                <c:pt idx="14">
                  <c:v>186</c:v>
                </c:pt>
                <c:pt idx="15">
                  <c:v>185</c:v>
                </c:pt>
                <c:pt idx="16">
                  <c:v>190</c:v>
                </c:pt>
                <c:pt idx="17">
                  <c:v>169</c:v>
                </c:pt>
                <c:pt idx="18">
                  <c:v>161</c:v>
                </c:pt>
              </c:numCache>
            </c:numRef>
          </c:val>
          <c:smooth val="0"/>
          <c:extLst>
            <c:ext xmlns:c16="http://schemas.microsoft.com/office/drawing/2014/chart" uri="{C3380CC4-5D6E-409C-BE32-E72D297353CC}">
              <c16:uniqueId val="{00000001-F398-4B5D-AF08-B57B2AC34263}"/>
            </c:ext>
          </c:extLst>
        </c:ser>
        <c:ser>
          <c:idx val="2"/>
          <c:order val="2"/>
          <c:tx>
            <c:strRef>
              <c:f>Sheet1!$D$1</c:f>
              <c:strCache>
                <c:ptCount val="1"/>
                <c:pt idx="0">
                  <c:v>TSIE Only</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General</c:formatCode>
                <c:ptCount val="19"/>
                <c:pt idx="0">
                  <c:v>69</c:v>
                </c:pt>
                <c:pt idx="1">
                  <c:v>49</c:v>
                </c:pt>
                <c:pt idx="2">
                  <c:v>33</c:v>
                </c:pt>
                <c:pt idx="3">
                  <c:v>30</c:v>
                </c:pt>
                <c:pt idx="4">
                  <c:v>43</c:v>
                </c:pt>
                <c:pt idx="5">
                  <c:v>20</c:v>
                </c:pt>
                <c:pt idx="6">
                  <c:v>24</c:v>
                </c:pt>
                <c:pt idx="7">
                  <c:v>31</c:v>
                </c:pt>
                <c:pt idx="8">
                  <c:v>19</c:v>
                </c:pt>
                <c:pt idx="9">
                  <c:v>13</c:v>
                </c:pt>
                <c:pt idx="10">
                  <c:v>9</c:v>
                </c:pt>
                <c:pt idx="11">
                  <c:v>20</c:v>
                </c:pt>
                <c:pt idx="12">
                  <c:v>22</c:v>
                </c:pt>
                <c:pt idx="13">
                  <c:v>29</c:v>
                </c:pt>
                <c:pt idx="14">
                  <c:v>26</c:v>
                </c:pt>
                <c:pt idx="15">
                  <c:v>14</c:v>
                </c:pt>
                <c:pt idx="16">
                  <c:v>8</c:v>
                </c:pt>
                <c:pt idx="17">
                  <c:v>11</c:v>
                </c:pt>
                <c:pt idx="18">
                  <c:v>0</c:v>
                </c:pt>
              </c:numCache>
            </c:numRef>
          </c:val>
          <c:smooth val="0"/>
          <c:extLst>
            <c:ext xmlns:c16="http://schemas.microsoft.com/office/drawing/2014/chart" uri="{C3380CC4-5D6E-409C-BE32-E72D297353CC}">
              <c16:uniqueId val="{00000002-F398-4B5D-AF08-B57B2AC34263}"/>
            </c:ext>
          </c:extLst>
        </c:ser>
        <c:dLbls>
          <c:showLegendKey val="0"/>
          <c:showVal val="0"/>
          <c:showCatName val="0"/>
          <c:showSerName val="0"/>
          <c:showPercent val="0"/>
          <c:showBubbleSize val="0"/>
        </c:dLbls>
        <c:hiLowLines>
          <c:spPr>
            <a:ln w="9525">
              <a:solidFill>
                <a:schemeClr val="dk1">
                  <a:lumMod val="35000"/>
                  <a:lumOff val="65000"/>
                </a:schemeClr>
              </a:solidFill>
              <a:prstDash val="dash"/>
            </a:ln>
            <a:effectLst/>
          </c:spPr>
        </c:hiLowLines>
        <c:marker val="1"/>
        <c:smooth val="0"/>
        <c:axId val="162120088"/>
        <c:axId val="162119304"/>
      </c:lineChart>
      <c:catAx>
        <c:axId val="162120088"/>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US" sz="1050" dirty="0"/>
                  <a:t>Fall Semester</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2119304"/>
        <c:crosses val="autoZero"/>
        <c:auto val="1"/>
        <c:lblAlgn val="ctr"/>
        <c:lblOffset val="100"/>
        <c:noMultiLvlLbl val="0"/>
      </c:catAx>
      <c:valAx>
        <c:axId val="162119304"/>
        <c:scaling>
          <c:orientation val="minMax"/>
          <c:max val="37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a:outerShdw blurRad="50800" dist="50800" dir="5400000" sx="1000" sy="1000" algn="ctr" rotWithShape="0">
                <a:srgbClr val="000000">
                  <a:alpha val="43137"/>
                </a:srgbClr>
              </a:outerShdw>
            </a:effectLst>
          </c:spPr>
        </c:majorGridlines>
        <c:title>
          <c:tx>
            <c:rich>
              <a:bodyPr rot="-54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US" sz="1050" dirty="0"/>
                  <a:t>Total Number of International Students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62120088"/>
        <c:crosses val="autoZero"/>
        <c:crossBetween val="between"/>
        <c:majorUnit val="25"/>
      </c:valAx>
      <c:spPr>
        <a:noFill/>
        <a:ln>
          <a:noFill/>
        </a:ln>
        <a:effectLst/>
      </c:spPr>
    </c:plotArea>
    <c:legend>
      <c:legendPos val="r"/>
      <c:layout>
        <c:manualLayout>
          <c:xMode val="edge"/>
          <c:yMode val="edge"/>
          <c:x val="0.38866165561989585"/>
          <c:y val="0.17397856122024569"/>
          <c:w val="0.18548447494646828"/>
          <c:h val="0.16661298117725412"/>
        </c:manualLayout>
      </c:layout>
      <c:overlay val="0"/>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8439778361043"/>
          <c:y val="0.15831773745673094"/>
          <c:w val="0.50770049577136189"/>
          <c:h val="0.72843984175891052"/>
        </c:manualLayout>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Enrollment by Country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029-4EB3-8D8D-467DE4E90E5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029-4EB3-8D8D-467DE4E90E5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029-4EB3-8D8D-467DE4E90E5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029-4EB3-8D8D-467DE4E90E5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029-4EB3-8D8D-467DE4E90E5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029-4EB3-8D8D-467DE4E90E5D}"/>
              </c:ext>
            </c:extLst>
          </c:dPt>
          <c:dLbls>
            <c:dLbl>
              <c:idx val="0"/>
              <c:layout>
                <c:manualLayout>
                  <c:x val="8.0357152272819671E-2"/>
                  <c:y val="0"/>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058847143190749"/>
                      <c:h val="0.23174898592221427"/>
                    </c:manualLayout>
                  </c15:layout>
                  <c15:dlblFieldTable/>
                  <c15:showDataLabelsRange val="0"/>
                </c:ext>
                <c:ext xmlns:c16="http://schemas.microsoft.com/office/drawing/2014/chart" uri="{C3380CC4-5D6E-409C-BE32-E72D297353CC}">
                  <c16:uniqueId val="{00000001-5029-4EB3-8D8D-467DE4E90E5D}"/>
                </c:ext>
              </c:extLst>
            </c:dLbl>
            <c:dLbl>
              <c:idx val="1"/>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5029-4EB3-8D8D-467DE4E90E5D}"/>
                </c:ext>
              </c:extLst>
            </c:dLbl>
            <c:dLbl>
              <c:idx val="2"/>
              <c:layout>
                <c:manualLayout>
                  <c:x val="1.1904763299676881E-2"/>
                  <c:y val="-5.0505050505051429E-3"/>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463843675459748"/>
                      <c:h val="0.23174898592221427"/>
                    </c:manualLayout>
                  </c15:layout>
                  <c15:dlblFieldTable/>
                  <c15:showDataLabelsRange val="0"/>
                </c:ext>
                <c:ext xmlns:c16="http://schemas.microsoft.com/office/drawing/2014/chart" uri="{C3380CC4-5D6E-409C-BE32-E72D297353CC}">
                  <c16:uniqueId val="{00000005-5029-4EB3-8D8D-467DE4E90E5D}"/>
                </c:ext>
              </c:extLst>
            </c:dLbl>
            <c:dLbl>
              <c:idx val="3"/>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5029-4EB3-8D8D-467DE4E90E5D}"/>
                </c:ext>
              </c:extLst>
            </c:dLbl>
            <c:dLbl>
              <c:idx val="4"/>
              <c:layout>
                <c:manualLayout>
                  <c:x val="-5.6547625673465697E-2"/>
                  <c:y val="0.14393939393939395"/>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035553060033871"/>
                      <c:h val="0.15704923248230335"/>
                    </c:manualLayout>
                  </c15:layout>
                  <c15:dlblFieldTable/>
                  <c15:showDataLabelsRange val="0"/>
                </c:ext>
                <c:ext xmlns:c16="http://schemas.microsoft.com/office/drawing/2014/chart" uri="{C3380CC4-5D6E-409C-BE32-E72D297353CC}">
                  <c16:uniqueId val="{00000009-5029-4EB3-8D8D-467DE4E90E5D}"/>
                </c:ext>
              </c:extLst>
            </c:dLbl>
            <c:dLbl>
              <c:idx val="5"/>
              <c:layout>
                <c:manualLayout>
                  <c:x val="-6.6964293560683064E-2"/>
                  <c:y val="0"/>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fld id="{42633C15-DBF9-4F87-89A9-909785A4917F}" type="CATEGORYNAME">
                      <a:rPr lang="en-US" sz="2400"/>
                      <a:pPr>
                        <a:defRPr sz="2400">
                          <a:solidFill>
                            <a:sysClr val="windowText" lastClr="000000"/>
                          </a:solidFill>
                        </a:defRPr>
                      </a:pPr>
                      <a:t>[CATEGORY NAME]</a:t>
                    </a:fld>
                    <a:r>
                      <a:rPr lang="en-US" sz="2400" baseline="0" dirty="0"/>
                      <a:t> = </a:t>
                    </a:r>
                    <a:fld id="{F325C3CE-18B0-4B6B-A313-C3451BE5EF9D}" type="VALUE">
                      <a:rPr lang="en-US" sz="2400" baseline="0"/>
                      <a:pPr>
                        <a:defRPr sz="2400">
                          <a:solidFill>
                            <a:sysClr val="windowText" lastClr="000000"/>
                          </a:solidFill>
                        </a:defRPr>
                      </a:pPr>
                      <a:t>[VALUE]</a:t>
                    </a:fld>
                    <a:r>
                      <a:rPr lang="en-US" sz="2400" baseline="0" dirty="0"/>
                      <a:t>, </a:t>
                    </a:r>
                    <a:fld id="{49B55FFA-1ABC-4391-81A1-C64601AF4DE2}" type="PERCENTAGE">
                      <a:rPr lang="en-US" sz="2400" baseline="0"/>
                      <a:pPr>
                        <a:defRPr sz="2400">
                          <a:solidFill>
                            <a:sysClr val="windowText" lastClr="000000"/>
                          </a:solidFill>
                        </a:defRPr>
                      </a:pPr>
                      <a:t>[PERCENTAGE]</a:t>
                    </a:fld>
                    <a:endParaRPr lang="en-US" sz="2400" baseline="0" dirty="0"/>
                  </a:p>
                </c:rich>
              </c:tx>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5029-4EB3-8D8D-467DE4E90E5D}"/>
                </c:ext>
              </c:extLst>
            </c:dLbl>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East Asia &amp; the Pacific</c:v>
                </c:pt>
                <c:pt idx="1">
                  <c:v>Europe &amp; Eurasia</c:v>
                </c:pt>
                <c:pt idx="2">
                  <c:v>Western Hemisphere</c:v>
                </c:pt>
                <c:pt idx="3">
                  <c:v>South &amp; Central Asia</c:v>
                </c:pt>
                <c:pt idx="4">
                  <c:v>Near East</c:v>
                </c:pt>
                <c:pt idx="5">
                  <c:v>Africa</c:v>
                </c:pt>
              </c:strCache>
            </c:strRef>
          </c:cat>
          <c:val>
            <c:numRef>
              <c:f>Sheet1!$B$2:$B$7</c:f>
              <c:numCache>
                <c:formatCode>General</c:formatCode>
                <c:ptCount val="6"/>
                <c:pt idx="0">
                  <c:v>103</c:v>
                </c:pt>
                <c:pt idx="1">
                  <c:v>40</c:v>
                </c:pt>
                <c:pt idx="2">
                  <c:v>63</c:v>
                </c:pt>
                <c:pt idx="3">
                  <c:v>207</c:v>
                </c:pt>
                <c:pt idx="4">
                  <c:v>27</c:v>
                </c:pt>
                <c:pt idx="5">
                  <c:v>52</c:v>
                </c:pt>
              </c:numCache>
            </c:numRef>
          </c:val>
          <c:extLst>
            <c:ext xmlns:c16="http://schemas.microsoft.com/office/drawing/2014/chart" uri="{C3380CC4-5D6E-409C-BE32-E72D297353CC}">
              <c16:uniqueId val="{0000000C-5029-4EB3-8D8D-467DE4E90E5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680D62-5CFC-48F7-8937-6DE22E9044B5}" type="datetimeFigureOut">
              <a:rPr lang="en-US" smtClean="0"/>
              <a:pPr/>
              <a:t>9/30/2020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7F656D-BEB9-4CC7-AB1D-79D0C5BAD87E}" type="slidenum">
              <a:rPr lang="en-US" smtClean="0"/>
              <a:pPr/>
              <a:t>‹#›</a:t>
            </a:fld>
            <a:endParaRPr lang="en-US" dirty="0"/>
          </a:p>
        </p:txBody>
      </p:sp>
    </p:spTree>
    <p:extLst>
      <p:ext uri="{BB962C8B-B14F-4D97-AF65-F5344CB8AC3E}">
        <p14:creationId xmlns:p14="http://schemas.microsoft.com/office/powerpoint/2010/main" val="252201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350A2-22CA-4FB9-8E09-B24AA491F502}" type="datetimeFigureOut">
              <a:rPr lang="en-US" smtClean="0"/>
              <a:t>9/30/2020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9240B-6C95-44E3-8641-56EA49D4AFE6}" type="slidenum">
              <a:rPr lang="en-US" smtClean="0"/>
              <a:t>‹#›</a:t>
            </a:fld>
            <a:endParaRPr lang="en-US" dirty="0"/>
          </a:p>
        </p:txBody>
      </p:sp>
    </p:spTree>
    <p:extLst>
      <p:ext uri="{BB962C8B-B14F-4D97-AF65-F5344CB8AC3E}">
        <p14:creationId xmlns:p14="http://schemas.microsoft.com/office/powerpoint/2010/main" val="59712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a:t>
            </a:fld>
            <a:endParaRPr lang="en-US" dirty="0"/>
          </a:p>
        </p:txBody>
      </p:sp>
    </p:spTree>
    <p:extLst>
      <p:ext uri="{BB962C8B-B14F-4D97-AF65-F5344CB8AC3E}">
        <p14:creationId xmlns:p14="http://schemas.microsoft.com/office/powerpoint/2010/main" val="28661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15</a:t>
            </a:fld>
            <a:endParaRPr lang="en-US" dirty="0"/>
          </a:p>
        </p:txBody>
      </p:sp>
    </p:spTree>
    <p:extLst>
      <p:ext uri="{BB962C8B-B14F-4D97-AF65-F5344CB8AC3E}">
        <p14:creationId xmlns:p14="http://schemas.microsoft.com/office/powerpoint/2010/main" val="187622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16</a:t>
            </a:fld>
            <a:endParaRPr lang="en-US" dirty="0"/>
          </a:p>
        </p:txBody>
      </p:sp>
    </p:spTree>
    <p:extLst>
      <p:ext uri="{BB962C8B-B14F-4D97-AF65-F5344CB8AC3E}">
        <p14:creationId xmlns:p14="http://schemas.microsoft.com/office/powerpoint/2010/main" val="98272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18</a:t>
            </a:fld>
            <a:endParaRPr lang="en-US" dirty="0"/>
          </a:p>
        </p:txBody>
      </p:sp>
    </p:spTree>
    <p:extLst>
      <p:ext uri="{BB962C8B-B14F-4D97-AF65-F5344CB8AC3E}">
        <p14:creationId xmlns:p14="http://schemas.microsoft.com/office/powerpoint/2010/main" val="51086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20</a:t>
            </a:fld>
            <a:endParaRPr lang="en-US" dirty="0"/>
          </a:p>
        </p:txBody>
      </p:sp>
    </p:spTree>
    <p:extLst>
      <p:ext uri="{BB962C8B-B14F-4D97-AF65-F5344CB8AC3E}">
        <p14:creationId xmlns:p14="http://schemas.microsoft.com/office/powerpoint/2010/main" val="57384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21</a:t>
            </a:fld>
            <a:endParaRPr lang="en-US" dirty="0"/>
          </a:p>
        </p:txBody>
      </p:sp>
    </p:spTree>
    <p:extLst>
      <p:ext uri="{BB962C8B-B14F-4D97-AF65-F5344CB8AC3E}">
        <p14:creationId xmlns:p14="http://schemas.microsoft.com/office/powerpoint/2010/main" val="334060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22</a:t>
            </a:fld>
            <a:endParaRPr lang="en-US" dirty="0"/>
          </a:p>
        </p:txBody>
      </p:sp>
    </p:spTree>
    <p:extLst>
      <p:ext uri="{BB962C8B-B14F-4D97-AF65-F5344CB8AC3E}">
        <p14:creationId xmlns:p14="http://schemas.microsoft.com/office/powerpoint/2010/main" val="636975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23</a:t>
            </a:fld>
            <a:endParaRPr lang="en-US" dirty="0"/>
          </a:p>
        </p:txBody>
      </p:sp>
    </p:spTree>
    <p:extLst>
      <p:ext uri="{BB962C8B-B14F-4D97-AF65-F5344CB8AC3E}">
        <p14:creationId xmlns:p14="http://schemas.microsoft.com/office/powerpoint/2010/main" val="130372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24</a:t>
            </a:fld>
            <a:endParaRPr lang="en-US" dirty="0"/>
          </a:p>
        </p:txBody>
      </p:sp>
    </p:spTree>
    <p:extLst>
      <p:ext uri="{BB962C8B-B14F-4D97-AF65-F5344CB8AC3E}">
        <p14:creationId xmlns:p14="http://schemas.microsoft.com/office/powerpoint/2010/main" val="343507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25</a:t>
            </a:fld>
            <a:endParaRPr lang="en-US" dirty="0"/>
          </a:p>
        </p:txBody>
      </p:sp>
    </p:spTree>
    <p:extLst>
      <p:ext uri="{BB962C8B-B14F-4D97-AF65-F5344CB8AC3E}">
        <p14:creationId xmlns:p14="http://schemas.microsoft.com/office/powerpoint/2010/main" val="49832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26</a:t>
            </a:fld>
            <a:endParaRPr lang="en-US" dirty="0"/>
          </a:p>
        </p:txBody>
      </p:sp>
    </p:spTree>
    <p:extLst>
      <p:ext uri="{BB962C8B-B14F-4D97-AF65-F5344CB8AC3E}">
        <p14:creationId xmlns:p14="http://schemas.microsoft.com/office/powerpoint/2010/main" val="52410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2</a:t>
            </a:fld>
            <a:endParaRPr lang="en-US" dirty="0"/>
          </a:p>
        </p:txBody>
      </p:sp>
    </p:spTree>
    <p:extLst>
      <p:ext uri="{BB962C8B-B14F-4D97-AF65-F5344CB8AC3E}">
        <p14:creationId xmlns:p14="http://schemas.microsoft.com/office/powerpoint/2010/main" val="144625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27</a:t>
            </a:fld>
            <a:endParaRPr lang="en-US" dirty="0"/>
          </a:p>
        </p:txBody>
      </p:sp>
    </p:spTree>
    <p:extLst>
      <p:ext uri="{BB962C8B-B14F-4D97-AF65-F5344CB8AC3E}">
        <p14:creationId xmlns:p14="http://schemas.microsoft.com/office/powerpoint/2010/main" val="278141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28</a:t>
            </a:fld>
            <a:endParaRPr lang="en-US" dirty="0"/>
          </a:p>
        </p:txBody>
      </p:sp>
    </p:spTree>
    <p:extLst>
      <p:ext uri="{BB962C8B-B14F-4D97-AF65-F5344CB8AC3E}">
        <p14:creationId xmlns:p14="http://schemas.microsoft.com/office/powerpoint/2010/main" val="335740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32</a:t>
            </a:fld>
            <a:endParaRPr lang="en-US" dirty="0"/>
          </a:p>
        </p:txBody>
      </p:sp>
    </p:spTree>
    <p:extLst>
      <p:ext uri="{BB962C8B-B14F-4D97-AF65-F5344CB8AC3E}">
        <p14:creationId xmlns:p14="http://schemas.microsoft.com/office/powerpoint/2010/main" val="420781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jt</a:t>
            </a:r>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34</a:t>
            </a:fld>
            <a:endParaRPr lang="en-US" dirty="0"/>
          </a:p>
        </p:txBody>
      </p:sp>
    </p:spTree>
    <p:extLst>
      <p:ext uri="{BB962C8B-B14F-4D97-AF65-F5344CB8AC3E}">
        <p14:creationId xmlns:p14="http://schemas.microsoft.com/office/powerpoint/2010/main" val="398503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jt</a:t>
            </a:r>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35</a:t>
            </a:fld>
            <a:endParaRPr lang="en-US" dirty="0"/>
          </a:p>
        </p:txBody>
      </p:sp>
    </p:spTree>
    <p:extLst>
      <p:ext uri="{BB962C8B-B14F-4D97-AF65-F5344CB8AC3E}">
        <p14:creationId xmlns:p14="http://schemas.microsoft.com/office/powerpoint/2010/main" val="1354665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 talk about quick guide </a:t>
            </a:r>
          </a:p>
        </p:txBody>
      </p:sp>
      <p:sp>
        <p:nvSpPr>
          <p:cNvPr id="4" name="Slide Number Placeholder 3"/>
          <p:cNvSpPr>
            <a:spLocks noGrp="1"/>
          </p:cNvSpPr>
          <p:nvPr>
            <p:ph type="sldNum" sz="quarter" idx="5"/>
          </p:nvPr>
        </p:nvSpPr>
        <p:spPr/>
        <p:txBody>
          <a:bodyPr/>
          <a:lstStyle/>
          <a:p>
            <a:fld id="{5EE9240B-6C95-44E3-8641-56EA49D4AFE6}" type="slidenum">
              <a:rPr lang="en-US" smtClean="0"/>
              <a:t>36</a:t>
            </a:fld>
            <a:endParaRPr lang="en-US" dirty="0"/>
          </a:p>
        </p:txBody>
      </p:sp>
    </p:spTree>
    <p:extLst>
      <p:ext uri="{BB962C8B-B14F-4D97-AF65-F5344CB8AC3E}">
        <p14:creationId xmlns:p14="http://schemas.microsoft.com/office/powerpoint/2010/main" val="185888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37</a:t>
            </a:fld>
            <a:endParaRPr lang="en-US" dirty="0"/>
          </a:p>
        </p:txBody>
      </p:sp>
    </p:spTree>
    <p:extLst>
      <p:ext uri="{BB962C8B-B14F-4D97-AF65-F5344CB8AC3E}">
        <p14:creationId xmlns:p14="http://schemas.microsoft.com/office/powerpoint/2010/main" val="4247838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38</a:t>
            </a:fld>
            <a:endParaRPr lang="en-US" dirty="0"/>
          </a:p>
        </p:txBody>
      </p:sp>
    </p:spTree>
    <p:extLst>
      <p:ext uri="{BB962C8B-B14F-4D97-AF65-F5344CB8AC3E}">
        <p14:creationId xmlns:p14="http://schemas.microsoft.com/office/powerpoint/2010/main" val="1794494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VG—What </a:t>
            </a:r>
            <a:r>
              <a:rPr lang="en-US"/>
              <a:t>is culture? </a:t>
            </a:r>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39</a:t>
            </a:fld>
            <a:endParaRPr lang="en-US" dirty="0"/>
          </a:p>
        </p:txBody>
      </p:sp>
    </p:spTree>
    <p:extLst>
      <p:ext uri="{BB962C8B-B14F-4D97-AF65-F5344CB8AC3E}">
        <p14:creationId xmlns:p14="http://schemas.microsoft.com/office/powerpoint/2010/main" val="2088384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40</a:t>
            </a:fld>
            <a:endParaRPr lang="en-US" dirty="0"/>
          </a:p>
        </p:txBody>
      </p:sp>
    </p:spTree>
    <p:extLst>
      <p:ext uri="{BB962C8B-B14F-4D97-AF65-F5344CB8AC3E}">
        <p14:creationId xmlns:p14="http://schemas.microsoft.com/office/powerpoint/2010/main" val="138858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5EE9240B-6C95-44E3-8641-56EA49D4AFE6}" type="slidenum">
              <a:rPr lang="en-US" smtClean="0"/>
              <a:t>3</a:t>
            </a:fld>
            <a:endParaRPr lang="en-US" dirty="0"/>
          </a:p>
        </p:txBody>
      </p:sp>
    </p:spTree>
    <p:extLst>
      <p:ext uri="{BB962C8B-B14F-4D97-AF65-F5344CB8AC3E}">
        <p14:creationId xmlns:p14="http://schemas.microsoft.com/office/powerpoint/2010/main" val="374325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41</a:t>
            </a:fld>
            <a:endParaRPr lang="en-US" dirty="0"/>
          </a:p>
        </p:txBody>
      </p:sp>
    </p:spTree>
    <p:extLst>
      <p:ext uri="{BB962C8B-B14F-4D97-AF65-F5344CB8AC3E}">
        <p14:creationId xmlns:p14="http://schemas.microsoft.com/office/powerpoint/2010/main" val="2954369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VG</a:t>
            </a:r>
          </a:p>
        </p:txBody>
      </p:sp>
      <p:sp>
        <p:nvSpPr>
          <p:cNvPr id="4" name="Slide Number Placeholder 3"/>
          <p:cNvSpPr>
            <a:spLocks noGrp="1"/>
          </p:cNvSpPr>
          <p:nvPr>
            <p:ph type="sldNum" sz="quarter" idx="5"/>
          </p:nvPr>
        </p:nvSpPr>
        <p:spPr/>
        <p:txBody>
          <a:bodyPr/>
          <a:lstStyle/>
          <a:p>
            <a:fld id="{5EE9240B-6C95-44E3-8641-56EA49D4AFE6}" type="slidenum">
              <a:rPr lang="en-US" smtClean="0"/>
              <a:t>43</a:t>
            </a:fld>
            <a:endParaRPr lang="en-US" dirty="0"/>
          </a:p>
        </p:txBody>
      </p:sp>
    </p:spTree>
    <p:extLst>
      <p:ext uri="{BB962C8B-B14F-4D97-AF65-F5344CB8AC3E}">
        <p14:creationId xmlns:p14="http://schemas.microsoft.com/office/powerpoint/2010/main" val="2143513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46</a:t>
            </a:fld>
            <a:endParaRPr lang="en-US" dirty="0"/>
          </a:p>
        </p:txBody>
      </p:sp>
    </p:spTree>
    <p:extLst>
      <p:ext uri="{BB962C8B-B14F-4D97-AF65-F5344CB8AC3E}">
        <p14:creationId xmlns:p14="http://schemas.microsoft.com/office/powerpoint/2010/main" val="372252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Scales change and students as well as institutions provide varying levels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five primary education models worldwide: U.S., British and variations, French and variations, Russian, Bologna and ECTS (Europe)</a:t>
            </a:r>
          </a:p>
          <a:p>
            <a:endParaRPr lang="en-US" dirty="0"/>
          </a:p>
        </p:txBody>
      </p:sp>
      <p:sp>
        <p:nvSpPr>
          <p:cNvPr id="4" name="Slide Number Placeholder 3"/>
          <p:cNvSpPr>
            <a:spLocks noGrp="1"/>
          </p:cNvSpPr>
          <p:nvPr>
            <p:ph type="sldNum" sz="quarter" idx="5"/>
          </p:nvPr>
        </p:nvSpPr>
        <p:spPr/>
        <p:txBody>
          <a:bodyPr/>
          <a:lstStyle/>
          <a:p>
            <a:fld id="{5EE9240B-6C95-44E3-8641-56EA49D4AFE6}" type="slidenum">
              <a:rPr lang="en-US" smtClean="0"/>
              <a:t>5</a:t>
            </a:fld>
            <a:endParaRPr lang="en-US"/>
          </a:p>
        </p:txBody>
      </p:sp>
    </p:spTree>
    <p:extLst>
      <p:ext uri="{BB962C8B-B14F-4D97-AF65-F5344CB8AC3E}">
        <p14:creationId xmlns:p14="http://schemas.microsoft.com/office/powerpoint/2010/main" val="5932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Accreditation: </a:t>
            </a:r>
            <a:r>
              <a:rPr lang="en-US" sz="1200" dirty="0"/>
              <a:t>Use Primary resources to determine accreditation. In most cases this is the Ministry website for the country where the degree was 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Degree </a:t>
            </a:r>
            <a:r>
              <a:rPr lang="en-US" dirty="0" err="1"/>
              <a:t>Equvalence</a:t>
            </a:r>
            <a:r>
              <a:rPr lang="en-US" dirty="0"/>
              <a:t>: </a:t>
            </a:r>
            <a:r>
              <a:rPr lang="en-US" sz="2000" dirty="0"/>
              <a:t>Bachelor’s and Master’s degrees are not created equal. In many cases a 3 year Bachelor’s degree can be combined with a 2 year Master’s degree to be the equivalent of a U.S. Bachelor’s</a:t>
            </a:r>
          </a:p>
          <a:p>
            <a:pPr lvl="4"/>
            <a:r>
              <a:rPr lang="en-US" sz="1800" dirty="0"/>
              <a:t>We use internal policies and the AACRAO Edge resource to determine degree equivalence</a:t>
            </a:r>
          </a:p>
        </p:txBody>
      </p:sp>
      <p:sp>
        <p:nvSpPr>
          <p:cNvPr id="4" name="Slide Number Placeholder 3"/>
          <p:cNvSpPr>
            <a:spLocks noGrp="1"/>
          </p:cNvSpPr>
          <p:nvPr>
            <p:ph type="sldNum" sz="quarter" idx="5"/>
          </p:nvPr>
        </p:nvSpPr>
        <p:spPr/>
        <p:txBody>
          <a:bodyPr/>
          <a:lstStyle/>
          <a:p>
            <a:fld id="{5EE9240B-6C95-44E3-8641-56EA49D4AFE6}" type="slidenum">
              <a:rPr lang="en-US" smtClean="0"/>
              <a:t>6</a:t>
            </a:fld>
            <a:endParaRPr lang="en-US"/>
          </a:p>
        </p:txBody>
      </p:sp>
    </p:spTree>
    <p:extLst>
      <p:ext uri="{BB962C8B-B14F-4D97-AF65-F5344CB8AC3E}">
        <p14:creationId xmlns:p14="http://schemas.microsoft.com/office/powerpoint/2010/main" val="290234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11</a:t>
            </a:fld>
            <a:endParaRPr lang="en-US" dirty="0"/>
          </a:p>
        </p:txBody>
      </p:sp>
    </p:spTree>
    <p:extLst>
      <p:ext uri="{BB962C8B-B14F-4D97-AF65-F5344CB8AC3E}">
        <p14:creationId xmlns:p14="http://schemas.microsoft.com/office/powerpoint/2010/main" val="246296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12</a:t>
            </a:fld>
            <a:endParaRPr lang="en-US" dirty="0"/>
          </a:p>
        </p:txBody>
      </p:sp>
    </p:spTree>
    <p:extLst>
      <p:ext uri="{BB962C8B-B14F-4D97-AF65-F5344CB8AC3E}">
        <p14:creationId xmlns:p14="http://schemas.microsoft.com/office/powerpoint/2010/main" val="156014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13</a:t>
            </a:fld>
            <a:endParaRPr lang="en-US" dirty="0"/>
          </a:p>
        </p:txBody>
      </p:sp>
    </p:spTree>
    <p:extLst>
      <p:ext uri="{BB962C8B-B14F-4D97-AF65-F5344CB8AC3E}">
        <p14:creationId xmlns:p14="http://schemas.microsoft.com/office/powerpoint/2010/main" val="258597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t>
            </a:r>
          </a:p>
        </p:txBody>
      </p:sp>
      <p:sp>
        <p:nvSpPr>
          <p:cNvPr id="4" name="Slide Number Placeholder 3"/>
          <p:cNvSpPr>
            <a:spLocks noGrp="1"/>
          </p:cNvSpPr>
          <p:nvPr>
            <p:ph type="sldNum" sz="quarter" idx="5"/>
          </p:nvPr>
        </p:nvSpPr>
        <p:spPr/>
        <p:txBody>
          <a:bodyPr/>
          <a:lstStyle/>
          <a:p>
            <a:fld id="{5EE9240B-6C95-44E3-8641-56EA49D4AFE6}" type="slidenum">
              <a:rPr lang="en-US" smtClean="0"/>
              <a:t>14</a:t>
            </a:fld>
            <a:endParaRPr lang="en-US" dirty="0"/>
          </a:p>
        </p:txBody>
      </p:sp>
    </p:spTree>
    <p:extLst>
      <p:ext uri="{BB962C8B-B14F-4D97-AF65-F5344CB8AC3E}">
        <p14:creationId xmlns:p14="http://schemas.microsoft.com/office/powerpoint/2010/main" val="336597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5AC14FCD-9EFB-4355-9E60-6C843ADF0C27}"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3479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93629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3910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326707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364857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88622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179712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88846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16490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9326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321863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9838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07960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175703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392611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124858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EC742D-298F-4CE2-A451-D24EB3B755BB}"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6590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EC742D-298F-4CE2-A451-D24EB3B755BB}" type="datetimeFigureOut">
              <a:rPr lang="en-US" smtClean="0"/>
              <a:pPr/>
              <a:t>9/30/2020</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C14FCD-9EFB-4355-9E60-6C843ADF0C27}" type="slidenum">
              <a:rPr lang="en-US" smtClean="0"/>
              <a:pPr/>
              <a:t>‹#›</a:t>
            </a:fld>
            <a:endParaRPr lang="en-US" dirty="0"/>
          </a:p>
        </p:txBody>
      </p:sp>
    </p:spTree>
    <p:extLst>
      <p:ext uri="{BB962C8B-B14F-4D97-AF65-F5344CB8AC3E}">
        <p14:creationId xmlns:p14="http://schemas.microsoft.com/office/powerpoint/2010/main" val="247064113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ternational@txstate.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rnational.txstate.edu/help/visa_classifica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ernational.txstate.edu/about/statistic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nternational.txstate.edu/current/cp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international.txstate.edu/optandstemextension/opt.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international.txstate.edu/events.html"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international.txstate.edu/departments.html"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mm1854@txstate.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u.edu/career/images/pages/JobSearchTips_International_globe.jpg"/>
          <p:cNvPicPr>
            <a:picLocks noChangeAspect="1" noChangeArrowheads="1"/>
          </p:cNvPicPr>
          <p:nvPr/>
        </p:nvPicPr>
        <p:blipFill>
          <a:blip r:embed="rId3" cstate="print"/>
          <a:srcRect/>
          <a:stretch>
            <a:fillRect/>
          </a:stretch>
        </p:blipFill>
        <p:spPr bwMode="auto">
          <a:xfrm>
            <a:off x="64442" y="0"/>
            <a:ext cx="5852501" cy="6858000"/>
          </a:xfrm>
          <a:prstGeom prst="rect">
            <a:avLst/>
          </a:prstGeom>
          <a:ln>
            <a:noFill/>
          </a:ln>
          <a:effectLst>
            <a:softEdge rad="112500"/>
          </a:effectLst>
        </p:spPr>
      </p:pic>
      <p:sp>
        <p:nvSpPr>
          <p:cNvPr id="6" name="TextBox 5"/>
          <p:cNvSpPr txBox="1"/>
          <p:nvPr/>
        </p:nvSpPr>
        <p:spPr>
          <a:xfrm>
            <a:off x="5943600" y="1228397"/>
            <a:ext cx="3048000" cy="4955203"/>
          </a:xfrm>
          <a:prstGeom prst="rect">
            <a:avLst/>
          </a:prstGeom>
          <a:noFill/>
        </p:spPr>
        <p:txBody>
          <a:bodyPr wrap="square" rtlCol="0">
            <a:spAutoFit/>
          </a:bodyPr>
          <a:lstStyle/>
          <a:p>
            <a:pPr algn="ctr"/>
            <a:r>
              <a:rPr lang="en-US" sz="3600" dirty="0">
                <a:latin typeface="+mj-lt"/>
                <a:cs typeface="Times New Roman" pitchFamily="18" charset="0"/>
              </a:rPr>
              <a:t>Understanding F-1 International </a:t>
            </a:r>
          </a:p>
          <a:p>
            <a:pPr algn="ctr"/>
            <a:r>
              <a:rPr lang="en-US" sz="3600" dirty="0">
                <a:latin typeface="+mj-lt"/>
                <a:cs typeface="Times New Roman" pitchFamily="18" charset="0"/>
              </a:rPr>
              <a:t>Student </a:t>
            </a:r>
          </a:p>
          <a:p>
            <a:pPr algn="ctr"/>
            <a:r>
              <a:rPr lang="en-US" sz="3600" dirty="0">
                <a:latin typeface="+mj-lt"/>
                <a:cs typeface="Times New Roman" pitchFamily="18" charset="0"/>
              </a:rPr>
              <a:t>Needs</a:t>
            </a:r>
          </a:p>
          <a:p>
            <a:pPr algn="ctr"/>
            <a:endParaRPr lang="en-US" sz="2800" dirty="0">
              <a:latin typeface="+mj-lt"/>
              <a:cs typeface="Times New Roman" pitchFamily="18" charset="0"/>
            </a:endParaRPr>
          </a:p>
          <a:p>
            <a:pPr algn="ctr"/>
            <a:r>
              <a:rPr lang="en-US" sz="2800" dirty="0">
                <a:latin typeface="+mj-lt"/>
                <a:cs typeface="Times New Roman" pitchFamily="18" charset="0"/>
              </a:rPr>
              <a:t>What in the world does this acronym mean? </a:t>
            </a:r>
          </a:p>
          <a:p>
            <a:pPr algn="ctr"/>
            <a:r>
              <a:rPr lang="en-US" sz="2400" dirty="0">
                <a:latin typeface="+mj-lt"/>
                <a:cs typeface="Times New Roman" pitchFamily="18" charset="0"/>
              </a:rPr>
              <a:t>(RCL, CPT, OPT, etc.)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0C86-474B-4A8B-8E41-5935D75F5C5D}"/>
              </a:ext>
            </a:extLst>
          </p:cNvPr>
          <p:cNvSpPr>
            <a:spLocks noGrp="1"/>
          </p:cNvSpPr>
          <p:nvPr>
            <p:ph type="title"/>
          </p:nvPr>
        </p:nvSpPr>
        <p:spPr>
          <a:xfrm>
            <a:off x="990600" y="2438400"/>
            <a:ext cx="7704667" cy="1981200"/>
          </a:xfrm>
        </p:spPr>
        <p:txBody>
          <a:bodyPr>
            <a:normAutofit/>
          </a:bodyPr>
          <a:lstStyle/>
          <a:p>
            <a:r>
              <a:rPr lang="en-US" sz="5400" b="1" dirty="0"/>
              <a:t>Questions?</a:t>
            </a:r>
          </a:p>
        </p:txBody>
      </p:sp>
    </p:spTree>
    <p:extLst>
      <p:ext uri="{BB962C8B-B14F-4D97-AF65-F5344CB8AC3E}">
        <p14:creationId xmlns:p14="http://schemas.microsoft.com/office/powerpoint/2010/main" val="48890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864" y="137160"/>
            <a:ext cx="7704667" cy="826363"/>
          </a:xfrm>
        </p:spPr>
        <p:txBody>
          <a:bodyPr>
            <a:normAutofit fontScale="90000"/>
          </a:bodyPr>
          <a:lstStyle/>
          <a:p>
            <a:r>
              <a:rPr lang="en-US" b="1" dirty="0"/>
              <a:t>International Student and </a:t>
            </a:r>
            <a:br>
              <a:rPr lang="en-US" b="1" dirty="0"/>
            </a:br>
            <a:r>
              <a:rPr lang="en-US" b="1" dirty="0"/>
              <a:t>Scholar Services (ISSS)</a:t>
            </a:r>
          </a:p>
        </p:txBody>
      </p:sp>
      <p:sp>
        <p:nvSpPr>
          <p:cNvPr id="3" name="Content Placeholder 2"/>
          <p:cNvSpPr>
            <a:spLocks noGrp="1"/>
          </p:cNvSpPr>
          <p:nvPr>
            <p:ph idx="1"/>
          </p:nvPr>
        </p:nvSpPr>
        <p:spPr>
          <a:xfrm>
            <a:off x="1066794" y="1220874"/>
            <a:ext cx="7552267" cy="1185371"/>
          </a:xfrm>
        </p:spPr>
        <p:txBody>
          <a:bodyPr>
            <a:normAutofit/>
          </a:bodyPr>
          <a:lstStyle/>
          <a:p>
            <a:pPr marL="0" indent="0" algn="ctr" fontAlgn="t">
              <a:buNone/>
            </a:pPr>
            <a:r>
              <a:rPr lang="en-US" sz="2200" b="1" i="1" dirty="0"/>
              <a:t>ISSS is here to assist students, scholars, faculty and staff to navigate federal immigration regulations.</a:t>
            </a:r>
          </a:p>
          <a:p>
            <a:pPr marL="0" indent="0" algn="ctr" fontAlgn="t">
              <a:buNone/>
            </a:pPr>
            <a:endParaRPr lang="en-US"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724" y="4267200"/>
            <a:ext cx="3978876" cy="24536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5387372"/>
              </p:ext>
            </p:extLst>
          </p:nvPr>
        </p:nvGraphicFramePr>
        <p:xfrm>
          <a:off x="1062866" y="2209800"/>
          <a:ext cx="7476064" cy="3977640"/>
        </p:xfrm>
        <a:graphic>
          <a:graphicData uri="http://schemas.openxmlformats.org/drawingml/2006/table">
            <a:tbl>
              <a:tblPr firstRow="1" bandRow="1">
                <a:tableStyleId>{5C22544A-7EE6-4342-B048-85BDC9FD1C3A}</a:tableStyleId>
              </a:tblPr>
              <a:tblGrid>
                <a:gridCol w="7476064">
                  <a:extLst>
                    <a:ext uri="{9D8B030D-6E8A-4147-A177-3AD203B41FA5}">
                      <a16:colId xmlns:a16="http://schemas.microsoft.com/office/drawing/2014/main" val="3067493861"/>
                    </a:ext>
                  </a:extLst>
                </a:gridCol>
              </a:tblGrid>
              <a:tr h="3566160">
                <a:tc>
                  <a:txBody>
                    <a:bodyPr/>
                    <a:lstStyle/>
                    <a:p>
                      <a:pPr marL="0" indent="0" algn="ctr" fontAlgn="t">
                        <a:lnSpc>
                          <a:spcPct val="150000"/>
                        </a:lnSpc>
                        <a:buNone/>
                      </a:pPr>
                      <a:r>
                        <a:rPr lang="en-US" sz="2000" b="1" i="1" dirty="0">
                          <a:solidFill>
                            <a:schemeClr val="tx1"/>
                          </a:solidFill>
                        </a:rPr>
                        <a:t>Dr. Jonathan Tyner –</a:t>
                      </a:r>
                      <a:r>
                        <a:rPr lang="en-US" sz="2000" b="1" i="1" baseline="0" dirty="0">
                          <a:solidFill>
                            <a:schemeClr val="tx1"/>
                          </a:solidFill>
                        </a:rPr>
                        <a:t> </a:t>
                      </a:r>
                      <a:r>
                        <a:rPr lang="en-US" sz="2000" b="0" i="0" baseline="0" dirty="0">
                          <a:solidFill>
                            <a:schemeClr val="tx1"/>
                          </a:solidFill>
                        </a:rPr>
                        <a:t>Interim</a:t>
                      </a:r>
                      <a:r>
                        <a:rPr lang="en-US" sz="2000" b="0" i="1" baseline="0" dirty="0">
                          <a:solidFill>
                            <a:schemeClr val="tx1"/>
                          </a:solidFill>
                        </a:rPr>
                        <a:t> </a:t>
                      </a:r>
                      <a:r>
                        <a:rPr lang="en-US" sz="2000" b="0" dirty="0">
                          <a:solidFill>
                            <a:schemeClr val="tx1"/>
                          </a:solidFill>
                        </a:rPr>
                        <a:t>Associate Director, PDSO</a:t>
                      </a:r>
                    </a:p>
                    <a:p>
                      <a:pPr algn="ctr" fontAlgn="t">
                        <a:lnSpc>
                          <a:spcPct val="150000"/>
                        </a:lnSpc>
                      </a:pPr>
                      <a:r>
                        <a:rPr lang="en-US" sz="2000" b="1" i="1" dirty="0">
                          <a:solidFill>
                            <a:schemeClr val="tx1"/>
                          </a:solidFill>
                        </a:rPr>
                        <a:t> Vacant –</a:t>
                      </a:r>
                      <a:r>
                        <a:rPr lang="en-US" sz="2000" b="1" i="1" baseline="0" dirty="0">
                          <a:solidFill>
                            <a:schemeClr val="tx1"/>
                          </a:solidFill>
                        </a:rPr>
                        <a:t> </a:t>
                      </a:r>
                      <a:r>
                        <a:rPr lang="en-US" sz="2000" b="0" dirty="0">
                          <a:solidFill>
                            <a:schemeClr val="tx1"/>
                          </a:solidFill>
                        </a:rPr>
                        <a:t>Coordinator, DSO</a:t>
                      </a:r>
                    </a:p>
                    <a:p>
                      <a:pPr marL="0" marR="0" lvl="0" indent="0" algn="ctr" defTabSz="457200" rtl="0" eaLnBrk="1" fontAlgn="t" latinLnBrk="0" hangingPunct="1">
                        <a:lnSpc>
                          <a:spcPct val="150000"/>
                        </a:lnSpc>
                        <a:spcBef>
                          <a:spcPts val="0"/>
                        </a:spcBef>
                        <a:spcAft>
                          <a:spcPts val="0"/>
                        </a:spcAft>
                        <a:buClrTx/>
                        <a:buSzTx/>
                        <a:buFontTx/>
                        <a:buNone/>
                        <a:tabLst/>
                        <a:defRPr/>
                      </a:pPr>
                      <a:r>
                        <a:rPr lang="en-US" sz="2000" b="1" i="1" dirty="0">
                          <a:solidFill>
                            <a:schemeClr val="tx1"/>
                          </a:solidFill>
                        </a:rPr>
                        <a:t>Victoria</a:t>
                      </a:r>
                      <a:r>
                        <a:rPr lang="en-US" sz="2000" b="1" i="1" baseline="0" dirty="0">
                          <a:solidFill>
                            <a:schemeClr val="tx1"/>
                          </a:solidFill>
                        </a:rPr>
                        <a:t> </a:t>
                      </a:r>
                      <a:r>
                        <a:rPr lang="en-US" sz="2000" b="1" i="1" dirty="0">
                          <a:solidFill>
                            <a:schemeClr val="tx1"/>
                          </a:solidFill>
                        </a:rPr>
                        <a:t>Gonzales – </a:t>
                      </a:r>
                      <a:r>
                        <a:rPr lang="en-US" sz="2000" b="0" dirty="0">
                          <a:solidFill>
                            <a:schemeClr val="tx1"/>
                          </a:solidFill>
                        </a:rPr>
                        <a:t>Engagement Specialist, DSO</a:t>
                      </a:r>
                    </a:p>
                    <a:p>
                      <a:pPr marL="0" marR="0" lvl="0" indent="0" algn="ctr" defTabSz="457200" rtl="0" eaLnBrk="1" fontAlgn="t" latinLnBrk="0" hangingPunct="1">
                        <a:lnSpc>
                          <a:spcPct val="150000"/>
                        </a:lnSpc>
                        <a:spcBef>
                          <a:spcPts val="0"/>
                        </a:spcBef>
                        <a:spcAft>
                          <a:spcPts val="0"/>
                        </a:spcAft>
                        <a:buClrTx/>
                        <a:buSzTx/>
                        <a:buFontTx/>
                        <a:buNone/>
                        <a:tabLst/>
                        <a:defRPr/>
                      </a:pPr>
                      <a:r>
                        <a:rPr lang="en-US" sz="2000" b="1" i="1" dirty="0">
                          <a:solidFill>
                            <a:schemeClr val="tx1"/>
                          </a:solidFill>
                        </a:rPr>
                        <a:t>Vacant </a:t>
                      </a:r>
                      <a:r>
                        <a:rPr lang="en-US" sz="2000" b="1" dirty="0">
                          <a:solidFill>
                            <a:schemeClr val="tx1"/>
                          </a:solidFill>
                        </a:rPr>
                        <a:t>– </a:t>
                      </a:r>
                      <a:r>
                        <a:rPr lang="en-US" sz="2000" b="0" dirty="0">
                          <a:solidFill>
                            <a:schemeClr val="tx1"/>
                          </a:solidFill>
                        </a:rPr>
                        <a:t>Administrative Assistant II, DSO</a:t>
                      </a:r>
                    </a:p>
                    <a:p>
                      <a:pPr algn="l" fontAlgn="t">
                        <a:lnSpc>
                          <a:spcPct val="200000"/>
                        </a:lnSpc>
                      </a:pPr>
                      <a:endParaRPr lang="en-US" sz="1800" b="0" dirty="0">
                        <a:solidFill>
                          <a:schemeClr val="tx1"/>
                        </a:solidFill>
                      </a:endParaRPr>
                    </a:p>
                    <a:p>
                      <a:pPr marL="0" indent="0" algn="l" fontAlgn="t">
                        <a:lnSpc>
                          <a:spcPct val="100000"/>
                        </a:lnSpc>
                        <a:buNone/>
                      </a:pPr>
                      <a:r>
                        <a:rPr lang="en-US" sz="1800" b="0" dirty="0">
                          <a:solidFill>
                            <a:schemeClr val="tx1"/>
                          </a:solidFill>
                        </a:rPr>
                        <a:t>Contact information:</a:t>
                      </a:r>
                    </a:p>
                    <a:p>
                      <a:pPr fontAlgn="t">
                        <a:lnSpc>
                          <a:spcPct val="150000"/>
                        </a:lnSpc>
                      </a:pPr>
                      <a:r>
                        <a:rPr lang="en-US" sz="1800" b="0" dirty="0">
                          <a:solidFill>
                            <a:schemeClr val="tx1"/>
                          </a:solidFill>
                        </a:rPr>
                        <a:t>Office: Thornton International House</a:t>
                      </a:r>
                    </a:p>
                    <a:p>
                      <a:pPr fontAlgn="t">
                        <a:lnSpc>
                          <a:spcPct val="150000"/>
                        </a:lnSpc>
                      </a:pPr>
                      <a:r>
                        <a:rPr lang="en-US" sz="1800" b="0" dirty="0">
                          <a:solidFill>
                            <a:schemeClr val="tx1"/>
                          </a:solidFill>
                        </a:rPr>
                        <a:t>Phone: 512.245.7966</a:t>
                      </a:r>
                    </a:p>
                    <a:p>
                      <a:pPr fontAlgn="t">
                        <a:lnSpc>
                          <a:spcPct val="150000"/>
                        </a:lnSpc>
                      </a:pPr>
                      <a:r>
                        <a:rPr lang="en-US" sz="1800" b="0" dirty="0">
                          <a:solidFill>
                            <a:schemeClr val="tx1"/>
                          </a:solidFill>
                        </a:rPr>
                        <a:t>Email:  </a:t>
                      </a:r>
                      <a:r>
                        <a:rPr lang="en-US" sz="1800" b="0" u="sng" dirty="0">
                          <a:solidFill>
                            <a:schemeClr val="tx1"/>
                          </a:solidFill>
                          <a:hlinkClick r:id="rId4"/>
                        </a:rPr>
                        <a:t>international@txstate.edu</a:t>
                      </a:r>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565409"/>
                  </a:ext>
                </a:extLst>
              </a:tr>
            </a:tbl>
          </a:graphicData>
        </a:graphic>
      </p:graphicFrame>
    </p:spTree>
    <p:extLst>
      <p:ext uri="{BB962C8B-B14F-4D97-AF65-F5344CB8AC3E}">
        <p14:creationId xmlns:p14="http://schemas.microsoft.com/office/powerpoint/2010/main" val="106987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0"/>
            <a:ext cx="7490648" cy="685800"/>
          </a:xfrm>
        </p:spPr>
        <p:txBody>
          <a:bodyPr>
            <a:normAutofit fontScale="90000"/>
          </a:bodyPr>
          <a:lstStyle/>
          <a:p>
            <a:r>
              <a:rPr lang="en-US" b="1" dirty="0"/>
              <a:t>Definitions</a:t>
            </a:r>
          </a:p>
        </p:txBody>
      </p:sp>
      <p:sp>
        <p:nvSpPr>
          <p:cNvPr id="3" name="Content Placeholder 2"/>
          <p:cNvSpPr>
            <a:spLocks noGrp="1"/>
          </p:cNvSpPr>
          <p:nvPr>
            <p:ph idx="1"/>
          </p:nvPr>
        </p:nvSpPr>
        <p:spPr>
          <a:xfrm>
            <a:off x="965200" y="914400"/>
            <a:ext cx="8153400" cy="5638800"/>
          </a:xfrm>
        </p:spPr>
        <p:txBody>
          <a:bodyPr>
            <a:normAutofit/>
          </a:bodyPr>
          <a:lstStyle/>
          <a:p>
            <a:r>
              <a:rPr lang="en-US" sz="2200" b="1" dirty="0"/>
              <a:t>DHS: Department of Homeland Security </a:t>
            </a:r>
            <a:r>
              <a:rPr lang="en-US" sz="2200" b="0" dirty="0"/>
              <a:t>– oversees federal agencies responsible for international students and scholars:</a:t>
            </a:r>
          </a:p>
          <a:p>
            <a:pPr lvl="1"/>
            <a:r>
              <a:rPr lang="en-US" sz="1800" b="0" i="1" dirty="0"/>
              <a:t>U.S. Citizenship and Immigration Services (</a:t>
            </a:r>
            <a:r>
              <a:rPr lang="en-US" sz="1800" b="1" i="1" dirty="0"/>
              <a:t>USCIS</a:t>
            </a:r>
            <a:r>
              <a:rPr lang="en-US" sz="1800" b="0" i="1" dirty="0"/>
              <a:t>)</a:t>
            </a:r>
          </a:p>
          <a:p>
            <a:pPr lvl="1"/>
            <a:r>
              <a:rPr lang="en-US" sz="1800" i="1" dirty="0"/>
              <a:t>U.S. Customs and Border Protection (</a:t>
            </a:r>
            <a:r>
              <a:rPr lang="en-US" sz="1800" b="1" i="1" dirty="0"/>
              <a:t>CBP</a:t>
            </a:r>
            <a:r>
              <a:rPr lang="en-US" sz="1800" i="1" dirty="0"/>
              <a:t>)</a:t>
            </a:r>
            <a:endParaRPr lang="en-US" sz="1800" dirty="0"/>
          </a:p>
          <a:p>
            <a:pPr lvl="1"/>
            <a:r>
              <a:rPr lang="en-US" sz="1800" b="0" i="1" dirty="0"/>
              <a:t>U.S. Immigration and Customs Enforcement (</a:t>
            </a:r>
            <a:r>
              <a:rPr lang="en-US" sz="1800" b="1" i="1" dirty="0"/>
              <a:t>ICE</a:t>
            </a:r>
            <a:r>
              <a:rPr lang="en-US" sz="1800" b="0" i="1" dirty="0"/>
              <a:t>) </a:t>
            </a:r>
          </a:p>
          <a:p>
            <a:pPr lvl="1"/>
            <a:r>
              <a:rPr lang="en-US" sz="1800" i="1"/>
              <a:t>Student and </a:t>
            </a:r>
            <a:r>
              <a:rPr lang="en-US" sz="1800" i="1" dirty="0"/>
              <a:t>Exchange Visitor Program (</a:t>
            </a:r>
            <a:r>
              <a:rPr lang="en-US" sz="1800" b="1" i="1" dirty="0"/>
              <a:t>SEVP</a:t>
            </a:r>
            <a:r>
              <a:rPr lang="en-US" sz="1800" i="1" dirty="0"/>
              <a:t>)</a:t>
            </a:r>
            <a:endParaRPr lang="en-US" b="0" i="1" dirty="0"/>
          </a:p>
          <a:p>
            <a:r>
              <a:rPr lang="en-US" sz="2200" b="1" dirty="0"/>
              <a:t>SEVIS: Student and Exchange Visitor Information System</a:t>
            </a:r>
            <a:r>
              <a:rPr lang="en-US" sz="2200" b="0" dirty="0"/>
              <a:t> – Federal system, used by a DSO, to monitor and maintain all F-1</a:t>
            </a:r>
            <a:r>
              <a:rPr lang="en-US" sz="2200" dirty="0"/>
              <a:t> immigration </a:t>
            </a:r>
            <a:r>
              <a:rPr lang="en-US" sz="2200" b="0" dirty="0"/>
              <a:t>records.</a:t>
            </a:r>
          </a:p>
          <a:p>
            <a:r>
              <a:rPr lang="en-US" sz="2200" b="1" dirty="0"/>
              <a:t>DSO: Designated School Official</a:t>
            </a:r>
            <a:r>
              <a:rPr lang="en-US" sz="2200" b="0" dirty="0"/>
              <a:t> – Trained and authorized by DHS to manage SEVIS records. Texas State has four DSOs, all ISSS staff. </a:t>
            </a:r>
          </a:p>
          <a:p>
            <a:r>
              <a:rPr lang="en-US" sz="2200" b="1" dirty="0"/>
              <a:t>Form I-20</a:t>
            </a:r>
            <a:r>
              <a:rPr lang="en-US" sz="2200" b="0" dirty="0"/>
              <a:t>: </a:t>
            </a:r>
            <a:r>
              <a:rPr lang="en-US" sz="2200" b="1" dirty="0"/>
              <a:t>Certificate of Eligibility </a:t>
            </a:r>
            <a:r>
              <a:rPr lang="en-US" sz="2200" b="0" dirty="0"/>
              <a:t>for Nonimmigrant Student Status. Used only by F-1 students. </a:t>
            </a:r>
          </a:p>
        </p:txBody>
      </p:sp>
    </p:spTree>
    <p:extLst>
      <p:ext uri="{BB962C8B-B14F-4D97-AF65-F5344CB8AC3E}">
        <p14:creationId xmlns:p14="http://schemas.microsoft.com/office/powerpoint/2010/main" val="303616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9343"/>
            <a:ext cx="7704667" cy="1035728"/>
          </a:xfrm>
        </p:spPr>
        <p:txBody>
          <a:bodyPr/>
          <a:lstStyle/>
          <a:p>
            <a:r>
              <a:rPr lang="en-US" b="1" dirty="0"/>
              <a:t>Who is an international student?</a:t>
            </a:r>
          </a:p>
        </p:txBody>
      </p:sp>
      <p:sp>
        <p:nvSpPr>
          <p:cNvPr id="3" name="Content Placeholder 2"/>
          <p:cNvSpPr>
            <a:spLocks noGrp="1"/>
          </p:cNvSpPr>
          <p:nvPr>
            <p:ph idx="1"/>
          </p:nvPr>
        </p:nvSpPr>
        <p:spPr>
          <a:xfrm>
            <a:off x="685800" y="1555071"/>
            <a:ext cx="8305800" cy="5226729"/>
          </a:xfrm>
        </p:spPr>
        <p:txBody>
          <a:bodyPr>
            <a:noAutofit/>
          </a:bodyPr>
          <a:lstStyle/>
          <a:p>
            <a:pPr marL="0" indent="0" algn="ctr">
              <a:buNone/>
            </a:pPr>
            <a:r>
              <a:rPr lang="en-US" b="1" dirty="0"/>
              <a:t>An international student is on a specific visa while pursuing an academic program of study at a SEVIS-approved US institution. </a:t>
            </a:r>
          </a:p>
          <a:p>
            <a:pPr>
              <a:defRPr/>
            </a:pPr>
            <a:r>
              <a:rPr lang="en-US" sz="2200" b="1" dirty="0"/>
              <a:t>Common visa statuses are A1/A2, B1/B2, E1/E2, F1/F2, H1/H4, J1/J2, K1/K2, L1/L2, M-1, R-1, TN/TD. </a:t>
            </a:r>
          </a:p>
          <a:p>
            <a:pPr>
              <a:defRPr/>
            </a:pPr>
            <a:r>
              <a:rPr lang="en-US" sz="2200" dirty="0"/>
              <a:t>See visa classifications and definitions here: </a:t>
            </a:r>
            <a:r>
              <a:rPr lang="en-US" sz="2000" dirty="0">
                <a:hlinkClick r:id="rId3"/>
              </a:rPr>
              <a:t>www.international.txstate.edu/help/visa_classification.html</a:t>
            </a:r>
            <a:r>
              <a:rPr lang="en-US" sz="2000" dirty="0"/>
              <a:t> </a:t>
            </a:r>
          </a:p>
          <a:p>
            <a:pPr marL="109728" indent="0">
              <a:buNone/>
              <a:defRPr/>
            </a:pPr>
            <a:r>
              <a:rPr lang="en-US" dirty="0"/>
              <a:t> </a:t>
            </a:r>
            <a:r>
              <a:rPr lang="en-US" b="1" u="sng" dirty="0">
                <a:solidFill>
                  <a:srgbClr val="FF0000"/>
                </a:solidFill>
              </a:rPr>
              <a:t>F-1 Student</a:t>
            </a:r>
            <a:r>
              <a:rPr lang="en-US" dirty="0"/>
              <a:t> – the most common visa status at Texas State. 87% of international students are on F-1 visas. </a:t>
            </a:r>
          </a:p>
          <a:p>
            <a:pPr marL="109728" indent="0" algn="ctr">
              <a:buNone/>
              <a:defRPr/>
            </a:pPr>
            <a:r>
              <a:rPr lang="en-US" dirty="0">
                <a:solidFill>
                  <a:srgbClr val="FF0000"/>
                </a:solidFill>
              </a:rPr>
              <a:t>Students who are undocumented, permanent residents, refugee, or asylum status in the US </a:t>
            </a:r>
            <a:r>
              <a:rPr lang="en-US" b="1" u="sng" dirty="0">
                <a:solidFill>
                  <a:srgbClr val="FF0000"/>
                </a:solidFill>
              </a:rPr>
              <a:t>are not considered international students</a:t>
            </a:r>
            <a:r>
              <a:rPr lang="en-US" dirty="0">
                <a:solidFill>
                  <a:srgbClr val="FF0000"/>
                </a:solidFill>
              </a:rPr>
              <a:t>. </a:t>
            </a:r>
          </a:p>
        </p:txBody>
      </p:sp>
    </p:spTree>
    <p:extLst>
      <p:ext uri="{BB962C8B-B14F-4D97-AF65-F5344CB8AC3E}">
        <p14:creationId xmlns:p14="http://schemas.microsoft.com/office/powerpoint/2010/main" val="284097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9343"/>
            <a:ext cx="7704667" cy="1035728"/>
          </a:xfrm>
        </p:spPr>
        <p:txBody>
          <a:bodyPr/>
          <a:lstStyle/>
          <a:p>
            <a:r>
              <a:rPr lang="en-US" b="1" dirty="0"/>
              <a:t>Who do we advise?</a:t>
            </a:r>
          </a:p>
        </p:txBody>
      </p:sp>
      <p:sp>
        <p:nvSpPr>
          <p:cNvPr id="3" name="Content Placeholder 2"/>
          <p:cNvSpPr>
            <a:spLocks noGrp="1"/>
          </p:cNvSpPr>
          <p:nvPr>
            <p:ph idx="1"/>
          </p:nvPr>
        </p:nvSpPr>
        <p:spPr>
          <a:xfrm>
            <a:off x="956733" y="1219200"/>
            <a:ext cx="7924800" cy="5226729"/>
          </a:xfrm>
        </p:spPr>
        <p:txBody>
          <a:bodyPr>
            <a:noAutofit/>
          </a:bodyPr>
          <a:lstStyle/>
          <a:p>
            <a:pPr marL="0" indent="0" algn="ctr">
              <a:buNone/>
            </a:pPr>
            <a:r>
              <a:rPr lang="en-US" b="1" dirty="0"/>
              <a:t>ISSS only monitors F-1 and J-1 students. </a:t>
            </a:r>
          </a:p>
          <a:p>
            <a:pPr marL="0" indent="0" algn="ctr">
              <a:buNone/>
            </a:pPr>
            <a:endParaRPr lang="en-US" b="1" dirty="0"/>
          </a:p>
          <a:p>
            <a:pPr>
              <a:defRPr/>
            </a:pPr>
            <a:r>
              <a:rPr lang="en-US" b="1" dirty="0"/>
              <a:t>F-1 Student: </a:t>
            </a:r>
            <a:r>
              <a:rPr lang="en-US" dirty="0"/>
              <a:t>An F1 visa is issued by DHS to international students who are attending an academic program or English Language Program at a US college or university. </a:t>
            </a:r>
          </a:p>
          <a:p>
            <a:pPr>
              <a:defRPr/>
            </a:pPr>
            <a:endParaRPr lang="en-US" b="1" dirty="0"/>
          </a:p>
          <a:p>
            <a:pPr>
              <a:defRPr/>
            </a:pPr>
            <a:r>
              <a:rPr lang="en-US" b="1" dirty="0"/>
              <a:t>J-1 Student: </a:t>
            </a:r>
            <a:r>
              <a:rPr lang="en-US" dirty="0"/>
              <a:t>A J1 visa is issued by the US Department of State to research scholars, professors, and exchange visitors participating in programs that promote cultural exchange, especially to obtain medical or business training within the US.</a:t>
            </a:r>
          </a:p>
        </p:txBody>
      </p:sp>
    </p:spTree>
    <p:extLst>
      <p:ext uri="{BB962C8B-B14F-4D97-AF65-F5344CB8AC3E}">
        <p14:creationId xmlns:p14="http://schemas.microsoft.com/office/powerpoint/2010/main" val="250303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E0E7-5C03-4713-AA21-0C2EF895249E}"/>
              </a:ext>
            </a:extLst>
          </p:cNvPr>
          <p:cNvSpPr>
            <a:spLocks noGrp="1"/>
          </p:cNvSpPr>
          <p:nvPr>
            <p:ph type="title"/>
          </p:nvPr>
        </p:nvSpPr>
        <p:spPr>
          <a:xfrm>
            <a:off x="762000" y="533400"/>
            <a:ext cx="8153400" cy="1087516"/>
          </a:xfrm>
        </p:spPr>
        <p:txBody>
          <a:bodyPr>
            <a:normAutofit fontScale="90000"/>
          </a:bodyPr>
          <a:lstStyle/>
          <a:p>
            <a:r>
              <a:rPr lang="en-US" sz="4400" b="1" dirty="0"/>
              <a:t>Texas State International Students</a:t>
            </a:r>
          </a:p>
        </p:txBody>
      </p:sp>
      <p:sp>
        <p:nvSpPr>
          <p:cNvPr id="5" name="Content Placeholder 2">
            <a:extLst>
              <a:ext uri="{FF2B5EF4-FFF2-40B4-BE49-F238E27FC236}">
                <a16:creationId xmlns:a16="http://schemas.microsoft.com/office/drawing/2014/main" id="{AA24C66E-A797-4C6B-A67E-7ABC60761553}"/>
              </a:ext>
            </a:extLst>
          </p:cNvPr>
          <p:cNvSpPr txBox="1">
            <a:spLocks/>
          </p:cNvSpPr>
          <p:nvPr/>
        </p:nvSpPr>
        <p:spPr>
          <a:xfrm>
            <a:off x="2209800" y="5562600"/>
            <a:ext cx="6256020" cy="1143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a:buFont typeface="Arial" charset="0"/>
              <a:buNone/>
            </a:pPr>
            <a:r>
              <a:rPr lang="en-US" sz="2200" b="1" u="sng" dirty="0">
                <a:solidFill>
                  <a:schemeClr val="tx2"/>
                </a:solidFill>
                <a:latin typeface="+mj-lt"/>
              </a:rPr>
              <a:t>Fall 2020 </a:t>
            </a:r>
          </a:p>
          <a:p>
            <a:pPr marL="0" indent="0" algn="ctr">
              <a:buNone/>
            </a:pPr>
            <a:r>
              <a:rPr lang="en-US" sz="2200" b="1" dirty="0">
                <a:solidFill>
                  <a:schemeClr val="tx2"/>
                </a:solidFill>
                <a:latin typeface="+mj-lt"/>
              </a:rPr>
              <a:t>Total Student: 492</a:t>
            </a:r>
          </a:p>
          <a:p>
            <a:pPr marL="0" indent="0" algn="ctr">
              <a:buNone/>
            </a:pPr>
            <a:r>
              <a:rPr lang="en-US" sz="2200" b="1" dirty="0">
                <a:solidFill>
                  <a:schemeClr val="tx2"/>
                </a:solidFill>
                <a:latin typeface="+mj-lt"/>
              </a:rPr>
              <a:t>F Visa -  430, Other Visas - 62</a:t>
            </a:r>
            <a:endParaRPr lang="en-US" sz="2200" b="1" dirty="0">
              <a:latin typeface="+mj-lt"/>
            </a:endParaRPr>
          </a:p>
        </p:txBody>
      </p:sp>
      <p:pic>
        <p:nvPicPr>
          <p:cNvPr id="7" name="Content Placeholder 6" descr="A group of people posing for a photo&#10;&#10;Description automatically generated">
            <a:extLst>
              <a:ext uri="{FF2B5EF4-FFF2-40B4-BE49-F238E27FC236}">
                <a16:creationId xmlns:a16="http://schemas.microsoft.com/office/drawing/2014/main" id="{B6EC38AB-C02F-4C59-BA92-114A6A0A2A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367332"/>
            <a:ext cx="8991600" cy="4123335"/>
          </a:xfrm>
        </p:spPr>
      </p:pic>
    </p:spTree>
    <p:extLst>
      <p:ext uri="{BB962C8B-B14F-4D97-AF65-F5344CB8AC3E}">
        <p14:creationId xmlns:p14="http://schemas.microsoft.com/office/powerpoint/2010/main" val="143587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4E5C-740C-41B5-B87C-1A7B37932586}"/>
              </a:ext>
            </a:extLst>
          </p:cNvPr>
          <p:cNvSpPr>
            <a:spLocks noGrp="1"/>
          </p:cNvSpPr>
          <p:nvPr>
            <p:ph type="title"/>
          </p:nvPr>
        </p:nvSpPr>
        <p:spPr>
          <a:xfrm>
            <a:off x="762000" y="814702"/>
            <a:ext cx="8382000" cy="725009"/>
          </a:xfrm>
        </p:spPr>
        <p:txBody>
          <a:bodyPr>
            <a:noAutofit/>
          </a:bodyPr>
          <a:lstStyle/>
          <a:p>
            <a:r>
              <a:rPr lang="en-US" sz="3600" b="1" dirty="0"/>
              <a:t>International Student Enrollment Trends</a:t>
            </a:r>
          </a:p>
        </p:txBody>
      </p:sp>
      <p:graphicFrame>
        <p:nvGraphicFramePr>
          <p:cNvPr id="5" name="Chart 4">
            <a:extLst>
              <a:ext uri="{FF2B5EF4-FFF2-40B4-BE49-F238E27FC236}">
                <a16:creationId xmlns:a16="http://schemas.microsoft.com/office/drawing/2014/main" id="{81561252-8F20-4C26-B9DD-DC23D9EA0464}"/>
              </a:ext>
            </a:extLst>
          </p:cNvPr>
          <p:cNvGraphicFramePr/>
          <p:nvPr>
            <p:extLst>
              <p:ext uri="{D42A27DB-BD31-4B8C-83A1-F6EECF244321}">
                <p14:modId xmlns:p14="http://schemas.microsoft.com/office/powerpoint/2010/main" val="1985637767"/>
              </p:ext>
            </p:extLst>
          </p:nvPr>
        </p:nvGraphicFramePr>
        <p:xfrm>
          <a:off x="76200" y="1539711"/>
          <a:ext cx="8953500" cy="5206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67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E2DD4CC-205F-4F23-B9F6-0464CFEF52E2}"/>
              </a:ext>
            </a:extLst>
          </p:cNvPr>
          <p:cNvGraphicFramePr/>
          <p:nvPr/>
        </p:nvGraphicFramePr>
        <p:xfrm>
          <a:off x="1295400" y="1447800"/>
          <a:ext cx="7543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68114E5C-740C-41B5-B87C-1A7B37932586}"/>
              </a:ext>
            </a:extLst>
          </p:cNvPr>
          <p:cNvSpPr txBox="1">
            <a:spLocks/>
          </p:cNvSpPr>
          <p:nvPr/>
        </p:nvSpPr>
        <p:spPr>
          <a:xfrm>
            <a:off x="1143000" y="381000"/>
            <a:ext cx="7848600" cy="685800"/>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t>Enrollment by Region</a:t>
            </a:r>
          </a:p>
        </p:txBody>
      </p:sp>
      <p:graphicFrame>
        <p:nvGraphicFramePr>
          <p:cNvPr id="4" name="Chart 3">
            <a:extLst>
              <a:ext uri="{FF2B5EF4-FFF2-40B4-BE49-F238E27FC236}">
                <a16:creationId xmlns:a16="http://schemas.microsoft.com/office/drawing/2014/main" id="{CCEFD717-0E19-49C6-8A3C-CD4397A227AE}"/>
              </a:ext>
            </a:extLst>
          </p:cNvPr>
          <p:cNvGraphicFramePr/>
          <p:nvPr>
            <p:extLst>
              <p:ext uri="{D42A27DB-BD31-4B8C-83A1-F6EECF244321}">
                <p14:modId xmlns:p14="http://schemas.microsoft.com/office/powerpoint/2010/main" val="1419992380"/>
              </p:ext>
            </p:extLst>
          </p:nvPr>
        </p:nvGraphicFramePr>
        <p:xfrm>
          <a:off x="451702" y="1371600"/>
          <a:ext cx="8534399"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336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3BDC2F-4899-4391-AEC4-650B6EEF225B}"/>
              </a:ext>
            </a:extLst>
          </p:cNvPr>
          <p:cNvGraphicFramePr>
            <a:graphicFrameLocks noGrp="1"/>
          </p:cNvGraphicFramePr>
          <p:nvPr>
            <p:extLst>
              <p:ext uri="{D42A27DB-BD31-4B8C-83A1-F6EECF244321}">
                <p14:modId xmlns:p14="http://schemas.microsoft.com/office/powerpoint/2010/main" val="1344602452"/>
              </p:ext>
            </p:extLst>
          </p:nvPr>
        </p:nvGraphicFramePr>
        <p:xfrm>
          <a:off x="1828800" y="1520125"/>
          <a:ext cx="7162800" cy="5181600"/>
        </p:xfrm>
        <a:graphic>
          <a:graphicData uri="http://schemas.openxmlformats.org/drawingml/2006/table">
            <a:tbl>
              <a:tblPr firstRow="1" firstCol="1" bandRow="1">
                <a:tableStyleId>{5C22544A-7EE6-4342-B048-85BDC9FD1C3A}</a:tableStyleId>
              </a:tblPr>
              <a:tblGrid>
                <a:gridCol w="1539467">
                  <a:extLst>
                    <a:ext uri="{9D8B030D-6E8A-4147-A177-3AD203B41FA5}">
                      <a16:colId xmlns:a16="http://schemas.microsoft.com/office/drawing/2014/main" val="3160208253"/>
                    </a:ext>
                  </a:extLst>
                </a:gridCol>
                <a:gridCol w="3335511">
                  <a:extLst>
                    <a:ext uri="{9D8B030D-6E8A-4147-A177-3AD203B41FA5}">
                      <a16:colId xmlns:a16="http://schemas.microsoft.com/office/drawing/2014/main" val="772895161"/>
                    </a:ext>
                  </a:extLst>
                </a:gridCol>
                <a:gridCol w="2287822">
                  <a:extLst>
                    <a:ext uri="{9D8B030D-6E8A-4147-A177-3AD203B41FA5}">
                      <a16:colId xmlns:a16="http://schemas.microsoft.com/office/drawing/2014/main" val="3174829837"/>
                    </a:ext>
                  </a:extLst>
                </a:gridCol>
              </a:tblGrid>
              <a:tr h="1036320">
                <a:tc>
                  <a:txBody>
                    <a:bodyPr/>
                    <a:lstStyle/>
                    <a:p>
                      <a:pPr marL="0" marR="0" algn="ctr">
                        <a:spcBef>
                          <a:spcPts val="0"/>
                        </a:spcBef>
                        <a:spcAft>
                          <a:spcPts val="0"/>
                        </a:spcAft>
                      </a:pPr>
                      <a:r>
                        <a:rPr lang="en-US" sz="2200" dirty="0">
                          <a:solidFill>
                            <a:schemeClr val="tx2"/>
                          </a:solidFill>
                          <a:effectLst/>
                          <a:latin typeface="+mj-lt"/>
                        </a:rPr>
                        <a:t>2020</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1" dirty="0">
                          <a:solidFill>
                            <a:schemeClr val="tx2"/>
                          </a:solidFill>
                          <a:effectLst/>
                          <a:latin typeface="+mj-lt"/>
                        </a:rPr>
                        <a:t>Top 10 Countries of Origin</a:t>
                      </a:r>
                      <a:endParaRPr lang="en-US" sz="2200" b="1"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1" dirty="0">
                          <a:solidFill>
                            <a:schemeClr val="tx2"/>
                          </a:solidFill>
                          <a:effectLst/>
                          <a:latin typeface="+mj-lt"/>
                        </a:rPr>
                        <a:t># of Students </a:t>
                      </a:r>
                    </a:p>
                    <a:p>
                      <a:pPr marL="0" marR="0" algn="ctr">
                        <a:spcBef>
                          <a:spcPts val="0"/>
                        </a:spcBef>
                        <a:spcAft>
                          <a:spcPts val="0"/>
                        </a:spcAft>
                      </a:pPr>
                      <a:r>
                        <a:rPr lang="en-US" sz="2200" b="1" dirty="0">
                          <a:solidFill>
                            <a:schemeClr val="tx2"/>
                          </a:solidFill>
                          <a:effectLst/>
                          <a:latin typeface="+mj-lt"/>
                        </a:rPr>
                        <a:t>(% total population)</a:t>
                      </a:r>
                      <a:endParaRPr lang="en-US" sz="2200" b="1"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extLst>
                  <a:ext uri="{0D108BD9-81ED-4DB2-BD59-A6C34878D82A}">
                    <a16:rowId xmlns:a16="http://schemas.microsoft.com/office/drawing/2014/main" val="1281495890"/>
                  </a:ext>
                </a:extLst>
              </a:tr>
              <a:tr h="345440">
                <a:tc>
                  <a:txBody>
                    <a:bodyPr/>
                    <a:lstStyle/>
                    <a:p>
                      <a:pPr marL="0" marR="0" algn="ctr">
                        <a:spcBef>
                          <a:spcPts val="0"/>
                        </a:spcBef>
                        <a:spcAft>
                          <a:spcPts val="0"/>
                        </a:spcAft>
                      </a:pPr>
                      <a:r>
                        <a:rPr lang="en-US" sz="2200" dirty="0">
                          <a:solidFill>
                            <a:schemeClr val="tx2"/>
                          </a:solidFill>
                          <a:effectLst/>
                          <a:latin typeface="+mj-lt"/>
                        </a:rPr>
                        <a:t>1</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India  </a:t>
                      </a:r>
                    </a:p>
                  </a:txBody>
                  <a:tcPr marL="68580" marR="68580" marT="0" marB="0" anchor="ct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147 (30%)</a:t>
                      </a:r>
                    </a:p>
                  </a:txBody>
                  <a:tcPr marL="68580" marR="68580" marT="0" marB="0"/>
                </a:tc>
                <a:extLst>
                  <a:ext uri="{0D108BD9-81ED-4DB2-BD59-A6C34878D82A}">
                    <a16:rowId xmlns:a16="http://schemas.microsoft.com/office/drawing/2014/main" val="3001583300"/>
                  </a:ext>
                </a:extLst>
              </a:tr>
              <a:tr h="345440">
                <a:tc>
                  <a:txBody>
                    <a:bodyPr/>
                    <a:lstStyle/>
                    <a:p>
                      <a:pPr marL="0" marR="0" algn="ctr">
                        <a:spcBef>
                          <a:spcPts val="0"/>
                        </a:spcBef>
                        <a:spcAft>
                          <a:spcPts val="0"/>
                        </a:spcAft>
                      </a:pPr>
                      <a:r>
                        <a:rPr lang="en-US" sz="2200" dirty="0">
                          <a:solidFill>
                            <a:schemeClr val="tx2"/>
                          </a:solidFill>
                          <a:effectLst/>
                          <a:latin typeface="+mj-lt"/>
                        </a:rPr>
                        <a:t>2</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China (Mainland)  </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44</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(9%)</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0427999"/>
                  </a:ext>
                </a:extLst>
              </a:tr>
              <a:tr h="345440">
                <a:tc>
                  <a:txBody>
                    <a:bodyPr/>
                    <a:lstStyle/>
                    <a:p>
                      <a:pPr marL="0" marR="0" algn="ctr">
                        <a:spcBef>
                          <a:spcPts val="0"/>
                        </a:spcBef>
                        <a:spcAft>
                          <a:spcPts val="0"/>
                        </a:spcAft>
                      </a:pPr>
                      <a:r>
                        <a:rPr lang="en-US" sz="2200" dirty="0">
                          <a:solidFill>
                            <a:schemeClr val="tx2"/>
                          </a:solidFill>
                          <a:effectLst/>
                          <a:latin typeface="+mj-lt"/>
                        </a:rPr>
                        <a:t>3</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Bangladesh  </a:t>
                      </a:r>
                    </a:p>
                  </a:txBody>
                  <a:tcPr marL="68580" marR="68580" marT="0" marB="0" anchor="ct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35</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(7%)</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9651264"/>
                  </a:ext>
                </a:extLst>
              </a:tr>
              <a:tr h="345440">
                <a:tc>
                  <a:txBody>
                    <a:bodyPr/>
                    <a:lstStyle/>
                    <a:p>
                      <a:pPr marL="0" marR="0" algn="ctr">
                        <a:spcBef>
                          <a:spcPts val="0"/>
                        </a:spcBef>
                        <a:spcAft>
                          <a:spcPts val="0"/>
                        </a:spcAft>
                      </a:pPr>
                      <a:r>
                        <a:rPr lang="en-US" sz="2200" dirty="0">
                          <a:solidFill>
                            <a:schemeClr val="tx2"/>
                          </a:solidFill>
                          <a:effectLst/>
                          <a:latin typeface="+mj-lt"/>
                        </a:rPr>
                        <a:t>4</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Nigeria  </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30</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(6%)</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3471239"/>
                  </a:ext>
                </a:extLst>
              </a:tr>
              <a:tr h="345440">
                <a:tc>
                  <a:txBody>
                    <a:bodyPr/>
                    <a:lstStyle/>
                    <a:p>
                      <a:pPr marL="0" marR="0" algn="ctr">
                        <a:spcBef>
                          <a:spcPts val="0"/>
                        </a:spcBef>
                        <a:spcAft>
                          <a:spcPts val="0"/>
                        </a:spcAft>
                      </a:pPr>
                      <a:r>
                        <a:rPr lang="en-US" sz="2200" dirty="0">
                          <a:solidFill>
                            <a:schemeClr val="tx2"/>
                          </a:solidFill>
                          <a:effectLst/>
                          <a:latin typeface="+mj-lt"/>
                        </a:rPr>
                        <a:t>5</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Mexico  </a:t>
                      </a:r>
                    </a:p>
                  </a:txBody>
                  <a:tcPr marL="68580" marR="68580" marT="0" marB="0" anchor="ctr"/>
                </a:tc>
                <a:tc>
                  <a:txBody>
                    <a:bodyPr/>
                    <a:lstStyle/>
                    <a:p>
                      <a:pPr marL="0" marR="0" algn="ctr">
                        <a:spcBef>
                          <a:spcPts val="0"/>
                        </a:spcBef>
                        <a:spcAft>
                          <a:spcPts val="0"/>
                        </a:spcAft>
                      </a:pPr>
                      <a:r>
                        <a:rPr lang="en-US" sz="2200" b="0" kern="1200" dirty="0">
                          <a:solidFill>
                            <a:schemeClr val="dk1"/>
                          </a:solidFill>
                          <a:effectLst/>
                          <a:latin typeface="+mj-lt"/>
                          <a:ea typeface="Times New Roman" panose="02020603050405020304" pitchFamily="18" charset="0"/>
                          <a:cs typeface="Times New Roman" panose="02020603050405020304" pitchFamily="18" charset="0"/>
                        </a:rPr>
                        <a:t>25</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(5%)</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9954484"/>
                  </a:ext>
                </a:extLst>
              </a:tr>
              <a:tr h="345440">
                <a:tc>
                  <a:txBody>
                    <a:bodyPr/>
                    <a:lstStyle/>
                    <a:p>
                      <a:pPr marL="0" marR="0" algn="ctr">
                        <a:spcBef>
                          <a:spcPts val="0"/>
                        </a:spcBef>
                        <a:spcAft>
                          <a:spcPts val="0"/>
                        </a:spcAft>
                      </a:pPr>
                      <a:r>
                        <a:rPr lang="en-US" sz="2200" dirty="0">
                          <a:solidFill>
                            <a:schemeClr val="tx2"/>
                          </a:solidFill>
                          <a:effectLst/>
                          <a:latin typeface="+mj-lt"/>
                        </a:rPr>
                        <a:t>6</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Nepal  </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22</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(4%)</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7001538"/>
                  </a:ext>
                </a:extLst>
              </a:tr>
              <a:tr h="345440">
                <a:tc>
                  <a:txBody>
                    <a:bodyPr/>
                    <a:lstStyle/>
                    <a:p>
                      <a:pPr marL="0" marR="0" algn="ctr">
                        <a:spcBef>
                          <a:spcPts val="0"/>
                        </a:spcBef>
                        <a:spcAft>
                          <a:spcPts val="0"/>
                        </a:spcAft>
                      </a:pPr>
                      <a:r>
                        <a:rPr lang="en-US" sz="2200" dirty="0">
                          <a:solidFill>
                            <a:schemeClr val="tx2"/>
                          </a:solidFill>
                          <a:effectLst/>
                          <a:latin typeface="+mj-lt"/>
                        </a:rPr>
                        <a:t>7</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Vietnam  </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19</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(4%)</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4269592"/>
                  </a:ext>
                </a:extLst>
              </a:tr>
              <a:tr h="345440">
                <a:tc>
                  <a:txBody>
                    <a:bodyPr/>
                    <a:lstStyle/>
                    <a:p>
                      <a:pPr marL="0" marR="0" algn="ctr">
                        <a:spcBef>
                          <a:spcPts val="0"/>
                        </a:spcBef>
                        <a:spcAft>
                          <a:spcPts val="0"/>
                        </a:spcAft>
                      </a:pPr>
                      <a:r>
                        <a:rPr lang="en-US" sz="2200" dirty="0">
                          <a:solidFill>
                            <a:schemeClr val="tx2"/>
                          </a:solidFill>
                          <a:effectLst/>
                          <a:latin typeface="+mj-lt"/>
                        </a:rPr>
                        <a:t>8</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South Korea</a:t>
                      </a:r>
                    </a:p>
                  </a:txBody>
                  <a:tcPr marL="68580" marR="68580" marT="0" marB="0" anchor="ctr"/>
                </a:tc>
                <a:tc>
                  <a:txBody>
                    <a:bodyPr/>
                    <a:lstStyle/>
                    <a:p>
                      <a:pPr marL="0" marR="0" algn="ctr">
                        <a:spcBef>
                          <a:spcPts val="0"/>
                        </a:spcBef>
                        <a:spcAft>
                          <a:spcPts val="0"/>
                        </a:spcAft>
                      </a:pPr>
                      <a:r>
                        <a:rPr lang="en-US" sz="2200" b="0" kern="1200" dirty="0">
                          <a:solidFill>
                            <a:schemeClr val="dk1"/>
                          </a:solidFill>
                          <a:effectLst/>
                          <a:latin typeface="+mj-lt"/>
                          <a:ea typeface="Times New Roman" panose="02020603050405020304" pitchFamily="18" charset="0"/>
                          <a:cs typeface="Times New Roman" panose="02020603050405020304" pitchFamily="18" charset="0"/>
                        </a:rPr>
                        <a:t>13</a:t>
                      </a:r>
                      <a:r>
                        <a:rPr lang="en-US" sz="2200" b="0" kern="1200" dirty="0">
                          <a:solidFill>
                            <a:schemeClr val="dk1"/>
                          </a:solidFill>
                          <a:effectLst/>
                          <a:latin typeface="+mn-lt"/>
                          <a:ea typeface="Times New Roman" panose="02020603050405020304" pitchFamily="18" charset="0"/>
                          <a:cs typeface="Times New Roman" panose="02020603050405020304" pitchFamily="18" charset="0"/>
                        </a:rPr>
                        <a:t> (3%)</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589540"/>
                  </a:ext>
                </a:extLst>
              </a:tr>
              <a:tr h="345440">
                <a:tc>
                  <a:txBody>
                    <a:bodyPr/>
                    <a:lstStyle/>
                    <a:p>
                      <a:pPr marL="0" marR="0" algn="ctr">
                        <a:spcBef>
                          <a:spcPts val="0"/>
                        </a:spcBef>
                        <a:spcAft>
                          <a:spcPts val="0"/>
                        </a:spcAft>
                      </a:pPr>
                      <a:r>
                        <a:rPr lang="en-US" sz="2200" dirty="0">
                          <a:solidFill>
                            <a:schemeClr val="tx2"/>
                          </a:solidFill>
                          <a:effectLst/>
                          <a:latin typeface="+mj-lt"/>
                        </a:rPr>
                        <a:t>9</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Iran</a:t>
                      </a:r>
                    </a:p>
                  </a:txBody>
                  <a:tcPr marL="68580" marR="68580" marT="0" marB="0" anchor="ctr"/>
                </a:tc>
                <a:tc>
                  <a:txBody>
                    <a:bodyPr/>
                    <a:lstStyle/>
                    <a:p>
                      <a:pPr marL="0" marR="0" algn="ctr">
                        <a:spcBef>
                          <a:spcPts val="0"/>
                        </a:spcBef>
                        <a:spcAft>
                          <a:spcPts val="0"/>
                        </a:spcAft>
                      </a:pPr>
                      <a:r>
                        <a:rPr lang="en-US" sz="2200" b="0" kern="1200" dirty="0">
                          <a:solidFill>
                            <a:schemeClr val="dk1"/>
                          </a:solidFill>
                          <a:effectLst/>
                          <a:latin typeface="+mn-lt"/>
                          <a:ea typeface="Times New Roman" panose="02020603050405020304" pitchFamily="18" charset="0"/>
                          <a:cs typeface="Times New Roman" panose="02020603050405020304" pitchFamily="18" charset="0"/>
                        </a:rPr>
                        <a:t>10 (2%)</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3117053"/>
                  </a:ext>
                </a:extLst>
              </a:tr>
              <a:tr h="345440">
                <a:tc>
                  <a:txBody>
                    <a:bodyPr/>
                    <a:lstStyle/>
                    <a:p>
                      <a:pPr marL="0" marR="0" algn="ctr">
                        <a:spcBef>
                          <a:spcPts val="0"/>
                        </a:spcBef>
                        <a:spcAft>
                          <a:spcPts val="0"/>
                        </a:spcAft>
                      </a:pPr>
                      <a:r>
                        <a:rPr lang="en-US" sz="2200" dirty="0">
                          <a:solidFill>
                            <a:schemeClr val="tx2"/>
                          </a:solidFill>
                          <a:effectLst/>
                          <a:latin typeface="+mj-lt"/>
                        </a:rPr>
                        <a:t>10</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Japan  </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200" b="0" kern="1200" dirty="0">
                          <a:solidFill>
                            <a:schemeClr val="dk1"/>
                          </a:solidFill>
                          <a:effectLst/>
                          <a:latin typeface="+mn-lt"/>
                          <a:ea typeface="Times New Roman" panose="02020603050405020304" pitchFamily="18" charset="0"/>
                          <a:cs typeface="Times New Roman" panose="02020603050405020304" pitchFamily="18" charset="0"/>
                        </a:rPr>
                        <a:t>9 (2%)</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3154220"/>
                  </a:ext>
                </a:extLst>
              </a:tr>
              <a:tr h="345440">
                <a:tc gridSpan="2">
                  <a:txBody>
                    <a:bodyPr/>
                    <a:lstStyle/>
                    <a:p>
                      <a:pPr marL="0" marR="0">
                        <a:spcBef>
                          <a:spcPts val="0"/>
                        </a:spcBef>
                        <a:spcAft>
                          <a:spcPts val="0"/>
                        </a:spcAft>
                      </a:pPr>
                      <a:r>
                        <a:rPr lang="en-US" sz="2200" dirty="0">
                          <a:solidFill>
                            <a:schemeClr val="tx2"/>
                          </a:solidFill>
                          <a:effectLst/>
                          <a:latin typeface="+mj-lt"/>
                        </a:rPr>
                        <a:t>Total students</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hMerge="1">
                  <a:txBody>
                    <a:bodyPr/>
                    <a:lstStyle/>
                    <a:p>
                      <a:endParaRPr lang="en-US"/>
                    </a:p>
                  </a:txBody>
                  <a:tcPr/>
                </a:tc>
                <a:tc>
                  <a:txBody>
                    <a:bodyPr/>
                    <a:lstStyle/>
                    <a:p>
                      <a:pPr marL="0" marR="0" algn="ctr">
                        <a:spcBef>
                          <a:spcPts val="0"/>
                        </a:spcBef>
                        <a:spcAft>
                          <a:spcPts val="0"/>
                        </a:spcAft>
                      </a:pPr>
                      <a:r>
                        <a:rPr lang="en-US" sz="2200" b="1" dirty="0">
                          <a:solidFill>
                            <a:schemeClr val="tx2"/>
                          </a:solidFill>
                          <a:effectLst/>
                          <a:latin typeface="+mj-lt"/>
                          <a:ea typeface="Times New Roman" panose="02020603050405020304" pitchFamily="18" charset="0"/>
                          <a:cs typeface="Times New Roman" panose="02020603050405020304" pitchFamily="18" charset="0"/>
                        </a:rPr>
                        <a:t>354</a:t>
                      </a:r>
                    </a:p>
                  </a:txBody>
                  <a:tcPr marL="52431" marR="52431" marT="0" marB="0"/>
                </a:tc>
                <a:extLst>
                  <a:ext uri="{0D108BD9-81ED-4DB2-BD59-A6C34878D82A}">
                    <a16:rowId xmlns:a16="http://schemas.microsoft.com/office/drawing/2014/main" val="4009118908"/>
                  </a:ext>
                </a:extLst>
              </a:tr>
              <a:tr h="345440">
                <a:tc gridSpan="2">
                  <a:txBody>
                    <a:bodyPr/>
                    <a:lstStyle/>
                    <a:p>
                      <a:pPr marL="0" marR="0">
                        <a:spcBef>
                          <a:spcPts val="0"/>
                        </a:spcBef>
                        <a:spcAft>
                          <a:spcPts val="0"/>
                        </a:spcAft>
                      </a:pPr>
                      <a:r>
                        <a:rPr lang="en-US" sz="2200" dirty="0">
                          <a:solidFill>
                            <a:schemeClr val="tx2"/>
                          </a:solidFill>
                          <a:effectLst/>
                          <a:latin typeface="+mj-lt"/>
                        </a:rPr>
                        <a:t>% of total students</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solidFill>
                      <a:schemeClr val="accent1">
                        <a:lumMod val="60000"/>
                        <a:lumOff val="40000"/>
                      </a:schemeClr>
                    </a:solidFill>
                  </a:tcPr>
                </a:tc>
                <a:tc hMerge="1">
                  <a:txBody>
                    <a:bodyPr/>
                    <a:lstStyle/>
                    <a:p>
                      <a:endParaRPr lang="en-US"/>
                    </a:p>
                  </a:txBody>
                  <a:tcPr/>
                </a:tc>
                <a:tc>
                  <a:txBody>
                    <a:bodyPr/>
                    <a:lstStyle/>
                    <a:p>
                      <a:pPr marL="0" marR="0" algn="ctr">
                        <a:spcBef>
                          <a:spcPts val="0"/>
                        </a:spcBef>
                        <a:spcAft>
                          <a:spcPts val="0"/>
                        </a:spcAft>
                      </a:pPr>
                      <a:r>
                        <a:rPr lang="en-US" sz="2200" b="1" dirty="0">
                          <a:solidFill>
                            <a:schemeClr val="tx2"/>
                          </a:solidFill>
                          <a:effectLst/>
                          <a:latin typeface="+mj-lt"/>
                        </a:rPr>
                        <a:t>72%</a:t>
                      </a:r>
                      <a:endParaRPr lang="en-US" sz="2200" b="1" dirty="0">
                        <a:solidFill>
                          <a:schemeClr val="tx2"/>
                        </a:solidFill>
                        <a:effectLst/>
                        <a:latin typeface="+mj-lt"/>
                        <a:ea typeface="Times New Roman" panose="02020603050405020304" pitchFamily="18" charset="0"/>
                        <a:cs typeface="Times New Roman" panose="02020603050405020304" pitchFamily="18" charset="0"/>
                      </a:endParaRPr>
                    </a:p>
                  </a:txBody>
                  <a:tcPr marL="52431" marR="52431" marT="0" marB="0"/>
                </a:tc>
                <a:extLst>
                  <a:ext uri="{0D108BD9-81ED-4DB2-BD59-A6C34878D82A}">
                    <a16:rowId xmlns:a16="http://schemas.microsoft.com/office/drawing/2014/main" val="1081544727"/>
                  </a:ext>
                </a:extLst>
              </a:tr>
            </a:tbl>
          </a:graphicData>
        </a:graphic>
      </p:graphicFrame>
      <p:sp>
        <p:nvSpPr>
          <p:cNvPr id="6" name="Title 1">
            <a:extLst>
              <a:ext uri="{FF2B5EF4-FFF2-40B4-BE49-F238E27FC236}">
                <a16:creationId xmlns:a16="http://schemas.microsoft.com/office/drawing/2014/main" id="{A2366345-3CC5-4335-B570-1A9E44785071}"/>
              </a:ext>
            </a:extLst>
          </p:cNvPr>
          <p:cNvSpPr txBox="1">
            <a:spLocks/>
          </p:cNvSpPr>
          <p:nvPr/>
        </p:nvSpPr>
        <p:spPr>
          <a:xfrm>
            <a:off x="1295400" y="223520"/>
            <a:ext cx="7848600" cy="1295400"/>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t>Enrollment by Country (Top 10)</a:t>
            </a:r>
          </a:p>
          <a:p>
            <a:pPr algn="ctr"/>
            <a:r>
              <a:rPr lang="en-US" sz="3200" i="1" dirty="0"/>
              <a:t>492 students from 72 countries</a:t>
            </a:r>
          </a:p>
        </p:txBody>
      </p:sp>
    </p:spTree>
    <p:extLst>
      <p:ext uri="{BB962C8B-B14F-4D97-AF65-F5344CB8AC3E}">
        <p14:creationId xmlns:p14="http://schemas.microsoft.com/office/powerpoint/2010/main" val="59577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FEC55E-8C9B-4B4E-AA9D-9E88AA67B2A2}"/>
              </a:ext>
            </a:extLst>
          </p:cNvPr>
          <p:cNvGraphicFramePr>
            <a:graphicFrameLocks noGrp="1"/>
          </p:cNvGraphicFramePr>
          <p:nvPr>
            <p:extLst>
              <p:ext uri="{D42A27DB-BD31-4B8C-83A1-F6EECF244321}">
                <p14:modId xmlns:p14="http://schemas.microsoft.com/office/powerpoint/2010/main" val="1718451002"/>
              </p:ext>
            </p:extLst>
          </p:nvPr>
        </p:nvGraphicFramePr>
        <p:xfrm>
          <a:off x="990600" y="1600200"/>
          <a:ext cx="7696200" cy="5181576"/>
        </p:xfrm>
        <a:graphic>
          <a:graphicData uri="http://schemas.openxmlformats.org/drawingml/2006/table">
            <a:tbl>
              <a:tblPr firstRow="1" firstCol="1" bandRow="1">
                <a:tableStyleId>{5C22544A-7EE6-4342-B048-85BDC9FD1C3A}</a:tableStyleId>
              </a:tblPr>
              <a:tblGrid>
                <a:gridCol w="919594">
                  <a:extLst>
                    <a:ext uri="{9D8B030D-6E8A-4147-A177-3AD203B41FA5}">
                      <a16:colId xmlns:a16="http://schemas.microsoft.com/office/drawing/2014/main" val="821857660"/>
                    </a:ext>
                  </a:extLst>
                </a:gridCol>
                <a:gridCol w="4872392">
                  <a:extLst>
                    <a:ext uri="{9D8B030D-6E8A-4147-A177-3AD203B41FA5}">
                      <a16:colId xmlns:a16="http://schemas.microsoft.com/office/drawing/2014/main" val="3487359497"/>
                    </a:ext>
                  </a:extLst>
                </a:gridCol>
                <a:gridCol w="1904214">
                  <a:extLst>
                    <a:ext uri="{9D8B030D-6E8A-4147-A177-3AD203B41FA5}">
                      <a16:colId xmlns:a16="http://schemas.microsoft.com/office/drawing/2014/main" val="3545993697"/>
                    </a:ext>
                  </a:extLst>
                </a:gridCol>
              </a:tblGrid>
              <a:tr h="648397">
                <a:tc>
                  <a:txBody>
                    <a:bodyPr/>
                    <a:lstStyle/>
                    <a:p>
                      <a:pPr marL="0" marR="0" algn="ctr">
                        <a:spcBef>
                          <a:spcPts val="0"/>
                        </a:spcBef>
                        <a:spcAft>
                          <a:spcPts val="0"/>
                        </a:spcAft>
                      </a:pPr>
                      <a:r>
                        <a:rPr lang="en-US" sz="2200" dirty="0">
                          <a:solidFill>
                            <a:schemeClr val="tx2"/>
                          </a:solidFill>
                          <a:effectLst/>
                          <a:latin typeface="+mn-lt"/>
                        </a:rPr>
                        <a:t>2020</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dirty="0">
                          <a:solidFill>
                            <a:schemeClr val="tx2"/>
                          </a:solidFill>
                          <a:effectLst/>
                          <a:latin typeface="+mn-lt"/>
                        </a:rPr>
                        <a:t>Top 10 Majors</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1" kern="1200" dirty="0">
                          <a:solidFill>
                            <a:schemeClr val="tx2"/>
                          </a:solidFill>
                          <a:effectLst/>
                          <a:latin typeface="+mn-lt"/>
                          <a:ea typeface="+mn-ea"/>
                          <a:cs typeface="+mn-cs"/>
                        </a:rPr>
                        <a:t># of Students </a:t>
                      </a:r>
                    </a:p>
                    <a:p>
                      <a:pPr marL="0" marR="0" algn="ctr">
                        <a:spcBef>
                          <a:spcPts val="0"/>
                        </a:spcBef>
                        <a:spcAft>
                          <a:spcPts val="0"/>
                        </a:spcAft>
                      </a:pPr>
                      <a:r>
                        <a:rPr lang="en-US" sz="2200" b="1" kern="1200" dirty="0">
                          <a:solidFill>
                            <a:schemeClr val="tx2"/>
                          </a:solidFill>
                          <a:effectLst/>
                          <a:latin typeface="+mn-lt"/>
                          <a:ea typeface="+mn-ea"/>
                          <a:cs typeface="+mn-cs"/>
                        </a:rPr>
                        <a:t>(% total population)</a:t>
                      </a:r>
                      <a:endParaRPr lang="en-US" sz="2200" b="1" kern="1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extLst>
                  <a:ext uri="{0D108BD9-81ED-4DB2-BD59-A6C34878D82A}">
                    <a16:rowId xmlns:a16="http://schemas.microsoft.com/office/drawing/2014/main" val="1313981404"/>
                  </a:ext>
                </a:extLst>
              </a:tr>
              <a:tr h="324198">
                <a:tc>
                  <a:txBody>
                    <a:bodyPr/>
                    <a:lstStyle/>
                    <a:p>
                      <a:pPr marL="0" marR="0" algn="ctr">
                        <a:spcBef>
                          <a:spcPts val="0"/>
                        </a:spcBef>
                        <a:spcAft>
                          <a:spcPts val="0"/>
                        </a:spcAft>
                      </a:pPr>
                      <a:r>
                        <a:rPr lang="en-US" sz="2200" dirty="0">
                          <a:solidFill>
                            <a:schemeClr val="tx2"/>
                          </a:solidFill>
                          <a:effectLst/>
                          <a:latin typeface="+mn-lt"/>
                        </a:rPr>
                        <a:t>1</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Computer Science</a:t>
                      </a: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123 (25%)</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1444244"/>
                  </a:ext>
                </a:extLst>
              </a:tr>
              <a:tr h="350937">
                <a:tc>
                  <a:txBody>
                    <a:bodyPr/>
                    <a:lstStyle/>
                    <a:p>
                      <a:pPr marL="0" marR="0" algn="ctr">
                        <a:spcBef>
                          <a:spcPts val="0"/>
                        </a:spcBef>
                        <a:spcAft>
                          <a:spcPts val="0"/>
                        </a:spcAft>
                      </a:pPr>
                      <a:r>
                        <a:rPr lang="en-US" sz="2200" dirty="0">
                          <a:solidFill>
                            <a:schemeClr val="tx2"/>
                          </a:solidFill>
                          <a:effectLst/>
                          <a:latin typeface="+mn-lt"/>
                        </a:rPr>
                        <a:t>2</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Engineering</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46 (9%)</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8446187"/>
                  </a:ext>
                </a:extLst>
              </a:tr>
              <a:tr h="371140">
                <a:tc>
                  <a:txBody>
                    <a:bodyPr/>
                    <a:lstStyle/>
                    <a:p>
                      <a:pPr marL="0" marR="0" algn="ctr">
                        <a:spcBef>
                          <a:spcPts val="0"/>
                        </a:spcBef>
                        <a:spcAft>
                          <a:spcPts val="0"/>
                        </a:spcAft>
                      </a:pPr>
                      <a:r>
                        <a:rPr lang="en-US" sz="2200" dirty="0">
                          <a:solidFill>
                            <a:schemeClr val="tx2"/>
                          </a:solidFill>
                          <a:effectLst/>
                          <a:latin typeface="+mn-lt"/>
                        </a:rPr>
                        <a:t>3</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Data Analytics &amp; Information Systems</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27 (6%)</a:t>
                      </a:r>
                    </a:p>
                  </a:txBody>
                  <a:tcPr marL="68580" marR="68580" marT="0" marB="0"/>
                </a:tc>
                <a:extLst>
                  <a:ext uri="{0D108BD9-81ED-4DB2-BD59-A6C34878D82A}">
                    <a16:rowId xmlns:a16="http://schemas.microsoft.com/office/drawing/2014/main" val="3505847889"/>
                  </a:ext>
                </a:extLst>
              </a:tr>
              <a:tr h="324198">
                <a:tc>
                  <a:txBody>
                    <a:bodyPr/>
                    <a:lstStyle/>
                    <a:p>
                      <a:pPr marL="0" marR="0" algn="ctr">
                        <a:spcBef>
                          <a:spcPts val="0"/>
                        </a:spcBef>
                        <a:spcAft>
                          <a:spcPts val="0"/>
                        </a:spcAft>
                      </a:pPr>
                      <a:r>
                        <a:rPr lang="en-US" sz="2200" dirty="0">
                          <a:solidFill>
                            <a:schemeClr val="tx2"/>
                          </a:solidFill>
                          <a:effectLst/>
                          <a:latin typeface="+mn-lt"/>
                        </a:rPr>
                        <a:t>4</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MSEC</a:t>
                      </a: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23 (5%)</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0493518"/>
                  </a:ext>
                </a:extLst>
              </a:tr>
              <a:tr h="324198">
                <a:tc>
                  <a:txBody>
                    <a:bodyPr/>
                    <a:lstStyle/>
                    <a:p>
                      <a:pPr marL="0" marR="0" algn="ctr">
                        <a:spcBef>
                          <a:spcPts val="0"/>
                        </a:spcBef>
                        <a:spcAft>
                          <a:spcPts val="0"/>
                        </a:spcAft>
                      </a:pPr>
                      <a:r>
                        <a:rPr lang="en-US" sz="2200" dirty="0">
                          <a:solidFill>
                            <a:schemeClr val="tx2"/>
                          </a:solidFill>
                          <a:effectLst/>
                          <a:latin typeface="+mn-lt"/>
                        </a:rPr>
                        <a:t>5</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Geographic Info Science</a:t>
                      </a: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17 (3%)</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6289186"/>
                  </a:ext>
                </a:extLst>
              </a:tr>
              <a:tr h="324198">
                <a:tc>
                  <a:txBody>
                    <a:bodyPr/>
                    <a:lstStyle/>
                    <a:p>
                      <a:pPr marL="0" marR="0" algn="ctr">
                        <a:spcBef>
                          <a:spcPts val="0"/>
                        </a:spcBef>
                        <a:spcAft>
                          <a:spcPts val="0"/>
                        </a:spcAft>
                      </a:pPr>
                      <a:r>
                        <a:rPr lang="en-US" sz="2200" dirty="0">
                          <a:solidFill>
                            <a:schemeClr val="tx2"/>
                          </a:solidFill>
                          <a:effectLst/>
                          <a:latin typeface="+mn-lt"/>
                        </a:rPr>
                        <a:t>6</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Business Administration</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16 (3%)</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4528152"/>
                  </a:ext>
                </a:extLst>
              </a:tr>
              <a:tr h="324198">
                <a:tc>
                  <a:txBody>
                    <a:bodyPr/>
                    <a:lstStyle/>
                    <a:p>
                      <a:pPr marL="0" marR="0" algn="ctr">
                        <a:spcBef>
                          <a:spcPts val="0"/>
                        </a:spcBef>
                        <a:spcAft>
                          <a:spcPts val="0"/>
                        </a:spcAft>
                      </a:pPr>
                      <a:r>
                        <a:rPr lang="en-US" sz="2200" dirty="0">
                          <a:solidFill>
                            <a:schemeClr val="tx2"/>
                          </a:solidFill>
                          <a:effectLst/>
                          <a:latin typeface="+mn-lt"/>
                        </a:rPr>
                        <a:t>7</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Computer Information Systems</a:t>
                      </a: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9 (2%)</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3827013"/>
                  </a:ext>
                </a:extLst>
              </a:tr>
              <a:tr h="324198">
                <a:tc>
                  <a:txBody>
                    <a:bodyPr/>
                    <a:lstStyle/>
                    <a:p>
                      <a:pPr marL="0" marR="0" algn="ctr">
                        <a:spcBef>
                          <a:spcPts val="0"/>
                        </a:spcBef>
                        <a:spcAft>
                          <a:spcPts val="0"/>
                        </a:spcAft>
                      </a:pPr>
                      <a:r>
                        <a:rPr lang="en-US" sz="2200" dirty="0">
                          <a:solidFill>
                            <a:schemeClr val="tx2"/>
                          </a:solidFill>
                          <a:effectLst/>
                          <a:latin typeface="+mn-lt"/>
                        </a:rPr>
                        <a:t>8</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dirty="0">
                          <a:effectLst/>
                          <a:latin typeface="+mj-lt"/>
                          <a:ea typeface="Times New Roman" panose="02020603050405020304" pitchFamily="18" charset="0"/>
                          <a:cs typeface="Times New Roman" panose="02020603050405020304" pitchFamily="18" charset="0"/>
                        </a:rPr>
                        <a:t>Exercise Science</a:t>
                      </a: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9 (2%)</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7018230"/>
                  </a:ext>
                </a:extLst>
              </a:tr>
              <a:tr h="324198">
                <a:tc>
                  <a:txBody>
                    <a:bodyPr/>
                    <a:lstStyle/>
                    <a:p>
                      <a:pPr marL="0" marR="0" algn="ctr">
                        <a:spcBef>
                          <a:spcPts val="0"/>
                        </a:spcBef>
                        <a:spcAft>
                          <a:spcPts val="0"/>
                        </a:spcAft>
                      </a:pPr>
                      <a:r>
                        <a:rPr lang="en-US" sz="2200" dirty="0">
                          <a:solidFill>
                            <a:schemeClr val="tx2"/>
                          </a:solidFill>
                          <a:effectLst/>
                          <a:latin typeface="+mn-lt"/>
                        </a:rPr>
                        <a:t>9</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algn="ctr">
                        <a:spcBef>
                          <a:spcPts val="0"/>
                        </a:spcBef>
                        <a:spcAft>
                          <a:spcPts val="0"/>
                        </a:spcAft>
                      </a:pPr>
                      <a:r>
                        <a:rPr lang="en-US" sz="2200" b="0" kern="1200" dirty="0">
                          <a:solidFill>
                            <a:srgbClr val="000000"/>
                          </a:solidFill>
                          <a:effectLst/>
                          <a:latin typeface="+mn-lt"/>
                          <a:ea typeface="Times New Roman" panose="02020603050405020304" pitchFamily="18" charset="0"/>
                          <a:cs typeface="Times New Roman" panose="02020603050405020304" pitchFamily="18" charset="0"/>
                        </a:rPr>
                        <a:t>Finance</a:t>
                      </a:r>
                      <a:endParaRPr lang="en-US" sz="22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b="0" dirty="0">
                          <a:solidFill>
                            <a:srgbClr val="000000"/>
                          </a:solidFill>
                          <a:effectLst/>
                          <a:latin typeface="+mj-lt"/>
                          <a:ea typeface="Times New Roman" panose="02020603050405020304" pitchFamily="18" charset="0"/>
                          <a:cs typeface="Times New Roman" panose="02020603050405020304" pitchFamily="18" charset="0"/>
                        </a:rPr>
                        <a:t>8 (1.5%)</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842142"/>
                  </a:ext>
                </a:extLst>
              </a:tr>
              <a:tr h="324198">
                <a:tc>
                  <a:txBody>
                    <a:bodyPr/>
                    <a:lstStyle/>
                    <a:p>
                      <a:pPr marL="0" marR="0" algn="ctr">
                        <a:spcBef>
                          <a:spcPts val="0"/>
                        </a:spcBef>
                        <a:spcAft>
                          <a:spcPts val="0"/>
                        </a:spcAft>
                      </a:pPr>
                      <a:r>
                        <a:rPr lang="en-US" sz="2200" dirty="0">
                          <a:solidFill>
                            <a:schemeClr val="tx2"/>
                          </a:solidFill>
                          <a:effectLst/>
                          <a:latin typeface="+mn-lt"/>
                        </a:rPr>
                        <a:t>10</a:t>
                      </a:r>
                      <a:endParaRPr lang="en-US" sz="2200" dirty="0">
                        <a:solidFill>
                          <a:schemeClr val="tx2"/>
                        </a:solidFill>
                        <a:effectLst/>
                        <a:latin typeface="+mn-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0" kern="1200" dirty="0">
                          <a:solidFill>
                            <a:srgbClr val="000000"/>
                          </a:solidFill>
                          <a:effectLst/>
                          <a:latin typeface="+mn-lt"/>
                          <a:ea typeface="Times New Roman" panose="02020603050405020304" pitchFamily="18" charset="0"/>
                          <a:cs typeface="Times New Roman" panose="02020603050405020304" pitchFamily="18" charset="0"/>
                        </a:rPr>
                        <a:t>Technology Management</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b="0" kern="1200" dirty="0">
                          <a:solidFill>
                            <a:srgbClr val="000000"/>
                          </a:solidFill>
                          <a:effectLst/>
                          <a:latin typeface="+mn-lt"/>
                          <a:ea typeface="Times New Roman" panose="02020603050405020304" pitchFamily="18" charset="0"/>
                          <a:cs typeface="Times New Roman" panose="02020603050405020304" pitchFamily="18" charset="0"/>
                        </a:rPr>
                        <a:t>8 (1.5%)</a:t>
                      </a:r>
                      <a:endParaRPr lang="en-US" sz="22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593734"/>
                  </a:ext>
                </a:extLst>
              </a:tr>
              <a:tr h="324198">
                <a:tc gridSpan="2">
                  <a:txBody>
                    <a:bodyPr/>
                    <a:lstStyle/>
                    <a:p>
                      <a:pPr marL="0" marR="0">
                        <a:spcBef>
                          <a:spcPts val="0"/>
                        </a:spcBef>
                        <a:spcAft>
                          <a:spcPts val="0"/>
                        </a:spcAft>
                      </a:pPr>
                      <a:r>
                        <a:rPr lang="en-US" sz="2200" dirty="0">
                          <a:solidFill>
                            <a:schemeClr val="tx2"/>
                          </a:solidFill>
                          <a:effectLst/>
                          <a:latin typeface="+mj-lt"/>
                        </a:rPr>
                        <a:t>Total Students</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hMerge="1">
                  <a:txBody>
                    <a:bodyPr/>
                    <a:lstStyle/>
                    <a:p>
                      <a:endParaRPr lang="en-US"/>
                    </a:p>
                  </a:txBody>
                  <a:tcPr/>
                </a:tc>
                <a:tc>
                  <a:txBody>
                    <a:bodyPr/>
                    <a:lstStyle/>
                    <a:p>
                      <a:pPr marL="0" marR="0" algn="ctr">
                        <a:spcBef>
                          <a:spcPts val="0"/>
                        </a:spcBef>
                        <a:spcAft>
                          <a:spcPts val="0"/>
                        </a:spcAft>
                      </a:pPr>
                      <a:r>
                        <a:rPr lang="en-US" sz="2200" b="1" dirty="0">
                          <a:effectLst/>
                          <a:latin typeface="+mj-lt"/>
                          <a:ea typeface="Times New Roman" panose="02020603050405020304" pitchFamily="18" charset="0"/>
                          <a:cs typeface="Times New Roman" panose="02020603050405020304" pitchFamily="18" charset="0"/>
                        </a:rPr>
                        <a:t>286</a:t>
                      </a:r>
                    </a:p>
                  </a:txBody>
                  <a:tcPr marL="68580" marR="68580" marT="0" marB="0"/>
                </a:tc>
                <a:extLst>
                  <a:ext uri="{0D108BD9-81ED-4DB2-BD59-A6C34878D82A}">
                    <a16:rowId xmlns:a16="http://schemas.microsoft.com/office/drawing/2014/main" val="2305978079"/>
                  </a:ext>
                </a:extLst>
              </a:tr>
              <a:tr h="436139">
                <a:tc gridSpan="2">
                  <a:txBody>
                    <a:bodyPr/>
                    <a:lstStyle/>
                    <a:p>
                      <a:pPr marL="0" marR="0">
                        <a:spcBef>
                          <a:spcPts val="0"/>
                        </a:spcBef>
                        <a:spcAft>
                          <a:spcPts val="0"/>
                        </a:spcAft>
                      </a:pPr>
                      <a:r>
                        <a:rPr lang="en-US" sz="2200" dirty="0">
                          <a:solidFill>
                            <a:schemeClr val="tx2"/>
                          </a:solidFill>
                          <a:effectLst/>
                          <a:latin typeface="+mj-lt"/>
                        </a:rPr>
                        <a:t>% of total students </a:t>
                      </a:r>
                      <a:endParaRPr lang="en-US" sz="2200" dirty="0">
                        <a:solidFill>
                          <a:schemeClr val="tx2"/>
                        </a:solidFill>
                        <a:effectLst/>
                        <a:latin typeface="+mj-lt"/>
                        <a:ea typeface="Times New Roman" panose="02020603050405020304" pitchFamily="18" charset="0"/>
                        <a:cs typeface="Times New Roman" panose="02020603050405020304" pitchFamily="18" charset="0"/>
                      </a:endParaRPr>
                    </a:p>
                  </a:txBody>
                  <a:tcPr marL="66023" marR="66023" marT="0" marB="0">
                    <a:solidFill>
                      <a:schemeClr val="accent1">
                        <a:lumMod val="60000"/>
                        <a:lumOff val="40000"/>
                      </a:schemeClr>
                    </a:solidFill>
                  </a:tcPr>
                </a:tc>
                <a:tc hMerge="1">
                  <a:txBody>
                    <a:bodyPr/>
                    <a:lstStyle/>
                    <a:p>
                      <a:endParaRPr lang="en-US"/>
                    </a:p>
                  </a:txBody>
                  <a:tcPr/>
                </a:tc>
                <a:tc>
                  <a:txBody>
                    <a:bodyPr/>
                    <a:lstStyle/>
                    <a:p>
                      <a:pPr marL="0" marR="0" algn="ctr">
                        <a:spcBef>
                          <a:spcPts val="0"/>
                        </a:spcBef>
                        <a:spcAft>
                          <a:spcPts val="0"/>
                        </a:spcAft>
                      </a:pPr>
                      <a:r>
                        <a:rPr lang="en-US" sz="2200" b="1" dirty="0">
                          <a:effectLst/>
                          <a:latin typeface="+mj-lt"/>
                          <a:ea typeface="Times New Roman" panose="02020603050405020304" pitchFamily="18" charset="0"/>
                          <a:cs typeface="Times New Roman" panose="02020603050405020304" pitchFamily="18" charset="0"/>
                        </a:rPr>
                        <a:t>58%</a:t>
                      </a:r>
                    </a:p>
                  </a:txBody>
                  <a:tcPr marL="68580" marR="68580" marT="0" marB="0"/>
                </a:tc>
                <a:extLst>
                  <a:ext uri="{0D108BD9-81ED-4DB2-BD59-A6C34878D82A}">
                    <a16:rowId xmlns:a16="http://schemas.microsoft.com/office/drawing/2014/main" val="1887743180"/>
                  </a:ext>
                </a:extLst>
              </a:tr>
            </a:tbl>
          </a:graphicData>
        </a:graphic>
      </p:graphicFrame>
      <p:sp>
        <p:nvSpPr>
          <p:cNvPr id="7" name="Title 1">
            <a:extLst>
              <a:ext uri="{FF2B5EF4-FFF2-40B4-BE49-F238E27FC236}">
                <a16:creationId xmlns:a16="http://schemas.microsoft.com/office/drawing/2014/main" id="{B0FEF8BA-A0ED-40DF-89D6-0E0FD50AC482}"/>
              </a:ext>
            </a:extLst>
          </p:cNvPr>
          <p:cNvSpPr txBox="1">
            <a:spLocks/>
          </p:cNvSpPr>
          <p:nvPr/>
        </p:nvSpPr>
        <p:spPr>
          <a:xfrm>
            <a:off x="1295400" y="304800"/>
            <a:ext cx="7848600" cy="1295400"/>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Enrollment by Major (Top 10)</a:t>
            </a:r>
          </a:p>
          <a:p>
            <a:pPr algn="ctr"/>
            <a:r>
              <a:rPr lang="en-US" sz="3200" i="1" dirty="0"/>
              <a:t>492 students from 72 countries</a:t>
            </a:r>
          </a:p>
        </p:txBody>
      </p:sp>
    </p:spTree>
    <p:extLst>
      <p:ext uri="{BB962C8B-B14F-4D97-AF65-F5344CB8AC3E}">
        <p14:creationId xmlns:p14="http://schemas.microsoft.com/office/powerpoint/2010/main" val="61778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0313-469B-489F-9812-F500B181EB5B}"/>
              </a:ext>
            </a:extLst>
          </p:cNvPr>
          <p:cNvSpPr>
            <a:spLocks noGrp="1"/>
          </p:cNvSpPr>
          <p:nvPr>
            <p:ph type="title"/>
          </p:nvPr>
        </p:nvSpPr>
        <p:spPr>
          <a:xfrm>
            <a:off x="1066800" y="306372"/>
            <a:ext cx="7704667" cy="762000"/>
          </a:xfrm>
        </p:spPr>
        <p:txBody>
          <a:bodyPr/>
          <a:lstStyle/>
          <a:p>
            <a:r>
              <a:rPr lang="en-US" b="1" dirty="0"/>
              <a:t>Presentation Overview</a:t>
            </a:r>
          </a:p>
        </p:txBody>
      </p:sp>
      <p:sp>
        <p:nvSpPr>
          <p:cNvPr id="10" name="Content Placeholder 2">
            <a:extLst>
              <a:ext uri="{FF2B5EF4-FFF2-40B4-BE49-F238E27FC236}">
                <a16:creationId xmlns:a16="http://schemas.microsoft.com/office/drawing/2014/main" id="{F365DFF5-C985-43F3-A818-63835F1012E6}"/>
              </a:ext>
            </a:extLst>
          </p:cNvPr>
          <p:cNvSpPr>
            <a:spLocks noGrp="1"/>
          </p:cNvSpPr>
          <p:nvPr>
            <p:ph idx="1"/>
          </p:nvPr>
        </p:nvSpPr>
        <p:spPr>
          <a:xfrm>
            <a:off x="1676400" y="1066801"/>
            <a:ext cx="6781799" cy="5791199"/>
          </a:xfrm>
        </p:spPr>
        <p:txBody>
          <a:bodyPr>
            <a:normAutofit fontScale="92500"/>
          </a:bodyPr>
          <a:lstStyle/>
          <a:p>
            <a:r>
              <a:rPr lang="en-US" b="1" dirty="0"/>
              <a:t>Graduate College </a:t>
            </a:r>
          </a:p>
          <a:p>
            <a:pPr lvl="1"/>
            <a:r>
              <a:rPr lang="en-US" dirty="0"/>
              <a:t>Credential Evaluation</a:t>
            </a:r>
          </a:p>
          <a:p>
            <a:r>
              <a:rPr lang="en-US" b="1" dirty="0"/>
              <a:t>International Student and Scholar Services (ISSS)</a:t>
            </a:r>
          </a:p>
          <a:p>
            <a:pPr lvl="1"/>
            <a:r>
              <a:rPr lang="en-US" dirty="0"/>
              <a:t>Definitions</a:t>
            </a:r>
          </a:p>
          <a:p>
            <a:pPr lvl="1"/>
            <a:r>
              <a:rPr lang="en-US" dirty="0"/>
              <a:t>Who is an international student? </a:t>
            </a:r>
          </a:p>
          <a:p>
            <a:pPr lvl="1"/>
            <a:r>
              <a:rPr lang="en-US" dirty="0"/>
              <a:t>International Student Numbers at Texas State</a:t>
            </a:r>
          </a:p>
          <a:p>
            <a:pPr lvl="1"/>
            <a:r>
              <a:rPr lang="en-US" dirty="0"/>
              <a:t>International Documents</a:t>
            </a:r>
          </a:p>
          <a:p>
            <a:pPr lvl="1"/>
            <a:r>
              <a:rPr lang="en-US" dirty="0"/>
              <a:t>International Student Forms and Regulations</a:t>
            </a:r>
          </a:p>
          <a:p>
            <a:pPr lvl="1"/>
            <a:r>
              <a:rPr lang="en-US" dirty="0"/>
              <a:t>Work Authorization </a:t>
            </a:r>
          </a:p>
          <a:p>
            <a:pPr lvl="1"/>
            <a:r>
              <a:rPr lang="en-US" dirty="0"/>
              <a:t>Cultural Adjustment</a:t>
            </a:r>
          </a:p>
          <a:p>
            <a:pPr lvl="1"/>
            <a:r>
              <a:rPr lang="en-US" dirty="0"/>
              <a:t>Student Challenges </a:t>
            </a:r>
          </a:p>
          <a:p>
            <a:pPr lvl="1"/>
            <a:r>
              <a:rPr lang="en-US" dirty="0"/>
              <a:t>Annual Events</a:t>
            </a:r>
          </a:p>
          <a:p>
            <a:r>
              <a:rPr lang="en-US" b="1" dirty="0"/>
              <a:t>Student Panel</a:t>
            </a:r>
          </a:p>
        </p:txBody>
      </p:sp>
    </p:spTree>
    <p:extLst>
      <p:ext uri="{BB962C8B-B14F-4D97-AF65-F5344CB8AC3E}">
        <p14:creationId xmlns:p14="http://schemas.microsoft.com/office/powerpoint/2010/main" val="109959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E6241B-D6D3-4580-A253-15F7F56D768D}"/>
              </a:ext>
            </a:extLst>
          </p:cNvPr>
          <p:cNvSpPr txBox="1">
            <a:spLocks/>
          </p:cNvSpPr>
          <p:nvPr/>
        </p:nvSpPr>
        <p:spPr>
          <a:xfrm>
            <a:off x="1066800" y="736721"/>
            <a:ext cx="7467600" cy="558680"/>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t>Enrollment by Academic College</a:t>
            </a:r>
          </a:p>
        </p:txBody>
      </p:sp>
      <p:sp>
        <p:nvSpPr>
          <p:cNvPr id="5" name="Title 1">
            <a:extLst>
              <a:ext uri="{FF2B5EF4-FFF2-40B4-BE49-F238E27FC236}">
                <a16:creationId xmlns:a16="http://schemas.microsoft.com/office/drawing/2014/main" id="{D0EC9049-001D-4AFC-8CB6-6B2844C3A64B}"/>
              </a:ext>
            </a:extLst>
          </p:cNvPr>
          <p:cNvSpPr txBox="1">
            <a:spLocks/>
          </p:cNvSpPr>
          <p:nvPr/>
        </p:nvSpPr>
        <p:spPr>
          <a:xfrm>
            <a:off x="2206658" y="6324600"/>
            <a:ext cx="6934200" cy="375978"/>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t>See numbers and trends: </a:t>
            </a:r>
            <a:r>
              <a:rPr lang="en-US" sz="2000" b="1" i="1" u="sng" dirty="0">
                <a:hlinkClick r:id="rId3"/>
              </a:rPr>
              <a:t>International Student Statistics</a:t>
            </a:r>
            <a:endParaRPr lang="en-US" sz="2000" dirty="0"/>
          </a:p>
        </p:txBody>
      </p:sp>
      <p:graphicFrame>
        <p:nvGraphicFramePr>
          <p:cNvPr id="2" name="Table 2">
            <a:extLst>
              <a:ext uri="{FF2B5EF4-FFF2-40B4-BE49-F238E27FC236}">
                <a16:creationId xmlns:a16="http://schemas.microsoft.com/office/drawing/2014/main" id="{C8E4EF36-4D2B-43D4-9C25-7C542ADF8DC5}"/>
              </a:ext>
            </a:extLst>
          </p:cNvPr>
          <p:cNvGraphicFramePr>
            <a:graphicFrameLocks noGrp="1"/>
          </p:cNvGraphicFramePr>
          <p:nvPr>
            <p:extLst>
              <p:ext uri="{D42A27DB-BD31-4B8C-83A1-F6EECF244321}">
                <p14:modId xmlns:p14="http://schemas.microsoft.com/office/powerpoint/2010/main" val="2031924810"/>
              </p:ext>
            </p:extLst>
          </p:nvPr>
        </p:nvGraphicFramePr>
        <p:xfrm>
          <a:off x="457200" y="1319754"/>
          <a:ext cx="8458198" cy="474967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1832362380"/>
                    </a:ext>
                  </a:extLst>
                </a:gridCol>
                <a:gridCol w="2161307">
                  <a:extLst>
                    <a:ext uri="{9D8B030D-6E8A-4147-A177-3AD203B41FA5}">
                      <a16:colId xmlns:a16="http://schemas.microsoft.com/office/drawing/2014/main" val="3639734167"/>
                    </a:ext>
                  </a:extLst>
                </a:gridCol>
                <a:gridCol w="1281545">
                  <a:extLst>
                    <a:ext uri="{9D8B030D-6E8A-4147-A177-3AD203B41FA5}">
                      <a16:colId xmlns:a16="http://schemas.microsoft.com/office/drawing/2014/main" val="4196302051"/>
                    </a:ext>
                  </a:extLst>
                </a:gridCol>
                <a:gridCol w="1281546">
                  <a:extLst>
                    <a:ext uri="{9D8B030D-6E8A-4147-A177-3AD203B41FA5}">
                      <a16:colId xmlns:a16="http://schemas.microsoft.com/office/drawing/2014/main" val="1151286006"/>
                    </a:ext>
                  </a:extLst>
                </a:gridCol>
              </a:tblGrid>
              <a:tr h="470308">
                <a:tc>
                  <a:txBody>
                    <a:bodyPr/>
                    <a:lstStyle/>
                    <a:p>
                      <a:r>
                        <a:rPr lang="en-US" sz="2400" dirty="0">
                          <a:solidFill>
                            <a:schemeClr val="tx1"/>
                          </a:solidFill>
                        </a:rPr>
                        <a:t>College</a:t>
                      </a:r>
                    </a:p>
                  </a:txBody>
                  <a:tcPr/>
                </a:tc>
                <a:tc>
                  <a:txBody>
                    <a:bodyPr/>
                    <a:lstStyle/>
                    <a:p>
                      <a:pPr algn="ctr"/>
                      <a:r>
                        <a:rPr lang="en-US" sz="2400" dirty="0">
                          <a:solidFill>
                            <a:schemeClr val="tx1"/>
                          </a:solidFill>
                        </a:rPr>
                        <a:t>Total Students</a:t>
                      </a:r>
                    </a:p>
                  </a:txBody>
                  <a:tcPr/>
                </a:tc>
                <a:tc>
                  <a:txBody>
                    <a:bodyPr/>
                    <a:lstStyle/>
                    <a:p>
                      <a:pPr algn="ctr"/>
                      <a:r>
                        <a:rPr lang="en-US" sz="2400" dirty="0">
                          <a:solidFill>
                            <a:schemeClr val="tx1"/>
                          </a:solidFill>
                        </a:rPr>
                        <a:t>F-1 Only</a:t>
                      </a:r>
                    </a:p>
                  </a:txBody>
                  <a:tcPr/>
                </a:tc>
                <a:tc>
                  <a:txBody>
                    <a:bodyPr/>
                    <a:lstStyle/>
                    <a:p>
                      <a:pPr algn="ctr"/>
                      <a:r>
                        <a:rPr lang="en-US" sz="2400" dirty="0">
                          <a:solidFill>
                            <a:schemeClr val="tx1"/>
                          </a:solidFill>
                        </a:rPr>
                        <a:t>% F-1</a:t>
                      </a:r>
                    </a:p>
                  </a:txBody>
                  <a:tcPr/>
                </a:tc>
                <a:extLst>
                  <a:ext uri="{0D108BD9-81ED-4DB2-BD59-A6C34878D82A}">
                    <a16:rowId xmlns:a16="http://schemas.microsoft.com/office/drawing/2014/main" val="2624523070"/>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Applied Arts</a:t>
                      </a:r>
                    </a:p>
                  </a:txBody>
                  <a:tcPr/>
                </a:tc>
                <a:tc>
                  <a:txBody>
                    <a:bodyPr/>
                    <a:lstStyle/>
                    <a:p>
                      <a:pPr algn="ctr"/>
                      <a:r>
                        <a:rPr lang="en-US" sz="2400" dirty="0"/>
                        <a:t>13</a:t>
                      </a:r>
                    </a:p>
                  </a:txBody>
                  <a:tcPr/>
                </a:tc>
                <a:tc>
                  <a:txBody>
                    <a:bodyPr/>
                    <a:lstStyle/>
                    <a:p>
                      <a:pPr algn="ctr"/>
                      <a:r>
                        <a:rPr lang="en-US" sz="2400" dirty="0"/>
                        <a:t>12</a:t>
                      </a:r>
                    </a:p>
                  </a:txBody>
                  <a:tcPr/>
                </a:tc>
                <a:tc>
                  <a:txBody>
                    <a:bodyPr/>
                    <a:lstStyle/>
                    <a:p>
                      <a:pPr algn="ctr"/>
                      <a:r>
                        <a:rPr lang="en-US" sz="2400" dirty="0"/>
                        <a:t>92%</a:t>
                      </a:r>
                    </a:p>
                  </a:txBody>
                  <a:tcPr/>
                </a:tc>
                <a:extLst>
                  <a:ext uri="{0D108BD9-81ED-4DB2-BD59-A6C34878D82A}">
                    <a16:rowId xmlns:a16="http://schemas.microsoft.com/office/drawing/2014/main" val="1208460015"/>
                  </a:ext>
                </a:extLst>
              </a:tr>
              <a:tr h="508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McCoy College of Business</a:t>
                      </a:r>
                      <a:endParaRPr lang="en-US" sz="2400" dirty="0"/>
                    </a:p>
                  </a:txBody>
                  <a:tcPr/>
                </a:tc>
                <a:tc>
                  <a:txBody>
                    <a:bodyPr/>
                    <a:lstStyle/>
                    <a:p>
                      <a:pPr algn="ctr"/>
                      <a:r>
                        <a:rPr lang="en-US" sz="2400" dirty="0"/>
                        <a:t>82</a:t>
                      </a:r>
                    </a:p>
                  </a:txBody>
                  <a:tcPr/>
                </a:tc>
                <a:tc>
                  <a:txBody>
                    <a:bodyPr/>
                    <a:lstStyle/>
                    <a:p>
                      <a:pPr algn="ctr"/>
                      <a:r>
                        <a:rPr lang="en-US" sz="2400" dirty="0"/>
                        <a:t>63</a:t>
                      </a:r>
                    </a:p>
                  </a:txBody>
                  <a:tcPr/>
                </a:tc>
                <a:tc>
                  <a:txBody>
                    <a:bodyPr/>
                    <a:lstStyle/>
                    <a:p>
                      <a:pPr algn="ctr"/>
                      <a:r>
                        <a:rPr lang="en-US" sz="2400" dirty="0"/>
                        <a:t>77%</a:t>
                      </a:r>
                    </a:p>
                  </a:txBody>
                  <a:tcPr/>
                </a:tc>
                <a:extLst>
                  <a:ext uri="{0D108BD9-81ED-4DB2-BD59-A6C34878D82A}">
                    <a16:rowId xmlns:a16="http://schemas.microsoft.com/office/drawing/2014/main" val="1665084086"/>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Education</a:t>
                      </a:r>
                      <a:endParaRPr lang="en-US" sz="2400" dirty="0"/>
                    </a:p>
                  </a:txBody>
                  <a:tcPr/>
                </a:tc>
                <a:tc>
                  <a:txBody>
                    <a:bodyPr/>
                    <a:lstStyle/>
                    <a:p>
                      <a:pPr algn="ctr"/>
                      <a:r>
                        <a:rPr lang="en-US" sz="2400" dirty="0"/>
                        <a:t>33</a:t>
                      </a:r>
                    </a:p>
                  </a:txBody>
                  <a:tcPr/>
                </a:tc>
                <a:tc>
                  <a:txBody>
                    <a:bodyPr/>
                    <a:lstStyle/>
                    <a:p>
                      <a:pPr algn="ctr"/>
                      <a:r>
                        <a:rPr lang="en-US" sz="2400" dirty="0"/>
                        <a:t>32</a:t>
                      </a:r>
                    </a:p>
                  </a:txBody>
                  <a:tcPr/>
                </a:tc>
                <a:tc>
                  <a:txBody>
                    <a:bodyPr/>
                    <a:lstStyle/>
                    <a:p>
                      <a:pPr algn="ctr"/>
                      <a:r>
                        <a:rPr lang="en-US" sz="2400" dirty="0"/>
                        <a:t>97%</a:t>
                      </a:r>
                    </a:p>
                  </a:txBody>
                  <a:tcPr/>
                </a:tc>
                <a:extLst>
                  <a:ext uri="{0D108BD9-81ED-4DB2-BD59-A6C34878D82A}">
                    <a16:rowId xmlns:a16="http://schemas.microsoft.com/office/drawing/2014/main" val="1792791083"/>
                  </a:ext>
                </a:extLst>
              </a:tr>
              <a:tr h="47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Fine Arts &amp; Communication</a:t>
                      </a:r>
                      <a:endParaRPr lang="en-US" sz="2400" dirty="0"/>
                    </a:p>
                  </a:txBody>
                  <a:tcPr/>
                </a:tc>
                <a:tc>
                  <a:txBody>
                    <a:bodyPr/>
                    <a:lstStyle/>
                    <a:p>
                      <a:pPr algn="ctr"/>
                      <a:r>
                        <a:rPr lang="en-US" sz="2400" dirty="0"/>
                        <a:t>26</a:t>
                      </a:r>
                    </a:p>
                  </a:txBody>
                  <a:tcPr/>
                </a:tc>
                <a:tc>
                  <a:txBody>
                    <a:bodyPr/>
                    <a:lstStyle/>
                    <a:p>
                      <a:pPr algn="ctr"/>
                      <a:r>
                        <a:rPr lang="en-US" sz="2400" dirty="0"/>
                        <a:t>25</a:t>
                      </a:r>
                    </a:p>
                  </a:txBody>
                  <a:tcPr/>
                </a:tc>
                <a:tc>
                  <a:txBody>
                    <a:bodyPr/>
                    <a:lstStyle/>
                    <a:p>
                      <a:pPr algn="ctr"/>
                      <a:r>
                        <a:rPr lang="en-US" sz="2400" dirty="0"/>
                        <a:t>96%</a:t>
                      </a:r>
                    </a:p>
                  </a:txBody>
                  <a:tcPr/>
                </a:tc>
                <a:extLst>
                  <a:ext uri="{0D108BD9-81ED-4DB2-BD59-A6C34878D82A}">
                    <a16:rowId xmlns:a16="http://schemas.microsoft.com/office/drawing/2014/main" val="549907037"/>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Health Professions</a:t>
                      </a:r>
                      <a:endParaRPr lang="en-US" sz="2400" dirty="0"/>
                    </a:p>
                  </a:txBody>
                  <a:tcPr/>
                </a:tc>
                <a:tc>
                  <a:txBody>
                    <a:bodyPr/>
                    <a:lstStyle/>
                    <a:p>
                      <a:pPr algn="ctr"/>
                      <a:r>
                        <a:rPr lang="en-US" sz="2400" dirty="0"/>
                        <a:t>10</a:t>
                      </a:r>
                    </a:p>
                  </a:txBody>
                  <a:tcPr/>
                </a:tc>
                <a:tc>
                  <a:txBody>
                    <a:bodyPr/>
                    <a:lstStyle/>
                    <a:p>
                      <a:pPr algn="ctr"/>
                      <a:r>
                        <a:rPr lang="en-US" sz="2400" dirty="0"/>
                        <a:t>7</a:t>
                      </a:r>
                    </a:p>
                  </a:txBody>
                  <a:tcPr/>
                </a:tc>
                <a:tc>
                  <a:txBody>
                    <a:bodyPr/>
                    <a:lstStyle/>
                    <a:p>
                      <a:pPr algn="ctr"/>
                      <a:r>
                        <a:rPr lang="en-US" sz="2400" dirty="0"/>
                        <a:t>70%</a:t>
                      </a:r>
                    </a:p>
                  </a:txBody>
                  <a:tcPr/>
                </a:tc>
                <a:extLst>
                  <a:ext uri="{0D108BD9-81ED-4DB2-BD59-A6C34878D82A}">
                    <a16:rowId xmlns:a16="http://schemas.microsoft.com/office/drawing/2014/main" val="1630609770"/>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Liberal Arts</a:t>
                      </a:r>
                      <a:endParaRPr lang="en-US" sz="2400" dirty="0"/>
                    </a:p>
                  </a:txBody>
                  <a:tcPr/>
                </a:tc>
                <a:tc>
                  <a:txBody>
                    <a:bodyPr/>
                    <a:lstStyle/>
                    <a:p>
                      <a:pPr algn="ctr"/>
                      <a:r>
                        <a:rPr lang="en-US" sz="2400" dirty="0"/>
                        <a:t>55</a:t>
                      </a:r>
                    </a:p>
                  </a:txBody>
                  <a:tcPr/>
                </a:tc>
                <a:tc>
                  <a:txBody>
                    <a:bodyPr/>
                    <a:lstStyle/>
                    <a:p>
                      <a:pPr algn="ctr"/>
                      <a:r>
                        <a:rPr lang="en-US" sz="2400" dirty="0"/>
                        <a:t>50</a:t>
                      </a:r>
                    </a:p>
                  </a:txBody>
                  <a:tcPr/>
                </a:tc>
                <a:tc>
                  <a:txBody>
                    <a:bodyPr/>
                    <a:lstStyle/>
                    <a:p>
                      <a:pPr algn="ctr"/>
                      <a:r>
                        <a:rPr lang="en-US" sz="2400" dirty="0"/>
                        <a:t>91%</a:t>
                      </a:r>
                    </a:p>
                  </a:txBody>
                  <a:tcPr/>
                </a:tc>
                <a:extLst>
                  <a:ext uri="{0D108BD9-81ED-4DB2-BD59-A6C34878D82A}">
                    <a16:rowId xmlns:a16="http://schemas.microsoft.com/office/drawing/2014/main" val="2652771356"/>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Science &amp; Engineering </a:t>
                      </a:r>
                      <a:endParaRPr lang="en-US" sz="2400" dirty="0"/>
                    </a:p>
                  </a:txBody>
                  <a:tcPr/>
                </a:tc>
                <a:tc>
                  <a:txBody>
                    <a:bodyPr/>
                    <a:lstStyle/>
                    <a:p>
                      <a:pPr algn="ctr"/>
                      <a:r>
                        <a:rPr lang="en-US" sz="2400" dirty="0"/>
                        <a:t>260</a:t>
                      </a:r>
                    </a:p>
                  </a:txBody>
                  <a:tcPr/>
                </a:tc>
                <a:tc>
                  <a:txBody>
                    <a:bodyPr/>
                    <a:lstStyle/>
                    <a:p>
                      <a:pPr algn="ctr"/>
                      <a:r>
                        <a:rPr lang="en-US" sz="2400" dirty="0"/>
                        <a:t>229</a:t>
                      </a:r>
                    </a:p>
                  </a:txBody>
                  <a:tcPr/>
                </a:tc>
                <a:tc>
                  <a:txBody>
                    <a:bodyPr/>
                    <a:lstStyle/>
                    <a:p>
                      <a:pPr algn="ctr"/>
                      <a:r>
                        <a:rPr lang="en-US" sz="2400" dirty="0"/>
                        <a:t>88%</a:t>
                      </a:r>
                    </a:p>
                  </a:txBody>
                  <a:tcPr/>
                </a:tc>
                <a:extLst>
                  <a:ext uri="{0D108BD9-81ED-4DB2-BD59-A6C34878D82A}">
                    <a16:rowId xmlns:a16="http://schemas.microsoft.com/office/drawing/2014/main" val="3231933671"/>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University College</a:t>
                      </a:r>
                      <a:endParaRPr lang="en-US" sz="2400" dirty="0"/>
                    </a:p>
                  </a:txBody>
                  <a:tcPr/>
                </a:tc>
                <a:tc>
                  <a:txBody>
                    <a:bodyPr/>
                    <a:lstStyle/>
                    <a:p>
                      <a:pPr algn="ctr"/>
                      <a:r>
                        <a:rPr lang="en-US" sz="2400" dirty="0"/>
                        <a:t>11</a:t>
                      </a:r>
                    </a:p>
                  </a:txBody>
                  <a:tcPr/>
                </a:tc>
                <a:tc>
                  <a:txBody>
                    <a:bodyPr/>
                    <a:lstStyle/>
                    <a:p>
                      <a:pPr algn="ctr"/>
                      <a:r>
                        <a:rPr lang="en-US" sz="2400" dirty="0"/>
                        <a:t>11</a:t>
                      </a:r>
                    </a:p>
                  </a:txBody>
                  <a:tcPr/>
                </a:tc>
                <a:tc>
                  <a:txBody>
                    <a:bodyPr/>
                    <a:lstStyle/>
                    <a:p>
                      <a:pPr algn="ctr"/>
                      <a:r>
                        <a:rPr lang="en-US" sz="2400" dirty="0"/>
                        <a:t>100%</a:t>
                      </a:r>
                    </a:p>
                  </a:txBody>
                  <a:tcPr/>
                </a:tc>
                <a:extLst>
                  <a:ext uri="{0D108BD9-81ED-4DB2-BD59-A6C34878D82A}">
                    <a16:rowId xmlns:a16="http://schemas.microsoft.com/office/drawing/2014/main" val="588784484"/>
                  </a:ext>
                </a:extLst>
              </a:tr>
              <a:tr h="470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Graduate College</a:t>
                      </a:r>
                      <a:endParaRPr lang="en-US" sz="2400" dirty="0"/>
                    </a:p>
                  </a:txBody>
                  <a:tcPr/>
                </a:tc>
                <a:tc>
                  <a:txBody>
                    <a:bodyPr/>
                    <a:lstStyle/>
                    <a:p>
                      <a:pPr algn="ctr"/>
                      <a:r>
                        <a:rPr lang="en-US" sz="2400" dirty="0"/>
                        <a:t>2</a:t>
                      </a:r>
                    </a:p>
                  </a:txBody>
                  <a:tcPr/>
                </a:tc>
                <a:tc>
                  <a:txBody>
                    <a:bodyPr/>
                    <a:lstStyle/>
                    <a:p>
                      <a:pPr algn="ctr"/>
                      <a:r>
                        <a:rPr lang="en-US" sz="2400" dirty="0"/>
                        <a:t>1</a:t>
                      </a:r>
                    </a:p>
                  </a:txBody>
                  <a:tcPr/>
                </a:tc>
                <a:tc>
                  <a:txBody>
                    <a:bodyPr/>
                    <a:lstStyle/>
                    <a:p>
                      <a:pPr algn="ctr"/>
                      <a:r>
                        <a:rPr lang="en-US" sz="2400" dirty="0"/>
                        <a:t>50%</a:t>
                      </a:r>
                    </a:p>
                  </a:txBody>
                  <a:tcPr/>
                </a:tc>
                <a:extLst>
                  <a:ext uri="{0D108BD9-81ED-4DB2-BD59-A6C34878D82A}">
                    <a16:rowId xmlns:a16="http://schemas.microsoft.com/office/drawing/2014/main" val="783174535"/>
                  </a:ext>
                </a:extLst>
              </a:tr>
            </a:tbl>
          </a:graphicData>
        </a:graphic>
      </p:graphicFrame>
    </p:spTree>
    <p:extLst>
      <p:ext uri="{BB962C8B-B14F-4D97-AF65-F5344CB8AC3E}">
        <p14:creationId xmlns:p14="http://schemas.microsoft.com/office/powerpoint/2010/main" val="175525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alphaModFix amt="60000"/>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tretch>
            <a:fillRect/>
          </a:stretch>
        </p:blipFill>
        <p:spPr>
          <a:xfrm>
            <a:off x="1128117" y="4571999"/>
            <a:ext cx="2099903" cy="1995653"/>
          </a:xfrm>
          <a:prstGeom prst="rect">
            <a:avLst/>
          </a:prstGeom>
        </p:spPr>
      </p:pic>
      <p:sp>
        <p:nvSpPr>
          <p:cNvPr id="2" name="Title 1"/>
          <p:cNvSpPr>
            <a:spLocks noGrp="1"/>
          </p:cNvSpPr>
          <p:nvPr>
            <p:ph type="title"/>
          </p:nvPr>
        </p:nvSpPr>
        <p:spPr>
          <a:xfrm>
            <a:off x="1371600" y="598732"/>
            <a:ext cx="7467600" cy="927082"/>
          </a:xfrm>
          <a:ln>
            <a:noFill/>
            <a:prstDash val="solid"/>
          </a:ln>
        </p:spPr>
        <p:txBody>
          <a:bodyPr>
            <a:normAutofit/>
          </a:bodyPr>
          <a:lstStyle/>
          <a:p>
            <a:r>
              <a:rPr lang="en-US" b="1" dirty="0">
                <a:latin typeface="+mn-lt"/>
                <a:cs typeface="Bookman Old Style"/>
              </a:rPr>
              <a:t>Immigration Documents</a:t>
            </a:r>
          </a:p>
        </p:txBody>
      </p:sp>
      <p:sp>
        <p:nvSpPr>
          <p:cNvPr id="4" name="Text Placeholder 3"/>
          <p:cNvSpPr>
            <a:spLocks noGrp="1"/>
          </p:cNvSpPr>
          <p:nvPr>
            <p:ph type="body" idx="1"/>
          </p:nvPr>
        </p:nvSpPr>
        <p:spPr>
          <a:xfrm>
            <a:off x="861333" y="1452523"/>
            <a:ext cx="2633472" cy="637786"/>
          </a:xfrm>
          <a:ln w="3175" cmpd="sng">
            <a:solidFill>
              <a:schemeClr val="tx1"/>
            </a:solidFill>
          </a:ln>
        </p:spPr>
        <p:txBody>
          <a:bodyPr>
            <a:normAutofit/>
          </a:bodyPr>
          <a:lstStyle/>
          <a:p>
            <a:pPr algn="ctr"/>
            <a:r>
              <a:rPr lang="en-US" sz="3200" b="1" dirty="0">
                <a:solidFill>
                  <a:schemeClr val="tx1"/>
                </a:solidFill>
                <a:cs typeface="Bookman Old Style"/>
              </a:rPr>
              <a:t>Passport</a:t>
            </a:r>
            <a:r>
              <a:rPr lang="en-US" sz="1600" dirty="0">
                <a:cs typeface="Bookman Old Style"/>
              </a:rPr>
              <a:t> </a:t>
            </a:r>
            <a:endParaRPr lang="en-US" sz="3200" dirty="0">
              <a:cs typeface="Bookman Old Style"/>
            </a:endParaRPr>
          </a:p>
        </p:txBody>
      </p:sp>
      <p:sp>
        <p:nvSpPr>
          <p:cNvPr id="3" name="Content Placeholder 2"/>
          <p:cNvSpPr>
            <a:spLocks noGrp="1"/>
          </p:cNvSpPr>
          <p:nvPr>
            <p:ph sz="half" idx="2"/>
          </p:nvPr>
        </p:nvSpPr>
        <p:spPr>
          <a:xfrm>
            <a:off x="861333" y="2191820"/>
            <a:ext cx="2633472" cy="4437580"/>
          </a:xfrm>
          <a:ln>
            <a:solidFill>
              <a:schemeClr val="tx1"/>
            </a:solidFill>
            <a:prstDash val="solid"/>
          </a:ln>
        </p:spPr>
        <p:txBody>
          <a:bodyPr>
            <a:normAutofit/>
          </a:bodyPr>
          <a:lstStyle/>
          <a:p>
            <a:pPr marL="0" indent="0" algn="ctr">
              <a:lnSpc>
                <a:spcPct val="80000"/>
              </a:lnSpc>
              <a:buNone/>
            </a:pPr>
            <a:r>
              <a:rPr lang="en-US" sz="2400" dirty="0">
                <a:latin typeface="+mj-lt"/>
                <a:cs typeface="Bookman Old Style"/>
              </a:rPr>
              <a:t>Must always be valid.</a:t>
            </a:r>
          </a:p>
          <a:p>
            <a:pPr marL="0" indent="0" algn="ctr">
              <a:lnSpc>
                <a:spcPct val="80000"/>
              </a:lnSpc>
              <a:buNone/>
            </a:pPr>
            <a:r>
              <a:rPr lang="en-US" sz="2400" dirty="0">
                <a:latin typeface="+mj-lt"/>
                <a:cs typeface="Bookman Old Style"/>
              </a:rPr>
              <a:t>Renew passport at student’s embassy or home country abroad</a:t>
            </a:r>
          </a:p>
        </p:txBody>
      </p:sp>
      <p:sp>
        <p:nvSpPr>
          <p:cNvPr id="5" name="Text Placeholder 4"/>
          <p:cNvSpPr>
            <a:spLocks noGrp="1"/>
          </p:cNvSpPr>
          <p:nvPr>
            <p:ph type="body" sz="quarter" idx="3"/>
          </p:nvPr>
        </p:nvSpPr>
        <p:spPr>
          <a:xfrm>
            <a:off x="3573441" y="1452524"/>
            <a:ext cx="2633472" cy="637785"/>
          </a:xfrm>
          <a:ln>
            <a:solidFill>
              <a:schemeClr val="tx1"/>
            </a:solidFill>
            <a:prstDash val="solid"/>
          </a:ln>
        </p:spPr>
        <p:txBody>
          <a:bodyPr>
            <a:noAutofit/>
          </a:bodyPr>
          <a:lstStyle/>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pPr algn="ctr">
              <a:lnSpc>
                <a:spcPct val="80000"/>
              </a:lnSpc>
            </a:pPr>
            <a:endParaRPr lang="en-US" dirty="0">
              <a:latin typeface="Bookman Old Style"/>
              <a:cs typeface="Bookman Old Style"/>
            </a:endParaRPr>
          </a:p>
          <a:p>
            <a:pPr algn="ctr">
              <a:lnSpc>
                <a:spcPct val="80000"/>
              </a:lnSpc>
            </a:pPr>
            <a:r>
              <a:rPr lang="en-US" sz="3200" b="1" dirty="0">
                <a:solidFill>
                  <a:schemeClr val="tx1"/>
                </a:solidFill>
                <a:latin typeface="+mj-lt"/>
                <a:cs typeface="Bookman Old Style"/>
              </a:rPr>
              <a:t>I-20</a:t>
            </a:r>
            <a:r>
              <a:rPr lang="en-US" b="1" dirty="0">
                <a:latin typeface="Bookman Old Style"/>
                <a:cs typeface="Bookman Old Style"/>
              </a:rPr>
              <a:t> </a:t>
            </a:r>
          </a:p>
        </p:txBody>
      </p:sp>
      <p:sp>
        <p:nvSpPr>
          <p:cNvPr id="6" name="Content Placeholder 5"/>
          <p:cNvSpPr>
            <a:spLocks noGrp="1"/>
          </p:cNvSpPr>
          <p:nvPr>
            <p:ph sz="quarter" idx="4"/>
          </p:nvPr>
        </p:nvSpPr>
        <p:spPr>
          <a:xfrm>
            <a:off x="3573441" y="2191817"/>
            <a:ext cx="2633472" cy="4437583"/>
          </a:xfrm>
          <a:ln>
            <a:solidFill>
              <a:schemeClr val="tx1"/>
            </a:solidFill>
            <a:prstDash val="solid"/>
          </a:ln>
        </p:spPr>
        <p:txBody>
          <a:bodyPr>
            <a:normAutofit/>
          </a:bodyPr>
          <a:lstStyle/>
          <a:p>
            <a:pPr marL="74295" indent="0" algn="ctr">
              <a:buNone/>
            </a:pPr>
            <a:r>
              <a:rPr lang="en-US" sz="2300" dirty="0">
                <a:cs typeface="Bookman Old Style"/>
              </a:rPr>
              <a:t>Certificate of Eligibility for Nonimmigrant Student Status</a:t>
            </a:r>
          </a:p>
          <a:p>
            <a:pPr marL="360045"/>
            <a:endParaRPr lang="en-US" sz="2070" dirty="0">
              <a:latin typeface="Bookman Old Style"/>
              <a:cs typeface="Bookman Old Style"/>
            </a:endParaRPr>
          </a:p>
          <a:p>
            <a:pPr marL="360045"/>
            <a:endParaRPr lang="en-US" sz="2070" dirty="0">
              <a:latin typeface="Bookman Old Style"/>
              <a:cs typeface="Bookman Old Style"/>
            </a:endParaRPr>
          </a:p>
          <a:p>
            <a:pPr marL="360045"/>
            <a:endParaRPr lang="en-US" sz="2070" dirty="0">
              <a:latin typeface="Bookman Old Style"/>
              <a:cs typeface="Bookman Old Style"/>
            </a:endParaRPr>
          </a:p>
          <a:p>
            <a:pPr marL="360045"/>
            <a:endParaRPr lang="en-US" sz="2070" dirty="0">
              <a:latin typeface="Bookman Old Style"/>
              <a:cs typeface="Bookman Old Style"/>
            </a:endParaRPr>
          </a:p>
          <a:p>
            <a:pPr marL="360045"/>
            <a:endParaRPr lang="en-US" sz="2070" dirty="0">
              <a:latin typeface="Bookman Old Style"/>
              <a:cs typeface="Bookman Old Style"/>
            </a:endParaRPr>
          </a:p>
          <a:p>
            <a:pPr marL="51435" indent="0">
              <a:buNone/>
            </a:pPr>
            <a:r>
              <a:rPr lang="en-US" sz="2070" dirty="0">
                <a:latin typeface="Bookman Old Style"/>
                <a:cs typeface="Bookman Old Style"/>
              </a:rPr>
              <a:t> </a:t>
            </a:r>
          </a:p>
          <a:p>
            <a:pPr marL="0" indent="0">
              <a:buNone/>
            </a:pPr>
            <a:endParaRPr lang="en-US" dirty="0">
              <a:latin typeface="Bookman Old Style"/>
              <a:cs typeface="Bookman Old Style"/>
            </a:endParaRPr>
          </a:p>
        </p:txBody>
      </p:sp>
      <p:pic>
        <p:nvPicPr>
          <p:cNvPr id="16" name="Picture 15" descr="http://keithcraft.org/wp-content/uploads/2015/02/KijdLzeiq.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846" y="1627325"/>
            <a:ext cx="747554" cy="431496"/>
          </a:xfrm>
          <a:prstGeom prst="rect">
            <a:avLst/>
          </a:prstGeom>
          <a:noFill/>
          <a:ln>
            <a:noFill/>
          </a:ln>
        </p:spPr>
      </p:pic>
      <p:sp>
        <p:nvSpPr>
          <p:cNvPr id="17" name="Text Placeholder 4">
            <a:extLst>
              <a:ext uri="{FF2B5EF4-FFF2-40B4-BE49-F238E27FC236}">
                <a16:creationId xmlns:a16="http://schemas.microsoft.com/office/drawing/2014/main" id="{44527FF5-E936-4B0F-8FAC-0025C56F3508}"/>
              </a:ext>
            </a:extLst>
          </p:cNvPr>
          <p:cNvSpPr txBox="1">
            <a:spLocks/>
          </p:cNvSpPr>
          <p:nvPr/>
        </p:nvSpPr>
        <p:spPr>
          <a:xfrm>
            <a:off x="6281928" y="1452523"/>
            <a:ext cx="2633472" cy="637785"/>
          </a:xfrm>
          <a:prstGeom prst="rect">
            <a:avLst/>
          </a:prstGeom>
          <a:ln>
            <a:solidFill>
              <a:schemeClr val="tx1"/>
            </a:solidFill>
            <a:prstDash val="solid"/>
          </a:ln>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endParaRPr lang="en-US" dirty="0">
              <a:latin typeface="Bookman Old Style"/>
              <a:cs typeface="Bookman Old Style"/>
            </a:endParaRPr>
          </a:p>
          <a:p>
            <a:pPr algn="ctr">
              <a:lnSpc>
                <a:spcPct val="80000"/>
              </a:lnSpc>
            </a:pPr>
            <a:endParaRPr lang="en-US" dirty="0">
              <a:latin typeface="Bookman Old Style"/>
              <a:cs typeface="Bookman Old Style"/>
            </a:endParaRPr>
          </a:p>
          <a:p>
            <a:pPr algn="ctr">
              <a:lnSpc>
                <a:spcPct val="80000"/>
              </a:lnSpc>
            </a:pPr>
            <a:r>
              <a:rPr lang="en-US" sz="3200" b="1" dirty="0">
                <a:solidFill>
                  <a:schemeClr val="tx1"/>
                </a:solidFill>
                <a:latin typeface="+mj-lt"/>
                <a:cs typeface="Bookman Old Style"/>
              </a:rPr>
              <a:t>Visa</a:t>
            </a:r>
            <a:endParaRPr lang="en-US" b="1" dirty="0">
              <a:latin typeface="+mj-lt"/>
              <a:cs typeface="Bookman Old Style"/>
            </a:endParaRPr>
          </a:p>
        </p:txBody>
      </p:sp>
      <p:pic>
        <p:nvPicPr>
          <p:cNvPr id="8" name="Picture 7" descr="A screenshot of a cell phone&#10;&#10;Description generated with very high confidence">
            <a:extLst>
              <a:ext uri="{FF2B5EF4-FFF2-40B4-BE49-F238E27FC236}">
                <a16:creationId xmlns:a16="http://schemas.microsoft.com/office/drawing/2014/main" id="{8B8919F2-05A6-48D2-9824-E03CABD0AD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3771" y="3581400"/>
            <a:ext cx="2288821" cy="2986253"/>
          </a:xfrm>
          <a:prstGeom prst="rect">
            <a:avLst/>
          </a:prstGeom>
        </p:spPr>
      </p:pic>
      <p:sp>
        <p:nvSpPr>
          <p:cNvPr id="18" name="Text Placeholder 4">
            <a:extLst>
              <a:ext uri="{FF2B5EF4-FFF2-40B4-BE49-F238E27FC236}">
                <a16:creationId xmlns:a16="http://schemas.microsoft.com/office/drawing/2014/main" id="{4D5A78F6-A814-4AD3-9FE6-3F00914690F4}"/>
              </a:ext>
            </a:extLst>
          </p:cNvPr>
          <p:cNvSpPr txBox="1">
            <a:spLocks/>
          </p:cNvSpPr>
          <p:nvPr/>
        </p:nvSpPr>
        <p:spPr>
          <a:xfrm>
            <a:off x="6281928" y="2191816"/>
            <a:ext cx="2633472" cy="4437583"/>
          </a:xfrm>
          <a:prstGeom prst="rect">
            <a:avLst/>
          </a:prstGeom>
          <a:ln>
            <a:solidFill>
              <a:schemeClr val="tx1"/>
            </a:solidFill>
            <a:prstDash val="solid"/>
          </a:ln>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lnSpc>
                <a:spcPct val="80000"/>
              </a:lnSpc>
            </a:pPr>
            <a:r>
              <a:rPr lang="en-US" sz="2000" dirty="0">
                <a:solidFill>
                  <a:schemeClr val="tx1"/>
                </a:solidFill>
                <a:latin typeface="+mj-lt"/>
                <a:cs typeface="American Typewriter"/>
              </a:rPr>
              <a:t>I-20 and acceptance letter are needed to request an F-1 Visa at the US Consulate in the  home country. </a:t>
            </a:r>
          </a:p>
          <a:p>
            <a:pPr algn="ctr">
              <a:lnSpc>
                <a:spcPct val="80000"/>
              </a:lnSpc>
            </a:pPr>
            <a:r>
              <a:rPr lang="en-US" sz="2000" dirty="0">
                <a:solidFill>
                  <a:schemeClr val="tx1"/>
                </a:solidFill>
                <a:latin typeface="+mj-lt"/>
                <a:cs typeface="American Typewriter"/>
              </a:rPr>
              <a:t>An expired visa does not affect the student’s immigration status. </a:t>
            </a:r>
          </a:p>
          <a:p>
            <a:pPr algn="ctr">
              <a:lnSpc>
                <a:spcPct val="80000"/>
              </a:lnSpc>
            </a:pPr>
            <a:endParaRPr lang="en-US" sz="2000" dirty="0">
              <a:solidFill>
                <a:schemeClr val="tx1"/>
              </a:solidFill>
              <a:latin typeface="+mj-lt"/>
              <a:cs typeface="American Typewriter"/>
            </a:endParaRPr>
          </a:p>
          <a:p>
            <a:pPr algn="ctr">
              <a:lnSpc>
                <a:spcPct val="80000"/>
              </a:lnSpc>
            </a:pPr>
            <a:r>
              <a:rPr lang="en-US" sz="2000" b="1" dirty="0">
                <a:solidFill>
                  <a:schemeClr val="tx1"/>
                </a:solidFill>
                <a:latin typeface="+mj-lt"/>
                <a:cs typeface="American Typewriter"/>
              </a:rPr>
              <a:t>   </a:t>
            </a:r>
          </a:p>
          <a:p>
            <a:pPr>
              <a:lnSpc>
                <a:spcPct val="80000"/>
              </a:lnSpc>
            </a:pPr>
            <a:endParaRPr lang="en-US" sz="2000" b="1" dirty="0">
              <a:solidFill>
                <a:schemeClr val="tx1"/>
              </a:solidFill>
              <a:latin typeface="+mj-lt"/>
              <a:cs typeface="American Typewriter"/>
            </a:endParaRPr>
          </a:p>
          <a:p>
            <a:pPr>
              <a:lnSpc>
                <a:spcPct val="80000"/>
              </a:lnSpc>
            </a:pPr>
            <a:endParaRPr lang="en-US" sz="2000" dirty="0">
              <a:solidFill>
                <a:schemeClr val="tx1"/>
              </a:solidFill>
              <a:latin typeface="+mj-lt"/>
              <a:cs typeface="American Typewriter"/>
            </a:endParaRPr>
          </a:p>
          <a:p>
            <a:pPr algn="ctr">
              <a:lnSpc>
                <a:spcPct val="80000"/>
              </a:lnSpc>
            </a:pPr>
            <a:r>
              <a:rPr lang="en-US" sz="2000" b="1" dirty="0">
                <a:solidFill>
                  <a:srgbClr val="FF0000"/>
                </a:solidFill>
                <a:latin typeface="+mj-lt"/>
                <a:cs typeface="American Typewriter"/>
              </a:rPr>
              <a:t>Does not need to be valid to remain in US.</a:t>
            </a:r>
          </a:p>
        </p:txBody>
      </p:sp>
      <p:pic>
        <p:nvPicPr>
          <p:cNvPr id="15" name="Picture 14"/>
          <p:cNvPicPr>
            <a:picLocks noChangeAspect="1"/>
          </p:cNvPicPr>
          <p:nvPr/>
        </p:nvPicPr>
        <p:blipFill>
          <a:blip r:embed="rId7">
            <a:alphaModFix amt="75000"/>
          </a:blip>
          <a:stretch>
            <a:fillRect/>
          </a:stretch>
        </p:blipFill>
        <p:spPr>
          <a:xfrm>
            <a:off x="6553200" y="4440954"/>
            <a:ext cx="2133600" cy="1502646"/>
          </a:xfrm>
          <a:prstGeom prst="rect">
            <a:avLst/>
          </a:prstGeom>
        </p:spPr>
      </p:pic>
    </p:spTree>
    <p:extLst>
      <p:ext uri="{BB962C8B-B14F-4D97-AF65-F5344CB8AC3E}">
        <p14:creationId xmlns:p14="http://schemas.microsoft.com/office/powerpoint/2010/main" val="247460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080C1B4A-DBDD-43D5-98EB-07440403B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124200"/>
            <a:ext cx="2940561" cy="3692165"/>
          </a:xfrm>
          <a:prstGeom prst="rect">
            <a:avLst/>
          </a:prstGeom>
        </p:spPr>
      </p:pic>
      <p:sp>
        <p:nvSpPr>
          <p:cNvPr id="2" name="Title 1"/>
          <p:cNvSpPr>
            <a:spLocks noGrp="1"/>
          </p:cNvSpPr>
          <p:nvPr>
            <p:ph type="title"/>
          </p:nvPr>
        </p:nvSpPr>
        <p:spPr>
          <a:xfrm>
            <a:off x="1228932" y="457200"/>
            <a:ext cx="7723573" cy="871113"/>
          </a:xfrm>
        </p:spPr>
        <p:txBody>
          <a:bodyPr>
            <a:noAutofit/>
          </a:bodyPr>
          <a:lstStyle/>
          <a:p>
            <a:r>
              <a:rPr lang="en-US" sz="3200" b="1" dirty="0">
                <a:latin typeface="+mn-lt"/>
                <a:cs typeface="Bookman Old Style"/>
              </a:rPr>
              <a:t>Form I-20: Certificate of Eligibility</a:t>
            </a:r>
            <a:br>
              <a:rPr lang="en-US" sz="3240" dirty="0">
                <a:latin typeface="+mn-lt"/>
                <a:cs typeface="Bookman Old Style"/>
              </a:rPr>
            </a:br>
            <a:r>
              <a:rPr lang="en-US" sz="2400" i="1" dirty="0">
                <a:latin typeface="+mn-lt"/>
                <a:cs typeface="Bookman Old Style"/>
              </a:rPr>
              <a:t>Most important legal document for F-1 students. </a:t>
            </a:r>
            <a:endParaRPr lang="en-US" sz="2000" i="1" dirty="0">
              <a:latin typeface="+mn-lt"/>
              <a:cs typeface="Bookman Old Style"/>
            </a:endParaRPr>
          </a:p>
        </p:txBody>
      </p:sp>
      <p:sp>
        <p:nvSpPr>
          <p:cNvPr id="3" name="Content Placeholder 2"/>
          <p:cNvSpPr>
            <a:spLocks noGrp="1"/>
          </p:cNvSpPr>
          <p:nvPr>
            <p:ph sz="half" idx="1"/>
          </p:nvPr>
        </p:nvSpPr>
        <p:spPr>
          <a:xfrm>
            <a:off x="1447800" y="3372471"/>
            <a:ext cx="2286000" cy="3324811"/>
          </a:xfrm>
        </p:spPr>
        <p:txBody>
          <a:bodyPr>
            <a:noAutofit/>
          </a:bodyPr>
          <a:lstStyle/>
          <a:p>
            <a:pPr marL="0" indent="0">
              <a:lnSpc>
                <a:spcPct val="80000"/>
              </a:lnSpc>
              <a:buNone/>
            </a:pPr>
            <a:r>
              <a:rPr lang="en-US" sz="2000" b="1" u="sng" dirty="0">
                <a:cs typeface="Bookman Old Style"/>
              </a:rPr>
              <a:t>Start Date</a:t>
            </a:r>
            <a:r>
              <a:rPr lang="en-US" sz="2000" b="1" dirty="0">
                <a:cs typeface="Bookman Old Style"/>
              </a:rPr>
              <a:t> </a:t>
            </a:r>
            <a:r>
              <a:rPr lang="en-US" sz="2000" dirty="0">
                <a:cs typeface="Bookman Old Style"/>
              </a:rPr>
              <a:t>– first day of classes. S</a:t>
            </a:r>
            <a:r>
              <a:rPr lang="en-US" sz="2000" dirty="0">
                <a:solidFill>
                  <a:srgbClr val="000000"/>
                </a:solidFill>
                <a:cs typeface="Bookman Old Style"/>
              </a:rPr>
              <a:t>tudent may enter and begin work as early as 30 days before the Start Date.</a:t>
            </a:r>
          </a:p>
          <a:p>
            <a:pPr marL="0" indent="0">
              <a:lnSpc>
                <a:spcPct val="80000"/>
              </a:lnSpc>
              <a:buNone/>
            </a:pPr>
            <a:r>
              <a:rPr lang="en-US" sz="2000" b="1" u="sng" dirty="0">
                <a:solidFill>
                  <a:srgbClr val="000000"/>
                </a:solidFill>
                <a:cs typeface="Bookman Old Style"/>
              </a:rPr>
              <a:t>End Date</a:t>
            </a:r>
            <a:r>
              <a:rPr lang="en-US" sz="2000" dirty="0">
                <a:solidFill>
                  <a:srgbClr val="000000"/>
                </a:solidFill>
                <a:cs typeface="Bookman Old Style"/>
              </a:rPr>
              <a:t> – date of program completion. </a:t>
            </a:r>
            <a:r>
              <a:rPr lang="en-US" sz="2000" dirty="0">
                <a:cs typeface="Bookman Old Style"/>
              </a:rPr>
              <a:t>Program extensions can be granted in limited situations. </a:t>
            </a:r>
            <a:endParaRPr lang="en-US" sz="2000" u="sng" dirty="0">
              <a:cs typeface="Bookman Old Style"/>
            </a:endParaRPr>
          </a:p>
        </p:txBody>
      </p:sp>
      <p:sp>
        <p:nvSpPr>
          <p:cNvPr id="6" name="Content Placeholder 5"/>
          <p:cNvSpPr>
            <a:spLocks noGrp="1"/>
          </p:cNvSpPr>
          <p:nvPr>
            <p:ph sz="half" idx="2"/>
          </p:nvPr>
        </p:nvSpPr>
        <p:spPr>
          <a:xfrm>
            <a:off x="6781801" y="3448671"/>
            <a:ext cx="2178560" cy="3119893"/>
          </a:xfrm>
        </p:spPr>
        <p:txBody>
          <a:bodyPr>
            <a:noAutofit/>
          </a:bodyPr>
          <a:lstStyle/>
          <a:p>
            <a:pPr marL="0" indent="0">
              <a:lnSpc>
                <a:spcPct val="80000"/>
              </a:lnSpc>
              <a:buNone/>
            </a:pPr>
            <a:r>
              <a:rPr lang="en-US" sz="2000" b="1" u="sng" dirty="0">
                <a:cs typeface="Bookman Old Style"/>
              </a:rPr>
              <a:t>Change of Major</a:t>
            </a:r>
            <a:r>
              <a:rPr lang="en-US" sz="2000" dirty="0">
                <a:cs typeface="Bookman Old Style"/>
              </a:rPr>
              <a:t> – a new  I-20 will be made for students who change majors. </a:t>
            </a:r>
          </a:p>
          <a:p>
            <a:pPr marL="0" indent="0">
              <a:lnSpc>
                <a:spcPct val="110000"/>
              </a:lnSpc>
              <a:buNone/>
            </a:pPr>
            <a:r>
              <a:rPr lang="en-US" sz="2000" b="1" u="sng" dirty="0">
                <a:cs typeface="Bookman Old Style"/>
              </a:rPr>
              <a:t>Travel Signature</a:t>
            </a:r>
            <a:r>
              <a:rPr lang="en-US" sz="2000" b="1" dirty="0">
                <a:cs typeface="Bookman Old Style"/>
              </a:rPr>
              <a:t> </a:t>
            </a:r>
            <a:r>
              <a:rPr lang="en-US" sz="2000" dirty="0">
                <a:cs typeface="Bookman Old Style"/>
              </a:rPr>
              <a:t>– DSO endorsement for  international travel. Required every semester.</a:t>
            </a:r>
          </a:p>
        </p:txBody>
      </p:sp>
      <p:sp>
        <p:nvSpPr>
          <p:cNvPr id="7" name="Title 1">
            <a:extLst>
              <a:ext uri="{FF2B5EF4-FFF2-40B4-BE49-F238E27FC236}">
                <a16:creationId xmlns:a16="http://schemas.microsoft.com/office/drawing/2014/main" id="{E152C0EC-253D-4E2B-ACC3-E4B2ED1D2520}"/>
              </a:ext>
            </a:extLst>
          </p:cNvPr>
          <p:cNvSpPr txBox="1">
            <a:spLocks/>
          </p:cNvSpPr>
          <p:nvPr/>
        </p:nvSpPr>
        <p:spPr>
          <a:xfrm>
            <a:off x="1066800" y="1593632"/>
            <a:ext cx="7723573" cy="148702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gn="l">
              <a:buFont typeface="+mj-lt"/>
              <a:buAutoNum type="arabicPeriod"/>
            </a:pPr>
            <a:r>
              <a:rPr lang="en-US" sz="2400" dirty="0">
                <a:latin typeface="+mn-lt"/>
                <a:cs typeface="Bookman Old Style"/>
              </a:rPr>
              <a:t>Academically admission to a SEVP-certified school.</a:t>
            </a:r>
          </a:p>
          <a:p>
            <a:pPr marL="514350" indent="-514350" algn="l">
              <a:buFont typeface="+mj-lt"/>
              <a:buAutoNum type="arabicPeriod"/>
            </a:pPr>
            <a:r>
              <a:rPr lang="en-US" sz="2400" dirty="0">
                <a:latin typeface="+mn-lt"/>
                <a:cs typeface="Bookman Old Style"/>
              </a:rPr>
              <a:t>Accepted for a full course of study.</a:t>
            </a:r>
          </a:p>
          <a:p>
            <a:pPr marL="514350" indent="-514350" algn="l">
              <a:buFont typeface="+mj-lt"/>
              <a:buAutoNum type="arabicPeriod"/>
            </a:pPr>
            <a:r>
              <a:rPr lang="en-US" sz="2400" dirty="0">
                <a:latin typeface="+mn-lt"/>
                <a:cs typeface="Bookman Old Style"/>
              </a:rPr>
              <a:t>Has enough funding to meet the cost of attendance (tuition and living expenses).</a:t>
            </a:r>
          </a:p>
        </p:txBody>
      </p:sp>
    </p:spTree>
    <p:extLst>
      <p:ext uri="{BB962C8B-B14F-4D97-AF65-F5344CB8AC3E}">
        <p14:creationId xmlns:p14="http://schemas.microsoft.com/office/powerpoint/2010/main" val="241565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786661" cy="1600200"/>
          </a:xfrm>
        </p:spPr>
        <p:txBody>
          <a:bodyPr>
            <a:normAutofit/>
          </a:bodyPr>
          <a:lstStyle/>
          <a:p>
            <a:r>
              <a:rPr lang="en-US" b="1" dirty="0"/>
              <a:t>F-1 International Student Regulations</a:t>
            </a:r>
          </a:p>
        </p:txBody>
      </p:sp>
    </p:spTree>
    <p:extLst>
      <p:ext uri="{BB962C8B-B14F-4D97-AF65-F5344CB8AC3E}">
        <p14:creationId xmlns:p14="http://schemas.microsoft.com/office/powerpoint/2010/main" val="405194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4" y="723900"/>
            <a:ext cx="7704667" cy="1142999"/>
          </a:xfrm>
        </p:spPr>
        <p:txBody>
          <a:bodyPr>
            <a:normAutofit fontScale="90000"/>
          </a:bodyPr>
          <a:lstStyle/>
          <a:p>
            <a:r>
              <a:rPr lang="en-US" b="1" dirty="0"/>
              <a:t>Program Extension Certification Form</a:t>
            </a:r>
          </a:p>
        </p:txBody>
      </p:sp>
      <p:sp>
        <p:nvSpPr>
          <p:cNvPr id="3" name="Content Placeholder 2"/>
          <p:cNvSpPr>
            <a:spLocks noGrp="1"/>
          </p:cNvSpPr>
          <p:nvPr>
            <p:ph idx="1"/>
          </p:nvPr>
        </p:nvSpPr>
        <p:spPr>
          <a:xfrm>
            <a:off x="1165194" y="1295400"/>
            <a:ext cx="7704667" cy="5105400"/>
          </a:xfrm>
        </p:spPr>
        <p:txBody>
          <a:bodyPr>
            <a:noAutofit/>
          </a:bodyPr>
          <a:lstStyle/>
          <a:p>
            <a:pPr marL="0" indent="0" algn="ctr">
              <a:buNone/>
            </a:pPr>
            <a:r>
              <a:rPr lang="en-US" b="1" i="1" dirty="0"/>
              <a:t>An F-1 Student who will not complete their academic program by the I-20 program end date must apply for a program extension </a:t>
            </a:r>
            <a:r>
              <a:rPr lang="en-US" b="1" i="1" u="sng" dirty="0"/>
              <a:t>before</a:t>
            </a:r>
            <a:r>
              <a:rPr lang="en-US" b="1" i="1" dirty="0"/>
              <a:t> the I-20 program end date.</a:t>
            </a:r>
          </a:p>
          <a:p>
            <a:r>
              <a:rPr lang="en-US" dirty="0"/>
              <a:t>Advisors certify that the delay in completion is caused by compelling academic reasons, such as changes of major, research topics, or unexpected research problems.</a:t>
            </a:r>
          </a:p>
          <a:p>
            <a:r>
              <a:rPr lang="en-US" dirty="0"/>
              <a:t>ISSS has the discretion to interpret the term "compelling academic or medical reasons”.</a:t>
            </a:r>
          </a:p>
          <a:p>
            <a:r>
              <a:rPr lang="en-US" b="1" dirty="0">
                <a:solidFill>
                  <a:srgbClr val="FF0000"/>
                </a:solidFill>
              </a:rPr>
              <a:t>Delays caused by academic probation or suspension are not acceptable reasons for a program extension.</a:t>
            </a:r>
            <a:endParaRPr lang="en-US" dirty="0"/>
          </a:p>
        </p:txBody>
      </p:sp>
    </p:spTree>
    <p:extLst>
      <p:ext uri="{BB962C8B-B14F-4D97-AF65-F5344CB8AC3E}">
        <p14:creationId xmlns:p14="http://schemas.microsoft.com/office/powerpoint/2010/main" val="3497138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92D4-3D43-4C2D-ACE4-0974C1F956C5}"/>
              </a:ext>
            </a:extLst>
          </p:cNvPr>
          <p:cNvSpPr>
            <a:spLocks noGrp="1"/>
          </p:cNvSpPr>
          <p:nvPr>
            <p:ph type="title"/>
          </p:nvPr>
        </p:nvSpPr>
        <p:spPr>
          <a:xfrm>
            <a:off x="982133" y="457201"/>
            <a:ext cx="7933267" cy="1981200"/>
          </a:xfrm>
        </p:spPr>
        <p:txBody>
          <a:bodyPr/>
          <a:lstStyle/>
          <a:p>
            <a:r>
              <a:rPr lang="en-US" b="1" dirty="0"/>
              <a:t>Full-Time Enrollment Requirement</a:t>
            </a:r>
          </a:p>
        </p:txBody>
      </p:sp>
      <p:sp>
        <p:nvSpPr>
          <p:cNvPr id="3" name="Content Placeholder 2">
            <a:extLst>
              <a:ext uri="{FF2B5EF4-FFF2-40B4-BE49-F238E27FC236}">
                <a16:creationId xmlns:a16="http://schemas.microsoft.com/office/drawing/2014/main" id="{A577A344-AD0C-4041-83AD-0125F7437BF7}"/>
              </a:ext>
            </a:extLst>
          </p:cNvPr>
          <p:cNvSpPr>
            <a:spLocks noGrp="1"/>
          </p:cNvSpPr>
          <p:nvPr>
            <p:ph idx="1"/>
          </p:nvPr>
        </p:nvSpPr>
        <p:spPr>
          <a:xfrm>
            <a:off x="1676400" y="2057400"/>
            <a:ext cx="6867253" cy="3332816"/>
          </a:xfrm>
        </p:spPr>
        <p:txBody>
          <a:bodyPr>
            <a:normAutofit fontScale="92500" lnSpcReduction="10000"/>
          </a:bodyPr>
          <a:lstStyle/>
          <a:p>
            <a:pPr marL="0" indent="0" algn="ctr">
              <a:buNone/>
            </a:pPr>
            <a:r>
              <a:rPr lang="en-US" b="1" dirty="0"/>
              <a:t>F-1 students must maintain full-time enrollment every fall and spring. </a:t>
            </a:r>
          </a:p>
          <a:p>
            <a:pPr marL="0" indent="0" algn="ctr">
              <a:buNone/>
            </a:pPr>
            <a:endParaRPr lang="en-US" b="1" i="1" dirty="0"/>
          </a:p>
          <a:p>
            <a:pPr marL="0" indent="0" algn="ctr">
              <a:buNone/>
            </a:pPr>
            <a:r>
              <a:rPr lang="en-US" b="1" dirty="0"/>
              <a:t>Summer full-time enrollment is required only for new F-1 students beginning in summer. </a:t>
            </a:r>
          </a:p>
          <a:p>
            <a:pPr marL="0" indent="0">
              <a:buNone/>
            </a:pPr>
            <a:endParaRPr lang="en-US" dirty="0"/>
          </a:p>
          <a:p>
            <a:pPr marL="0" indent="0" algn="ctr">
              <a:buNone/>
            </a:pPr>
            <a:r>
              <a:rPr lang="en-US" dirty="0"/>
              <a:t>9 hours for Graduate students</a:t>
            </a:r>
          </a:p>
          <a:p>
            <a:pPr marL="0" indent="0" algn="ctr">
              <a:buNone/>
            </a:pPr>
            <a:r>
              <a:rPr lang="en-US" dirty="0"/>
              <a:t>12 hours for Undergraduate students</a:t>
            </a:r>
          </a:p>
        </p:txBody>
      </p:sp>
    </p:spTree>
    <p:extLst>
      <p:ext uri="{BB962C8B-B14F-4D97-AF65-F5344CB8AC3E}">
        <p14:creationId xmlns:p14="http://schemas.microsoft.com/office/powerpoint/2010/main" val="75526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28" y="1371600"/>
            <a:ext cx="7704667" cy="1143000"/>
          </a:xfrm>
        </p:spPr>
        <p:txBody>
          <a:bodyPr>
            <a:noAutofit/>
          </a:bodyPr>
          <a:lstStyle/>
          <a:p>
            <a:r>
              <a:rPr lang="en-US" sz="3600" b="1" dirty="0"/>
              <a:t>Concurrent Enrollment </a:t>
            </a:r>
            <a:br>
              <a:rPr lang="en-US" sz="3600" b="1" dirty="0"/>
            </a:br>
            <a:r>
              <a:rPr lang="en-US" sz="3600" b="1" dirty="0"/>
              <a:t>Certification Form </a:t>
            </a:r>
          </a:p>
        </p:txBody>
      </p:sp>
      <p:sp>
        <p:nvSpPr>
          <p:cNvPr id="3" name="Content Placeholder 2"/>
          <p:cNvSpPr>
            <a:spLocks noGrp="1"/>
          </p:cNvSpPr>
          <p:nvPr>
            <p:ph idx="1"/>
          </p:nvPr>
        </p:nvSpPr>
        <p:spPr>
          <a:xfrm>
            <a:off x="1160755" y="1197006"/>
            <a:ext cx="7848600" cy="5410200"/>
          </a:xfrm>
        </p:spPr>
        <p:txBody>
          <a:bodyPr>
            <a:normAutofit/>
          </a:bodyPr>
          <a:lstStyle/>
          <a:p>
            <a:pPr marL="0" indent="0">
              <a:buNone/>
            </a:pPr>
            <a:r>
              <a:rPr lang="en-US" b="1" i="1" dirty="0"/>
              <a:t>An F-1 student may be enrolled in two different SEVIS-approved schools at one time as long as the combined enrollment amounts to a full-time course load</a:t>
            </a:r>
            <a:r>
              <a:rPr lang="en-US" b="1" dirty="0"/>
              <a:t>﻿.</a:t>
            </a:r>
          </a:p>
          <a:p>
            <a:r>
              <a:rPr lang="en-US" dirty="0"/>
              <a:t>Advisor certifies that the requested courses are transferable credits that will contribute to the student’s program of study</a:t>
            </a:r>
          </a:p>
        </p:txBody>
      </p:sp>
    </p:spTree>
    <p:extLst>
      <p:ext uri="{BB962C8B-B14F-4D97-AF65-F5344CB8AC3E}">
        <p14:creationId xmlns:p14="http://schemas.microsoft.com/office/powerpoint/2010/main" val="405592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rgbClr val="D9C3A5">
                <a:tint val="50000"/>
                <a:satMod val="180000"/>
              </a:srgbClr>
            </a:duotone>
            <a:alphaModFix amt="22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7620388" y="747381"/>
            <a:ext cx="1285193" cy="1441463"/>
          </a:xfrm>
          <a:prstGeom prst="rect">
            <a:avLst/>
          </a:prstGeom>
        </p:spPr>
      </p:pic>
      <p:sp>
        <p:nvSpPr>
          <p:cNvPr id="2" name="Title 1"/>
          <p:cNvSpPr>
            <a:spLocks noGrp="1"/>
          </p:cNvSpPr>
          <p:nvPr>
            <p:ph type="title"/>
          </p:nvPr>
        </p:nvSpPr>
        <p:spPr>
          <a:xfrm>
            <a:off x="1436209" y="723028"/>
            <a:ext cx="6864488" cy="1245836"/>
          </a:xfrm>
        </p:spPr>
        <p:txBody>
          <a:bodyPr>
            <a:normAutofit/>
          </a:bodyPr>
          <a:lstStyle/>
          <a:p>
            <a:r>
              <a:rPr lang="en-US" b="1" dirty="0">
                <a:latin typeface="+mn-lt"/>
                <a:cs typeface="Bookman Old Style"/>
              </a:rPr>
              <a:t>Distance Learning Courses</a:t>
            </a:r>
          </a:p>
        </p:txBody>
      </p:sp>
      <p:sp>
        <p:nvSpPr>
          <p:cNvPr id="3" name="Content Placeholder 2"/>
          <p:cNvSpPr>
            <a:spLocks noGrp="1"/>
          </p:cNvSpPr>
          <p:nvPr>
            <p:ph idx="1"/>
          </p:nvPr>
        </p:nvSpPr>
        <p:spPr>
          <a:xfrm>
            <a:off x="973907" y="1600199"/>
            <a:ext cx="7789093" cy="3861343"/>
          </a:xfrm>
        </p:spPr>
        <p:txBody>
          <a:bodyPr>
            <a:normAutofit/>
          </a:bodyPr>
          <a:lstStyle/>
          <a:p>
            <a:pPr marL="0" indent="0" algn="ctr">
              <a:buNone/>
            </a:pPr>
            <a:r>
              <a:rPr lang="en-US" b="1" u="sng" dirty="0">
                <a:cs typeface="Bookman Old Style"/>
              </a:rPr>
              <a:t>Only one truly distance learning class</a:t>
            </a:r>
            <a:r>
              <a:rPr lang="en-US" b="1" dirty="0">
                <a:cs typeface="Bookman Old Style"/>
              </a:rPr>
              <a:t> per semester may be counted toward the full-time enrollment requirement.</a:t>
            </a:r>
          </a:p>
          <a:p>
            <a:pPr lvl="1"/>
            <a:r>
              <a:rPr lang="en-US" dirty="0">
                <a:cs typeface="Bookman Old Style"/>
              </a:rPr>
              <a:t>Class considered “Distance Learning” is taken online or through correspondence and does not require the student's physical attendance for classes, examination, or other purposes integral to completion of the class.</a:t>
            </a:r>
          </a:p>
          <a:p>
            <a:pPr lvl="1"/>
            <a:r>
              <a:rPr lang="en-US" dirty="0">
                <a:cs typeface="Bookman Old Style"/>
              </a:rPr>
              <a:t>If a class has </a:t>
            </a:r>
            <a:r>
              <a:rPr lang="en-US" b="1" u="sng" dirty="0">
                <a:cs typeface="Bookman Old Style"/>
              </a:rPr>
              <a:t>any</a:t>
            </a:r>
            <a:r>
              <a:rPr lang="en-US" dirty="0">
                <a:cs typeface="Bookman Old Style"/>
              </a:rPr>
              <a:t> required face-to-face components the class is not considered a distance learning course.</a:t>
            </a:r>
          </a:p>
          <a:p>
            <a:pPr lvl="1"/>
            <a:r>
              <a:rPr lang="en-US" dirty="0">
                <a:cs typeface="Bookman Old Style"/>
              </a:rPr>
              <a:t>Hybrid courses are considered as face-to-face</a:t>
            </a:r>
          </a:p>
        </p:txBody>
      </p:sp>
      <p:graphicFrame>
        <p:nvGraphicFramePr>
          <p:cNvPr id="5" name="Table 4"/>
          <p:cNvGraphicFramePr>
            <a:graphicFrameLocks noGrp="1"/>
          </p:cNvGraphicFramePr>
          <p:nvPr>
            <p:extLst>
              <p:ext uri="{D42A27DB-BD31-4B8C-83A1-F6EECF244321}">
                <p14:modId xmlns:p14="http://schemas.microsoft.com/office/powerpoint/2010/main" val="293914527"/>
              </p:ext>
            </p:extLst>
          </p:nvPr>
        </p:nvGraphicFramePr>
        <p:xfrm>
          <a:off x="3505200" y="5257801"/>
          <a:ext cx="3962400" cy="1262032"/>
        </p:xfrm>
        <a:graphic>
          <a:graphicData uri="http://schemas.openxmlformats.org/drawingml/2006/table">
            <a:tbl>
              <a:tblPr firstRow="1" bandRow="1">
                <a:tableStyleId>{5C22544A-7EE6-4342-B048-85BDC9FD1C3A}</a:tableStyleId>
              </a:tblPr>
              <a:tblGrid>
                <a:gridCol w="1924594">
                  <a:extLst>
                    <a:ext uri="{9D8B030D-6E8A-4147-A177-3AD203B41FA5}">
                      <a16:colId xmlns:a16="http://schemas.microsoft.com/office/drawing/2014/main" val="20000"/>
                    </a:ext>
                  </a:extLst>
                </a:gridCol>
                <a:gridCol w="2037806">
                  <a:extLst>
                    <a:ext uri="{9D8B030D-6E8A-4147-A177-3AD203B41FA5}">
                      <a16:colId xmlns:a16="http://schemas.microsoft.com/office/drawing/2014/main" val="20002"/>
                    </a:ext>
                  </a:extLst>
                </a:gridCol>
              </a:tblGrid>
              <a:tr h="280945">
                <a:tc>
                  <a:txBody>
                    <a:bodyPr/>
                    <a:lstStyle/>
                    <a:p>
                      <a:pPr algn="ctr"/>
                      <a:r>
                        <a:rPr lang="en-US" sz="1800" dirty="0">
                          <a:solidFill>
                            <a:schemeClr val="tx1"/>
                          </a:solidFill>
                        </a:rPr>
                        <a:t>Online Class</a:t>
                      </a:r>
                    </a:p>
                  </a:txBody>
                  <a:tcPr marL="82296" marR="82296" marT="41148" marB="41148">
                    <a:solidFill>
                      <a:schemeClr val="accent1">
                        <a:lumMod val="60000"/>
                        <a:lumOff val="40000"/>
                      </a:schemeClr>
                    </a:solidFill>
                  </a:tcPr>
                </a:tc>
                <a:tc>
                  <a:txBody>
                    <a:bodyPr/>
                    <a:lstStyle/>
                    <a:p>
                      <a:pPr algn="ctr"/>
                      <a:r>
                        <a:rPr lang="en-US" sz="1800" dirty="0">
                          <a:solidFill>
                            <a:schemeClr val="tx1"/>
                          </a:solidFill>
                        </a:rPr>
                        <a:t>Face-to-Face Class</a:t>
                      </a:r>
                    </a:p>
                  </a:txBody>
                  <a:tcPr marL="82296" marR="82296" marT="41148" marB="41148">
                    <a:solidFill>
                      <a:schemeClr val="accent1">
                        <a:lumMod val="60000"/>
                        <a:lumOff val="40000"/>
                      </a:schemeClr>
                    </a:solidFill>
                  </a:tcPr>
                </a:tc>
                <a:extLst>
                  <a:ext uri="{0D108BD9-81ED-4DB2-BD59-A6C34878D82A}">
                    <a16:rowId xmlns:a16="http://schemas.microsoft.com/office/drawing/2014/main" val="10000"/>
                  </a:ext>
                </a:extLst>
              </a:tr>
              <a:tr h="452708">
                <a:tc>
                  <a:txBody>
                    <a:bodyPr/>
                    <a:lstStyle/>
                    <a:p>
                      <a:pPr algn="ctr"/>
                      <a:r>
                        <a:rPr lang="en-US" sz="1800" dirty="0">
                          <a:solidFill>
                            <a:schemeClr val="tx1"/>
                          </a:solidFill>
                        </a:rPr>
                        <a:t>1</a:t>
                      </a:r>
                    </a:p>
                  </a:txBody>
                  <a:tcPr marL="82296" marR="82296" marT="41148" marB="41148"/>
                </a:tc>
                <a:tc>
                  <a:txBody>
                    <a:bodyPr/>
                    <a:lstStyle/>
                    <a:p>
                      <a:pPr algn="ctr"/>
                      <a:r>
                        <a:rPr lang="en-US" sz="1800" dirty="0">
                          <a:solidFill>
                            <a:schemeClr val="tx1"/>
                          </a:solidFill>
                        </a:rPr>
                        <a:t>3 – UG, 2 – GR</a:t>
                      </a:r>
                    </a:p>
                  </a:txBody>
                  <a:tcPr marL="82296" marR="82296" marT="41148" marB="41148"/>
                </a:tc>
                <a:extLst>
                  <a:ext uri="{0D108BD9-81ED-4DB2-BD59-A6C34878D82A}">
                    <a16:rowId xmlns:a16="http://schemas.microsoft.com/office/drawing/2014/main" val="10001"/>
                  </a:ext>
                </a:extLst>
              </a:tr>
              <a:tr h="452708">
                <a:tc>
                  <a:txBody>
                    <a:bodyPr/>
                    <a:lstStyle/>
                    <a:p>
                      <a:pPr algn="ctr"/>
                      <a:r>
                        <a:rPr lang="en-US" sz="1800" dirty="0">
                          <a:solidFill>
                            <a:schemeClr val="tx1"/>
                          </a:solidFill>
                        </a:rPr>
                        <a:t>2</a:t>
                      </a:r>
                    </a:p>
                  </a:txBody>
                  <a:tcPr marL="82296" marR="82296" marT="41148" marB="41148"/>
                </a:tc>
                <a:tc>
                  <a:txBody>
                    <a:bodyPr/>
                    <a:lstStyle/>
                    <a:p>
                      <a:pPr algn="ctr"/>
                      <a:r>
                        <a:rPr lang="en-US" sz="1800" dirty="0">
                          <a:solidFill>
                            <a:schemeClr val="tx1"/>
                          </a:solidFill>
                        </a:rPr>
                        <a:t>3 – UG, 2 – GR</a:t>
                      </a:r>
                    </a:p>
                  </a:txBody>
                  <a:tcPr marL="82296" marR="82296" marT="41148" marB="41148"/>
                </a:tc>
                <a:extLst>
                  <a:ext uri="{0D108BD9-81ED-4DB2-BD59-A6C34878D82A}">
                    <a16:rowId xmlns:a16="http://schemas.microsoft.com/office/drawing/2014/main" val="3715883980"/>
                  </a:ext>
                </a:extLst>
              </a:tr>
            </a:tbl>
          </a:graphicData>
        </a:graphic>
      </p:graphicFrame>
    </p:spTree>
    <p:extLst>
      <p:ext uri="{BB962C8B-B14F-4D97-AF65-F5344CB8AC3E}">
        <p14:creationId xmlns:p14="http://schemas.microsoft.com/office/powerpoint/2010/main" val="1790787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35" y="1066800"/>
            <a:ext cx="7704667" cy="609600"/>
          </a:xfrm>
        </p:spPr>
        <p:txBody>
          <a:bodyPr>
            <a:normAutofit fontScale="90000"/>
          </a:bodyPr>
          <a:lstStyle/>
          <a:p>
            <a:r>
              <a:rPr lang="en-US" b="1" dirty="0"/>
              <a:t>Reduced Course Load (RCL)</a:t>
            </a:r>
          </a:p>
        </p:txBody>
      </p:sp>
      <p:sp>
        <p:nvSpPr>
          <p:cNvPr id="3" name="Content Placeholder 2"/>
          <p:cNvSpPr>
            <a:spLocks noGrp="1"/>
          </p:cNvSpPr>
          <p:nvPr>
            <p:ph idx="1"/>
          </p:nvPr>
        </p:nvSpPr>
        <p:spPr>
          <a:xfrm>
            <a:off x="762000" y="1676400"/>
            <a:ext cx="8101702" cy="5029200"/>
          </a:xfrm>
        </p:spPr>
        <p:txBody>
          <a:bodyPr>
            <a:noAutofit/>
          </a:bodyPr>
          <a:lstStyle/>
          <a:p>
            <a:pPr marL="0" indent="0" algn="ctr">
              <a:buNone/>
            </a:pPr>
            <a:r>
              <a:rPr lang="en-US" b="1" u="sng" dirty="0"/>
              <a:t>Full-time Enrollment Exception</a:t>
            </a:r>
            <a:r>
              <a:rPr lang="en-US" b="1" dirty="0"/>
              <a:t>: </a:t>
            </a:r>
            <a:r>
              <a:rPr lang="en-US" dirty="0"/>
              <a:t>Students must receive International Student and Scholar Services (ISSS) authorization </a:t>
            </a:r>
            <a:r>
              <a:rPr lang="en-US" u="sng" dirty="0"/>
              <a:t>before</a:t>
            </a:r>
            <a:r>
              <a:rPr lang="en-US" dirty="0"/>
              <a:t> 1) dropping a class or 2) enrolling less than full-time. </a:t>
            </a:r>
          </a:p>
          <a:p>
            <a:pPr marL="0" indent="0" algn="ctr">
              <a:buNone/>
            </a:pPr>
            <a:r>
              <a:rPr lang="en-US" dirty="0"/>
              <a:t>Not enrolling full-time is a violation of status that results in the immediate termination of the student’s immigration status. </a:t>
            </a:r>
          </a:p>
          <a:p>
            <a:pPr marL="0" indent="0">
              <a:buNone/>
            </a:pPr>
            <a:r>
              <a:rPr lang="en-US" b="1" u="sng" dirty="0"/>
              <a:t>Approved Conditions:</a:t>
            </a:r>
          </a:p>
          <a:p>
            <a:pPr marL="971550" lvl="1" indent="-514350">
              <a:buFont typeface="+mj-lt"/>
              <a:buAutoNum type="arabicPeriod"/>
            </a:pPr>
            <a:r>
              <a:rPr lang="en-US" sz="2400" b="1" dirty="0"/>
              <a:t>Academic Difficulty</a:t>
            </a:r>
          </a:p>
          <a:p>
            <a:pPr marL="914400" lvl="1" indent="-457200">
              <a:buFont typeface="+mj-lt"/>
              <a:buAutoNum type="arabicPeriod"/>
            </a:pPr>
            <a:r>
              <a:rPr lang="en-US" sz="2400" b="1" dirty="0"/>
              <a:t>Illness or Medical Condition</a:t>
            </a:r>
          </a:p>
          <a:p>
            <a:pPr marL="914400" lvl="1" indent="-457200">
              <a:buFont typeface="+mj-lt"/>
              <a:buAutoNum type="arabicPeriod"/>
            </a:pPr>
            <a:r>
              <a:rPr lang="en-US" sz="2400" b="1" dirty="0"/>
              <a:t>To Complete Course of Study in Current Term (Student’s final semester)</a:t>
            </a:r>
          </a:p>
        </p:txBody>
      </p:sp>
    </p:spTree>
    <p:extLst>
      <p:ext uri="{BB962C8B-B14F-4D97-AF65-F5344CB8AC3E}">
        <p14:creationId xmlns:p14="http://schemas.microsoft.com/office/powerpoint/2010/main" val="28752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263139" cy="914400"/>
          </a:xfrm>
        </p:spPr>
        <p:txBody>
          <a:bodyPr/>
          <a:lstStyle/>
          <a:p>
            <a:r>
              <a:rPr lang="en-US" b="1" dirty="0"/>
              <a:t>Academic Difficulty RCL</a:t>
            </a:r>
          </a:p>
        </p:txBody>
      </p:sp>
      <p:sp>
        <p:nvSpPr>
          <p:cNvPr id="3" name="Content Placeholder 2"/>
          <p:cNvSpPr>
            <a:spLocks noGrp="1"/>
          </p:cNvSpPr>
          <p:nvPr>
            <p:ph idx="1"/>
          </p:nvPr>
        </p:nvSpPr>
        <p:spPr>
          <a:xfrm>
            <a:off x="1066800" y="1371600"/>
            <a:ext cx="7924799" cy="5257800"/>
          </a:xfrm>
        </p:spPr>
        <p:txBody>
          <a:bodyPr>
            <a:noAutofit/>
          </a:bodyPr>
          <a:lstStyle/>
          <a:p>
            <a:pPr marL="0" indent="0">
              <a:buNone/>
            </a:pPr>
            <a:r>
              <a:rPr lang="en-US" sz="2200" b="1" u="sng" dirty="0"/>
              <a:t>Academic difficulties include</a:t>
            </a:r>
            <a:r>
              <a:rPr lang="en-US" sz="2200" b="1" dirty="0"/>
              <a:t>:</a:t>
            </a:r>
          </a:p>
          <a:p>
            <a:pPr lvl="1"/>
            <a:r>
              <a:rPr lang="en-US" sz="2200" dirty="0"/>
              <a:t>Initial difficulties with the English language</a:t>
            </a:r>
          </a:p>
          <a:p>
            <a:pPr lvl="1"/>
            <a:r>
              <a:rPr lang="en-US" sz="2200" dirty="0"/>
              <a:t>Initial difficulties with reading requirements</a:t>
            </a:r>
          </a:p>
          <a:p>
            <a:pPr lvl="1"/>
            <a:r>
              <a:rPr lang="en-US" sz="2200" dirty="0"/>
              <a:t>Unfamiliarity with American teaching methods</a:t>
            </a:r>
          </a:p>
          <a:p>
            <a:pPr lvl="1"/>
            <a:r>
              <a:rPr lang="en-US" sz="2200" dirty="0"/>
              <a:t>Improper course level placement</a:t>
            </a:r>
          </a:p>
          <a:p>
            <a:pPr marL="0" indent="0">
              <a:buNone/>
            </a:pPr>
            <a:r>
              <a:rPr lang="en-US" sz="2200" b="1" dirty="0"/>
              <a:t>Notice: </a:t>
            </a:r>
            <a:r>
              <a:rPr lang="en-US" sz="2200" dirty="0"/>
              <a:t>Only</a:t>
            </a:r>
            <a:r>
              <a:rPr lang="en-US" sz="2200" b="1" dirty="0"/>
              <a:t> </a:t>
            </a:r>
            <a:r>
              <a:rPr lang="en-US" sz="2200" b="1" u="sng" dirty="0">
                <a:solidFill>
                  <a:srgbClr val="FF0000"/>
                </a:solidFill>
              </a:rPr>
              <a:t>once per program level</a:t>
            </a:r>
            <a:r>
              <a:rPr lang="en-US" sz="2200" dirty="0"/>
              <a:t> and enroll in at least </a:t>
            </a:r>
            <a:r>
              <a:rPr lang="en-US" sz="2200" b="1" u="sng" dirty="0">
                <a:solidFill>
                  <a:srgbClr val="FF0000"/>
                </a:solidFill>
              </a:rPr>
              <a:t>6 hours</a:t>
            </a:r>
            <a:r>
              <a:rPr lang="en-US" sz="2200" dirty="0"/>
              <a:t>.</a:t>
            </a:r>
          </a:p>
          <a:p>
            <a:pPr marL="0" indent="0">
              <a:buNone/>
            </a:pPr>
            <a:r>
              <a:rPr lang="en-US" sz="2200" b="1" u="sng" dirty="0"/>
              <a:t>Reasons not allowed</a:t>
            </a:r>
            <a:r>
              <a:rPr lang="en-US" sz="2200" b="1" dirty="0"/>
              <a:t>: </a:t>
            </a:r>
          </a:p>
          <a:p>
            <a:r>
              <a:rPr lang="en-US" sz="2200" dirty="0"/>
              <a:t>"imminent danger of failing a class" is not a permissible reason unless sufficient facts prove the student is on the verge of failure because of an improper course level placement.  </a:t>
            </a:r>
          </a:p>
          <a:p>
            <a:r>
              <a:rPr lang="en-US" sz="2200" dirty="0"/>
              <a:t>Financial difficulty</a:t>
            </a:r>
          </a:p>
          <a:p>
            <a:pPr marL="0" indent="0">
              <a:buNone/>
            </a:pPr>
            <a:endParaRPr lang="en-US" b="1" i="1" u="sng" dirty="0">
              <a:solidFill>
                <a:srgbClr val="FF0000"/>
              </a:solidFill>
            </a:endParaRPr>
          </a:p>
        </p:txBody>
      </p:sp>
    </p:spTree>
    <p:extLst>
      <p:ext uri="{BB962C8B-B14F-4D97-AF65-F5344CB8AC3E}">
        <p14:creationId xmlns:p14="http://schemas.microsoft.com/office/powerpoint/2010/main" val="97106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CBE9-04C9-4EB4-9C40-956C35AC63F9}"/>
              </a:ext>
            </a:extLst>
          </p:cNvPr>
          <p:cNvSpPr>
            <a:spLocks noGrp="1"/>
          </p:cNvSpPr>
          <p:nvPr>
            <p:ph type="title"/>
          </p:nvPr>
        </p:nvSpPr>
        <p:spPr>
          <a:xfrm>
            <a:off x="914400" y="2209800"/>
            <a:ext cx="7704667" cy="1981200"/>
          </a:xfrm>
        </p:spPr>
        <p:txBody>
          <a:bodyPr/>
          <a:lstStyle/>
          <a:p>
            <a:r>
              <a:rPr lang="en-US" dirty="0"/>
              <a:t>Mark Moore</a:t>
            </a:r>
            <a:br>
              <a:rPr lang="en-US" dirty="0"/>
            </a:br>
            <a:r>
              <a:rPr lang="en-US" dirty="0"/>
              <a:t>Graduate College</a:t>
            </a:r>
          </a:p>
        </p:txBody>
      </p:sp>
    </p:spTree>
    <p:extLst>
      <p:ext uri="{BB962C8B-B14F-4D97-AF65-F5344CB8AC3E}">
        <p14:creationId xmlns:p14="http://schemas.microsoft.com/office/powerpoint/2010/main" val="266098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DF79-EB5D-4B09-A517-4968DE2520E6}"/>
              </a:ext>
            </a:extLst>
          </p:cNvPr>
          <p:cNvSpPr>
            <a:spLocks noGrp="1"/>
          </p:cNvSpPr>
          <p:nvPr>
            <p:ph type="title"/>
          </p:nvPr>
        </p:nvSpPr>
        <p:spPr>
          <a:xfrm>
            <a:off x="1310107" y="1219200"/>
            <a:ext cx="7704667" cy="761999"/>
          </a:xfrm>
        </p:spPr>
        <p:txBody>
          <a:bodyPr/>
          <a:lstStyle/>
          <a:p>
            <a:r>
              <a:rPr lang="en-US" b="1" dirty="0"/>
              <a:t>Medical RCL</a:t>
            </a:r>
            <a:endParaRPr lang="en-US" dirty="0"/>
          </a:p>
        </p:txBody>
      </p:sp>
      <p:sp>
        <p:nvSpPr>
          <p:cNvPr id="3" name="Content Placeholder 2">
            <a:extLst>
              <a:ext uri="{FF2B5EF4-FFF2-40B4-BE49-F238E27FC236}">
                <a16:creationId xmlns:a16="http://schemas.microsoft.com/office/drawing/2014/main" id="{0E73EC60-87E8-4237-A414-142149B4F8FB}"/>
              </a:ext>
            </a:extLst>
          </p:cNvPr>
          <p:cNvSpPr>
            <a:spLocks noGrp="1"/>
          </p:cNvSpPr>
          <p:nvPr>
            <p:ph sz="half" idx="1"/>
          </p:nvPr>
        </p:nvSpPr>
        <p:spPr>
          <a:xfrm>
            <a:off x="990600" y="1981199"/>
            <a:ext cx="7848599" cy="4038601"/>
          </a:xfrm>
        </p:spPr>
        <p:txBody>
          <a:bodyPr>
            <a:normAutofit/>
          </a:bodyPr>
          <a:lstStyle/>
          <a:p>
            <a:pPr marL="0" indent="0" algn="ctr">
              <a:buNone/>
            </a:pPr>
            <a:r>
              <a:rPr lang="en-US" sz="2200" b="1" dirty="0"/>
              <a:t>F-1 students with documented medical condition(s) can be eligible for a medical reduced course load.</a:t>
            </a:r>
          </a:p>
          <a:p>
            <a:pPr marL="0" indent="0" algn="ctr">
              <a:buNone/>
            </a:pPr>
            <a:r>
              <a:rPr lang="en-US" sz="2200" b="1" i="1" dirty="0"/>
              <a:t> </a:t>
            </a:r>
          </a:p>
          <a:p>
            <a:r>
              <a:rPr lang="en-US" sz="2200" dirty="0"/>
              <a:t>Medical RCL form must be signed by a medical professional</a:t>
            </a:r>
          </a:p>
          <a:p>
            <a:r>
              <a:rPr lang="en-US" sz="2200" dirty="0"/>
              <a:t>May drop down to zero credit hours</a:t>
            </a:r>
          </a:p>
          <a:p>
            <a:r>
              <a:rPr lang="en-US" sz="2200" dirty="0"/>
              <a:t>Cannot exceed 12 months</a:t>
            </a:r>
          </a:p>
          <a:p>
            <a:pPr marL="0" indent="0">
              <a:buNone/>
            </a:pPr>
            <a:endParaRPr lang="en-US" sz="2200" b="1" dirty="0"/>
          </a:p>
          <a:p>
            <a:pPr marL="0" indent="0">
              <a:buNone/>
            </a:pPr>
            <a:r>
              <a:rPr lang="en-US" sz="2200" b="1" dirty="0"/>
              <a:t>Notice:</a:t>
            </a:r>
            <a:r>
              <a:rPr lang="en-US" sz="2200" dirty="0"/>
              <a:t> Remind students of Texas State’s continuous enrollment policy if seeking a medical RCL with no enrollment. </a:t>
            </a:r>
          </a:p>
        </p:txBody>
      </p:sp>
    </p:spTree>
    <p:extLst>
      <p:ext uri="{BB962C8B-B14F-4D97-AF65-F5344CB8AC3E}">
        <p14:creationId xmlns:p14="http://schemas.microsoft.com/office/powerpoint/2010/main" val="225029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DF79-EB5D-4B09-A517-4968DE2520E6}"/>
              </a:ext>
            </a:extLst>
          </p:cNvPr>
          <p:cNvSpPr>
            <a:spLocks noGrp="1"/>
          </p:cNvSpPr>
          <p:nvPr>
            <p:ph type="title"/>
          </p:nvPr>
        </p:nvSpPr>
        <p:spPr>
          <a:xfrm>
            <a:off x="1183689" y="1072776"/>
            <a:ext cx="7704667" cy="761999"/>
          </a:xfrm>
        </p:spPr>
        <p:txBody>
          <a:bodyPr/>
          <a:lstStyle/>
          <a:p>
            <a:r>
              <a:rPr lang="en-US" b="1" dirty="0"/>
              <a:t>Final Semester RCL</a:t>
            </a:r>
            <a:endParaRPr lang="en-US" dirty="0"/>
          </a:p>
        </p:txBody>
      </p:sp>
      <p:sp>
        <p:nvSpPr>
          <p:cNvPr id="4" name="Content Placeholder 3">
            <a:extLst>
              <a:ext uri="{FF2B5EF4-FFF2-40B4-BE49-F238E27FC236}">
                <a16:creationId xmlns:a16="http://schemas.microsoft.com/office/drawing/2014/main" id="{501F77CF-3704-45AE-A4E4-1AFB13D3ADD4}"/>
              </a:ext>
            </a:extLst>
          </p:cNvPr>
          <p:cNvSpPr>
            <a:spLocks noGrp="1"/>
          </p:cNvSpPr>
          <p:nvPr>
            <p:ph sz="half" idx="2"/>
          </p:nvPr>
        </p:nvSpPr>
        <p:spPr>
          <a:xfrm>
            <a:off x="996099" y="1834775"/>
            <a:ext cx="7897756" cy="3733800"/>
          </a:xfrm>
        </p:spPr>
        <p:txBody>
          <a:bodyPr>
            <a:noAutofit/>
          </a:bodyPr>
          <a:lstStyle/>
          <a:p>
            <a:pPr marL="0" indent="0" algn="ctr">
              <a:buNone/>
            </a:pPr>
            <a:r>
              <a:rPr lang="en-US" sz="2200" b="1" dirty="0"/>
              <a:t>F-1 students in their final term can just take the courses needed to complete their program.</a:t>
            </a:r>
          </a:p>
          <a:p>
            <a:pPr marL="0" indent="0" algn="ctr">
              <a:buNone/>
            </a:pPr>
            <a:endParaRPr lang="en-US" sz="2200" b="1" dirty="0"/>
          </a:p>
          <a:p>
            <a:r>
              <a:rPr lang="en-US" sz="2200" dirty="0"/>
              <a:t>Must enroll in at least one credit hour</a:t>
            </a:r>
          </a:p>
          <a:p>
            <a:r>
              <a:rPr lang="en-US" sz="2200" dirty="0"/>
              <a:t>May not use more than once unless:</a:t>
            </a:r>
          </a:p>
          <a:p>
            <a:pPr lvl="1"/>
            <a:r>
              <a:rPr lang="en-US" sz="2200" dirty="0"/>
              <a:t>Student fails a course</a:t>
            </a:r>
          </a:p>
          <a:p>
            <a:pPr lvl="1"/>
            <a:r>
              <a:rPr lang="en-US" sz="2200" dirty="0"/>
              <a:t>Graduate students in thesis/dissertation only are permitted multiple final semester RCLs</a:t>
            </a:r>
          </a:p>
        </p:txBody>
      </p:sp>
    </p:spTree>
    <p:extLst>
      <p:ext uri="{BB962C8B-B14F-4D97-AF65-F5344CB8AC3E}">
        <p14:creationId xmlns:p14="http://schemas.microsoft.com/office/powerpoint/2010/main" val="729627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urwadhikapress.com/wp-content/uploads/2012/03/jobscloud.jpg"/>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7446" y="1981200"/>
            <a:ext cx="1714153" cy="1146570"/>
          </a:xfrm>
          <a:prstGeom prst="rect">
            <a:avLst/>
          </a:prstGeom>
          <a:noFill/>
          <a:ln>
            <a:noFill/>
          </a:ln>
        </p:spPr>
      </p:pic>
      <p:sp>
        <p:nvSpPr>
          <p:cNvPr id="2" name="Title 1"/>
          <p:cNvSpPr>
            <a:spLocks noGrp="1"/>
          </p:cNvSpPr>
          <p:nvPr>
            <p:ph type="title"/>
          </p:nvPr>
        </p:nvSpPr>
        <p:spPr>
          <a:xfrm>
            <a:off x="1049022" y="652129"/>
            <a:ext cx="7476067" cy="948071"/>
          </a:xfrm>
        </p:spPr>
        <p:txBody>
          <a:bodyPr>
            <a:normAutofit/>
          </a:bodyPr>
          <a:lstStyle/>
          <a:p>
            <a:r>
              <a:rPr lang="en-US" b="1" dirty="0">
                <a:latin typeface="+mn-lt"/>
                <a:cs typeface="Bookman Old Style"/>
              </a:rPr>
              <a:t>Employment</a:t>
            </a:r>
          </a:p>
        </p:txBody>
      </p:sp>
      <p:sp>
        <p:nvSpPr>
          <p:cNvPr id="3" name="Content Placeholder 2"/>
          <p:cNvSpPr>
            <a:spLocks noGrp="1"/>
          </p:cNvSpPr>
          <p:nvPr>
            <p:ph idx="1"/>
          </p:nvPr>
        </p:nvSpPr>
        <p:spPr>
          <a:xfrm>
            <a:off x="1071018" y="1447800"/>
            <a:ext cx="7920581" cy="5212627"/>
          </a:xfrm>
        </p:spPr>
        <p:txBody>
          <a:bodyPr>
            <a:noAutofit/>
          </a:bodyPr>
          <a:lstStyle/>
          <a:p>
            <a:pPr marL="0" indent="0">
              <a:buNone/>
            </a:pPr>
            <a:r>
              <a:rPr lang="en-US" sz="2000" b="1" dirty="0">
                <a:solidFill>
                  <a:srgbClr val="FF0000"/>
                </a:solidFill>
                <a:cs typeface="Bookman Old Style"/>
              </a:rPr>
              <a:t>F-1 students are permitted to work on-campus without ISSS approval. </a:t>
            </a:r>
          </a:p>
          <a:p>
            <a:r>
              <a:rPr lang="en-US" sz="2000" dirty="0">
                <a:cs typeface="Bookman Old Style"/>
              </a:rPr>
              <a:t>F-1 students must have a valid I-20. </a:t>
            </a:r>
          </a:p>
          <a:p>
            <a:r>
              <a:rPr lang="en-US" sz="2000" b="1" u="sng" dirty="0">
                <a:cs typeface="Bookman Old Style"/>
              </a:rPr>
              <a:t>20 hours a week</a:t>
            </a:r>
            <a:r>
              <a:rPr lang="en-US" sz="2000" dirty="0">
                <a:cs typeface="Bookman Old Style"/>
              </a:rPr>
              <a:t> while school is in session. </a:t>
            </a:r>
          </a:p>
          <a:p>
            <a:r>
              <a:rPr lang="en-US" sz="2000" b="1" u="sng" dirty="0">
                <a:cs typeface="Bookman Old Style"/>
              </a:rPr>
              <a:t>40 hours a week</a:t>
            </a:r>
            <a:r>
              <a:rPr lang="en-US" sz="2000" dirty="0">
                <a:cs typeface="Bookman Old Style"/>
              </a:rPr>
              <a:t> during university breaks and summer. </a:t>
            </a:r>
            <a:r>
              <a:rPr lang="en-US" sz="2000" b="1" u="sng" dirty="0">
                <a:cs typeface="Bookman Old Style"/>
              </a:rPr>
              <a:t> </a:t>
            </a:r>
          </a:p>
          <a:p>
            <a:pPr marL="0" indent="0">
              <a:buNone/>
            </a:pPr>
            <a:endParaRPr lang="en-US" sz="2000" dirty="0">
              <a:cs typeface="Bookman Old Style"/>
            </a:endParaRPr>
          </a:p>
          <a:p>
            <a:pPr marL="0" indent="0">
              <a:buNone/>
            </a:pPr>
            <a:r>
              <a:rPr lang="en-US" sz="2000" b="1" u="sng" dirty="0">
                <a:solidFill>
                  <a:srgbClr val="FF0000"/>
                </a:solidFill>
                <a:cs typeface="Bookman Old Style"/>
              </a:rPr>
              <a:t>ALL off-campus work requires authorization</a:t>
            </a:r>
            <a:r>
              <a:rPr lang="en-US" sz="2000" b="1" dirty="0">
                <a:solidFill>
                  <a:srgbClr val="FF0000"/>
                </a:solidFill>
                <a:cs typeface="Bookman Old Style"/>
              </a:rPr>
              <a:t> from ISSS. </a:t>
            </a:r>
          </a:p>
          <a:p>
            <a:pPr marL="0" indent="0">
              <a:buNone/>
            </a:pPr>
            <a:r>
              <a:rPr lang="en-US" sz="2000" i="1" dirty="0"/>
              <a:t>Internships, student teaching, and other work-related opportunities off-campus (even unpaid) are considered employment when there is exchange of work for course credit. </a:t>
            </a:r>
          </a:p>
          <a:p>
            <a:pPr marL="800100" lvl="1" indent="-342900">
              <a:buFont typeface="+mj-lt"/>
              <a:buAutoNum type="arabicPeriod"/>
            </a:pPr>
            <a:r>
              <a:rPr lang="en-US" dirty="0">
                <a:cs typeface="Bookman Old Style"/>
              </a:rPr>
              <a:t>Curricular Practical Training (CPT)</a:t>
            </a:r>
          </a:p>
          <a:p>
            <a:pPr marL="800100" lvl="1" indent="-342900">
              <a:buFont typeface="+mj-lt"/>
              <a:buAutoNum type="arabicPeriod"/>
            </a:pPr>
            <a:r>
              <a:rPr lang="en-US" dirty="0">
                <a:cs typeface="Bookman Old Style"/>
              </a:rPr>
              <a:t>Optional Practical Training (OPT)</a:t>
            </a:r>
          </a:p>
          <a:p>
            <a:pPr marL="800100" lvl="1" indent="-342900">
              <a:buFont typeface="+mj-lt"/>
              <a:buAutoNum type="arabicPeriod"/>
            </a:pPr>
            <a:r>
              <a:rPr lang="en-US" dirty="0">
                <a:cs typeface="Bookman Old Style"/>
              </a:rPr>
              <a:t>Severe Economic Hardship Work Authorization</a:t>
            </a:r>
          </a:p>
        </p:txBody>
      </p:sp>
    </p:spTree>
    <p:extLst>
      <p:ext uri="{BB962C8B-B14F-4D97-AF65-F5344CB8AC3E}">
        <p14:creationId xmlns:p14="http://schemas.microsoft.com/office/powerpoint/2010/main" val="2088185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32" y="300362"/>
            <a:ext cx="7704667" cy="761999"/>
          </a:xfrm>
        </p:spPr>
        <p:txBody>
          <a:bodyPr>
            <a:normAutofit/>
          </a:bodyPr>
          <a:lstStyle/>
          <a:p>
            <a:r>
              <a:rPr lang="en-US" b="1" dirty="0"/>
              <a:t>Curricular Practical Training (CPT)</a:t>
            </a:r>
          </a:p>
        </p:txBody>
      </p:sp>
      <p:sp>
        <p:nvSpPr>
          <p:cNvPr id="3" name="Content Placeholder 2"/>
          <p:cNvSpPr>
            <a:spLocks noGrp="1"/>
          </p:cNvSpPr>
          <p:nvPr>
            <p:ph idx="1"/>
          </p:nvPr>
        </p:nvSpPr>
        <p:spPr>
          <a:xfrm>
            <a:off x="838199" y="990600"/>
            <a:ext cx="8211532" cy="5638799"/>
          </a:xfrm>
        </p:spPr>
        <p:txBody>
          <a:bodyPr>
            <a:noAutofit/>
          </a:bodyPr>
          <a:lstStyle/>
          <a:p>
            <a:r>
              <a:rPr lang="en-US" sz="2200" dirty="0"/>
              <a:t>Key word is </a:t>
            </a:r>
            <a:r>
              <a:rPr lang="en-US" sz="2200" b="1" i="1" u="sng" dirty="0">
                <a:solidFill>
                  <a:srgbClr val="FF0000"/>
                </a:solidFill>
              </a:rPr>
              <a:t>CURRICULAR</a:t>
            </a:r>
            <a:r>
              <a:rPr lang="en-US" sz="2200" dirty="0"/>
              <a:t> and CPT must be an </a:t>
            </a:r>
            <a:r>
              <a:rPr lang="en-US" sz="2200" b="1" dirty="0">
                <a:solidFill>
                  <a:srgbClr val="FF0000"/>
                </a:solidFill>
              </a:rPr>
              <a:t>integral part of an established curriculum. </a:t>
            </a:r>
            <a:endParaRPr lang="en-US" sz="2200" i="1" u="sng" dirty="0"/>
          </a:p>
          <a:p>
            <a:r>
              <a:rPr lang="en-US" sz="2200" dirty="0"/>
              <a:t>CPT is alternative </a:t>
            </a:r>
            <a:r>
              <a:rPr lang="en-US" sz="2200" b="1" dirty="0"/>
              <a:t>work/study</a:t>
            </a:r>
            <a:r>
              <a:rPr lang="en-US" sz="2200" dirty="0"/>
              <a:t>, </a:t>
            </a:r>
            <a:r>
              <a:rPr lang="en-US" sz="2200" b="1" dirty="0"/>
              <a:t>internship</a:t>
            </a:r>
            <a:r>
              <a:rPr lang="en-US" sz="2200" dirty="0"/>
              <a:t>, </a:t>
            </a:r>
            <a:r>
              <a:rPr lang="en-US" sz="2200" b="1" dirty="0"/>
              <a:t>cooperative education</a:t>
            </a:r>
            <a:r>
              <a:rPr lang="en-US" sz="2200" dirty="0"/>
              <a:t>, </a:t>
            </a:r>
            <a:r>
              <a:rPr lang="en-US" sz="2200" b="1" dirty="0"/>
              <a:t>student teaching</a:t>
            </a:r>
            <a:r>
              <a:rPr lang="en-US" sz="2200" dirty="0"/>
              <a:t>,</a:t>
            </a:r>
            <a:r>
              <a:rPr lang="en-US" sz="2200" b="1" dirty="0"/>
              <a:t> directed project</a:t>
            </a:r>
            <a:r>
              <a:rPr lang="en-US" sz="2200" dirty="0"/>
              <a:t>, or any other type of practicum course that is </a:t>
            </a:r>
            <a:r>
              <a:rPr lang="en-US" sz="2200" u="sng" dirty="0"/>
              <a:t>required for the student’s degree</a:t>
            </a:r>
            <a:r>
              <a:rPr lang="en-US" sz="2200" dirty="0"/>
              <a:t>. </a:t>
            </a:r>
          </a:p>
          <a:p>
            <a:r>
              <a:rPr lang="en-US" sz="2200" dirty="0"/>
              <a:t>Student must complete one full academic year before being eligible for CPT, unless a graduate program required immediate participation in CPT.  </a:t>
            </a:r>
          </a:p>
          <a:p>
            <a:r>
              <a:rPr lang="en-US" sz="2200" dirty="0"/>
              <a:t>Part-time (less than 20 hours) or full-time (more than 20 hours per week). </a:t>
            </a:r>
          </a:p>
          <a:p>
            <a:r>
              <a:rPr lang="en-US" sz="2200" dirty="0"/>
              <a:t>CPT should be approached </a:t>
            </a:r>
            <a:r>
              <a:rPr lang="en-US" sz="2200" b="1" dirty="0"/>
              <a:t>primarily from the curricular perspective</a:t>
            </a:r>
            <a:r>
              <a:rPr lang="en-US" sz="2200" dirty="0"/>
              <a:t>, and only sec</a:t>
            </a:r>
            <a:r>
              <a:rPr lang="en-US" sz="2200" b="1" dirty="0"/>
              <a:t>ondarily from the employment perspective</a:t>
            </a:r>
            <a:r>
              <a:rPr lang="en-US" sz="2200" dirty="0"/>
              <a:t>. The school's curriculum, not the student's desire for employment or income, should drive CPT authorization﻿.</a:t>
            </a:r>
          </a:p>
        </p:txBody>
      </p:sp>
    </p:spTree>
    <p:extLst>
      <p:ext uri="{BB962C8B-B14F-4D97-AF65-F5344CB8AC3E}">
        <p14:creationId xmlns:p14="http://schemas.microsoft.com/office/powerpoint/2010/main" val="120078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43" y="685800"/>
            <a:ext cx="7704667" cy="914399"/>
          </a:xfrm>
        </p:spPr>
        <p:txBody>
          <a:bodyPr>
            <a:normAutofit/>
          </a:bodyPr>
          <a:lstStyle/>
          <a:p>
            <a:r>
              <a:rPr lang="en-US" b="1" dirty="0"/>
              <a:t>CPT Application Process</a:t>
            </a:r>
          </a:p>
        </p:txBody>
      </p:sp>
      <p:sp>
        <p:nvSpPr>
          <p:cNvPr id="3" name="Content Placeholder 2"/>
          <p:cNvSpPr>
            <a:spLocks noGrp="1"/>
          </p:cNvSpPr>
          <p:nvPr>
            <p:ph idx="1"/>
          </p:nvPr>
        </p:nvSpPr>
        <p:spPr>
          <a:xfrm>
            <a:off x="990601" y="1676400"/>
            <a:ext cx="7982444" cy="4648199"/>
          </a:xfrm>
        </p:spPr>
        <p:txBody>
          <a:bodyPr>
            <a:noAutofit/>
          </a:bodyPr>
          <a:lstStyle/>
          <a:p>
            <a:pPr marL="379476" indent="-342900"/>
            <a:r>
              <a:rPr lang="en-US" dirty="0"/>
              <a:t>Student meets with Academic or Faculty Advisor to discuss planned internship. </a:t>
            </a:r>
          </a:p>
          <a:p>
            <a:pPr marL="379476" indent="-342900"/>
            <a:r>
              <a:rPr lang="en-US" dirty="0"/>
              <a:t>Student registers for internship class.</a:t>
            </a:r>
          </a:p>
          <a:p>
            <a:pPr marL="379476" indent="-342900"/>
            <a:r>
              <a:rPr lang="en-US" dirty="0"/>
              <a:t>Student submits the following to ISSS:</a:t>
            </a:r>
          </a:p>
          <a:p>
            <a:pPr marL="950976" lvl="1" indent="-457200">
              <a:buFont typeface="+mj-lt"/>
              <a:buAutoNum type="arabicPeriod"/>
            </a:pPr>
            <a:r>
              <a:rPr lang="en-US" dirty="0">
                <a:hlinkClick r:id="rId3"/>
              </a:rPr>
              <a:t>Curricular Practical Training Certification Form</a:t>
            </a:r>
            <a:r>
              <a:rPr lang="en-US" dirty="0"/>
              <a:t> signed by Advisor</a:t>
            </a:r>
          </a:p>
          <a:p>
            <a:pPr marL="950976" lvl="1" indent="-457200">
              <a:buFont typeface="+mj-lt"/>
              <a:buAutoNum type="arabicPeriod"/>
            </a:pPr>
            <a:r>
              <a:rPr lang="en-US" dirty="0"/>
              <a:t>Class schedule showing enrollment in internship course</a:t>
            </a:r>
          </a:p>
          <a:p>
            <a:pPr marL="950976" lvl="1" indent="-457200">
              <a:buFont typeface="+mj-lt"/>
              <a:buAutoNum type="arabicPeriod"/>
            </a:pPr>
            <a:r>
              <a:rPr lang="en-US" dirty="0"/>
              <a:t>Hiring or job offer letter from company</a:t>
            </a:r>
          </a:p>
          <a:p>
            <a:pPr marL="950976" lvl="1" indent="-457200">
              <a:buFont typeface="+mj-lt"/>
              <a:buAutoNum type="arabicPeriod"/>
            </a:pPr>
            <a:r>
              <a:rPr lang="en-US" dirty="0"/>
              <a:t>Final semester RCL, if it is the student’s final semester and will not be enrolled full-time</a:t>
            </a:r>
          </a:p>
          <a:p>
            <a:pPr marL="379476" indent="-342900"/>
            <a:r>
              <a:rPr lang="en-US" dirty="0"/>
              <a:t>Student receives authorization and new I-20 from ISSS before starting employment</a:t>
            </a:r>
          </a:p>
        </p:txBody>
      </p:sp>
    </p:spTree>
    <p:extLst>
      <p:ext uri="{BB962C8B-B14F-4D97-AF65-F5344CB8AC3E}">
        <p14:creationId xmlns:p14="http://schemas.microsoft.com/office/powerpoint/2010/main" val="195333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4082" y="609600"/>
            <a:ext cx="7514035" cy="838200"/>
          </a:xfrm>
        </p:spPr>
        <p:txBody>
          <a:bodyPr>
            <a:normAutofit/>
          </a:bodyPr>
          <a:lstStyle/>
          <a:p>
            <a:r>
              <a:rPr lang="en-US" b="1" dirty="0"/>
              <a:t>Optional Practical Training (OPT)</a:t>
            </a:r>
          </a:p>
        </p:txBody>
      </p:sp>
      <p:sp>
        <p:nvSpPr>
          <p:cNvPr id="3" name="Content Placeholder 2"/>
          <p:cNvSpPr>
            <a:spLocks noGrp="1"/>
          </p:cNvSpPr>
          <p:nvPr>
            <p:ph idx="1"/>
          </p:nvPr>
        </p:nvSpPr>
        <p:spPr>
          <a:xfrm>
            <a:off x="685800" y="1447800"/>
            <a:ext cx="8382000" cy="4953000"/>
          </a:xfrm>
        </p:spPr>
        <p:txBody>
          <a:bodyPr anchor="t">
            <a:normAutofit/>
          </a:bodyPr>
          <a:lstStyle/>
          <a:p>
            <a:pPr marL="0" indent="0" algn="ctr">
              <a:lnSpc>
                <a:spcPct val="90000"/>
              </a:lnSpc>
              <a:buNone/>
            </a:pPr>
            <a:r>
              <a:rPr lang="en-US" b="1" i="1" dirty="0"/>
              <a:t>USCIS grants F-1 students 12 months of temporary employment authorization. Students in designated STEM majors are eligible for a 24-month extension known as STEM OPT. </a:t>
            </a:r>
          </a:p>
          <a:p>
            <a:pPr>
              <a:lnSpc>
                <a:spcPct val="90000"/>
              </a:lnSpc>
            </a:pPr>
            <a:r>
              <a:rPr lang="en-US" dirty="0"/>
              <a:t>Advisors certify the student will complete their program of study in a given semester </a:t>
            </a:r>
            <a:r>
              <a:rPr lang="en-US" dirty="0">
                <a:hlinkClick r:id="rId4"/>
              </a:rPr>
              <a:t>Completion of Degree Certification Form</a:t>
            </a:r>
            <a:r>
              <a:rPr lang="en-US" dirty="0"/>
              <a:t>. </a:t>
            </a:r>
          </a:p>
          <a:p>
            <a:pPr>
              <a:lnSpc>
                <a:spcPct val="90000"/>
              </a:lnSpc>
            </a:pPr>
            <a:r>
              <a:rPr lang="en-US" dirty="0"/>
              <a:t>Students on thesis/dissertation only are eligible to apply for OPT before officially graduating.</a:t>
            </a:r>
          </a:p>
          <a:p>
            <a:pPr>
              <a:lnSpc>
                <a:spcPct val="90000"/>
              </a:lnSpc>
            </a:pPr>
            <a:r>
              <a:rPr lang="en-US" dirty="0"/>
              <a:t>Students are encouraged to apply for OPT once applications are accepted (90 days before graduation). </a:t>
            </a:r>
          </a:p>
          <a:p>
            <a:pPr>
              <a:lnSpc>
                <a:spcPct val="90000"/>
              </a:lnSpc>
            </a:pPr>
            <a:r>
              <a:rPr lang="en-US" dirty="0"/>
              <a:t>Students will apply for OPT with ISSS</a:t>
            </a:r>
          </a:p>
          <a:p>
            <a:pPr>
              <a:lnSpc>
                <a:spcPct val="90000"/>
              </a:lnSpc>
            </a:pPr>
            <a:endParaRPr lang="en-US" dirty="0"/>
          </a:p>
        </p:txBody>
      </p:sp>
      <p:pic>
        <p:nvPicPr>
          <p:cNvPr id="5" name="Picture 4" descr="A close up of a newspaper&#10;&#10;Description generated with high confidence">
            <a:extLst>
              <a:ext uri="{FF2B5EF4-FFF2-40B4-BE49-F238E27FC236}">
                <a16:creationId xmlns:a16="http://schemas.microsoft.com/office/drawing/2014/main" id="{16A43D5E-04FE-40D9-A21C-E6E8CA569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4062" y="4953000"/>
            <a:ext cx="2723738" cy="17908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895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357" y="990600"/>
            <a:ext cx="7704667" cy="1142999"/>
          </a:xfrm>
        </p:spPr>
        <p:txBody>
          <a:bodyPr/>
          <a:lstStyle/>
          <a:p>
            <a:r>
              <a:rPr lang="en-US" b="1" dirty="0"/>
              <a:t>International Student Forms</a:t>
            </a:r>
          </a:p>
        </p:txBody>
      </p:sp>
      <p:sp>
        <p:nvSpPr>
          <p:cNvPr id="3" name="Content Placeholder 2"/>
          <p:cNvSpPr>
            <a:spLocks noGrp="1"/>
          </p:cNvSpPr>
          <p:nvPr>
            <p:ph idx="1"/>
          </p:nvPr>
        </p:nvSpPr>
        <p:spPr>
          <a:xfrm>
            <a:off x="908441" y="1905000"/>
            <a:ext cx="7810500" cy="4876800"/>
          </a:xfrm>
        </p:spPr>
        <p:txBody>
          <a:bodyPr>
            <a:normAutofit/>
          </a:bodyPr>
          <a:lstStyle/>
          <a:p>
            <a:pPr marL="0" indent="0">
              <a:buNone/>
            </a:pPr>
            <a:r>
              <a:rPr lang="en-US" sz="2800" b="1" dirty="0"/>
              <a:t>Certification Forms Needing Advisor Approval:</a:t>
            </a:r>
          </a:p>
          <a:p>
            <a:pPr marL="1428750" lvl="2" indent="-514350">
              <a:buFont typeface="+mj-lt"/>
              <a:buAutoNum type="arabicPeriod"/>
            </a:pPr>
            <a:r>
              <a:rPr lang="en-US" sz="2800" b="0" dirty="0"/>
              <a:t>Reduced Course Load Form </a:t>
            </a:r>
          </a:p>
          <a:p>
            <a:pPr lvl="3"/>
            <a:r>
              <a:rPr lang="en-US" sz="2600" b="0" i="1" dirty="0"/>
              <a:t>Academic, Medical, and Final Semester</a:t>
            </a:r>
          </a:p>
          <a:p>
            <a:pPr marL="1428750" lvl="2" indent="-514350">
              <a:buFont typeface="+mj-lt"/>
              <a:buAutoNum type="arabicPeriod"/>
            </a:pPr>
            <a:r>
              <a:rPr lang="en-US" sz="2800" b="0" dirty="0"/>
              <a:t>Concurrent Enrollment Form</a:t>
            </a:r>
          </a:p>
          <a:p>
            <a:pPr marL="1428750" lvl="2" indent="-514350">
              <a:buFont typeface="+mj-lt"/>
              <a:buAutoNum type="arabicPeriod"/>
            </a:pPr>
            <a:r>
              <a:rPr lang="en-US" sz="2800" b="0" dirty="0"/>
              <a:t>Program Extension Form</a:t>
            </a:r>
          </a:p>
          <a:p>
            <a:pPr marL="1428750" lvl="2" indent="-514350">
              <a:buFont typeface="+mj-lt"/>
              <a:buAutoNum type="arabicPeriod"/>
            </a:pPr>
            <a:r>
              <a:rPr lang="en-US" sz="2800" b="0" dirty="0"/>
              <a:t>Curricular Practical Training Form</a:t>
            </a:r>
          </a:p>
          <a:p>
            <a:pPr marL="1428750" lvl="2" indent="-514350">
              <a:buFont typeface="+mj-lt"/>
              <a:buAutoNum type="arabicPeriod"/>
            </a:pPr>
            <a:r>
              <a:rPr lang="en-US" sz="2800" b="0" dirty="0"/>
              <a:t>Completion of Degree Form (for Optional Practical Training)</a:t>
            </a:r>
          </a:p>
        </p:txBody>
      </p:sp>
    </p:spTree>
    <p:extLst>
      <p:ext uri="{BB962C8B-B14F-4D97-AF65-F5344CB8AC3E}">
        <p14:creationId xmlns:p14="http://schemas.microsoft.com/office/powerpoint/2010/main" val="349346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86661" cy="1219200"/>
          </a:xfrm>
        </p:spPr>
        <p:txBody>
          <a:bodyPr>
            <a:normAutofit fontScale="90000"/>
          </a:bodyPr>
          <a:lstStyle/>
          <a:p>
            <a:r>
              <a:rPr lang="en-US" b="1" dirty="0"/>
              <a:t>F-1 Student Regulations Reminders</a:t>
            </a:r>
          </a:p>
        </p:txBody>
      </p:sp>
      <p:sp>
        <p:nvSpPr>
          <p:cNvPr id="3" name="Content Placeholder 2"/>
          <p:cNvSpPr>
            <a:spLocks noGrp="1"/>
          </p:cNvSpPr>
          <p:nvPr>
            <p:ph idx="1"/>
          </p:nvPr>
        </p:nvSpPr>
        <p:spPr>
          <a:xfrm>
            <a:off x="762000" y="1295400"/>
            <a:ext cx="8258123" cy="5333999"/>
          </a:xfrm>
        </p:spPr>
        <p:txBody>
          <a:bodyPr>
            <a:noAutofit/>
          </a:bodyPr>
          <a:lstStyle/>
          <a:p>
            <a:pPr marL="0" indent="0">
              <a:buNone/>
            </a:pPr>
            <a:r>
              <a:rPr lang="en-US" sz="2800" b="1" dirty="0">
                <a:solidFill>
                  <a:schemeClr val="tx2">
                    <a:lumMod val="75000"/>
                  </a:schemeClr>
                </a:solidFill>
              </a:rPr>
              <a:t>F-1 students are required by DHS to maintain lawful F-1 status by:</a:t>
            </a:r>
          </a:p>
          <a:p>
            <a:pPr marL="914400" lvl="1" indent="-457200">
              <a:buFont typeface="+mj-lt"/>
              <a:buAutoNum type="arabicPeriod"/>
            </a:pPr>
            <a:r>
              <a:rPr lang="en-US" sz="2400" b="1" dirty="0">
                <a:solidFill>
                  <a:schemeClr val="tx2">
                    <a:lumMod val="75000"/>
                  </a:schemeClr>
                </a:solidFill>
              </a:rPr>
              <a:t>Enrolling full-time </a:t>
            </a:r>
            <a:r>
              <a:rPr lang="en-US" sz="2400" dirty="0">
                <a:solidFill>
                  <a:schemeClr val="tx2">
                    <a:lumMod val="75000"/>
                  </a:schemeClr>
                </a:solidFill>
              </a:rPr>
              <a:t>(9 hours – GR, 12 hours – UG) every Fall and Spring semesters, and summer if it is the student’s first semester. </a:t>
            </a:r>
          </a:p>
          <a:p>
            <a:pPr marL="914400" lvl="1" indent="-457200">
              <a:buFont typeface="+mj-lt"/>
              <a:buAutoNum type="arabicPeriod"/>
            </a:pPr>
            <a:r>
              <a:rPr lang="en-US" sz="2400" b="1" dirty="0">
                <a:solidFill>
                  <a:schemeClr val="tx2">
                    <a:lumMod val="75000"/>
                  </a:schemeClr>
                </a:solidFill>
              </a:rPr>
              <a:t>Not working off-campus </a:t>
            </a:r>
            <a:r>
              <a:rPr lang="en-US" sz="2400" dirty="0">
                <a:solidFill>
                  <a:schemeClr val="tx2">
                    <a:lumMod val="75000"/>
                  </a:schemeClr>
                </a:solidFill>
              </a:rPr>
              <a:t>without proper authorization from ISSS via CPT or OPT.</a:t>
            </a:r>
          </a:p>
          <a:p>
            <a:pPr marL="914400" lvl="1" indent="-457200">
              <a:buFont typeface="+mj-lt"/>
              <a:buAutoNum type="arabicPeriod"/>
            </a:pPr>
            <a:r>
              <a:rPr lang="en-US" sz="2400" dirty="0">
                <a:solidFill>
                  <a:schemeClr val="tx2">
                    <a:lumMod val="75000"/>
                  </a:schemeClr>
                </a:solidFill>
              </a:rPr>
              <a:t>Enrolling in enough face-to-face courses when taking a </a:t>
            </a:r>
            <a:r>
              <a:rPr lang="en-US" sz="2400" b="1" dirty="0">
                <a:solidFill>
                  <a:schemeClr val="tx2">
                    <a:lumMod val="75000"/>
                  </a:schemeClr>
                </a:solidFill>
              </a:rPr>
              <a:t>distance learning course</a:t>
            </a:r>
            <a:r>
              <a:rPr lang="en-US" sz="2400" dirty="0">
                <a:solidFill>
                  <a:schemeClr val="tx2">
                    <a:lumMod val="75000"/>
                  </a:schemeClr>
                </a:solidFill>
              </a:rPr>
              <a:t>. </a:t>
            </a:r>
          </a:p>
        </p:txBody>
      </p:sp>
    </p:spTree>
    <p:extLst>
      <p:ext uri="{BB962C8B-B14F-4D97-AF65-F5344CB8AC3E}">
        <p14:creationId xmlns:p14="http://schemas.microsoft.com/office/powerpoint/2010/main" val="1157674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035" y="457200"/>
            <a:ext cx="7704667" cy="1219200"/>
          </a:xfrm>
        </p:spPr>
        <p:txBody>
          <a:bodyPr/>
          <a:lstStyle/>
          <a:p>
            <a:r>
              <a:rPr lang="en-US" b="1" dirty="0"/>
              <a:t>How TXST Advisors CAN Help</a:t>
            </a:r>
          </a:p>
        </p:txBody>
      </p:sp>
      <p:sp>
        <p:nvSpPr>
          <p:cNvPr id="3" name="Content Placeholder 2"/>
          <p:cNvSpPr>
            <a:spLocks noGrp="1"/>
          </p:cNvSpPr>
          <p:nvPr>
            <p:ph idx="1"/>
          </p:nvPr>
        </p:nvSpPr>
        <p:spPr>
          <a:xfrm>
            <a:off x="823568" y="1371600"/>
            <a:ext cx="8191130" cy="5410200"/>
          </a:xfrm>
        </p:spPr>
        <p:txBody>
          <a:bodyPr>
            <a:noAutofit/>
          </a:bodyPr>
          <a:lstStyle/>
          <a:p>
            <a:pPr marL="0" indent="0" algn="ctr">
              <a:buNone/>
            </a:pPr>
            <a:r>
              <a:rPr lang="en-US" sz="2200" b="1" dirty="0"/>
              <a:t>In compliance with DHS regulations ISSS must maintain:</a:t>
            </a:r>
          </a:p>
          <a:p>
            <a:r>
              <a:rPr lang="en-US" sz="2200" dirty="0"/>
              <a:t>Documentation that supports the granting of reduced course load authorizations (Academic Difficulty RCL Form)</a:t>
            </a:r>
          </a:p>
          <a:p>
            <a:r>
              <a:rPr lang="en-US" sz="2200" dirty="0"/>
              <a:t>Documentation that a student is in the final semester and does not need to be full-time to graduate (Final Semester RCL Form)</a:t>
            </a:r>
          </a:p>
          <a:p>
            <a:r>
              <a:rPr lang="en-US" sz="2200" dirty="0"/>
              <a:t>Documentation supporting an I-20 extension (Program Extension)</a:t>
            </a:r>
          </a:p>
          <a:p>
            <a:r>
              <a:rPr lang="en-US" sz="2200" dirty="0"/>
              <a:t>Verification that courses taken at another school will count towards the student’s degree at Texas State (Concurrent Enrollment Form)</a:t>
            </a:r>
          </a:p>
          <a:p>
            <a:r>
              <a:rPr lang="en-US" sz="2200" dirty="0"/>
              <a:t>Documentation supporting the granting, recommendation, and reporting of off-campus practical training (CPT and OPT Forms)</a:t>
            </a:r>
          </a:p>
        </p:txBody>
      </p:sp>
    </p:spTree>
    <p:extLst>
      <p:ext uri="{BB962C8B-B14F-4D97-AF65-F5344CB8AC3E}">
        <p14:creationId xmlns:p14="http://schemas.microsoft.com/office/powerpoint/2010/main" val="1120709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786661" cy="1600200"/>
          </a:xfrm>
        </p:spPr>
        <p:txBody>
          <a:bodyPr>
            <a:normAutofit/>
          </a:bodyPr>
          <a:lstStyle/>
          <a:p>
            <a:r>
              <a:rPr lang="en-US" b="1" dirty="0"/>
              <a:t>Cultural Adjustment</a:t>
            </a:r>
          </a:p>
        </p:txBody>
      </p:sp>
    </p:spTree>
    <p:extLst>
      <p:ext uri="{BB962C8B-B14F-4D97-AF65-F5344CB8AC3E}">
        <p14:creationId xmlns:p14="http://schemas.microsoft.com/office/powerpoint/2010/main" val="171324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7882-B526-4480-A865-000915D5CF8B}"/>
              </a:ext>
            </a:extLst>
          </p:cNvPr>
          <p:cNvSpPr>
            <a:spLocks noGrp="1"/>
          </p:cNvSpPr>
          <p:nvPr>
            <p:ph type="title"/>
          </p:nvPr>
        </p:nvSpPr>
        <p:spPr>
          <a:xfrm>
            <a:off x="1012770" y="745504"/>
            <a:ext cx="7704667" cy="990599"/>
          </a:xfrm>
        </p:spPr>
        <p:txBody>
          <a:bodyPr/>
          <a:lstStyle/>
          <a:p>
            <a:r>
              <a:rPr lang="en-US" b="1" dirty="0"/>
              <a:t>Credential Evaluation</a:t>
            </a:r>
          </a:p>
        </p:txBody>
      </p:sp>
      <p:sp>
        <p:nvSpPr>
          <p:cNvPr id="3" name="Content Placeholder 2">
            <a:extLst>
              <a:ext uri="{FF2B5EF4-FFF2-40B4-BE49-F238E27FC236}">
                <a16:creationId xmlns:a16="http://schemas.microsoft.com/office/drawing/2014/main" id="{F5EA8C6C-7063-4FEE-AA61-437A4BBD15A3}"/>
              </a:ext>
            </a:extLst>
          </p:cNvPr>
          <p:cNvSpPr>
            <a:spLocks noGrp="1"/>
          </p:cNvSpPr>
          <p:nvPr>
            <p:ph idx="1"/>
          </p:nvPr>
        </p:nvSpPr>
        <p:spPr>
          <a:xfrm>
            <a:off x="982133" y="1752600"/>
            <a:ext cx="7704667" cy="4247216"/>
          </a:xfrm>
        </p:spPr>
        <p:txBody>
          <a:bodyPr>
            <a:normAutofit/>
          </a:bodyPr>
          <a:lstStyle/>
          <a:p>
            <a:r>
              <a:rPr lang="en-US" sz="3200" dirty="0"/>
              <a:t>What is it?</a:t>
            </a:r>
          </a:p>
          <a:p>
            <a:r>
              <a:rPr lang="en-US" sz="3200" dirty="0"/>
              <a:t>What is the process?</a:t>
            </a:r>
          </a:p>
          <a:p>
            <a:r>
              <a:rPr lang="en-US" sz="3200" dirty="0"/>
              <a:t>What resources do we use?</a:t>
            </a:r>
          </a:p>
          <a:p>
            <a:r>
              <a:rPr lang="en-US" sz="3200" dirty="0"/>
              <a:t>What do you, as advisors, need to know?</a:t>
            </a:r>
          </a:p>
        </p:txBody>
      </p:sp>
    </p:spTree>
    <p:extLst>
      <p:ext uri="{BB962C8B-B14F-4D97-AF65-F5344CB8AC3E}">
        <p14:creationId xmlns:p14="http://schemas.microsoft.com/office/powerpoint/2010/main" val="112849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4D6607FC-3BF1-4614-8401-9A475C6802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454" r="2" b="32862"/>
          <a:stretch/>
        </p:blipFill>
        <p:spPr>
          <a:xfrm>
            <a:off x="304800" y="838200"/>
            <a:ext cx="8707606" cy="5943600"/>
          </a:xfrm>
          <a:prstGeom prst="rect">
            <a:avLst/>
          </a:prstGeom>
        </p:spPr>
      </p:pic>
    </p:spTree>
    <p:extLst>
      <p:ext uri="{BB962C8B-B14F-4D97-AF65-F5344CB8AC3E}">
        <p14:creationId xmlns:p14="http://schemas.microsoft.com/office/powerpoint/2010/main" val="302320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566" y="381000"/>
            <a:ext cx="7704667" cy="914399"/>
          </a:xfrm>
        </p:spPr>
        <p:txBody>
          <a:bodyPr/>
          <a:lstStyle/>
          <a:p>
            <a:r>
              <a:rPr lang="en-US" b="1" dirty="0"/>
              <a:t>Cultural Adjustment</a:t>
            </a:r>
          </a:p>
        </p:txBody>
      </p:sp>
      <p:sp>
        <p:nvSpPr>
          <p:cNvPr id="3" name="Content Placeholder 2"/>
          <p:cNvSpPr>
            <a:spLocks noGrp="1"/>
          </p:cNvSpPr>
          <p:nvPr>
            <p:ph idx="1"/>
          </p:nvPr>
        </p:nvSpPr>
        <p:spPr>
          <a:xfrm>
            <a:off x="762000" y="838200"/>
            <a:ext cx="8305800" cy="5867400"/>
          </a:xfrm>
        </p:spPr>
        <p:txBody>
          <a:bodyPr>
            <a:noAutofit/>
          </a:bodyPr>
          <a:lstStyle/>
          <a:p>
            <a:pPr marL="0" indent="0" algn="ctr">
              <a:buNone/>
            </a:pPr>
            <a:r>
              <a:rPr lang="en-US" sz="2200" b="1" i="1" dirty="0"/>
              <a:t>International students bring their values, religious beliefs, customs, and assumptions, to Texas State. Social norms, academic practices, and communication styles are a few differences they encounter. </a:t>
            </a:r>
          </a:p>
          <a:p>
            <a:r>
              <a:rPr lang="en-US" sz="2200" b="0" dirty="0"/>
              <a:t>Students often experience </a:t>
            </a:r>
            <a:r>
              <a:rPr lang="en-US" sz="2200" dirty="0"/>
              <a:t>culture shock </a:t>
            </a:r>
            <a:r>
              <a:rPr lang="en-US" sz="2200" b="0" dirty="0"/>
              <a:t>upon arriving in the US; some students experience the phases of Culture Shock more intensely and longer than others. </a:t>
            </a:r>
          </a:p>
          <a:p>
            <a:r>
              <a:rPr lang="en-US" sz="2200" dirty="0"/>
              <a:t>Learning how to navigate Texas State’s academic and community culture can be challenging. For example: social roles, academic expectations</a:t>
            </a:r>
            <a:r>
              <a:rPr lang="en-US" sz="2200" b="0" dirty="0"/>
              <a:t>, class attendance, campus policies and procedures, and overcoming any language barriers.</a:t>
            </a:r>
          </a:p>
          <a:p>
            <a:r>
              <a:rPr lang="en-US" sz="2200" b="0" dirty="0"/>
              <a:t>Every language barrier or cultural difference is an opportunity to learn and look at the world from a different perspective. </a:t>
            </a:r>
            <a:endParaRPr lang="en-US" sz="2200" dirty="0"/>
          </a:p>
          <a:p>
            <a:r>
              <a:rPr lang="en-US" sz="2200" dirty="0"/>
              <a:t>Students may need assistance with adjusting to the USA work culture as an office, research, or teaching assistant. </a:t>
            </a:r>
            <a:endParaRPr lang="en-US" sz="2200" b="0" dirty="0"/>
          </a:p>
        </p:txBody>
      </p:sp>
    </p:spTree>
    <p:extLst>
      <p:ext uri="{BB962C8B-B14F-4D97-AF65-F5344CB8AC3E}">
        <p14:creationId xmlns:p14="http://schemas.microsoft.com/office/powerpoint/2010/main" val="679249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33" y="1371600"/>
            <a:ext cx="7704667" cy="712433"/>
          </a:xfrm>
        </p:spPr>
        <p:txBody>
          <a:bodyPr>
            <a:normAutofit/>
          </a:bodyPr>
          <a:lstStyle/>
          <a:p>
            <a:r>
              <a:rPr lang="en-US" b="1" dirty="0"/>
              <a:t>Student Challenges</a:t>
            </a:r>
          </a:p>
        </p:txBody>
      </p:sp>
      <p:sp>
        <p:nvSpPr>
          <p:cNvPr id="3" name="Content Placeholder 2"/>
          <p:cNvSpPr>
            <a:spLocks noGrp="1"/>
          </p:cNvSpPr>
          <p:nvPr>
            <p:ph idx="1"/>
          </p:nvPr>
        </p:nvSpPr>
        <p:spPr>
          <a:xfrm>
            <a:off x="1143000" y="1828800"/>
            <a:ext cx="7620000" cy="4648200"/>
          </a:xfrm>
        </p:spPr>
        <p:txBody>
          <a:bodyPr>
            <a:noAutofit/>
          </a:bodyPr>
          <a:lstStyle/>
          <a:p>
            <a:pPr marL="0" indent="0">
              <a:buNone/>
            </a:pPr>
            <a:r>
              <a:rPr lang="en-US" b="1" dirty="0"/>
              <a:t>International students come from many different cultures and have diverse experiences with higher education. </a:t>
            </a:r>
          </a:p>
          <a:p>
            <a:pPr>
              <a:buFont typeface="Arial" panose="020B0604020202020204" pitchFamily="34" charset="0"/>
              <a:buChar char="•"/>
            </a:pPr>
            <a:r>
              <a:rPr lang="en-US" dirty="0"/>
              <a:t>Some have never exercised much academic choice and are expecting to be told what to do and what to take.</a:t>
            </a:r>
          </a:p>
          <a:p>
            <a:pPr>
              <a:buFont typeface="Arial" panose="020B0604020202020204" pitchFamily="34" charset="0"/>
              <a:buChar char="•"/>
            </a:pPr>
            <a:r>
              <a:rPr lang="en-US" dirty="0"/>
              <a:t>Some email you constantly about many non-academic issues. </a:t>
            </a:r>
          </a:p>
          <a:p>
            <a:pPr>
              <a:buFont typeface="Arial" panose="020B0604020202020204" pitchFamily="34" charset="0"/>
              <a:buChar char="•"/>
            </a:pPr>
            <a:r>
              <a:rPr lang="en-US" dirty="0"/>
              <a:t>Some constantly challenge you because ‘No’ doesn’t mean no in their culture where they push to get anything.</a:t>
            </a:r>
          </a:p>
        </p:txBody>
      </p:sp>
    </p:spTree>
    <p:extLst>
      <p:ext uri="{BB962C8B-B14F-4D97-AF65-F5344CB8AC3E}">
        <p14:creationId xmlns:p14="http://schemas.microsoft.com/office/powerpoint/2010/main" val="4161169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78F99-4D8A-4685-AA09-92B5967323C9}"/>
              </a:ext>
            </a:extLst>
          </p:cNvPr>
          <p:cNvSpPr txBox="1"/>
          <p:nvPr/>
        </p:nvSpPr>
        <p:spPr>
          <a:xfrm>
            <a:off x="4940871" y="4721891"/>
            <a:ext cx="3816304" cy="830997"/>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accent6">
                    <a:lumMod val="75000"/>
                  </a:schemeClr>
                </a:solidFill>
              </a:rPr>
              <a:t>Event funding opportunities available!</a:t>
            </a:r>
          </a:p>
        </p:txBody>
      </p:sp>
      <p:pic>
        <p:nvPicPr>
          <p:cNvPr id="25" name="Picture 24">
            <a:extLst>
              <a:ext uri="{FF2B5EF4-FFF2-40B4-BE49-F238E27FC236}">
                <a16:creationId xmlns:a16="http://schemas.microsoft.com/office/drawing/2014/main" id="{8D698C6A-60FA-4FF8-990D-9A3F0B92A95C}"/>
              </a:ext>
            </a:extLst>
          </p:cNvPr>
          <p:cNvPicPr>
            <a:picLocks noChangeAspect="1"/>
          </p:cNvPicPr>
          <p:nvPr/>
        </p:nvPicPr>
        <p:blipFill rotWithShape="1">
          <a:blip r:embed="rId3">
            <a:extLst>
              <a:ext uri="{28A0092B-C50C-407E-A947-70E740481C1C}">
                <a14:useLocalDpi xmlns:a14="http://schemas.microsoft.com/office/drawing/2010/main" val="0"/>
              </a:ext>
            </a:extLst>
          </a:blip>
          <a:srcRect t="3376" b="44589"/>
          <a:stretch/>
        </p:blipFill>
        <p:spPr>
          <a:xfrm>
            <a:off x="914400" y="758532"/>
            <a:ext cx="3816305" cy="4794356"/>
          </a:xfrm>
          <a:prstGeom prst="rect">
            <a:avLst/>
          </a:prstGeom>
        </p:spPr>
      </p:pic>
      <p:pic>
        <p:nvPicPr>
          <p:cNvPr id="6" name="Picture 5">
            <a:extLst>
              <a:ext uri="{FF2B5EF4-FFF2-40B4-BE49-F238E27FC236}">
                <a16:creationId xmlns:a16="http://schemas.microsoft.com/office/drawing/2014/main" id="{8C983AE9-C976-42F6-9827-485E391508F1}"/>
              </a:ext>
            </a:extLst>
          </p:cNvPr>
          <p:cNvPicPr>
            <a:picLocks noChangeAspect="1"/>
          </p:cNvPicPr>
          <p:nvPr/>
        </p:nvPicPr>
        <p:blipFill rotWithShape="1">
          <a:blip r:embed="rId3">
            <a:extLst>
              <a:ext uri="{28A0092B-C50C-407E-A947-70E740481C1C}">
                <a14:useLocalDpi xmlns:a14="http://schemas.microsoft.com/office/drawing/2010/main" val="0"/>
              </a:ext>
            </a:extLst>
          </a:blip>
          <a:srcRect t="55033"/>
          <a:stretch/>
        </p:blipFill>
        <p:spPr>
          <a:xfrm>
            <a:off x="4940870" y="441205"/>
            <a:ext cx="3816305" cy="4143131"/>
          </a:xfrm>
          <a:prstGeom prst="rect">
            <a:avLst/>
          </a:prstGeom>
        </p:spPr>
      </p:pic>
      <p:sp>
        <p:nvSpPr>
          <p:cNvPr id="28" name="Content Placeholder 7">
            <a:extLst>
              <a:ext uri="{FF2B5EF4-FFF2-40B4-BE49-F238E27FC236}">
                <a16:creationId xmlns:a16="http://schemas.microsoft.com/office/drawing/2014/main" id="{5DA55CA9-7E20-49DB-83CE-094C0F415209}"/>
              </a:ext>
            </a:extLst>
          </p:cNvPr>
          <p:cNvSpPr txBox="1">
            <a:spLocks/>
          </p:cNvSpPr>
          <p:nvPr/>
        </p:nvSpPr>
        <p:spPr>
          <a:xfrm>
            <a:off x="2761339" y="5690443"/>
            <a:ext cx="1658261" cy="830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numCol="1"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Aft>
                <a:spcPts val="450"/>
              </a:spcAft>
              <a:buNone/>
            </a:pPr>
            <a:r>
              <a:rPr lang="en-US" sz="1600" b="1" dirty="0">
                <a:solidFill>
                  <a:sysClr val="windowText" lastClr="000000"/>
                </a:solidFill>
                <a:cs typeface="Times New Roman" panose="02020603050405020304" pitchFamily="18" charset="0"/>
              </a:rPr>
              <a:t>@txst_isss</a:t>
            </a:r>
          </a:p>
          <a:p>
            <a:pPr marL="0" indent="0">
              <a:lnSpc>
                <a:spcPct val="100000"/>
              </a:lnSpc>
              <a:spcAft>
                <a:spcPts val="450"/>
              </a:spcAft>
              <a:buNone/>
            </a:pPr>
            <a:r>
              <a:rPr lang="en-US" sz="1600" b="1" dirty="0">
                <a:solidFill>
                  <a:sysClr val="windowText" lastClr="000000"/>
                </a:solidFill>
                <a:cs typeface="Times New Roman" panose="02020603050405020304" pitchFamily="18" charset="0"/>
              </a:rPr>
              <a:t>@txst_isss</a:t>
            </a:r>
          </a:p>
        </p:txBody>
      </p:sp>
      <p:sp>
        <p:nvSpPr>
          <p:cNvPr id="29" name="Content Placeholder 7">
            <a:extLst>
              <a:ext uri="{FF2B5EF4-FFF2-40B4-BE49-F238E27FC236}">
                <a16:creationId xmlns:a16="http://schemas.microsoft.com/office/drawing/2014/main" id="{ECA3A4DF-6ABA-4AE0-B29D-F525261F3FF0}"/>
              </a:ext>
            </a:extLst>
          </p:cNvPr>
          <p:cNvSpPr txBox="1">
            <a:spLocks/>
          </p:cNvSpPr>
          <p:nvPr/>
        </p:nvSpPr>
        <p:spPr>
          <a:xfrm>
            <a:off x="5095512" y="5690443"/>
            <a:ext cx="4050730" cy="830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numCol="1"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Aft>
                <a:spcPts val="450"/>
              </a:spcAft>
              <a:buNone/>
            </a:pPr>
            <a:r>
              <a:rPr lang="en-US" sz="1600" b="1" dirty="0">
                <a:solidFill>
                  <a:sysClr val="windowText" lastClr="000000"/>
                </a:solidFill>
                <a:cs typeface="Times New Roman" panose="02020603050405020304" pitchFamily="18" charset="0"/>
              </a:rPr>
              <a:t>/txstISSS</a:t>
            </a:r>
          </a:p>
          <a:p>
            <a:pPr marL="0" indent="0">
              <a:lnSpc>
                <a:spcPct val="100000"/>
              </a:lnSpc>
              <a:spcAft>
                <a:spcPts val="450"/>
              </a:spcAft>
              <a:buNone/>
            </a:pPr>
            <a:r>
              <a:rPr lang="en-US" sz="1600" b="1" dirty="0">
                <a:solidFill>
                  <a:sysClr val="windowText" lastClr="000000"/>
                </a:solidFill>
                <a:cs typeface="Times New Roman" panose="02020603050405020304" pitchFamily="18" charset="0"/>
                <a:hlinkClick r:id="rId4"/>
              </a:rPr>
              <a:t>www.international.txstate.edu/events.html</a:t>
            </a:r>
            <a:endParaRPr lang="en-US" sz="1600" b="1" dirty="0">
              <a:solidFill>
                <a:sysClr val="windowText" lastClr="000000"/>
              </a:solidFill>
              <a:cs typeface="Times New Roman" panose="02020603050405020304" pitchFamily="18" charset="0"/>
            </a:endParaRPr>
          </a:p>
        </p:txBody>
      </p:sp>
      <p:pic>
        <p:nvPicPr>
          <p:cNvPr id="15" name="Picture 14">
            <a:extLst>
              <a:ext uri="{FF2B5EF4-FFF2-40B4-BE49-F238E27FC236}">
                <a16:creationId xmlns:a16="http://schemas.microsoft.com/office/drawing/2014/main" id="{6436E47B-5AC8-4B2A-8ACC-DF3C4C9C8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0409" y="6073797"/>
            <a:ext cx="420750" cy="420750"/>
          </a:xfrm>
          <a:prstGeom prst="rect">
            <a:avLst/>
          </a:prstGeom>
        </p:spPr>
      </p:pic>
      <p:pic>
        <p:nvPicPr>
          <p:cNvPr id="17" name="Picture 16">
            <a:extLst>
              <a:ext uri="{FF2B5EF4-FFF2-40B4-BE49-F238E27FC236}">
                <a16:creationId xmlns:a16="http://schemas.microsoft.com/office/drawing/2014/main" id="{CC8C6FAD-40B0-4B4C-B83E-2611553DC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5642941"/>
            <a:ext cx="449554" cy="449554"/>
          </a:xfrm>
          <a:prstGeom prst="rect">
            <a:avLst/>
          </a:prstGeom>
        </p:spPr>
      </p:pic>
      <p:pic>
        <p:nvPicPr>
          <p:cNvPr id="19" name="Picture 18">
            <a:extLst>
              <a:ext uri="{FF2B5EF4-FFF2-40B4-BE49-F238E27FC236}">
                <a16:creationId xmlns:a16="http://schemas.microsoft.com/office/drawing/2014/main" id="{F8F21ECE-B1F9-4FF6-BF4F-FCA800CA0A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5958" y="6065601"/>
            <a:ext cx="449554" cy="449554"/>
          </a:xfrm>
          <a:prstGeom prst="rect">
            <a:avLst/>
          </a:prstGeom>
        </p:spPr>
      </p:pic>
      <p:pic>
        <p:nvPicPr>
          <p:cNvPr id="21" name="Picture 20">
            <a:extLst>
              <a:ext uri="{FF2B5EF4-FFF2-40B4-BE49-F238E27FC236}">
                <a16:creationId xmlns:a16="http://schemas.microsoft.com/office/drawing/2014/main" id="{D855AD08-05E6-4899-97DB-9444C93A88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0409" y="5642941"/>
            <a:ext cx="428173" cy="422660"/>
          </a:xfrm>
          <a:prstGeom prst="rect">
            <a:avLst/>
          </a:prstGeom>
        </p:spPr>
      </p:pic>
      <p:sp>
        <p:nvSpPr>
          <p:cNvPr id="12" name="Title 1">
            <a:extLst>
              <a:ext uri="{FF2B5EF4-FFF2-40B4-BE49-F238E27FC236}">
                <a16:creationId xmlns:a16="http://schemas.microsoft.com/office/drawing/2014/main" id="{2237B8D2-C4CC-4686-ABEF-3C42E29CB453}"/>
              </a:ext>
            </a:extLst>
          </p:cNvPr>
          <p:cNvSpPr>
            <a:spLocks noGrp="1"/>
          </p:cNvSpPr>
          <p:nvPr>
            <p:ph type="title"/>
          </p:nvPr>
        </p:nvSpPr>
        <p:spPr>
          <a:xfrm>
            <a:off x="1104148" y="84988"/>
            <a:ext cx="3208867" cy="712433"/>
          </a:xfrm>
        </p:spPr>
        <p:txBody>
          <a:bodyPr>
            <a:normAutofit/>
          </a:bodyPr>
          <a:lstStyle/>
          <a:p>
            <a:r>
              <a:rPr lang="en-US" sz="2800" b="1" dirty="0"/>
              <a:t>ISSS Annual Events</a:t>
            </a:r>
          </a:p>
        </p:txBody>
      </p:sp>
    </p:spTree>
    <p:extLst>
      <p:ext uri="{BB962C8B-B14F-4D97-AF65-F5344CB8AC3E}">
        <p14:creationId xmlns:p14="http://schemas.microsoft.com/office/powerpoint/2010/main" val="403778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2133600"/>
            <a:ext cx="8267700" cy="1981200"/>
          </a:xfrm>
        </p:spPr>
        <p:txBody>
          <a:bodyPr>
            <a:normAutofit/>
          </a:bodyPr>
          <a:lstStyle/>
          <a:p>
            <a:pPr algn="ctr"/>
            <a:r>
              <a:rPr lang="en-US" sz="2800" cap="none" dirty="0">
                <a:ln w="12700">
                  <a:noFill/>
                  <a:prstDash val="solid"/>
                </a:ln>
              </a:rPr>
              <a:t>Presentation is available on International Student and Scholar Services (ISSS) website – Department Resources: </a:t>
            </a:r>
            <a:r>
              <a:rPr lang="en-US" sz="2400" dirty="0">
                <a:ln w="12700">
                  <a:noFill/>
                  <a:prstDash val="solid"/>
                </a:ln>
                <a:hlinkClick r:id="rId2"/>
              </a:rPr>
              <a:t>http://www.international.txstate.edu/departments.html</a:t>
            </a:r>
            <a:r>
              <a:rPr lang="en-US" sz="2400" dirty="0">
                <a:ln w="12700">
                  <a:noFill/>
                  <a:prstDash val="solid"/>
                </a:ln>
              </a:rPr>
              <a:t> </a:t>
            </a:r>
            <a:endParaRPr lang="en-US" sz="2800" cap="none" dirty="0">
              <a:ln w="12700">
                <a:noFill/>
                <a:prstDash val="solid"/>
              </a:ln>
            </a:endParaRPr>
          </a:p>
        </p:txBody>
      </p:sp>
      <p:sp>
        <p:nvSpPr>
          <p:cNvPr id="5" name="Rectangle 4"/>
          <p:cNvSpPr/>
          <p:nvPr/>
        </p:nvSpPr>
        <p:spPr>
          <a:xfrm>
            <a:off x="33647" y="4267200"/>
            <a:ext cx="8686800" cy="1557349"/>
          </a:xfrm>
          <a:prstGeom prst="rect">
            <a:avLst/>
          </a:prstGeom>
        </p:spPr>
        <p:txBody>
          <a:bodyPr wrap="square">
            <a:spAutoFit/>
          </a:bodyPr>
          <a:lstStyle/>
          <a:p>
            <a:pPr lvl="0" algn="ctr">
              <a:spcBef>
                <a:spcPct val="20000"/>
              </a:spcBef>
              <a:buClr>
                <a:srgbClr val="D16349"/>
              </a:buClr>
              <a:buSzPct val="70000"/>
            </a:pPr>
            <a:r>
              <a:rPr lang="en-US" sz="2800" dirty="0"/>
              <a:t>Thornton International House   </a:t>
            </a:r>
          </a:p>
          <a:p>
            <a:pPr lvl="0" algn="ctr">
              <a:spcBef>
                <a:spcPct val="20000"/>
              </a:spcBef>
              <a:buClr>
                <a:srgbClr val="D16349"/>
              </a:buClr>
              <a:buSzPct val="70000"/>
            </a:pPr>
            <a:r>
              <a:rPr lang="en-US" sz="2800" dirty="0"/>
              <a:t>Phone: 512-245-7966</a:t>
            </a:r>
          </a:p>
          <a:p>
            <a:pPr lvl="0" algn="ctr">
              <a:spcBef>
                <a:spcPct val="20000"/>
              </a:spcBef>
              <a:buClr>
                <a:srgbClr val="D16349"/>
              </a:buClr>
              <a:buSzPct val="70000"/>
            </a:pPr>
            <a:r>
              <a:rPr lang="en-US" sz="2800" u="sng" dirty="0"/>
              <a:t> international@txstate.edu</a:t>
            </a:r>
            <a:endParaRPr lang="en-US" sz="3600" u="sng"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029200"/>
          </a:xfrm>
        </p:spPr>
        <p:txBody>
          <a:bodyPr>
            <a:normAutofit/>
          </a:bodyPr>
          <a:lstStyle/>
          <a:p>
            <a:pPr marL="36576" indent="0" algn="ctr">
              <a:buNone/>
            </a:pPr>
            <a:r>
              <a:rPr lang="en-US" sz="4800" b="1" dirty="0"/>
              <a:t>Questions?  </a:t>
            </a:r>
          </a:p>
          <a:p>
            <a:endParaRPr lang="en-US" dirty="0"/>
          </a:p>
          <a:p>
            <a:endParaRPr lang="en-US" dirty="0"/>
          </a:p>
          <a:p>
            <a:endParaRPr lang="en-US" dirty="0"/>
          </a:p>
        </p:txBody>
      </p:sp>
    </p:spTree>
    <p:extLst>
      <p:ext uri="{BB962C8B-B14F-4D97-AF65-F5344CB8AC3E}">
        <p14:creationId xmlns:p14="http://schemas.microsoft.com/office/powerpoint/2010/main" val="585258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0BB5-9645-48AE-BC40-65D987DF6A84}"/>
              </a:ext>
            </a:extLst>
          </p:cNvPr>
          <p:cNvSpPr>
            <a:spLocks noGrp="1"/>
          </p:cNvSpPr>
          <p:nvPr>
            <p:ph type="title"/>
          </p:nvPr>
        </p:nvSpPr>
        <p:spPr>
          <a:xfrm>
            <a:off x="990600" y="2667000"/>
            <a:ext cx="7704667" cy="1981200"/>
          </a:xfrm>
        </p:spPr>
        <p:txBody>
          <a:bodyPr>
            <a:normAutofit/>
          </a:bodyPr>
          <a:lstStyle/>
          <a:p>
            <a:r>
              <a:rPr lang="en-US" sz="5400" b="1" dirty="0"/>
              <a:t>Student Panel</a:t>
            </a:r>
          </a:p>
        </p:txBody>
      </p:sp>
    </p:spTree>
    <p:extLst>
      <p:ext uri="{BB962C8B-B14F-4D97-AF65-F5344CB8AC3E}">
        <p14:creationId xmlns:p14="http://schemas.microsoft.com/office/powerpoint/2010/main" val="51800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A8E7-BF99-4C80-B973-577F5247F7AB}"/>
              </a:ext>
            </a:extLst>
          </p:cNvPr>
          <p:cNvSpPr>
            <a:spLocks noGrp="1"/>
          </p:cNvSpPr>
          <p:nvPr>
            <p:ph type="title"/>
          </p:nvPr>
        </p:nvSpPr>
        <p:spPr>
          <a:xfrm>
            <a:off x="1219200" y="304800"/>
            <a:ext cx="7704667" cy="990599"/>
          </a:xfrm>
        </p:spPr>
        <p:txBody>
          <a:bodyPr/>
          <a:lstStyle/>
          <a:p>
            <a:r>
              <a:rPr lang="en-US" b="1" dirty="0"/>
              <a:t>Credential Evaluation</a:t>
            </a:r>
          </a:p>
        </p:txBody>
      </p:sp>
      <p:sp>
        <p:nvSpPr>
          <p:cNvPr id="3" name="Content Placeholder 2">
            <a:extLst>
              <a:ext uri="{FF2B5EF4-FFF2-40B4-BE49-F238E27FC236}">
                <a16:creationId xmlns:a16="http://schemas.microsoft.com/office/drawing/2014/main" id="{D93B6ACF-7341-4C3F-AF95-AC12BD29FB8D}"/>
              </a:ext>
            </a:extLst>
          </p:cNvPr>
          <p:cNvSpPr>
            <a:spLocks noGrp="1"/>
          </p:cNvSpPr>
          <p:nvPr>
            <p:ph idx="1"/>
          </p:nvPr>
        </p:nvSpPr>
        <p:spPr>
          <a:xfrm>
            <a:off x="914400" y="1219200"/>
            <a:ext cx="8153399" cy="5715000"/>
          </a:xfrm>
        </p:spPr>
        <p:txBody>
          <a:bodyPr>
            <a:normAutofit/>
          </a:bodyPr>
          <a:lstStyle/>
          <a:p>
            <a:r>
              <a:rPr lang="en-US" sz="3000" dirty="0"/>
              <a:t>Credential Evaluation is the evaluation of international degrees and the conversion to the U.S. education system</a:t>
            </a:r>
          </a:p>
          <a:p>
            <a:pPr lvl="1"/>
            <a:r>
              <a:rPr lang="en-US" sz="2200" dirty="0"/>
              <a:t>Two main parts: 1. Degree equivalency 2. GPA calculation</a:t>
            </a:r>
          </a:p>
          <a:p>
            <a:r>
              <a:rPr lang="en-US" sz="3000" dirty="0"/>
              <a:t>Credential Evaluation is an art not a science</a:t>
            </a:r>
          </a:p>
          <a:p>
            <a:pPr lvl="1"/>
            <a:r>
              <a:rPr lang="en-US" sz="2600" dirty="0"/>
              <a:t>No two evaluations are the same</a:t>
            </a:r>
          </a:p>
        </p:txBody>
      </p:sp>
    </p:spTree>
    <p:extLst>
      <p:ext uri="{BB962C8B-B14F-4D97-AF65-F5344CB8AC3E}">
        <p14:creationId xmlns:p14="http://schemas.microsoft.com/office/powerpoint/2010/main" val="287889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7A2C-5CBA-4033-B77E-C7A42A9F25E8}"/>
              </a:ext>
            </a:extLst>
          </p:cNvPr>
          <p:cNvSpPr>
            <a:spLocks noGrp="1"/>
          </p:cNvSpPr>
          <p:nvPr>
            <p:ph type="title"/>
          </p:nvPr>
        </p:nvSpPr>
        <p:spPr>
          <a:xfrm>
            <a:off x="1439333" y="304800"/>
            <a:ext cx="7704667" cy="914399"/>
          </a:xfrm>
        </p:spPr>
        <p:txBody>
          <a:bodyPr/>
          <a:lstStyle/>
          <a:p>
            <a:r>
              <a:rPr lang="en-US" b="1" dirty="0"/>
              <a:t>Degree Equivalency</a:t>
            </a:r>
          </a:p>
        </p:txBody>
      </p:sp>
      <p:sp>
        <p:nvSpPr>
          <p:cNvPr id="3" name="Content Placeholder 2">
            <a:extLst>
              <a:ext uri="{FF2B5EF4-FFF2-40B4-BE49-F238E27FC236}">
                <a16:creationId xmlns:a16="http://schemas.microsoft.com/office/drawing/2014/main" id="{2998A60B-1C2F-4F30-8A19-533E05A22BDF}"/>
              </a:ext>
            </a:extLst>
          </p:cNvPr>
          <p:cNvSpPr>
            <a:spLocks noGrp="1"/>
          </p:cNvSpPr>
          <p:nvPr>
            <p:ph idx="1"/>
          </p:nvPr>
        </p:nvSpPr>
        <p:spPr>
          <a:xfrm>
            <a:off x="905933" y="1219199"/>
            <a:ext cx="8077200" cy="5715001"/>
          </a:xfrm>
        </p:spPr>
        <p:txBody>
          <a:bodyPr>
            <a:normAutofit/>
          </a:bodyPr>
          <a:lstStyle/>
          <a:p>
            <a:r>
              <a:rPr lang="en-US" sz="3200" dirty="0"/>
              <a:t>What is the process?</a:t>
            </a:r>
          </a:p>
          <a:p>
            <a:pPr lvl="1"/>
            <a:r>
              <a:rPr lang="en-US" sz="2800" dirty="0"/>
              <a:t>Receive complete transcripts</a:t>
            </a:r>
          </a:p>
          <a:p>
            <a:pPr lvl="2"/>
            <a:r>
              <a:rPr lang="en-US" sz="2400" dirty="0"/>
              <a:t>If school is unknown, look for accreditation/recognition.</a:t>
            </a:r>
          </a:p>
          <a:p>
            <a:pPr lvl="2"/>
            <a:r>
              <a:rPr lang="en-US" sz="2400" dirty="0"/>
              <a:t>Compare education history, degree type, duration.</a:t>
            </a:r>
          </a:p>
          <a:p>
            <a:pPr lvl="3"/>
            <a:r>
              <a:rPr lang="en-US" sz="2200" dirty="0"/>
              <a:t>Utilizes Primary, Secondary, and Tertiary sources to determine degree equivalence.</a:t>
            </a:r>
          </a:p>
        </p:txBody>
      </p:sp>
    </p:spTree>
    <p:extLst>
      <p:ext uri="{BB962C8B-B14F-4D97-AF65-F5344CB8AC3E}">
        <p14:creationId xmlns:p14="http://schemas.microsoft.com/office/powerpoint/2010/main" val="216923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1D7C-BD35-4B2C-BA5C-D20D4F76931F}"/>
              </a:ext>
            </a:extLst>
          </p:cNvPr>
          <p:cNvSpPr>
            <a:spLocks noGrp="1"/>
          </p:cNvSpPr>
          <p:nvPr>
            <p:ph type="title"/>
          </p:nvPr>
        </p:nvSpPr>
        <p:spPr>
          <a:xfrm>
            <a:off x="1230372" y="457200"/>
            <a:ext cx="7704667" cy="914399"/>
          </a:xfrm>
        </p:spPr>
        <p:txBody>
          <a:bodyPr>
            <a:normAutofit/>
          </a:bodyPr>
          <a:lstStyle/>
          <a:p>
            <a:r>
              <a:rPr lang="en-US" b="1" dirty="0"/>
              <a:t>GPA Conversions</a:t>
            </a:r>
          </a:p>
        </p:txBody>
      </p:sp>
      <p:sp>
        <p:nvSpPr>
          <p:cNvPr id="3" name="Content Placeholder 2">
            <a:extLst>
              <a:ext uri="{FF2B5EF4-FFF2-40B4-BE49-F238E27FC236}">
                <a16:creationId xmlns:a16="http://schemas.microsoft.com/office/drawing/2014/main" id="{07D4EB4F-1F71-4482-AB6D-D68FAD0F8B56}"/>
              </a:ext>
            </a:extLst>
          </p:cNvPr>
          <p:cNvSpPr>
            <a:spLocks noGrp="1"/>
          </p:cNvSpPr>
          <p:nvPr>
            <p:ph idx="1"/>
          </p:nvPr>
        </p:nvSpPr>
        <p:spPr>
          <a:xfrm>
            <a:off x="838200" y="1219198"/>
            <a:ext cx="8153400" cy="5562601"/>
          </a:xfrm>
        </p:spPr>
        <p:txBody>
          <a:bodyPr>
            <a:normAutofit/>
          </a:bodyPr>
          <a:lstStyle/>
          <a:p>
            <a:r>
              <a:rPr lang="en-US" b="1" dirty="0"/>
              <a:t>What is the process?</a:t>
            </a:r>
          </a:p>
          <a:p>
            <a:pPr lvl="1"/>
            <a:r>
              <a:rPr lang="en-US" dirty="0"/>
              <a:t>Receive complete transcripts</a:t>
            </a:r>
          </a:p>
          <a:p>
            <a:pPr lvl="2"/>
            <a:r>
              <a:rPr lang="en-US" dirty="0"/>
              <a:t>Use native transcript key whenever possible. Evaluations are done based on Program -&gt; University -&gt; Country in that order.</a:t>
            </a:r>
          </a:p>
          <a:p>
            <a:pPr lvl="2"/>
            <a:r>
              <a:rPr lang="en-US" dirty="0"/>
              <a:t>Use secondary resources to determine equivalencies. For example: First class from all Indian institutions is considered an “A”</a:t>
            </a:r>
          </a:p>
          <a:p>
            <a:pPr lvl="2"/>
            <a:r>
              <a:rPr lang="en-US" dirty="0"/>
              <a:t>Calculate a GPA from the last 20 courses excluding Projects/Mini Projects, Viva Voce, and Thesis</a:t>
            </a:r>
          </a:p>
          <a:p>
            <a:r>
              <a:rPr lang="en-US" b="1" dirty="0"/>
              <a:t>Evaluation Sheet</a:t>
            </a:r>
          </a:p>
          <a:p>
            <a:pPr lvl="1"/>
            <a:r>
              <a:rPr lang="en-US" dirty="0"/>
              <a:t>Every International GPA will include an Evaluation sheet. This explains GPA conversions and Degree equivalency for each school/degree.</a:t>
            </a:r>
          </a:p>
          <a:p>
            <a:pPr lvl="2"/>
            <a:r>
              <a:rPr lang="en-US" dirty="0"/>
              <a:t>These evaluation sheets are maintained for future use to maintain consistency. We currently have a library of over 800 evaluations for different schools and programs across the globe.</a:t>
            </a:r>
          </a:p>
        </p:txBody>
      </p:sp>
    </p:spTree>
    <p:extLst>
      <p:ext uri="{BB962C8B-B14F-4D97-AF65-F5344CB8AC3E}">
        <p14:creationId xmlns:p14="http://schemas.microsoft.com/office/powerpoint/2010/main" val="278869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3108-8D68-40AA-8CA0-3A0BD3A108D0}"/>
              </a:ext>
            </a:extLst>
          </p:cNvPr>
          <p:cNvSpPr>
            <a:spLocks noGrp="1"/>
          </p:cNvSpPr>
          <p:nvPr>
            <p:ph type="title"/>
          </p:nvPr>
        </p:nvSpPr>
        <p:spPr>
          <a:xfrm>
            <a:off x="1143000" y="685800"/>
            <a:ext cx="7704667" cy="914399"/>
          </a:xfrm>
        </p:spPr>
        <p:txBody>
          <a:bodyPr/>
          <a:lstStyle/>
          <a:p>
            <a:r>
              <a:rPr lang="en-US" b="1" dirty="0"/>
              <a:t>Credential Evaluation Resources</a:t>
            </a:r>
          </a:p>
        </p:txBody>
      </p:sp>
      <p:sp>
        <p:nvSpPr>
          <p:cNvPr id="3" name="Content Placeholder 2">
            <a:extLst>
              <a:ext uri="{FF2B5EF4-FFF2-40B4-BE49-F238E27FC236}">
                <a16:creationId xmlns:a16="http://schemas.microsoft.com/office/drawing/2014/main" id="{A74E7A95-5042-40DC-9273-2A4811A72B93}"/>
              </a:ext>
            </a:extLst>
          </p:cNvPr>
          <p:cNvSpPr>
            <a:spLocks noGrp="1"/>
          </p:cNvSpPr>
          <p:nvPr>
            <p:ph idx="1"/>
          </p:nvPr>
        </p:nvSpPr>
        <p:spPr>
          <a:xfrm>
            <a:off x="685800" y="1752600"/>
            <a:ext cx="8218503" cy="4876800"/>
          </a:xfrm>
        </p:spPr>
        <p:txBody>
          <a:bodyPr>
            <a:normAutofit/>
          </a:bodyPr>
          <a:lstStyle/>
          <a:p>
            <a:r>
              <a:rPr lang="en-US" b="1" dirty="0"/>
              <a:t>Primary Resource: University websites, PDFs, Ministries of Education, Transcripts</a:t>
            </a:r>
          </a:p>
          <a:p>
            <a:pPr lvl="1"/>
            <a:r>
              <a:rPr lang="en-US" dirty="0"/>
              <a:t>The most important resources we use come from the University or the accrediting/recognizing bodies associated with it</a:t>
            </a:r>
          </a:p>
          <a:p>
            <a:r>
              <a:rPr lang="en-US" b="1" dirty="0"/>
              <a:t>Secondary Resource: AACRAO Edge, </a:t>
            </a:r>
            <a:r>
              <a:rPr lang="en-US" b="1" dirty="0" err="1"/>
              <a:t>Classbase</a:t>
            </a:r>
            <a:r>
              <a:rPr lang="en-US" b="1" dirty="0"/>
              <a:t>/</a:t>
            </a:r>
            <a:r>
              <a:rPr lang="en-US" b="1" dirty="0" err="1"/>
              <a:t>Scholaro</a:t>
            </a:r>
            <a:r>
              <a:rPr lang="en-US" b="1" dirty="0"/>
              <a:t>, WES, NUFFIC, NAFSA other sources</a:t>
            </a:r>
          </a:p>
          <a:p>
            <a:pPr lvl="1"/>
            <a:r>
              <a:rPr lang="en-US" dirty="0"/>
              <a:t>AACRAO Edge is our primary secondary resource but we do use other secondary resources to confirm AACRO findings.</a:t>
            </a:r>
          </a:p>
        </p:txBody>
      </p:sp>
    </p:spTree>
    <p:extLst>
      <p:ext uri="{BB962C8B-B14F-4D97-AF65-F5344CB8AC3E}">
        <p14:creationId xmlns:p14="http://schemas.microsoft.com/office/powerpoint/2010/main" val="390373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1022-3490-4909-8506-84B8AEC34674}"/>
              </a:ext>
            </a:extLst>
          </p:cNvPr>
          <p:cNvSpPr>
            <a:spLocks noGrp="1"/>
          </p:cNvSpPr>
          <p:nvPr>
            <p:ph type="title"/>
          </p:nvPr>
        </p:nvSpPr>
        <p:spPr>
          <a:xfrm>
            <a:off x="1274975" y="381000"/>
            <a:ext cx="7704667" cy="914399"/>
          </a:xfrm>
        </p:spPr>
        <p:txBody>
          <a:bodyPr/>
          <a:lstStyle/>
          <a:p>
            <a:r>
              <a:rPr lang="en-US" b="1" dirty="0"/>
              <a:t>What Do You Need to Know?</a:t>
            </a:r>
          </a:p>
        </p:txBody>
      </p:sp>
      <p:sp>
        <p:nvSpPr>
          <p:cNvPr id="3" name="Content Placeholder 2">
            <a:extLst>
              <a:ext uri="{FF2B5EF4-FFF2-40B4-BE49-F238E27FC236}">
                <a16:creationId xmlns:a16="http://schemas.microsoft.com/office/drawing/2014/main" id="{6686811E-20E1-4CA7-9BFB-738D7C265DE5}"/>
              </a:ext>
            </a:extLst>
          </p:cNvPr>
          <p:cNvSpPr>
            <a:spLocks noGrp="1"/>
          </p:cNvSpPr>
          <p:nvPr>
            <p:ph idx="1"/>
          </p:nvPr>
        </p:nvSpPr>
        <p:spPr>
          <a:xfrm>
            <a:off x="838200" y="1524000"/>
            <a:ext cx="8161867" cy="5257800"/>
          </a:xfrm>
        </p:spPr>
        <p:txBody>
          <a:bodyPr>
            <a:normAutofit/>
          </a:bodyPr>
          <a:lstStyle/>
          <a:p>
            <a:r>
              <a:rPr lang="en-US" dirty="0"/>
              <a:t>The name of a degree is often not what we consider it equivalent to. It’s important not to take things at face-value with International Credentials.</a:t>
            </a:r>
          </a:p>
          <a:p>
            <a:r>
              <a:rPr lang="en-US" dirty="0"/>
              <a:t>Grading systems are very different across the world despite sometimes overlapping in Alpha grades or percentages.</a:t>
            </a:r>
          </a:p>
          <a:p>
            <a:r>
              <a:rPr lang="en-US" dirty="0"/>
              <a:t>We don’t always get it right. There are many variables at play with each evaluation. There may be pieces of information that are missing that would help determine the grade scale. </a:t>
            </a:r>
            <a:r>
              <a:rPr lang="en-US" b="1" dirty="0"/>
              <a:t>Remember, it is an art, not a science!</a:t>
            </a:r>
          </a:p>
          <a:p>
            <a:pPr lvl="1"/>
            <a:r>
              <a:rPr lang="en-US" dirty="0"/>
              <a:t>If you, or your applicant ever have a question about an evaluation please reach out to </a:t>
            </a:r>
            <a:r>
              <a:rPr lang="en-US" dirty="0">
                <a:hlinkClick r:id="rId2"/>
              </a:rPr>
              <a:t>mm1854@txstate.edu</a:t>
            </a:r>
            <a:r>
              <a:rPr lang="en-US" dirty="0"/>
              <a:t> </a:t>
            </a:r>
          </a:p>
        </p:txBody>
      </p:sp>
    </p:spTree>
    <p:extLst>
      <p:ext uri="{BB962C8B-B14F-4D97-AF65-F5344CB8AC3E}">
        <p14:creationId xmlns:p14="http://schemas.microsoft.com/office/powerpoint/2010/main" val="3829539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29286</TotalTime>
  <Words>3112</Words>
  <Application>Microsoft Office PowerPoint</Application>
  <PresentationFormat>On-screen Show (4:3)</PresentationFormat>
  <Paragraphs>470</Paragraphs>
  <Slides>46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Bookman Old Style</vt:lpstr>
      <vt:lpstr>Calibri</vt:lpstr>
      <vt:lpstr>Corbel</vt:lpstr>
      <vt:lpstr>Franklin Gothic Book</vt:lpstr>
      <vt:lpstr>Parallax</vt:lpstr>
      <vt:lpstr>PowerPoint Presentation</vt:lpstr>
      <vt:lpstr>Presentation Overview</vt:lpstr>
      <vt:lpstr>Mark Moore Graduate College</vt:lpstr>
      <vt:lpstr>Credential Evaluation</vt:lpstr>
      <vt:lpstr>Credential Evaluation</vt:lpstr>
      <vt:lpstr>Degree Equivalency</vt:lpstr>
      <vt:lpstr>GPA Conversions</vt:lpstr>
      <vt:lpstr>Credential Evaluation Resources</vt:lpstr>
      <vt:lpstr>What Do You Need to Know?</vt:lpstr>
      <vt:lpstr>Questions?</vt:lpstr>
      <vt:lpstr>International Student and  Scholar Services (ISSS)</vt:lpstr>
      <vt:lpstr>Definitions</vt:lpstr>
      <vt:lpstr>Who is an international student?</vt:lpstr>
      <vt:lpstr>Who do we advise?</vt:lpstr>
      <vt:lpstr>Texas State International Students</vt:lpstr>
      <vt:lpstr>International Student Enrollment Trends</vt:lpstr>
      <vt:lpstr>PowerPoint Presentation</vt:lpstr>
      <vt:lpstr>PowerPoint Presentation</vt:lpstr>
      <vt:lpstr>PowerPoint Presentation</vt:lpstr>
      <vt:lpstr>PowerPoint Presentation</vt:lpstr>
      <vt:lpstr>Immigration Documents</vt:lpstr>
      <vt:lpstr>Form I-20: Certificate of Eligibility Most important legal document for F-1 students. </vt:lpstr>
      <vt:lpstr>F-1 International Student Regulations</vt:lpstr>
      <vt:lpstr>Program Extension Certification Form</vt:lpstr>
      <vt:lpstr>Full-Time Enrollment Requirement</vt:lpstr>
      <vt:lpstr>Concurrent Enrollment  Certification Form </vt:lpstr>
      <vt:lpstr>Distance Learning Courses</vt:lpstr>
      <vt:lpstr>Reduced Course Load (RCL)</vt:lpstr>
      <vt:lpstr>Academic Difficulty RCL</vt:lpstr>
      <vt:lpstr>Medical RCL</vt:lpstr>
      <vt:lpstr>Final Semester RCL</vt:lpstr>
      <vt:lpstr>Employment</vt:lpstr>
      <vt:lpstr>Curricular Practical Training (CPT)</vt:lpstr>
      <vt:lpstr>CPT Application Process</vt:lpstr>
      <vt:lpstr>Optional Practical Training (OPT)</vt:lpstr>
      <vt:lpstr>International Student Forms</vt:lpstr>
      <vt:lpstr>F-1 Student Regulations Reminders</vt:lpstr>
      <vt:lpstr>How TXST Advisors CAN Help</vt:lpstr>
      <vt:lpstr>Cultural Adjustment</vt:lpstr>
      <vt:lpstr>PowerPoint Presentation</vt:lpstr>
      <vt:lpstr>Cultural Adjustment</vt:lpstr>
      <vt:lpstr>Student Challenges</vt:lpstr>
      <vt:lpstr>ISSS Annual Events</vt:lpstr>
      <vt:lpstr>PowerPoint Presentation</vt:lpstr>
      <vt:lpstr>PowerPoint Presentation</vt:lpstr>
      <vt:lpstr>Student Panel</vt:lpstr>
    </vt:vector>
  </TitlesOfParts>
  <Company>The 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Becca Terndrup</dc:creator>
  <cp:lastModifiedBy>Jonathan W Tyner</cp:lastModifiedBy>
  <cp:revision>438</cp:revision>
  <cp:lastPrinted>2012-11-06T16:41:38Z</cp:lastPrinted>
  <dcterms:created xsi:type="dcterms:W3CDTF">2010-03-08T16:56:57Z</dcterms:created>
  <dcterms:modified xsi:type="dcterms:W3CDTF">2020-09-30T19:14:21Z</dcterms:modified>
</cp:coreProperties>
</file>