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56" r:id="rId2"/>
    <p:sldId id="325" r:id="rId3"/>
    <p:sldId id="286" r:id="rId4"/>
    <p:sldId id="326" r:id="rId5"/>
    <p:sldId id="327" r:id="rId6"/>
    <p:sldId id="328" r:id="rId7"/>
    <p:sldId id="329" r:id="rId8"/>
    <p:sldId id="330" r:id="rId9"/>
    <p:sldId id="331" r:id="rId10"/>
    <p:sldId id="332" r:id="rId11"/>
    <p:sldId id="333" r:id="rId12"/>
    <p:sldId id="334" r:id="rId13"/>
    <p:sldId id="335" r:id="rId14"/>
    <p:sldId id="336" r:id="rId15"/>
    <p:sldId id="318"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214"/>
    <a:srgbClr val="6A5638"/>
    <a:srgbClr val="E8E3DB"/>
    <a:srgbClr val="EBEBE0"/>
    <a:srgbClr val="B4985A"/>
    <a:srgbClr val="4798D0"/>
    <a:srgbClr val="C76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6395" autoAdjust="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9E4656-EABB-437C-A14C-5BDF329C5F34}" type="datetimeFigureOut">
              <a:rPr lang="en-US" smtClean="0"/>
              <a:t>2/10/2023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949810-732B-4D8A-A15E-96B205C4CCA0}" type="slidenum">
              <a:rPr lang="en-US" smtClean="0"/>
              <a:t>‹#›</a:t>
            </a:fld>
            <a:endParaRPr lang="en-US"/>
          </a:p>
        </p:txBody>
      </p:sp>
    </p:spTree>
    <p:extLst>
      <p:ext uri="{BB962C8B-B14F-4D97-AF65-F5344CB8AC3E}">
        <p14:creationId xmlns:p14="http://schemas.microsoft.com/office/powerpoint/2010/main" val="253760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A354C-F3CF-44F6-AF8E-48E9E5159053}" type="datetimeFigureOut">
              <a:rPr lang="en-US" smtClean="0"/>
              <a:t>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AE5B0-673C-4FFF-B72D-9E677BDD7B71}" type="slidenum">
              <a:rPr lang="en-US" smtClean="0"/>
              <a:t>‹#›</a:t>
            </a:fld>
            <a:endParaRPr lang="en-US"/>
          </a:p>
        </p:txBody>
      </p:sp>
    </p:spTree>
    <p:extLst>
      <p:ext uri="{BB962C8B-B14F-4D97-AF65-F5344CB8AC3E}">
        <p14:creationId xmlns:p14="http://schemas.microsoft.com/office/powerpoint/2010/main" val="412354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most common </a:t>
            </a:r>
            <a:r>
              <a:rPr lang="en-US" dirty="0" err="1"/>
              <a:t>infotypes</a:t>
            </a:r>
            <a:r>
              <a:rPr lang="en-US" dirty="0"/>
              <a:t> that a manager would check on an employee.</a:t>
            </a:r>
          </a:p>
          <a:p>
            <a:endParaRPr lang="en-US" dirty="0"/>
          </a:p>
          <a:p>
            <a:r>
              <a:rPr lang="en-US" dirty="0"/>
              <a:t>These </a:t>
            </a:r>
            <a:r>
              <a:rPr lang="en-US" dirty="0" err="1"/>
              <a:t>infotypes</a:t>
            </a:r>
            <a:r>
              <a:rPr lang="en-US" dirty="0"/>
              <a:t> are best viewed using SAP GUI.</a:t>
            </a:r>
          </a:p>
        </p:txBody>
      </p:sp>
      <p:sp>
        <p:nvSpPr>
          <p:cNvPr id="4" name="Slide Number Placeholder 3"/>
          <p:cNvSpPr>
            <a:spLocks noGrp="1"/>
          </p:cNvSpPr>
          <p:nvPr>
            <p:ph type="sldNum" sz="quarter" idx="10"/>
          </p:nvPr>
        </p:nvSpPr>
        <p:spPr/>
        <p:txBody>
          <a:bodyPr/>
          <a:lstStyle/>
          <a:p>
            <a:fld id="{68DAE5B0-673C-4FFF-B72D-9E677BDD7B71}" type="slidenum">
              <a:rPr lang="en-US" smtClean="0"/>
              <a:t>2</a:t>
            </a:fld>
            <a:endParaRPr lang="en-US"/>
          </a:p>
        </p:txBody>
      </p:sp>
    </p:spTree>
    <p:extLst>
      <p:ext uri="{BB962C8B-B14F-4D97-AF65-F5344CB8AC3E}">
        <p14:creationId xmlns:p14="http://schemas.microsoft.com/office/powerpoint/2010/main" val="2210970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payments are one-time payments such as awards and stipends.</a:t>
            </a:r>
          </a:p>
          <a:p>
            <a:endParaRPr lang="en-US" dirty="0"/>
          </a:p>
          <a:p>
            <a:r>
              <a:rPr lang="en-US" dirty="0"/>
              <a:t>A payment can to be made from an account other than the employee’s regular cost distribution account.  The symbol that is circled indicates that another account has been entered for this payment.  This can be done for recurring payments, such a teaching overloads as well.</a:t>
            </a:r>
          </a:p>
        </p:txBody>
      </p:sp>
      <p:sp>
        <p:nvSpPr>
          <p:cNvPr id="4" name="Slide Number Placeholder 3"/>
          <p:cNvSpPr>
            <a:spLocks noGrp="1"/>
          </p:cNvSpPr>
          <p:nvPr>
            <p:ph type="sldNum" sz="quarter" idx="10"/>
          </p:nvPr>
        </p:nvSpPr>
        <p:spPr/>
        <p:txBody>
          <a:bodyPr/>
          <a:lstStyle/>
          <a:p>
            <a:fld id="{68DAE5B0-673C-4FFF-B72D-9E677BDD7B71}" type="slidenum">
              <a:rPr lang="en-US" smtClean="0"/>
              <a:t>11</a:t>
            </a:fld>
            <a:endParaRPr lang="en-US"/>
          </a:p>
        </p:txBody>
      </p:sp>
    </p:spTree>
    <p:extLst>
      <p:ext uri="{BB962C8B-B14F-4D97-AF65-F5344CB8AC3E}">
        <p14:creationId xmlns:p14="http://schemas.microsoft.com/office/powerpoint/2010/main" val="3183672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employee’s cost distribution must always equal 100%, no matter their employment FTE.</a:t>
            </a:r>
          </a:p>
        </p:txBody>
      </p:sp>
      <p:sp>
        <p:nvSpPr>
          <p:cNvPr id="4" name="Slide Number Placeholder 3"/>
          <p:cNvSpPr>
            <a:spLocks noGrp="1"/>
          </p:cNvSpPr>
          <p:nvPr>
            <p:ph type="sldNum" sz="quarter" idx="10"/>
          </p:nvPr>
        </p:nvSpPr>
        <p:spPr/>
        <p:txBody>
          <a:bodyPr/>
          <a:lstStyle/>
          <a:p>
            <a:fld id="{68DAE5B0-673C-4FFF-B72D-9E677BDD7B71}" type="slidenum">
              <a:rPr lang="en-US" smtClean="0"/>
              <a:t>12</a:t>
            </a:fld>
            <a:endParaRPr lang="en-US"/>
          </a:p>
        </p:txBody>
      </p:sp>
    </p:spTree>
    <p:extLst>
      <p:ext uri="{BB962C8B-B14F-4D97-AF65-F5344CB8AC3E}">
        <p14:creationId xmlns:p14="http://schemas.microsoft.com/office/powerpoint/2010/main" val="373286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infotype</a:t>
            </a:r>
            <a:r>
              <a:rPr lang="en-US" dirty="0"/>
              <a:t> will show you have many ULP increases an employee has earned on an assignment.</a:t>
            </a:r>
          </a:p>
          <a:p>
            <a:endParaRPr lang="en-US" dirty="0"/>
          </a:p>
          <a:p>
            <a:r>
              <a:rPr lang="en-US" dirty="0"/>
              <a:t>Once payroll is run, the Last Pay Period End Date will be updated.</a:t>
            </a:r>
          </a:p>
        </p:txBody>
      </p:sp>
      <p:sp>
        <p:nvSpPr>
          <p:cNvPr id="4" name="Slide Number Placeholder 3"/>
          <p:cNvSpPr>
            <a:spLocks noGrp="1"/>
          </p:cNvSpPr>
          <p:nvPr>
            <p:ph type="sldNum" sz="quarter" idx="10"/>
          </p:nvPr>
        </p:nvSpPr>
        <p:spPr/>
        <p:txBody>
          <a:bodyPr/>
          <a:lstStyle/>
          <a:p>
            <a:fld id="{68DAE5B0-673C-4FFF-B72D-9E677BDD7B71}" type="slidenum">
              <a:rPr lang="en-US" smtClean="0"/>
              <a:t>13</a:t>
            </a:fld>
            <a:endParaRPr lang="en-US"/>
          </a:p>
        </p:txBody>
      </p:sp>
    </p:spTree>
    <p:extLst>
      <p:ext uri="{BB962C8B-B14F-4D97-AF65-F5344CB8AC3E}">
        <p14:creationId xmlns:p14="http://schemas.microsoft.com/office/powerpoint/2010/main" val="277494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Education </a:t>
            </a:r>
            <a:r>
              <a:rPr lang="en-US" dirty="0" err="1"/>
              <a:t>infotype</a:t>
            </a:r>
            <a:r>
              <a:rPr lang="en-US" dirty="0"/>
              <a:t> was designed to capture up to 7 degrees on an employee.</a:t>
            </a:r>
          </a:p>
          <a:p>
            <a:endParaRPr lang="en-US" dirty="0"/>
          </a:p>
          <a:p>
            <a:r>
              <a:rPr lang="en-US" dirty="0"/>
              <a:t>Degree 1 is always the first or lowest degree held by the employee. </a:t>
            </a:r>
          </a:p>
        </p:txBody>
      </p:sp>
      <p:sp>
        <p:nvSpPr>
          <p:cNvPr id="4" name="Slide Number Placeholder 3"/>
          <p:cNvSpPr>
            <a:spLocks noGrp="1"/>
          </p:cNvSpPr>
          <p:nvPr>
            <p:ph type="sldNum" sz="quarter" idx="10"/>
          </p:nvPr>
        </p:nvSpPr>
        <p:spPr/>
        <p:txBody>
          <a:bodyPr/>
          <a:lstStyle/>
          <a:p>
            <a:fld id="{68DAE5B0-673C-4FFF-B72D-9E677BDD7B71}" type="slidenum">
              <a:rPr lang="en-US" smtClean="0"/>
              <a:t>14</a:t>
            </a:fld>
            <a:endParaRPr lang="en-US"/>
          </a:p>
        </p:txBody>
      </p:sp>
    </p:spTree>
    <p:extLst>
      <p:ext uri="{BB962C8B-B14F-4D97-AF65-F5344CB8AC3E}">
        <p14:creationId xmlns:p14="http://schemas.microsoft.com/office/powerpoint/2010/main" val="719872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an employee is concurrently employed in the same department, you can select the assignment to view by using the drop-down on the “</a:t>
            </a:r>
            <a:r>
              <a:rPr lang="en-US" dirty="0" err="1"/>
              <a:t>Pers</a:t>
            </a:r>
            <a:r>
              <a:rPr lang="en-US" dirty="0"/>
              <a:t> Assign” selection.</a:t>
            </a:r>
          </a:p>
        </p:txBody>
      </p:sp>
      <p:sp>
        <p:nvSpPr>
          <p:cNvPr id="4" name="Slide Number Placeholder 3"/>
          <p:cNvSpPr>
            <a:spLocks noGrp="1"/>
          </p:cNvSpPr>
          <p:nvPr>
            <p:ph type="sldNum" sz="quarter" idx="10"/>
          </p:nvPr>
        </p:nvSpPr>
        <p:spPr/>
        <p:txBody>
          <a:bodyPr/>
          <a:lstStyle/>
          <a:p>
            <a:fld id="{68DAE5B0-673C-4FFF-B72D-9E677BDD7B71}" type="slidenum">
              <a:rPr lang="en-US" smtClean="0"/>
              <a:t>3</a:t>
            </a:fld>
            <a:endParaRPr lang="en-US"/>
          </a:p>
        </p:txBody>
      </p:sp>
    </p:spTree>
    <p:extLst>
      <p:ext uri="{BB962C8B-B14F-4D97-AF65-F5344CB8AC3E}">
        <p14:creationId xmlns:p14="http://schemas.microsoft.com/office/powerpoint/2010/main" val="143807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information is viewed with the “eyeglass or mountain” view.</a:t>
            </a:r>
          </a:p>
        </p:txBody>
      </p:sp>
      <p:sp>
        <p:nvSpPr>
          <p:cNvPr id="4" name="Slide Number Placeholder 3"/>
          <p:cNvSpPr>
            <a:spLocks noGrp="1"/>
          </p:cNvSpPr>
          <p:nvPr>
            <p:ph type="sldNum" sz="quarter" idx="10"/>
          </p:nvPr>
        </p:nvSpPr>
        <p:spPr/>
        <p:txBody>
          <a:bodyPr/>
          <a:lstStyle/>
          <a:p>
            <a:fld id="{68DAE5B0-673C-4FFF-B72D-9E677BDD7B71}" type="slidenum">
              <a:rPr lang="en-US" smtClean="0"/>
              <a:t>4</a:t>
            </a:fld>
            <a:endParaRPr lang="en-US"/>
          </a:p>
        </p:txBody>
      </p:sp>
    </p:spTree>
    <p:extLst>
      <p:ext uri="{BB962C8B-B14F-4D97-AF65-F5344CB8AC3E}">
        <p14:creationId xmlns:p14="http://schemas.microsoft.com/office/powerpoint/2010/main" val="388041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dirty="0" err="1"/>
              <a:t>infotype</a:t>
            </a:r>
            <a:r>
              <a:rPr lang="en-US" dirty="0"/>
              <a:t> is selected by clicking on the box to the right of the information or can be entered by number in the field at the bottom of the screen.</a:t>
            </a:r>
          </a:p>
        </p:txBody>
      </p:sp>
      <p:sp>
        <p:nvSpPr>
          <p:cNvPr id="4" name="Slide Number Placeholder 3"/>
          <p:cNvSpPr>
            <a:spLocks noGrp="1"/>
          </p:cNvSpPr>
          <p:nvPr>
            <p:ph type="sldNum" sz="quarter" idx="10"/>
          </p:nvPr>
        </p:nvSpPr>
        <p:spPr/>
        <p:txBody>
          <a:bodyPr/>
          <a:lstStyle/>
          <a:p>
            <a:fld id="{68DAE5B0-673C-4FFF-B72D-9E677BDD7B71}" type="slidenum">
              <a:rPr lang="en-US" smtClean="0"/>
              <a:t>5</a:t>
            </a:fld>
            <a:endParaRPr lang="en-US"/>
          </a:p>
        </p:txBody>
      </p:sp>
    </p:spTree>
    <p:extLst>
      <p:ext uri="{BB962C8B-B14F-4D97-AF65-F5344CB8AC3E}">
        <p14:creationId xmlns:p14="http://schemas.microsoft.com/office/powerpoint/2010/main" val="658452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overview allows you to see all actions that have taken place on an employee.  Use the mountain to view a list of all actions.  The eyeglasses only allow you to see one action at a time.</a:t>
            </a:r>
          </a:p>
        </p:txBody>
      </p:sp>
      <p:sp>
        <p:nvSpPr>
          <p:cNvPr id="4" name="Slide Number Placeholder 3"/>
          <p:cNvSpPr>
            <a:spLocks noGrp="1"/>
          </p:cNvSpPr>
          <p:nvPr>
            <p:ph type="sldNum" sz="quarter" idx="10"/>
          </p:nvPr>
        </p:nvSpPr>
        <p:spPr/>
        <p:txBody>
          <a:bodyPr/>
          <a:lstStyle/>
          <a:p>
            <a:fld id="{68DAE5B0-673C-4FFF-B72D-9E677BDD7B71}" type="slidenum">
              <a:rPr lang="en-US" smtClean="0"/>
              <a:t>6</a:t>
            </a:fld>
            <a:endParaRPr lang="en-US"/>
          </a:p>
        </p:txBody>
      </p:sp>
    </p:spTree>
    <p:extLst>
      <p:ext uri="{BB962C8B-B14F-4D97-AF65-F5344CB8AC3E}">
        <p14:creationId xmlns:p14="http://schemas.microsoft.com/office/powerpoint/2010/main" val="150403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one </a:t>
            </a:r>
            <a:r>
              <a:rPr lang="en-US" dirty="0" err="1"/>
              <a:t>infotype</a:t>
            </a:r>
            <a:r>
              <a:rPr lang="en-US" dirty="0"/>
              <a:t> where you will see the employee’s position title.</a:t>
            </a:r>
          </a:p>
        </p:txBody>
      </p:sp>
      <p:sp>
        <p:nvSpPr>
          <p:cNvPr id="4" name="Slide Number Placeholder 3"/>
          <p:cNvSpPr>
            <a:spLocks noGrp="1"/>
          </p:cNvSpPr>
          <p:nvPr>
            <p:ph type="sldNum" sz="quarter" idx="10"/>
          </p:nvPr>
        </p:nvSpPr>
        <p:spPr/>
        <p:txBody>
          <a:bodyPr/>
          <a:lstStyle/>
          <a:p>
            <a:fld id="{68DAE5B0-673C-4FFF-B72D-9E677BDD7B71}" type="slidenum">
              <a:rPr lang="en-US" smtClean="0"/>
              <a:t>7</a:t>
            </a:fld>
            <a:endParaRPr lang="en-US"/>
          </a:p>
        </p:txBody>
      </p:sp>
    </p:spTree>
    <p:extLst>
      <p:ext uri="{BB962C8B-B14F-4D97-AF65-F5344CB8AC3E}">
        <p14:creationId xmlns:p14="http://schemas.microsoft.com/office/powerpoint/2010/main" val="133860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permanent and temporary address can be stored on an employee and the employee can update in ESS.  The employee’s personal cell or pager number can be stored in the communications section.  The employee will also provide this information through ESS.</a:t>
            </a:r>
          </a:p>
          <a:p>
            <a:endParaRPr lang="en-US" dirty="0"/>
          </a:p>
          <a:p>
            <a:r>
              <a:rPr lang="en-US" b="1" dirty="0"/>
              <a:t>The privacy indicator is stored on this </a:t>
            </a:r>
            <a:r>
              <a:rPr lang="en-US" b="1" dirty="0" err="1"/>
              <a:t>infotype</a:t>
            </a:r>
            <a:r>
              <a:rPr lang="en-US" b="1" dirty="0"/>
              <a:t> which means you cannot release the employee’s address or phone number to anyone if the privacy indicator is selected.</a:t>
            </a:r>
          </a:p>
          <a:p>
            <a:endParaRPr lang="en-US" b="1" dirty="0"/>
          </a:p>
          <a:p>
            <a:r>
              <a:rPr lang="en-US" dirty="0"/>
              <a:t>The employee’s university mail code is also stored on this </a:t>
            </a:r>
            <a:r>
              <a:rPr lang="en-US" dirty="0" err="1"/>
              <a:t>infotype</a:t>
            </a:r>
            <a:r>
              <a:rPr lang="en-US" dirty="0"/>
              <a:t>.  If a change needs to be made, contact HR or Faculty Records.</a:t>
            </a:r>
          </a:p>
        </p:txBody>
      </p:sp>
      <p:sp>
        <p:nvSpPr>
          <p:cNvPr id="4" name="Slide Number Placeholder 3"/>
          <p:cNvSpPr>
            <a:spLocks noGrp="1"/>
          </p:cNvSpPr>
          <p:nvPr>
            <p:ph type="sldNum" sz="quarter" idx="10"/>
          </p:nvPr>
        </p:nvSpPr>
        <p:spPr/>
        <p:txBody>
          <a:bodyPr/>
          <a:lstStyle/>
          <a:p>
            <a:fld id="{68DAE5B0-673C-4FFF-B72D-9E677BDD7B71}" type="slidenum">
              <a:rPr lang="en-US" smtClean="0"/>
              <a:t>8</a:t>
            </a:fld>
            <a:endParaRPr lang="en-US"/>
          </a:p>
        </p:txBody>
      </p:sp>
    </p:spTree>
    <p:extLst>
      <p:ext uri="{BB962C8B-B14F-4D97-AF65-F5344CB8AC3E}">
        <p14:creationId xmlns:p14="http://schemas.microsoft.com/office/powerpoint/2010/main" val="58172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only </a:t>
            </a:r>
            <a:r>
              <a:rPr lang="en-US" dirty="0" err="1"/>
              <a:t>infotype</a:t>
            </a:r>
            <a:r>
              <a:rPr lang="en-US" dirty="0"/>
              <a:t> where the employee’s employment percent or FTE is stored. Every hourly student and task employee will have an FTE of 100% on each appointment.  This is the system default and we will not change it because we do not use FTE for this group of employees.</a:t>
            </a:r>
          </a:p>
          <a:p>
            <a:endParaRPr lang="en-US" dirty="0"/>
          </a:p>
          <a:p>
            <a:r>
              <a:rPr lang="en-US" dirty="0"/>
              <a:t>This </a:t>
            </a:r>
            <a:r>
              <a:rPr lang="en-US" dirty="0" err="1"/>
              <a:t>infotype</a:t>
            </a:r>
            <a:r>
              <a:rPr lang="en-US" dirty="0"/>
              <a:t> allows you to view the work schedule for an employee.  This is useful for those departments who have employees who work different work schedules such as the police department and the physical plant.</a:t>
            </a:r>
          </a:p>
        </p:txBody>
      </p:sp>
      <p:sp>
        <p:nvSpPr>
          <p:cNvPr id="4" name="Slide Number Placeholder 3"/>
          <p:cNvSpPr>
            <a:spLocks noGrp="1"/>
          </p:cNvSpPr>
          <p:nvPr>
            <p:ph type="sldNum" sz="quarter" idx="10"/>
          </p:nvPr>
        </p:nvSpPr>
        <p:spPr/>
        <p:txBody>
          <a:bodyPr/>
          <a:lstStyle/>
          <a:p>
            <a:fld id="{68DAE5B0-673C-4FFF-B72D-9E677BDD7B71}" type="slidenum">
              <a:rPr lang="en-US" smtClean="0"/>
              <a:t>9</a:t>
            </a:fld>
            <a:endParaRPr lang="en-US"/>
          </a:p>
        </p:txBody>
      </p:sp>
    </p:spTree>
    <p:extLst>
      <p:ext uri="{BB962C8B-B14F-4D97-AF65-F5344CB8AC3E}">
        <p14:creationId xmlns:p14="http://schemas.microsoft.com/office/powerpoint/2010/main" val="315060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Per course faculty will have a blank on this info type.  All salary payments for per course faculty are stored in info type 14, Recurring Payments.</a:t>
            </a:r>
          </a:p>
        </p:txBody>
      </p:sp>
      <p:sp>
        <p:nvSpPr>
          <p:cNvPr id="4" name="Slide Number Placeholder 3"/>
          <p:cNvSpPr>
            <a:spLocks noGrp="1"/>
          </p:cNvSpPr>
          <p:nvPr>
            <p:ph type="sldNum" sz="quarter" idx="10"/>
          </p:nvPr>
        </p:nvSpPr>
        <p:spPr/>
        <p:txBody>
          <a:bodyPr/>
          <a:lstStyle/>
          <a:p>
            <a:fld id="{68DAE5B0-673C-4FFF-B72D-9E677BDD7B71}" type="slidenum">
              <a:rPr lang="en-US" smtClean="0"/>
              <a:t>10</a:t>
            </a:fld>
            <a:endParaRPr lang="en-US"/>
          </a:p>
        </p:txBody>
      </p:sp>
    </p:spTree>
    <p:extLst>
      <p:ext uri="{BB962C8B-B14F-4D97-AF65-F5344CB8AC3E}">
        <p14:creationId xmlns:p14="http://schemas.microsoft.com/office/powerpoint/2010/main" val="322649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EA37DB-624C-434D-8C87-F14B98E3B836}"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261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6CFAD-22E0-46C6-A5EE-98606E5954FE}"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44989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C20940-B759-4FA6-9687-C94C35A9A831}"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12703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8EB74-9E54-4EF9-BE62-74BF0D8B0589}"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52491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B7D97B-0C43-4D59-BD09-0026DE33F004}"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424823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69A530-DC78-4654-A016-B3798C5CD56A}" type="datetime1">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69995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F1D51A-3310-4A63-8320-895F4ACD6800}" type="datetime1">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44168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D62322-0A88-4658-9F77-736771656277}" type="datetime1">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88670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364D-90ED-4D67-8D14-7A1C2CE6EA76}" type="datetime1">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03943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EA9540-CC96-45A6-ABB7-38CD94ACEBB2}" type="datetime1">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52770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F9570F-5D92-4DF5-A4C7-65935B71DD2E}" type="datetime1">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44268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FBA96-4CD1-43EA-9A78-63C1AEB35706}" type="datetime1">
              <a:rPr lang="en-US" smtClean="0"/>
              <a:t>2/10/2023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D8878-7055-472E-93D2-1E5578FC6866}" type="slidenum">
              <a:rPr lang="en-US" smtClean="0"/>
              <a:t>‹#›</a:t>
            </a:fld>
            <a:endParaRPr lang="en-US"/>
          </a:p>
        </p:txBody>
      </p:sp>
    </p:spTree>
    <p:extLst>
      <p:ext uri="{BB962C8B-B14F-4D97-AF65-F5344CB8AC3E}">
        <p14:creationId xmlns:p14="http://schemas.microsoft.com/office/powerpoint/2010/main" val="1726491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td01@txstate.edu" TargetMode="External"/><Relationship Id="rId2" Type="http://schemas.openxmlformats.org/officeDocument/2006/relationships/hyperlink" Target="mailto:kb1367@txstate.edu" TargetMode="External"/><Relationship Id="rId1" Type="http://schemas.openxmlformats.org/officeDocument/2006/relationships/slideLayout" Target="../slideLayouts/slideLayout1.xml"/><Relationship Id="rId5" Type="http://schemas.openxmlformats.org/officeDocument/2006/relationships/hyperlink" Target="mailto:es15@txstate.edu" TargetMode="External"/><Relationship Id="rId4" Type="http://schemas.openxmlformats.org/officeDocument/2006/relationships/hyperlink" Target="mailto:lisag@txstate.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09" y="1824264"/>
            <a:ext cx="11689091" cy="1078929"/>
          </a:xfrm>
        </p:spPr>
        <p:txBody>
          <a:bodyPr>
            <a:normAutofit/>
          </a:bodyPr>
          <a:lstStyle/>
          <a:p>
            <a:pPr algn="l">
              <a:lnSpc>
                <a:spcPct val="100000"/>
              </a:lnSpc>
            </a:pPr>
            <a:r>
              <a:rPr lang="en-US" sz="2400" b="1" spc="300" dirty="0">
                <a:solidFill>
                  <a:srgbClr val="501214"/>
                </a:solidFill>
                <a:latin typeface="Euphemia"/>
                <a:cs typeface="Arial" panose="020B0604020202020204" pitchFamily="34" charset="0"/>
              </a:rPr>
              <a:t>Understanding </a:t>
            </a:r>
            <a:r>
              <a:rPr lang="en-US" sz="2400" b="1" spc="300" dirty="0" err="1">
                <a:solidFill>
                  <a:srgbClr val="501214"/>
                </a:solidFill>
                <a:latin typeface="Euphemia"/>
                <a:cs typeface="Arial" panose="020B0604020202020204" pitchFamily="34" charset="0"/>
              </a:rPr>
              <a:t>Infotypes</a:t>
            </a:r>
            <a:r>
              <a:rPr lang="en-US" sz="2400" b="1" spc="300" dirty="0">
                <a:solidFill>
                  <a:srgbClr val="501214"/>
                </a:solidFill>
                <a:latin typeface="Euphemia"/>
                <a:cs typeface="Arial" panose="020B0604020202020204" pitchFamily="34" charset="0"/>
              </a:rPr>
              <a:t> in PA20 in SAP</a:t>
            </a:r>
            <a:endParaRPr lang="en-US" sz="2400" b="1" i="1" spc="300" dirty="0">
              <a:solidFill>
                <a:srgbClr val="501214"/>
              </a:solidFill>
              <a:latin typeface="Euphemia"/>
              <a:cs typeface="Arial" panose="020B0604020202020204" pitchFamily="34" charset="0"/>
            </a:endParaRPr>
          </a:p>
        </p:txBody>
      </p:sp>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4695" y="6569242"/>
            <a:ext cx="4382610" cy="28875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6756" y="5479714"/>
            <a:ext cx="1828800" cy="610747"/>
          </a:xfrm>
          <a:prstGeom prst="rect">
            <a:avLst/>
          </a:prstGeom>
        </p:spPr>
      </p:pic>
      <p:sp>
        <p:nvSpPr>
          <p:cNvPr id="44" name="Rectangle 43"/>
          <p:cNvSpPr/>
          <p:nvPr/>
        </p:nvSpPr>
        <p:spPr>
          <a:xfrm>
            <a:off x="114300" y="206829"/>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flipV="1">
            <a:off x="3327400" y="97985"/>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 y="97985"/>
            <a:ext cx="3060979" cy="0"/>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67735" y="97985"/>
            <a:ext cx="3060979" cy="0"/>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132954"/>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10</a:t>
            </a:fld>
            <a:endParaRPr lang="en-US" dirty="0">
              <a:latin typeface="Euphemia"/>
            </a:endParaRPr>
          </a:p>
        </p:txBody>
      </p:sp>
      <p:pic>
        <p:nvPicPr>
          <p:cNvPr id="7" name="Picture 11">
            <a:extLst>
              <a:ext uri="{FF2B5EF4-FFF2-40B4-BE49-F238E27FC236}">
                <a16:creationId xmlns:a16="http://schemas.microsoft.com/office/drawing/2014/main" id="{2561F5DC-BC35-4E57-A0CC-B35D9B7E8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618540" y="1614992"/>
            <a:ext cx="6987340" cy="463409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38150" y="875359"/>
            <a:ext cx="10919038" cy="48050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Basic Pay (IT0008)</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302050367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11</a:t>
            </a:fld>
            <a:endParaRPr lang="en-US" dirty="0">
              <a:latin typeface="Euphemia"/>
            </a:endParaRPr>
          </a:p>
        </p:txBody>
      </p:sp>
      <p:pic>
        <p:nvPicPr>
          <p:cNvPr id="10" name="Picture 6">
            <a:extLst>
              <a:ext uri="{FF2B5EF4-FFF2-40B4-BE49-F238E27FC236}">
                <a16:creationId xmlns:a16="http://schemas.microsoft.com/office/drawing/2014/main" id="{26F48F9A-D1D5-4FF4-A387-658852031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749" y="1813055"/>
            <a:ext cx="5915025"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1" name="Oval 7">
            <a:extLst>
              <a:ext uri="{FF2B5EF4-FFF2-40B4-BE49-F238E27FC236}">
                <a16:creationId xmlns:a16="http://schemas.microsoft.com/office/drawing/2014/main" id="{94986519-6DB0-4E6C-B6C9-C89761078408}"/>
              </a:ext>
            </a:extLst>
          </p:cNvPr>
          <p:cNvSpPr>
            <a:spLocks noChangeArrowheads="1"/>
          </p:cNvSpPr>
          <p:nvPr/>
        </p:nvSpPr>
        <p:spPr bwMode="auto">
          <a:xfrm>
            <a:off x="8019661" y="3270380"/>
            <a:ext cx="533400" cy="3810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2" name="Rectangle 11"/>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74650" y="866594"/>
            <a:ext cx="109444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Additional Payments (IT0015)</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2883552894"/>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12</a:t>
            </a:fld>
            <a:endParaRPr lang="en-US" dirty="0">
              <a:latin typeface="Euphemia"/>
            </a:endParaRPr>
          </a:p>
        </p:txBody>
      </p:sp>
      <p:pic>
        <p:nvPicPr>
          <p:cNvPr id="7" name="Picture 6">
            <a:extLst>
              <a:ext uri="{FF2B5EF4-FFF2-40B4-BE49-F238E27FC236}">
                <a16:creationId xmlns:a16="http://schemas.microsoft.com/office/drawing/2014/main" id="{9B3580D1-E692-47A9-A0E2-8CD7C8A02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632" y="1686371"/>
            <a:ext cx="63246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27025" y="934949"/>
            <a:ext cx="109825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dirty="0">
                <a:solidFill>
                  <a:srgbClr val="501214"/>
                </a:solidFill>
                <a:latin typeface="Euphemia"/>
              </a:rPr>
              <a:t>Cost Distribution (IT0027)</a:t>
            </a:r>
            <a:endParaRPr kumimoji="0" lang="en-US" sz="3000" b="1" i="0" u="none" strike="noStrike" kern="1200" cap="none" spc="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763825245"/>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13</a:t>
            </a:fld>
            <a:endParaRPr lang="en-US" dirty="0">
              <a:latin typeface="Euphemia"/>
            </a:endParaRPr>
          </a:p>
        </p:txBody>
      </p:sp>
      <p:pic>
        <p:nvPicPr>
          <p:cNvPr id="7" name="Picture 4">
            <a:extLst>
              <a:ext uri="{FF2B5EF4-FFF2-40B4-BE49-F238E27FC236}">
                <a16:creationId xmlns:a16="http://schemas.microsoft.com/office/drawing/2014/main" id="{7B9CBAE4-D518-48FF-9763-5E242CADA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506487" y="1614992"/>
            <a:ext cx="7102825" cy="463677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28625" y="867788"/>
            <a:ext cx="109952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Staff ULP (IT9001)</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586402892"/>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14</a:t>
            </a:fld>
            <a:endParaRPr lang="en-US" dirty="0">
              <a:latin typeface="Euphemia"/>
            </a:endParaRPr>
          </a:p>
        </p:txBody>
      </p:sp>
      <p:pic>
        <p:nvPicPr>
          <p:cNvPr id="7" name="Picture 5">
            <a:extLst>
              <a:ext uri="{FF2B5EF4-FFF2-40B4-BE49-F238E27FC236}">
                <a16:creationId xmlns:a16="http://schemas.microsoft.com/office/drawing/2014/main" id="{56E677F5-61E4-4E33-9F90-833B27ACC4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7400" y="1669859"/>
            <a:ext cx="4969436" cy="470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71475" y="849379"/>
            <a:ext cx="110714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Education (IT9004)</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47241101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15</a:t>
            </a:fld>
            <a:endParaRPr lang="en-US" dirty="0">
              <a:latin typeface="Euphemia"/>
            </a:endParaRPr>
          </a:p>
        </p:txBody>
      </p:sp>
      <p:sp>
        <p:nvSpPr>
          <p:cNvPr id="2" name="TextBox 1"/>
          <p:cNvSpPr txBox="1"/>
          <p:nvPr/>
        </p:nvSpPr>
        <p:spPr>
          <a:xfrm>
            <a:off x="458099" y="1593790"/>
            <a:ext cx="10902477" cy="1754326"/>
          </a:xfrm>
          <a:prstGeom prst="rect">
            <a:avLst/>
          </a:prstGeom>
          <a:noFill/>
        </p:spPr>
        <p:txBody>
          <a:bodyPr wrap="square" rtlCol="0">
            <a:spAutoFit/>
          </a:bodyPr>
          <a:lstStyle/>
          <a:p>
            <a:pPr marL="742950" lvl="1" indent="-285750">
              <a:lnSpc>
                <a:spcPct val="150000"/>
              </a:lnSpc>
              <a:buFont typeface="Courier New" panose="02070309020205020404" pitchFamily="49" charset="0"/>
              <a:buChar char="o"/>
            </a:pPr>
            <a:r>
              <a:rPr lang="en-US" altLang="en-US" dirty="0">
                <a:solidFill>
                  <a:srgbClr val="6A5638"/>
                </a:solidFill>
                <a:latin typeface="Euphemia"/>
              </a:rPr>
              <a:t>Katie Bonner </a:t>
            </a:r>
            <a:r>
              <a:rPr lang="en-US" altLang="en-US" dirty="0">
                <a:solidFill>
                  <a:srgbClr val="501214"/>
                </a:solidFill>
                <a:latin typeface="Euphemia"/>
              </a:rPr>
              <a:t>| for salaried staff and non-academic graduate students | </a:t>
            </a:r>
            <a:r>
              <a:rPr lang="en-US" altLang="en-US" dirty="0">
                <a:solidFill>
                  <a:srgbClr val="501214"/>
                </a:solidFill>
                <a:latin typeface="Euphemia"/>
                <a:hlinkClick r:id="rId2"/>
              </a:rPr>
              <a:t>kb1367@txstate.edu</a:t>
            </a:r>
            <a:r>
              <a:rPr lang="en-US" altLang="en-US" dirty="0">
                <a:solidFill>
                  <a:srgbClr val="501214"/>
                </a:solidFill>
                <a:latin typeface="Euphemia"/>
              </a:rPr>
              <a:t> </a:t>
            </a:r>
          </a:p>
          <a:p>
            <a:pPr marL="742950" lvl="1" indent="-285750">
              <a:lnSpc>
                <a:spcPct val="150000"/>
              </a:lnSpc>
              <a:buFont typeface="Courier New" panose="02070309020205020404" pitchFamily="49" charset="0"/>
              <a:buChar char="o"/>
            </a:pPr>
            <a:r>
              <a:rPr lang="en-US" altLang="en-US" dirty="0">
                <a:solidFill>
                  <a:srgbClr val="6A5638"/>
                </a:solidFill>
                <a:latin typeface="Euphemia"/>
              </a:rPr>
              <a:t>Teresa Duggins </a:t>
            </a:r>
            <a:r>
              <a:rPr lang="en-US" altLang="en-US" dirty="0">
                <a:solidFill>
                  <a:srgbClr val="501214"/>
                </a:solidFill>
                <a:latin typeface="Euphemia"/>
              </a:rPr>
              <a:t>| for NSNR staff hourly and hourly employees | </a:t>
            </a:r>
            <a:r>
              <a:rPr lang="en-US" altLang="en-US" dirty="0">
                <a:solidFill>
                  <a:srgbClr val="501214"/>
                </a:solidFill>
                <a:latin typeface="Euphemia"/>
                <a:hlinkClick r:id="rId3"/>
              </a:rPr>
              <a:t>td01@txstate.edu</a:t>
            </a:r>
            <a:r>
              <a:rPr lang="en-US" altLang="en-US" dirty="0">
                <a:solidFill>
                  <a:srgbClr val="501214"/>
                </a:solidFill>
                <a:latin typeface="Euphemia"/>
              </a:rPr>
              <a:t> </a:t>
            </a:r>
          </a:p>
          <a:p>
            <a:pPr marL="742950" lvl="1" indent="-285750">
              <a:lnSpc>
                <a:spcPct val="150000"/>
              </a:lnSpc>
              <a:buFont typeface="Courier New" panose="02070309020205020404" pitchFamily="49" charset="0"/>
              <a:buChar char="o"/>
            </a:pPr>
            <a:r>
              <a:rPr lang="en-US" altLang="en-US" dirty="0">
                <a:solidFill>
                  <a:srgbClr val="6A5638"/>
                </a:solidFill>
                <a:latin typeface="Euphemia"/>
              </a:rPr>
              <a:t>Lisa Gonzalez </a:t>
            </a:r>
            <a:r>
              <a:rPr lang="en-US" altLang="en-US" dirty="0">
                <a:solidFill>
                  <a:srgbClr val="501214"/>
                </a:solidFill>
                <a:latin typeface="Euphemia"/>
              </a:rPr>
              <a:t>| for hourly students | </a:t>
            </a:r>
            <a:r>
              <a:rPr lang="en-US" altLang="en-US" dirty="0">
                <a:solidFill>
                  <a:srgbClr val="501214"/>
                </a:solidFill>
                <a:latin typeface="Euphemia"/>
                <a:hlinkClick r:id="rId4"/>
              </a:rPr>
              <a:t>lisag@txstate.edu</a:t>
            </a:r>
            <a:r>
              <a:rPr lang="en-US" altLang="en-US" dirty="0">
                <a:solidFill>
                  <a:srgbClr val="501214"/>
                </a:solidFill>
                <a:latin typeface="Euphemia"/>
              </a:rPr>
              <a:t> </a:t>
            </a:r>
          </a:p>
          <a:p>
            <a:pPr marL="742950" lvl="1" indent="-285750">
              <a:lnSpc>
                <a:spcPct val="150000"/>
              </a:lnSpc>
              <a:buFont typeface="Courier New" panose="02070309020205020404" pitchFamily="49" charset="0"/>
              <a:buChar char="o"/>
            </a:pPr>
            <a:r>
              <a:rPr lang="en-US" altLang="en-US" dirty="0">
                <a:solidFill>
                  <a:srgbClr val="6A5638"/>
                </a:solidFill>
                <a:latin typeface="Euphemia"/>
              </a:rPr>
              <a:t>Elizabeth Mello </a:t>
            </a:r>
            <a:r>
              <a:rPr lang="en-US" altLang="en-US" dirty="0">
                <a:solidFill>
                  <a:srgbClr val="501214"/>
                </a:solidFill>
                <a:latin typeface="Euphemia"/>
              </a:rPr>
              <a:t>| Faculty Records, for faculty and academic graduate students | </a:t>
            </a:r>
            <a:r>
              <a:rPr lang="en-US" altLang="en-US" dirty="0">
                <a:solidFill>
                  <a:srgbClr val="501214"/>
                </a:solidFill>
                <a:latin typeface="Euphemia"/>
                <a:hlinkClick r:id="rId5"/>
              </a:rPr>
              <a:t>es15@txstate.edu</a:t>
            </a:r>
            <a:r>
              <a:rPr lang="en-US" altLang="en-US" dirty="0">
                <a:solidFill>
                  <a:srgbClr val="501214"/>
                </a:solidFill>
                <a:latin typeface="Euphemia"/>
              </a:rPr>
              <a:t> </a:t>
            </a:r>
          </a:p>
        </p:txBody>
      </p:sp>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58099" y="1033501"/>
            <a:ext cx="110460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Questions</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067247429"/>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4695" y="6569242"/>
            <a:ext cx="4382610" cy="28875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4695" y="2542708"/>
            <a:ext cx="4381463" cy="1463235"/>
          </a:xfrm>
          <a:prstGeom prst="rect">
            <a:avLst/>
          </a:prstGeom>
        </p:spPr>
      </p:pic>
    </p:spTree>
    <p:extLst>
      <p:ext uri="{BB962C8B-B14F-4D97-AF65-F5344CB8AC3E}">
        <p14:creationId xmlns:p14="http://schemas.microsoft.com/office/powerpoint/2010/main" val="1999365719"/>
      </p:ext>
    </p:extLst>
  </p:cSld>
  <p:clrMapOvr>
    <a:masterClrMapping/>
  </p:clrMapOvr>
  <mc:AlternateContent xmlns:mc="http://schemas.openxmlformats.org/markup-compatibility/2006" xmlns:p14="http://schemas.microsoft.com/office/powerpoint/2010/main">
    <mc:Choice Requires="p14">
      <p:transition spd="slow" p14:dur="3400" advClick="0" advTm="5000">
        <p14:reveal/>
      </p:transition>
    </mc:Choice>
    <mc:Fallback xmlns="">
      <p:transition spd="slow" advClick="0"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2</a:t>
            </a:fld>
            <a:endParaRPr lang="en-US" dirty="0">
              <a:latin typeface="Euphemia"/>
            </a:endParaRPr>
          </a:p>
        </p:txBody>
      </p:sp>
      <p:sp>
        <p:nvSpPr>
          <p:cNvPr id="2" name="TextBox 1"/>
          <p:cNvSpPr txBox="1"/>
          <p:nvPr/>
        </p:nvSpPr>
        <p:spPr>
          <a:xfrm>
            <a:off x="235055" y="1494388"/>
            <a:ext cx="10725150" cy="4611519"/>
          </a:xfrm>
          <a:prstGeom prst="rect">
            <a:avLst/>
          </a:prstGeom>
          <a:noFill/>
        </p:spPr>
        <p:txBody>
          <a:bodyPr wrap="square" rtlCol="0">
            <a:spAutoFit/>
          </a:bodyPr>
          <a:lstStyle/>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0000 Actions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0001 Organizational Assignment</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0006 Address </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0007 Planned Working Time</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0008 Basic Pay</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0014 Recurring Payments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0015 Additional Payments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0027 Cost Distribution</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9001 Staff ULP</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9003 Rank and Tenure</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9004 Education</a:t>
            </a:r>
          </a:p>
        </p:txBody>
      </p:sp>
      <p:sp>
        <p:nvSpPr>
          <p:cNvPr id="13" name="Rectangle 12"/>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93593" y="889677"/>
            <a:ext cx="10566612" cy="46808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Display HR Master Data (PA20)</a:t>
            </a:r>
          </a:p>
        </p:txBody>
      </p:sp>
      <p:cxnSp>
        <p:nvCxnSpPr>
          <p:cNvPr id="19" name="Straight Connector 18"/>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94648"/>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3</a:t>
            </a:fld>
            <a:endParaRPr lang="en-US" dirty="0">
              <a:latin typeface="Euphemia"/>
            </a:endParaRPr>
          </a:p>
        </p:txBody>
      </p:sp>
      <p:pic>
        <p:nvPicPr>
          <p:cNvPr id="10" name="Picture 9">
            <a:extLst>
              <a:ext uri="{FF2B5EF4-FFF2-40B4-BE49-F238E27FC236}">
                <a16:creationId xmlns:a16="http://schemas.microsoft.com/office/drawing/2014/main" id="{D955C21D-F907-46B6-ADC5-C0B307C0E4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4560" y="1460764"/>
            <a:ext cx="5954615" cy="473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30200" y="803904"/>
            <a:ext cx="11007938" cy="468087"/>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2400" b="1" spc="300" dirty="0">
                <a:solidFill>
                  <a:srgbClr val="501214"/>
                </a:solidFill>
                <a:latin typeface="Euphemia"/>
              </a:rPr>
              <a:t>Input Person ID and Select Pers. </a:t>
            </a:r>
            <a:r>
              <a:rPr lang="en-US" sz="2400" b="1" spc="300" dirty="0" err="1">
                <a:solidFill>
                  <a:srgbClr val="501214"/>
                </a:solidFill>
                <a:latin typeface="Euphemia"/>
              </a:rPr>
              <a:t>Assgn</a:t>
            </a:r>
            <a:r>
              <a:rPr lang="en-US" sz="2400" b="1" spc="300" dirty="0">
                <a:solidFill>
                  <a:srgbClr val="501214"/>
                </a:solidFill>
                <a:latin typeface="Euphemia"/>
              </a:rPr>
              <a:t> if concurrent employee</a:t>
            </a:r>
            <a:endParaRPr kumimoji="0" lang="en-US" sz="2400" b="1" i="0" u="none" strike="noStrike" kern="1200" cap="none" spc="300" normalizeH="0" baseline="0" noProof="0" dirty="0">
              <a:ln>
                <a:noFill/>
              </a:ln>
              <a:solidFill>
                <a:srgbClr val="501214"/>
              </a:solidFill>
              <a:effectLst/>
              <a:uLnTx/>
              <a:uFillTx/>
              <a:latin typeface="Euphemia"/>
            </a:endParaRPr>
          </a:p>
        </p:txBody>
      </p:sp>
      <p:cxnSp>
        <p:nvCxnSpPr>
          <p:cNvPr id="14" name="Straight Connector 13"/>
          <p:cNvCxnSpPr/>
          <p:nvPr/>
        </p:nvCxnSpPr>
        <p:spPr>
          <a:xfrm>
            <a:off x="155003" y="127013"/>
            <a:ext cx="3014900"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002139"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341914"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55211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4</a:t>
            </a:fld>
            <a:endParaRPr lang="en-US" dirty="0">
              <a:latin typeface="Euphemia"/>
            </a:endParaRPr>
          </a:p>
        </p:txBody>
      </p:sp>
      <p:pic>
        <p:nvPicPr>
          <p:cNvPr id="12" name="Picture 13">
            <a:extLst>
              <a:ext uri="{FF2B5EF4-FFF2-40B4-BE49-F238E27FC236}">
                <a16:creationId xmlns:a16="http://schemas.microsoft.com/office/drawing/2014/main" id="{61ABC4E2-7FFF-4023-AC9D-2D5CAD2BC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551" y="1643258"/>
            <a:ext cx="5787949" cy="460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3" name="Oval 14">
            <a:extLst>
              <a:ext uri="{FF2B5EF4-FFF2-40B4-BE49-F238E27FC236}">
                <a16:creationId xmlns:a16="http://schemas.microsoft.com/office/drawing/2014/main" id="{13BF306B-30C5-46D8-A02F-4571EC0FAAD3}"/>
              </a:ext>
            </a:extLst>
          </p:cNvPr>
          <p:cNvSpPr>
            <a:spLocks noChangeArrowheads="1"/>
          </p:cNvSpPr>
          <p:nvPr/>
        </p:nvSpPr>
        <p:spPr bwMode="auto">
          <a:xfrm>
            <a:off x="2817209" y="1964116"/>
            <a:ext cx="676359" cy="337266"/>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95219" y="934917"/>
            <a:ext cx="10566612"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Review Employee Information</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6" name="Straight Connector 15"/>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50862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5</a:t>
            </a:fld>
            <a:endParaRPr lang="en-US" dirty="0">
              <a:latin typeface="Euphemia"/>
            </a:endParaRPr>
          </a:p>
        </p:txBody>
      </p:sp>
      <p:pic>
        <p:nvPicPr>
          <p:cNvPr id="11" name="Picture 15">
            <a:extLst>
              <a:ext uri="{FF2B5EF4-FFF2-40B4-BE49-F238E27FC236}">
                <a16:creationId xmlns:a16="http://schemas.microsoft.com/office/drawing/2014/main" id="{783CDAC6-0D0A-434D-B5AF-292054AAD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0498" y="1548301"/>
            <a:ext cx="6007128" cy="477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2" name="Oval 16">
            <a:extLst>
              <a:ext uri="{FF2B5EF4-FFF2-40B4-BE49-F238E27FC236}">
                <a16:creationId xmlns:a16="http://schemas.microsoft.com/office/drawing/2014/main" id="{D311B60E-F49C-4407-A1AC-C9F3B1E9CD5F}"/>
              </a:ext>
            </a:extLst>
          </p:cNvPr>
          <p:cNvSpPr>
            <a:spLocks noChangeArrowheads="1"/>
          </p:cNvSpPr>
          <p:nvPr/>
        </p:nvSpPr>
        <p:spPr bwMode="auto">
          <a:xfrm>
            <a:off x="3113880" y="3917703"/>
            <a:ext cx="251620" cy="170421"/>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3" name="Oval 17">
            <a:extLst>
              <a:ext uri="{FF2B5EF4-FFF2-40B4-BE49-F238E27FC236}">
                <a16:creationId xmlns:a16="http://schemas.microsoft.com/office/drawing/2014/main" id="{F5E54EED-16D5-4F55-BC52-5C8F57E48A6D}"/>
              </a:ext>
            </a:extLst>
          </p:cNvPr>
          <p:cNvSpPr>
            <a:spLocks noChangeArrowheads="1"/>
          </p:cNvSpPr>
          <p:nvPr/>
        </p:nvSpPr>
        <p:spPr bwMode="auto">
          <a:xfrm>
            <a:off x="4258224" y="5819924"/>
            <a:ext cx="2079075" cy="417448"/>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52425" y="852075"/>
            <a:ext cx="110333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Select </a:t>
            </a:r>
            <a:r>
              <a:rPr lang="en-US" sz="3000" b="1" spc="300" dirty="0" err="1">
                <a:solidFill>
                  <a:srgbClr val="501214"/>
                </a:solidFill>
                <a:latin typeface="Euphemia"/>
              </a:rPr>
              <a:t>Infotype</a:t>
            </a:r>
            <a:r>
              <a:rPr lang="en-US" sz="3000" b="1" spc="300" dirty="0">
                <a:solidFill>
                  <a:srgbClr val="501214"/>
                </a:solidFill>
                <a:latin typeface="Euphemia"/>
              </a:rPr>
              <a:t> or Enter </a:t>
            </a:r>
            <a:r>
              <a:rPr lang="en-US" sz="3000" b="1" spc="300" dirty="0" err="1">
                <a:solidFill>
                  <a:srgbClr val="501214"/>
                </a:solidFill>
                <a:latin typeface="Euphemia"/>
              </a:rPr>
              <a:t>Infotype</a:t>
            </a:r>
            <a:r>
              <a:rPr lang="en-US" sz="3000" b="1" spc="300" dirty="0">
                <a:solidFill>
                  <a:srgbClr val="501214"/>
                </a:solidFill>
                <a:latin typeface="Euphemia"/>
              </a:rPr>
              <a:t> number</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7" name="Straight Connector 16"/>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39024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6</a:t>
            </a:fld>
            <a:endParaRPr lang="en-US" dirty="0">
              <a:latin typeface="Euphemia"/>
            </a:endParaRPr>
          </a:p>
        </p:txBody>
      </p:sp>
      <p:pic>
        <p:nvPicPr>
          <p:cNvPr id="8" name="Picture 20">
            <a:extLst>
              <a:ext uri="{FF2B5EF4-FFF2-40B4-BE49-F238E27FC236}">
                <a16:creationId xmlns:a16="http://schemas.microsoft.com/office/drawing/2014/main" id="{AC987125-1D10-444A-880F-06E79DCAD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319" y="1514009"/>
            <a:ext cx="6865898" cy="37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17500" y="830124"/>
            <a:ext cx="10944438" cy="46134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Actions (IT0000)</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4" name="Straight Connector 13"/>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90335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7</a:t>
            </a:fld>
            <a:endParaRPr lang="en-US" dirty="0">
              <a:latin typeface="Euphemia"/>
            </a:endParaRPr>
          </a:p>
        </p:txBody>
      </p:sp>
      <p:pic>
        <p:nvPicPr>
          <p:cNvPr id="7" name="Picture 9">
            <a:extLst>
              <a:ext uri="{FF2B5EF4-FFF2-40B4-BE49-F238E27FC236}">
                <a16:creationId xmlns:a16="http://schemas.microsoft.com/office/drawing/2014/main" id="{5DCC8874-334D-4A59-A3A2-D982A2205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965451" y="1533482"/>
            <a:ext cx="5292724" cy="4790922"/>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66725" y="898984"/>
            <a:ext cx="109571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Organizational Assignment (IT0001)</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265347597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8</a:t>
            </a:fld>
            <a:endParaRPr lang="en-US" dirty="0">
              <a:latin typeface="Euphemia"/>
            </a:endParaRPr>
          </a:p>
        </p:txBody>
      </p:sp>
      <p:pic>
        <p:nvPicPr>
          <p:cNvPr id="7" name="Picture 5">
            <a:extLst>
              <a:ext uri="{FF2B5EF4-FFF2-40B4-BE49-F238E27FC236}">
                <a16:creationId xmlns:a16="http://schemas.microsoft.com/office/drawing/2014/main" id="{B569D6E2-A935-47B1-88F4-5B0B96DE14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155389" y="1739187"/>
            <a:ext cx="5348290" cy="463507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49251" y="987143"/>
            <a:ext cx="10566612" cy="43636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Address (IT0006)</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3880722281"/>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9</a:t>
            </a:fld>
            <a:endParaRPr lang="en-US" dirty="0">
              <a:latin typeface="Euphemia"/>
            </a:endParaRPr>
          </a:p>
        </p:txBody>
      </p:sp>
      <p:pic>
        <p:nvPicPr>
          <p:cNvPr id="8" name="Picture 5">
            <a:extLst>
              <a:ext uri="{FF2B5EF4-FFF2-40B4-BE49-F238E27FC236}">
                <a16:creationId xmlns:a16="http://schemas.microsoft.com/office/drawing/2014/main" id="{96439AF3-1B3D-42B0-8B64-92247AE62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389" y="1404152"/>
            <a:ext cx="5401779" cy="471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Oval 6">
            <a:extLst>
              <a:ext uri="{FF2B5EF4-FFF2-40B4-BE49-F238E27FC236}">
                <a16:creationId xmlns:a16="http://schemas.microsoft.com/office/drawing/2014/main" id="{BB537C33-47F8-44CA-8B11-5AF453CA2829}"/>
              </a:ext>
            </a:extLst>
          </p:cNvPr>
          <p:cNvSpPr>
            <a:spLocks noChangeArrowheads="1"/>
          </p:cNvSpPr>
          <p:nvPr/>
        </p:nvSpPr>
        <p:spPr bwMode="auto">
          <a:xfrm>
            <a:off x="4793689" y="4658631"/>
            <a:ext cx="685800" cy="2286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1" name="Oval 7">
            <a:extLst>
              <a:ext uri="{FF2B5EF4-FFF2-40B4-BE49-F238E27FC236}">
                <a16:creationId xmlns:a16="http://schemas.microsoft.com/office/drawing/2014/main" id="{B2D83133-DCB6-4582-8C4B-FEDDECEDABBA}"/>
              </a:ext>
            </a:extLst>
          </p:cNvPr>
          <p:cNvSpPr>
            <a:spLocks noChangeArrowheads="1"/>
          </p:cNvSpPr>
          <p:nvPr/>
        </p:nvSpPr>
        <p:spPr bwMode="auto">
          <a:xfrm>
            <a:off x="5355664" y="3515185"/>
            <a:ext cx="533400" cy="2286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2" name="Rectangle 11"/>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52309" y="833276"/>
            <a:ext cx="110079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Planned Working Time (IT0007)</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4131590339"/>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742</Words>
  <Application>Microsoft Office PowerPoint</Application>
  <PresentationFormat>Widescreen</PresentationFormat>
  <Paragraphs>95</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Euphemia</vt:lpstr>
      <vt:lpstr>Office Theme</vt:lpstr>
      <vt:lpstr>Understanding Infotypes in PA20 in SAP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2017-03-10T21:16:52Z</dcterms:created>
  <dcterms:modified xsi:type="dcterms:W3CDTF">2023-02-10T17:43:11Z</dcterms:modified>
</cp:coreProperties>
</file>