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6" showSpecialPlsOnTitleSld="0" saveSubsetFonts="1">
  <p:sldMasterIdLst>
    <p:sldMasterId id="2147483665" r:id="rId1"/>
  </p:sldMasterIdLst>
  <p:notesMasterIdLst>
    <p:notesMasterId r:id="rId27"/>
  </p:notesMasterIdLst>
  <p:handoutMasterIdLst>
    <p:handoutMasterId r:id="rId28"/>
  </p:handoutMasterIdLst>
  <p:sldIdLst>
    <p:sldId id="386" r:id="rId2"/>
    <p:sldId id="385" r:id="rId3"/>
    <p:sldId id="319" r:id="rId4"/>
    <p:sldId id="391" r:id="rId5"/>
    <p:sldId id="308" r:id="rId6"/>
    <p:sldId id="383" r:id="rId7"/>
    <p:sldId id="313" r:id="rId8"/>
    <p:sldId id="342" r:id="rId9"/>
    <p:sldId id="368" r:id="rId10"/>
    <p:sldId id="369" r:id="rId11"/>
    <p:sldId id="397" r:id="rId12"/>
    <p:sldId id="370" r:id="rId13"/>
    <p:sldId id="398" r:id="rId14"/>
    <p:sldId id="399" r:id="rId15"/>
    <p:sldId id="384" r:id="rId16"/>
    <p:sldId id="396" r:id="rId17"/>
    <p:sldId id="389" r:id="rId18"/>
    <p:sldId id="395" r:id="rId19"/>
    <p:sldId id="390" r:id="rId20"/>
    <p:sldId id="392" r:id="rId21"/>
    <p:sldId id="393" r:id="rId22"/>
    <p:sldId id="394" r:id="rId23"/>
    <p:sldId id="379" r:id="rId24"/>
    <p:sldId id="408" r:id="rId25"/>
    <p:sldId id="382" r:id="rId26"/>
  </p:sldIdLst>
  <p:sldSz cx="9144000" cy="6858000" type="letter"/>
  <p:notesSz cx="6992938" cy="9278938"/>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66CCFF"/>
    <a:srgbClr val="000096"/>
    <a:srgbClr val="0000B8"/>
    <a:srgbClr val="FFFF00"/>
    <a:srgbClr val="6699FF"/>
    <a:srgbClr val="9933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604" autoAdjust="0"/>
  </p:normalViewPr>
  <p:slideViewPr>
    <p:cSldViewPr>
      <p:cViewPr>
        <p:scale>
          <a:sx n="66" d="100"/>
          <a:sy n="66" d="100"/>
        </p:scale>
        <p:origin x="-552" y="-1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426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hdr" sz="quarter"/>
          </p:nvPr>
        </p:nvSpPr>
        <p:spPr bwMode="auto">
          <a:xfrm>
            <a:off x="0" y="0"/>
            <a:ext cx="3030538" cy="465138"/>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defTabSz="927100" eaLnBrk="1" hangingPunct="1">
              <a:defRPr sz="1200"/>
            </a:lvl1pPr>
          </a:lstStyle>
          <a:p>
            <a:endParaRPr lang="en-US" dirty="0"/>
          </a:p>
        </p:txBody>
      </p:sp>
      <p:sp>
        <p:nvSpPr>
          <p:cNvPr id="101379" name="Rectangle 3"/>
          <p:cNvSpPr>
            <a:spLocks noGrp="1" noChangeArrowheads="1"/>
          </p:cNvSpPr>
          <p:nvPr>
            <p:ph type="dt" sz="quarter" idx="1"/>
          </p:nvPr>
        </p:nvSpPr>
        <p:spPr bwMode="auto">
          <a:xfrm>
            <a:off x="3962400" y="0"/>
            <a:ext cx="3030538" cy="465138"/>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r" defTabSz="927100" eaLnBrk="1" hangingPunct="1">
              <a:defRPr sz="1200"/>
            </a:lvl1pPr>
          </a:lstStyle>
          <a:p>
            <a:endParaRPr lang="en-US" dirty="0"/>
          </a:p>
        </p:txBody>
      </p:sp>
      <p:sp>
        <p:nvSpPr>
          <p:cNvPr id="101380" name="Rectangle 4"/>
          <p:cNvSpPr>
            <a:spLocks noGrp="1" noChangeArrowheads="1"/>
          </p:cNvSpPr>
          <p:nvPr>
            <p:ph type="ftr" sz="quarter" idx="2"/>
          </p:nvPr>
        </p:nvSpPr>
        <p:spPr bwMode="auto">
          <a:xfrm>
            <a:off x="0" y="8813800"/>
            <a:ext cx="3030538" cy="465138"/>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defTabSz="927100" eaLnBrk="1" hangingPunct="1">
              <a:defRPr sz="1200"/>
            </a:lvl1pPr>
          </a:lstStyle>
          <a:p>
            <a:endParaRPr lang="en-US" dirty="0"/>
          </a:p>
        </p:txBody>
      </p:sp>
      <p:sp>
        <p:nvSpPr>
          <p:cNvPr id="101381" name="Rectangle 5"/>
          <p:cNvSpPr>
            <a:spLocks noGrp="1" noChangeArrowheads="1"/>
          </p:cNvSpPr>
          <p:nvPr>
            <p:ph type="sldNum" sz="quarter" idx="3"/>
          </p:nvPr>
        </p:nvSpPr>
        <p:spPr bwMode="auto">
          <a:xfrm>
            <a:off x="3962400" y="8813800"/>
            <a:ext cx="3030538" cy="465138"/>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r" defTabSz="927100" eaLnBrk="1" hangingPunct="1">
              <a:defRPr sz="1200"/>
            </a:lvl1pPr>
          </a:lstStyle>
          <a:p>
            <a:fld id="{0707D3F3-1BA1-4563-A93B-A39AE49C9120}" type="slidenum">
              <a:rPr lang="en-US"/>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170" name="Rectangle 2"/>
          <p:cNvSpPr>
            <a:spLocks noGrp="1" noChangeArrowheads="1"/>
          </p:cNvSpPr>
          <p:nvPr>
            <p:ph type="hdr" sz="quarter"/>
          </p:nvPr>
        </p:nvSpPr>
        <p:spPr bwMode="auto">
          <a:xfrm>
            <a:off x="0" y="0"/>
            <a:ext cx="3048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dirty="0"/>
          </a:p>
        </p:txBody>
      </p:sp>
      <p:sp>
        <p:nvSpPr>
          <p:cNvPr id="135171" name="Rectangle 3"/>
          <p:cNvSpPr>
            <a:spLocks noGrp="1" noChangeArrowheads="1"/>
          </p:cNvSpPr>
          <p:nvPr>
            <p:ph type="dt" idx="1"/>
          </p:nvPr>
        </p:nvSpPr>
        <p:spPr bwMode="auto">
          <a:xfrm>
            <a:off x="3962400" y="0"/>
            <a:ext cx="3048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dirty="0"/>
          </a:p>
        </p:txBody>
      </p:sp>
      <p:sp>
        <p:nvSpPr>
          <p:cNvPr id="135172" name="Rectangle 4"/>
          <p:cNvSpPr>
            <a:spLocks noGrp="1" noRot="1" noChangeAspect="1" noChangeArrowheads="1" noTextEdit="1"/>
          </p:cNvSpPr>
          <p:nvPr>
            <p:ph type="sldImg" idx="2"/>
          </p:nvPr>
        </p:nvSpPr>
        <p:spPr bwMode="auto">
          <a:xfrm>
            <a:off x="1130300" y="685800"/>
            <a:ext cx="4673600" cy="3505200"/>
          </a:xfrm>
          <a:prstGeom prst="rect">
            <a:avLst/>
          </a:prstGeom>
          <a:noFill/>
          <a:ln w="9525">
            <a:solidFill>
              <a:srgbClr val="000000"/>
            </a:solidFill>
            <a:miter lim="800000"/>
            <a:headEnd/>
            <a:tailEnd/>
          </a:ln>
          <a:effectLst/>
        </p:spPr>
      </p:sp>
      <p:sp>
        <p:nvSpPr>
          <p:cNvPr id="135173" name="Rectangle 5"/>
          <p:cNvSpPr>
            <a:spLocks noGrp="1" noChangeArrowheads="1"/>
          </p:cNvSpPr>
          <p:nvPr>
            <p:ph type="body" sz="quarter" idx="3"/>
          </p:nvPr>
        </p:nvSpPr>
        <p:spPr bwMode="auto">
          <a:xfrm>
            <a:off x="914400" y="4419600"/>
            <a:ext cx="518160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5174" name="Rectangle 6"/>
          <p:cNvSpPr>
            <a:spLocks noGrp="1" noChangeArrowheads="1"/>
          </p:cNvSpPr>
          <p:nvPr>
            <p:ph type="ftr" sz="quarter" idx="4"/>
          </p:nvPr>
        </p:nvSpPr>
        <p:spPr bwMode="auto">
          <a:xfrm>
            <a:off x="0" y="8839200"/>
            <a:ext cx="3048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dirty="0"/>
          </a:p>
        </p:txBody>
      </p:sp>
      <p:sp>
        <p:nvSpPr>
          <p:cNvPr id="135175" name="Rectangle 7"/>
          <p:cNvSpPr>
            <a:spLocks noGrp="1" noChangeArrowheads="1"/>
          </p:cNvSpPr>
          <p:nvPr>
            <p:ph type="sldNum" sz="quarter" idx="5"/>
          </p:nvPr>
        </p:nvSpPr>
        <p:spPr bwMode="auto">
          <a:xfrm>
            <a:off x="3962400" y="8839200"/>
            <a:ext cx="3048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B46485C-0C1A-43D3-85DB-E97192329747}" type="slidenum">
              <a:rPr lang="en-US"/>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98C9738-699F-409F-B97F-DD28BEB8782D}" type="slidenum">
              <a:rPr lang="en-US"/>
              <a:pPr/>
              <a:t>7</a:t>
            </a:fld>
            <a:endParaRPr lang="en-US" dirty="0"/>
          </a:p>
        </p:txBody>
      </p:sp>
      <p:sp>
        <p:nvSpPr>
          <p:cNvPr id="364546" name="Rectangle 2"/>
          <p:cNvSpPr>
            <a:spLocks noGrp="1" noRot="1" noChangeAspect="1" noChangeArrowheads="1" noTextEdit="1"/>
          </p:cNvSpPr>
          <p:nvPr>
            <p:ph type="sldImg"/>
          </p:nvPr>
        </p:nvSpPr>
        <p:spPr>
          <a:xfrm>
            <a:off x="1176338" y="695325"/>
            <a:ext cx="4640262" cy="3479800"/>
          </a:xfrm>
          <a:ln/>
        </p:spPr>
      </p:sp>
      <p:sp>
        <p:nvSpPr>
          <p:cNvPr id="364547" name="Rectangle 3"/>
          <p:cNvSpPr>
            <a:spLocks noGrp="1" noChangeArrowheads="1"/>
          </p:cNvSpPr>
          <p:nvPr>
            <p:ph type="body" idx="1"/>
          </p:nvPr>
        </p:nvSpPr>
        <p:spPr>
          <a:xfrm>
            <a:off x="931863" y="4408488"/>
            <a:ext cx="5129212" cy="4175125"/>
          </a:xfrm>
        </p:spPr>
        <p:txBody>
          <a:bodyPr/>
          <a:lstStyle/>
          <a:p>
            <a:endParaRPr lang="en-US" dirty="0"/>
          </a:p>
          <a:p>
            <a:endParaRPr lang="en-US" sz="1400" dirty="0"/>
          </a:p>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4EF1BE4-21BF-467C-AF84-56639002E50F}" type="slidenum">
              <a:rPr lang="en-US"/>
              <a:pPr/>
              <a:t>28</a:t>
            </a:fld>
            <a:endParaRPr lang="en-US" dirty="0"/>
          </a:p>
        </p:txBody>
      </p:sp>
      <p:sp>
        <p:nvSpPr>
          <p:cNvPr id="347138" name="Rectangle 2"/>
          <p:cNvSpPr>
            <a:spLocks noGrp="1" noRot="1" noChangeAspect="1" noChangeArrowheads="1" noTextEdit="1"/>
          </p:cNvSpPr>
          <p:nvPr>
            <p:ph type="sldImg"/>
          </p:nvPr>
        </p:nvSpPr>
        <p:spPr>
          <a:xfrm>
            <a:off x="1176338" y="695325"/>
            <a:ext cx="4640262" cy="3479800"/>
          </a:xfrm>
          <a:ln/>
        </p:spPr>
      </p:sp>
      <p:sp>
        <p:nvSpPr>
          <p:cNvPr id="347139" name="Rectangle 3"/>
          <p:cNvSpPr>
            <a:spLocks noGrp="1" noChangeArrowheads="1"/>
          </p:cNvSpPr>
          <p:nvPr>
            <p:ph type="body" idx="1"/>
          </p:nvPr>
        </p:nvSpPr>
        <p:spPr>
          <a:xfrm>
            <a:off x="931863" y="4408488"/>
            <a:ext cx="5129212" cy="4175125"/>
          </a:xfrm>
        </p:spPr>
        <p:txBody>
          <a:bodyPr/>
          <a:lstStyle/>
          <a:p>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7E467D-C303-4958-ACE2-2EEC767B4CE6}" type="slidenum">
              <a:rPr lang="en-US"/>
              <a:pPr/>
              <a:t>30</a:t>
            </a:fld>
            <a:endParaRPr lang="en-US" dirty="0"/>
          </a:p>
        </p:txBody>
      </p:sp>
      <p:sp>
        <p:nvSpPr>
          <p:cNvPr id="353282" name="Rectangle 2"/>
          <p:cNvSpPr>
            <a:spLocks noGrp="1" noRot="1" noChangeAspect="1" noChangeArrowheads="1" noTextEdit="1"/>
          </p:cNvSpPr>
          <p:nvPr>
            <p:ph type="sldImg"/>
          </p:nvPr>
        </p:nvSpPr>
        <p:spPr>
          <a:xfrm>
            <a:off x="1176338" y="695325"/>
            <a:ext cx="4640262" cy="3479800"/>
          </a:xfrm>
          <a:ln/>
        </p:spPr>
      </p:sp>
      <p:sp>
        <p:nvSpPr>
          <p:cNvPr id="353283" name="Rectangle 3"/>
          <p:cNvSpPr>
            <a:spLocks noGrp="1" noChangeArrowheads="1"/>
          </p:cNvSpPr>
          <p:nvPr>
            <p:ph type="body" idx="1"/>
          </p:nvPr>
        </p:nvSpPr>
        <p:spPr>
          <a:xfrm>
            <a:off x="931863" y="4408488"/>
            <a:ext cx="5129212" cy="4175125"/>
          </a:xfrm>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C33F7A2-1B8B-4A8B-A005-1A496D53B0F9}" type="slidenum">
              <a:rPr lang="en-US"/>
              <a:pPr/>
              <a:t>8</a:t>
            </a:fld>
            <a:endParaRPr lang="en-US" dirty="0"/>
          </a:p>
        </p:txBody>
      </p:sp>
      <p:sp>
        <p:nvSpPr>
          <p:cNvPr id="220162" name="Rectangle 2"/>
          <p:cNvSpPr>
            <a:spLocks noGrp="1" noRot="1" noChangeAspect="1" noChangeArrowheads="1" noTextEdit="1"/>
          </p:cNvSpPr>
          <p:nvPr>
            <p:ph type="sldImg"/>
          </p:nvPr>
        </p:nvSpPr>
        <p:spPr>
          <a:xfrm>
            <a:off x="1176338" y="695325"/>
            <a:ext cx="4640262" cy="3479800"/>
          </a:xfrm>
          <a:ln/>
        </p:spPr>
      </p:sp>
      <p:sp>
        <p:nvSpPr>
          <p:cNvPr id="220163" name="Rectangle 3"/>
          <p:cNvSpPr>
            <a:spLocks noGrp="1" noChangeArrowheads="1"/>
          </p:cNvSpPr>
          <p:nvPr>
            <p:ph type="body" idx="1"/>
          </p:nvPr>
        </p:nvSpPr>
        <p:spPr>
          <a:xfrm>
            <a:off x="931863" y="4408488"/>
            <a:ext cx="5129212" cy="4175125"/>
          </a:xfrm>
        </p:spPr>
        <p:txBody>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454E34E-E57F-4850-9FAF-F08E90D98CC8}" type="slidenum">
              <a:rPr lang="en-US"/>
              <a:pPr/>
              <a:t>11</a:t>
            </a:fld>
            <a:endParaRPr lang="en-US" dirty="0"/>
          </a:p>
        </p:txBody>
      </p:sp>
      <p:sp>
        <p:nvSpPr>
          <p:cNvPr id="360450" name="Rectangle 2"/>
          <p:cNvSpPr>
            <a:spLocks noGrp="1" noRot="1" noChangeAspect="1" noChangeArrowheads="1" noTextEdit="1"/>
          </p:cNvSpPr>
          <p:nvPr>
            <p:ph type="sldImg"/>
          </p:nvPr>
        </p:nvSpPr>
        <p:spPr>
          <a:xfrm>
            <a:off x="1176338" y="695325"/>
            <a:ext cx="4640262" cy="3479800"/>
          </a:xfrm>
          <a:ln/>
        </p:spPr>
      </p:sp>
      <p:sp>
        <p:nvSpPr>
          <p:cNvPr id="360451" name="Rectangle 3"/>
          <p:cNvSpPr>
            <a:spLocks noGrp="1" noChangeArrowheads="1"/>
          </p:cNvSpPr>
          <p:nvPr>
            <p:ph type="body" idx="1"/>
          </p:nvPr>
        </p:nvSpPr>
        <p:spPr>
          <a:xfrm>
            <a:off x="931863" y="4408488"/>
            <a:ext cx="5129212" cy="4175125"/>
          </a:xfrm>
        </p:spPr>
        <p:txBody>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0ACB70-2BBB-4546-B52C-FBCDF07EE965}" type="slidenum">
              <a:rPr lang="en-US"/>
              <a:pPr/>
              <a:t>12</a:t>
            </a:fld>
            <a:endParaRPr lang="en-US" dirty="0"/>
          </a:p>
        </p:txBody>
      </p:sp>
      <p:sp>
        <p:nvSpPr>
          <p:cNvPr id="207874" name="Rectangle 2"/>
          <p:cNvSpPr>
            <a:spLocks noGrp="1" noRot="1" noChangeAspect="1" noChangeArrowheads="1" noTextEdit="1"/>
          </p:cNvSpPr>
          <p:nvPr>
            <p:ph type="sldImg"/>
          </p:nvPr>
        </p:nvSpPr>
        <p:spPr>
          <a:xfrm>
            <a:off x="1176338" y="695325"/>
            <a:ext cx="4640262" cy="3479800"/>
          </a:xfrm>
          <a:ln/>
        </p:spPr>
      </p:sp>
      <p:sp>
        <p:nvSpPr>
          <p:cNvPr id="207875" name="Rectangle 3"/>
          <p:cNvSpPr>
            <a:spLocks noGrp="1" noChangeArrowheads="1"/>
          </p:cNvSpPr>
          <p:nvPr>
            <p:ph type="body" idx="1"/>
          </p:nvPr>
        </p:nvSpPr>
        <p:spPr>
          <a:xfrm>
            <a:off x="931863" y="4408488"/>
            <a:ext cx="5129212" cy="4175125"/>
          </a:xfrm>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2E7114-1944-40CC-A457-C94126C82472}" type="slidenum">
              <a:rPr lang="en-US"/>
              <a:pPr/>
              <a:t>13</a:t>
            </a:fld>
            <a:endParaRPr lang="en-US" dirty="0"/>
          </a:p>
        </p:txBody>
      </p:sp>
      <p:sp>
        <p:nvSpPr>
          <p:cNvPr id="264194" name="Rectangle 2"/>
          <p:cNvSpPr>
            <a:spLocks noGrp="1" noRot="1" noChangeAspect="1" noChangeArrowheads="1" noTextEdit="1"/>
          </p:cNvSpPr>
          <p:nvPr>
            <p:ph type="sldImg"/>
          </p:nvPr>
        </p:nvSpPr>
        <p:spPr>
          <a:xfrm>
            <a:off x="1176338" y="695325"/>
            <a:ext cx="4640262" cy="3479800"/>
          </a:xfrm>
          <a:ln/>
        </p:spPr>
      </p:sp>
      <p:sp>
        <p:nvSpPr>
          <p:cNvPr id="264195" name="Rectangle 3"/>
          <p:cNvSpPr>
            <a:spLocks noGrp="1" noChangeArrowheads="1"/>
          </p:cNvSpPr>
          <p:nvPr>
            <p:ph type="body" idx="1"/>
          </p:nvPr>
        </p:nvSpPr>
        <p:spPr>
          <a:xfrm>
            <a:off x="931863" y="4405313"/>
            <a:ext cx="4978400" cy="4167187"/>
          </a:xfrm>
        </p:spPr>
        <p:txBody>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5D7D93-DB0E-45BB-BAE6-EDB4630E8343}" type="slidenum">
              <a:rPr lang="en-US"/>
              <a:pPr/>
              <a:t>14</a:t>
            </a:fld>
            <a:endParaRPr lang="en-US" dirty="0"/>
          </a:p>
        </p:txBody>
      </p:sp>
      <p:sp>
        <p:nvSpPr>
          <p:cNvPr id="324610" name="Rectangle 2"/>
          <p:cNvSpPr>
            <a:spLocks noGrp="1" noRot="1" noChangeAspect="1" noChangeArrowheads="1" noTextEdit="1"/>
          </p:cNvSpPr>
          <p:nvPr>
            <p:ph type="sldImg"/>
          </p:nvPr>
        </p:nvSpPr>
        <p:spPr>
          <a:xfrm>
            <a:off x="1176338" y="695325"/>
            <a:ext cx="4640262" cy="3479800"/>
          </a:xfrm>
          <a:ln/>
        </p:spPr>
      </p:sp>
      <p:sp>
        <p:nvSpPr>
          <p:cNvPr id="324611" name="Rectangle 3"/>
          <p:cNvSpPr>
            <a:spLocks noGrp="1" noChangeArrowheads="1"/>
          </p:cNvSpPr>
          <p:nvPr>
            <p:ph type="body" idx="1"/>
          </p:nvPr>
        </p:nvSpPr>
        <p:spPr>
          <a:xfrm>
            <a:off x="931863" y="4408488"/>
            <a:ext cx="5129212" cy="4175125"/>
          </a:xfrm>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88EE41-5C45-481F-A159-B6955E19FA80}" type="slidenum">
              <a:rPr lang="en-US"/>
              <a:pPr/>
              <a:t>15</a:t>
            </a:fld>
            <a:endParaRPr lang="en-US" dirty="0"/>
          </a:p>
        </p:txBody>
      </p:sp>
      <p:sp>
        <p:nvSpPr>
          <p:cNvPr id="326658" name="Rectangle 2"/>
          <p:cNvSpPr>
            <a:spLocks noGrp="1" noRot="1" noChangeAspect="1" noChangeArrowheads="1" noTextEdit="1"/>
          </p:cNvSpPr>
          <p:nvPr>
            <p:ph type="sldImg"/>
          </p:nvPr>
        </p:nvSpPr>
        <p:spPr>
          <a:xfrm>
            <a:off x="1176338" y="695325"/>
            <a:ext cx="4640262" cy="3479800"/>
          </a:xfrm>
          <a:ln/>
        </p:spPr>
      </p:sp>
      <p:sp>
        <p:nvSpPr>
          <p:cNvPr id="326659" name="Rectangle 3"/>
          <p:cNvSpPr>
            <a:spLocks noGrp="1" noChangeArrowheads="1"/>
          </p:cNvSpPr>
          <p:nvPr>
            <p:ph type="body" idx="1"/>
          </p:nvPr>
        </p:nvSpPr>
        <p:spPr>
          <a:xfrm>
            <a:off x="931863" y="4408488"/>
            <a:ext cx="5129212" cy="4175125"/>
          </a:xfrm>
        </p:spPr>
        <p:txBody>
          <a:bodyPr/>
          <a:lstStyle/>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650211-B0A6-4804-99B1-E9432D0847D9}" type="slidenum">
              <a:rPr lang="en-US"/>
              <a:pPr/>
              <a:t>17</a:t>
            </a:fld>
            <a:endParaRPr lang="en-US" dirty="0"/>
          </a:p>
        </p:txBody>
      </p:sp>
      <p:sp>
        <p:nvSpPr>
          <p:cNvPr id="328706" name="Rectangle 2"/>
          <p:cNvSpPr>
            <a:spLocks noGrp="1" noRot="1" noChangeAspect="1" noChangeArrowheads="1" noTextEdit="1"/>
          </p:cNvSpPr>
          <p:nvPr>
            <p:ph type="sldImg"/>
          </p:nvPr>
        </p:nvSpPr>
        <p:spPr>
          <a:xfrm>
            <a:off x="1176338" y="695325"/>
            <a:ext cx="4640262" cy="3479800"/>
          </a:xfrm>
          <a:ln/>
        </p:spPr>
      </p:sp>
      <p:sp>
        <p:nvSpPr>
          <p:cNvPr id="328707" name="Rectangle 3"/>
          <p:cNvSpPr>
            <a:spLocks noGrp="1" noChangeArrowheads="1"/>
          </p:cNvSpPr>
          <p:nvPr>
            <p:ph type="body" idx="1"/>
          </p:nvPr>
        </p:nvSpPr>
        <p:spPr>
          <a:xfrm>
            <a:off x="931863" y="4408488"/>
            <a:ext cx="5129212" cy="4175125"/>
          </a:xfrm>
        </p:spPr>
        <p:txBody>
          <a:bodyPr/>
          <a:lstStyle/>
          <a:p>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12B7A0-F028-475C-909D-7E22993B8E88}" type="slidenum">
              <a:rPr lang="en-US"/>
              <a:pPr/>
              <a:t>20</a:t>
            </a:fld>
            <a:endParaRPr lang="en-US" dirty="0"/>
          </a:p>
        </p:txBody>
      </p:sp>
      <p:sp>
        <p:nvSpPr>
          <p:cNvPr id="362498" name="Rectangle 2"/>
          <p:cNvSpPr>
            <a:spLocks noGrp="1" noRot="1" noChangeAspect="1" noChangeArrowheads="1" noTextEdit="1"/>
          </p:cNvSpPr>
          <p:nvPr>
            <p:ph type="sldImg"/>
          </p:nvPr>
        </p:nvSpPr>
        <p:spPr>
          <a:xfrm>
            <a:off x="1176338" y="695325"/>
            <a:ext cx="4640262" cy="3479800"/>
          </a:xfrm>
          <a:ln/>
        </p:spPr>
      </p:sp>
      <p:sp>
        <p:nvSpPr>
          <p:cNvPr id="362499" name="Rectangle 3"/>
          <p:cNvSpPr>
            <a:spLocks noGrp="1" noChangeArrowheads="1"/>
          </p:cNvSpPr>
          <p:nvPr>
            <p:ph type="body" idx="1"/>
          </p:nvPr>
        </p:nvSpPr>
        <p:spPr>
          <a:xfrm>
            <a:off x="931863" y="4408488"/>
            <a:ext cx="5129212" cy="4175125"/>
          </a:xfrm>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58402" name="Group 2"/>
          <p:cNvGrpSpPr>
            <a:grpSpLocks/>
          </p:cNvGrpSpPr>
          <p:nvPr/>
        </p:nvGrpSpPr>
        <p:grpSpPr bwMode="auto">
          <a:xfrm>
            <a:off x="0" y="2438400"/>
            <a:ext cx="9009063" cy="1052513"/>
            <a:chOff x="0" y="1536"/>
            <a:chExt cx="5675" cy="663"/>
          </a:xfrm>
        </p:grpSpPr>
        <p:grpSp>
          <p:nvGrpSpPr>
            <p:cNvPr id="358403" name="Group 3"/>
            <p:cNvGrpSpPr>
              <a:grpSpLocks/>
            </p:cNvGrpSpPr>
            <p:nvPr/>
          </p:nvGrpSpPr>
          <p:grpSpPr bwMode="auto">
            <a:xfrm>
              <a:off x="183" y="1604"/>
              <a:ext cx="448" cy="299"/>
              <a:chOff x="720" y="336"/>
              <a:chExt cx="624" cy="432"/>
            </a:xfrm>
          </p:grpSpPr>
          <p:sp>
            <p:nvSpPr>
              <p:cNvPr id="358404"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dirty="0"/>
              </a:p>
            </p:txBody>
          </p:sp>
          <p:sp>
            <p:nvSpPr>
              <p:cNvPr id="358405"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dirty="0"/>
              </a:p>
            </p:txBody>
          </p:sp>
        </p:grpSp>
        <p:grpSp>
          <p:nvGrpSpPr>
            <p:cNvPr id="358406" name="Group 6"/>
            <p:cNvGrpSpPr>
              <a:grpSpLocks/>
            </p:cNvGrpSpPr>
            <p:nvPr/>
          </p:nvGrpSpPr>
          <p:grpSpPr bwMode="auto">
            <a:xfrm>
              <a:off x="261" y="1870"/>
              <a:ext cx="465" cy="299"/>
              <a:chOff x="912" y="2640"/>
              <a:chExt cx="672" cy="432"/>
            </a:xfrm>
          </p:grpSpPr>
          <p:sp>
            <p:nvSpPr>
              <p:cNvPr id="358407"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dirty="0"/>
              </a:p>
            </p:txBody>
          </p:sp>
          <p:sp>
            <p:nvSpPr>
              <p:cNvPr id="358408"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dirty="0"/>
              </a:p>
            </p:txBody>
          </p:sp>
        </p:grpSp>
        <p:sp>
          <p:nvSpPr>
            <p:cNvPr id="358409"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dirty="0"/>
            </a:p>
          </p:txBody>
        </p:sp>
        <p:sp>
          <p:nvSpPr>
            <p:cNvPr id="358410"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dirty="0"/>
            </a:p>
          </p:txBody>
        </p:sp>
        <p:sp>
          <p:nvSpPr>
            <p:cNvPr id="358411"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dirty="0"/>
            </a:p>
          </p:txBody>
        </p:sp>
      </p:grpSp>
      <p:sp>
        <p:nvSpPr>
          <p:cNvPr id="358412"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358413"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358414" name="Rectangle 14"/>
          <p:cNvSpPr>
            <a:spLocks noGrp="1" noChangeArrowheads="1"/>
          </p:cNvSpPr>
          <p:nvPr>
            <p:ph type="dt" sz="half" idx="2"/>
          </p:nvPr>
        </p:nvSpPr>
        <p:spPr>
          <a:xfrm>
            <a:off x="990600" y="6248400"/>
            <a:ext cx="1905000" cy="457200"/>
          </a:xfrm>
        </p:spPr>
        <p:txBody>
          <a:bodyPr/>
          <a:lstStyle>
            <a:lvl1pPr>
              <a:defRPr>
                <a:solidFill>
                  <a:schemeClr val="bg2"/>
                </a:solidFill>
              </a:defRPr>
            </a:lvl1pPr>
          </a:lstStyle>
          <a:p>
            <a:endParaRPr lang="en-US" dirty="0"/>
          </a:p>
        </p:txBody>
      </p:sp>
      <p:sp>
        <p:nvSpPr>
          <p:cNvPr id="358415" name="Rectangle 15"/>
          <p:cNvSpPr>
            <a:spLocks noGrp="1" noChangeArrowheads="1"/>
          </p:cNvSpPr>
          <p:nvPr>
            <p:ph type="ftr" sz="quarter" idx="3"/>
          </p:nvPr>
        </p:nvSpPr>
        <p:spPr>
          <a:xfrm>
            <a:off x="3429000" y="6248400"/>
            <a:ext cx="2895600" cy="457200"/>
          </a:xfrm>
        </p:spPr>
        <p:txBody>
          <a:bodyPr/>
          <a:lstStyle>
            <a:lvl1pPr>
              <a:defRPr>
                <a:solidFill>
                  <a:schemeClr val="bg2"/>
                </a:solidFill>
              </a:defRPr>
            </a:lvl1pPr>
          </a:lstStyle>
          <a:p>
            <a:endParaRPr lang="en-US" dirty="0"/>
          </a:p>
        </p:txBody>
      </p:sp>
      <p:sp>
        <p:nvSpPr>
          <p:cNvPr id="358416" name="Rectangle 16"/>
          <p:cNvSpPr>
            <a:spLocks noGrp="1" noChangeArrowheads="1"/>
          </p:cNvSpPr>
          <p:nvPr>
            <p:ph type="sldNum" sz="quarter" idx="4"/>
          </p:nvPr>
        </p:nvSpPr>
        <p:spPr>
          <a:xfrm>
            <a:off x="6858000" y="6248400"/>
            <a:ext cx="1905000" cy="457200"/>
          </a:xfrm>
        </p:spPr>
        <p:txBody>
          <a:bodyPr/>
          <a:lstStyle>
            <a:lvl1pPr>
              <a:defRPr>
                <a:solidFill>
                  <a:schemeClr val="bg2"/>
                </a:solidFill>
              </a:defRPr>
            </a:lvl1pPr>
          </a:lstStyle>
          <a:p>
            <a:fld id="{808B0F3F-4141-47E7-9015-CADB977C7807}" type="slidenum">
              <a:rPr lang="en-US"/>
              <a:pPr/>
              <a:t>‹#›</a:t>
            </a:fld>
            <a:endParaRPr lang="en-US"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874BEDB8-3971-4A40-A1BA-FE41A3C4EBE5}" type="slidenum">
              <a:rPr lang="en-US"/>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0CED19D9-FBE7-455D-A9D2-34970ECACF25}" type="slidenum">
              <a:rPr lang="en-US"/>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85B0D9AA-D114-4671-8B88-465B0C110128}" type="slidenum">
              <a:rPr lang="en-US"/>
              <a:pPr/>
              <a:t>‹#›</a:t>
            </a:fld>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7F9EEB18-06A4-4B10-B9F5-5FE2AAE07B94}" type="slidenum">
              <a:rPr lang="en-US"/>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31255BD4-84FF-44D1-AE6B-31839D0E28D8}" type="slidenum">
              <a:rPr lang="en-US"/>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FF3EB644-FDF7-4BD9-A428-04B11795A0E0}" type="slidenum">
              <a:rPr lang="en-US"/>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936CCA18-E1E9-459A-AFA6-4BE227FEC8A2}" type="slidenum">
              <a:rPr lang="en-US"/>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571E0E38-D065-4C49-BE7A-EE1867080B25}" type="slidenum">
              <a:rPr lang="en-US"/>
              <a:pPr/>
              <a:t>‹#›</a:t>
            </a:fld>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B36E60E7-FF78-41D6-A7B9-34858BCE939B}" type="slidenum">
              <a:rPr lang="en-US"/>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64059315-3C66-4562-A442-49E8D035A912}" type="slidenum">
              <a:rPr lang="en-US"/>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7378"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eaLnBrk="1" hangingPunct="1"/>
            <a:endParaRPr kumimoji="1" lang="en-US" sz="2400" dirty="0"/>
          </a:p>
        </p:txBody>
      </p:sp>
      <p:sp>
        <p:nvSpPr>
          <p:cNvPr id="357379"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eaLnBrk="1" hangingPunct="1"/>
            <a:endParaRPr kumimoji="1" lang="en-US" sz="2400" dirty="0"/>
          </a:p>
        </p:txBody>
      </p:sp>
      <p:sp>
        <p:nvSpPr>
          <p:cNvPr id="357380"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eaLnBrk="1" hangingPunct="1"/>
            <a:endParaRPr kumimoji="1" lang="en-US" sz="2400" dirty="0"/>
          </a:p>
        </p:txBody>
      </p:sp>
      <p:sp>
        <p:nvSpPr>
          <p:cNvPr id="357381"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kumimoji="1" lang="en-US" sz="2400" dirty="0"/>
          </a:p>
        </p:txBody>
      </p:sp>
      <p:sp>
        <p:nvSpPr>
          <p:cNvPr id="357382"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eaLnBrk="1" hangingPunct="1"/>
            <a:endParaRPr kumimoji="1" lang="en-US" sz="2400" dirty="0"/>
          </a:p>
        </p:txBody>
      </p:sp>
      <p:sp>
        <p:nvSpPr>
          <p:cNvPr id="357383"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eaLnBrk="1" hangingPunct="1"/>
            <a:endParaRPr kumimoji="1" lang="en-US" sz="2400" dirty="0"/>
          </a:p>
        </p:txBody>
      </p:sp>
      <p:sp>
        <p:nvSpPr>
          <p:cNvPr id="357384"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eaLnBrk="1" hangingPunct="1"/>
            <a:endParaRPr kumimoji="1" lang="en-US" sz="2400" dirty="0"/>
          </a:p>
        </p:txBody>
      </p:sp>
      <p:sp>
        <p:nvSpPr>
          <p:cNvPr id="357385"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57386"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57387"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vl1pPr>
          </a:lstStyle>
          <a:p>
            <a:endParaRPr lang="en-US" dirty="0"/>
          </a:p>
        </p:txBody>
      </p:sp>
      <p:sp>
        <p:nvSpPr>
          <p:cNvPr id="357388"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vl1pPr>
          </a:lstStyle>
          <a:p>
            <a:endParaRPr lang="en-US" dirty="0"/>
          </a:p>
        </p:txBody>
      </p:sp>
      <p:sp>
        <p:nvSpPr>
          <p:cNvPr id="357389"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vl1pPr>
          </a:lstStyle>
          <a:p>
            <a:fld id="{43C6F6A7-1DF5-4165-880A-AEBEB1D22B17}"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ransition/>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charset="0"/>
        </a:defRPr>
      </a:lvl2pPr>
      <a:lvl3pPr algn="l" rtl="0" fontAlgn="base">
        <a:spcBef>
          <a:spcPct val="0"/>
        </a:spcBef>
        <a:spcAft>
          <a:spcPct val="0"/>
        </a:spcAft>
        <a:defRPr sz="4400">
          <a:solidFill>
            <a:schemeClr val="tx2"/>
          </a:solidFill>
          <a:latin typeface="Tahoma" charset="0"/>
        </a:defRPr>
      </a:lvl3pPr>
      <a:lvl4pPr algn="l" rtl="0" fontAlgn="base">
        <a:spcBef>
          <a:spcPct val="0"/>
        </a:spcBef>
        <a:spcAft>
          <a:spcPct val="0"/>
        </a:spcAft>
        <a:defRPr sz="4400">
          <a:solidFill>
            <a:schemeClr val="tx2"/>
          </a:solidFill>
          <a:latin typeface="Tahoma" charset="0"/>
        </a:defRPr>
      </a:lvl4pPr>
      <a:lvl5pPr algn="l" rtl="0" fontAlgn="base">
        <a:spcBef>
          <a:spcPct val="0"/>
        </a:spcBef>
        <a:spcAft>
          <a:spcPct val="0"/>
        </a:spcAft>
        <a:defRPr sz="4400">
          <a:solidFill>
            <a:schemeClr val="tx2"/>
          </a:solidFill>
          <a:latin typeface="Tahoma" charset="0"/>
        </a:defRPr>
      </a:lvl5pPr>
      <a:lvl6pPr marL="457200" algn="l" rtl="0" fontAlgn="base">
        <a:spcBef>
          <a:spcPct val="0"/>
        </a:spcBef>
        <a:spcAft>
          <a:spcPct val="0"/>
        </a:spcAft>
        <a:defRPr sz="4400">
          <a:solidFill>
            <a:schemeClr val="tx2"/>
          </a:solidFill>
          <a:latin typeface="Tahoma" charset="0"/>
        </a:defRPr>
      </a:lvl6pPr>
      <a:lvl7pPr marL="914400" algn="l" rtl="0" fontAlgn="base">
        <a:spcBef>
          <a:spcPct val="0"/>
        </a:spcBef>
        <a:spcAft>
          <a:spcPct val="0"/>
        </a:spcAft>
        <a:defRPr sz="4400">
          <a:solidFill>
            <a:schemeClr val="tx2"/>
          </a:solidFill>
          <a:latin typeface="Tahoma" charset="0"/>
        </a:defRPr>
      </a:lvl7pPr>
      <a:lvl8pPr marL="1371600" algn="l" rtl="0" fontAlgn="base">
        <a:spcBef>
          <a:spcPct val="0"/>
        </a:spcBef>
        <a:spcAft>
          <a:spcPct val="0"/>
        </a:spcAft>
        <a:defRPr sz="4400">
          <a:solidFill>
            <a:schemeClr val="tx2"/>
          </a:solidFill>
          <a:latin typeface="Tahoma" charset="0"/>
        </a:defRPr>
      </a:lvl8pPr>
      <a:lvl9pPr marL="1828800" algn="l" rtl="0" fontAlgn="base">
        <a:spcBef>
          <a:spcPct val="0"/>
        </a:spcBef>
        <a:spcAft>
          <a:spcPct val="0"/>
        </a:spcAft>
        <a:defRPr sz="4400">
          <a:solidFill>
            <a:schemeClr val="tx2"/>
          </a:solidFill>
          <a:latin typeface="Tahoma" charset="0"/>
        </a:defRPr>
      </a:lvl9pPr>
    </p:titleStyle>
    <p:bodyStyle>
      <a:lvl1pPr marL="342900" indent="-342900" algn="l" rtl="0" fontAlgn="base">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5570" name="Rectangle 2"/>
          <p:cNvSpPr>
            <a:spLocks noGrp="1" noChangeArrowheads="1"/>
          </p:cNvSpPr>
          <p:nvPr>
            <p:ph type="title"/>
          </p:nvPr>
        </p:nvSpPr>
        <p:spPr>
          <a:xfrm>
            <a:off x="381001" y="2057400"/>
            <a:ext cx="8458200" cy="2667000"/>
          </a:xfrm>
        </p:spPr>
        <p:txBody>
          <a:bodyPr/>
          <a:lstStyle/>
          <a:p>
            <a:pPr algn="ctr"/>
            <a:r>
              <a:rPr lang="en-US" sz="4000" dirty="0" smtClean="0"/>
              <a:t/>
            </a:r>
            <a:br>
              <a:rPr lang="en-US" sz="4000" dirty="0" smtClean="0"/>
            </a:br>
            <a:r>
              <a:rPr lang="en-US" sz="4000" dirty="0" smtClean="0"/>
              <a:t>A Guide </a:t>
            </a:r>
            <a:r>
              <a:rPr lang="en-US" sz="4000" dirty="0" smtClean="0"/>
              <a:t>to AACSB-International and SACS </a:t>
            </a:r>
            <a:r>
              <a:rPr lang="en-US" sz="4000" dirty="0" smtClean="0"/>
              <a:t>Assurance of Learning </a:t>
            </a:r>
            <a:r>
              <a:rPr lang="en-US" sz="4000" dirty="0" smtClean="0"/>
              <a:t>in the McCoy College of Business Administration </a:t>
            </a:r>
            <a:endParaRPr lang="en-US" sz="4000" dirty="0"/>
          </a:p>
        </p:txBody>
      </p:sp>
      <p:sp>
        <p:nvSpPr>
          <p:cNvPr id="365571" name="Rectangle 3"/>
          <p:cNvSpPr>
            <a:spLocks noGrp="1" noChangeArrowheads="1"/>
          </p:cNvSpPr>
          <p:nvPr>
            <p:ph type="body" idx="1"/>
          </p:nvPr>
        </p:nvSpPr>
        <p:spPr>
          <a:xfrm>
            <a:off x="838200" y="4953000"/>
            <a:ext cx="8116888" cy="1523999"/>
          </a:xfrm>
        </p:spPr>
        <p:txBody>
          <a:bodyPr/>
          <a:lstStyle/>
          <a:p>
            <a:endParaRPr lang="en-US" sz="1400" dirty="0"/>
          </a:p>
          <a:p>
            <a:r>
              <a:rPr lang="en-US" sz="1400" b="1" i="1" dirty="0"/>
              <a:t>Special thanks to Dr. Doug Eder and Dr. Kathryn Martell for much of the content in this presentation</a:t>
            </a:r>
            <a:r>
              <a:rPr lang="en-US" sz="1400" b="1" i="1" dirty="0" smtClean="0"/>
              <a:t>.</a:t>
            </a:r>
          </a:p>
          <a:p>
            <a:r>
              <a:rPr lang="en-US" sz="1400" b="1" i="1" dirty="0" smtClean="0"/>
              <a:t>Updated: October 2009 – Dr. Michael Keeffe</a:t>
            </a:r>
            <a:endParaRPr lang="en-US" sz="1400" b="1" i="1"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2"/>
          <p:cNvSpPr>
            <a:spLocks noGrp="1" noChangeArrowheads="1"/>
          </p:cNvSpPr>
          <p:nvPr>
            <p:ph type="title"/>
          </p:nvPr>
        </p:nvSpPr>
        <p:spPr>
          <a:xfrm>
            <a:off x="1066800" y="228600"/>
            <a:ext cx="7772400" cy="1447800"/>
          </a:xfrm>
        </p:spPr>
        <p:txBody>
          <a:bodyPr/>
          <a:lstStyle/>
          <a:p>
            <a:r>
              <a:rPr lang="en-US" b="1" dirty="0"/>
              <a:t>To be assessment friendly, objectives should:</a:t>
            </a:r>
          </a:p>
        </p:txBody>
      </p:sp>
      <p:sp>
        <p:nvSpPr>
          <p:cNvPr id="325635" name="Rectangle 3"/>
          <p:cNvSpPr>
            <a:spLocks noGrp="1" noChangeArrowheads="1"/>
          </p:cNvSpPr>
          <p:nvPr>
            <p:ph type="body" idx="1"/>
          </p:nvPr>
        </p:nvSpPr>
        <p:spPr>
          <a:xfrm>
            <a:off x="533400" y="2286000"/>
            <a:ext cx="8382000" cy="4114800"/>
          </a:xfrm>
        </p:spPr>
        <p:txBody>
          <a:bodyPr/>
          <a:lstStyle/>
          <a:p>
            <a:pPr>
              <a:lnSpc>
                <a:spcPct val="90000"/>
              </a:lnSpc>
            </a:pPr>
            <a:r>
              <a:rPr lang="en-US" dirty="0"/>
              <a:t>Focus on students</a:t>
            </a:r>
          </a:p>
          <a:p>
            <a:pPr>
              <a:lnSpc>
                <a:spcPct val="90000"/>
              </a:lnSpc>
            </a:pPr>
            <a:r>
              <a:rPr lang="en-US" dirty="0"/>
              <a:t>Make the learning goals visible (serve as indicators)</a:t>
            </a:r>
          </a:p>
          <a:p>
            <a:pPr>
              <a:lnSpc>
                <a:spcPct val="90000"/>
              </a:lnSpc>
            </a:pPr>
            <a:r>
              <a:rPr lang="en-US" dirty="0"/>
              <a:t>Describe behaviors or products (doing, making) that can be captured by assignments.</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7858" name="Rectangle 2"/>
          <p:cNvSpPr>
            <a:spLocks noGrp="1" noChangeArrowheads="1"/>
          </p:cNvSpPr>
          <p:nvPr>
            <p:ph type="title"/>
          </p:nvPr>
        </p:nvSpPr>
        <p:spPr>
          <a:xfrm>
            <a:off x="1143000" y="533400"/>
            <a:ext cx="7793038" cy="1462088"/>
          </a:xfrm>
        </p:spPr>
        <p:txBody>
          <a:bodyPr/>
          <a:lstStyle/>
          <a:p>
            <a:r>
              <a:rPr lang="en-US" sz="3200" b="1" dirty="0"/>
              <a:t>Bachelor of Business Administration LEARNING GOALS (</a:t>
            </a:r>
            <a:r>
              <a:rPr lang="en-US" sz="3200" b="1" dirty="0" smtClean="0"/>
              <a:t>BBA – All majors)</a:t>
            </a:r>
            <a:r>
              <a:rPr lang="en-US" sz="3200" dirty="0"/>
              <a:t/>
            </a:r>
            <a:br>
              <a:rPr lang="en-US" sz="3200" dirty="0"/>
            </a:br>
            <a:r>
              <a:rPr lang="en-US" sz="2000" dirty="0"/>
              <a:t>Upon completion of the BBA, a student will be able to:</a:t>
            </a:r>
            <a:r>
              <a:rPr lang="en-US" sz="2000" b="1" dirty="0"/>
              <a:t/>
            </a:r>
            <a:br>
              <a:rPr lang="en-US" sz="2000" b="1" dirty="0"/>
            </a:br>
            <a:endParaRPr lang="en-US" sz="2000" b="1" dirty="0"/>
          </a:p>
        </p:txBody>
      </p:sp>
      <p:sp>
        <p:nvSpPr>
          <p:cNvPr id="377859" name="Rectangle 3"/>
          <p:cNvSpPr>
            <a:spLocks noGrp="1" noChangeArrowheads="1"/>
          </p:cNvSpPr>
          <p:nvPr>
            <p:ph type="body" idx="1"/>
          </p:nvPr>
        </p:nvSpPr>
        <p:spPr>
          <a:xfrm>
            <a:off x="457200" y="2017713"/>
            <a:ext cx="8686800" cy="4535487"/>
          </a:xfrm>
        </p:spPr>
        <p:txBody>
          <a:bodyPr/>
          <a:lstStyle/>
          <a:p>
            <a:pPr>
              <a:lnSpc>
                <a:spcPct val="80000"/>
              </a:lnSpc>
            </a:pPr>
            <a:r>
              <a:rPr lang="en-US" sz="2400" dirty="0"/>
              <a:t>1. </a:t>
            </a:r>
            <a:r>
              <a:rPr lang="en-US" sz="2400" b="1" dirty="0"/>
              <a:t>Conceptualize a complex issue into a coherent, persuasive written or oral statement</a:t>
            </a:r>
            <a:r>
              <a:rPr lang="en-US" sz="2400" dirty="0"/>
              <a:t>. </a:t>
            </a:r>
          </a:p>
          <a:p>
            <a:pPr>
              <a:lnSpc>
                <a:spcPct val="80000"/>
              </a:lnSpc>
            </a:pPr>
            <a:r>
              <a:rPr lang="en-US" sz="2400" dirty="0"/>
              <a:t>2. </a:t>
            </a:r>
            <a:r>
              <a:rPr lang="en-US" sz="2400" b="1" dirty="0"/>
              <a:t>Use critical thinking skills to evaluate information, solve problems, and make sound decisions</a:t>
            </a:r>
            <a:r>
              <a:rPr lang="en-US" sz="2400" dirty="0"/>
              <a:t>. </a:t>
            </a:r>
          </a:p>
          <a:p>
            <a:pPr>
              <a:lnSpc>
                <a:spcPct val="80000"/>
              </a:lnSpc>
            </a:pPr>
            <a:r>
              <a:rPr lang="en-US" sz="2400" dirty="0"/>
              <a:t>3. </a:t>
            </a:r>
            <a:r>
              <a:rPr lang="en-US" sz="2400" b="1" dirty="0"/>
              <a:t>Use information technology skills in decision-making</a:t>
            </a:r>
            <a:r>
              <a:rPr lang="en-US" sz="2400" dirty="0"/>
              <a:t>.</a:t>
            </a:r>
          </a:p>
          <a:p>
            <a:pPr>
              <a:lnSpc>
                <a:spcPct val="80000"/>
              </a:lnSpc>
            </a:pPr>
            <a:r>
              <a:rPr lang="en-US" sz="2400" dirty="0"/>
              <a:t>4. </a:t>
            </a:r>
            <a:r>
              <a:rPr lang="en-US" sz="2400" b="1" dirty="0"/>
              <a:t>Apply general concepts of ethical behavior in dealing with stakeholders</a:t>
            </a:r>
            <a:r>
              <a:rPr lang="en-US" sz="2400" dirty="0"/>
              <a:t>. </a:t>
            </a:r>
          </a:p>
          <a:p>
            <a:pPr>
              <a:lnSpc>
                <a:spcPct val="80000"/>
              </a:lnSpc>
            </a:pPr>
            <a:r>
              <a:rPr lang="en-US" sz="2400" dirty="0"/>
              <a:t>5. </a:t>
            </a:r>
            <a:r>
              <a:rPr lang="en-US" sz="2400" b="1" dirty="0"/>
              <a:t>Understand the importance of group dynamics in achieving organizational goals and use the skills needed for effective teamwork</a:t>
            </a:r>
            <a:r>
              <a:rPr lang="en-US" sz="2400" dirty="0"/>
              <a:t>.</a:t>
            </a:r>
          </a:p>
          <a:p>
            <a:pPr>
              <a:lnSpc>
                <a:spcPct val="80000"/>
              </a:lnSpc>
            </a:pPr>
            <a:r>
              <a:rPr lang="en-US" sz="2400" dirty="0"/>
              <a:t>6</a:t>
            </a:r>
            <a:r>
              <a:rPr lang="en-US" sz="2400" b="1" dirty="0"/>
              <a:t>. Understand the importance of culture and diversity</a:t>
            </a:r>
            <a:r>
              <a:rPr lang="en-US" sz="2400" dirty="0"/>
              <a:t>. </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Rectangle 2"/>
          <p:cNvSpPr>
            <a:spLocks noGrp="1" noChangeArrowheads="1"/>
          </p:cNvSpPr>
          <p:nvPr>
            <p:ph type="title"/>
          </p:nvPr>
        </p:nvSpPr>
        <p:spPr>
          <a:xfrm>
            <a:off x="1143000" y="381000"/>
            <a:ext cx="7772400" cy="1371600"/>
          </a:xfrm>
        </p:spPr>
        <p:txBody>
          <a:bodyPr/>
          <a:lstStyle/>
          <a:p>
            <a:r>
              <a:rPr lang="en-US" b="1" dirty="0"/>
              <a:t>An Assessment Question: How Do You Know...</a:t>
            </a:r>
            <a:endParaRPr lang="en-US" b="1" i="1" dirty="0"/>
          </a:p>
        </p:txBody>
      </p:sp>
      <p:sp>
        <p:nvSpPr>
          <p:cNvPr id="327683" name="Rectangle 3"/>
          <p:cNvSpPr>
            <a:spLocks noGrp="1" noChangeArrowheads="1"/>
          </p:cNvSpPr>
          <p:nvPr>
            <p:ph type="body" idx="1"/>
          </p:nvPr>
        </p:nvSpPr>
        <p:spPr>
          <a:xfrm>
            <a:off x="1371600" y="2209800"/>
            <a:ext cx="6858000" cy="3886200"/>
          </a:xfrm>
        </p:spPr>
        <p:txBody>
          <a:bodyPr/>
          <a:lstStyle/>
          <a:p>
            <a:pPr>
              <a:buFont typeface="Wingdings" pitchFamily="2" charset="2"/>
              <a:buNone/>
            </a:pPr>
            <a:r>
              <a:rPr lang="en-US" dirty="0"/>
              <a:t>...that students walk out your door looking like you want them to? What behaviors have they exhibited or products have they produced? What are the </a:t>
            </a:r>
            <a:r>
              <a:rPr lang="en-US" u="sng" dirty="0"/>
              <a:t>indicators</a:t>
            </a:r>
            <a:r>
              <a:rPr lang="en-US" dirty="0"/>
              <a:t> for your goals?</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82" name="Rectangle 2"/>
          <p:cNvSpPr>
            <a:spLocks noGrp="1" noChangeArrowheads="1"/>
          </p:cNvSpPr>
          <p:nvPr>
            <p:ph type="title"/>
          </p:nvPr>
        </p:nvSpPr>
        <p:spPr/>
        <p:txBody>
          <a:bodyPr/>
          <a:lstStyle/>
          <a:p>
            <a:r>
              <a:rPr lang="en-US" dirty="0"/>
              <a:t>Faculty Teaching </a:t>
            </a:r>
            <a:r>
              <a:rPr lang="en-US" dirty="0" smtClean="0"/>
              <a:t>Core </a:t>
            </a:r>
            <a:r>
              <a:rPr lang="en-US" dirty="0"/>
              <a:t>Courses Should:</a:t>
            </a:r>
          </a:p>
        </p:txBody>
      </p:sp>
      <p:sp>
        <p:nvSpPr>
          <p:cNvPr id="378883" name="Rectangle 3"/>
          <p:cNvSpPr>
            <a:spLocks noGrp="1" noChangeArrowheads="1"/>
          </p:cNvSpPr>
          <p:nvPr>
            <p:ph type="body" idx="1"/>
          </p:nvPr>
        </p:nvSpPr>
        <p:spPr>
          <a:xfrm>
            <a:off x="1066800" y="2133600"/>
            <a:ext cx="7772400" cy="4114800"/>
          </a:xfrm>
        </p:spPr>
        <p:txBody>
          <a:bodyPr/>
          <a:lstStyle/>
          <a:p>
            <a:r>
              <a:rPr lang="en-US" sz="3600" dirty="0" smtClean="0"/>
              <a:t>Agree on the products students should produce and the behaviors they should exhibit </a:t>
            </a:r>
            <a:r>
              <a:rPr lang="en-US" sz="3600" dirty="0"/>
              <a:t>. . .</a:t>
            </a:r>
          </a:p>
          <a:p>
            <a:r>
              <a:rPr lang="en-US" sz="3600" dirty="0"/>
              <a:t>Agree on specific objectives for the course . . .</a:t>
            </a:r>
          </a:p>
          <a:p>
            <a:r>
              <a:rPr lang="en-US" sz="3600" dirty="0"/>
              <a:t>Make sure course objectives are relevant to Program-Level goals . . </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9906" name="Rectangle 2"/>
          <p:cNvSpPr>
            <a:spLocks noGrp="1" noChangeArrowheads="1"/>
          </p:cNvSpPr>
          <p:nvPr>
            <p:ph type="title"/>
          </p:nvPr>
        </p:nvSpPr>
        <p:spPr>
          <a:xfrm>
            <a:off x="1350963" y="0"/>
            <a:ext cx="7793037" cy="1462088"/>
          </a:xfrm>
        </p:spPr>
        <p:txBody>
          <a:bodyPr/>
          <a:lstStyle/>
          <a:p>
            <a:r>
              <a:rPr lang="en-US" dirty="0"/>
              <a:t>The Next Step . . .</a:t>
            </a:r>
          </a:p>
        </p:txBody>
      </p:sp>
      <p:sp>
        <p:nvSpPr>
          <p:cNvPr id="379907" name="Rectangle 3"/>
          <p:cNvSpPr>
            <a:spLocks noGrp="1" noChangeArrowheads="1"/>
          </p:cNvSpPr>
          <p:nvPr>
            <p:ph type="body" idx="1"/>
          </p:nvPr>
        </p:nvSpPr>
        <p:spPr/>
        <p:txBody>
          <a:bodyPr/>
          <a:lstStyle/>
          <a:p>
            <a:r>
              <a:rPr lang="en-US" sz="4000" dirty="0"/>
              <a:t>Faculty Should Agree on How Best to Measure Student Performance on each Objective Contributing to Program-Level Goals.</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Rectangle 2"/>
          <p:cNvSpPr>
            <a:spLocks noGrp="1" noChangeArrowheads="1"/>
          </p:cNvSpPr>
          <p:nvPr>
            <p:ph type="title"/>
          </p:nvPr>
        </p:nvSpPr>
        <p:spPr>
          <a:xfrm>
            <a:off x="1143000" y="304800"/>
            <a:ext cx="7793038" cy="912813"/>
          </a:xfrm>
        </p:spPr>
        <p:txBody>
          <a:bodyPr/>
          <a:lstStyle/>
          <a:p>
            <a:r>
              <a:rPr lang="en-US" sz="3600" dirty="0"/>
              <a:t>Some Assessment Ways and Means</a:t>
            </a:r>
            <a:endParaRPr lang="en-US" dirty="0"/>
          </a:p>
        </p:txBody>
      </p:sp>
      <p:sp>
        <p:nvSpPr>
          <p:cNvPr id="361475" name="Rectangle 3"/>
          <p:cNvSpPr>
            <a:spLocks noGrp="1" noChangeArrowheads="1"/>
          </p:cNvSpPr>
          <p:nvPr>
            <p:ph type="body" sz="half" idx="1"/>
          </p:nvPr>
        </p:nvSpPr>
        <p:spPr>
          <a:xfrm>
            <a:off x="838200" y="2209800"/>
            <a:ext cx="3962400" cy="4648200"/>
          </a:xfrm>
        </p:spPr>
        <p:txBody>
          <a:bodyPr/>
          <a:lstStyle/>
          <a:p>
            <a:pPr marL="234950" indent="-234950">
              <a:lnSpc>
                <a:spcPct val="80000"/>
              </a:lnSpc>
            </a:pPr>
            <a:r>
              <a:rPr lang="en-US" sz="2000" b="1" dirty="0" smtClean="0">
                <a:latin typeface="Arial" charset="0"/>
              </a:rPr>
              <a:t>Case </a:t>
            </a:r>
            <a:r>
              <a:rPr lang="en-US" sz="2000" b="1" dirty="0">
                <a:latin typeface="Arial" charset="0"/>
              </a:rPr>
              <a:t>studies</a:t>
            </a:r>
          </a:p>
          <a:p>
            <a:pPr marL="234950" indent="-234950">
              <a:lnSpc>
                <a:spcPct val="80000"/>
              </a:lnSpc>
            </a:pPr>
            <a:r>
              <a:rPr lang="en-US" sz="2000" b="1" dirty="0">
                <a:latin typeface="Arial" charset="0"/>
              </a:rPr>
              <a:t>Classroom assessments</a:t>
            </a:r>
          </a:p>
          <a:p>
            <a:pPr marL="234950" indent="-234950">
              <a:lnSpc>
                <a:spcPct val="80000"/>
              </a:lnSpc>
            </a:pPr>
            <a:r>
              <a:rPr lang="en-US" sz="2000" b="1" dirty="0" smtClean="0">
                <a:latin typeface="Arial" charset="0"/>
              </a:rPr>
              <a:t>Content </a:t>
            </a:r>
            <a:r>
              <a:rPr lang="en-US" sz="2000" b="1" dirty="0">
                <a:latin typeface="Arial" charset="0"/>
              </a:rPr>
              <a:t>analyses</a:t>
            </a:r>
          </a:p>
          <a:p>
            <a:pPr marL="234950" indent="-234950">
              <a:lnSpc>
                <a:spcPct val="80000"/>
              </a:lnSpc>
            </a:pPr>
            <a:r>
              <a:rPr lang="en-US" sz="2000" b="1" dirty="0">
                <a:latin typeface="Arial" charset="0"/>
              </a:rPr>
              <a:t>Debates</a:t>
            </a:r>
          </a:p>
          <a:p>
            <a:pPr marL="234950" indent="-234950">
              <a:lnSpc>
                <a:spcPct val="80000"/>
              </a:lnSpc>
            </a:pPr>
            <a:r>
              <a:rPr lang="en-US" sz="2000" b="1" dirty="0">
                <a:latin typeface="Arial" charset="0"/>
              </a:rPr>
              <a:t>Direct observations</a:t>
            </a:r>
          </a:p>
          <a:p>
            <a:pPr marL="234950" indent="-234950">
              <a:lnSpc>
                <a:spcPct val="80000"/>
              </a:lnSpc>
            </a:pPr>
            <a:r>
              <a:rPr lang="en-US" sz="2000" b="1" dirty="0">
                <a:latin typeface="Arial" charset="0"/>
              </a:rPr>
              <a:t>Focus groups</a:t>
            </a:r>
          </a:p>
          <a:p>
            <a:pPr marL="234950" indent="-234950">
              <a:lnSpc>
                <a:spcPct val="80000"/>
              </a:lnSpc>
            </a:pPr>
            <a:r>
              <a:rPr lang="en-US" sz="2000" b="1" dirty="0">
                <a:latin typeface="Arial" charset="0"/>
              </a:rPr>
              <a:t>Graduate success</a:t>
            </a:r>
          </a:p>
          <a:p>
            <a:pPr marL="234950" indent="-234950">
              <a:lnSpc>
                <a:spcPct val="80000"/>
              </a:lnSpc>
            </a:pPr>
            <a:r>
              <a:rPr lang="en-US" sz="2000" b="1" dirty="0">
                <a:latin typeface="Arial" charset="0"/>
              </a:rPr>
              <a:t>Internships and service learning</a:t>
            </a:r>
          </a:p>
          <a:p>
            <a:pPr marL="234950" indent="-234950">
              <a:lnSpc>
                <a:spcPct val="80000"/>
              </a:lnSpc>
            </a:pPr>
            <a:r>
              <a:rPr lang="en-US" sz="2000" b="1" dirty="0">
                <a:latin typeface="Arial" charset="0"/>
              </a:rPr>
              <a:t>Interviews (including videotapes)</a:t>
            </a:r>
          </a:p>
          <a:p>
            <a:pPr marL="234950" indent="-234950">
              <a:lnSpc>
                <a:spcPct val="80000"/>
              </a:lnSpc>
            </a:pPr>
            <a:r>
              <a:rPr lang="en-US" sz="2000" b="1" dirty="0">
                <a:latin typeface="Arial" charset="0"/>
              </a:rPr>
              <a:t>Exams for certification and licensure</a:t>
            </a:r>
            <a:endParaRPr lang="en-US" sz="3200" dirty="0">
              <a:latin typeface="Arial" charset="0"/>
            </a:endParaRPr>
          </a:p>
        </p:txBody>
      </p:sp>
      <p:sp>
        <p:nvSpPr>
          <p:cNvPr id="361476" name="Rectangle 4"/>
          <p:cNvSpPr>
            <a:spLocks noGrp="1" noChangeArrowheads="1"/>
          </p:cNvSpPr>
          <p:nvPr>
            <p:ph type="body" sz="half" idx="2"/>
          </p:nvPr>
        </p:nvSpPr>
        <p:spPr>
          <a:xfrm>
            <a:off x="4953000" y="2133600"/>
            <a:ext cx="4038600" cy="4724400"/>
          </a:xfrm>
        </p:spPr>
        <p:txBody>
          <a:bodyPr/>
          <a:lstStyle/>
          <a:p>
            <a:pPr marL="234950" indent="-234950">
              <a:lnSpc>
                <a:spcPct val="80000"/>
              </a:lnSpc>
            </a:pPr>
            <a:r>
              <a:rPr lang="en-US" sz="2000" b="1" dirty="0">
                <a:latin typeface="Arial" charset="0"/>
              </a:rPr>
              <a:t>Matrices</a:t>
            </a:r>
          </a:p>
          <a:p>
            <a:pPr marL="234950" indent="-234950">
              <a:lnSpc>
                <a:spcPct val="80000"/>
              </a:lnSpc>
            </a:pPr>
            <a:r>
              <a:rPr lang="en-US" sz="2000" b="1" dirty="0">
                <a:latin typeface="Arial" charset="0"/>
              </a:rPr>
              <a:t>Performances</a:t>
            </a:r>
          </a:p>
          <a:p>
            <a:pPr marL="234950" indent="-234950">
              <a:lnSpc>
                <a:spcPct val="80000"/>
              </a:lnSpc>
            </a:pPr>
            <a:r>
              <a:rPr lang="en-US" sz="2000" b="1" dirty="0">
                <a:latin typeface="Arial" charset="0"/>
              </a:rPr>
              <a:t>Portfolios of several kinds</a:t>
            </a:r>
          </a:p>
          <a:p>
            <a:pPr marL="234950" indent="-234950">
              <a:lnSpc>
                <a:spcPct val="80000"/>
              </a:lnSpc>
            </a:pPr>
            <a:r>
              <a:rPr lang="en-US" sz="2000" b="1" dirty="0">
                <a:latin typeface="Arial" charset="0"/>
              </a:rPr>
              <a:t>Projects (Primary Trait Analysis)</a:t>
            </a:r>
          </a:p>
          <a:p>
            <a:pPr marL="234950" indent="-234950">
              <a:lnSpc>
                <a:spcPct val="80000"/>
              </a:lnSpc>
            </a:pPr>
            <a:r>
              <a:rPr lang="en-US" sz="2000" b="1" dirty="0">
                <a:latin typeface="Arial" charset="0"/>
              </a:rPr>
              <a:t>Questionnaires and surveys (Direct and telephone; employer, alumni, and student attitude and satisfaction)</a:t>
            </a:r>
          </a:p>
          <a:p>
            <a:pPr marL="234950" indent="-234950">
              <a:lnSpc>
                <a:spcPct val="80000"/>
              </a:lnSpc>
            </a:pPr>
            <a:r>
              <a:rPr lang="en-US" sz="2000" b="1" dirty="0">
                <a:latin typeface="Arial" charset="0"/>
              </a:rPr>
              <a:t>Reflective essays</a:t>
            </a:r>
          </a:p>
          <a:p>
            <a:pPr marL="234950" indent="-234950">
              <a:lnSpc>
                <a:spcPct val="80000"/>
              </a:lnSpc>
            </a:pPr>
            <a:r>
              <a:rPr lang="en-US" sz="2000" b="1" dirty="0">
                <a:latin typeface="Arial" charset="0"/>
              </a:rPr>
              <a:t>Study and activity logs</a:t>
            </a:r>
          </a:p>
          <a:p>
            <a:pPr marL="234950" indent="-234950">
              <a:lnSpc>
                <a:spcPct val="80000"/>
              </a:lnSpc>
            </a:pPr>
            <a:r>
              <a:rPr lang="en-US" sz="2000" b="1" dirty="0" smtClean="0">
                <a:latin typeface="Arial" charset="0"/>
              </a:rPr>
              <a:t>Tests (Locally developed </a:t>
            </a:r>
            <a:r>
              <a:rPr lang="en-US" sz="2000" b="1" dirty="0">
                <a:latin typeface="Arial" charset="0"/>
              </a:rPr>
              <a:t>and standardized</a:t>
            </a:r>
            <a:r>
              <a:rPr lang="en-US" sz="2000" b="1" dirty="0" smtClean="0">
                <a:latin typeface="Arial" charset="0"/>
              </a:rPr>
              <a:t>)</a:t>
            </a:r>
            <a:endParaRPr lang="en-US" sz="2000" b="1" dirty="0">
              <a:latin typeface="Arial" charset="0"/>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810" name="Rectangle 2"/>
          <p:cNvSpPr>
            <a:spLocks noGrp="1" noChangeArrowheads="1"/>
          </p:cNvSpPr>
          <p:nvPr>
            <p:ph type="title"/>
          </p:nvPr>
        </p:nvSpPr>
        <p:spPr/>
        <p:txBody>
          <a:bodyPr/>
          <a:lstStyle/>
          <a:p>
            <a:r>
              <a:rPr lang="en-US" dirty="0"/>
              <a:t>Another Step . . .</a:t>
            </a:r>
          </a:p>
        </p:txBody>
      </p:sp>
      <p:sp>
        <p:nvSpPr>
          <p:cNvPr id="375811" name="Rectangle 3"/>
          <p:cNvSpPr>
            <a:spLocks noGrp="1" noChangeArrowheads="1"/>
          </p:cNvSpPr>
          <p:nvPr>
            <p:ph type="body" idx="1"/>
          </p:nvPr>
        </p:nvSpPr>
        <p:spPr>
          <a:xfrm>
            <a:off x="990600" y="2209800"/>
            <a:ext cx="7772400" cy="4114800"/>
          </a:xfrm>
        </p:spPr>
        <p:txBody>
          <a:bodyPr/>
          <a:lstStyle/>
          <a:p>
            <a:pPr>
              <a:lnSpc>
                <a:spcPct val="80000"/>
              </a:lnSpc>
            </a:pPr>
            <a:r>
              <a:rPr lang="en-US" sz="2800" dirty="0"/>
              <a:t>Depending on the </a:t>
            </a:r>
            <a:r>
              <a:rPr lang="en-US" sz="2800" dirty="0" smtClean="0"/>
              <a:t>method </a:t>
            </a:r>
            <a:r>
              <a:rPr lang="en-US" sz="2800" dirty="0"/>
              <a:t>used to assess a course objective, develop a rubric or a method of measurement.</a:t>
            </a:r>
          </a:p>
          <a:p>
            <a:pPr>
              <a:lnSpc>
                <a:spcPct val="80000"/>
              </a:lnSpc>
            </a:pPr>
            <a:r>
              <a:rPr lang="en-US" sz="2800" dirty="0"/>
              <a:t>Evaluate student performance on the specific objective on three levels:  Exceeds Expectation; Meets Expectation; Does Not Meet Expectation.</a:t>
            </a:r>
          </a:p>
          <a:p>
            <a:pPr>
              <a:lnSpc>
                <a:spcPct val="80000"/>
              </a:lnSpc>
            </a:pPr>
            <a:r>
              <a:rPr lang="en-US" sz="2800" dirty="0"/>
              <a:t>Report your </a:t>
            </a:r>
            <a:r>
              <a:rPr lang="en-US" sz="2800" dirty="0" smtClean="0"/>
              <a:t>findings to your colleagues.</a:t>
            </a:r>
            <a:endParaRPr lang="en-US" sz="2800" dirty="0"/>
          </a:p>
          <a:p>
            <a:pPr>
              <a:lnSpc>
                <a:spcPct val="80000"/>
              </a:lnSpc>
            </a:pPr>
            <a:r>
              <a:rPr lang="en-US" sz="2800" dirty="0"/>
              <a:t>Discuss the result(s</a:t>
            </a:r>
            <a:r>
              <a:rPr lang="en-US" sz="2800" dirty="0" smtClean="0"/>
              <a:t>) and </a:t>
            </a:r>
            <a:r>
              <a:rPr lang="en-US" sz="2800" dirty="0"/>
              <a:t>determine any actions to take (if necessary).</a:t>
            </a:r>
          </a:p>
          <a:p>
            <a:pPr>
              <a:lnSpc>
                <a:spcPct val="80000"/>
              </a:lnSpc>
            </a:pPr>
            <a:endParaRPr lang="en-US" sz="2800"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2" name="Rectangle 2"/>
          <p:cNvSpPr>
            <a:spLocks noGrp="1" noChangeArrowheads="1"/>
          </p:cNvSpPr>
          <p:nvPr>
            <p:ph type="title"/>
          </p:nvPr>
        </p:nvSpPr>
        <p:spPr/>
        <p:txBody>
          <a:bodyPr/>
          <a:lstStyle/>
          <a:p>
            <a:r>
              <a:rPr lang="en-US" dirty="0"/>
              <a:t>Responsibilities of Core Course </a:t>
            </a:r>
            <a:r>
              <a:rPr lang="en-US" dirty="0" smtClean="0"/>
              <a:t>Coordinators and Faculty</a:t>
            </a:r>
            <a:endParaRPr lang="en-US" dirty="0"/>
          </a:p>
        </p:txBody>
      </p:sp>
      <p:sp>
        <p:nvSpPr>
          <p:cNvPr id="368643" name="Rectangle 3"/>
          <p:cNvSpPr>
            <a:spLocks noGrp="1" noChangeArrowheads="1"/>
          </p:cNvSpPr>
          <p:nvPr>
            <p:ph type="body" idx="1"/>
          </p:nvPr>
        </p:nvSpPr>
        <p:spPr>
          <a:xfrm>
            <a:off x="381000" y="1981200"/>
            <a:ext cx="8610600" cy="4648200"/>
          </a:xfrm>
        </p:spPr>
        <p:txBody>
          <a:bodyPr/>
          <a:lstStyle/>
          <a:p>
            <a:pPr>
              <a:lnSpc>
                <a:spcPct val="80000"/>
              </a:lnSpc>
            </a:pPr>
            <a:r>
              <a:rPr lang="en-US" sz="2800" dirty="0" smtClean="0"/>
              <a:t>1.</a:t>
            </a:r>
            <a:r>
              <a:rPr lang="en-US" sz="2800" dirty="0"/>
              <a:t>	</a:t>
            </a:r>
            <a:r>
              <a:rPr lang="en-US" sz="2800" dirty="0" smtClean="0"/>
              <a:t>develop </a:t>
            </a:r>
            <a:r>
              <a:rPr lang="en-US" sz="2800" dirty="0"/>
              <a:t>course learning objectives that lead to fulfillment of </a:t>
            </a:r>
            <a:r>
              <a:rPr lang="en-US" sz="2800" dirty="0" smtClean="0"/>
              <a:t>learning </a:t>
            </a:r>
            <a:r>
              <a:rPr lang="en-US" sz="2800" dirty="0"/>
              <a:t>goals,</a:t>
            </a:r>
          </a:p>
          <a:p>
            <a:pPr>
              <a:lnSpc>
                <a:spcPct val="80000"/>
              </a:lnSpc>
            </a:pPr>
            <a:r>
              <a:rPr lang="en-US" sz="2800" dirty="0" smtClean="0"/>
              <a:t>2.</a:t>
            </a:r>
            <a:r>
              <a:rPr lang="en-US" sz="2800" dirty="0"/>
              <a:t>	</a:t>
            </a:r>
            <a:r>
              <a:rPr lang="en-US" sz="2800" dirty="0" smtClean="0"/>
              <a:t>collect </a:t>
            </a:r>
            <a:r>
              <a:rPr lang="en-US" sz="2800" dirty="0"/>
              <a:t>data from </a:t>
            </a:r>
            <a:r>
              <a:rPr lang="en-US" sz="2800" dirty="0" smtClean="0"/>
              <a:t>faculty </a:t>
            </a:r>
            <a:r>
              <a:rPr lang="en-US" sz="2800" dirty="0"/>
              <a:t>to support or measure student </a:t>
            </a:r>
            <a:r>
              <a:rPr lang="en-US" sz="2800" dirty="0" smtClean="0"/>
              <a:t>learning </a:t>
            </a:r>
            <a:r>
              <a:rPr lang="en-US" sz="2800" dirty="0"/>
              <a:t>(including a representative sample of  measurement devices/techniques/assignments to be maintained in the office of the core course coordinator),</a:t>
            </a:r>
          </a:p>
          <a:p>
            <a:pPr>
              <a:lnSpc>
                <a:spcPct val="80000"/>
              </a:lnSpc>
            </a:pPr>
            <a:r>
              <a:rPr lang="en-US" sz="2800" dirty="0" smtClean="0"/>
              <a:t>3.</a:t>
            </a:r>
            <a:r>
              <a:rPr lang="en-US" sz="2800" dirty="0"/>
              <a:t>	</a:t>
            </a:r>
            <a:r>
              <a:rPr lang="en-US" sz="2800" dirty="0" smtClean="0"/>
              <a:t>report results </a:t>
            </a:r>
            <a:r>
              <a:rPr lang="en-US" sz="2800" dirty="0"/>
              <a:t>to the McCoy College Assessment </a:t>
            </a:r>
            <a:r>
              <a:rPr lang="en-US" sz="2800" dirty="0" smtClean="0"/>
              <a:t>Committee, your department, other faculty, </a:t>
            </a:r>
            <a:r>
              <a:rPr lang="en-US" sz="2800" dirty="0"/>
              <a:t>and</a:t>
            </a:r>
          </a:p>
          <a:p>
            <a:pPr>
              <a:lnSpc>
                <a:spcPct val="80000"/>
              </a:lnSpc>
            </a:pPr>
            <a:r>
              <a:rPr lang="en-US" sz="2800" dirty="0" smtClean="0"/>
              <a:t>4.</a:t>
            </a:r>
            <a:r>
              <a:rPr lang="en-US" sz="2800" dirty="0"/>
              <a:t>	</a:t>
            </a:r>
            <a:r>
              <a:rPr lang="en-US" sz="2800" dirty="0" smtClean="0"/>
              <a:t>discuss </a:t>
            </a:r>
            <a:r>
              <a:rPr lang="en-US" sz="2800" dirty="0"/>
              <a:t>and </a:t>
            </a:r>
            <a:r>
              <a:rPr lang="en-US" sz="2800" dirty="0" smtClean="0"/>
              <a:t>act </a:t>
            </a:r>
            <a:r>
              <a:rPr lang="en-US" sz="2800" dirty="0"/>
              <a:t>on </a:t>
            </a:r>
            <a:r>
              <a:rPr lang="en-US" sz="2800" dirty="0" smtClean="0"/>
              <a:t>results obtained . . . </a:t>
            </a:r>
            <a:r>
              <a:rPr lang="en-US" sz="2800" i="1" dirty="0" smtClean="0"/>
              <a:t>What can we do to improve student learning of concepts and techniques or reinforce desired behaviors?</a:t>
            </a:r>
            <a:endParaRPr lang="en-US" sz="2800" i="1"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786" name="Rectangle 2"/>
          <p:cNvSpPr>
            <a:spLocks noGrp="1" noChangeArrowheads="1"/>
          </p:cNvSpPr>
          <p:nvPr>
            <p:ph type="title"/>
          </p:nvPr>
        </p:nvSpPr>
        <p:spPr/>
        <p:txBody>
          <a:bodyPr/>
          <a:lstStyle/>
          <a:p>
            <a:r>
              <a:rPr lang="en-US" sz="3200" b="1" i="1" dirty="0"/>
              <a:t>What documentation must be retained by the Core Course Coordinators?</a:t>
            </a:r>
            <a:endParaRPr lang="en-US" sz="3200" dirty="0"/>
          </a:p>
        </p:txBody>
      </p:sp>
      <p:sp>
        <p:nvSpPr>
          <p:cNvPr id="374787" name="Rectangle 3"/>
          <p:cNvSpPr>
            <a:spLocks noGrp="1" noChangeArrowheads="1"/>
          </p:cNvSpPr>
          <p:nvPr>
            <p:ph type="body" idx="1"/>
          </p:nvPr>
        </p:nvSpPr>
        <p:spPr>
          <a:xfrm>
            <a:off x="228600" y="2362200"/>
            <a:ext cx="8763000" cy="4495800"/>
          </a:xfrm>
        </p:spPr>
        <p:txBody>
          <a:bodyPr/>
          <a:lstStyle/>
          <a:p>
            <a:pPr>
              <a:lnSpc>
                <a:spcPct val="80000"/>
              </a:lnSpc>
            </a:pPr>
            <a:r>
              <a:rPr lang="en-US" sz="2800" dirty="0"/>
              <a:t>Core course coordinators should retain copies of instruments used for direct assessment of student </a:t>
            </a:r>
            <a:r>
              <a:rPr lang="en-US" sz="2800" dirty="0" smtClean="0"/>
              <a:t>learning (assignments</a:t>
            </a:r>
            <a:r>
              <a:rPr lang="en-US" sz="2800" dirty="0"/>
              <a:t>, written products, test questions, rubrics, scoring grids, etc</a:t>
            </a:r>
            <a:r>
              <a:rPr lang="en-US" sz="2800" dirty="0" smtClean="0"/>
              <a:t>.).  Course </a:t>
            </a:r>
            <a:r>
              <a:rPr lang="en-US" sz="2800" dirty="0"/>
              <a:t>coordinators also </a:t>
            </a:r>
            <a:r>
              <a:rPr lang="en-US" sz="2800" dirty="0" smtClean="0"/>
              <a:t>should </a:t>
            </a:r>
            <a:r>
              <a:rPr lang="en-US" sz="2800" dirty="0"/>
              <a:t>retain </a:t>
            </a:r>
            <a:r>
              <a:rPr lang="en-US" sz="2800" dirty="0" smtClean="0"/>
              <a:t>sample </a:t>
            </a:r>
            <a:r>
              <a:rPr lang="en-US" sz="2800" dirty="0"/>
              <a:t>products relating to the instruments used.  Aggregate results </a:t>
            </a:r>
            <a:r>
              <a:rPr lang="en-US" sz="2800" dirty="0" smtClean="0"/>
              <a:t> should </a:t>
            </a:r>
            <a:r>
              <a:rPr lang="en-US" sz="2800" dirty="0"/>
              <a:t>be </a:t>
            </a:r>
            <a:r>
              <a:rPr lang="en-US" sz="2800" dirty="0" smtClean="0"/>
              <a:t>retained </a:t>
            </a:r>
            <a:r>
              <a:rPr lang="en-US" sz="2800" dirty="0"/>
              <a:t>by semester or </a:t>
            </a:r>
            <a:r>
              <a:rPr lang="en-US" sz="2800" dirty="0" smtClean="0"/>
              <a:t>year.  A record of course or pedagogical changes </a:t>
            </a:r>
            <a:r>
              <a:rPr lang="en-US" sz="2800" dirty="0"/>
              <a:t>should be retained with special emphasis given to items concerning improvements </a:t>
            </a:r>
            <a:r>
              <a:rPr lang="en-US" sz="2800" dirty="0" smtClean="0"/>
              <a:t>in course content or delivery.   </a:t>
            </a:r>
            <a:endParaRPr lang="en-US" sz="2800"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6" name="Rectangle 2"/>
          <p:cNvSpPr>
            <a:spLocks noGrp="1" noChangeArrowheads="1"/>
          </p:cNvSpPr>
          <p:nvPr>
            <p:ph type="title"/>
          </p:nvPr>
        </p:nvSpPr>
        <p:spPr>
          <a:xfrm>
            <a:off x="1371600" y="214313"/>
            <a:ext cx="7572375" cy="1462087"/>
          </a:xfrm>
        </p:spPr>
        <p:txBody>
          <a:bodyPr/>
          <a:lstStyle/>
          <a:p>
            <a:r>
              <a:rPr lang="en-US" b="1" i="1" dirty="0"/>
              <a:t>Must all students be assessed? </a:t>
            </a:r>
            <a:endParaRPr lang="en-US" dirty="0"/>
          </a:p>
        </p:txBody>
      </p:sp>
      <p:sp>
        <p:nvSpPr>
          <p:cNvPr id="369667" name="Rectangle 3"/>
          <p:cNvSpPr>
            <a:spLocks noGrp="1" noChangeArrowheads="1"/>
          </p:cNvSpPr>
          <p:nvPr>
            <p:ph type="body" idx="1"/>
          </p:nvPr>
        </p:nvSpPr>
        <p:spPr>
          <a:xfrm>
            <a:off x="990600" y="2743200"/>
            <a:ext cx="7772400" cy="3657600"/>
          </a:xfrm>
        </p:spPr>
        <p:txBody>
          <a:bodyPr/>
          <a:lstStyle/>
          <a:p>
            <a:pPr>
              <a:lnSpc>
                <a:spcPct val="80000"/>
              </a:lnSpc>
            </a:pPr>
            <a:r>
              <a:rPr lang="en-US" sz="2800" dirty="0" smtClean="0"/>
              <a:t>Sampling </a:t>
            </a:r>
            <a:r>
              <a:rPr lang="en-US" sz="2800" dirty="0"/>
              <a:t>may be utilized as long as it is representative.  </a:t>
            </a:r>
            <a:r>
              <a:rPr lang="en-US" sz="2800" dirty="0" smtClean="0"/>
              <a:t>Faculty assessing learning outcomes, </a:t>
            </a:r>
            <a:r>
              <a:rPr lang="en-US" sz="2800" dirty="0"/>
              <a:t>as scholars in their respective </a:t>
            </a:r>
            <a:r>
              <a:rPr lang="en-US" sz="2800" dirty="0" smtClean="0"/>
              <a:t>fields, </a:t>
            </a:r>
            <a:r>
              <a:rPr lang="en-US" sz="2800" dirty="0"/>
              <a:t>have the responsibility for determining appropriate representative sample </a:t>
            </a:r>
            <a:r>
              <a:rPr lang="en-US" sz="2800" dirty="0" smtClean="0"/>
              <a:t>sizes.  Census data are always acceptable.</a:t>
            </a:r>
            <a:endParaRPr lang="en-US" sz="2800"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3522" name="Rectangle 2"/>
          <p:cNvSpPr>
            <a:spLocks noGrp="1" noChangeArrowheads="1"/>
          </p:cNvSpPr>
          <p:nvPr>
            <p:ph type="title"/>
          </p:nvPr>
        </p:nvSpPr>
        <p:spPr>
          <a:xfrm>
            <a:off x="1295400" y="609600"/>
            <a:ext cx="6858000" cy="990600"/>
          </a:xfrm>
        </p:spPr>
        <p:txBody>
          <a:bodyPr/>
          <a:lstStyle/>
          <a:p>
            <a:r>
              <a:rPr lang="en-US" dirty="0">
                <a:solidFill>
                  <a:schemeClr val="folHlink"/>
                </a:solidFill>
              </a:rPr>
              <a:t>The First and Only Goal:</a:t>
            </a:r>
          </a:p>
        </p:txBody>
      </p:sp>
      <p:sp>
        <p:nvSpPr>
          <p:cNvPr id="363523" name="Rectangle 3"/>
          <p:cNvSpPr>
            <a:spLocks noGrp="1" noChangeArrowheads="1"/>
          </p:cNvSpPr>
          <p:nvPr>
            <p:ph type="body" idx="1"/>
          </p:nvPr>
        </p:nvSpPr>
        <p:spPr>
          <a:xfrm>
            <a:off x="685800" y="2209800"/>
            <a:ext cx="2846388" cy="3609975"/>
          </a:xfrm>
        </p:spPr>
        <p:txBody>
          <a:bodyPr/>
          <a:lstStyle/>
          <a:p>
            <a:pPr marL="0" indent="0" algn="ctr">
              <a:lnSpc>
                <a:spcPct val="90000"/>
              </a:lnSpc>
              <a:buFont typeface="Wingdings" pitchFamily="2" charset="2"/>
              <a:buNone/>
            </a:pPr>
            <a:r>
              <a:rPr lang="en-US" dirty="0">
                <a:latin typeface="Arial" charset="0"/>
              </a:rPr>
              <a:t>To teach for </a:t>
            </a:r>
            <a:r>
              <a:rPr lang="en-US" dirty="0">
                <a:solidFill>
                  <a:srgbClr val="000096"/>
                </a:solidFill>
                <a:latin typeface="Arial" charset="0"/>
              </a:rPr>
              <a:t>long-term</a:t>
            </a:r>
            <a:r>
              <a:rPr lang="en-US" dirty="0">
                <a:latin typeface="Arial" charset="0"/>
              </a:rPr>
              <a:t> retention of information and application to new situations</a:t>
            </a:r>
          </a:p>
          <a:p>
            <a:pPr marL="0" indent="0" algn="r">
              <a:lnSpc>
                <a:spcPct val="90000"/>
              </a:lnSpc>
              <a:buFont typeface="Wingdings" pitchFamily="2" charset="2"/>
              <a:buNone/>
            </a:pPr>
            <a:r>
              <a:rPr lang="en-US" sz="1200" dirty="0">
                <a:latin typeface="Arial" charset="0"/>
              </a:rPr>
              <a:t>--after Halpern &amp; Hakel</a:t>
            </a:r>
          </a:p>
        </p:txBody>
      </p:sp>
      <p:pic>
        <p:nvPicPr>
          <p:cNvPr id="363524" name="Picture 4" descr="goals"/>
          <p:cNvPicPr>
            <a:picLocks noChangeAspect="1" noChangeArrowheads="1"/>
          </p:cNvPicPr>
          <p:nvPr/>
        </p:nvPicPr>
        <p:blipFill>
          <a:blip r:embed="rId3" cstate="print"/>
          <a:srcRect/>
          <a:stretch>
            <a:fillRect/>
          </a:stretch>
        </p:blipFill>
        <p:spPr bwMode="auto">
          <a:xfrm>
            <a:off x="3810000" y="2209800"/>
            <a:ext cx="5029200" cy="3508375"/>
          </a:xfrm>
          <a:prstGeom prst="rect">
            <a:avLst/>
          </a:prstGeom>
          <a:noFill/>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4" name="Rectangle 2"/>
          <p:cNvSpPr>
            <a:spLocks noGrp="1" noChangeArrowheads="1"/>
          </p:cNvSpPr>
          <p:nvPr>
            <p:ph type="title"/>
          </p:nvPr>
        </p:nvSpPr>
        <p:spPr>
          <a:xfrm>
            <a:off x="1143000" y="152400"/>
            <a:ext cx="7793038" cy="1462088"/>
          </a:xfrm>
        </p:spPr>
        <p:txBody>
          <a:bodyPr/>
          <a:lstStyle/>
          <a:p>
            <a:r>
              <a:rPr lang="en-US" sz="2800" b="1" i="1" dirty="0"/>
              <a:t>Should college core course </a:t>
            </a:r>
            <a:r>
              <a:rPr lang="en-US" sz="2800" b="1" i="1" dirty="0" smtClean="0"/>
              <a:t>coordinators </a:t>
            </a:r>
            <a:r>
              <a:rPr lang="en-US" sz="2800" b="1" i="1" dirty="0"/>
              <a:t>gather data and submit results every year?</a:t>
            </a:r>
            <a:endParaRPr lang="en-US" sz="2800" dirty="0"/>
          </a:p>
        </p:txBody>
      </p:sp>
      <p:sp>
        <p:nvSpPr>
          <p:cNvPr id="371715" name="Rectangle 3"/>
          <p:cNvSpPr>
            <a:spLocks noGrp="1" noChangeArrowheads="1"/>
          </p:cNvSpPr>
          <p:nvPr>
            <p:ph type="body" idx="1"/>
          </p:nvPr>
        </p:nvSpPr>
        <p:spPr>
          <a:xfrm>
            <a:off x="381000" y="2057400"/>
            <a:ext cx="8610600" cy="4572000"/>
          </a:xfrm>
        </p:spPr>
        <p:txBody>
          <a:bodyPr/>
          <a:lstStyle/>
          <a:p>
            <a:pPr>
              <a:lnSpc>
                <a:spcPct val="90000"/>
              </a:lnSpc>
            </a:pPr>
            <a:r>
              <a:rPr lang="en-US" sz="2800" dirty="0" smtClean="0"/>
              <a:t>Since assessment is a continuous process, course coordinators and faculty are encouraged to gather data each year for the reporting of assessment results. Learning goals specific to departments majors are measured every year for SACS assessment purposes. Since multiple courses utilizing multi-method approaches may directly measure a specific </a:t>
            </a:r>
            <a:r>
              <a:rPr lang="en-US" sz="2800" dirty="0"/>
              <a:t>learning </a:t>
            </a:r>
            <a:r>
              <a:rPr lang="en-US" sz="2800" dirty="0" smtClean="0"/>
              <a:t>goal, (BBA) learning goals </a:t>
            </a:r>
            <a:r>
              <a:rPr lang="en-US" sz="2800" dirty="0"/>
              <a:t>are reviewed on a scheduled rotational </a:t>
            </a:r>
            <a:r>
              <a:rPr lang="en-US" sz="2800" dirty="0" smtClean="0"/>
              <a:t>basis for AACSB reaffirmation.  </a:t>
            </a:r>
            <a:r>
              <a:rPr lang="en-US" sz="2800" dirty="0"/>
              <a:t>At least two </a:t>
            </a:r>
            <a:r>
              <a:rPr lang="en-US" sz="2800" dirty="0" smtClean="0"/>
              <a:t>BBA program </a:t>
            </a:r>
            <a:r>
              <a:rPr lang="en-US" sz="2800" dirty="0"/>
              <a:t>goals are </a:t>
            </a:r>
            <a:r>
              <a:rPr lang="en-US" sz="2800" dirty="0" smtClean="0"/>
              <a:t>formally reviewed every year. </a:t>
            </a:r>
            <a:endParaRPr lang="en-US" sz="2800"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8" name="Rectangle 2"/>
          <p:cNvSpPr>
            <a:spLocks noGrp="1" noChangeArrowheads="1"/>
          </p:cNvSpPr>
          <p:nvPr>
            <p:ph type="title"/>
          </p:nvPr>
        </p:nvSpPr>
        <p:spPr>
          <a:xfrm>
            <a:off x="1143000" y="381000"/>
            <a:ext cx="7793038" cy="1462088"/>
          </a:xfrm>
        </p:spPr>
        <p:txBody>
          <a:bodyPr/>
          <a:lstStyle/>
          <a:p>
            <a:r>
              <a:rPr lang="en-US" sz="2400" b="1" i="1" dirty="0"/>
              <a:t>Who sets performance standards?  How should Core Course Coordinators report student </a:t>
            </a:r>
            <a:r>
              <a:rPr lang="en-US" sz="2400" b="1" i="1" dirty="0" smtClean="0"/>
              <a:t>performance?</a:t>
            </a:r>
            <a:endParaRPr lang="en-US" sz="2400" dirty="0"/>
          </a:p>
        </p:txBody>
      </p:sp>
      <p:sp>
        <p:nvSpPr>
          <p:cNvPr id="372739" name="Rectangle 3"/>
          <p:cNvSpPr>
            <a:spLocks noGrp="1" noChangeArrowheads="1"/>
          </p:cNvSpPr>
          <p:nvPr>
            <p:ph type="body" idx="1"/>
          </p:nvPr>
        </p:nvSpPr>
        <p:spPr>
          <a:xfrm>
            <a:off x="457200" y="1981200"/>
            <a:ext cx="8458200" cy="4724400"/>
          </a:xfrm>
        </p:spPr>
        <p:txBody>
          <a:bodyPr/>
          <a:lstStyle/>
          <a:p>
            <a:pPr>
              <a:lnSpc>
                <a:spcPct val="80000"/>
              </a:lnSpc>
            </a:pPr>
            <a:r>
              <a:rPr lang="en-US" sz="2800" dirty="0"/>
              <a:t>For each </a:t>
            </a:r>
            <a:r>
              <a:rPr lang="en-US" sz="2800" dirty="0" smtClean="0"/>
              <a:t>learning </a:t>
            </a:r>
            <a:r>
              <a:rPr lang="en-US" sz="2800" dirty="0"/>
              <a:t>goal assessed in a </a:t>
            </a:r>
            <a:r>
              <a:rPr lang="en-US" sz="2800" dirty="0" smtClean="0"/>
              <a:t>specific </a:t>
            </a:r>
            <a:r>
              <a:rPr lang="en-US" sz="2800" dirty="0"/>
              <a:t>course, </a:t>
            </a:r>
            <a:r>
              <a:rPr lang="en-US" sz="2800" dirty="0" smtClean="0"/>
              <a:t>faculty, as scholars in their field, will </a:t>
            </a:r>
            <a:r>
              <a:rPr lang="en-US" sz="2800" dirty="0"/>
              <a:t>determine </a:t>
            </a:r>
            <a:r>
              <a:rPr lang="en-US" sz="2800" dirty="0" smtClean="0"/>
              <a:t>the </a:t>
            </a:r>
            <a:r>
              <a:rPr lang="en-US" sz="2800" dirty="0"/>
              <a:t>minimum expectation or standard.  For reporting </a:t>
            </a:r>
            <a:r>
              <a:rPr lang="en-US" sz="2800" dirty="0" smtClean="0"/>
              <a:t>data, course coordinators or faculty </a:t>
            </a:r>
            <a:r>
              <a:rPr lang="en-US" sz="2800" dirty="0"/>
              <a:t>should aggregate data and </a:t>
            </a:r>
            <a:r>
              <a:rPr lang="en-US" sz="2800" dirty="0" smtClean="0"/>
              <a:t>report </a:t>
            </a:r>
            <a:r>
              <a:rPr lang="en-US" sz="2800" dirty="0"/>
              <a:t>results by three levels: Exceeds Expectations; Meets Expectations; or Does Not Meet Expectations</a:t>
            </a:r>
            <a:r>
              <a:rPr lang="en-US" sz="2800" dirty="0" smtClean="0"/>
              <a:t>.</a:t>
            </a:r>
          </a:p>
          <a:p>
            <a:pPr>
              <a:lnSpc>
                <a:spcPct val="80000"/>
              </a:lnSpc>
            </a:pPr>
            <a:r>
              <a:rPr lang="en-US" sz="2800" dirty="0" smtClean="0"/>
              <a:t>In all cases it should be remembered that assessment is </a:t>
            </a:r>
            <a:r>
              <a:rPr lang="en-US" sz="2800" b="1" dirty="0"/>
              <a:t>not</a:t>
            </a:r>
            <a:r>
              <a:rPr lang="en-US" sz="2800" dirty="0"/>
              <a:t> the evaluation of faculty performance in the classroom; it concerns the aggregate level of student learning of various </a:t>
            </a:r>
            <a:r>
              <a:rPr lang="en-US" sz="2800" dirty="0" smtClean="0"/>
              <a:t>goals</a:t>
            </a:r>
            <a:r>
              <a:rPr lang="en-US" sz="2800" dirty="0"/>
              <a:t>.</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2" name="Rectangle 2"/>
          <p:cNvSpPr>
            <a:spLocks noGrp="1" noChangeArrowheads="1"/>
          </p:cNvSpPr>
          <p:nvPr>
            <p:ph type="title"/>
          </p:nvPr>
        </p:nvSpPr>
        <p:spPr/>
        <p:txBody>
          <a:bodyPr/>
          <a:lstStyle/>
          <a:p>
            <a:r>
              <a:rPr lang="en-US" sz="3200" b="1" i="1" dirty="0"/>
              <a:t>How many students must meet or exceed the performance standard </a:t>
            </a:r>
            <a:r>
              <a:rPr lang="en-US" sz="3200" b="1" i="1" dirty="0" smtClean="0"/>
              <a:t>?</a:t>
            </a:r>
            <a:endParaRPr lang="en-US" sz="3200" dirty="0"/>
          </a:p>
        </p:txBody>
      </p:sp>
      <p:sp>
        <p:nvSpPr>
          <p:cNvPr id="373763" name="Rectangle 3"/>
          <p:cNvSpPr>
            <a:spLocks noGrp="1" noChangeArrowheads="1"/>
          </p:cNvSpPr>
          <p:nvPr>
            <p:ph type="body" idx="1"/>
          </p:nvPr>
        </p:nvSpPr>
        <p:spPr>
          <a:xfrm>
            <a:off x="228600" y="2362200"/>
            <a:ext cx="8763000" cy="4267200"/>
          </a:xfrm>
        </p:spPr>
        <p:txBody>
          <a:bodyPr/>
          <a:lstStyle/>
          <a:p>
            <a:pPr marL="0" indent="0">
              <a:lnSpc>
                <a:spcPct val="80000"/>
              </a:lnSpc>
              <a:buFont typeface="Wingdings" pitchFamily="2" charset="2"/>
              <a:buNone/>
            </a:pPr>
            <a:r>
              <a:rPr lang="en-US" sz="2800" dirty="0" smtClean="0"/>
              <a:t>The focus of AACSB-International will be </a:t>
            </a:r>
            <a:r>
              <a:rPr lang="en-US" sz="2800" dirty="0"/>
              <a:t>how these data are used for continuous </a:t>
            </a:r>
            <a:r>
              <a:rPr lang="en-US" sz="2800" dirty="0" smtClean="0"/>
              <a:t>improvement purposes.  A </a:t>
            </a:r>
            <a:r>
              <a:rPr lang="en-US" sz="2800" dirty="0"/>
              <a:t>poor showing of student </a:t>
            </a:r>
            <a:r>
              <a:rPr lang="en-US" sz="2800" dirty="0" smtClean="0"/>
              <a:t>mastery would only be </a:t>
            </a:r>
            <a:r>
              <a:rPr lang="en-US" sz="2800" dirty="0"/>
              <a:t>a concern </a:t>
            </a:r>
            <a:r>
              <a:rPr lang="en-US" sz="2800" dirty="0" smtClean="0"/>
              <a:t>if course content, delivery, or the curriculum were </a:t>
            </a:r>
            <a:r>
              <a:rPr lang="en-US" sz="2800" dirty="0"/>
              <a:t>not </a:t>
            </a:r>
            <a:r>
              <a:rPr lang="en-US" sz="2800" dirty="0" smtClean="0"/>
              <a:t>modified </a:t>
            </a:r>
            <a:r>
              <a:rPr lang="en-US" sz="2800" dirty="0"/>
              <a:t>to </a:t>
            </a:r>
            <a:r>
              <a:rPr lang="en-US" sz="2800" dirty="0" smtClean="0"/>
              <a:t>improve performance.  AACSB also expects that assessment processes will improve over time.  SACS prefers numerical standards.  Although faculty may establish their own expectations, the McCoy College uses the benchmark that at least 70% of students will meet or exceed expectations.</a:t>
            </a:r>
          </a:p>
          <a:p>
            <a:pPr>
              <a:lnSpc>
                <a:spcPct val="80000"/>
              </a:lnSpc>
              <a:buFont typeface="Wingdings" pitchFamily="2" charset="2"/>
              <a:buNone/>
            </a:pPr>
            <a:r>
              <a:rPr lang="en-US" sz="2400" dirty="0"/>
              <a:t>	</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6114" name="Rectangle 2"/>
          <p:cNvSpPr>
            <a:spLocks noGrp="1" noChangeArrowheads="1"/>
          </p:cNvSpPr>
          <p:nvPr>
            <p:ph type="title"/>
          </p:nvPr>
        </p:nvSpPr>
        <p:spPr>
          <a:xfrm>
            <a:off x="1524000" y="228600"/>
            <a:ext cx="6096000" cy="1447800"/>
          </a:xfrm>
        </p:spPr>
        <p:txBody>
          <a:bodyPr/>
          <a:lstStyle/>
          <a:p>
            <a:r>
              <a:rPr lang="en-US" b="1" dirty="0"/>
              <a:t>An Important Lesson from the Farm</a:t>
            </a:r>
            <a:endParaRPr lang="en-US" dirty="0"/>
          </a:p>
        </p:txBody>
      </p:sp>
      <p:sp>
        <p:nvSpPr>
          <p:cNvPr id="346115" name="Rectangle 3"/>
          <p:cNvSpPr>
            <a:spLocks noGrp="1" noChangeArrowheads="1"/>
          </p:cNvSpPr>
          <p:nvPr>
            <p:ph type="body" idx="1"/>
          </p:nvPr>
        </p:nvSpPr>
        <p:spPr>
          <a:xfrm>
            <a:off x="1828800" y="2514600"/>
            <a:ext cx="5257800" cy="2895600"/>
          </a:xfrm>
        </p:spPr>
        <p:txBody>
          <a:bodyPr/>
          <a:lstStyle/>
          <a:p>
            <a:pPr algn="ctr">
              <a:buFont typeface="Wingdings" pitchFamily="2" charset="2"/>
              <a:buNone/>
            </a:pPr>
            <a:r>
              <a:rPr lang="en-US" sz="4400" b="1" dirty="0"/>
              <a:t>A pig doesn’t get any fatter merely by weighing it.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46115">
                                            <p:txEl>
                                              <p:pRg st="0" end="0"/>
                                            </p:txEl>
                                          </p:spTgt>
                                        </p:tgtEl>
                                        <p:attrNameLst>
                                          <p:attrName>style.visibility</p:attrName>
                                        </p:attrNameLst>
                                      </p:cBhvr>
                                      <p:to>
                                        <p:strVal val="visible"/>
                                      </p:to>
                                    </p:set>
                                    <p:anim calcmode="lin" valueType="num">
                                      <p:cBhvr additive="base">
                                        <p:cTn id="7" dur="500" fill="hold"/>
                                        <p:tgtEl>
                                          <p:spTgt spid="34611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46115">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6115"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Rectangle 2"/>
          <p:cNvSpPr>
            <a:spLocks noGrp="1" noChangeArrowheads="1"/>
          </p:cNvSpPr>
          <p:nvPr>
            <p:ph type="title"/>
          </p:nvPr>
        </p:nvSpPr>
        <p:spPr/>
        <p:txBody>
          <a:bodyPr/>
          <a:lstStyle/>
          <a:p>
            <a:r>
              <a:rPr lang="en-US" sz="3600" dirty="0"/>
              <a:t>What Assessment Asks of You!</a:t>
            </a:r>
          </a:p>
        </p:txBody>
      </p:sp>
      <p:sp>
        <p:nvSpPr>
          <p:cNvPr id="398339" name="Rectangle 3"/>
          <p:cNvSpPr>
            <a:spLocks noGrp="1" noChangeArrowheads="1"/>
          </p:cNvSpPr>
          <p:nvPr>
            <p:ph type="body" idx="1"/>
          </p:nvPr>
        </p:nvSpPr>
        <p:spPr>
          <a:xfrm>
            <a:off x="304800" y="2017712"/>
            <a:ext cx="8650288" cy="4611687"/>
          </a:xfrm>
        </p:spPr>
        <p:txBody>
          <a:bodyPr/>
          <a:lstStyle/>
          <a:p>
            <a:pPr>
              <a:lnSpc>
                <a:spcPct val="80000"/>
              </a:lnSpc>
            </a:pPr>
            <a:r>
              <a:rPr lang="en-US" sz="2400" dirty="0"/>
              <a:t>One </a:t>
            </a:r>
            <a:r>
              <a:rPr lang="en-US" sz="2400" dirty="0" smtClean="0"/>
              <a:t>meeting at the start of the semester to </a:t>
            </a:r>
            <a:r>
              <a:rPr lang="en-US" sz="2400" dirty="0"/>
              <a:t>determine course objectives and </a:t>
            </a:r>
            <a:r>
              <a:rPr lang="en-US" sz="2400" dirty="0" smtClean="0"/>
              <a:t>agree </a:t>
            </a:r>
            <a:r>
              <a:rPr lang="en-US" sz="2400" dirty="0"/>
              <a:t>on a </a:t>
            </a:r>
            <a:r>
              <a:rPr lang="en-US" sz="2400" dirty="0" smtClean="0"/>
              <a:t>rubric or method for measuring student performance.</a:t>
            </a:r>
            <a:endParaRPr lang="en-US" sz="2400" dirty="0"/>
          </a:p>
          <a:p>
            <a:pPr>
              <a:lnSpc>
                <a:spcPct val="80000"/>
              </a:lnSpc>
            </a:pPr>
            <a:r>
              <a:rPr lang="en-US" sz="2400" dirty="0"/>
              <a:t>Two to three hours per </a:t>
            </a:r>
            <a:r>
              <a:rPr lang="en-US" sz="2400" dirty="0" smtClean="0"/>
              <a:t>semester </a:t>
            </a:r>
            <a:r>
              <a:rPr lang="en-US" sz="2400" dirty="0"/>
              <a:t>to extract student </a:t>
            </a:r>
            <a:r>
              <a:rPr lang="en-US" sz="2400" dirty="0" smtClean="0"/>
              <a:t>performance </a:t>
            </a:r>
            <a:r>
              <a:rPr lang="en-US" sz="2400" dirty="0"/>
              <a:t>leading to the </a:t>
            </a:r>
            <a:r>
              <a:rPr lang="en-US" sz="2400" dirty="0" smtClean="0"/>
              <a:t>measurement of student learning.</a:t>
            </a:r>
            <a:endParaRPr lang="en-US" sz="2400" dirty="0"/>
          </a:p>
          <a:p>
            <a:pPr>
              <a:lnSpc>
                <a:spcPct val="80000"/>
              </a:lnSpc>
            </a:pPr>
            <a:r>
              <a:rPr lang="en-US" sz="2400" dirty="0"/>
              <a:t>Writing a short report (1 page) concerning student performance.</a:t>
            </a:r>
          </a:p>
          <a:p>
            <a:pPr>
              <a:lnSpc>
                <a:spcPct val="80000"/>
              </a:lnSpc>
            </a:pPr>
            <a:r>
              <a:rPr lang="en-US" sz="2400" dirty="0"/>
              <a:t>Maintaining examples of student work, grading rubrics or other examples demonstrating student achievement of course objectives.</a:t>
            </a:r>
          </a:p>
          <a:p>
            <a:pPr>
              <a:lnSpc>
                <a:spcPct val="80000"/>
              </a:lnSpc>
            </a:pPr>
            <a:r>
              <a:rPr lang="en-US" sz="2400" dirty="0"/>
              <a:t>Talking to other faculty about continuously improving classroom processes and products to improve student </a:t>
            </a:r>
            <a:r>
              <a:rPr lang="en-US" sz="2400" dirty="0" smtClean="0"/>
              <a:t>learning </a:t>
            </a:r>
            <a:r>
              <a:rPr lang="en-US" sz="2400" dirty="0"/>
              <a:t>over time.</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258" name="Rectangle 2"/>
          <p:cNvSpPr>
            <a:spLocks noGrp="1" noChangeArrowheads="1"/>
          </p:cNvSpPr>
          <p:nvPr>
            <p:ph type="title"/>
          </p:nvPr>
        </p:nvSpPr>
        <p:spPr>
          <a:xfrm>
            <a:off x="1447800" y="304800"/>
            <a:ext cx="7086600" cy="1143000"/>
          </a:xfrm>
        </p:spPr>
        <p:txBody>
          <a:bodyPr/>
          <a:lstStyle/>
          <a:p>
            <a:r>
              <a:rPr lang="en-US" b="1" dirty="0"/>
              <a:t>Closing Thought</a:t>
            </a:r>
            <a:endParaRPr lang="en-US" dirty="0"/>
          </a:p>
        </p:txBody>
      </p:sp>
      <p:sp>
        <p:nvSpPr>
          <p:cNvPr id="352259" name="Rectangle 3"/>
          <p:cNvSpPr>
            <a:spLocks noGrp="1" noChangeArrowheads="1"/>
          </p:cNvSpPr>
          <p:nvPr>
            <p:ph type="body" idx="1"/>
          </p:nvPr>
        </p:nvSpPr>
        <p:spPr>
          <a:xfrm>
            <a:off x="1371600" y="2819400"/>
            <a:ext cx="6781800" cy="1828800"/>
          </a:xfrm>
        </p:spPr>
        <p:txBody>
          <a:bodyPr/>
          <a:lstStyle/>
          <a:p>
            <a:pPr algn="ctr">
              <a:buFont typeface="Wingdings" pitchFamily="2" charset="2"/>
              <a:buNone/>
            </a:pPr>
            <a:r>
              <a:rPr lang="en-US" sz="4800" b="1" dirty="0"/>
              <a:t>The enemy of the good is the perfect.</a:t>
            </a:r>
            <a:endParaRPr lang="en-US" b="1"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body" idx="1"/>
          </p:nvPr>
        </p:nvSpPr>
        <p:spPr>
          <a:xfrm>
            <a:off x="1447800" y="1905000"/>
            <a:ext cx="6781800" cy="2743200"/>
          </a:xfrm>
        </p:spPr>
        <p:txBody>
          <a:bodyPr/>
          <a:lstStyle/>
          <a:p>
            <a:pPr marL="0" indent="0" algn="ctr">
              <a:buFont typeface="Wingdings" pitchFamily="2" charset="2"/>
              <a:buNone/>
            </a:pPr>
            <a:r>
              <a:rPr lang="en-US" sz="3600" b="1" dirty="0"/>
              <a:t>Deep (expert) learning is a curriculum function.</a:t>
            </a:r>
          </a:p>
          <a:p>
            <a:pPr marL="0" indent="0" algn="ctr">
              <a:buFont typeface="Wingdings" pitchFamily="2" charset="2"/>
              <a:buNone/>
            </a:pPr>
            <a:endParaRPr lang="en-US" sz="3600" b="1" dirty="0"/>
          </a:p>
          <a:p>
            <a:pPr marL="0" indent="0" algn="ctr">
              <a:buFont typeface="Wingdings" pitchFamily="2" charset="2"/>
              <a:buNone/>
            </a:pPr>
            <a:r>
              <a:rPr lang="en-US" sz="3600" b="1" dirty="0"/>
              <a:t>It is </a:t>
            </a:r>
            <a:r>
              <a:rPr lang="en-US" sz="3600" b="1" u="sng" dirty="0"/>
              <a:t>not</a:t>
            </a:r>
            <a:r>
              <a:rPr lang="en-US" sz="3600" b="1" dirty="0"/>
              <a:t> a course function.</a:t>
            </a:r>
            <a:endParaRPr lang="en-US" b="1" dirty="0"/>
          </a:p>
        </p:txBody>
      </p:sp>
      <p:sp>
        <p:nvSpPr>
          <p:cNvPr id="219143" name="Text Box 7"/>
          <p:cNvSpPr txBox="1">
            <a:spLocks noChangeArrowheads="1"/>
          </p:cNvSpPr>
          <p:nvPr/>
        </p:nvSpPr>
        <p:spPr bwMode="auto">
          <a:xfrm>
            <a:off x="2743200" y="4800600"/>
            <a:ext cx="3733800" cy="1311275"/>
          </a:xfrm>
          <a:prstGeom prst="rect">
            <a:avLst/>
          </a:prstGeom>
          <a:noFill/>
          <a:ln w="9525">
            <a:noFill/>
            <a:miter lim="800000"/>
            <a:headEnd/>
            <a:tailEnd/>
          </a:ln>
          <a:effectLst/>
        </p:spPr>
        <p:txBody>
          <a:bodyPr>
            <a:spAutoFit/>
          </a:bodyPr>
          <a:lstStyle/>
          <a:p>
            <a:pPr algn="ctr" eaLnBrk="1" hangingPunct="1">
              <a:spcBef>
                <a:spcPct val="50000"/>
              </a:spcBef>
            </a:pPr>
            <a:r>
              <a:rPr lang="en-US" sz="4000" b="1" dirty="0">
                <a:solidFill>
                  <a:srgbClr val="0000B8"/>
                </a:solidFill>
                <a:latin typeface="Arial" charset="0"/>
              </a:rPr>
              <a:t>Universities are systems</a:t>
            </a:r>
            <a:endParaRPr lang="en-US" sz="2400" dirty="0">
              <a:solidFill>
                <a:srgbClr val="0000B8"/>
              </a:solidFill>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19143">
                                            <p:txEl>
                                              <p:pRg st="0" end="0"/>
                                            </p:txEl>
                                          </p:spTgt>
                                        </p:tgtEl>
                                        <p:attrNameLst>
                                          <p:attrName>style.visibility</p:attrName>
                                        </p:attrNameLst>
                                      </p:cBhvr>
                                      <p:to>
                                        <p:strVal val="visible"/>
                                      </p:to>
                                    </p:set>
                                    <p:anim calcmode="lin" valueType="num">
                                      <p:cBhvr additive="base">
                                        <p:cTn id="7" dur="500" fill="hold"/>
                                        <p:tgtEl>
                                          <p:spTgt spid="21914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1914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43"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2"/>
          <p:cNvSpPr>
            <a:spLocks noGrp="1" noChangeArrowheads="1"/>
          </p:cNvSpPr>
          <p:nvPr>
            <p:ph type="title"/>
          </p:nvPr>
        </p:nvSpPr>
        <p:spPr/>
        <p:txBody>
          <a:bodyPr/>
          <a:lstStyle/>
          <a:p>
            <a:r>
              <a:rPr lang="en-US" sz="3200" b="1" i="1" dirty="0"/>
              <a:t>What is “Program-Level” assessment as specified by </a:t>
            </a:r>
            <a:r>
              <a:rPr lang="en-US" sz="3200" b="1" i="1" dirty="0" smtClean="0"/>
              <a:t>AACSB and SACS?</a:t>
            </a:r>
            <a:endParaRPr lang="en-US" sz="3200" dirty="0"/>
          </a:p>
        </p:txBody>
      </p:sp>
      <p:sp>
        <p:nvSpPr>
          <p:cNvPr id="370691" name="Rectangle 3"/>
          <p:cNvSpPr>
            <a:spLocks noGrp="1" noChangeArrowheads="1"/>
          </p:cNvSpPr>
          <p:nvPr>
            <p:ph type="body" idx="1"/>
          </p:nvPr>
        </p:nvSpPr>
        <p:spPr>
          <a:xfrm>
            <a:off x="1066800" y="2286000"/>
            <a:ext cx="7772400" cy="4114800"/>
          </a:xfrm>
        </p:spPr>
        <p:txBody>
          <a:bodyPr/>
          <a:lstStyle/>
          <a:p>
            <a:pPr>
              <a:lnSpc>
                <a:spcPct val="80000"/>
              </a:lnSpc>
            </a:pPr>
            <a:r>
              <a:rPr lang="en-US" sz="2800" dirty="0" smtClean="0"/>
              <a:t>AACSB states that the college </a:t>
            </a:r>
            <a:r>
              <a:rPr lang="en-US" sz="2800" dirty="0"/>
              <a:t>must </a:t>
            </a:r>
            <a:r>
              <a:rPr lang="en-US" sz="2800" dirty="0" smtClean="0"/>
              <a:t>specify and assess learning </a:t>
            </a:r>
            <a:r>
              <a:rPr lang="en-US" sz="2800" dirty="0"/>
              <a:t>goals for each </a:t>
            </a:r>
            <a:r>
              <a:rPr lang="en-US" sz="2800" dirty="0" smtClean="0"/>
              <a:t>degree program. BBA learning goals are common to every undergraduate major in the college.</a:t>
            </a:r>
          </a:p>
          <a:p>
            <a:pPr>
              <a:lnSpc>
                <a:spcPct val="80000"/>
              </a:lnSpc>
            </a:pPr>
            <a:r>
              <a:rPr lang="en-US" sz="2800" dirty="0" smtClean="0"/>
              <a:t>For SACS accreditation, the </a:t>
            </a:r>
            <a:r>
              <a:rPr lang="en-US" sz="2800" dirty="0"/>
              <a:t>McCoy College </a:t>
            </a:r>
            <a:r>
              <a:rPr lang="en-US" sz="2800" dirty="0" smtClean="0"/>
              <a:t>offers </a:t>
            </a:r>
            <a:r>
              <a:rPr lang="en-US" sz="2800" dirty="0"/>
              <a:t>defined majors in accounting, CIS, economics, finance, management, and </a:t>
            </a:r>
            <a:r>
              <a:rPr lang="en-US" sz="2800" dirty="0" smtClean="0"/>
              <a:t>marketing, with learning goals and assessments specific to each major.  These are developed by departments in the college.</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a:xfrm>
            <a:off x="1447800" y="609600"/>
            <a:ext cx="7307263" cy="974725"/>
          </a:xfrm>
        </p:spPr>
        <p:txBody>
          <a:bodyPr/>
          <a:lstStyle/>
          <a:p>
            <a:r>
              <a:rPr lang="en-US" sz="4000" dirty="0"/>
              <a:t>Direct vs. Indirect Assessment</a:t>
            </a:r>
            <a:endParaRPr lang="en-US" sz="4000" b="1" dirty="0"/>
          </a:p>
        </p:txBody>
      </p:sp>
      <p:sp>
        <p:nvSpPr>
          <p:cNvPr id="198659" name="Rectangle 3"/>
          <p:cNvSpPr>
            <a:spLocks noGrp="1" noChangeArrowheads="1"/>
          </p:cNvSpPr>
          <p:nvPr>
            <p:ph type="body" idx="1"/>
          </p:nvPr>
        </p:nvSpPr>
        <p:spPr>
          <a:xfrm>
            <a:off x="1371600" y="2133600"/>
            <a:ext cx="7162800" cy="4495800"/>
          </a:xfrm>
        </p:spPr>
        <p:txBody>
          <a:bodyPr/>
          <a:lstStyle/>
          <a:p>
            <a:r>
              <a:rPr lang="en-US" sz="2600" b="1" u="sng" dirty="0"/>
              <a:t>Direct</a:t>
            </a:r>
            <a:r>
              <a:rPr lang="en-US" sz="2600" b="1" dirty="0"/>
              <a:t> assessment acquires evidence about student learning and the learning environment: Exams, projects, logs, portfolios, observations....</a:t>
            </a:r>
          </a:p>
          <a:p>
            <a:r>
              <a:rPr lang="en-US" sz="2600" b="1" u="sng" dirty="0"/>
              <a:t>Indirect</a:t>
            </a:r>
            <a:r>
              <a:rPr lang="en-US" sz="2600" b="1" dirty="0"/>
              <a:t> assessment acquires evidence about how students </a:t>
            </a:r>
            <a:r>
              <a:rPr lang="en-US" sz="2600" b="1" i="1" dirty="0">
                <a:solidFill>
                  <a:srgbClr val="0000FF"/>
                </a:solidFill>
              </a:rPr>
              <a:t>feel</a:t>
            </a:r>
            <a:r>
              <a:rPr lang="en-US" sz="2600" b="1" dirty="0">
                <a:solidFill>
                  <a:srgbClr val="0000FF"/>
                </a:solidFill>
              </a:rPr>
              <a:t> </a:t>
            </a:r>
            <a:r>
              <a:rPr lang="en-US" sz="2600" b="1" dirty="0"/>
              <a:t>about learning and their learning environment: Surveys, questionnaires, interviews, focus groups, reflective essays....</a:t>
            </a:r>
            <a:endParaRPr lang="en-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6" name="Rectangle 2"/>
          <p:cNvSpPr>
            <a:spLocks noGrp="1" noChangeArrowheads="1"/>
          </p:cNvSpPr>
          <p:nvPr>
            <p:ph type="title"/>
          </p:nvPr>
        </p:nvSpPr>
        <p:spPr>
          <a:xfrm>
            <a:off x="1219200" y="1828800"/>
            <a:ext cx="7467600" cy="1143000"/>
          </a:xfrm>
        </p:spPr>
        <p:txBody>
          <a:bodyPr/>
          <a:lstStyle/>
          <a:p>
            <a:r>
              <a:rPr lang="en-US" dirty="0"/>
              <a:t>Whatever Assessment Is...</a:t>
            </a:r>
          </a:p>
        </p:txBody>
      </p:sp>
      <p:sp>
        <p:nvSpPr>
          <p:cNvPr id="359427" name="Rectangle 3"/>
          <p:cNvSpPr>
            <a:spLocks noGrp="1" noChangeArrowheads="1"/>
          </p:cNvSpPr>
          <p:nvPr>
            <p:ph type="body" idx="1"/>
          </p:nvPr>
        </p:nvSpPr>
        <p:spPr>
          <a:xfrm>
            <a:off x="1371600" y="3276600"/>
            <a:ext cx="6629400" cy="1600200"/>
          </a:xfrm>
        </p:spPr>
        <p:txBody>
          <a:bodyPr/>
          <a:lstStyle/>
          <a:p>
            <a:pPr marL="0" indent="0" algn="ctr">
              <a:buFont typeface="Wingdings" pitchFamily="2" charset="2"/>
              <a:buNone/>
            </a:pPr>
            <a:r>
              <a:rPr lang="en-US" sz="4400" b="1" dirty="0">
                <a:latin typeface="Arial" charset="0"/>
              </a:rPr>
              <a:t>...It’s Multiple Measures Over Time.</a:t>
            </a:r>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a:xfrm>
            <a:off x="1295400" y="609600"/>
            <a:ext cx="7620000" cy="914400"/>
          </a:xfrm>
        </p:spPr>
        <p:txBody>
          <a:bodyPr/>
          <a:lstStyle/>
          <a:p>
            <a:r>
              <a:rPr lang="en-US" sz="3600" dirty="0"/>
              <a:t>Why Assessment Won’t Go Away</a:t>
            </a:r>
            <a:endParaRPr lang="en-US" b="1" dirty="0"/>
          </a:p>
        </p:txBody>
      </p:sp>
      <p:sp>
        <p:nvSpPr>
          <p:cNvPr id="206851" name="Rectangle 3"/>
          <p:cNvSpPr>
            <a:spLocks noGrp="1" noChangeArrowheads="1"/>
          </p:cNvSpPr>
          <p:nvPr>
            <p:ph type="body" idx="1"/>
          </p:nvPr>
        </p:nvSpPr>
        <p:spPr>
          <a:xfrm>
            <a:off x="685800" y="2133600"/>
            <a:ext cx="7848600" cy="4572000"/>
          </a:xfrm>
        </p:spPr>
        <p:txBody>
          <a:bodyPr/>
          <a:lstStyle/>
          <a:p>
            <a:pPr marL="460375" lvl="1" indent="-458788">
              <a:lnSpc>
                <a:spcPct val="90000"/>
              </a:lnSpc>
              <a:buFontTx/>
              <a:buChar char="•"/>
            </a:pPr>
            <a:r>
              <a:rPr lang="en-US" sz="2400" b="1" dirty="0">
                <a:latin typeface="Arial" charset="0"/>
              </a:rPr>
              <a:t>Limits on money</a:t>
            </a:r>
          </a:p>
          <a:p>
            <a:pPr marL="460375" lvl="1" indent="-458788">
              <a:lnSpc>
                <a:spcPct val="90000"/>
              </a:lnSpc>
              <a:buFontTx/>
              <a:buChar char="•"/>
            </a:pPr>
            <a:r>
              <a:rPr lang="en-US" sz="2400" b="1" dirty="0">
                <a:latin typeface="Arial" charset="0"/>
              </a:rPr>
              <a:t>Shifts in public view of Higher Education</a:t>
            </a:r>
          </a:p>
          <a:p>
            <a:pPr marL="460375" lvl="1" indent="-458788">
              <a:lnSpc>
                <a:spcPct val="90000"/>
              </a:lnSpc>
              <a:buFontTx/>
              <a:buChar char="•"/>
            </a:pPr>
            <a:r>
              <a:rPr lang="en-US" sz="2400" b="1" dirty="0">
                <a:latin typeface="Arial" charset="0"/>
              </a:rPr>
              <a:t>State laws and education standards</a:t>
            </a:r>
          </a:p>
          <a:p>
            <a:pPr marL="460375" lvl="1" indent="-458788">
              <a:lnSpc>
                <a:spcPct val="90000"/>
              </a:lnSpc>
              <a:buFontTx/>
              <a:buChar char="•"/>
            </a:pPr>
            <a:r>
              <a:rPr lang="en-US" sz="2400" b="1" dirty="0">
                <a:latin typeface="Arial" charset="0"/>
              </a:rPr>
              <a:t>Accountability to accrediting agencies to maintain operating credentials</a:t>
            </a:r>
          </a:p>
          <a:p>
            <a:pPr marL="460375" lvl="1" indent="-458788" algn="ctr">
              <a:lnSpc>
                <a:spcPct val="90000"/>
              </a:lnSpc>
              <a:buFontTx/>
              <a:buNone/>
            </a:pPr>
            <a:r>
              <a:rPr lang="en-US" b="1" dirty="0">
                <a:latin typeface="Arial" charset="0"/>
              </a:rPr>
              <a:t>*     *     *     *     *</a:t>
            </a:r>
          </a:p>
          <a:p>
            <a:pPr marL="460375" lvl="1" indent="-458788">
              <a:lnSpc>
                <a:spcPct val="90000"/>
              </a:lnSpc>
              <a:buFontTx/>
              <a:buNone/>
            </a:pPr>
            <a:r>
              <a:rPr lang="en-US" sz="2400" b="1" dirty="0">
                <a:solidFill>
                  <a:srgbClr val="0000B8"/>
                </a:solidFill>
                <a:latin typeface="Arial" charset="0"/>
              </a:rPr>
              <a:t>Result:</a:t>
            </a:r>
            <a:r>
              <a:rPr lang="en-US" sz="2400" b="1" dirty="0">
                <a:latin typeface="Arial" charset="0"/>
              </a:rPr>
              <a:t> We must demonstrate quality of outcome and return on investment.</a:t>
            </a:r>
          </a:p>
          <a:p>
            <a:pPr marL="460375" lvl="1" indent="-458788">
              <a:lnSpc>
                <a:spcPct val="90000"/>
              </a:lnSpc>
              <a:buFontTx/>
              <a:buNone/>
            </a:pPr>
            <a:r>
              <a:rPr lang="en-US" sz="2400" b="1" dirty="0">
                <a:solidFill>
                  <a:srgbClr val="0000B8"/>
                </a:solidFill>
                <a:latin typeface="Arial" charset="0"/>
              </a:rPr>
              <a:t>Through assessment</a:t>
            </a:r>
            <a:r>
              <a:rPr lang="en-US" sz="2400" b="1" dirty="0">
                <a:latin typeface="Arial" charset="0"/>
              </a:rPr>
              <a:t> educators meet responsibilities to themselves, to students, and to the public.</a:t>
            </a:r>
            <a:endParaRPr lang="en-US" sz="2400" b="1"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type="title"/>
          </p:nvPr>
        </p:nvSpPr>
        <p:spPr>
          <a:xfrm>
            <a:off x="1752600" y="381000"/>
            <a:ext cx="5791200" cy="1295400"/>
          </a:xfrm>
        </p:spPr>
        <p:txBody>
          <a:bodyPr/>
          <a:lstStyle/>
          <a:p>
            <a:r>
              <a:rPr lang="en-US" sz="4000" dirty="0"/>
              <a:t>Good Assessment Asks Good Questions</a:t>
            </a:r>
            <a:endParaRPr lang="en-US" dirty="0"/>
          </a:p>
        </p:txBody>
      </p:sp>
      <p:sp>
        <p:nvSpPr>
          <p:cNvPr id="263171" name="Rectangle 3"/>
          <p:cNvSpPr>
            <a:spLocks noGrp="1" noChangeArrowheads="1"/>
          </p:cNvSpPr>
          <p:nvPr>
            <p:ph type="body" idx="1"/>
          </p:nvPr>
        </p:nvSpPr>
        <p:spPr>
          <a:xfrm>
            <a:off x="838200" y="1752600"/>
            <a:ext cx="8001000" cy="5105400"/>
          </a:xfrm>
        </p:spPr>
        <p:txBody>
          <a:bodyPr/>
          <a:lstStyle/>
          <a:p>
            <a:r>
              <a:rPr lang="en-US" sz="2400" dirty="0">
                <a:latin typeface="Tahoma" pitchFamily="34" charset="0"/>
                <a:cs typeface="Tahoma" pitchFamily="34" charset="0"/>
              </a:rPr>
              <a:t>Do we have a curriculum or a set of common courses? Which of these do our students experience?</a:t>
            </a:r>
          </a:p>
          <a:p>
            <a:r>
              <a:rPr lang="en-US" sz="2400" dirty="0">
                <a:latin typeface="Tahoma" pitchFamily="34" charset="0"/>
                <a:cs typeface="Tahoma" pitchFamily="34" charset="0"/>
              </a:rPr>
              <a:t>What do we want our students “to </a:t>
            </a:r>
            <a:r>
              <a:rPr lang="en-US" sz="2400" dirty="0" smtClean="0">
                <a:latin typeface="Tahoma" pitchFamily="34" charset="0"/>
                <a:cs typeface="Tahoma" pitchFamily="34" charset="0"/>
              </a:rPr>
              <a:t>be, to have, or be able to do” </a:t>
            </a:r>
            <a:r>
              <a:rPr lang="en-US" sz="2400" dirty="0">
                <a:latin typeface="Tahoma" pitchFamily="34" charset="0"/>
                <a:cs typeface="Tahoma" pitchFamily="34" charset="0"/>
              </a:rPr>
              <a:t>when they have completed the </a:t>
            </a:r>
            <a:r>
              <a:rPr lang="en-US" sz="2400" dirty="0" smtClean="0">
                <a:latin typeface="Tahoma" pitchFamily="34" charset="0"/>
                <a:cs typeface="Tahoma" pitchFamily="34" charset="0"/>
              </a:rPr>
              <a:t>program or major?  </a:t>
            </a:r>
            <a:r>
              <a:rPr lang="en-US" sz="2400" dirty="0">
                <a:latin typeface="Tahoma" pitchFamily="34" charset="0"/>
                <a:cs typeface="Tahoma" pitchFamily="34" charset="0"/>
              </a:rPr>
              <a:t>What are our curricular goals?</a:t>
            </a:r>
          </a:p>
          <a:p>
            <a:r>
              <a:rPr lang="en-US" sz="2400" dirty="0">
                <a:latin typeface="Tahoma" pitchFamily="34" charset="0"/>
                <a:cs typeface="Tahoma" pitchFamily="34" charset="0"/>
              </a:rPr>
              <a:t>What do our students “do” </a:t>
            </a:r>
            <a:r>
              <a:rPr lang="en-US" sz="2400" dirty="0" smtClean="0">
                <a:latin typeface="Tahoma" pitchFamily="34" charset="0"/>
                <a:cs typeface="Tahoma" pitchFamily="34" charset="0"/>
              </a:rPr>
              <a:t>in-class to demonstrate </a:t>
            </a:r>
            <a:r>
              <a:rPr lang="en-US" sz="2400" dirty="0">
                <a:latin typeface="Tahoma" pitchFamily="34" charset="0"/>
                <a:cs typeface="Tahoma" pitchFamily="34" charset="0"/>
              </a:rPr>
              <a:t>accomplishment of curricular goals (i.e. course objectives)?  How much and what kinds of writing? What kinds of math? Oral Presentations? Analysis and Reports? Are these relevant to our curricular goals?</a:t>
            </a:r>
          </a:p>
          <a:p>
            <a:r>
              <a:rPr lang="en-US" sz="2400" dirty="0">
                <a:latin typeface="Tahoma" pitchFamily="34" charset="0"/>
                <a:cs typeface="Tahoma" pitchFamily="34" charset="0"/>
              </a:rPr>
              <a:t>How do we demonstrate to ourselves that students are achieving or have achieved curricular goals?</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Rectangle 2"/>
          <p:cNvSpPr>
            <a:spLocks noGrp="1" noChangeArrowheads="1"/>
          </p:cNvSpPr>
          <p:nvPr>
            <p:ph type="title"/>
          </p:nvPr>
        </p:nvSpPr>
        <p:spPr>
          <a:xfrm>
            <a:off x="1371600" y="228600"/>
            <a:ext cx="6858000" cy="1447800"/>
          </a:xfrm>
        </p:spPr>
        <p:txBody>
          <a:bodyPr/>
          <a:lstStyle/>
          <a:p>
            <a:r>
              <a:rPr lang="en-US" b="1" dirty="0"/>
              <a:t>Goals and Objectives</a:t>
            </a:r>
            <a:br>
              <a:rPr lang="en-US" b="1" dirty="0"/>
            </a:br>
            <a:r>
              <a:rPr lang="en-US" b="1" dirty="0"/>
              <a:t>for </a:t>
            </a:r>
            <a:r>
              <a:rPr lang="en-US" b="1" u="sng" dirty="0"/>
              <a:t>Students</a:t>
            </a:r>
            <a:endParaRPr lang="en-US" dirty="0"/>
          </a:p>
        </p:txBody>
      </p:sp>
      <p:sp>
        <p:nvSpPr>
          <p:cNvPr id="323587" name="Rectangle 3"/>
          <p:cNvSpPr>
            <a:spLocks noGrp="1" noChangeArrowheads="1"/>
          </p:cNvSpPr>
          <p:nvPr>
            <p:ph type="body" idx="1"/>
          </p:nvPr>
        </p:nvSpPr>
        <p:spPr>
          <a:xfrm>
            <a:off x="762000" y="1981200"/>
            <a:ext cx="7772400" cy="3276600"/>
          </a:xfrm>
        </p:spPr>
        <p:txBody>
          <a:bodyPr/>
          <a:lstStyle/>
          <a:p>
            <a:pPr marL="455613" indent="-455613"/>
            <a:r>
              <a:rPr lang="en-US" sz="3600" dirty="0"/>
              <a:t>Goals express what we want our students to </a:t>
            </a:r>
            <a:r>
              <a:rPr lang="en-US" sz="3600" u="sng" dirty="0"/>
              <a:t>be</a:t>
            </a:r>
            <a:r>
              <a:rPr lang="en-US" sz="3600" dirty="0"/>
              <a:t>.</a:t>
            </a:r>
          </a:p>
          <a:p>
            <a:pPr marL="455613" indent="-455613"/>
            <a:r>
              <a:rPr lang="en-US" sz="3600" dirty="0"/>
              <a:t>Objectives describe what we want our students to</a:t>
            </a:r>
            <a:r>
              <a:rPr lang="en-US" sz="4000" dirty="0"/>
              <a:t> </a:t>
            </a:r>
            <a:r>
              <a:rPr lang="en-US" sz="4000" u="sng" dirty="0"/>
              <a:t>do</a:t>
            </a:r>
            <a:r>
              <a:rPr lang="en-US" sz="4000" dirty="0"/>
              <a:t>.</a:t>
            </a:r>
          </a:p>
          <a:p>
            <a:pPr marL="455613" indent="-455613" algn="ctr">
              <a:buFont typeface="Wingdings" pitchFamily="2" charset="2"/>
              <a:buNone/>
            </a:pPr>
            <a:r>
              <a:rPr lang="en-US" dirty="0"/>
              <a:t>.....</a:t>
            </a:r>
          </a:p>
        </p:txBody>
      </p:sp>
      <p:sp>
        <p:nvSpPr>
          <p:cNvPr id="323588" name="Text Box 4"/>
          <p:cNvSpPr txBox="1">
            <a:spLocks noChangeArrowheads="1"/>
          </p:cNvSpPr>
          <p:nvPr/>
        </p:nvSpPr>
        <p:spPr bwMode="auto">
          <a:xfrm>
            <a:off x="762000" y="5181600"/>
            <a:ext cx="7772400" cy="701675"/>
          </a:xfrm>
          <a:prstGeom prst="rect">
            <a:avLst/>
          </a:prstGeom>
          <a:noFill/>
          <a:ln w="12700">
            <a:noFill/>
            <a:miter lim="800000"/>
            <a:headEnd type="none" w="sm" len="sm"/>
            <a:tailEnd type="none" w="sm" len="sm"/>
          </a:ln>
          <a:effectLst/>
        </p:spPr>
        <p:txBody>
          <a:bodyPr>
            <a:spAutoFit/>
          </a:bodyPr>
          <a:lstStyle/>
          <a:p>
            <a:pPr marL="455613" indent="-455613">
              <a:buFontTx/>
              <a:buChar char="•"/>
            </a:pPr>
            <a:r>
              <a:rPr lang="en-US" sz="4000" dirty="0">
                <a:solidFill>
                  <a:srgbClr val="000096"/>
                </a:solidFill>
                <a:latin typeface="Times New Roman" pitchFamily="18" charset="0"/>
              </a:rPr>
              <a:t>Objectives are </a:t>
            </a:r>
            <a:r>
              <a:rPr lang="en-US" sz="4000" u="sng" dirty="0">
                <a:solidFill>
                  <a:srgbClr val="000096"/>
                </a:solidFill>
                <a:latin typeface="Times New Roman" pitchFamily="18" charset="0"/>
              </a:rPr>
              <a:t>indicators</a:t>
            </a:r>
            <a:r>
              <a:rPr lang="en-US" sz="4000" dirty="0">
                <a:solidFill>
                  <a:srgbClr val="000096"/>
                </a:solidFill>
                <a:latin typeface="Times New Roman" pitchFamily="18" charset="0"/>
              </a:rPr>
              <a:t> of goals.</a:t>
            </a:r>
            <a:endParaRPr lang="en-US" sz="3200" dirty="0">
              <a:solidFill>
                <a:srgbClr val="000096"/>
              </a:solidFill>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323588">
                                            <p:txEl>
                                              <p:pRg st="0" end="0"/>
                                            </p:txEl>
                                          </p:spTgt>
                                        </p:tgtEl>
                                        <p:attrNameLst>
                                          <p:attrName>style.visibility</p:attrName>
                                        </p:attrNameLst>
                                      </p:cBhvr>
                                      <p:to>
                                        <p:strVal val="visible"/>
                                      </p:to>
                                    </p:set>
                                    <p:anim calcmode="lin" valueType="num">
                                      <p:cBhvr additive="base">
                                        <p:cTn id="7" dur="500" fill="hold"/>
                                        <p:tgtEl>
                                          <p:spTgt spid="323588">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2358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3588" grpId="0" build="p" autoUpdateAnimBg="0"/>
    </p:bld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2993</TotalTime>
  <Words>1398</Words>
  <Application>Microsoft Office PowerPoint</Application>
  <PresentationFormat>Letter Paper (8.5x11 in)</PresentationFormat>
  <Paragraphs>119</Paragraphs>
  <Slides>25</Slides>
  <Notes>11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Blends</vt:lpstr>
      <vt:lpstr> A Guide to AACSB-International and SACS Assurance of Learning in the McCoy College of Business Administration </vt:lpstr>
      <vt:lpstr>The First and Only Goal:</vt:lpstr>
      <vt:lpstr>Slide 8</vt:lpstr>
      <vt:lpstr>What is “Program-Level” assessment as specified by AACSB and SACS?</vt:lpstr>
      <vt:lpstr>Direct vs. Indirect Assessment</vt:lpstr>
      <vt:lpstr>Whatever Assessment Is...</vt:lpstr>
      <vt:lpstr>Why Assessment Won’t Go Away</vt:lpstr>
      <vt:lpstr>Good Assessment Asks Good Questions</vt:lpstr>
      <vt:lpstr>Goals and Objectives for Students</vt:lpstr>
      <vt:lpstr>To be assessment friendly, objectives should:</vt:lpstr>
      <vt:lpstr>Bachelor of Business Administration LEARNING GOALS (BBA – All majors) Upon completion of the BBA, a student will be able to: </vt:lpstr>
      <vt:lpstr>An Assessment Question: How Do You Know...</vt:lpstr>
      <vt:lpstr>Faculty Teaching Core Courses Should:</vt:lpstr>
      <vt:lpstr>The Next Step . . .</vt:lpstr>
      <vt:lpstr>Some Assessment Ways and Means</vt:lpstr>
      <vt:lpstr>Another Step . . .</vt:lpstr>
      <vt:lpstr>Responsibilities of Core Course Coordinators and Faculty</vt:lpstr>
      <vt:lpstr>What documentation must be retained by the Core Course Coordinators?</vt:lpstr>
      <vt:lpstr>Must all students be assessed? </vt:lpstr>
      <vt:lpstr>Should college core course coordinators gather data and submit results every year?</vt:lpstr>
      <vt:lpstr>Who sets performance standards?  How should Core Course Coordinators report student performance?</vt:lpstr>
      <vt:lpstr>How many students must meet or exceed the performance standard ?</vt:lpstr>
      <vt:lpstr>An Important Lesson from the Farm</vt:lpstr>
      <vt:lpstr>What Assessment Asks of You!</vt:lpstr>
      <vt:lpstr>Closing Thought</vt:lpstr>
    </vt:vector>
  </TitlesOfParts>
  <Company>MSU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AACSB Assurance of Learning Standards</dc:title>
  <dc:creator>martellk</dc:creator>
  <cp:lastModifiedBy>Miichael J. Keeffe</cp:lastModifiedBy>
  <cp:revision>262</cp:revision>
  <cp:lastPrinted>1601-01-01T00:00:00Z</cp:lastPrinted>
  <dcterms:created xsi:type="dcterms:W3CDTF">2003-03-03T16:17:59Z</dcterms:created>
  <dcterms:modified xsi:type="dcterms:W3CDTF">2010-07-19T14:08:05Z</dcterms:modified>
</cp:coreProperties>
</file>