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3" r:id="rId4"/>
    <p:sldId id="258" r:id="rId5"/>
    <p:sldId id="264" r:id="rId6"/>
    <p:sldId id="265" r:id="rId7"/>
    <p:sldId id="266" r:id="rId8"/>
    <p:sldId id="267" r:id="rId9"/>
    <p:sldId id="268" r:id="rId10"/>
    <p:sldId id="260" r:id="rId11"/>
    <p:sldId id="269" r:id="rId12"/>
    <p:sldId id="261" r:id="rId13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606" autoAdjust="0"/>
    <p:restoredTop sz="86375" autoAdjust="0"/>
  </p:normalViewPr>
  <p:slideViewPr>
    <p:cSldViewPr snapToGrid="0">
      <p:cViewPr varScale="1">
        <p:scale>
          <a:sx n="103" d="100"/>
          <a:sy n="103" d="100"/>
        </p:scale>
        <p:origin x="114" y="3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EA5B3-6E48-4774-BBE3-42CA9E119E29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9EFCE-D8F8-40D4-9724-70BA31B65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33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9EFCE-D8F8-40D4-9724-70BA31B654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71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reslife@txstate.edu" TargetMode="External"/><Relationship Id="rId2" Type="http://schemas.openxmlformats.org/officeDocument/2006/relationships/hyperlink" Target="https://gato-docs.its.txstate.edu/jcr:5648d54e-a96f-4ec1-a128-fb04c144296e/RR_GuideToLivingOffCampus_2020-2021_4-1_WEB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ealth.txstate.edu/cdis/HP1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xstate.edu/slac/rrcampus.html" TargetMode="External"/><Relationship Id="rId2" Type="http://schemas.openxmlformats.org/officeDocument/2006/relationships/hyperlink" Target="https://www.ods.txstate.ed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rking.txstate.edu/round-rock.html" TargetMode="External"/><Relationship Id="rId7" Type="http://schemas.openxmlformats.org/officeDocument/2006/relationships/image" Target="../media/image21.png"/><Relationship Id="rId2" Type="http://schemas.openxmlformats.org/officeDocument/2006/relationships/hyperlink" Target="https://www.rrc.txstate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.txstate.edu/cdis/prospective-students/Pre-CDIS-Advising.html" TargetMode="External"/><Relationship Id="rId2" Type="http://schemas.openxmlformats.org/officeDocument/2006/relationships/hyperlink" Target="https://www.health.txstate.edu/cdi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ato-docs.its.txstate.edu/jcr:a2e0a991-fe68-43f0-9d90-acee3f2ec3ee/Undergraduate%20Course%20Sequence_2021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ealth.txstate.edu/advising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ealth.txstate.edu/cdis/current-students/Student-Organizations.html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.png"/><Relationship Id="rId9" Type="http://schemas.openxmlformats.org/officeDocument/2006/relationships/hyperlink" Target="https://www.vpsa.txstate.edu/roundrock.html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ealth.txstate.edu/cdis/Research/BLAB-Lab.html" TargetMode="External"/><Relationship Id="rId13" Type="http://schemas.openxmlformats.org/officeDocument/2006/relationships/hyperlink" Target="https://www.health.txstate.edu/cdis/Research/Team-Schwarz-Child-Language-Lab.html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12" Type="http://schemas.openxmlformats.org/officeDocument/2006/relationships/hyperlink" Target="https://www.health.txstate.edu/cdis/Research/Stuttering-Research-Lab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11" Type="http://schemas.openxmlformats.org/officeDocument/2006/relationships/hyperlink" Target="https://www.health.txstate.edu/cdis/Research/Neural-Systems-Research-in-Aging-Lab.html" TargetMode="External"/><Relationship Id="rId5" Type="http://schemas.openxmlformats.org/officeDocument/2006/relationships/image" Target="../media/image13.jpeg"/><Relationship Id="rId15" Type="http://schemas.openxmlformats.org/officeDocument/2006/relationships/image" Target="../media/image17.jpg"/><Relationship Id="rId10" Type="http://schemas.openxmlformats.org/officeDocument/2006/relationships/hyperlink" Target="https://www.health.txstate.edu/cdis/Research/Child-Speech-Lab.html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www.health.txstate.edu/cdis/Research/Child-Language-Lab.html" TargetMode="External"/><Relationship Id="rId1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BD207-66E4-454E-848C-450593A006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Orientation for CDIS Majors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20A711-A440-4601-84EE-C0643B76B7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Round Rock</a:t>
            </a:r>
          </a:p>
        </p:txBody>
      </p:sp>
    </p:spTree>
    <p:extLst>
      <p:ext uri="{BB962C8B-B14F-4D97-AF65-F5344CB8AC3E}">
        <p14:creationId xmlns:p14="http://schemas.microsoft.com/office/powerpoint/2010/main" val="3579445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966D7-6315-4058-8EB6-131095875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3455" y="517432"/>
            <a:ext cx="7958331" cy="1077229"/>
          </a:xfrm>
        </p:spPr>
        <p:txBody>
          <a:bodyPr>
            <a:normAutofit fontScale="90000"/>
          </a:bodyPr>
          <a:lstStyle/>
          <a:p>
            <a:pPr lvl="0" algn="l"/>
            <a:r>
              <a:rPr lang="en-US" sz="44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Living and Studying in </a:t>
            </a:r>
            <a:br>
              <a:rPr lang="en-US" sz="44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44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Round Rock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7D0BA-8D20-4189-9248-F7D264588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4830" y="1906770"/>
            <a:ext cx="9133161" cy="4040373"/>
          </a:xfrm>
        </p:spPr>
        <p:txBody>
          <a:bodyPr>
            <a:normAutofit/>
          </a:bodyPr>
          <a:lstStyle/>
          <a:p>
            <a:pPr lvl="1"/>
            <a:r>
              <a:rPr lang="en-US" sz="3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Moving/Housing</a:t>
            </a:r>
          </a:p>
          <a:p>
            <a:pPr lvl="2"/>
            <a:r>
              <a:rPr lang="en-US" sz="3400" dirty="0"/>
              <a:t>Create a group (ls12@txstate.edu)</a:t>
            </a:r>
            <a:endParaRPr lang="en-US" sz="3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3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"/>
              </a:rPr>
              <a:t>Round Rock Off-Campus Housing Guide</a:t>
            </a:r>
            <a:endParaRPr lang="en-US" sz="3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2800" dirty="0"/>
              <a:t>Contact: 512-245-4663; </a:t>
            </a:r>
            <a:r>
              <a:rPr lang="en-US" sz="2800" dirty="0">
                <a:hlinkClick r:id="rId3"/>
              </a:rPr>
              <a:t>reslife@txstate.edu</a:t>
            </a:r>
            <a:endParaRPr lang="en-US" sz="2800" dirty="0"/>
          </a:p>
          <a:p>
            <a:pPr lvl="1"/>
            <a:r>
              <a:rPr lang="en-US" sz="3000" dirty="0">
                <a:hlinkClick r:id="rId4"/>
              </a:rPr>
              <a:t>FAQ Willow Hall in Round Rock        </a:t>
            </a:r>
            <a:endParaRPr lang="en-US" sz="3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205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130BB-D984-45F9-8678-5C988C2E4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dirty="0"/>
              <a:t>Academic Assistance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11E9D-6913-43DA-B0C9-EFEDC6EC9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hlinkClick r:id="rId2"/>
              </a:rPr>
              <a:t>ODS</a:t>
            </a:r>
            <a:endParaRPr lang="en-US" sz="3600" dirty="0"/>
          </a:p>
          <a:p>
            <a:r>
              <a:rPr lang="en-US" sz="3600" dirty="0">
                <a:hlinkClick r:id="rId3"/>
              </a:rPr>
              <a:t>Student Learning Assistance Center</a:t>
            </a:r>
            <a:endParaRPr lang="en-US" sz="3600" dirty="0"/>
          </a:p>
          <a:p>
            <a:r>
              <a:rPr lang="en-US" sz="3600" dirty="0"/>
              <a:t>Writing Center</a:t>
            </a:r>
          </a:p>
          <a:p>
            <a:r>
              <a:rPr lang="en-US" sz="3600" dirty="0">
                <a:hlinkClick r:id="rId3"/>
              </a:rPr>
              <a:t>VASC-RR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45688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8ABE7-672C-4171-B2DD-EAEF21854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1640" y="413694"/>
            <a:ext cx="7958331" cy="1077229"/>
          </a:xfrm>
        </p:spPr>
        <p:txBody>
          <a:bodyPr>
            <a:normAutofit/>
          </a:bodyPr>
          <a:lstStyle/>
          <a:p>
            <a:pPr lvl="0"/>
            <a:r>
              <a:rPr lang="en-US" sz="4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"/>
              </a:rPr>
              <a:t>Round Rock Campus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10AAA-4607-43B9-9EFB-E2FA10618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4521" y="265814"/>
            <a:ext cx="3423684" cy="3832132"/>
          </a:xfrm>
        </p:spPr>
        <p:txBody>
          <a:bodyPr>
            <a:normAutofit fontScale="77500" lnSpcReduction="20000"/>
          </a:bodyPr>
          <a:lstStyle/>
          <a:p>
            <a:r>
              <a:rPr lang="en-US" sz="2200" dirty="0"/>
              <a:t>4</a:t>
            </a:r>
            <a:r>
              <a:rPr lang="en-US" sz="2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buildings: Avery, Nursing, Willow, Campus service building</a:t>
            </a:r>
          </a:p>
          <a:p>
            <a:r>
              <a:rPr lang="en-US" sz="2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Academic Student services</a:t>
            </a:r>
          </a:p>
          <a:p>
            <a:pPr lvl="1"/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 Center, counseling center, library, ODS, ITAC</a:t>
            </a:r>
          </a:p>
          <a:p>
            <a:r>
              <a:rPr lang="en-US" sz="2200" dirty="0"/>
              <a:t>Workout facilities</a:t>
            </a:r>
          </a:p>
          <a:p>
            <a:r>
              <a:rPr lang="en-US" sz="2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 areas</a:t>
            </a:r>
          </a:p>
          <a:p>
            <a:r>
              <a:rPr lang="en-US" sz="2200" dirty="0">
                <a:hlinkClick r:id="rId3"/>
              </a:rPr>
              <a:t>PARKING!</a:t>
            </a:r>
            <a:endParaRPr lang="en-US" sz="2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lvl="1" indent="0">
              <a:buNone/>
            </a:pPr>
            <a:endParaRPr lang="en-US" sz="2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7BD49C-EE25-4A47-A6E0-46A83DEF81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2873" y="1885285"/>
            <a:ext cx="3324848" cy="2068526"/>
          </a:xfrm>
          <a:prstGeom prst="rect">
            <a:avLst/>
          </a:prstGeom>
        </p:spPr>
      </p:pic>
      <p:pic>
        <p:nvPicPr>
          <p:cNvPr id="6" name="Picture 5" descr="A group of people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4C3D2220-7D52-44F6-869A-C7ADB5B5BB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9388" y="1490923"/>
            <a:ext cx="3038966" cy="2028671"/>
          </a:xfrm>
          <a:prstGeom prst="rect">
            <a:avLst/>
          </a:prstGeom>
        </p:spPr>
      </p:pic>
      <p:pic>
        <p:nvPicPr>
          <p:cNvPr id="1026" name="Picture 2" descr="Nurse Practitioner, Anita, treating a student in an exam room.">
            <a:extLst>
              <a:ext uri="{FF2B5EF4-FFF2-40B4-BE49-F238E27FC236}">
                <a16:creationId xmlns:a16="http://schemas.microsoft.com/office/drawing/2014/main" id="{C71D2480-A090-45E1-9264-274492F08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974" y="3964247"/>
            <a:ext cx="3340222" cy="248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C41CF7-22F6-41F9-9BCD-28458B1A15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0805" y="4329526"/>
            <a:ext cx="3689071" cy="207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233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ADA95-04DF-44BD-A153-D0AE0AC01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4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"/>
              </a:rPr>
              <a:t>CDIS website</a:t>
            </a:r>
            <a:r>
              <a:rPr lang="en-US" sz="44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br>
              <a:rPr lang="en-US" sz="18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8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https://www.health.txstate.edu/cdis/</a:t>
            </a:r>
            <a:endParaRPr lang="en-US" dirty="0"/>
          </a:p>
        </p:txBody>
      </p:sp>
      <p:pic>
        <p:nvPicPr>
          <p:cNvPr id="5" name="Content Placeholder 4">
            <a:hlinkClick r:id="rId3"/>
            <a:extLst>
              <a:ext uri="{FF2B5EF4-FFF2-40B4-BE49-F238E27FC236}">
                <a16:creationId xmlns:a16="http://schemas.microsoft.com/office/drawing/2014/main" id="{CBBE8F31-58B8-46B1-836A-FC6884608D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119344" y="2052638"/>
            <a:ext cx="7104250" cy="3997325"/>
          </a:xfrm>
        </p:spPr>
      </p:pic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BCE57617-8F00-4F12-A8EF-BD00A66BD9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870" y="345253"/>
            <a:ext cx="2717274" cy="308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848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4039C-47D6-40B5-90F5-DE370F736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4850" y="457181"/>
            <a:ext cx="7958331" cy="1077229"/>
          </a:xfrm>
        </p:spPr>
        <p:txBody>
          <a:bodyPr>
            <a:normAutofit/>
          </a:bodyPr>
          <a:lstStyle/>
          <a:p>
            <a:pPr lvl="0" algn="l"/>
            <a:r>
              <a:rPr lang="en-US" sz="44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Application Process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8CC3F-2813-4B3E-BF2B-531A2C9BA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sz="3600" kern="1200" dirty="0">
                <a:solidFill>
                  <a:schemeClr val="tx1"/>
                </a:solidFill>
                <a:effectLst/>
              </a:rPr>
              <a:t>Number admitted</a:t>
            </a:r>
          </a:p>
          <a:p>
            <a:pPr lvl="1"/>
            <a:r>
              <a:rPr lang="en-US" sz="3600" kern="1200" dirty="0">
                <a:solidFill>
                  <a:schemeClr val="tx1"/>
                </a:solidFill>
                <a:effectLst/>
              </a:rPr>
              <a:t>Notification of acceptance</a:t>
            </a:r>
          </a:p>
          <a:p>
            <a:pPr lvl="2"/>
            <a:r>
              <a:rPr lang="en-US" sz="3400" kern="1200" dirty="0">
                <a:solidFill>
                  <a:schemeClr val="tx1"/>
                </a:solidFill>
                <a:effectLst/>
              </a:rPr>
              <a:t>June/July</a:t>
            </a:r>
          </a:p>
          <a:p>
            <a:pPr lvl="1"/>
            <a:r>
              <a:rPr lang="en-US" sz="3600" kern="1200" dirty="0">
                <a:solidFill>
                  <a:schemeClr val="tx1"/>
                </a:solidFill>
                <a:effectLst/>
              </a:rPr>
              <a:t>Registration for the fall</a:t>
            </a:r>
          </a:p>
          <a:p>
            <a:pPr lvl="2"/>
            <a:r>
              <a:rPr lang="en-US" sz="3600" kern="1200" dirty="0">
                <a:solidFill>
                  <a:schemeClr val="tx1"/>
                </a:solidFill>
                <a:effectLst/>
              </a:rPr>
              <a:t>DAR</a:t>
            </a:r>
          </a:p>
          <a:p>
            <a:pPr lvl="1"/>
            <a:r>
              <a:rPr lang="en-US" sz="3600" kern="1200" dirty="0">
                <a:solidFill>
                  <a:schemeClr val="tx1"/>
                </a:solidFill>
                <a:effectLst/>
              </a:rPr>
              <a:t>Assigned a permanent advisor in the fall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66060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918BF-51AD-43B9-BA7E-AFB4E3CF1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4719" y="326046"/>
            <a:ext cx="7958331" cy="1077229"/>
          </a:xfrm>
        </p:spPr>
        <p:txBody>
          <a:bodyPr>
            <a:noAutofit/>
          </a:bodyPr>
          <a:lstStyle/>
          <a:p>
            <a:pPr lvl="0" algn="l"/>
            <a:r>
              <a:rPr lang="en-US" sz="4400" dirty="0">
                <a:latin typeface="+mn-lt"/>
                <a:ea typeface="+mn-ea"/>
                <a:cs typeface="+mn-cs"/>
                <a:hlinkClick r:id="rId3"/>
              </a:rPr>
              <a:t>Undergraduate Course Sequence </a:t>
            </a:r>
            <a:r>
              <a:rPr lang="en-US" sz="44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and Degree </a:t>
            </a:r>
            <a:r>
              <a:rPr lang="en-US" sz="4400" dirty="0">
                <a:latin typeface="+mn-lt"/>
                <a:ea typeface="+mn-ea"/>
                <a:cs typeface="+mn-cs"/>
                <a:hlinkClick r:id="rId3"/>
              </a:rPr>
              <a:t>R</a:t>
            </a:r>
            <a:r>
              <a:rPr lang="en-US" sz="44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equirements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24A12-5E2C-41DD-93D1-B6DB910C1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1277" y="2297442"/>
            <a:ext cx="7796540" cy="3997828"/>
          </a:xfrm>
        </p:spPr>
        <p:txBody>
          <a:bodyPr>
            <a:normAutofit/>
          </a:bodyPr>
          <a:lstStyle/>
          <a:p>
            <a:pPr lvl="1"/>
            <a:r>
              <a:rPr lang="en-US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Support Courses</a:t>
            </a:r>
          </a:p>
          <a:p>
            <a:pPr lvl="2"/>
            <a:r>
              <a:rPr lang="en-US" sz="3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 required courses</a:t>
            </a:r>
          </a:p>
          <a:p>
            <a:pPr lvl="2"/>
            <a:r>
              <a:rPr lang="en-US" sz="3000" dirty="0"/>
              <a:t>Support electives</a:t>
            </a:r>
            <a:endParaRPr lang="en-US" sz="3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Equivalency guide</a:t>
            </a:r>
          </a:p>
          <a:p>
            <a:pPr lvl="1"/>
            <a:r>
              <a:rPr lang="en-US" sz="3200" dirty="0">
                <a:hlinkClick r:id="rId4"/>
              </a:rPr>
              <a:t>CHP Advising Center: </a:t>
            </a:r>
            <a:r>
              <a:rPr lang="en-US" sz="2800" dirty="0"/>
              <a:t>Encino Hall 302</a:t>
            </a:r>
            <a:endParaRPr lang="en-US" sz="3200" dirty="0"/>
          </a:p>
          <a:p>
            <a:pPr marL="457200" lvl="1" indent="0">
              <a:buNone/>
            </a:pPr>
            <a:r>
              <a:rPr lang="en-US" dirty="0"/>
              <a:t>       512-245-3506; </a:t>
            </a:r>
            <a:r>
              <a:rPr lang="en-US" sz="2000" dirty="0"/>
              <a:t>hpadvising@txstate.edu </a:t>
            </a:r>
            <a:endParaRPr lang="en-US" sz="3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223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ext, table&#10;&#10;Description automatically generated">
            <a:extLst>
              <a:ext uri="{FF2B5EF4-FFF2-40B4-BE49-F238E27FC236}">
                <a16:creationId xmlns:a16="http://schemas.microsoft.com/office/drawing/2014/main" id="{A4A7D1C1-D69E-4FB3-9A6D-4E88E7B4788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35422" y="214145"/>
            <a:ext cx="4975852" cy="6293659"/>
          </a:xfrm>
        </p:spPr>
      </p:pic>
    </p:spTree>
    <p:extLst>
      <p:ext uri="{BB962C8B-B14F-4D97-AF65-F5344CB8AC3E}">
        <p14:creationId xmlns:p14="http://schemas.microsoft.com/office/powerpoint/2010/main" val="1322186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7F75C98-7A87-4526-91CE-CD4734812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332" y="78061"/>
            <a:ext cx="5108089" cy="670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752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E4419-830D-45A6-8A68-BDC83F33B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764" y="366566"/>
            <a:ext cx="7958331" cy="1077229"/>
          </a:xfrm>
        </p:spPr>
        <p:txBody>
          <a:bodyPr>
            <a:normAutofit/>
          </a:bodyPr>
          <a:lstStyle/>
          <a:p>
            <a:pPr algn="l"/>
            <a:r>
              <a:rPr lang="en-US" sz="4400" dirty="0" err="1"/>
              <a:t>Misc</a:t>
            </a:r>
            <a:r>
              <a:rPr lang="en-US" sz="4400" dirty="0"/>
              <a:t> Academics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2BC3A-1CED-4970-81B6-169D0A03B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6322" y="1029125"/>
            <a:ext cx="7796540" cy="2990310"/>
          </a:xfrm>
        </p:spPr>
        <p:txBody>
          <a:bodyPr>
            <a:normAutofit/>
          </a:bodyPr>
          <a:lstStyle/>
          <a:p>
            <a:r>
              <a:rPr lang="en-US" sz="4000" dirty="0"/>
              <a:t>Honors’ College</a:t>
            </a:r>
          </a:p>
          <a:p>
            <a:r>
              <a:rPr lang="en-US" sz="4000" dirty="0"/>
              <a:t>Minors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995A046-8F84-416E-AEB8-88620C1AB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6607605" y="1323469"/>
            <a:ext cx="4455932" cy="250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Undergraduate student Lamont Colter presenting his poster">
            <a:extLst>
              <a:ext uri="{FF2B5EF4-FFF2-40B4-BE49-F238E27FC236}">
                <a16:creationId xmlns:a16="http://schemas.microsoft.com/office/drawing/2014/main" id="{27018094-DB77-4DC9-8677-886925C12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891" y="4049846"/>
            <a:ext cx="406717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078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4769E7C1-A0D2-4A9A-B20B-68131E5EE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881DA4F5-7FE4-4AAC-86DD-581AB73E71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BABD6298-0FA3-4958-92D9-58BB1C35E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2A3C34FA-A89F-402A-8C08-206402BEB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99BD194-5F14-4DCC-8EDD-48B7C99DF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117BD5-B0AF-44B1-9FB3-77D794BEA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0169" y="169549"/>
            <a:ext cx="3024722" cy="1077229"/>
          </a:xfrm>
        </p:spPr>
        <p:txBody>
          <a:bodyPr>
            <a:noAutofit/>
          </a:bodyPr>
          <a:lstStyle/>
          <a:p>
            <a:r>
              <a:rPr lang="en-US" sz="3600" dirty="0"/>
              <a:t>Other Departmental Opportunities</a:t>
            </a:r>
          </a:p>
        </p:txBody>
      </p:sp>
      <p:pic>
        <p:nvPicPr>
          <p:cNvPr id="1028" name="Picture 4" descr="SERTOMA Logo">
            <a:extLst>
              <a:ext uri="{FF2B5EF4-FFF2-40B4-BE49-F238E27FC236}">
                <a16:creationId xmlns:a16="http://schemas.microsoft.com/office/drawing/2014/main" id="{F4406D4A-315A-44A4-A1D2-0015B45864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6" r="8953" b="2"/>
          <a:stretch/>
        </p:blipFill>
        <p:spPr bwMode="auto">
          <a:xfrm>
            <a:off x="3798815" y="10"/>
            <a:ext cx="2776409" cy="260808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SSLHA Logo">
            <a:extLst>
              <a:ext uri="{FF2B5EF4-FFF2-40B4-BE49-F238E27FC236}">
                <a16:creationId xmlns:a16="http://schemas.microsoft.com/office/drawing/2014/main" id="{127F7E72-82C9-47BE-9F2D-77626B2DB3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4" r="-1" b="2534"/>
          <a:stretch/>
        </p:blipFill>
        <p:spPr bwMode="auto">
          <a:xfrm>
            <a:off x="1000389" y="10"/>
            <a:ext cx="2798425" cy="261180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ilingual Cartoon">
            <a:extLst>
              <a:ext uri="{FF2B5EF4-FFF2-40B4-BE49-F238E27FC236}">
                <a16:creationId xmlns:a16="http://schemas.microsoft.com/office/drawing/2014/main" id="{8BBE71FB-8B31-4278-81D3-79712ED391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r="29737" b="1"/>
          <a:stretch/>
        </p:blipFill>
        <p:spPr bwMode="auto">
          <a:xfrm>
            <a:off x="1001716" y="2611819"/>
            <a:ext cx="5573498" cy="424640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0C2CE016-7426-4D51-9172-45C735FE2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8A394-7B22-4A21-A478-FB4918F2A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2428" y="2007510"/>
            <a:ext cx="4297530" cy="4847771"/>
          </a:xfrm>
        </p:spPr>
        <p:txBody>
          <a:bodyPr>
            <a:noAutofit/>
          </a:bodyPr>
          <a:lstStyle/>
          <a:p>
            <a:r>
              <a:rPr lang="en-US" sz="2400" dirty="0">
                <a:hlinkClick r:id="rId8"/>
              </a:rPr>
              <a:t>Student Service Organizations</a:t>
            </a:r>
            <a:endParaRPr lang="en-US" sz="2400" dirty="0"/>
          </a:p>
          <a:p>
            <a:pPr lvl="1"/>
            <a:r>
              <a:rPr lang="en-US" sz="2400" dirty="0"/>
              <a:t>NSSLHA</a:t>
            </a:r>
          </a:p>
          <a:p>
            <a:pPr lvl="1"/>
            <a:r>
              <a:rPr lang="en-US" sz="2400" dirty="0" err="1"/>
              <a:t>Sertoma</a:t>
            </a:r>
            <a:endParaRPr lang="en-US" sz="2400" dirty="0"/>
          </a:p>
          <a:p>
            <a:pPr lvl="1"/>
            <a:r>
              <a:rPr lang="en-US" sz="2400" dirty="0"/>
              <a:t>BIG</a:t>
            </a:r>
          </a:p>
          <a:p>
            <a:r>
              <a:rPr lang="en-US" sz="2400" dirty="0">
                <a:hlinkClick r:id="rId9"/>
              </a:rPr>
              <a:t>Student Affairs: </a:t>
            </a:r>
            <a:endParaRPr lang="en-US" sz="2400" dirty="0"/>
          </a:p>
          <a:p>
            <a:pPr marL="457200" lvl="1" indent="0">
              <a:buNone/>
            </a:pPr>
            <a:r>
              <a:rPr lang="en-US" sz="2000" dirty="0"/>
              <a:t>LaTonya Y. Henry</a:t>
            </a:r>
          </a:p>
          <a:p>
            <a:pPr marL="457200" lvl="1" indent="0">
              <a:buNone/>
            </a:pPr>
            <a:r>
              <a:rPr lang="en-US" sz="1400" dirty="0"/>
              <a:t>LH17@txstate.edu</a:t>
            </a:r>
          </a:p>
          <a:p>
            <a:pPr marL="457200" lvl="1" indent="0">
              <a:buNone/>
            </a:pPr>
            <a:endParaRPr lang="en-US" sz="3200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4B3E0BD3-7E48-45B6-BDF6-8ED6E52DA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09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67D11D4F-4F6D-445C-BFEB-96F967B218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F2B14849-3056-4040-ACC2-869157C382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A073F794-406A-4D90-8215-86A90A500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EF6760B4-2A40-4AC2-B1DD-2A870AEB4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7ACBC84-F47E-4B21-A7F3-60566BB76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AE229D4-A955-47B2-82C8-E7459998B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E60A09-F1C3-4BD3-822E-8CFD878B7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735" y="270063"/>
            <a:ext cx="3427644" cy="60180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Research Labs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33FB4B9E-172A-4EA2-8C0E-0F73BFA42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5173" y="0"/>
            <a:ext cx="59799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4A03891-1EAA-4148-A200-5BE5EB2F0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7301" y="323909"/>
            <a:ext cx="3093838" cy="1531450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0BCDCCAE-697C-485A-B4DD-83B5F912F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3616" y="236477"/>
            <a:ext cx="5497933" cy="3789631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9DD4FE7F-DB59-4723-8D40-C0944A93C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>
            <a:off x="5844889" y="4474148"/>
            <a:ext cx="2485362" cy="1864022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C19B8FE7-E6F0-44D0-AAB7-F7100184B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3616" y="4183534"/>
            <a:ext cx="2670663" cy="2426299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CBCC2F1F-AA51-4142-BE7D-DD736E3BD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82999" y="4456765"/>
            <a:ext cx="2508541" cy="1881405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F806AC62-BC3F-4D5E-BF23-F593DF518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0886" y="4181008"/>
            <a:ext cx="2670663" cy="2426299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6093D801-98AE-465E-A5FC-A333D4C6A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BE4DD8-C108-40E3-B9BA-111CC51639D4}"/>
              </a:ext>
            </a:extLst>
          </p:cNvPr>
          <p:cNvSpPr txBox="1"/>
          <p:nvPr/>
        </p:nvSpPr>
        <p:spPr>
          <a:xfrm>
            <a:off x="1313100" y="800801"/>
            <a:ext cx="3427644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Faculty research labs and projects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hlinkClick r:id="rId8"/>
              </a:rPr>
              <a:t>Bilingual Language Acquisition Brains (BLAB) Lab</a:t>
            </a:r>
            <a:endParaRPr lang="en-US" sz="2000" dirty="0"/>
          </a:p>
          <a:p>
            <a:pPr lvl="1"/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hlinkClick r:id="rId9"/>
              </a:rPr>
              <a:t>Child Language Lab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hlinkClick r:id="rId10"/>
              </a:rPr>
              <a:t>Child Speech Lab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hlinkClick r:id="rId11"/>
              </a:rPr>
              <a:t>NEUral Systems Research in Aging Lab (NEURAL)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hlinkClick r:id="rId12"/>
              </a:rPr>
              <a:t>Stuttering Research Lab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hlinkClick r:id="rId13"/>
              </a:rPr>
              <a:t>Team Schwarz Child Language Lab</a:t>
            </a:r>
            <a:endParaRPr lang="en-US" sz="2000" dirty="0"/>
          </a:p>
          <a:p>
            <a:pPr lvl="1"/>
            <a:endParaRPr lang="en-US" dirty="0"/>
          </a:p>
        </p:txBody>
      </p:sp>
      <p:pic>
        <p:nvPicPr>
          <p:cNvPr id="6" name="Picture 5" descr="A few people standing in front of a white board&#10;&#10;Description automatically generated with low confidence">
            <a:extLst>
              <a:ext uri="{FF2B5EF4-FFF2-40B4-BE49-F238E27FC236}">
                <a16:creationId xmlns:a16="http://schemas.microsoft.com/office/drawing/2014/main" id="{CAD6AABE-CD83-470B-86F4-79190C3D978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71484" y="2185186"/>
            <a:ext cx="3065171" cy="1724159"/>
          </a:xfrm>
          <a:prstGeom prst="rect">
            <a:avLst/>
          </a:prstGeom>
        </p:spPr>
      </p:pic>
      <p:pic>
        <p:nvPicPr>
          <p:cNvPr id="8" name="Picture 7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06C8103E-DEB6-4C19-9B2C-6140BB851CD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72966" y="778301"/>
            <a:ext cx="2093573" cy="290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1548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7597</TotalTime>
  <Words>224</Words>
  <Application>Microsoft Office PowerPoint</Application>
  <PresentationFormat>Widescreen</PresentationFormat>
  <Paragraphs>60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MS Shell Dlg 2</vt:lpstr>
      <vt:lpstr>Wingdings</vt:lpstr>
      <vt:lpstr>Wingdings 3</vt:lpstr>
      <vt:lpstr>Madison</vt:lpstr>
      <vt:lpstr>Orientation for CDIS Majors</vt:lpstr>
      <vt:lpstr>CDIS website  https://www.health.txstate.edu/cdis/</vt:lpstr>
      <vt:lpstr>Application Process</vt:lpstr>
      <vt:lpstr>Undergraduate Course Sequence and Degree Requirements</vt:lpstr>
      <vt:lpstr>PowerPoint Presentation</vt:lpstr>
      <vt:lpstr>PowerPoint Presentation</vt:lpstr>
      <vt:lpstr>Misc Academics</vt:lpstr>
      <vt:lpstr>Other Departmental Opportunities</vt:lpstr>
      <vt:lpstr>Research Labs</vt:lpstr>
      <vt:lpstr>Living and Studying in  Round Rock</vt:lpstr>
      <vt:lpstr>Academic Assistance</vt:lpstr>
      <vt:lpstr>Round Rock Campus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Orientation for CDIS Majors</dc:title>
  <dc:creator>Stiritz, Lori L</dc:creator>
  <cp:lastModifiedBy>Murshed, Raidah</cp:lastModifiedBy>
  <cp:revision>39</cp:revision>
  <cp:lastPrinted>2019-04-15T16:17:55Z</cp:lastPrinted>
  <dcterms:created xsi:type="dcterms:W3CDTF">2019-04-15T15:47:54Z</dcterms:created>
  <dcterms:modified xsi:type="dcterms:W3CDTF">2022-04-01T21:08:18Z</dcterms:modified>
</cp:coreProperties>
</file>