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8" r:id="rId22"/>
    <p:sldId id="274" r:id="rId23"/>
    <p:sldId id="275" r:id="rId24"/>
    <p:sldId id="279" r:id="rId25"/>
    <p:sldId id="280" r:id="rId26"/>
    <p:sldId id="281" r:id="rId27"/>
    <p:sldId id="282" r:id="rId28"/>
    <p:sldId id="283" r:id="rId29"/>
    <p:sldId id="284" r:id="rId30"/>
    <p:sldId id="288" r:id="rId31"/>
    <p:sldId id="289" r:id="rId32"/>
    <p:sldId id="290" r:id="rId33"/>
    <p:sldId id="286" r:id="rId34"/>
    <p:sldId id="287" r:id="rId35"/>
    <p:sldId id="285" r:id="rId36"/>
    <p:sldId id="291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apps.who.int/gho/data/view.main.SDG2016LEXv?lang=en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apps.who.int/gho/data/view.main.SDG2016LEXv?lang=en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3E4EEC-A7E0-4357-AFDE-EB47CF63EE49}" type="doc">
      <dgm:prSet loTypeId="urn:microsoft.com/office/officeart/2008/layout/LinedList" loCatId="list" qsTypeId="urn:microsoft.com/office/officeart/2005/8/quickstyle/simple5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A6508AA2-9335-4811-A210-758118727578}">
      <dgm:prSet/>
      <dgm:spPr/>
      <dgm:t>
        <a:bodyPr/>
        <a:lstStyle/>
        <a:p>
          <a:r>
            <a:rPr lang="en-US" dirty="0">
              <a:hlinkClick xmlns:r="http://schemas.openxmlformats.org/officeDocument/2006/relationships" r:id="rId1"/>
            </a:rPr>
            <a:t>http://apps.who.int/gho/data/view.main.SDG2016LEXv?lang=en</a:t>
          </a:r>
          <a:endParaRPr lang="en-US" dirty="0"/>
        </a:p>
      </dgm:t>
    </dgm:pt>
    <dgm:pt modelId="{C1103B64-9DCC-4CD4-9E62-7AABF0B4CD0F}" type="parTrans" cxnId="{7B8354B2-512B-488A-877A-BAF8D83B7CCC}">
      <dgm:prSet/>
      <dgm:spPr/>
      <dgm:t>
        <a:bodyPr/>
        <a:lstStyle/>
        <a:p>
          <a:endParaRPr lang="en-US"/>
        </a:p>
      </dgm:t>
    </dgm:pt>
    <dgm:pt modelId="{17EED53B-DC31-4CB2-B0DE-E1DB56769FFB}" type="sibTrans" cxnId="{7B8354B2-512B-488A-877A-BAF8D83B7CCC}">
      <dgm:prSet/>
      <dgm:spPr/>
      <dgm:t>
        <a:bodyPr/>
        <a:lstStyle/>
        <a:p>
          <a:endParaRPr lang="en-US"/>
        </a:p>
      </dgm:t>
    </dgm:pt>
    <dgm:pt modelId="{2F62AF18-40C0-4D9F-A621-03567F9E984C}">
      <dgm:prSet/>
      <dgm:spPr/>
      <dgm:t>
        <a:bodyPr/>
        <a:lstStyle/>
        <a:p>
          <a:r>
            <a:rPr lang="en-US"/>
            <a:t>Download filtered data as CSV Table. </a:t>
          </a:r>
        </a:p>
      </dgm:t>
    </dgm:pt>
    <dgm:pt modelId="{7D557332-D914-4A65-BF89-21C6BF5411E0}" type="parTrans" cxnId="{844065CB-C7B3-4E51-BB90-CB1921EEC4A8}">
      <dgm:prSet/>
      <dgm:spPr/>
      <dgm:t>
        <a:bodyPr/>
        <a:lstStyle/>
        <a:p>
          <a:endParaRPr lang="en-US"/>
        </a:p>
      </dgm:t>
    </dgm:pt>
    <dgm:pt modelId="{86F8EF3A-6462-4F12-8493-FC2D1E202BAC}" type="sibTrans" cxnId="{844065CB-C7B3-4E51-BB90-CB1921EEC4A8}">
      <dgm:prSet/>
      <dgm:spPr/>
      <dgm:t>
        <a:bodyPr/>
        <a:lstStyle/>
        <a:p>
          <a:endParaRPr lang="en-US"/>
        </a:p>
      </dgm:t>
    </dgm:pt>
    <dgm:pt modelId="{C8E21A50-C129-458C-B997-88CC36F2DF97}">
      <dgm:prSet/>
      <dgm:spPr/>
      <dgm:t>
        <a:bodyPr/>
        <a:lstStyle/>
        <a:p>
          <a:r>
            <a:rPr lang="en-US"/>
            <a:t>Save the data to your Desktop as “LifeExp.csv.”</a:t>
          </a:r>
        </a:p>
      </dgm:t>
    </dgm:pt>
    <dgm:pt modelId="{3FE718FE-336C-456A-9AF1-21FE79D13035}" type="parTrans" cxnId="{4EEC2CA5-74FE-4F44-8079-00D17569E30C}">
      <dgm:prSet/>
      <dgm:spPr/>
      <dgm:t>
        <a:bodyPr/>
        <a:lstStyle/>
        <a:p>
          <a:endParaRPr lang="en-US"/>
        </a:p>
      </dgm:t>
    </dgm:pt>
    <dgm:pt modelId="{4805B565-529F-4EAC-9F47-01B57E78DD7A}" type="sibTrans" cxnId="{4EEC2CA5-74FE-4F44-8079-00D17569E30C}">
      <dgm:prSet/>
      <dgm:spPr/>
      <dgm:t>
        <a:bodyPr/>
        <a:lstStyle/>
        <a:p>
          <a:endParaRPr lang="en-US"/>
        </a:p>
      </dgm:t>
    </dgm:pt>
    <dgm:pt modelId="{CD09E02D-2941-47A1-BE6E-AC3E0A280131}">
      <dgm:prSet/>
      <dgm:spPr/>
      <dgm:t>
        <a:bodyPr/>
        <a:lstStyle/>
        <a:p>
          <a:r>
            <a:rPr lang="en-US"/>
            <a:t>Close Excel.</a:t>
          </a:r>
        </a:p>
      </dgm:t>
    </dgm:pt>
    <dgm:pt modelId="{C7DD4673-B164-49F8-B924-D3FBB87024E4}" type="parTrans" cxnId="{51ED07AC-15FF-4BD0-B2BD-2996755D4A22}">
      <dgm:prSet/>
      <dgm:spPr/>
      <dgm:t>
        <a:bodyPr/>
        <a:lstStyle/>
        <a:p>
          <a:endParaRPr lang="en-US"/>
        </a:p>
      </dgm:t>
    </dgm:pt>
    <dgm:pt modelId="{8DF6F611-6BC4-4883-A088-25F722AA87EF}" type="sibTrans" cxnId="{51ED07AC-15FF-4BD0-B2BD-2996755D4A22}">
      <dgm:prSet/>
      <dgm:spPr/>
      <dgm:t>
        <a:bodyPr/>
        <a:lstStyle/>
        <a:p>
          <a:endParaRPr lang="en-US"/>
        </a:p>
      </dgm:t>
    </dgm:pt>
    <dgm:pt modelId="{D29DC775-1824-40D3-9DC9-AB7CF43C9897}" type="pres">
      <dgm:prSet presAssocID="{093E4EEC-A7E0-4357-AFDE-EB47CF63EE49}" presName="vert0" presStyleCnt="0">
        <dgm:presLayoutVars>
          <dgm:dir/>
          <dgm:animOne val="branch"/>
          <dgm:animLvl val="lvl"/>
        </dgm:presLayoutVars>
      </dgm:prSet>
      <dgm:spPr/>
    </dgm:pt>
    <dgm:pt modelId="{098A48FB-0C0C-45BE-BE56-F39E99D14B0A}" type="pres">
      <dgm:prSet presAssocID="{A6508AA2-9335-4811-A210-758118727578}" presName="thickLine" presStyleLbl="alignNode1" presStyleIdx="0" presStyleCnt="4"/>
      <dgm:spPr/>
    </dgm:pt>
    <dgm:pt modelId="{FD37CBDE-95DE-4AAD-A0A6-0A4242570875}" type="pres">
      <dgm:prSet presAssocID="{A6508AA2-9335-4811-A210-758118727578}" presName="horz1" presStyleCnt="0"/>
      <dgm:spPr/>
    </dgm:pt>
    <dgm:pt modelId="{F50D03E9-451F-44F3-B97C-315D760238D6}" type="pres">
      <dgm:prSet presAssocID="{A6508AA2-9335-4811-A210-758118727578}" presName="tx1" presStyleLbl="revTx" presStyleIdx="0" presStyleCnt="4"/>
      <dgm:spPr/>
    </dgm:pt>
    <dgm:pt modelId="{F96D7A45-2C54-45A9-82A6-6E17F17BF31B}" type="pres">
      <dgm:prSet presAssocID="{A6508AA2-9335-4811-A210-758118727578}" presName="vert1" presStyleCnt="0"/>
      <dgm:spPr/>
    </dgm:pt>
    <dgm:pt modelId="{CCB7AD82-901A-4746-A238-8894B2529303}" type="pres">
      <dgm:prSet presAssocID="{2F62AF18-40C0-4D9F-A621-03567F9E984C}" presName="thickLine" presStyleLbl="alignNode1" presStyleIdx="1" presStyleCnt="4"/>
      <dgm:spPr/>
    </dgm:pt>
    <dgm:pt modelId="{64027058-E5A7-4C99-85FE-366D5A077CBA}" type="pres">
      <dgm:prSet presAssocID="{2F62AF18-40C0-4D9F-A621-03567F9E984C}" presName="horz1" presStyleCnt="0"/>
      <dgm:spPr/>
    </dgm:pt>
    <dgm:pt modelId="{E4B99645-1F54-4CB7-BD85-E80B287AE534}" type="pres">
      <dgm:prSet presAssocID="{2F62AF18-40C0-4D9F-A621-03567F9E984C}" presName="tx1" presStyleLbl="revTx" presStyleIdx="1" presStyleCnt="4"/>
      <dgm:spPr/>
    </dgm:pt>
    <dgm:pt modelId="{3A0E631D-E307-4960-8EFA-8531C4BF463C}" type="pres">
      <dgm:prSet presAssocID="{2F62AF18-40C0-4D9F-A621-03567F9E984C}" presName="vert1" presStyleCnt="0"/>
      <dgm:spPr/>
    </dgm:pt>
    <dgm:pt modelId="{30D9A267-F95B-4277-885C-A7286203E190}" type="pres">
      <dgm:prSet presAssocID="{C8E21A50-C129-458C-B997-88CC36F2DF97}" presName="thickLine" presStyleLbl="alignNode1" presStyleIdx="2" presStyleCnt="4"/>
      <dgm:spPr/>
    </dgm:pt>
    <dgm:pt modelId="{D54C6C1C-F48F-4793-AB19-1DBFAA63896F}" type="pres">
      <dgm:prSet presAssocID="{C8E21A50-C129-458C-B997-88CC36F2DF97}" presName="horz1" presStyleCnt="0"/>
      <dgm:spPr/>
    </dgm:pt>
    <dgm:pt modelId="{BE2D70B0-6D90-4E90-99A5-B03C38FB748B}" type="pres">
      <dgm:prSet presAssocID="{C8E21A50-C129-458C-B997-88CC36F2DF97}" presName="tx1" presStyleLbl="revTx" presStyleIdx="2" presStyleCnt="4"/>
      <dgm:spPr/>
    </dgm:pt>
    <dgm:pt modelId="{02F6C4F9-BF59-46B2-A493-E52E89528AA5}" type="pres">
      <dgm:prSet presAssocID="{C8E21A50-C129-458C-B997-88CC36F2DF97}" presName="vert1" presStyleCnt="0"/>
      <dgm:spPr/>
    </dgm:pt>
    <dgm:pt modelId="{0398500D-0B73-4B8A-889F-62B9CB1DAA53}" type="pres">
      <dgm:prSet presAssocID="{CD09E02D-2941-47A1-BE6E-AC3E0A280131}" presName="thickLine" presStyleLbl="alignNode1" presStyleIdx="3" presStyleCnt="4"/>
      <dgm:spPr/>
    </dgm:pt>
    <dgm:pt modelId="{3F26E85F-4985-4DD7-88C1-E666EEE948A2}" type="pres">
      <dgm:prSet presAssocID="{CD09E02D-2941-47A1-BE6E-AC3E0A280131}" presName="horz1" presStyleCnt="0"/>
      <dgm:spPr/>
    </dgm:pt>
    <dgm:pt modelId="{106AE2D5-257F-4313-AD69-7097A5BB4A48}" type="pres">
      <dgm:prSet presAssocID="{CD09E02D-2941-47A1-BE6E-AC3E0A280131}" presName="tx1" presStyleLbl="revTx" presStyleIdx="3" presStyleCnt="4"/>
      <dgm:spPr/>
    </dgm:pt>
    <dgm:pt modelId="{ED48A0B1-99E0-4FAE-BF6C-B8BA3E576FD2}" type="pres">
      <dgm:prSet presAssocID="{CD09E02D-2941-47A1-BE6E-AC3E0A280131}" presName="vert1" presStyleCnt="0"/>
      <dgm:spPr/>
    </dgm:pt>
  </dgm:ptLst>
  <dgm:cxnLst>
    <dgm:cxn modelId="{BD54AE0A-8454-4B00-A43E-253396E30DB4}" type="presOf" srcId="{C8E21A50-C129-458C-B997-88CC36F2DF97}" destId="{BE2D70B0-6D90-4E90-99A5-B03C38FB748B}" srcOrd="0" destOrd="0" presId="urn:microsoft.com/office/officeart/2008/layout/LinedList"/>
    <dgm:cxn modelId="{11323A0F-9FDC-47C6-B917-79790D98AC12}" type="presOf" srcId="{093E4EEC-A7E0-4357-AFDE-EB47CF63EE49}" destId="{D29DC775-1824-40D3-9DC9-AB7CF43C9897}" srcOrd="0" destOrd="0" presId="urn:microsoft.com/office/officeart/2008/layout/LinedList"/>
    <dgm:cxn modelId="{B3815D3D-E602-48C3-9BAB-FF2E1297DC35}" type="presOf" srcId="{2F62AF18-40C0-4D9F-A621-03567F9E984C}" destId="{E4B99645-1F54-4CB7-BD85-E80B287AE534}" srcOrd="0" destOrd="0" presId="urn:microsoft.com/office/officeart/2008/layout/LinedList"/>
    <dgm:cxn modelId="{F836EE6D-EDB9-4ED9-AEFA-0CED4D5A4A65}" type="presOf" srcId="{CD09E02D-2941-47A1-BE6E-AC3E0A280131}" destId="{106AE2D5-257F-4313-AD69-7097A5BB4A48}" srcOrd="0" destOrd="0" presId="urn:microsoft.com/office/officeart/2008/layout/LinedList"/>
    <dgm:cxn modelId="{4EEC2CA5-74FE-4F44-8079-00D17569E30C}" srcId="{093E4EEC-A7E0-4357-AFDE-EB47CF63EE49}" destId="{C8E21A50-C129-458C-B997-88CC36F2DF97}" srcOrd="2" destOrd="0" parTransId="{3FE718FE-336C-456A-9AF1-21FE79D13035}" sibTransId="{4805B565-529F-4EAC-9F47-01B57E78DD7A}"/>
    <dgm:cxn modelId="{51ED07AC-15FF-4BD0-B2BD-2996755D4A22}" srcId="{093E4EEC-A7E0-4357-AFDE-EB47CF63EE49}" destId="{CD09E02D-2941-47A1-BE6E-AC3E0A280131}" srcOrd="3" destOrd="0" parTransId="{C7DD4673-B164-49F8-B924-D3FBB87024E4}" sibTransId="{8DF6F611-6BC4-4883-A088-25F722AA87EF}"/>
    <dgm:cxn modelId="{7B8354B2-512B-488A-877A-BAF8D83B7CCC}" srcId="{093E4EEC-A7E0-4357-AFDE-EB47CF63EE49}" destId="{A6508AA2-9335-4811-A210-758118727578}" srcOrd="0" destOrd="0" parTransId="{C1103B64-9DCC-4CD4-9E62-7AABF0B4CD0F}" sibTransId="{17EED53B-DC31-4CB2-B0DE-E1DB56769FFB}"/>
    <dgm:cxn modelId="{844065CB-C7B3-4E51-BB90-CB1921EEC4A8}" srcId="{093E4EEC-A7E0-4357-AFDE-EB47CF63EE49}" destId="{2F62AF18-40C0-4D9F-A621-03567F9E984C}" srcOrd="1" destOrd="0" parTransId="{7D557332-D914-4A65-BF89-21C6BF5411E0}" sibTransId="{86F8EF3A-6462-4F12-8493-FC2D1E202BAC}"/>
    <dgm:cxn modelId="{016CFEEF-7981-40AD-9020-FECEDA0F01C4}" type="presOf" srcId="{A6508AA2-9335-4811-A210-758118727578}" destId="{F50D03E9-451F-44F3-B97C-315D760238D6}" srcOrd="0" destOrd="0" presId="urn:microsoft.com/office/officeart/2008/layout/LinedList"/>
    <dgm:cxn modelId="{31948AFB-E5D5-4F3F-AC57-62B4BC53994A}" type="presParOf" srcId="{D29DC775-1824-40D3-9DC9-AB7CF43C9897}" destId="{098A48FB-0C0C-45BE-BE56-F39E99D14B0A}" srcOrd="0" destOrd="0" presId="urn:microsoft.com/office/officeart/2008/layout/LinedList"/>
    <dgm:cxn modelId="{C9EF0310-B5A3-46AC-8C55-523B8C3740B4}" type="presParOf" srcId="{D29DC775-1824-40D3-9DC9-AB7CF43C9897}" destId="{FD37CBDE-95DE-4AAD-A0A6-0A4242570875}" srcOrd="1" destOrd="0" presId="urn:microsoft.com/office/officeart/2008/layout/LinedList"/>
    <dgm:cxn modelId="{458DE104-EDAB-4521-84C9-0F8D9DCF87B3}" type="presParOf" srcId="{FD37CBDE-95DE-4AAD-A0A6-0A4242570875}" destId="{F50D03E9-451F-44F3-B97C-315D760238D6}" srcOrd="0" destOrd="0" presId="urn:microsoft.com/office/officeart/2008/layout/LinedList"/>
    <dgm:cxn modelId="{3335CDD9-EF71-48B0-BA94-57F771F2AA7A}" type="presParOf" srcId="{FD37CBDE-95DE-4AAD-A0A6-0A4242570875}" destId="{F96D7A45-2C54-45A9-82A6-6E17F17BF31B}" srcOrd="1" destOrd="0" presId="urn:microsoft.com/office/officeart/2008/layout/LinedList"/>
    <dgm:cxn modelId="{37B2E7DA-E7E1-47DF-8F9E-90159F99B96A}" type="presParOf" srcId="{D29DC775-1824-40D3-9DC9-AB7CF43C9897}" destId="{CCB7AD82-901A-4746-A238-8894B2529303}" srcOrd="2" destOrd="0" presId="urn:microsoft.com/office/officeart/2008/layout/LinedList"/>
    <dgm:cxn modelId="{A97980AF-C68D-4EBC-ADA5-301DD4E5FED4}" type="presParOf" srcId="{D29DC775-1824-40D3-9DC9-AB7CF43C9897}" destId="{64027058-E5A7-4C99-85FE-366D5A077CBA}" srcOrd="3" destOrd="0" presId="urn:microsoft.com/office/officeart/2008/layout/LinedList"/>
    <dgm:cxn modelId="{F351F081-310C-4851-8264-5C5C84365C4C}" type="presParOf" srcId="{64027058-E5A7-4C99-85FE-366D5A077CBA}" destId="{E4B99645-1F54-4CB7-BD85-E80B287AE534}" srcOrd="0" destOrd="0" presId="urn:microsoft.com/office/officeart/2008/layout/LinedList"/>
    <dgm:cxn modelId="{68ADB99C-0C67-4275-A0CD-C6404BF745CF}" type="presParOf" srcId="{64027058-E5A7-4C99-85FE-366D5A077CBA}" destId="{3A0E631D-E307-4960-8EFA-8531C4BF463C}" srcOrd="1" destOrd="0" presId="urn:microsoft.com/office/officeart/2008/layout/LinedList"/>
    <dgm:cxn modelId="{F0F0E6CA-B2E0-442F-BB4F-A93B901DEEF6}" type="presParOf" srcId="{D29DC775-1824-40D3-9DC9-AB7CF43C9897}" destId="{30D9A267-F95B-4277-885C-A7286203E190}" srcOrd="4" destOrd="0" presId="urn:microsoft.com/office/officeart/2008/layout/LinedList"/>
    <dgm:cxn modelId="{7058C92D-A896-4796-9823-0CBAF3DD85C8}" type="presParOf" srcId="{D29DC775-1824-40D3-9DC9-AB7CF43C9897}" destId="{D54C6C1C-F48F-4793-AB19-1DBFAA63896F}" srcOrd="5" destOrd="0" presId="urn:microsoft.com/office/officeart/2008/layout/LinedList"/>
    <dgm:cxn modelId="{A0ED68C9-5BEA-4078-B0BB-D82CCCF17A18}" type="presParOf" srcId="{D54C6C1C-F48F-4793-AB19-1DBFAA63896F}" destId="{BE2D70B0-6D90-4E90-99A5-B03C38FB748B}" srcOrd="0" destOrd="0" presId="urn:microsoft.com/office/officeart/2008/layout/LinedList"/>
    <dgm:cxn modelId="{574A3F81-ACF7-480A-9D98-ED5E4C97811F}" type="presParOf" srcId="{D54C6C1C-F48F-4793-AB19-1DBFAA63896F}" destId="{02F6C4F9-BF59-46B2-A493-E52E89528AA5}" srcOrd="1" destOrd="0" presId="urn:microsoft.com/office/officeart/2008/layout/LinedList"/>
    <dgm:cxn modelId="{B1C5343D-FFBE-4FD3-94AD-94CA773CDB18}" type="presParOf" srcId="{D29DC775-1824-40D3-9DC9-AB7CF43C9897}" destId="{0398500D-0B73-4B8A-889F-62B9CB1DAA53}" srcOrd="6" destOrd="0" presId="urn:microsoft.com/office/officeart/2008/layout/LinedList"/>
    <dgm:cxn modelId="{3B255E8C-1803-45F9-9261-7B54D70698B0}" type="presParOf" srcId="{D29DC775-1824-40D3-9DC9-AB7CF43C9897}" destId="{3F26E85F-4985-4DD7-88C1-E666EEE948A2}" srcOrd="7" destOrd="0" presId="urn:microsoft.com/office/officeart/2008/layout/LinedList"/>
    <dgm:cxn modelId="{9B8D18F3-BCBC-4837-BAD9-77347926B3B1}" type="presParOf" srcId="{3F26E85F-4985-4DD7-88C1-E666EEE948A2}" destId="{106AE2D5-257F-4313-AD69-7097A5BB4A48}" srcOrd="0" destOrd="0" presId="urn:microsoft.com/office/officeart/2008/layout/LinedList"/>
    <dgm:cxn modelId="{44953785-A684-4BE1-874C-E03CCE51AC54}" type="presParOf" srcId="{3F26E85F-4985-4DD7-88C1-E666EEE948A2}" destId="{ED48A0B1-99E0-4FAE-BF6C-B8BA3E576FD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8A48FB-0C0C-45BE-BE56-F39E99D14B0A}">
      <dsp:nvSpPr>
        <dsp:cNvPr id="0" name=""/>
        <dsp:cNvSpPr/>
      </dsp:nvSpPr>
      <dsp:spPr>
        <a:xfrm>
          <a:off x="0" y="0"/>
          <a:ext cx="1011935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50D03E9-451F-44F3-B97C-315D760238D6}">
      <dsp:nvSpPr>
        <dsp:cNvPr id="0" name=""/>
        <dsp:cNvSpPr/>
      </dsp:nvSpPr>
      <dsp:spPr>
        <a:xfrm>
          <a:off x="0" y="0"/>
          <a:ext cx="10119359" cy="782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hlinkClick xmlns:r="http://schemas.openxmlformats.org/officeDocument/2006/relationships" r:id="rId1"/>
            </a:rPr>
            <a:t>http://apps.who.int/gho/data/view.main.SDG2016LEXv?lang=en</a:t>
          </a:r>
          <a:endParaRPr lang="en-US" sz="2900" kern="1200" dirty="0"/>
        </a:p>
      </dsp:txBody>
      <dsp:txXfrm>
        <a:off x="0" y="0"/>
        <a:ext cx="10119359" cy="782841"/>
      </dsp:txXfrm>
    </dsp:sp>
    <dsp:sp modelId="{CCB7AD82-901A-4746-A238-8894B2529303}">
      <dsp:nvSpPr>
        <dsp:cNvPr id="0" name=""/>
        <dsp:cNvSpPr/>
      </dsp:nvSpPr>
      <dsp:spPr>
        <a:xfrm>
          <a:off x="0" y="782840"/>
          <a:ext cx="1011935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4B99645-1F54-4CB7-BD85-E80B287AE534}">
      <dsp:nvSpPr>
        <dsp:cNvPr id="0" name=""/>
        <dsp:cNvSpPr/>
      </dsp:nvSpPr>
      <dsp:spPr>
        <a:xfrm>
          <a:off x="0" y="782841"/>
          <a:ext cx="10119359" cy="782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Download filtered data as CSV Table. </a:t>
          </a:r>
        </a:p>
      </dsp:txBody>
      <dsp:txXfrm>
        <a:off x="0" y="782841"/>
        <a:ext cx="10119359" cy="782841"/>
      </dsp:txXfrm>
    </dsp:sp>
    <dsp:sp modelId="{30D9A267-F95B-4277-885C-A7286203E190}">
      <dsp:nvSpPr>
        <dsp:cNvPr id="0" name=""/>
        <dsp:cNvSpPr/>
      </dsp:nvSpPr>
      <dsp:spPr>
        <a:xfrm>
          <a:off x="0" y="1565681"/>
          <a:ext cx="1011935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E2D70B0-6D90-4E90-99A5-B03C38FB748B}">
      <dsp:nvSpPr>
        <dsp:cNvPr id="0" name=""/>
        <dsp:cNvSpPr/>
      </dsp:nvSpPr>
      <dsp:spPr>
        <a:xfrm>
          <a:off x="0" y="1565682"/>
          <a:ext cx="10119359" cy="782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Save the data to your Desktop as “LifeExp.csv.”</a:t>
          </a:r>
        </a:p>
      </dsp:txBody>
      <dsp:txXfrm>
        <a:off x="0" y="1565682"/>
        <a:ext cx="10119359" cy="782841"/>
      </dsp:txXfrm>
    </dsp:sp>
    <dsp:sp modelId="{0398500D-0B73-4B8A-889F-62B9CB1DAA53}">
      <dsp:nvSpPr>
        <dsp:cNvPr id="0" name=""/>
        <dsp:cNvSpPr/>
      </dsp:nvSpPr>
      <dsp:spPr>
        <a:xfrm>
          <a:off x="0" y="2348523"/>
          <a:ext cx="1011935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06AE2D5-257F-4313-AD69-7097A5BB4A48}">
      <dsp:nvSpPr>
        <dsp:cNvPr id="0" name=""/>
        <dsp:cNvSpPr/>
      </dsp:nvSpPr>
      <dsp:spPr>
        <a:xfrm>
          <a:off x="0" y="2348523"/>
          <a:ext cx="10119359" cy="782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Close Excel.</a:t>
          </a:r>
        </a:p>
      </dsp:txBody>
      <dsp:txXfrm>
        <a:off x="0" y="2348523"/>
        <a:ext cx="10119359" cy="7828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B1E86-DA52-4BB7-B00E-89ADA8ED3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2CDA12-65A5-43BC-81D1-59811E1EC7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C3835-2B0C-452B-B5CD-4C6969A4B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C4F8-422F-4867-B949-C62E0CE9F1E8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D0C0D-0F4A-410C-8AB5-7DE43DA54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72EA1-0B2D-41E3-A997-D0892122C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ECB3-4C7A-419F-8CBD-18D020AC6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A06DD-ABE1-4913-9098-91DBA045A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D486CE-7E7D-432C-B243-91B756D00F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F04C2-BADE-4746-86A2-06C5302A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C4F8-422F-4867-B949-C62E0CE9F1E8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B0C01-AD23-4C13-B99C-15DB20337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4D2E0-28BC-4079-B9FF-2073C6A19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ECB3-4C7A-419F-8CBD-18D020AC6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19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155501-6A9D-4764-BDBA-6B69016D8D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D0DD3C-B674-4176-9833-33038F4CB0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55A67-4B21-4C29-A726-06977428D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C4F8-422F-4867-B949-C62E0CE9F1E8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C1146-5F14-436B-AD34-5C91E663A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A354F-45FE-437A-8D39-4F512886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ECB3-4C7A-419F-8CBD-18D020AC6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41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2DB20-9597-4043-9FBC-678C73469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5933D-9818-4D45-BFCC-9DB7C35D7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49D91-D0F9-428E-97F8-4EE3BF94B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C4F8-422F-4867-B949-C62E0CE9F1E8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23C8B-C23E-47C6-9633-FA02C35B5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CDF4E-1AFB-42BF-8B3D-91DCF42A9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ECB3-4C7A-419F-8CBD-18D020AC6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0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BED07-E9B1-44C7-8574-22DCD8BFA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224E0-0413-4C9F-8900-197129B6B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14836-B472-4F08-93F1-EF51AD6D8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C4F8-422F-4867-B949-C62E0CE9F1E8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FE812-B5DA-4A7C-B726-74BD20375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BFDD6-E5A0-44BA-837A-082F0886F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ECB3-4C7A-419F-8CBD-18D020AC6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0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26B81-7F87-43A0-BF93-B0A75B1D5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B23B2-E0CC-4BE1-961F-E5F189BEDF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B58814-D3A6-4186-90DE-3D488BA6D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B35444-1857-443B-9B59-7C7A2FA43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C4F8-422F-4867-B949-C62E0CE9F1E8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EA1B9F-5FD8-479E-8BFA-DC1781EFC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FE5496-3221-4831-A562-414F0F35C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ECB3-4C7A-419F-8CBD-18D020AC6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7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686C2-0A0E-4B41-9D9B-6E17BE2EB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567A3-7BEE-4CD4-B60E-4501562F3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752F54-ECF4-48C4-86E0-5701D47D5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6B0265-C6D7-471F-999F-27BB850D70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EFE1B3-F657-4446-99E2-EAEAA31516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0801FC-B015-4297-8220-65D5DD836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C4F8-422F-4867-B949-C62E0CE9F1E8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35A027-C9D2-4CFE-9112-5D325D5B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59E434-9AA7-4A24-BD22-C1D60174E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ECB3-4C7A-419F-8CBD-18D020AC6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65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0DB05-4834-40B3-8AFF-F7C2F1192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255C90-503E-415B-B2DE-1E2B3DF0B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C4F8-422F-4867-B949-C62E0CE9F1E8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7FB6B2-9379-444E-8A57-431CF637D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96DF01-9142-43C0-BB09-73951D6D8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ECB3-4C7A-419F-8CBD-18D020AC6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2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5C026E-83F8-40B1-B81F-54C991498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C4F8-422F-4867-B949-C62E0CE9F1E8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AED483-4141-48D8-8543-BFB543B7A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241D7E-A319-4467-AC77-AB25ADB11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ECB3-4C7A-419F-8CBD-18D020AC6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7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35F78-54A6-4C9D-B5D0-E26DFF67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30ED2-C590-433C-A03B-E6D6EBBAD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04029-EE78-4CBC-B364-8231C6591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AFC0D8-C67D-42F5-8B73-55796E265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C4F8-422F-4867-B949-C62E0CE9F1E8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2FE0EB-7CAF-4370-B212-347E0C49F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D0FC44-4C87-4C9F-B784-2D8EEBF2E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ECB3-4C7A-419F-8CBD-18D020AC6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55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EAB65-3E65-466C-8BD6-949967E8E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49974B-17B6-4505-8230-B0AEB6EA66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5114D2-8F50-462D-AE4F-70C7A5104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127E2E-32E7-453E-B815-9FDEC09DC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C4F8-422F-4867-B949-C62E0CE9F1E8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307026-8A97-46AB-96CF-36B8083FB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60382-02A3-45FC-861C-2025620B6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ECB3-4C7A-419F-8CBD-18D020AC6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19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EC41E8-8428-42E7-8098-82633A701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E8CD1-CD82-4272-8FA2-9878D5616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B6C35-12A0-4CD7-8746-A1EFBE7710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3C4F8-422F-4867-B949-C62E0CE9F1E8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41688-C1DB-4286-AA78-3E91E3F01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58169-C8AF-4B7F-AFB9-CECFBF48D8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AECB3-4C7A-419F-8CBD-18D020AC6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2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ertiport.pearsonvue.com/Certifications/Microsoft/MOS/Certify/Excel" TargetMode="Externa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fl.com/teams/losangelesrams/profile?team=LA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ertiport.pearsonvue.com/Certifications/Microsoft/MOS/Certify/Exce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17249A-D283-4F50-B008-219202CB60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4105" y="802955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Microsoft Excel Certification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Ribbon">
            <a:extLst>
              <a:ext uri="{FF2B5EF4-FFF2-40B4-BE49-F238E27FC236}">
                <a16:creationId xmlns:a16="http://schemas.microsoft.com/office/drawing/2014/main" id="{3AE3C52C-0655-456E-A114-7E30D32153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7FA2C1EE-D951-4EFD-BD7A-95761CCD5D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0574" y="2421682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i="1" dirty="0">
                <a:solidFill>
                  <a:srgbClr val="000000"/>
                </a:solidFill>
              </a:rPr>
              <a:t>Doc Larry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i="1" dirty="0">
              <a:solidFill>
                <a:srgbClr val="000000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hlinkClick r:id="rId5"/>
              </a:rPr>
              <a:t>https://certiport.pearsonvue.com/Certifications/Microsoft/MOS/Certify/Excel</a:t>
            </a:r>
            <a:endParaRPr lang="en-US" sz="2000" dirty="0">
              <a:solidFill>
                <a:srgbClr val="000000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51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4E7F6-E8CB-4F5E-A517-7CB4B35C7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&amp;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05832-FC97-4F32-8B89-C460933DD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2.2 </a:t>
            </a:r>
            <a:r>
              <a:rPr lang="en-US" dirty="0"/>
              <a:t>	</a:t>
            </a:r>
            <a:r>
              <a:rPr lang="en-US" b="1" dirty="0"/>
              <a:t>Format Cells and Ranges </a:t>
            </a:r>
            <a:r>
              <a:rPr lang="en-US" dirty="0"/>
              <a:t>	</a:t>
            </a:r>
          </a:p>
          <a:p>
            <a:r>
              <a:rPr lang="en-US" dirty="0"/>
              <a:t>2.2.1 	Merge cells.  </a:t>
            </a:r>
            <a:r>
              <a:rPr lang="en-US" i="1" dirty="0"/>
              <a:t>Merge A1 and B1.  Type “Country &amp; Year.”</a:t>
            </a:r>
          </a:p>
          <a:p>
            <a:r>
              <a:rPr lang="en-US" dirty="0"/>
              <a:t>2.2.2 	Modify cell alignment and indentation.  </a:t>
            </a:r>
            <a:r>
              <a:rPr lang="en-US" i="1" dirty="0"/>
              <a:t>Align column C to the center.</a:t>
            </a:r>
            <a:r>
              <a:rPr lang="en-US" dirty="0"/>
              <a:t>	</a:t>
            </a:r>
          </a:p>
          <a:p>
            <a:r>
              <a:rPr lang="en-US" dirty="0"/>
              <a:t>2.2.3 	Format cells by using Format Painter. </a:t>
            </a:r>
            <a:r>
              <a:rPr lang="en-US" i="1" dirty="0"/>
              <a:t>Use Format Painter to Format Column D as Column C.</a:t>
            </a:r>
          </a:p>
          <a:p>
            <a:r>
              <a:rPr lang="en-US" dirty="0"/>
              <a:t>2.2.4 	Wrap text within cells.  </a:t>
            </a:r>
            <a:r>
              <a:rPr lang="en-US" i="1" dirty="0"/>
              <a:t>Shrink Column A to be smaller than the text in A3.  Then Wrap Text.</a:t>
            </a:r>
          </a:p>
          <a:p>
            <a:r>
              <a:rPr lang="en-US" dirty="0"/>
              <a:t>2.2.5 	Apply number formats. </a:t>
            </a:r>
            <a:r>
              <a:rPr lang="en-US" i="1" dirty="0"/>
              <a:t>Format Column C data with 2 digits.</a:t>
            </a:r>
          </a:p>
          <a:p>
            <a:r>
              <a:rPr lang="en-US" dirty="0"/>
              <a:t>2.2.6 	Apply cell formats.  </a:t>
            </a:r>
            <a:r>
              <a:rPr lang="en-US" i="1" dirty="0"/>
              <a:t>Done.</a:t>
            </a:r>
            <a:endParaRPr lang="en-US" dirty="0"/>
          </a:p>
          <a:p>
            <a:r>
              <a:rPr lang="en-US" dirty="0"/>
              <a:t>2.2.7 	Apply cell styles.  </a:t>
            </a:r>
            <a:r>
              <a:rPr lang="en-US" i="1" dirty="0"/>
              <a:t>Right click on any cell and look at the format options. 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468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F19-C89A-4158-9E2D-B547CA56B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&amp;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21079-E1B7-476D-81F6-19EDFCA07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2.3 </a:t>
            </a:r>
            <a:r>
              <a:rPr lang="en-US" dirty="0"/>
              <a:t>	</a:t>
            </a:r>
            <a:r>
              <a:rPr lang="en-US" b="1" dirty="0"/>
              <a:t>Summarize and Organize Data </a:t>
            </a:r>
            <a:r>
              <a:rPr lang="en-US" dirty="0"/>
              <a:t>	</a:t>
            </a:r>
          </a:p>
          <a:p>
            <a:r>
              <a:rPr lang="en-US" dirty="0"/>
              <a:t>2.3.1 	Insert sparklines 	</a:t>
            </a:r>
          </a:p>
          <a:p>
            <a:pPr marL="0" indent="0">
              <a:buNone/>
            </a:pPr>
            <a:r>
              <a:rPr lang="en-US" i="1" dirty="0"/>
              <a:t>Create a Sparkline chart for Afghanistan Life Expectancy at Birth and place it in A1.</a:t>
            </a:r>
          </a:p>
          <a:p>
            <a:r>
              <a:rPr lang="en-US" dirty="0"/>
              <a:t>2.3.2 	Outline data </a:t>
            </a:r>
          </a:p>
          <a:p>
            <a:pPr marL="0" indent="0">
              <a:buNone/>
            </a:pPr>
            <a:r>
              <a:rPr lang="en-US" i="1" dirty="0"/>
              <a:t>Insert a subtotal with average (subtotal function) to calculate the average of all variables associated with Afghanistan.  Highlight the data without the subtotal and group.  Collapse and expand.  Ungroup.  Remove the subtotal.</a:t>
            </a:r>
          </a:p>
          <a:p>
            <a:r>
              <a:rPr lang="en-US" dirty="0"/>
              <a:t>2.3.3 	Insert subtotals.  </a:t>
            </a:r>
            <a:r>
              <a:rPr lang="en-US" i="1" dirty="0"/>
              <a:t>See Above</a:t>
            </a:r>
            <a:r>
              <a:rPr lang="en-US" dirty="0"/>
              <a:t>	</a:t>
            </a:r>
          </a:p>
          <a:p>
            <a:r>
              <a:rPr lang="en-US" dirty="0"/>
              <a:t>2.3.4 	Apply conditional formatting </a:t>
            </a:r>
          </a:p>
          <a:p>
            <a:pPr marL="0" indent="0">
              <a:buNone/>
            </a:pPr>
            <a:r>
              <a:rPr lang="en-US" i="1" dirty="0"/>
              <a:t>Insert a gradient bar formatting for Life Expectancy (Column C)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540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A5925-8E12-48B1-A674-E9E1F3C28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&amp;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262D9-EC70-4A46-9EA4-F7E36CED2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3.1 </a:t>
            </a:r>
            <a:r>
              <a:rPr lang="en-US" dirty="0"/>
              <a:t>	</a:t>
            </a:r>
            <a:r>
              <a:rPr lang="en-US" b="1" dirty="0"/>
              <a:t>Create and Manage Tables </a:t>
            </a:r>
            <a:r>
              <a:rPr lang="en-US" dirty="0"/>
              <a:t>	</a:t>
            </a:r>
          </a:p>
          <a:p>
            <a:r>
              <a:rPr lang="en-US" dirty="0"/>
              <a:t>3.1.1 	Create an Excel table from a cell range </a:t>
            </a:r>
          </a:p>
          <a:p>
            <a:pPr marL="0" indent="0">
              <a:buNone/>
            </a:pPr>
            <a:r>
              <a:rPr lang="en-US" i="1" dirty="0"/>
              <a:t>Convert Zimbabwe’s data into a table (through column C).</a:t>
            </a:r>
          </a:p>
          <a:p>
            <a:r>
              <a:rPr lang="en-US" dirty="0"/>
              <a:t>3.1.2 	Convert a table to a cell range 	</a:t>
            </a:r>
          </a:p>
          <a:p>
            <a:pPr marL="0" indent="0">
              <a:buNone/>
            </a:pPr>
            <a:r>
              <a:rPr lang="en-US" i="1" dirty="0"/>
              <a:t>Convert it back to a range without using Undo and re-format.</a:t>
            </a:r>
          </a:p>
          <a:p>
            <a:r>
              <a:rPr lang="en-US" dirty="0"/>
              <a:t>3.1.3 	Add or remove table rows and columns </a:t>
            </a:r>
          </a:p>
          <a:p>
            <a:pPr marL="0" indent="0">
              <a:buNone/>
            </a:pPr>
            <a:r>
              <a:rPr lang="en-US" i="1" dirty="0"/>
              <a:t>Omitted. 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771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E2C8E-314D-40D6-8A8D-07AC53DFD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&amp;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7BFA6-CD10-49F1-B128-B861664B0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3.2 </a:t>
            </a:r>
            <a:r>
              <a:rPr lang="en-US" dirty="0"/>
              <a:t>	</a:t>
            </a:r>
            <a:r>
              <a:rPr lang="en-US" b="1" dirty="0"/>
              <a:t>Manage Table Styles and Options </a:t>
            </a:r>
            <a:r>
              <a:rPr lang="en-US" dirty="0"/>
              <a:t>	</a:t>
            </a:r>
          </a:p>
          <a:p>
            <a:r>
              <a:rPr lang="en-US" dirty="0"/>
              <a:t>3.2.1 	Apply styles to tables </a:t>
            </a:r>
          </a:p>
          <a:p>
            <a:pPr marL="0" indent="0">
              <a:buNone/>
            </a:pPr>
            <a:r>
              <a:rPr lang="en-US" i="1" dirty="0"/>
              <a:t>Convert Zimbabwe data to a table again.  Change the style. </a:t>
            </a:r>
            <a:r>
              <a:rPr lang="en-US" dirty="0"/>
              <a:t>	</a:t>
            </a:r>
          </a:p>
          <a:p>
            <a:r>
              <a:rPr lang="en-US" dirty="0"/>
              <a:t>3.2.2 	Configure table style options </a:t>
            </a:r>
          </a:p>
          <a:p>
            <a:pPr marL="0" indent="0">
              <a:buNone/>
            </a:pPr>
            <a:r>
              <a:rPr lang="en-US" i="1" dirty="0"/>
              <a:t>Play with table options.</a:t>
            </a:r>
          </a:p>
          <a:p>
            <a:r>
              <a:rPr lang="en-US" dirty="0"/>
              <a:t>3.2.3 	Insert total rows 	</a:t>
            </a:r>
          </a:p>
          <a:p>
            <a:pPr marL="0" indent="0">
              <a:buNone/>
            </a:pPr>
            <a:r>
              <a:rPr lang="en-US" i="1" dirty="0"/>
              <a:t>Add a total row to Zimbabwe.</a:t>
            </a:r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451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03288-CA2E-4245-AAF0-48D8424BD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&amp;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65C84-5518-4C58-B410-7586ECD0E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3.3 </a:t>
            </a:r>
            <a:r>
              <a:rPr lang="en-US" dirty="0"/>
              <a:t>	</a:t>
            </a:r>
            <a:r>
              <a:rPr lang="en-US" b="1" dirty="0"/>
              <a:t>Filter and Sort a Table </a:t>
            </a:r>
            <a:r>
              <a:rPr lang="en-US" dirty="0"/>
              <a:t>	</a:t>
            </a:r>
          </a:p>
          <a:p>
            <a:r>
              <a:rPr lang="en-US" dirty="0"/>
              <a:t>3.3.1 	Filter records 	</a:t>
            </a:r>
          </a:p>
          <a:p>
            <a:pPr marL="0" indent="0">
              <a:buNone/>
            </a:pPr>
            <a:r>
              <a:rPr lang="en-US" i="1" dirty="0"/>
              <a:t>Insert a Table Slicer into Zimbabwe and filter for 2012.  Remove.</a:t>
            </a:r>
          </a:p>
          <a:p>
            <a:r>
              <a:rPr lang="en-US" dirty="0"/>
              <a:t>3.3.2 	Sort data by multiple columns 	</a:t>
            </a:r>
          </a:p>
          <a:p>
            <a:pPr marL="0" indent="0">
              <a:buNone/>
            </a:pPr>
            <a:r>
              <a:rPr lang="en-US" i="1" dirty="0"/>
              <a:t>Filter for all years but 2012 and all values but 61.4.</a:t>
            </a:r>
          </a:p>
          <a:p>
            <a:r>
              <a:rPr lang="en-US" dirty="0"/>
              <a:t>3.3.3 	Change sort order 	</a:t>
            </a:r>
          </a:p>
          <a:p>
            <a:pPr marL="0" indent="0">
              <a:buNone/>
            </a:pPr>
            <a:r>
              <a:rPr lang="en-US" i="1" dirty="0"/>
              <a:t>Sort descending in order of year.</a:t>
            </a:r>
          </a:p>
          <a:p>
            <a:r>
              <a:rPr lang="en-US" dirty="0"/>
              <a:t>3.3.4 	Remove duplicate records </a:t>
            </a:r>
          </a:p>
          <a:p>
            <a:pPr marL="0" indent="0">
              <a:buNone/>
            </a:pPr>
            <a:r>
              <a:rPr lang="en-US" i="1" dirty="0"/>
              <a:t>Omitted.  Remove the table from Zimbabwe.  Reformat.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563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C8922-F923-4104-A70D-CBFAF7CD8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&amp;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12534-2ADC-46DF-80C8-C457B8F7F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0870"/>
            <a:ext cx="10515600" cy="468609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4.1 </a:t>
            </a:r>
            <a:r>
              <a:rPr lang="en-US" dirty="0"/>
              <a:t>	</a:t>
            </a:r>
            <a:r>
              <a:rPr lang="en-US" b="1" dirty="0"/>
              <a:t>Summarize Data by using Functions </a:t>
            </a:r>
            <a:r>
              <a:rPr lang="en-US" dirty="0"/>
              <a:t>	</a:t>
            </a:r>
          </a:p>
          <a:p>
            <a:r>
              <a:rPr lang="en-US" dirty="0"/>
              <a:t>4.1.1 	Insert references</a:t>
            </a:r>
          </a:p>
          <a:p>
            <a:pPr marL="0" indent="0">
              <a:buNone/>
            </a:pPr>
            <a:r>
              <a:rPr lang="en-US" i="1" dirty="0"/>
              <a:t>Completed.  Named cells previously. </a:t>
            </a:r>
            <a:endParaRPr lang="en-US" dirty="0"/>
          </a:p>
          <a:p>
            <a:r>
              <a:rPr lang="en-US" dirty="0"/>
              <a:t>4.1.2 	Perform calculations by using the SUM function </a:t>
            </a:r>
          </a:p>
          <a:p>
            <a:pPr marL="0" indent="0">
              <a:buNone/>
            </a:pPr>
            <a:r>
              <a:rPr lang="en-US" i="1" dirty="0"/>
              <a:t>In Cell A1, find the sum of the total Life Years over all observations / countries.</a:t>
            </a:r>
            <a:r>
              <a:rPr lang="en-US" dirty="0"/>
              <a:t>	</a:t>
            </a:r>
          </a:p>
          <a:p>
            <a:r>
              <a:rPr lang="en-US" dirty="0"/>
              <a:t>4.1.3 	Perform calculations by using MIN and MAX functions </a:t>
            </a:r>
          </a:p>
          <a:p>
            <a:pPr marL="0" indent="0">
              <a:buNone/>
            </a:pPr>
            <a:r>
              <a:rPr lang="en-US" i="1" dirty="0"/>
              <a:t>What is the maximum life expectancy at birth in the data set?  Minimum?</a:t>
            </a:r>
            <a:r>
              <a:rPr lang="en-US" dirty="0"/>
              <a:t>	</a:t>
            </a:r>
          </a:p>
          <a:p>
            <a:r>
              <a:rPr lang="en-US" dirty="0"/>
              <a:t>4.1.4 	Perform calculations by using the COUNT function 	</a:t>
            </a:r>
          </a:p>
          <a:p>
            <a:pPr marL="0" indent="0">
              <a:buNone/>
            </a:pPr>
            <a:r>
              <a:rPr lang="en-US" i="1" dirty="0"/>
              <a:t>How many total observations of HALE at birth year (both sexes) are there?  CAREFUL here….</a:t>
            </a:r>
          </a:p>
          <a:p>
            <a:r>
              <a:rPr lang="en-US" dirty="0"/>
              <a:t>4.1.5 	Perform calculations by using the AVERAGE function </a:t>
            </a:r>
          </a:p>
          <a:p>
            <a:pPr marL="0" indent="0">
              <a:buNone/>
            </a:pPr>
            <a:r>
              <a:rPr lang="en-US" i="1" dirty="0"/>
              <a:t>Already done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90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C5AA1-253A-4890-B21E-4187CCB99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&amp;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89429-E0C2-4AC9-A578-97B760F7B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4.2 </a:t>
            </a:r>
            <a:r>
              <a:rPr lang="en-US" dirty="0"/>
              <a:t>	</a:t>
            </a:r>
            <a:r>
              <a:rPr lang="en-US" b="1" dirty="0"/>
              <a:t>Perform Conditional Operations by using Functions </a:t>
            </a:r>
            <a:r>
              <a:rPr lang="en-US" dirty="0"/>
              <a:t>	</a:t>
            </a:r>
          </a:p>
          <a:p>
            <a:r>
              <a:rPr lang="en-US" dirty="0"/>
              <a:t>4.2.1 	Perform logical operations by using the IF function</a:t>
            </a:r>
          </a:p>
          <a:p>
            <a:pPr marL="0" indent="0">
              <a:buNone/>
            </a:pPr>
            <a:r>
              <a:rPr lang="en-US" i="1" dirty="0"/>
              <a:t>Insert a column next to life expectancy at birth.  Provide an if statement that flags if the life expectancy reported is strictly greater than 75.</a:t>
            </a:r>
            <a:r>
              <a:rPr lang="en-US" dirty="0"/>
              <a:t>	</a:t>
            </a:r>
          </a:p>
          <a:p>
            <a:r>
              <a:rPr lang="en-US" dirty="0"/>
              <a:t>4.2.2 	Perform logical operations by using the SUMIF function</a:t>
            </a:r>
          </a:p>
          <a:p>
            <a:r>
              <a:rPr lang="en-US" dirty="0"/>
              <a:t>4.2.3 	Perform logical operations by using the AVERAGEIF function 	</a:t>
            </a:r>
          </a:p>
          <a:p>
            <a:r>
              <a:rPr lang="en-US" dirty="0"/>
              <a:t>4.2.4 	Perform statistical operations by using the COUNTIF function 	</a:t>
            </a:r>
          </a:p>
          <a:p>
            <a:pPr marL="0" indent="0">
              <a:buNone/>
            </a:pPr>
            <a:r>
              <a:rPr lang="en-US" i="1" dirty="0"/>
              <a:t>In cell A1, use SUMIF  / COUNTIF to calculate the mean ages of all those observations with life expectancy strictly greater than 80.  Use AVERAGEIF to replicate. 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058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6CC4C-016E-4B5E-864F-70AA9EAC5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&amp;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81E25-4845-477A-B939-429F30B7F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4.3 </a:t>
            </a:r>
            <a:r>
              <a:rPr lang="en-US" dirty="0"/>
              <a:t>	</a:t>
            </a:r>
            <a:r>
              <a:rPr lang="en-US" b="1" dirty="0"/>
              <a:t>Format and Modify Text by using Functions </a:t>
            </a:r>
            <a:r>
              <a:rPr lang="en-US" dirty="0"/>
              <a:t>	</a:t>
            </a:r>
          </a:p>
          <a:p>
            <a:r>
              <a:rPr lang="en-US" dirty="0"/>
              <a:t>4.3.1 	Format text by using RIGHT, LEFT, and MID functions </a:t>
            </a:r>
          </a:p>
          <a:p>
            <a:pPr marL="0" indent="0">
              <a:buNone/>
            </a:pPr>
            <a:r>
              <a:rPr lang="en-US" i="1" dirty="0"/>
              <a:t>Play with this on the Home Tab.</a:t>
            </a:r>
            <a:r>
              <a:rPr lang="en-US" dirty="0"/>
              <a:t>	</a:t>
            </a:r>
          </a:p>
          <a:p>
            <a:r>
              <a:rPr lang="en-US" dirty="0"/>
              <a:t>4.3.2 	Format text by using UPPER, LOWER, and PROPER functions </a:t>
            </a:r>
          </a:p>
          <a:p>
            <a:pPr marL="0" indent="0">
              <a:buNone/>
            </a:pPr>
            <a:r>
              <a:rPr lang="en-US" i="1" dirty="0"/>
              <a:t>Insert a column to the right of the country name.  Use the LEFT and PROPER functions embedded to get the first three digits of the country in CAPS. </a:t>
            </a:r>
            <a:r>
              <a:rPr lang="en-US" dirty="0"/>
              <a:t>	</a:t>
            </a:r>
          </a:p>
          <a:p>
            <a:r>
              <a:rPr lang="en-US" dirty="0"/>
              <a:t>4.3.3 	Format text by using the CONCATENATE function 	</a:t>
            </a:r>
          </a:p>
          <a:p>
            <a:pPr marL="0" indent="0">
              <a:buNone/>
            </a:pPr>
            <a:r>
              <a:rPr lang="en-US" i="1" dirty="0"/>
              <a:t>Insert a column to the right of YEAR.  CONCATENATE the three digit country abbreviation with a comma, a space, and the year (e.g., AFG, 2016).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808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F0DE3-534B-4225-8D20-4EC98EDE2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&amp;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076D5-79F1-47DD-9E65-8956B467B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5.1 </a:t>
            </a:r>
            <a:r>
              <a:rPr lang="en-US" dirty="0"/>
              <a:t>	</a:t>
            </a:r>
            <a:r>
              <a:rPr lang="en-US" b="1" dirty="0"/>
              <a:t>Create Charts </a:t>
            </a:r>
            <a:r>
              <a:rPr lang="en-US" dirty="0"/>
              <a:t>	</a:t>
            </a:r>
          </a:p>
          <a:p>
            <a:r>
              <a:rPr lang="en-US" dirty="0"/>
              <a:t>5.1.1 	Create a new chart </a:t>
            </a:r>
          </a:p>
          <a:p>
            <a:pPr marL="0" indent="0">
              <a:buNone/>
            </a:pPr>
            <a:r>
              <a:rPr lang="en-US" i="1" dirty="0"/>
              <a:t>Sort the entire dataset by country and then by year descending (two level sort).  Then insert a scatterplot of Life Expectancy vs. Year for Afghanistan.  Then change the chart type to Combo and plot a two-axis combo chart. </a:t>
            </a:r>
            <a:endParaRPr lang="en-US" dirty="0"/>
          </a:p>
          <a:p>
            <a:r>
              <a:rPr lang="en-US" dirty="0"/>
              <a:t>5.1.2 	Add additional data series </a:t>
            </a:r>
          </a:p>
          <a:p>
            <a:pPr marL="0" indent="0">
              <a:buNone/>
            </a:pPr>
            <a:r>
              <a:rPr lang="en-US" i="1" dirty="0"/>
              <a:t>Add male and female life expectancy as separate lines. </a:t>
            </a:r>
            <a:r>
              <a:rPr lang="en-US" dirty="0"/>
              <a:t>	</a:t>
            </a:r>
          </a:p>
          <a:p>
            <a:r>
              <a:rPr lang="en-US" dirty="0"/>
              <a:t>5.1.3 	Switch between rows and columns in source data </a:t>
            </a:r>
          </a:p>
          <a:p>
            <a:pPr marL="0" indent="0">
              <a:buNone/>
            </a:pPr>
            <a:r>
              <a:rPr lang="en-US" i="1" dirty="0"/>
              <a:t>Omitted</a:t>
            </a:r>
            <a:r>
              <a:rPr lang="en-US" dirty="0"/>
              <a:t>	</a:t>
            </a:r>
          </a:p>
          <a:p>
            <a:r>
              <a:rPr lang="en-US" dirty="0"/>
              <a:t>5.1.4 	Analyze data by using Quick Analysis </a:t>
            </a:r>
          </a:p>
          <a:p>
            <a:pPr marL="0" indent="0">
              <a:buNone/>
            </a:pPr>
            <a:r>
              <a:rPr lang="en-US" i="1" dirty="0"/>
              <a:t>Highlight column C.  Go to the bottom, and play with the quick analysis tools. 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455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0664-D71A-4C49-9546-86D5CABB4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&amp;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5A101-2098-42DD-B05D-A07A89924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5.2 </a:t>
            </a:r>
            <a:r>
              <a:rPr lang="en-US" dirty="0"/>
              <a:t>	</a:t>
            </a:r>
            <a:r>
              <a:rPr lang="en-US" b="1" dirty="0"/>
              <a:t>Format Charts </a:t>
            </a:r>
            <a:r>
              <a:rPr lang="en-US" dirty="0"/>
              <a:t>	</a:t>
            </a:r>
          </a:p>
          <a:p>
            <a:r>
              <a:rPr lang="en-US" dirty="0"/>
              <a:t>5.2.1 	Resize charts</a:t>
            </a:r>
          </a:p>
          <a:p>
            <a:pPr marL="0" indent="0">
              <a:buNone/>
            </a:pPr>
            <a:r>
              <a:rPr lang="en-US" i="1" dirty="0"/>
              <a:t>Resize your scatterplot.</a:t>
            </a:r>
            <a:r>
              <a:rPr lang="en-US" dirty="0"/>
              <a:t> 	</a:t>
            </a:r>
          </a:p>
          <a:p>
            <a:r>
              <a:rPr lang="en-US" dirty="0"/>
              <a:t>5.2.2 	Add and modify chart elements 	</a:t>
            </a:r>
          </a:p>
          <a:p>
            <a:pPr marL="0" indent="0">
              <a:buNone/>
            </a:pPr>
            <a:r>
              <a:rPr lang="en-US" i="1" dirty="0"/>
              <a:t>Change the title.</a:t>
            </a:r>
          </a:p>
          <a:p>
            <a:r>
              <a:rPr lang="en-US" dirty="0"/>
              <a:t>5.2.3 	Apply chart layouts and styles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i="1" dirty="0"/>
              <a:t>Select a new chart layout.</a:t>
            </a:r>
            <a:r>
              <a:rPr lang="en-US" dirty="0"/>
              <a:t>	</a:t>
            </a:r>
          </a:p>
          <a:p>
            <a:r>
              <a:rPr lang="en-US" dirty="0"/>
              <a:t>5.2.4 	Move charts to a chart sheet </a:t>
            </a:r>
          </a:p>
          <a:p>
            <a:pPr marL="0" indent="0">
              <a:buNone/>
            </a:pPr>
            <a:r>
              <a:rPr lang="en-US" i="1" dirty="0"/>
              <a:t>Cut the chart and paste it to a new sheet.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84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9D176C1-C4BF-4FBA-B562-E2C21847D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Overarching Learning 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46008-8F8D-4931-8431-A1AC03495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0000"/>
                </a:solidFill>
              </a:rPr>
              <a:t>Demonstrate Proficiency in Excel</a:t>
            </a:r>
          </a:p>
        </p:txBody>
      </p:sp>
    </p:spTree>
    <p:extLst>
      <p:ext uri="{BB962C8B-B14F-4D97-AF65-F5344CB8AC3E}">
        <p14:creationId xmlns:p14="http://schemas.microsoft.com/office/powerpoint/2010/main" val="377231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753CA-4045-4458-8A58-675B93CAC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&amp;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B6240-061F-478C-83AE-E458888F7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5.3 </a:t>
            </a:r>
            <a:r>
              <a:rPr lang="en-US" dirty="0"/>
              <a:t>	</a:t>
            </a:r>
            <a:r>
              <a:rPr lang="en-US" b="1" dirty="0"/>
              <a:t>Insert and Format Objects </a:t>
            </a:r>
            <a:r>
              <a:rPr lang="en-US" dirty="0"/>
              <a:t>	</a:t>
            </a:r>
          </a:p>
          <a:p>
            <a:r>
              <a:rPr lang="en-US" dirty="0"/>
              <a:t>5.3.1 	Insert text boxes and shapes </a:t>
            </a:r>
          </a:p>
          <a:p>
            <a:pPr marL="0" indent="0">
              <a:buNone/>
            </a:pPr>
            <a:r>
              <a:rPr lang="en-US" i="1" dirty="0"/>
              <a:t>Insert as smiley face icon.</a:t>
            </a:r>
            <a:r>
              <a:rPr lang="en-US" dirty="0"/>
              <a:t>	</a:t>
            </a:r>
          </a:p>
          <a:p>
            <a:r>
              <a:rPr lang="en-US" dirty="0"/>
              <a:t>5.3.2 	Insert images </a:t>
            </a:r>
          </a:p>
          <a:p>
            <a:pPr marL="0" indent="0">
              <a:buNone/>
            </a:pPr>
            <a:r>
              <a:rPr lang="en-US" i="1" dirty="0"/>
              <a:t>Insert a 3D animal and rotate it along all axes.</a:t>
            </a:r>
          </a:p>
          <a:p>
            <a:r>
              <a:rPr lang="en-US" dirty="0"/>
              <a:t>5.3.3 	Modify object properties </a:t>
            </a:r>
          </a:p>
          <a:p>
            <a:pPr marL="0" indent="0">
              <a:buNone/>
            </a:pPr>
            <a:r>
              <a:rPr lang="en-US" i="1" dirty="0"/>
              <a:t>Change the smiley face icon’s look. </a:t>
            </a:r>
            <a:r>
              <a:rPr lang="en-US" dirty="0"/>
              <a:t>	</a:t>
            </a:r>
          </a:p>
          <a:p>
            <a:r>
              <a:rPr lang="en-US" dirty="0"/>
              <a:t>5.3.4 	Add alternative text to objects for accessibility </a:t>
            </a:r>
          </a:p>
          <a:p>
            <a:pPr marL="0" indent="0">
              <a:buNone/>
            </a:pPr>
            <a:r>
              <a:rPr lang="en-US" i="1" dirty="0"/>
              <a:t>Rename the 3D Object to “Unicorn.”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727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EEB9F59-0F0A-4F93-B4FF-7737727FA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Advanced!</a:t>
            </a:r>
          </a:p>
        </p:txBody>
      </p:sp>
    </p:spTree>
    <p:extLst>
      <p:ext uri="{BB962C8B-B14F-4D97-AF65-F5344CB8AC3E}">
        <p14:creationId xmlns:p14="http://schemas.microsoft.com/office/powerpoint/2010/main" val="3515974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51DF2-3A12-4138-B375-45C53A543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&amp;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4E917-5CA5-4AE7-BEA0-6D2D8CF3C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1.1</a:t>
            </a:r>
            <a:r>
              <a:rPr lang="en-US" dirty="0"/>
              <a:t>	</a:t>
            </a:r>
            <a:r>
              <a:rPr lang="en-US" b="1" dirty="0"/>
              <a:t>Manage Workbooks </a:t>
            </a:r>
            <a:r>
              <a:rPr lang="en-US" dirty="0"/>
              <a:t>	</a:t>
            </a:r>
          </a:p>
          <a:p>
            <a:r>
              <a:rPr lang="en-US" dirty="0"/>
              <a:t>1.1.1	Save a workbook as a template	</a:t>
            </a:r>
          </a:p>
          <a:p>
            <a:r>
              <a:rPr lang="en-US" dirty="0"/>
              <a:t>1.1.2	Copy macros between workbooks	</a:t>
            </a:r>
          </a:p>
          <a:p>
            <a:r>
              <a:rPr lang="en-US" dirty="0"/>
              <a:t>1.1.3	Reference data in another workbook	</a:t>
            </a:r>
          </a:p>
          <a:p>
            <a:r>
              <a:rPr lang="en-US" dirty="0"/>
              <a:t>1.1.4	Reference data by using structured references	</a:t>
            </a:r>
          </a:p>
          <a:p>
            <a:r>
              <a:rPr lang="en-US" dirty="0"/>
              <a:t>1.1.5	Enable macros in a workbook	</a:t>
            </a:r>
          </a:p>
          <a:p>
            <a:r>
              <a:rPr lang="en-US" dirty="0"/>
              <a:t>1.1.6	Display hidden ribbon tabs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522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4E631-7D72-4C27-BEE1-5D025D6D1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&amp;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6CDCC-4FEA-4B07-90B8-2042210F7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1.2</a:t>
            </a:r>
            <a:r>
              <a:rPr lang="en-US" dirty="0"/>
              <a:t>	</a:t>
            </a:r>
            <a:r>
              <a:rPr lang="en-US" b="1" dirty="0"/>
              <a:t>Manage Workbook Review</a:t>
            </a:r>
            <a:r>
              <a:rPr lang="en-US" dirty="0"/>
              <a:t>	</a:t>
            </a:r>
          </a:p>
          <a:p>
            <a:r>
              <a:rPr lang="en-US" dirty="0"/>
              <a:t>1.2.1	Restrict editing	</a:t>
            </a:r>
          </a:p>
          <a:p>
            <a:r>
              <a:rPr lang="en-US" dirty="0"/>
              <a:t>1.2.2	Protect a worksheet</a:t>
            </a:r>
          </a:p>
          <a:p>
            <a:pPr marL="0" indent="0">
              <a:buNone/>
            </a:pPr>
            <a:r>
              <a:rPr lang="en-US" i="1" dirty="0"/>
              <a:t>Protect Workbook, Allow Edit Ranges, Protect Worksheet</a:t>
            </a:r>
            <a:r>
              <a:rPr lang="en-US" dirty="0"/>
              <a:t>	</a:t>
            </a:r>
          </a:p>
          <a:p>
            <a:r>
              <a:rPr lang="fr-FR" dirty="0"/>
              <a:t>1.2.3	Configure formula </a:t>
            </a:r>
            <a:r>
              <a:rPr lang="fr-FR" dirty="0" err="1"/>
              <a:t>calculation</a:t>
            </a:r>
            <a:r>
              <a:rPr lang="fr-FR" dirty="0"/>
              <a:t> options	</a:t>
            </a:r>
          </a:p>
          <a:p>
            <a:r>
              <a:rPr lang="en-US" dirty="0"/>
              <a:t>1.2.4	Protect workbook structure	</a:t>
            </a:r>
          </a:p>
          <a:p>
            <a:r>
              <a:rPr lang="en-US" dirty="0"/>
              <a:t>1.2.5	Manage workbook versions</a:t>
            </a:r>
          </a:p>
          <a:p>
            <a:pPr marL="0" indent="0">
              <a:buNone/>
            </a:pPr>
            <a:r>
              <a:rPr lang="en-US" i="1" dirty="0"/>
              <a:t>Located under File Menu</a:t>
            </a:r>
            <a:r>
              <a:rPr lang="en-US" dirty="0"/>
              <a:t>	</a:t>
            </a:r>
          </a:p>
          <a:p>
            <a:r>
              <a:rPr lang="en-US" dirty="0"/>
              <a:t>1.2.6	Encrypt a workbook with a password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8751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DC4FB-9EB4-4CC2-930E-D79499E56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&amp;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EBDC4-9BA0-4C07-AED8-D7EF77D29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2.1 </a:t>
            </a:r>
            <a:r>
              <a:rPr lang="en-US" dirty="0"/>
              <a:t>	</a:t>
            </a:r>
            <a:r>
              <a:rPr lang="en-US" b="1" dirty="0"/>
              <a:t>Apply Custom Data Formats and Validation </a:t>
            </a:r>
            <a:r>
              <a:rPr lang="en-US" dirty="0"/>
              <a:t>	</a:t>
            </a:r>
          </a:p>
          <a:p>
            <a:r>
              <a:rPr lang="en-US" dirty="0"/>
              <a:t>2.1.1 	Create custom number formats 	</a:t>
            </a:r>
          </a:p>
          <a:p>
            <a:pPr marL="0" indent="0">
              <a:buNone/>
            </a:pPr>
            <a:r>
              <a:rPr lang="en-US" i="1" dirty="0"/>
              <a:t>Add Text to Formatting</a:t>
            </a:r>
          </a:p>
          <a:p>
            <a:r>
              <a:rPr lang="en-US" dirty="0"/>
              <a:t>2.1.2 	Populate cells by using advanced Fill Series options </a:t>
            </a:r>
          </a:p>
          <a:p>
            <a:pPr marL="0" indent="0">
              <a:buNone/>
            </a:pPr>
            <a:r>
              <a:rPr lang="en-US" i="1" dirty="0"/>
              <a:t>Click on Fill, Fill Series</a:t>
            </a:r>
            <a:r>
              <a:rPr lang="en-US" dirty="0"/>
              <a:t>	</a:t>
            </a:r>
          </a:p>
          <a:p>
            <a:r>
              <a:rPr lang="en-US" dirty="0"/>
              <a:t>2.1.3 	Configure data validation 	</a:t>
            </a:r>
          </a:p>
          <a:p>
            <a:pPr marL="0" indent="0">
              <a:buNone/>
            </a:pPr>
            <a:r>
              <a:rPr lang="en-US" i="1" dirty="0"/>
              <a:t>Under data tab…Very useful!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1324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04723-0E74-4B2C-BD45-AB7BD7F7D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&amp;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268B8-6DB8-491B-920A-25EF58310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2.2 </a:t>
            </a:r>
            <a:r>
              <a:rPr lang="en-US" dirty="0"/>
              <a:t>	</a:t>
            </a:r>
            <a:r>
              <a:rPr lang="en-US" b="1" dirty="0"/>
              <a:t>Apply Advanced Conditional Formatting and Filtering </a:t>
            </a:r>
            <a:r>
              <a:rPr lang="en-US" dirty="0"/>
              <a:t>	</a:t>
            </a:r>
          </a:p>
          <a:p>
            <a:r>
              <a:rPr lang="en-US" dirty="0"/>
              <a:t>2.2.1 	Create custom conditional formatting rules 	</a:t>
            </a:r>
          </a:p>
          <a:p>
            <a:r>
              <a:rPr lang="en-US" dirty="0"/>
              <a:t>2.2.2 	Create conditional formatting rules that use formulas 	</a:t>
            </a:r>
          </a:p>
          <a:p>
            <a:r>
              <a:rPr lang="en-US" dirty="0"/>
              <a:t>2.2.3 	Manage conditional formatting rules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5578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C382F-E028-4FA5-A996-7099FCD52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&amp;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56534-B327-4198-8C10-A05B0235F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Create and Modify Custom Workbook Elements </a:t>
            </a:r>
            <a:r>
              <a:rPr lang="en-US" dirty="0"/>
              <a:t>	</a:t>
            </a:r>
          </a:p>
          <a:p>
            <a:r>
              <a:rPr lang="en-US" dirty="0"/>
              <a:t>2.3.1 	Create custom color formats 	</a:t>
            </a:r>
          </a:p>
          <a:p>
            <a:r>
              <a:rPr lang="en-US" dirty="0"/>
              <a:t>2.3.2 	Create and modify cell styles 	</a:t>
            </a:r>
          </a:p>
          <a:p>
            <a:r>
              <a:rPr lang="en-US" dirty="0"/>
              <a:t>2.3.3 	Create and modify custom themes 	</a:t>
            </a:r>
          </a:p>
          <a:p>
            <a:r>
              <a:rPr lang="en-US" dirty="0"/>
              <a:t>2.3.4 	Create and modify simple macros</a:t>
            </a:r>
          </a:p>
          <a:p>
            <a:r>
              <a:rPr lang="en-US" dirty="0"/>
              <a:t>2.3.5 	Insert and configure form controls </a:t>
            </a:r>
          </a:p>
          <a:p>
            <a:pPr marL="0" indent="0">
              <a:buNone/>
            </a:pPr>
            <a:r>
              <a:rPr lang="en-US" i="1" dirty="0"/>
              <a:t>Make the Developer Toolbar visible.  Turn off worksheet protection.  Record a macro that doesn’t something fun.  Link that macro to a form control.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4556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F100B-4F14-4CE6-ADEF-8C2D0632B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&amp;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D96AD-C3E6-4211-B12B-D1274F19F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2.4 </a:t>
            </a:r>
            <a:r>
              <a:rPr lang="en-US" dirty="0"/>
              <a:t>	</a:t>
            </a:r>
            <a:r>
              <a:rPr lang="en-US" b="1" dirty="0"/>
              <a:t>Prepare a Workbook for Internationalization </a:t>
            </a:r>
            <a:r>
              <a:rPr lang="en-US" dirty="0"/>
              <a:t>	</a:t>
            </a:r>
          </a:p>
          <a:p>
            <a:r>
              <a:rPr lang="en-US" dirty="0"/>
              <a:t>2.4.1 	Display data in multiple international formats 	</a:t>
            </a:r>
          </a:p>
          <a:p>
            <a:r>
              <a:rPr lang="en-US" dirty="0"/>
              <a:t>2.4.2 	Apply international currency formats 	</a:t>
            </a:r>
          </a:p>
          <a:p>
            <a:pPr marL="0" indent="0">
              <a:buNone/>
            </a:pPr>
            <a:r>
              <a:rPr lang="en-US" i="1" dirty="0"/>
              <a:t>Reformat any cell to Euros.</a:t>
            </a:r>
          </a:p>
          <a:p>
            <a:r>
              <a:rPr lang="en-US" dirty="0"/>
              <a:t>2.4.3 	Manage multiple options for +Body and +Heading fonts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4043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68693-93D0-41F5-9853-2680FFB87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&amp;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7F33-2C16-476C-A7BD-22E183304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3.1 </a:t>
            </a:r>
            <a:r>
              <a:rPr lang="en-US" dirty="0"/>
              <a:t>	</a:t>
            </a:r>
            <a:r>
              <a:rPr lang="en-US" b="1" dirty="0"/>
              <a:t>Apply Functions in Formulas </a:t>
            </a:r>
            <a:r>
              <a:rPr lang="en-US" dirty="0"/>
              <a:t>	</a:t>
            </a:r>
          </a:p>
          <a:p>
            <a:r>
              <a:rPr lang="en-US" dirty="0"/>
              <a:t>3.1.1 	Perform logical operations by using AND, OR, and NOT functions 	</a:t>
            </a:r>
          </a:p>
          <a:p>
            <a:r>
              <a:rPr lang="en-US" dirty="0"/>
              <a:t>3.1.2 	Perform logical operations by using nested functions 	</a:t>
            </a:r>
          </a:p>
          <a:p>
            <a:r>
              <a:rPr lang="en-US" dirty="0"/>
              <a:t>3.1.3 	Perform statistical operations by using SUMIFS, AVERAGEIFS, and COUNTIFS functions 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Insert a column that returns “TRUE” if both life expectancy at birth for male and for female are greater than 75.  Than convert this to an OR question.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1568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E3033-8569-4E35-8F1E-1B1F92406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&amp;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F0921-307E-44AC-AECA-70139FAAE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3.2 </a:t>
            </a:r>
            <a:r>
              <a:rPr lang="en-US" dirty="0"/>
              <a:t>	</a:t>
            </a:r>
            <a:r>
              <a:rPr lang="en-US" b="1" dirty="0"/>
              <a:t>Look up data by using Functions </a:t>
            </a:r>
            <a:r>
              <a:rPr lang="en-US" dirty="0"/>
              <a:t>	</a:t>
            </a:r>
          </a:p>
          <a:p>
            <a:r>
              <a:rPr lang="en-US" dirty="0"/>
              <a:t>3.2.1 	Look up data by using the VLOOKUP function 	</a:t>
            </a:r>
          </a:p>
          <a:p>
            <a:r>
              <a:rPr lang="en-US" dirty="0"/>
              <a:t>3.2.2 	Look up data by using the HLOOKUP function 	</a:t>
            </a:r>
          </a:p>
          <a:p>
            <a:r>
              <a:rPr lang="en-US" dirty="0"/>
              <a:t>3.2.3 	Look up data by using the MATCH function 	</a:t>
            </a:r>
          </a:p>
          <a:p>
            <a:r>
              <a:rPr lang="en-US" dirty="0"/>
              <a:t>3.2.4 	Look up data by using the INDEX function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851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C80CF0-AC8F-435E-A8F8-4D65FBA1D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Data for Today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926AC26-C832-4BCA-9800-194D12E747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885795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73552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36E5B-F4A4-47DC-B2C3-E67C97074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&amp;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8809C-D703-473A-9674-C66DB26F1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3.3 </a:t>
            </a:r>
            <a:r>
              <a:rPr lang="en-US" dirty="0"/>
              <a:t>	</a:t>
            </a:r>
            <a:r>
              <a:rPr lang="en-US" b="1" dirty="0"/>
              <a:t>Apply Advanced Date and Time Functions </a:t>
            </a:r>
            <a:r>
              <a:rPr lang="en-US" dirty="0"/>
              <a:t>	</a:t>
            </a:r>
          </a:p>
          <a:p>
            <a:r>
              <a:rPr lang="en-US" dirty="0"/>
              <a:t>3.3.1 	Reference the date and time by using the NOW and TODAY functions 	</a:t>
            </a:r>
          </a:p>
          <a:p>
            <a:pPr marL="0" indent="0">
              <a:buNone/>
            </a:pPr>
            <a:r>
              <a:rPr lang="en-US" i="1" dirty="0"/>
              <a:t>Use NOW, MONTH, DAY, YEAR, WEEK to extract components from the current time.</a:t>
            </a:r>
          </a:p>
          <a:p>
            <a:r>
              <a:rPr lang="en-US" dirty="0"/>
              <a:t>3.3.2 	Serialize numbers by using date and time functions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5672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FA1B4-5B1E-4292-82F4-5A40D2C7A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&amp;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7973A-2765-4E25-B876-135E667CA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3.4 </a:t>
            </a:r>
            <a:r>
              <a:rPr lang="en-US" dirty="0"/>
              <a:t>	</a:t>
            </a:r>
            <a:r>
              <a:rPr lang="en-US" b="1" dirty="0"/>
              <a:t>Perform Data Analysis and Business Intelligence </a:t>
            </a:r>
            <a:r>
              <a:rPr lang="en-US" dirty="0"/>
              <a:t>	</a:t>
            </a:r>
          </a:p>
          <a:p>
            <a:r>
              <a:rPr lang="en-US" dirty="0"/>
              <a:t>3.4.1 	Import, transform, combine, display, and connect to data </a:t>
            </a:r>
          </a:p>
          <a:p>
            <a:pPr marL="0" indent="0">
              <a:buNone/>
            </a:pPr>
            <a:r>
              <a:rPr lang="en-US" i="1" dirty="0">
                <a:hlinkClick r:id="rId2"/>
              </a:rPr>
              <a:t>http://www.nfl.com/teams/losangelesrams/profile?team=LA</a:t>
            </a:r>
            <a:endParaRPr lang="en-US" i="1" dirty="0"/>
          </a:p>
          <a:p>
            <a:r>
              <a:rPr lang="en-US" dirty="0"/>
              <a:t>3.4.2 	Consolidate data 	</a:t>
            </a:r>
          </a:p>
          <a:p>
            <a:r>
              <a:rPr lang="en-US" dirty="0"/>
              <a:t>3.4.3   Perform what-if analysis by using Goal Seek and Scenario Manager 	</a:t>
            </a:r>
          </a:p>
          <a:p>
            <a:r>
              <a:rPr lang="en-US" dirty="0"/>
              <a:t>3.4.4 	Use cube functions to get data out of the Excel data model</a:t>
            </a:r>
          </a:p>
          <a:p>
            <a:r>
              <a:rPr lang="en-US" dirty="0"/>
              <a:t>3.4.5 	Calculate data by using financial functions 	</a:t>
            </a:r>
          </a:p>
          <a:p>
            <a:pPr marL="0" indent="0">
              <a:buNone/>
            </a:pPr>
            <a:r>
              <a:rPr lang="en-US" i="1" dirty="0"/>
              <a:t>What is the present value of my monthly retirement annuity ($5K monthly) if I live another 20 years and COLA&lt;Inflation by 1% each year?  </a:t>
            </a:r>
          </a:p>
          <a:p>
            <a:pPr marL="0" indent="0">
              <a:buNone/>
            </a:pPr>
            <a:r>
              <a:rPr lang="en-US" i="1" dirty="0"/>
              <a:t>=</a:t>
            </a:r>
            <a:r>
              <a:rPr lang="en-US" i="1" dirty="0" err="1"/>
              <a:t>pv</a:t>
            </a:r>
            <a:r>
              <a:rPr lang="en-US" i="1" dirty="0"/>
              <a:t>(1%/12, 12*20, -5000)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858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C0C0A-195B-40A4-AF8B-9F976B984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&amp;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6D7B0-E850-4E30-8C8B-D38E715AD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3.5 </a:t>
            </a:r>
            <a:r>
              <a:rPr lang="en-US" dirty="0"/>
              <a:t>	</a:t>
            </a:r>
            <a:r>
              <a:rPr lang="en-US" b="1" dirty="0"/>
              <a:t>Troubleshoot Formulas </a:t>
            </a:r>
            <a:r>
              <a:rPr lang="en-US" dirty="0"/>
              <a:t>	</a:t>
            </a:r>
          </a:p>
          <a:p>
            <a:r>
              <a:rPr lang="en-US" dirty="0"/>
              <a:t>3.5.1 	</a:t>
            </a:r>
          </a:p>
          <a:p>
            <a:r>
              <a:rPr lang="en-US" dirty="0"/>
              <a:t>3.5.2 	Trace precedence and dependence 	</a:t>
            </a:r>
          </a:p>
          <a:p>
            <a:r>
              <a:rPr lang="en-US" dirty="0"/>
              <a:t>3.5.3 	Validate formulas by using error checking rules 	</a:t>
            </a:r>
          </a:p>
          <a:p>
            <a:r>
              <a:rPr lang="en-US" dirty="0"/>
              <a:t>3.5.4 	Evaluate formulas 	</a:t>
            </a:r>
          </a:p>
          <a:p>
            <a:pPr marL="0" indent="0">
              <a:buNone/>
            </a:pPr>
            <a:r>
              <a:rPr lang="en-US" b="1" dirty="0"/>
              <a:t>3.6 </a:t>
            </a:r>
            <a:r>
              <a:rPr lang="en-US" dirty="0"/>
              <a:t>	</a:t>
            </a:r>
            <a:r>
              <a:rPr lang="en-US" b="1" dirty="0"/>
              <a:t>Define Named Ranges and Objects </a:t>
            </a:r>
            <a:r>
              <a:rPr lang="en-US" dirty="0"/>
              <a:t>	</a:t>
            </a:r>
          </a:p>
          <a:p>
            <a:r>
              <a:rPr lang="en-US" dirty="0"/>
              <a:t>3.6.1 	Name cells 	</a:t>
            </a:r>
          </a:p>
          <a:p>
            <a:r>
              <a:rPr lang="en-US" dirty="0"/>
              <a:t>3.6.2 	Name data ranges 	</a:t>
            </a:r>
          </a:p>
          <a:p>
            <a:r>
              <a:rPr lang="en-US" dirty="0"/>
              <a:t>3.6.3 	Name tables 	</a:t>
            </a:r>
          </a:p>
          <a:p>
            <a:r>
              <a:rPr lang="en-US" dirty="0"/>
              <a:t>3.6.4 	Manage named ranges and objects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5627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2FA54-BE28-476F-AA97-62E56C6D7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&amp;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F3A50-C5F6-4115-BC5D-FBE1902A1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4.1 </a:t>
            </a:r>
            <a:r>
              <a:rPr lang="en-US" dirty="0"/>
              <a:t>	</a:t>
            </a:r>
            <a:r>
              <a:rPr lang="en-US" b="1" dirty="0"/>
              <a:t>Create Advanced Charts </a:t>
            </a:r>
            <a:r>
              <a:rPr lang="en-US" dirty="0"/>
              <a:t>	</a:t>
            </a:r>
          </a:p>
          <a:p>
            <a:r>
              <a:rPr lang="en-US" dirty="0"/>
              <a:t>4.1.1 	Add trendlines to charts 	</a:t>
            </a:r>
          </a:p>
          <a:p>
            <a:r>
              <a:rPr lang="en-US" dirty="0"/>
              <a:t>4.1.2 	Create dual-axis charts 	</a:t>
            </a:r>
          </a:p>
          <a:p>
            <a:r>
              <a:rPr lang="en-US" dirty="0"/>
              <a:t>4.1.3 	Save a chart as a template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295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113CA-13F5-4826-AE4B-6084FFBB2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&amp;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A9946-ADD4-4F66-9AF8-8E523307D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Create and Manage PivotTables </a:t>
            </a:r>
            <a:r>
              <a:rPr lang="en-US" dirty="0"/>
              <a:t>	</a:t>
            </a:r>
          </a:p>
          <a:p>
            <a:r>
              <a:rPr lang="en-US" dirty="0"/>
              <a:t>4.2.1 	Create PivotTables 	</a:t>
            </a:r>
          </a:p>
          <a:p>
            <a:r>
              <a:rPr lang="en-US" dirty="0"/>
              <a:t>4.2.2 	Modify field selections and options 	</a:t>
            </a:r>
          </a:p>
          <a:p>
            <a:r>
              <a:rPr lang="en-US" dirty="0"/>
              <a:t>4.2.3 	Create slicers 	</a:t>
            </a:r>
          </a:p>
          <a:p>
            <a:r>
              <a:rPr lang="en-US" dirty="0"/>
              <a:t>4.2.4 	Group PivotTable data 	</a:t>
            </a:r>
          </a:p>
          <a:p>
            <a:r>
              <a:rPr lang="en-US" dirty="0"/>
              <a:t>4.2.5 	Reference data in a PivotTable by using the GETPIVOTDATA function 	</a:t>
            </a:r>
          </a:p>
          <a:p>
            <a:r>
              <a:rPr lang="en-US" dirty="0"/>
              <a:t>4.2.6 	Add calculated fields 	</a:t>
            </a:r>
          </a:p>
          <a:p>
            <a:r>
              <a:rPr lang="en-US" dirty="0"/>
              <a:t>4.2.7 	Format data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842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E6B9-FF05-40B1-956E-009ECEC66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&amp;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5C872-965A-4613-BE43-93DD72093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4.3 </a:t>
            </a:r>
            <a:r>
              <a:rPr lang="en-US" dirty="0"/>
              <a:t>	</a:t>
            </a:r>
            <a:r>
              <a:rPr lang="en-US" b="1" dirty="0"/>
              <a:t>Create and Manage Pivot Charts </a:t>
            </a:r>
            <a:r>
              <a:rPr lang="en-US" dirty="0"/>
              <a:t>	</a:t>
            </a:r>
          </a:p>
          <a:p>
            <a:r>
              <a:rPr lang="en-US" dirty="0"/>
              <a:t>4.3.1 	Create </a:t>
            </a:r>
            <a:r>
              <a:rPr lang="en-US" dirty="0" err="1"/>
              <a:t>PivotCharts</a:t>
            </a:r>
            <a:r>
              <a:rPr lang="en-US" dirty="0"/>
              <a:t> 	</a:t>
            </a:r>
          </a:p>
          <a:p>
            <a:r>
              <a:rPr lang="en-US" dirty="0"/>
              <a:t>4.3.2 	Manipulate options in existing </a:t>
            </a:r>
            <a:r>
              <a:rPr lang="en-US" dirty="0" err="1"/>
              <a:t>PivotCharts</a:t>
            </a:r>
            <a:r>
              <a:rPr lang="en-US" dirty="0"/>
              <a:t> 	</a:t>
            </a:r>
          </a:p>
          <a:p>
            <a:r>
              <a:rPr lang="en-US" dirty="0"/>
              <a:t>4.3.3 	Apply styles to </a:t>
            </a:r>
            <a:r>
              <a:rPr lang="en-US" dirty="0" err="1"/>
              <a:t>PivotCharts</a:t>
            </a:r>
            <a:r>
              <a:rPr lang="en-US" dirty="0"/>
              <a:t> 	</a:t>
            </a:r>
          </a:p>
          <a:p>
            <a:r>
              <a:rPr lang="en-US" dirty="0"/>
              <a:t>4.3.4 	Drill down into PivotChart details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0637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7249A-D283-4F50-B008-219202CB60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4105" y="802955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Microsoft Excel Certification</a:t>
            </a:r>
          </a:p>
        </p:txBody>
      </p:sp>
      <p:pic>
        <p:nvPicPr>
          <p:cNvPr id="7" name="Graphic 6" descr="Ribbon">
            <a:extLst>
              <a:ext uri="{FF2B5EF4-FFF2-40B4-BE49-F238E27FC236}">
                <a16:creationId xmlns:a16="http://schemas.microsoft.com/office/drawing/2014/main" id="{3AE3C52C-0655-456E-A114-7E30D32153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7FA2C1EE-D951-4EFD-BD7A-95761CCD5D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0574" y="2421682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i="1" dirty="0">
                <a:solidFill>
                  <a:srgbClr val="000000"/>
                </a:solidFill>
              </a:rPr>
              <a:t>Doc Larry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i="1" dirty="0">
              <a:solidFill>
                <a:srgbClr val="000000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hlinkClick r:id="rId4"/>
              </a:rPr>
              <a:t>https://certiport.pearsonvue.com/Certifications/Microsoft/MOS/Certify/Excel</a:t>
            </a:r>
            <a:endParaRPr lang="en-US" sz="2000" dirty="0">
              <a:solidFill>
                <a:srgbClr val="000000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283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DDB57-BDB5-4926-B75B-1D4ECAD3F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265734"/>
            <a:ext cx="10515600" cy="1325563"/>
          </a:xfrm>
        </p:spPr>
        <p:txBody>
          <a:bodyPr/>
          <a:lstStyle/>
          <a:p>
            <a:br>
              <a:rPr lang="en-US"/>
            </a:br>
            <a:r>
              <a:rPr lang="en-US"/>
              <a:t>Objectives and Actions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F39F6-4CAC-422F-B140-2E2A54706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1.1  Create Worksheets and Workbooks</a:t>
            </a:r>
            <a:r>
              <a:rPr lang="en-US" dirty="0"/>
              <a:t>	</a:t>
            </a:r>
          </a:p>
          <a:p>
            <a:r>
              <a:rPr lang="en-US" dirty="0"/>
              <a:t>1.1.1	Create a workbook</a:t>
            </a:r>
          </a:p>
          <a:p>
            <a:pPr marL="0" indent="0">
              <a:buNone/>
            </a:pPr>
            <a:r>
              <a:rPr lang="en-US" i="1" dirty="0"/>
              <a:t>Open Excel.  Create a workbook.  Leave it open. </a:t>
            </a:r>
          </a:p>
          <a:p>
            <a:r>
              <a:rPr lang="en-US" dirty="0"/>
              <a:t>1.1.2	Import data from a delimited text file	</a:t>
            </a:r>
          </a:p>
          <a:p>
            <a:pPr marL="0" indent="0">
              <a:buNone/>
            </a:pPr>
            <a:r>
              <a:rPr lang="en-US" i="1" dirty="0"/>
              <a:t>File, Open, “LifeExp.csv”</a:t>
            </a:r>
          </a:p>
          <a:p>
            <a:r>
              <a:rPr lang="en-US" dirty="0"/>
              <a:t>1.1.3	Add a worksheet to an existing workbook</a:t>
            </a:r>
          </a:p>
          <a:p>
            <a:pPr marL="0" indent="0">
              <a:buNone/>
            </a:pPr>
            <a:r>
              <a:rPr lang="en-US" i="1" dirty="0"/>
              <a:t>Add a worksheet to our downloaded data and name it “New.” </a:t>
            </a:r>
          </a:p>
          <a:p>
            <a:r>
              <a:rPr lang="en-US" dirty="0"/>
              <a:t>1.1.4	Copy and move a worksheet	</a:t>
            </a:r>
          </a:p>
          <a:p>
            <a:pPr marL="0" indent="0">
              <a:buNone/>
            </a:pPr>
            <a:r>
              <a:rPr lang="en-US" i="1" dirty="0"/>
              <a:t>Move your worksheet to the front.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240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A6EB8-F77A-4106-8054-F613EAB25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Objectives and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96E1E-117B-4BE1-8802-D706EF8C7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1.2</a:t>
            </a:r>
            <a:r>
              <a:rPr lang="en-US" dirty="0"/>
              <a:t>	</a:t>
            </a:r>
            <a:r>
              <a:rPr lang="en-US" b="1" dirty="0"/>
              <a:t>Navigate in Worksheets and Workbooks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1.2.1	Search for data within a workbook	</a:t>
            </a:r>
          </a:p>
          <a:p>
            <a:pPr marL="0" indent="0">
              <a:buNone/>
            </a:pPr>
            <a:r>
              <a:rPr lang="en-US" i="1" dirty="0"/>
              <a:t>Place a split in the Excel window.  Freeze the split.  Navigate to the United States, 2016, Life Expectancy.  Do this again using Find.</a:t>
            </a:r>
          </a:p>
          <a:p>
            <a:pPr marL="0" indent="0">
              <a:buNone/>
            </a:pPr>
            <a:r>
              <a:rPr lang="en-US" dirty="0"/>
              <a:t>1.2.2	Navigate to a named cell, range, or workbook element	</a:t>
            </a:r>
          </a:p>
          <a:p>
            <a:pPr marL="0" indent="0">
              <a:buNone/>
            </a:pPr>
            <a:r>
              <a:rPr lang="en-US" i="1" dirty="0"/>
              <a:t>Name cell C1 “Life.”  Go to the End of the C1 column by using </a:t>
            </a:r>
            <a:r>
              <a:rPr lang="en-US" i="1" dirty="0" err="1"/>
              <a:t>Ctl</a:t>
            </a:r>
            <a:r>
              <a:rPr lang="en-US" i="1" dirty="0"/>
              <a:t>-Shift-Arrow.  Click on Zimbabwe.  Then use Find and Select to go back to “Life.”</a:t>
            </a:r>
          </a:p>
          <a:p>
            <a:pPr marL="0" indent="0">
              <a:buNone/>
            </a:pPr>
            <a:r>
              <a:rPr lang="en-US" dirty="0"/>
              <a:t>1.2.3	Insert and remove hyperlinks	</a:t>
            </a:r>
          </a:p>
          <a:p>
            <a:pPr marL="0" indent="0">
              <a:buNone/>
            </a:pPr>
            <a:r>
              <a:rPr lang="en-US" i="1" dirty="0"/>
              <a:t>Place a hyperlink anywhere in an unpopulated cell.  Then remove the hyperlink but leave the text.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319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A67F7-311B-4CB0-AA46-FF029F69B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and Actions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F87D57-4FF8-4083-987D-C96F59549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422746"/>
            <a:ext cx="10202586" cy="823912"/>
          </a:xfrm>
        </p:spPr>
        <p:txBody>
          <a:bodyPr/>
          <a:lstStyle/>
          <a:p>
            <a:r>
              <a:rPr lang="en-US" dirty="0"/>
              <a:t>1.3	Format Worksheets and Workbooks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E63BC-C447-46B2-9EA3-FA4F89F96D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1.3.1	Change worksheet tab color</a:t>
            </a:r>
          </a:p>
          <a:p>
            <a:pPr marL="0" indent="0">
              <a:buNone/>
            </a:pPr>
            <a:r>
              <a:rPr lang="en-US" sz="1800" i="1" dirty="0"/>
              <a:t>Color code both worksheet tabs.</a:t>
            </a:r>
            <a:r>
              <a:rPr lang="en-US" sz="1800" dirty="0"/>
              <a:t>	</a:t>
            </a:r>
          </a:p>
          <a:p>
            <a:r>
              <a:rPr lang="en-US" sz="1800" dirty="0"/>
              <a:t>1.3.2	Rename a worksheet	</a:t>
            </a:r>
          </a:p>
          <a:p>
            <a:pPr marL="0" indent="0">
              <a:buNone/>
            </a:pPr>
            <a:r>
              <a:rPr lang="en-US" sz="1800" i="1" dirty="0"/>
              <a:t>Rename the “Data” tab “</a:t>
            </a:r>
            <a:r>
              <a:rPr lang="en-US" sz="1800" i="1" dirty="0" err="1"/>
              <a:t>LifeExp</a:t>
            </a:r>
            <a:r>
              <a:rPr lang="en-US" sz="1800" i="1" dirty="0"/>
              <a:t>.”</a:t>
            </a:r>
          </a:p>
          <a:p>
            <a:r>
              <a:rPr lang="en-US" sz="1800" dirty="0"/>
              <a:t>1.3.3	Change worksheet order	</a:t>
            </a:r>
          </a:p>
          <a:p>
            <a:pPr marL="0" indent="0">
              <a:buNone/>
            </a:pPr>
            <a:r>
              <a:rPr lang="en-US" sz="1800" i="1" dirty="0"/>
              <a:t>Flip the worksheet order.</a:t>
            </a:r>
          </a:p>
          <a:p>
            <a:r>
              <a:rPr lang="en-US" sz="1800" dirty="0"/>
              <a:t>1.3.4	Modify page setup	</a:t>
            </a:r>
          </a:p>
          <a:p>
            <a:pPr marL="0" indent="0">
              <a:buNone/>
            </a:pPr>
            <a:r>
              <a:rPr lang="en-US" sz="1800" i="1" dirty="0"/>
              <a:t>Set the page size to A4, change the margins, and select a print area.</a:t>
            </a:r>
            <a:endParaRPr lang="en-US" sz="1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752B2D-A704-4294-96CA-6C99229028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4" y="2505075"/>
            <a:ext cx="5183188" cy="368458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1.3.5	Insert and delete columns or rows	</a:t>
            </a:r>
          </a:p>
          <a:p>
            <a:pPr marL="0" indent="0">
              <a:buNone/>
            </a:pPr>
            <a:r>
              <a:rPr lang="en-US" i="1" dirty="0"/>
              <a:t>Insert a column before Country, and auto-populate a sequence of numbers from 1 to N.</a:t>
            </a:r>
          </a:p>
          <a:p>
            <a:r>
              <a:rPr lang="en-US" dirty="0"/>
              <a:t>1.3.6	Change workbook themes	</a:t>
            </a:r>
          </a:p>
          <a:p>
            <a:pPr marL="0" indent="0">
              <a:buNone/>
            </a:pPr>
            <a:r>
              <a:rPr lang="en-US" i="1" dirty="0"/>
              <a:t>Change the Workbook theme to Depth</a:t>
            </a:r>
          </a:p>
          <a:p>
            <a:r>
              <a:rPr lang="en-US" dirty="0"/>
              <a:t>1.3.7	Adjust row height and column width	</a:t>
            </a:r>
          </a:p>
          <a:p>
            <a:pPr marL="0" indent="0">
              <a:buNone/>
            </a:pPr>
            <a:r>
              <a:rPr lang="en-US" i="1" dirty="0"/>
              <a:t>Hide Column “B” and then auto-adjust.</a:t>
            </a:r>
          </a:p>
          <a:p>
            <a:r>
              <a:rPr lang="en-US" dirty="0"/>
              <a:t>1.3.8	Insert headers and footers	</a:t>
            </a:r>
          </a:p>
          <a:p>
            <a:pPr marL="0" indent="0">
              <a:buNone/>
            </a:pPr>
            <a:r>
              <a:rPr lang="en-US" i="1" dirty="0"/>
              <a:t>Go To View Page Layout and Enter the Header, “Life Expectancy.”  Enter a footer with the number of pages out of a number of pages.  Look at the setup in the Print Preview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503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DA748-F666-4188-A045-04F4DBBBC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and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414EF-E8A9-481C-AAE5-75FB4D162A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1.4</a:t>
            </a:r>
            <a:r>
              <a:rPr lang="en-US" dirty="0"/>
              <a:t>	</a:t>
            </a:r>
            <a:r>
              <a:rPr lang="en-US" b="1" dirty="0"/>
              <a:t>Customize Options and Views for Worksheets and Workbooks</a:t>
            </a:r>
            <a:r>
              <a:rPr lang="en-US" dirty="0"/>
              <a:t>	</a:t>
            </a:r>
          </a:p>
          <a:p>
            <a:r>
              <a:rPr lang="en-US" dirty="0"/>
              <a:t>1.4.1	Hide or unhide worksheets	</a:t>
            </a:r>
          </a:p>
          <a:p>
            <a:pPr marL="0" indent="0">
              <a:buNone/>
            </a:pPr>
            <a:r>
              <a:rPr lang="en-US" i="1" dirty="0"/>
              <a:t>Hide one of the worksheets.  Unhide it. </a:t>
            </a:r>
          </a:p>
          <a:p>
            <a:r>
              <a:rPr lang="en-US" dirty="0"/>
              <a:t>1.4.2	Hide or unhide columns and rows	</a:t>
            </a:r>
          </a:p>
          <a:p>
            <a:pPr marL="0" indent="0">
              <a:buNone/>
            </a:pPr>
            <a:r>
              <a:rPr lang="en-US" i="1" dirty="0"/>
              <a:t>Hide one of the columns.  Unhide it.</a:t>
            </a:r>
          </a:p>
          <a:p>
            <a:r>
              <a:rPr lang="en-US" dirty="0"/>
              <a:t>1.4.3	Customize the Quick Access toolbar</a:t>
            </a:r>
          </a:p>
          <a:p>
            <a:pPr marL="0" indent="0">
              <a:buNone/>
            </a:pPr>
            <a:r>
              <a:rPr lang="en-US" i="1" dirty="0"/>
              <a:t>Add Visual Basic Editor to the Quick Access toolbar.</a:t>
            </a:r>
            <a:endParaRPr lang="en-US" dirty="0"/>
          </a:p>
          <a:p>
            <a:r>
              <a:rPr lang="en-US" dirty="0"/>
              <a:t>1.4.4	Change workbook views	</a:t>
            </a:r>
          </a:p>
          <a:p>
            <a:pPr marL="0" indent="0">
              <a:buNone/>
            </a:pPr>
            <a:r>
              <a:rPr lang="en-US" i="1" dirty="0"/>
              <a:t>Create a Custom View 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8BAB1C-9FC9-48BE-81BF-A6785FA2D7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517169"/>
            <a:ext cx="5181600" cy="365979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1.4.5	Change window views</a:t>
            </a:r>
          </a:p>
          <a:p>
            <a:pPr marL="0" indent="0">
              <a:buNone/>
            </a:pPr>
            <a:r>
              <a:rPr lang="en-US" i="1" dirty="0"/>
              <a:t>Show the Page Break Preview</a:t>
            </a:r>
          </a:p>
          <a:p>
            <a:r>
              <a:rPr lang="en-US" dirty="0"/>
              <a:t>1.4.6	Modify document properties</a:t>
            </a:r>
          </a:p>
          <a:p>
            <a:pPr marL="0" indent="0">
              <a:buNone/>
            </a:pPr>
            <a:r>
              <a:rPr lang="en-US" i="1" dirty="0"/>
              <a:t>Change the status to working. </a:t>
            </a:r>
            <a:r>
              <a:rPr lang="en-US" dirty="0"/>
              <a:t>	</a:t>
            </a:r>
          </a:p>
          <a:p>
            <a:r>
              <a:rPr lang="en-US" dirty="0"/>
              <a:t>1.4.7	Change magnification by using zoom tools</a:t>
            </a:r>
          </a:p>
          <a:p>
            <a:pPr marL="0" indent="0">
              <a:buNone/>
            </a:pPr>
            <a:r>
              <a:rPr lang="en-US" i="1" dirty="0"/>
              <a:t>Zoom to 150% and return.	</a:t>
            </a:r>
          </a:p>
          <a:p>
            <a:r>
              <a:rPr lang="en-US" dirty="0"/>
              <a:t>1.4.8	Display formulas</a:t>
            </a:r>
          </a:p>
          <a:p>
            <a:pPr marL="0" indent="0">
              <a:buNone/>
            </a:pPr>
            <a:r>
              <a:rPr lang="en-US" i="1" dirty="0"/>
              <a:t>In A1, type = average(B:B).  Then show this formula using “Show Formulas.”  Then hide it again.  Then show using </a:t>
            </a:r>
            <a:r>
              <a:rPr lang="en-US" i="1" dirty="0" err="1"/>
              <a:t>Ctl</a:t>
            </a:r>
            <a:r>
              <a:rPr lang="en-US" i="1" dirty="0"/>
              <a:t> ` .  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277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E14C6-DA01-4EEF-B295-5BD333DFD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and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5648B-26DC-4C83-8000-DD69A84421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18252"/>
            <a:ext cx="5157787" cy="42714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1.5 </a:t>
            </a:r>
            <a:r>
              <a:rPr lang="en-US" dirty="0"/>
              <a:t>	</a:t>
            </a:r>
            <a:r>
              <a:rPr lang="en-US" b="1" dirty="0"/>
              <a:t>Configure Worksheets and Workbooks for Distribution </a:t>
            </a:r>
            <a:r>
              <a:rPr lang="en-US" dirty="0"/>
              <a:t>	</a:t>
            </a:r>
          </a:p>
          <a:p>
            <a:r>
              <a:rPr lang="en-US" dirty="0"/>
              <a:t>1.5.1 	Set a print area.  </a:t>
            </a:r>
            <a:r>
              <a:rPr lang="en-US" i="1" dirty="0"/>
              <a:t>Done.	</a:t>
            </a:r>
          </a:p>
          <a:p>
            <a:r>
              <a:rPr lang="en-US" dirty="0"/>
              <a:t>1.5.2 	Save workbooks in alternative file formats.  </a:t>
            </a:r>
          </a:p>
          <a:p>
            <a:pPr marL="0" indent="0">
              <a:buNone/>
            </a:pPr>
            <a:r>
              <a:rPr lang="en-US" i="1" dirty="0"/>
              <a:t>Save the current workbook as macro-enabled Excel.</a:t>
            </a:r>
            <a:r>
              <a:rPr lang="en-US" dirty="0"/>
              <a:t>	</a:t>
            </a:r>
          </a:p>
          <a:p>
            <a:r>
              <a:rPr lang="en-US" dirty="0"/>
              <a:t>1.5.3 	Print all or part of a workbook.  </a:t>
            </a:r>
            <a:r>
              <a:rPr lang="en-US" i="1" dirty="0"/>
              <a:t>Omitted.</a:t>
            </a:r>
            <a:r>
              <a:rPr lang="en-US" dirty="0"/>
              <a:t> 	</a:t>
            </a:r>
          </a:p>
          <a:p>
            <a:r>
              <a:rPr lang="en-US" dirty="0"/>
              <a:t>1.5.4 	Set print scaling 	</a:t>
            </a:r>
          </a:p>
          <a:p>
            <a:pPr marL="0" indent="0">
              <a:buNone/>
            </a:pPr>
            <a:r>
              <a:rPr lang="en-US" i="1" dirty="0"/>
              <a:t>Set the workbook to be printed on 1 page.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81D180-FD0E-4856-BF28-52F4F66BCA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87826"/>
            <a:ext cx="5183188" cy="420183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1.5.5 	Display repeating row and column titles on multipage worksheets 	</a:t>
            </a:r>
          </a:p>
          <a:p>
            <a:pPr marL="0" indent="0">
              <a:buNone/>
            </a:pPr>
            <a:r>
              <a:rPr lang="en-US" i="1" dirty="0"/>
              <a:t>Go to Page Layout and Experiment</a:t>
            </a:r>
          </a:p>
          <a:p>
            <a:r>
              <a:rPr lang="en-US" dirty="0"/>
              <a:t>1.5.6 	Inspect a workbook for hidden properties or personal information </a:t>
            </a:r>
          </a:p>
          <a:p>
            <a:pPr marL="0" indent="0">
              <a:buNone/>
            </a:pPr>
            <a:r>
              <a:rPr lang="en-US" i="1" dirty="0"/>
              <a:t>Run “Inspect.”</a:t>
            </a:r>
            <a:r>
              <a:rPr lang="en-US" dirty="0"/>
              <a:t>	</a:t>
            </a:r>
          </a:p>
          <a:p>
            <a:r>
              <a:rPr lang="en-US" dirty="0"/>
              <a:t>1.5.7 	Inspect a workbook for accessibility issues 	</a:t>
            </a:r>
          </a:p>
          <a:p>
            <a:pPr marL="0" indent="0">
              <a:buNone/>
            </a:pPr>
            <a:r>
              <a:rPr lang="en-US" i="1" dirty="0"/>
              <a:t>Check for Accessibility.</a:t>
            </a:r>
          </a:p>
          <a:p>
            <a:r>
              <a:rPr lang="en-US" dirty="0"/>
              <a:t>1.5.8 	Inspect a workbook for compatibility issues.</a:t>
            </a:r>
          </a:p>
          <a:p>
            <a:pPr marL="0" indent="0">
              <a:buNone/>
            </a:pPr>
            <a:r>
              <a:rPr lang="en-US" i="1" dirty="0"/>
              <a:t>Omitted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350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82F27-2EA4-4B2C-856C-849EA07C9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&amp;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DC5DD-F9B8-470E-8705-80FAE1D3F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2.1 </a:t>
            </a:r>
            <a:r>
              <a:rPr lang="en-US" dirty="0"/>
              <a:t>	</a:t>
            </a:r>
            <a:r>
              <a:rPr lang="en-US" b="1" dirty="0"/>
              <a:t>Insert Data in Cells and Ranges </a:t>
            </a:r>
            <a:r>
              <a:rPr lang="en-US" dirty="0"/>
              <a:t>	</a:t>
            </a:r>
          </a:p>
          <a:p>
            <a:r>
              <a:rPr lang="en-US" dirty="0"/>
              <a:t>2.1.1 	Replace data 	</a:t>
            </a:r>
          </a:p>
          <a:p>
            <a:pPr marL="0" indent="0">
              <a:buNone/>
            </a:pPr>
            <a:r>
              <a:rPr lang="en-US" i="1" dirty="0"/>
              <a:t>Replace United States of America with USA.</a:t>
            </a:r>
          </a:p>
          <a:p>
            <a:r>
              <a:rPr lang="en-US" dirty="0"/>
              <a:t>2.1.2 	Cut, copy, or paste data </a:t>
            </a:r>
          </a:p>
          <a:p>
            <a:pPr marL="0" indent="0">
              <a:buNone/>
            </a:pPr>
            <a:r>
              <a:rPr lang="en-US" i="1" dirty="0"/>
              <a:t>Use shortcuts to cut, copy, and paste without changing the spreadsheet’s initial layout.</a:t>
            </a:r>
            <a:endParaRPr lang="en-US" dirty="0"/>
          </a:p>
          <a:p>
            <a:r>
              <a:rPr lang="en-US" dirty="0"/>
              <a:t>2.1.3 	Paste data by using special paste options </a:t>
            </a:r>
          </a:p>
          <a:p>
            <a:pPr marL="0" indent="0">
              <a:buNone/>
            </a:pPr>
            <a:r>
              <a:rPr lang="en-US" i="1" dirty="0"/>
              <a:t>For Cell A1, copy and paste special as a value only. </a:t>
            </a:r>
            <a:r>
              <a:rPr lang="en-US" dirty="0"/>
              <a:t>	</a:t>
            </a:r>
          </a:p>
          <a:p>
            <a:r>
              <a:rPr lang="en-US" dirty="0"/>
              <a:t>2.1.4 	Fill cells by using Auto Fill 	</a:t>
            </a:r>
          </a:p>
          <a:p>
            <a:pPr marL="0" indent="0">
              <a:buNone/>
            </a:pPr>
            <a:r>
              <a:rPr lang="en-US" i="1" dirty="0"/>
              <a:t>Done.  </a:t>
            </a:r>
          </a:p>
          <a:p>
            <a:r>
              <a:rPr lang="en-US" dirty="0"/>
              <a:t>2.1.5 	Insert and delete cells </a:t>
            </a:r>
          </a:p>
          <a:p>
            <a:pPr marL="0" indent="0">
              <a:buNone/>
            </a:pPr>
            <a:r>
              <a:rPr lang="en-US" i="1" dirty="0"/>
              <a:t>Delete N2 and shift cells left.  Then Undo.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107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236</Words>
  <Application>Microsoft Office PowerPoint</Application>
  <PresentationFormat>Widescreen</PresentationFormat>
  <Paragraphs>304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Office Theme</vt:lpstr>
      <vt:lpstr>Microsoft Excel Certification</vt:lpstr>
      <vt:lpstr>Overarching Learning Objective</vt:lpstr>
      <vt:lpstr>Data for Today</vt:lpstr>
      <vt:lpstr> Objectives and Actions</vt:lpstr>
      <vt:lpstr>Objectives and Actions</vt:lpstr>
      <vt:lpstr>Objectives and Actions</vt:lpstr>
      <vt:lpstr>Objectives and Actions</vt:lpstr>
      <vt:lpstr>Objectives and Actions</vt:lpstr>
      <vt:lpstr>Objectives &amp; Actions</vt:lpstr>
      <vt:lpstr>Objectives &amp; Actions</vt:lpstr>
      <vt:lpstr>Objectives &amp; Actions</vt:lpstr>
      <vt:lpstr>Objectives &amp; Actions</vt:lpstr>
      <vt:lpstr>Objectives &amp; Actions</vt:lpstr>
      <vt:lpstr>Objectives &amp; Actions</vt:lpstr>
      <vt:lpstr>Objectives &amp; Actions</vt:lpstr>
      <vt:lpstr>Objectives &amp; Actions</vt:lpstr>
      <vt:lpstr>Objectives &amp; Actions</vt:lpstr>
      <vt:lpstr>Objectives &amp; Actions</vt:lpstr>
      <vt:lpstr>Objectives &amp; Actions</vt:lpstr>
      <vt:lpstr>Objectives &amp; Actions</vt:lpstr>
      <vt:lpstr>Advanced!</vt:lpstr>
      <vt:lpstr>Objectives &amp; Actions</vt:lpstr>
      <vt:lpstr>Objectives &amp; Actions</vt:lpstr>
      <vt:lpstr>Objectives &amp; Actions</vt:lpstr>
      <vt:lpstr>Objectives &amp; Actions</vt:lpstr>
      <vt:lpstr>Objectives &amp; Actions</vt:lpstr>
      <vt:lpstr>Objectives &amp; Actions</vt:lpstr>
      <vt:lpstr>Objectives &amp; Actions</vt:lpstr>
      <vt:lpstr>Objectives &amp; Actions</vt:lpstr>
      <vt:lpstr>Objectives &amp; Actions</vt:lpstr>
      <vt:lpstr>Objectives &amp; Actions</vt:lpstr>
      <vt:lpstr>Objectives &amp; Actions</vt:lpstr>
      <vt:lpstr>Objectives &amp; Actions</vt:lpstr>
      <vt:lpstr>Objectives &amp; Actions</vt:lpstr>
      <vt:lpstr>Objectives &amp; Actions</vt:lpstr>
      <vt:lpstr>Microsoft Excel Certification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Excel</dc:title>
  <dc:creator>Fulton, Lawrence V</dc:creator>
  <cp:lastModifiedBy>Fulton, Lawrence V</cp:lastModifiedBy>
  <cp:revision>23</cp:revision>
  <dcterms:created xsi:type="dcterms:W3CDTF">2018-10-10T14:45:08Z</dcterms:created>
  <dcterms:modified xsi:type="dcterms:W3CDTF">2019-01-14T16:42:18Z</dcterms:modified>
</cp:coreProperties>
</file>