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28"/>
  </p:notesMasterIdLst>
  <p:sldIdLst>
    <p:sldId id="464" r:id="rId5"/>
    <p:sldId id="456" r:id="rId6"/>
    <p:sldId id="480" r:id="rId7"/>
    <p:sldId id="451" r:id="rId8"/>
    <p:sldId id="442" r:id="rId9"/>
    <p:sldId id="450" r:id="rId10"/>
    <p:sldId id="468" r:id="rId11"/>
    <p:sldId id="472" r:id="rId12"/>
    <p:sldId id="441" r:id="rId13"/>
    <p:sldId id="465" r:id="rId14"/>
    <p:sldId id="438" r:id="rId15"/>
    <p:sldId id="454" r:id="rId16"/>
    <p:sldId id="474" r:id="rId17"/>
    <p:sldId id="461" r:id="rId18"/>
    <p:sldId id="478" r:id="rId19"/>
    <p:sldId id="475" r:id="rId20"/>
    <p:sldId id="482" r:id="rId21"/>
    <p:sldId id="479" r:id="rId22"/>
    <p:sldId id="471" r:id="rId23"/>
    <p:sldId id="481" r:id="rId24"/>
    <p:sldId id="470" r:id="rId25"/>
    <p:sldId id="469" r:id="rId26"/>
    <p:sldId id="445" r:id="rId27"/>
  </p:sldIdLst>
  <p:sldSz cx="24384000" cy="13716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Nunito Sans" panose="020B060402020202020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8686"/>
    <a:srgbClr val="DA3248"/>
    <a:srgbClr val="83C2DE"/>
    <a:srgbClr val="FF814E"/>
    <a:srgbClr val="8AC7C0"/>
    <a:srgbClr val="64BFEC"/>
    <a:srgbClr val="81C5CF"/>
    <a:srgbClr val="7BC9D3"/>
    <a:srgbClr val="E46C57"/>
    <a:srgbClr val="E2B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BDEC0A-E8F1-6A1D-BF4B-48E05FB7FCFC}" v="5" dt="2023-07-07T14:09:50.6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3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lley, Kevin D" userId="S::kg11@txstate.edu::acae6f95-0f2c-4f1f-a5f9-6f5e4634888a" providerId="AD" clId="Web-{6ABDEC0A-E8F1-6A1D-BF4B-48E05FB7FCFC}"/>
    <pc:docChg chg="modSld">
      <pc:chgData name="Gilley, Kevin D" userId="S::kg11@txstate.edu::acae6f95-0f2c-4f1f-a5f9-6f5e4634888a" providerId="AD" clId="Web-{6ABDEC0A-E8F1-6A1D-BF4B-48E05FB7FCFC}" dt="2023-07-07T14:09:50.656" v="4" actId="1076"/>
      <pc:docMkLst>
        <pc:docMk/>
      </pc:docMkLst>
      <pc:sldChg chg="modSp">
        <pc:chgData name="Gilley, Kevin D" userId="S::kg11@txstate.edu::acae6f95-0f2c-4f1f-a5f9-6f5e4634888a" providerId="AD" clId="Web-{6ABDEC0A-E8F1-6A1D-BF4B-48E05FB7FCFC}" dt="2023-07-07T14:05:44.309" v="2" actId="1076"/>
        <pc:sldMkLst>
          <pc:docMk/>
          <pc:sldMk cId="2397974113" sldId="451"/>
        </pc:sldMkLst>
        <pc:picChg chg="mod">
          <ac:chgData name="Gilley, Kevin D" userId="S::kg11@txstate.edu::acae6f95-0f2c-4f1f-a5f9-6f5e4634888a" providerId="AD" clId="Web-{6ABDEC0A-E8F1-6A1D-BF4B-48E05FB7FCFC}" dt="2023-07-07T14:05:44.309" v="2" actId="1076"/>
          <ac:picMkLst>
            <pc:docMk/>
            <pc:sldMk cId="2397974113" sldId="451"/>
            <ac:picMk id="7" creationId="{335643B5-BB40-C1B6-3FF1-4408B0B7CB7F}"/>
          </ac:picMkLst>
        </pc:picChg>
      </pc:sldChg>
      <pc:sldChg chg="modSp">
        <pc:chgData name="Gilley, Kevin D" userId="S::kg11@txstate.edu::acae6f95-0f2c-4f1f-a5f9-6f5e4634888a" providerId="AD" clId="Web-{6ABDEC0A-E8F1-6A1D-BF4B-48E05FB7FCFC}" dt="2023-07-07T14:09:50.656" v="4" actId="1076"/>
        <pc:sldMkLst>
          <pc:docMk/>
          <pc:sldMk cId="3006311882" sldId="478"/>
        </pc:sldMkLst>
        <pc:picChg chg="mod">
          <ac:chgData name="Gilley, Kevin D" userId="S::kg11@txstate.edu::acae6f95-0f2c-4f1f-a5f9-6f5e4634888a" providerId="AD" clId="Web-{6ABDEC0A-E8F1-6A1D-BF4B-48E05FB7FCFC}" dt="2023-07-07T14:09:50.656" v="4" actId="1076"/>
          <ac:picMkLst>
            <pc:docMk/>
            <pc:sldMk cId="3006311882" sldId="478"/>
            <ac:picMk id="7" creationId="{9611C388-E7ED-F454-9929-4E0F0F7A748C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94904-53C7-FE4A-A4F3-9371B9AA3FA4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3CE2E-3DB2-2543-A1CC-255A6E8F4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7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08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8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4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43CE2E-3DB2-2543-A1CC-255A6E8F42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77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84636EF-9B34-784F-B076-08F4E00F1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3785"/>
            <a:ext cx="24384000" cy="13809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8CEBF0-C1A7-504A-ABF5-DF36CEF4DA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93785"/>
            <a:ext cx="12252960" cy="13563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0E760-EEA4-D344-BD23-C858E7E74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69815"/>
            <a:ext cx="24384000" cy="246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7311" y="3820978"/>
            <a:ext cx="9750289" cy="19704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 CARD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C44B1-DAB3-374E-8714-625353D60C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7311" y="6124673"/>
            <a:ext cx="9747504" cy="1371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0" i="0">
                <a:solidFill>
                  <a:schemeClr val="tx1"/>
                </a:solidFill>
                <a:latin typeface="Nunito Sans" pitchFamily="2" charset="77"/>
              </a:defRPr>
            </a:lvl1pPr>
          </a:lstStyle>
          <a:p>
            <a:pPr lvl="0"/>
            <a:r>
              <a:rPr lang="en-US"/>
              <a:t>Second Line</a:t>
            </a:r>
          </a:p>
        </p:txBody>
      </p:sp>
      <p:pic>
        <p:nvPicPr>
          <p:cNvPr id="8" name="Picture 7" descr="Texas State University">
            <a:extLst>
              <a:ext uri="{FF2B5EF4-FFF2-40B4-BE49-F238E27FC236}">
                <a16:creationId xmlns:a16="http://schemas.microsoft.com/office/drawing/2014/main" id="{5E8657D1-2783-1845-BB5B-3DAA5CE6A1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0340" y="10063298"/>
            <a:ext cx="5003141" cy="2438400"/>
          </a:xfrm>
          <a:prstGeom prst="rect">
            <a:avLst/>
          </a:prstGeom>
        </p:spPr>
      </p:pic>
      <p:pic>
        <p:nvPicPr>
          <p:cNvPr id="9" name="Picture 8" descr="Member the Texas State University System">
            <a:extLst>
              <a:ext uri="{FF2B5EF4-FFF2-40B4-BE49-F238E27FC236}">
                <a16:creationId xmlns:a16="http://schemas.microsoft.com/office/drawing/2014/main" id="{F2E3C823-48E0-7542-B222-37105C1DEC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67554" y="12183707"/>
            <a:ext cx="4408714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0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489266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0" y="1371039"/>
            <a:ext cx="18288000" cy="1143562"/>
          </a:xfrm>
        </p:spPr>
        <p:txBody>
          <a:bodyPr anchor="t"/>
          <a:lstStyle/>
          <a:p>
            <a:r>
              <a:rPr lang="en-US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0" y="3530600"/>
            <a:ext cx="18288000" cy="6629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  <a:p>
            <a:r>
              <a:rPr lang="en-US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geography</a:t>
            </a:r>
          </a:p>
        </p:txBody>
      </p:sp>
    </p:spTree>
    <p:extLst>
      <p:ext uri="{BB962C8B-B14F-4D97-AF65-F5344CB8AC3E}">
        <p14:creationId xmlns:p14="http://schemas.microsoft.com/office/powerpoint/2010/main" val="213975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1088" y="1137123"/>
            <a:ext cx="11185452" cy="1143562"/>
          </a:xfrm>
        </p:spPr>
        <p:txBody>
          <a:bodyPr anchor="t"/>
          <a:lstStyle/>
          <a:p>
            <a:r>
              <a:rPr lang="en-US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6CA2A-A7E5-9E45-8686-ED54FCC955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1088" y="2977596"/>
            <a:ext cx="11185452" cy="777240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Font typeface="Arial" panose="020B0604020202020204" pitchFamily="34" charset="0"/>
              <a:buNone/>
              <a:defRPr sz="2800" b="0" i="0">
                <a:ln>
                  <a:noFill/>
                </a:ln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  <a:lvl2pPr marL="9144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2pPr>
            <a:lvl3pPr marL="18288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3pPr>
            <a:lvl4pPr marL="27432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4pPr>
            <a:lvl5pPr marL="3657600" indent="0">
              <a:buNone/>
              <a:defRPr sz="2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5pPr>
          </a:lstStyle>
          <a:p>
            <a:r>
              <a:rPr lang="en-US"/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 Roadrunners and slow-moving trains. </a:t>
            </a:r>
          </a:p>
          <a:p>
            <a:r>
              <a:rPr lang="en-US"/>
              <a:t>Bobcats are especially skilled at: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pouncing on prey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musical theatre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geography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23582" y="2977596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7717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761D1C5-F586-4845-BBA0-AD6447E821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31088" y="2738200"/>
            <a:ext cx="8686800" cy="7772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9FDE2-ED9E-5F48-B979-C6208876E4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72256" y="2738200"/>
            <a:ext cx="8686800" cy="914400"/>
          </a:xfrm>
        </p:spPr>
        <p:txBody>
          <a:bodyPr anchor="ctr">
            <a:normAutofit/>
          </a:bodyPr>
          <a:lstStyle>
            <a:lvl1pPr>
              <a:defRPr sz="3600" b="1" i="0" spc="300">
                <a:solidFill>
                  <a:schemeClr val="tx1"/>
                </a:solidFill>
                <a:latin typeface="Nunito Sans SemiBold" pitchFamily="2" charset="77"/>
              </a:defRPr>
            </a:lvl1pPr>
          </a:lstStyle>
          <a:p>
            <a:r>
              <a:rPr lang="en-US"/>
              <a:t>THE BOBCAT IS A TYPE OF CAT.</a:t>
            </a:r>
          </a:p>
        </p:txBody>
      </p:sp>
    </p:spTree>
    <p:extLst>
      <p:ext uri="{BB962C8B-B14F-4D97-AF65-F5344CB8AC3E}">
        <p14:creationId xmlns:p14="http://schemas.microsoft.com/office/powerpoint/2010/main" val="30673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DBC8A-F157-E647-9D9F-D51516F82D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3" y="1371039"/>
            <a:ext cx="18288000" cy="1143562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19D2988-F334-EF41-A2F7-874820BF09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1853" y="2732493"/>
            <a:ext cx="8686799" cy="7771498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CC4E20E5-6627-3643-8DB5-EC4915FE2A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737502" y="3222418"/>
            <a:ext cx="3886203" cy="68580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44037A35-B93C-004C-AE9D-9D7376D671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12555" y="2732494"/>
            <a:ext cx="5486399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84CE56EE-75D7-C24E-8865-5E7CDA29D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033204" y="6858000"/>
            <a:ext cx="7688942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39200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0F72F-F113-9E4E-8901-A6046628C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61854" y="1042081"/>
            <a:ext cx="10530146" cy="1143562"/>
          </a:xfrm>
        </p:spPr>
        <p:txBody>
          <a:bodyPr/>
          <a:lstStyle/>
          <a:p>
            <a:r>
              <a:rPr lang="en-US"/>
              <a:t>CLICK TO EDIT TITLE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8E1B567-63F1-1944-B114-801F81FA7F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1344" y="4559291"/>
            <a:ext cx="3904270" cy="38862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6B5E7A-AE24-B84B-926D-5ED18AAC53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9413" y="8902692"/>
            <a:ext cx="3886200" cy="9144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9267BD02-65C3-2942-B840-54B7290591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26925" y="2501892"/>
            <a:ext cx="7315199" cy="73151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580B63D5-BCBE-9C44-AF73-9F3E542F71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6924" y="10067534"/>
            <a:ext cx="7559097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CCACDB0A-D65F-D84D-A885-8947E700BF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59575" y="1735016"/>
            <a:ext cx="5486400" cy="3657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E94F6CF-DD41-634D-BCFA-8B363E1BCF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749336" y="3792416"/>
            <a:ext cx="2377440" cy="160020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and slow-moving trains.</a:t>
            </a:r>
            <a:endParaRPr lang="tr-TR" sz="180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B7401E0D-D1CF-3641-8A73-0F22B92C35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859574" y="5880726"/>
            <a:ext cx="7315199" cy="4571999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B80609EF-DFE4-FD4B-A009-0B81195135D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59574" y="10666515"/>
            <a:ext cx="7531194" cy="548640"/>
          </a:xfrm>
          <a:prstGeom prst="rect">
            <a:avLst/>
          </a:prstGeom>
        </p:spPr>
        <p:txBody>
          <a:bodyPr/>
          <a:lstStyle>
            <a:lvl1pPr marL="0" marR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>
                <a:solidFill>
                  <a:schemeClr val="tx1">
                    <a:lumMod val="60000"/>
                    <a:lumOff val="40000"/>
                  </a:schemeClr>
                </a:solidFill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Bobcats’ natural adversaries include Roadrunners &amp; slow-moving trains.</a:t>
            </a:r>
            <a:endParaRPr lang="tr-TR" sz="1800">
              <a:solidFill>
                <a:schemeClr val="tx1">
                  <a:lumMod val="75000"/>
                  <a:lumOff val="25000"/>
                </a:schemeClr>
              </a:solidFill>
              <a:latin typeface="Nunito Sans" pitchFamily="2" charset="77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357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"/>
            <a:ext cx="11658600" cy="11658600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1658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tx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194324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3DE806D-0AC3-8A49-B547-835CADC23E78}"/>
              </a:ext>
            </a:extLst>
          </p:cNvPr>
          <p:cNvSpPr/>
          <p:nvPr userDrawn="1"/>
        </p:nvSpPr>
        <p:spPr>
          <a:xfrm>
            <a:off x="0" y="11079126"/>
            <a:ext cx="11875108" cy="26368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009479F9-D1B3-9F46-AD6C-E7844EB98EC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2"/>
            <a:ext cx="11658600" cy="13716001"/>
          </a:xfrm>
          <a:prstGeom prst="rect">
            <a:avLst/>
          </a:prstGeom>
        </p:spPr>
        <p:txBody>
          <a:bodyPr anchor="ctr"/>
          <a:lstStyle>
            <a:lvl1pPr marL="0" marR="0" indent="0" algn="ctr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200" b="0" i="0">
                <a:latin typeface="Nunito Sans" pitchFamily="2" charset="77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695E27-6F70-FD4F-81F8-53F4357B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82400" y="-1"/>
            <a:ext cx="12801600" cy="13716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BEA02-3BED-654A-A30C-8FB1EC22B7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6450" y="6788658"/>
            <a:ext cx="13807440" cy="23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AB48EA-4A88-8049-9B14-02AB6803C6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3EA317-11E0-954D-9C36-7C565BD2E4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8689" y="1308805"/>
            <a:ext cx="10515600" cy="9144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BC55AA7-301E-214D-A0F2-074D8F6F33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998689" y="2941543"/>
            <a:ext cx="8458200" cy="4572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1pPr>
            <a:lvl2pPr marL="9144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18288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3pPr>
            <a:lvl4pPr marL="27432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4pPr>
            <a:lvl5pPr marL="3657600" indent="0">
              <a:lnSpc>
                <a:spcPct val="150000"/>
              </a:lnSpc>
              <a:buNone/>
              <a:defRPr sz="2800" b="0" i="0">
                <a:solidFill>
                  <a:schemeClr val="bg1"/>
                </a:solidFill>
                <a:latin typeface="Nunito Sans" pitchFamily="2" charset="77"/>
              </a:defRPr>
            </a:lvl5pPr>
          </a:lstStyle>
          <a:p>
            <a:pPr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Nunito Sans" pitchFamily="2" charset="77"/>
                <a:ea typeface="Open Sans" panose="020B0606030504020204" pitchFamily="34" charset="0"/>
                <a:cs typeface="Open Sans" panose="020B0606030504020204" pitchFamily="34" charset="0"/>
              </a:rPr>
              <a:t>The Bobcat is a type of cat with a bobbed tail and an affinity for maroon and gold. Larger than a house cat but smaller than a cougar, it’s amazingly relentless. Bobcats have been known to take out Trojans, Red Wolves and even larger prey like Longhorns. Bobcats' natural adversaries include Roadrunners and slow-moving trains. </a:t>
            </a:r>
          </a:p>
        </p:txBody>
      </p:sp>
    </p:spTree>
    <p:extLst>
      <p:ext uri="{BB962C8B-B14F-4D97-AF65-F5344CB8AC3E}">
        <p14:creationId xmlns:p14="http://schemas.microsoft.com/office/powerpoint/2010/main" val="70770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2BE929A-D1BB-A64C-B05E-4350E36C1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1617569"/>
            <a:ext cx="24384000" cy="2192216"/>
          </a:xfrm>
          <a:prstGeom prst="rect">
            <a:avLst/>
          </a:prstGeom>
          <a:solidFill>
            <a:srgbClr val="431C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27491-B011-CC42-85E6-B8301381A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98300"/>
            <a:ext cx="24384000" cy="246185"/>
          </a:xfrm>
          <a:prstGeom prst="rect">
            <a:avLst/>
          </a:prstGeom>
        </p:spPr>
      </p:pic>
      <p:pic>
        <p:nvPicPr>
          <p:cNvPr id="9" name="Picture 8" descr="Texas State University">
            <a:extLst>
              <a:ext uri="{FF2B5EF4-FFF2-40B4-BE49-F238E27FC236}">
                <a16:creationId xmlns:a16="http://schemas.microsoft.com/office/drawing/2014/main" id="{8518974B-9748-A645-99AC-7972B43273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00" y="11980985"/>
            <a:ext cx="4572000" cy="221672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0" y="1371039"/>
            <a:ext cx="18288000" cy="114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924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70" r:id="rId5"/>
    <p:sldLayoutId id="2147483667" r:id="rId6"/>
    <p:sldLayoutId id="2147483668" r:id="rId7"/>
    <p:sldLayoutId id="2147483669" r:id="rId8"/>
    <p:sldLayoutId id="2147483671" r:id="rId9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000" b="0" i="0" kern="1200" spc="1200" baseline="0">
          <a:solidFill>
            <a:schemeClr val="tx1"/>
          </a:solidFill>
          <a:latin typeface="Nunito Sans" pitchFamily="2" charset="77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8F7F3-5AA7-4010-8ADC-A661EFDE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398" y="8855999"/>
            <a:ext cx="18865704" cy="4222047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defTabSz="914400"/>
            <a:r>
              <a:rPr lang="en-US" sz="8700" b="1">
                <a:solidFill>
                  <a:schemeClr val="bg1"/>
                </a:solidFill>
                <a:latin typeface="+mj-lt"/>
              </a:rPr>
              <a:t>Texas State University – </a:t>
            </a:r>
            <a:br>
              <a:rPr lang="en-US" sz="8700" b="1">
                <a:solidFill>
                  <a:schemeClr val="bg1"/>
                </a:solidFill>
                <a:latin typeface="+mj-lt"/>
              </a:rPr>
            </a:br>
            <a:r>
              <a:rPr lang="en-US" sz="8700" b="1">
                <a:solidFill>
                  <a:schemeClr val="bg1"/>
                </a:solidFill>
                <a:latin typeface="+mj-lt"/>
              </a:rPr>
              <a:t>Capital Projects Administration Quarterly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2E720-9A35-47C6-899B-BECEFBB54B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776981" y="9696070"/>
            <a:ext cx="1930621" cy="2035792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2400">
                <a:solidFill>
                  <a:schemeClr val="bg1"/>
                </a:solidFill>
                <a:latin typeface="+mn-lt"/>
              </a:rPr>
              <a:t>July 7, 2023</a:t>
            </a:r>
          </a:p>
        </p:txBody>
      </p:sp>
      <p:pic>
        <p:nvPicPr>
          <p:cNvPr id="6" name="Picture 5" descr="A picture containing sky, outdoor, nature, city&#10;&#10;Description automatically generated">
            <a:extLst>
              <a:ext uri="{FF2B5EF4-FFF2-40B4-BE49-F238E27FC236}">
                <a16:creationId xmlns:a16="http://schemas.microsoft.com/office/drawing/2014/main" id="{D92B0A74-762F-64E3-9CB4-58193C8EB4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01" b="12493"/>
          <a:stretch/>
        </p:blipFill>
        <p:spPr>
          <a:xfrm>
            <a:off x="0" y="155291"/>
            <a:ext cx="24383980" cy="7969824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7057984"/>
            <a:ext cx="24384000" cy="1514336"/>
            <a:chOff x="0" y="2959818"/>
            <a:chExt cx="12192000" cy="757168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9362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898" y="9119046"/>
            <a:ext cx="21802942" cy="2472880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13200">
                <a:latin typeface="+mj-lt"/>
              </a:rPr>
              <a:t>Rooftop Terrace</a:t>
            </a:r>
          </a:p>
        </p:txBody>
      </p:sp>
      <p:pic>
        <p:nvPicPr>
          <p:cNvPr id="11" name="Picture Placeholder 10" descr="A picture containing text, outdoor, road, shore&#10;&#10;Description automatically generated">
            <a:extLst>
              <a:ext uri="{FF2B5EF4-FFF2-40B4-BE49-F238E27FC236}">
                <a16:creationId xmlns:a16="http://schemas.microsoft.com/office/drawing/2014/main" id="{D1D30AF0-F7F8-00C8-9347-1A59B642C7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11" b="12957"/>
          <a:stretch/>
        </p:blipFill>
        <p:spPr>
          <a:xfrm>
            <a:off x="20" y="2"/>
            <a:ext cx="24383978" cy="847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5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8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n aerial view of a building&#10;&#10;Description automatically generated">
            <a:extLst>
              <a:ext uri="{FF2B5EF4-FFF2-40B4-BE49-F238E27FC236}">
                <a16:creationId xmlns:a16="http://schemas.microsoft.com/office/drawing/2014/main" id="{FDC82508-B46E-AC36-06B8-BB8B12D873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0"/>
          <a:stretch/>
        </p:blipFill>
        <p:spPr>
          <a:xfrm>
            <a:off x="5044711" y="9"/>
            <a:ext cx="22182327" cy="15732360"/>
          </a:xfrm>
          <a:prstGeom prst="rect">
            <a:avLst/>
          </a:prstGeom>
        </p:spPr>
      </p:pic>
      <p:sp>
        <p:nvSpPr>
          <p:cNvPr id="125" name="Rectangle 1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478052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1F07AD-A1D1-39DF-87AB-7E2D7FD82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7644378" cy="37998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8000" b="1">
                <a:latin typeface="+mj-lt"/>
              </a:rPr>
              <a:t>Hilltop Housing Complex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DC946-7314-A783-C271-E598B10504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6400" y="4868402"/>
            <a:ext cx="7644378" cy="748552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700">
                <a:solidFill>
                  <a:schemeClr val="tx1"/>
                </a:solidFill>
                <a:latin typeface="+mn-lt"/>
              </a:rPr>
              <a:t>$125.1M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>
                <a:solidFill>
                  <a:schemeClr val="tx1"/>
                </a:solidFill>
                <a:latin typeface="+mn-lt"/>
              </a:rPr>
              <a:t>Status:</a:t>
            </a:r>
            <a:r>
              <a:rPr lang="en-US" sz="3700">
                <a:solidFill>
                  <a:schemeClr val="tx1"/>
                </a:solidFill>
                <a:latin typeface="+mn-lt"/>
              </a:rPr>
              <a:t> Construction – 30%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>
                <a:solidFill>
                  <a:schemeClr val="tx1"/>
                </a:solidFill>
                <a:latin typeface="+mn-lt"/>
              </a:rPr>
              <a:t>Construction Start: </a:t>
            </a:r>
            <a:r>
              <a:rPr lang="en-US" sz="3700">
                <a:solidFill>
                  <a:schemeClr val="tx1"/>
                </a:solidFill>
                <a:latin typeface="+mn-lt"/>
              </a:rPr>
              <a:t>May 2022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>
                <a:solidFill>
                  <a:schemeClr val="tx1"/>
                </a:solidFill>
                <a:latin typeface="+mn-lt"/>
              </a:rPr>
              <a:t>Estimated Construction Completion:  </a:t>
            </a:r>
            <a:r>
              <a:rPr lang="en-US" sz="3700">
                <a:solidFill>
                  <a:schemeClr val="tx1"/>
                </a:solidFill>
                <a:latin typeface="+mn-lt"/>
              </a:rPr>
              <a:t>June 2024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 b="1">
                <a:solidFill>
                  <a:schemeClr val="tx1"/>
                </a:solidFill>
                <a:latin typeface="+mn-lt"/>
              </a:rPr>
              <a:t>Scope: </a:t>
            </a:r>
            <a:r>
              <a:rPr lang="en-US" sz="3700">
                <a:solidFill>
                  <a:schemeClr val="tx1"/>
                </a:solidFill>
                <a:latin typeface="+mn-lt"/>
              </a:rPr>
              <a:t>Construction of two, seven-story structures comprised of 241,000 sf, and accommodating 1006 beds.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>
                <a:solidFill>
                  <a:schemeClr val="tx1"/>
                </a:solidFill>
                <a:latin typeface="+mn-lt"/>
              </a:rPr>
              <a:t>North Tower – Alamito Hall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700">
                <a:solidFill>
                  <a:schemeClr val="tx1"/>
                </a:solidFill>
                <a:latin typeface="+mn-lt"/>
              </a:rPr>
              <a:t>South Tower – Cibolo Hall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7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395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onstruction site with cranes and a building&#10;&#10;Description automatically generated">
            <a:extLst>
              <a:ext uri="{FF2B5EF4-FFF2-40B4-BE49-F238E27FC236}">
                <a16:creationId xmlns:a16="http://schemas.microsoft.com/office/drawing/2014/main" id="{494D6B2F-9E38-3DB6-6745-A7B3192413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8" b="8762"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40284"/>
            <a:ext cx="24384000" cy="147310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10634480"/>
            <a:ext cx="2242185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Hilltop Housing Complex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483966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269704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9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10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161362"/>
            <a:ext cx="24384000" cy="5554636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120" y="10559022"/>
            <a:ext cx="19363764" cy="14797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Hilltop Housing Complex</a:t>
            </a:r>
          </a:p>
        </p:txBody>
      </p:sp>
      <p:pic>
        <p:nvPicPr>
          <p:cNvPr id="6" name="Picture Placeholder 5" descr="A construction site with a crane&#10;&#10;Description automatically generated">
            <a:extLst>
              <a:ext uri="{FF2B5EF4-FFF2-40B4-BE49-F238E27FC236}">
                <a16:creationId xmlns:a16="http://schemas.microsoft.com/office/drawing/2014/main" id="{772FF3D1-6ECB-732F-D3AD-F7AD8BB7FC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27" b="4097"/>
          <a:stretch/>
        </p:blipFill>
        <p:spPr>
          <a:xfrm>
            <a:off x="20" y="10"/>
            <a:ext cx="24383978" cy="11773056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1756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road, building, government building">
            <a:extLst>
              <a:ext uri="{FF2B5EF4-FFF2-40B4-BE49-F238E27FC236}">
                <a16:creationId xmlns:a16="http://schemas.microsoft.com/office/drawing/2014/main" id="{B6A030EA-66F5-F580-F205-C93ADD0EA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3999" cy="116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2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24384000" cy="1371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91A67-C0B2-A9FB-562A-8CE5B7CD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6386" y="979014"/>
            <a:ext cx="6183214" cy="33109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7400">
                <a:latin typeface="+mj-lt"/>
              </a:rPr>
              <a:t>James Street Housing</a:t>
            </a:r>
          </a:p>
        </p:txBody>
      </p:sp>
      <p:pic>
        <p:nvPicPr>
          <p:cNvPr id="7" name="Picture 6" descr="A map of a housing development&#10;&#10;Description automatically generated">
            <a:extLst>
              <a:ext uri="{FF2B5EF4-FFF2-40B4-BE49-F238E27FC236}">
                <a16:creationId xmlns:a16="http://schemas.microsoft.com/office/drawing/2014/main" id="{9611C388-E7ED-F454-9929-4E0F0F7A74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5" r="-1" b="7820"/>
          <a:stretch/>
        </p:blipFill>
        <p:spPr>
          <a:xfrm>
            <a:off x="-64525" y="862"/>
            <a:ext cx="16230580" cy="128166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F1966-550F-6938-96C1-672B637ED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86386" y="4836816"/>
            <a:ext cx="5885626" cy="708053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100" b="1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100">
                <a:solidFill>
                  <a:schemeClr val="tx1"/>
                </a:solidFill>
                <a:latin typeface="+mn-lt"/>
              </a:rPr>
              <a:t>$124M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100" b="1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100">
                <a:solidFill>
                  <a:schemeClr val="tx1"/>
                </a:solidFill>
                <a:latin typeface="+mn-lt"/>
              </a:rPr>
              <a:t>Schematic Design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100" b="1">
                <a:solidFill>
                  <a:schemeClr val="tx1"/>
                </a:solidFill>
                <a:latin typeface="+mn-lt"/>
              </a:rPr>
              <a:t>Est. Construction Start: </a:t>
            </a:r>
            <a:r>
              <a:rPr lang="en-US" sz="3100">
                <a:solidFill>
                  <a:schemeClr val="tx1"/>
                </a:solidFill>
                <a:latin typeface="+mn-lt"/>
              </a:rPr>
              <a:t>November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100" b="1">
                <a:solidFill>
                  <a:schemeClr val="tx1"/>
                </a:solidFill>
                <a:latin typeface="+mn-lt"/>
              </a:rPr>
              <a:t>Est. Construction Completion</a:t>
            </a:r>
            <a:r>
              <a:rPr lang="en-US" sz="3100">
                <a:solidFill>
                  <a:schemeClr val="tx1"/>
                </a:solidFill>
                <a:latin typeface="+mn-lt"/>
              </a:rPr>
              <a:t>: July 2025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100">
              <a:solidFill>
                <a:schemeClr val="tx1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100" b="1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100">
                <a:solidFill>
                  <a:schemeClr val="tx1"/>
                </a:solidFill>
                <a:latin typeface="+mn-lt"/>
              </a:rPr>
              <a:t>Construction of a seven-story residential structure with central community area, comprised of 221,240sf, and accommodating 950 beds.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1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12817482"/>
            <a:ext cx="24383996" cy="914404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" y="12817484"/>
            <a:ext cx="16230600" cy="898516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11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24384000" cy="1371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2900-856C-AB01-6442-5DF75BAA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6386" y="979014"/>
            <a:ext cx="6183214" cy="33109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600" b="1">
                <a:latin typeface="+mj-lt"/>
              </a:rPr>
              <a:t>McCoy Student Success Center</a:t>
            </a:r>
          </a:p>
        </p:txBody>
      </p:sp>
      <p:pic>
        <p:nvPicPr>
          <p:cNvPr id="6" name="Picture 5" descr="A black curtain on a door&#10;&#10;Description automatically generated">
            <a:extLst>
              <a:ext uri="{FF2B5EF4-FFF2-40B4-BE49-F238E27FC236}">
                <a16:creationId xmlns:a16="http://schemas.microsoft.com/office/drawing/2014/main" id="{4E4417B1-66A2-2444-604E-9BB5CBE5A3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" r="1696"/>
          <a:stretch/>
        </p:blipFill>
        <p:spPr>
          <a:xfrm>
            <a:off x="20" y="862"/>
            <a:ext cx="15826134" cy="128166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B0CAC-1A9E-0FFB-2673-05C5A1797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286386" y="4836816"/>
            <a:ext cx="5885626" cy="708053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+mn-lt"/>
              </a:rPr>
              <a:t>Budget: </a:t>
            </a:r>
            <a:r>
              <a:rPr lang="en-US">
                <a:solidFill>
                  <a:schemeClr val="tx1"/>
                </a:solidFill>
                <a:latin typeface="+mn-lt"/>
              </a:rPr>
              <a:t>$1.0M (CIP)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+mn-lt"/>
              </a:rPr>
              <a:t>Status: </a:t>
            </a:r>
            <a:r>
              <a:rPr lang="en-US">
                <a:solidFill>
                  <a:schemeClr val="tx1"/>
                </a:solidFill>
                <a:latin typeface="+mn-lt"/>
              </a:rPr>
              <a:t>Construction – 100%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+mn-lt"/>
              </a:rPr>
              <a:t>Construction Start:          </a:t>
            </a:r>
            <a:r>
              <a:rPr lang="en-US">
                <a:solidFill>
                  <a:schemeClr val="tx1"/>
                </a:solidFill>
                <a:latin typeface="+mn-lt"/>
              </a:rPr>
              <a:t>March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+mn-lt"/>
              </a:rPr>
              <a:t>Estimated Construction Completion</a:t>
            </a:r>
            <a:r>
              <a:rPr lang="en-US">
                <a:solidFill>
                  <a:schemeClr val="tx1"/>
                </a:solidFill>
                <a:latin typeface="+mn-lt"/>
              </a:rPr>
              <a:t>: June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b="1">
                <a:solidFill>
                  <a:schemeClr val="tx1"/>
                </a:solidFill>
                <a:latin typeface="+mn-lt"/>
              </a:rPr>
              <a:t>Scope: </a:t>
            </a:r>
            <a:r>
              <a:rPr lang="en-US">
                <a:solidFill>
                  <a:schemeClr val="tx1"/>
                </a:solidFill>
                <a:latin typeface="+mn-lt"/>
              </a:rPr>
              <a:t>This project renovates Classroom 111 and Student Organization Room 110 into the new Student Success Center.  Center will house offices, conference room, interview room and lobby.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+mn-lt"/>
              </a:rPr>
              <a:t>Drywall installation is underway.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  <a:latin typeface="+mn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12817482"/>
            <a:ext cx="24383996" cy="914404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" y="12817484"/>
            <a:ext cx="16230600" cy="898516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41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0" name="Rectangle 129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A table and chairs in a room&#10;&#10;Description automatically generated">
            <a:extLst>
              <a:ext uri="{FF2B5EF4-FFF2-40B4-BE49-F238E27FC236}">
                <a16:creationId xmlns:a16="http://schemas.microsoft.com/office/drawing/2014/main" id="{6546BF1D-C56A-3950-36B3-8ACD5F2DB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" r="15645" b="-1"/>
          <a:stretch/>
        </p:blipFill>
        <p:spPr>
          <a:xfrm rot="5400000">
            <a:off x="-767118" y="758950"/>
            <a:ext cx="13716000" cy="12198100"/>
          </a:xfrm>
          <a:prstGeom prst="rect">
            <a:avLst/>
          </a:prstGeom>
        </p:spPr>
      </p:pic>
      <p:pic>
        <p:nvPicPr>
          <p:cNvPr id="7" name="Picture Placeholder 6" descr="A room with a desk and chairs&#10;&#10;Description automatically generated">
            <a:extLst>
              <a:ext uri="{FF2B5EF4-FFF2-40B4-BE49-F238E27FC236}">
                <a16:creationId xmlns:a16="http://schemas.microsoft.com/office/drawing/2014/main" id="{2A83E715-0834-6C21-3EBC-2B32F82F133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13" b="-1"/>
          <a:stretch/>
        </p:blipFill>
        <p:spPr>
          <a:xfrm rot="5400000">
            <a:off x="11430844" y="762844"/>
            <a:ext cx="13716000" cy="121903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8054" y="1547446"/>
            <a:ext cx="19591274" cy="32533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10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McCoy Student Success Center</a:t>
            </a:r>
          </a:p>
        </p:txBody>
      </p:sp>
    </p:spTree>
    <p:extLst>
      <p:ext uri="{BB962C8B-B14F-4D97-AF65-F5344CB8AC3E}">
        <p14:creationId xmlns:p14="http://schemas.microsoft.com/office/powerpoint/2010/main" val="284434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E381E7D-B6D0-3B50-6937-357D6FE8E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704"/>
            <a:ext cx="24384000" cy="147310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6A12-E742-8326-DDE0-FD355CC9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851900"/>
            <a:ext cx="2242185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McCoy Student Success Center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701386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487124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252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7D2D9488-4C6B-324B-B294-861A2922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6" y="6858000"/>
            <a:ext cx="6581774" cy="4905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7200" b="1">
                <a:latin typeface="+mj-lt"/>
              </a:rPr>
              <a:t>East-West Mall Connection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0931BA3B-BB7B-1592-7E20-C7B2811A3F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60" b="27237"/>
          <a:stretch/>
        </p:blipFill>
        <p:spPr>
          <a:xfrm>
            <a:off x="0" y="0"/>
            <a:ext cx="24383980" cy="742121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68E9CC-C971-8749-9AC4-358E669F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1148" y="6836435"/>
            <a:ext cx="14970826" cy="4905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300">
                <a:solidFill>
                  <a:schemeClr val="tx1"/>
                </a:solidFill>
                <a:latin typeface="+mn-lt"/>
              </a:rPr>
              <a:t>$1.6M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300">
                <a:solidFill>
                  <a:schemeClr val="tx1"/>
                </a:solidFill>
                <a:latin typeface="+mn-lt"/>
              </a:rPr>
              <a:t>Site utility installation &amp; site grading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chemeClr val="tx1"/>
                </a:solidFill>
                <a:latin typeface="+mn-lt"/>
              </a:rPr>
              <a:t>Construction Start: </a:t>
            </a:r>
            <a:r>
              <a:rPr lang="en-US" sz="3300">
                <a:solidFill>
                  <a:schemeClr val="tx1"/>
                </a:solidFill>
                <a:latin typeface="+mn-lt"/>
              </a:rPr>
              <a:t>May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chemeClr val="tx1"/>
                </a:solidFill>
                <a:latin typeface="+mn-lt"/>
              </a:rPr>
              <a:t>Estimated Construction Completion: </a:t>
            </a:r>
            <a:r>
              <a:rPr lang="en-US" sz="3300">
                <a:solidFill>
                  <a:schemeClr val="tx1"/>
                </a:solidFill>
                <a:latin typeface="+mn-lt"/>
              </a:rPr>
              <a:t>December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300" b="1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300">
                <a:solidFill>
                  <a:schemeClr val="tx1"/>
                </a:solidFill>
                <a:latin typeface="+mn-lt"/>
              </a:rPr>
              <a:t>Construct new paved pedestrian mall from RF Mitte to Academy Street.  New pedestrian mall to include landscaping, seating, power pedestals and lighting.</a:t>
            </a:r>
          </a:p>
        </p:txBody>
      </p:sp>
    </p:spTree>
    <p:extLst>
      <p:ext uri="{BB962C8B-B14F-4D97-AF65-F5344CB8AC3E}">
        <p14:creationId xmlns:p14="http://schemas.microsoft.com/office/powerpoint/2010/main" val="1932180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D0E04-A9D0-65B4-45AC-AAB694A5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6" y="7505698"/>
            <a:ext cx="6581774" cy="49053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7200" b="1">
                <a:latin typeface="+mj-lt"/>
              </a:rPr>
              <a:t>Ballpark Clubhouse</a:t>
            </a:r>
          </a:p>
        </p:txBody>
      </p:sp>
      <p:pic>
        <p:nvPicPr>
          <p:cNvPr id="5" name="Picture 4" descr="A picture containing grass, sky, sport, watching&#10;&#10;Description automatically generated">
            <a:extLst>
              <a:ext uri="{FF2B5EF4-FFF2-40B4-BE49-F238E27FC236}">
                <a16:creationId xmlns:a16="http://schemas.microsoft.com/office/drawing/2014/main" id="{C9D8FD39-C8C5-4A77-4C12-AB9D5CB81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58" b="7937"/>
          <a:stretch/>
        </p:blipFill>
        <p:spPr>
          <a:xfrm>
            <a:off x="20" y="10"/>
            <a:ext cx="24383980" cy="7421216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6DDB4E3-A2F8-DD0E-C027-991B93C8F3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47964" y="7505700"/>
            <a:ext cx="14970826" cy="4100146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900" b="1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900">
                <a:solidFill>
                  <a:schemeClr val="tx1"/>
                </a:solidFill>
                <a:latin typeface="+mn-lt"/>
              </a:rPr>
              <a:t>$9.9M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900" b="1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900">
                <a:solidFill>
                  <a:schemeClr val="tx1"/>
                </a:solidFill>
                <a:latin typeface="+mn-lt"/>
              </a:rPr>
              <a:t>Architect negotiations for Phase I work (Pitching Lab and batting cages).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900" b="1">
                <a:solidFill>
                  <a:schemeClr val="tx1"/>
                </a:solidFill>
                <a:latin typeface="+mn-lt"/>
              </a:rPr>
              <a:t>Est. Construction Start: </a:t>
            </a:r>
            <a:r>
              <a:rPr lang="en-US" sz="3900">
                <a:solidFill>
                  <a:schemeClr val="tx1"/>
                </a:solidFill>
                <a:latin typeface="+mn-lt"/>
              </a:rPr>
              <a:t>TBD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900" b="1">
                <a:solidFill>
                  <a:schemeClr val="tx1"/>
                </a:solidFill>
                <a:latin typeface="+mn-lt"/>
              </a:rPr>
              <a:t>Est. Construction Completion</a:t>
            </a:r>
            <a:r>
              <a:rPr lang="en-US" sz="3900">
                <a:solidFill>
                  <a:schemeClr val="tx1"/>
                </a:solidFill>
                <a:latin typeface="+mn-lt"/>
              </a:rPr>
              <a:t>: January 2025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900" b="1">
              <a:solidFill>
                <a:schemeClr val="tx1"/>
              </a:solidFill>
              <a:latin typeface="+mn-lt"/>
            </a:endParaRP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900" b="1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900">
                <a:solidFill>
                  <a:schemeClr val="tx1"/>
                </a:solidFill>
                <a:latin typeface="+mn-lt"/>
              </a:rPr>
              <a:t>Project includes hospitality suite,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en-US" sz="3900">
                <a:solidFill>
                  <a:schemeClr val="tx1"/>
                </a:solidFill>
                <a:latin typeface="+mn-lt"/>
              </a:rPr>
              <a:t>new box seating, players lounge, batting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en-US" sz="3900">
                <a:solidFill>
                  <a:schemeClr val="tx1"/>
                </a:solidFill>
                <a:latin typeface="+mn-lt"/>
              </a:rPr>
              <a:t>cages, pitching lab and new softball players </a:t>
            </a:r>
          </a:p>
          <a:p>
            <a:pPr defTabSz="914400">
              <a:lnSpc>
                <a:spcPct val="90000"/>
              </a:lnSpc>
              <a:spcBef>
                <a:spcPts val="0"/>
              </a:spcBef>
            </a:pPr>
            <a:r>
              <a:rPr lang="en-US" sz="3900">
                <a:solidFill>
                  <a:schemeClr val="tx1"/>
                </a:solidFill>
                <a:latin typeface="+mn-lt"/>
              </a:rPr>
              <a:t>lounge.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1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9849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0" name="Rectangle 10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24384000" cy="1371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2835078" y="2835076"/>
            <a:ext cx="13751636" cy="808148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19130" y="5318808"/>
            <a:ext cx="8711188" cy="8081484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dirt road with trees in the background&#10;&#10;Description automatically generated">
            <a:extLst>
              <a:ext uri="{FF2B5EF4-FFF2-40B4-BE49-F238E27FC236}">
                <a16:creationId xmlns:a16="http://schemas.microsoft.com/office/drawing/2014/main" id="{2D881616-C33D-34C4-1522-8BE5600E91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36673"/>
          <a:stretch/>
        </p:blipFill>
        <p:spPr>
          <a:xfrm rot="5400000">
            <a:off x="9361405" y="-1284207"/>
            <a:ext cx="13751638" cy="16320052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1494710" y="2402624"/>
            <a:ext cx="9616604" cy="8177332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946" y="5900774"/>
            <a:ext cx="6104586" cy="70628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/>
            <a:r>
              <a:rPr lang="en-US" sz="7400">
                <a:solidFill>
                  <a:srgbClr val="FFFFFF"/>
                </a:solidFill>
                <a:latin typeface="+mj-lt"/>
              </a:rPr>
              <a:t>East-West Mall Connection</a:t>
            </a:r>
          </a:p>
        </p:txBody>
      </p:sp>
    </p:spTree>
    <p:extLst>
      <p:ext uri="{BB962C8B-B14F-4D97-AF65-F5344CB8AC3E}">
        <p14:creationId xmlns:p14="http://schemas.microsoft.com/office/powerpoint/2010/main" val="108903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outdoor, plant&#10;&#10;Description automatically generated">
            <a:extLst>
              <a:ext uri="{FF2B5EF4-FFF2-40B4-BE49-F238E27FC236}">
                <a16:creationId xmlns:a16="http://schemas.microsoft.com/office/drawing/2014/main" id="{D8CED42C-5EF6-2C33-226F-5CD66B782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640284"/>
            <a:ext cx="24384000" cy="1473102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A46A12-E742-8326-DDE0-FD355CC9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10634480"/>
            <a:ext cx="22421850" cy="14896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7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East – West Mall Connection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483966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269704"/>
            <a:ext cx="2438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606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5FCE74B-C43C-E0F7-A706-F8F47B0F74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" r="8322" b="-1"/>
          <a:stretch/>
        </p:blipFill>
        <p:spPr>
          <a:xfrm>
            <a:off x="-2" y="10"/>
            <a:ext cx="24384002" cy="1371599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7D2D9488-4C6B-324B-B294-861A29227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306" y="918917"/>
            <a:ext cx="15022810" cy="909883"/>
          </a:xfrm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lang="en-US" sz="9600" b="1">
                <a:solidFill>
                  <a:schemeClr val="bg1"/>
                </a:solidFill>
                <a:latin typeface="+mj-lt"/>
              </a:rPr>
              <a:t>Campus Master Plan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968E9CC-C971-8749-9AC4-358E669F5C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71971" y="3343132"/>
            <a:ext cx="12005933" cy="81440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FFFFFF"/>
                </a:solidFill>
                <a:latin typeface="+mn-lt"/>
              </a:rPr>
              <a:t>Status: </a:t>
            </a:r>
            <a:r>
              <a:rPr lang="en-US" sz="4000">
                <a:solidFill>
                  <a:srgbClr val="FFFFFF"/>
                </a:solidFill>
                <a:latin typeface="+mn-lt"/>
              </a:rPr>
              <a:t>Contract is in place.  Establishing Committees.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FFFFFF"/>
                </a:solidFill>
                <a:latin typeface="+mn-lt"/>
              </a:rPr>
              <a:t>Schedule:</a:t>
            </a:r>
          </a:p>
          <a:p>
            <a:pPr defTabSz="914400">
              <a:lnSpc>
                <a:spcPct val="90000"/>
              </a:lnSpc>
            </a:pPr>
            <a:r>
              <a:rPr lang="en-US" sz="4000" b="1">
                <a:solidFill>
                  <a:srgbClr val="FFFFFF"/>
                </a:solidFill>
                <a:latin typeface="+mn-lt"/>
              </a:rPr>
              <a:t>	</a:t>
            </a:r>
            <a:r>
              <a:rPr lang="en-US" sz="4000">
                <a:solidFill>
                  <a:srgbClr val="FFFFFF"/>
                </a:solidFill>
                <a:latin typeface="+mn-lt"/>
              </a:rPr>
              <a:t>Begin Master Plan Process – 06/2023</a:t>
            </a:r>
          </a:p>
          <a:p>
            <a:pPr defTabSz="914400">
              <a:lnSpc>
                <a:spcPct val="90000"/>
              </a:lnSpc>
            </a:pPr>
            <a:r>
              <a:rPr lang="en-US" sz="4000">
                <a:solidFill>
                  <a:srgbClr val="FFFFFF"/>
                </a:solidFill>
                <a:latin typeface="+mn-lt"/>
              </a:rPr>
              <a:t>	Final Draft (Review) – 09/2024</a:t>
            </a:r>
          </a:p>
          <a:p>
            <a:pPr defTabSz="914400">
              <a:lnSpc>
                <a:spcPct val="90000"/>
              </a:lnSpc>
            </a:pPr>
            <a:r>
              <a:rPr lang="en-US" sz="4000">
                <a:solidFill>
                  <a:srgbClr val="FFFFFF"/>
                </a:solidFill>
                <a:latin typeface="+mn-lt"/>
              </a:rPr>
              <a:t>	TSUS Planning &amp; Construction Comm –10/2024</a:t>
            </a:r>
          </a:p>
          <a:p>
            <a:pPr defTabSz="914400">
              <a:lnSpc>
                <a:spcPct val="90000"/>
              </a:lnSpc>
            </a:pPr>
            <a:r>
              <a:rPr lang="en-US" sz="4000">
                <a:solidFill>
                  <a:srgbClr val="FFFFFF"/>
                </a:solidFill>
                <a:latin typeface="+mn-lt"/>
              </a:rPr>
              <a:t>	Approval by BOR – 11/21/2024</a:t>
            </a:r>
          </a:p>
        </p:txBody>
      </p:sp>
    </p:spTree>
    <p:extLst>
      <p:ext uri="{BB962C8B-B14F-4D97-AF65-F5344CB8AC3E}">
        <p14:creationId xmlns:p14="http://schemas.microsoft.com/office/powerpoint/2010/main" val="56096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88F7F3-5AA7-4010-8ADC-A661EFDE4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349638"/>
            <a:ext cx="8750302" cy="57167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0100" b="1">
                <a:solidFill>
                  <a:schemeClr val="bg1"/>
                </a:solidFill>
                <a:latin typeface="+mj-lt"/>
              </a:rPr>
              <a:t>Capital Projects Quarterly Meeting</a:t>
            </a:r>
          </a:p>
        </p:txBody>
      </p:sp>
      <p:pic>
        <p:nvPicPr>
          <p:cNvPr id="5" name="Picture 4" descr="A picture containing outdoor, sky, nature, sunset&#10;&#10;Description automatically generated">
            <a:extLst>
              <a:ext uri="{FF2B5EF4-FFF2-40B4-BE49-F238E27FC236}">
                <a16:creationId xmlns:a16="http://schemas.microsoft.com/office/drawing/2014/main" id="{A6CCF259-07AF-99B6-0F3D-742CD19AE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0346"/>
          <a:stretch/>
        </p:blipFill>
        <p:spPr>
          <a:xfrm>
            <a:off x="11364686" y="2"/>
            <a:ext cx="13019314" cy="13715998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81972" y="5982740"/>
            <a:ext cx="13714910" cy="1749432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281976" y="5982740"/>
            <a:ext cx="13714910" cy="1749432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4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86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F90786E-B72D-4C32-BDCE-A170B0078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46F2E7-848F-4A6C-A098-4764FDEA7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sky, outdoor, tree, road&#10;&#10;Description automatically generated">
            <a:extLst>
              <a:ext uri="{FF2B5EF4-FFF2-40B4-BE49-F238E27FC236}">
                <a16:creationId xmlns:a16="http://schemas.microsoft.com/office/drawing/2014/main" id="{28875BBE-271E-1F37-8EC5-22E8B62D80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2" y="10"/>
            <a:ext cx="24384002" cy="13715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B22900-856C-AB01-6442-5DF75BAA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1499867"/>
            <a:ext cx="10310522" cy="8144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defTabSz="914400"/>
            <a:r>
              <a:rPr lang="en-US" sz="7200" b="1">
                <a:solidFill>
                  <a:srgbClr val="FFFFFF"/>
                </a:solidFill>
                <a:latin typeface="+mj-lt"/>
              </a:rPr>
              <a:t>Music Building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B0CAC-1A9E-0FFB-2673-05C5A1797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371972" y="3343132"/>
            <a:ext cx="10341722" cy="8144086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FFFFFF"/>
                </a:solidFill>
                <a:latin typeface="+mn-lt"/>
              </a:rPr>
              <a:t>Budget: </a:t>
            </a:r>
            <a:r>
              <a:rPr lang="en-US" sz="4000">
                <a:solidFill>
                  <a:srgbClr val="FFFFFF"/>
                </a:solidFill>
                <a:latin typeface="+mn-lt"/>
              </a:rPr>
              <a:t>$90.0M (CIP)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FFFFFF"/>
                </a:solidFill>
                <a:latin typeface="+mn-lt"/>
              </a:rPr>
              <a:t>Status: </a:t>
            </a:r>
            <a:r>
              <a:rPr lang="en-US" sz="4000">
                <a:solidFill>
                  <a:srgbClr val="FFFFFF"/>
                </a:solidFill>
                <a:latin typeface="+mn-lt"/>
              </a:rPr>
              <a:t>Pre-planning/Fundraising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FFFFFF"/>
                </a:solidFill>
                <a:latin typeface="+mn-lt"/>
              </a:rPr>
              <a:t>Estimated Construction Start:          </a:t>
            </a:r>
            <a:r>
              <a:rPr lang="en-US" sz="4000">
                <a:solidFill>
                  <a:srgbClr val="FFFFFF"/>
                </a:solidFill>
                <a:latin typeface="+mn-lt"/>
              </a:rPr>
              <a:t>TBD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FFFFFF"/>
                </a:solidFill>
                <a:latin typeface="+mn-lt"/>
              </a:rPr>
              <a:t>Estimated Construction Completion</a:t>
            </a:r>
            <a:r>
              <a:rPr lang="en-US" sz="4000">
                <a:solidFill>
                  <a:srgbClr val="FFFFFF"/>
                </a:solidFill>
                <a:latin typeface="+mn-lt"/>
              </a:rPr>
              <a:t>: TBD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rgbClr val="FFFFFF"/>
                </a:solidFill>
                <a:latin typeface="+mn-lt"/>
              </a:rPr>
              <a:t>Scope:  </a:t>
            </a:r>
            <a:r>
              <a:rPr lang="en-US" sz="4000">
                <a:solidFill>
                  <a:srgbClr val="FFFFFF"/>
                </a:solidFill>
                <a:latin typeface="+mn-lt"/>
              </a:rPr>
              <a:t>New 85,000 GSF music center will include classroom and rehearsal space, located next to the Performing Arts Center.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23208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map of a building&#10;&#10;Description automatically generated">
            <a:extLst>
              <a:ext uri="{FF2B5EF4-FFF2-40B4-BE49-F238E27FC236}">
                <a16:creationId xmlns:a16="http://schemas.microsoft.com/office/drawing/2014/main" id="{335643B5-BB40-C1B6-3FF1-4408B0B7C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6" b="9413"/>
          <a:stretch/>
        </p:blipFill>
        <p:spPr>
          <a:xfrm>
            <a:off x="932326" y="236677"/>
            <a:ext cx="19339284" cy="1371599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50038" y="0"/>
            <a:ext cx="14133956" cy="13716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991A67-C0B2-A9FB-562A-8CE5B7CD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3220" y="730250"/>
            <a:ext cx="7644378" cy="37998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8000" b="1">
                <a:latin typeface="+mj-lt"/>
              </a:rPr>
              <a:t>STEM Classroom Building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F1966-550F-6938-96C1-672B637EDA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063220" y="4868402"/>
            <a:ext cx="7644378" cy="811734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4000">
                <a:solidFill>
                  <a:schemeClr val="tx1"/>
                </a:solidFill>
                <a:latin typeface="+mn-lt"/>
              </a:rPr>
              <a:t>$137.4M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4000">
                <a:solidFill>
                  <a:schemeClr val="tx1"/>
                </a:solidFill>
                <a:latin typeface="+mn-lt"/>
              </a:rPr>
              <a:t>Project ‘Kick-Off’ with Architect / CM@R selection pending 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chemeClr val="tx1"/>
                </a:solidFill>
                <a:latin typeface="+mn-lt"/>
              </a:rPr>
              <a:t>Est. Construction Start: </a:t>
            </a:r>
            <a:r>
              <a:rPr lang="en-US" sz="4000">
                <a:solidFill>
                  <a:schemeClr val="tx1"/>
                </a:solidFill>
                <a:latin typeface="+mn-lt"/>
              </a:rPr>
              <a:t>June 2024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chemeClr val="tx1"/>
                </a:solidFill>
                <a:latin typeface="+mn-lt"/>
              </a:rPr>
              <a:t>Est. Construction Completion</a:t>
            </a:r>
            <a:r>
              <a:rPr lang="en-US" sz="4000">
                <a:solidFill>
                  <a:schemeClr val="tx1"/>
                </a:solidFill>
                <a:latin typeface="+mn-lt"/>
              </a:rPr>
              <a:t>: July 2026</a:t>
            </a:r>
          </a:p>
          <a:p>
            <a:pPr indent="-228600" defTabSz="9144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4000">
                <a:solidFill>
                  <a:schemeClr val="tx1"/>
                </a:solidFill>
                <a:latin typeface="+mn-lt"/>
              </a:rPr>
              <a:t>New 154,000 academic/lab building will house the Departments of Mathematics and Computer Science on the San Marcos Campus.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40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7974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94678-4FC5-6ED8-4707-3A38534FF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1088" y="1137123"/>
            <a:ext cx="18612606" cy="1143562"/>
          </a:xfrm>
        </p:spPr>
        <p:txBody>
          <a:bodyPr>
            <a:normAutofit/>
          </a:bodyPr>
          <a:lstStyle/>
          <a:p>
            <a:r>
              <a:rPr lang="en-US" b="1"/>
              <a:t>Esperanza Hall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F03DC9-3E9E-273B-C471-ECAA607B9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1089" y="2280685"/>
            <a:ext cx="11121656" cy="7772400"/>
          </a:xfrm>
        </p:spPr>
        <p:txBody>
          <a:bodyPr/>
          <a:lstStyle/>
          <a:p>
            <a:r>
              <a:rPr lang="en-US" sz="3400" b="1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$52.4M</a:t>
            </a:r>
          </a:p>
          <a:p>
            <a:r>
              <a:rPr lang="en-US" sz="3400" b="1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A/E Negotiations Pending / CM@R Solicitation Cancelled.  Final draft of Space Utilization Survey is under review.</a:t>
            </a:r>
          </a:p>
          <a:p>
            <a:r>
              <a:rPr lang="en-US" sz="3400" b="1">
                <a:solidFill>
                  <a:schemeClr val="tx1"/>
                </a:solidFill>
                <a:latin typeface="+mn-lt"/>
              </a:rPr>
              <a:t>Estimated Construction Start:  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TBD</a:t>
            </a:r>
          </a:p>
          <a:p>
            <a:r>
              <a:rPr lang="en-US" sz="3400" b="1">
                <a:solidFill>
                  <a:schemeClr val="tx1"/>
                </a:solidFill>
                <a:latin typeface="+mn-lt"/>
              </a:rPr>
              <a:t>Estimated Construction Completion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: TBD</a:t>
            </a:r>
          </a:p>
          <a:p>
            <a:pPr>
              <a:lnSpc>
                <a:spcPct val="100000"/>
              </a:lnSpc>
            </a:pPr>
            <a:r>
              <a:rPr lang="en-US" sz="3400" b="1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New 81,651 sf academic building to house classrooms, </a:t>
            </a:r>
          </a:p>
          <a:p>
            <a:pPr>
              <a:lnSpc>
                <a:spcPct val="100000"/>
              </a:lnSpc>
            </a:pPr>
            <a:r>
              <a:rPr lang="en-US" sz="3400">
                <a:solidFill>
                  <a:schemeClr val="tx1"/>
                </a:solidFill>
                <a:latin typeface="+mn-lt"/>
              </a:rPr>
              <a:t>labs, and offices to support the College of Health Professions, </a:t>
            </a:r>
          </a:p>
          <a:p>
            <a:pPr>
              <a:lnSpc>
                <a:spcPct val="100000"/>
              </a:lnSpc>
            </a:pPr>
            <a:r>
              <a:rPr lang="en-US" sz="3400">
                <a:solidFill>
                  <a:schemeClr val="tx1"/>
                </a:solidFill>
                <a:latin typeface="+mn-lt"/>
              </a:rPr>
              <a:t>on the Round Rock Campus.</a:t>
            </a:r>
          </a:p>
          <a:p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28814F8-D938-6111-8821-EE170EC5F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638837"/>
              </p:ext>
            </p:extLst>
          </p:nvPr>
        </p:nvGraphicFramePr>
        <p:xfrm>
          <a:off x="13826007" y="268209"/>
          <a:ext cx="8605283" cy="11136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Acrobat Document" r:id="rId3" imgW="5829165" imgH="7543680" progId="Acrobat.Document.DC">
                  <p:embed/>
                </p:oleObj>
              </mc:Choice>
              <mc:Fallback>
                <p:oleObj name="Acrobat Document" r:id="rId3" imgW="5829165" imgH="754368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26007" y="268209"/>
                        <a:ext cx="8605283" cy="111362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1953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AF49-B05A-00DF-B3FC-8EF17962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5466" y="981074"/>
            <a:ext cx="10583326" cy="32575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600" b="1">
                <a:latin typeface="+mj-lt"/>
              </a:rPr>
              <a:t>JC Kellam (JCK) </a:t>
            </a:r>
            <a:r>
              <a:rPr lang="en-US" sz="5600">
                <a:latin typeface="+mj-lt"/>
              </a:rPr>
              <a:t>Administration Building Reconfiguration</a:t>
            </a:r>
          </a:p>
        </p:txBody>
      </p:sp>
      <p:pic>
        <p:nvPicPr>
          <p:cNvPr id="5" name="Picture 4" descr="A large room with lots of equipment&#10;&#10;Description automatically generated">
            <a:extLst>
              <a:ext uri="{FF2B5EF4-FFF2-40B4-BE49-F238E27FC236}">
                <a16:creationId xmlns:a16="http://schemas.microsoft.com/office/drawing/2014/main" id="{1976DCB8-535F-8D25-EB6E-1C44376C56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8" r="-1" b="-1"/>
          <a:stretch/>
        </p:blipFill>
        <p:spPr>
          <a:xfrm>
            <a:off x="4" y="3174"/>
            <a:ext cx="12191998" cy="13712826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E9F28-D000-3E6C-4F61-85FF9388F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835468" y="5229224"/>
            <a:ext cx="10583326" cy="750569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Budget: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 $7.9M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Status: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 26% Complete. Demolition of interior is complete.  Installation of metal framing, drywall &amp; MEP rough-in on-going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Construction Start: 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March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Estimated Construction Completion: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 September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Scope: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  This project will convert the eleventh-floor into event, hospitality and meeting space for various functions, and replace existing roof.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5275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FCE4C-01B9-CFDC-13B5-D6CD4F389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3024" y="4061638"/>
            <a:ext cx="8504930" cy="39448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10800">
                <a:latin typeface="+mj-lt"/>
              </a:rPr>
              <a:t>JC Kellam- </a:t>
            </a:r>
            <a:r>
              <a:rPr lang="en-US" sz="7300">
                <a:latin typeface="+mj-lt"/>
              </a:rPr>
              <a:t>11</a:t>
            </a:r>
            <a:r>
              <a:rPr lang="en-US" sz="7300" baseline="30000">
                <a:latin typeface="+mj-lt"/>
              </a:rPr>
              <a:t>th</a:t>
            </a:r>
            <a:r>
              <a:rPr lang="en-US" sz="7300">
                <a:latin typeface="+mj-lt"/>
              </a:rPr>
              <a:t> Floor Reconfiguration</a:t>
            </a: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" y="0"/>
            <a:ext cx="14376102" cy="13716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Placeholder 9" descr="Diagram&#10;&#10;Description automatically generated">
            <a:extLst>
              <a:ext uri="{FF2B5EF4-FFF2-40B4-BE49-F238E27FC236}">
                <a16:creationId xmlns:a16="http://schemas.microsoft.com/office/drawing/2014/main" id="{C252913B-F446-DF33-091C-14B2EEB8DE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40" b="-1"/>
          <a:stretch/>
        </p:blipFill>
        <p:spPr>
          <a:xfrm>
            <a:off x="2" y="10"/>
            <a:ext cx="14056990" cy="13715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42058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24384000" cy="1371599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F5AF49-B05A-00DF-B3FC-8EF17962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5755" y="838337"/>
            <a:ext cx="6183214" cy="33109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600" b="1">
                <a:latin typeface="+mj-lt"/>
              </a:rPr>
              <a:t>JC Kellam (JCK) Lobby/Parking Modifications</a:t>
            </a:r>
            <a:endParaRPr lang="en-US" sz="5600">
              <a:latin typeface="+mj-lt"/>
            </a:endParaRPr>
          </a:p>
        </p:txBody>
      </p:sp>
      <p:pic>
        <p:nvPicPr>
          <p:cNvPr id="5" name="Picture 4" descr="A drawing of a building&#10;&#10;Description automatically generated with low confidence">
            <a:extLst>
              <a:ext uri="{FF2B5EF4-FFF2-40B4-BE49-F238E27FC236}">
                <a16:creationId xmlns:a16="http://schemas.microsoft.com/office/drawing/2014/main" id="{0681E6D7-6CE7-8698-FD62-087F2D825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r="5621"/>
          <a:stretch/>
        </p:blipFill>
        <p:spPr>
          <a:xfrm>
            <a:off x="20" y="862"/>
            <a:ext cx="16230580" cy="12816622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CE9F28-D000-3E6C-4F61-85FF9388F3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53691" y="4765432"/>
            <a:ext cx="7666893" cy="715191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>
                <a:solidFill>
                  <a:schemeClr val="tx1"/>
                </a:solidFill>
                <a:latin typeface="+mn-lt"/>
              </a:rPr>
              <a:t>Budget: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 $4.0M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Construction Documents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>
                <a:solidFill>
                  <a:schemeClr val="tx1"/>
                </a:solidFill>
                <a:latin typeface="+mn-lt"/>
              </a:rPr>
              <a:t>Construction Start: 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August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>
                <a:solidFill>
                  <a:schemeClr val="tx1"/>
                </a:solidFill>
                <a:latin typeface="+mn-lt"/>
              </a:rPr>
              <a:t>Estimated Construction Completion: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           December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400" b="1">
                <a:solidFill>
                  <a:schemeClr val="tx1"/>
                </a:solidFill>
                <a:latin typeface="+mn-lt"/>
              </a:rPr>
              <a:t>Scope:</a:t>
            </a:r>
            <a:r>
              <a:rPr lang="en-US" sz="3400">
                <a:solidFill>
                  <a:schemeClr val="tx1"/>
                </a:solidFill>
                <a:latin typeface="+mn-lt"/>
              </a:rPr>
              <a:t>  This project will construct a new covered entry Lobby and reconfigure the parking to allow pick-up / drop-off in front of the building.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12817482"/>
            <a:ext cx="24383996" cy="914404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8" y="12817484"/>
            <a:ext cx="16230600" cy="898516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83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6D9903E-C8AE-AF9E-DEF6-ABE89D31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3" r="25422" b="-1"/>
          <a:stretch/>
        </p:blipFill>
        <p:spPr>
          <a:xfrm>
            <a:off x="0" y="-2"/>
            <a:ext cx="16751833" cy="16365405"/>
          </a:xfrm>
          <a:custGeom>
            <a:avLst/>
            <a:gdLst/>
            <a:ahLst/>
            <a:cxnLst/>
            <a:rect l="l" t="t" r="r" b="b"/>
            <a:pathLst>
              <a:path w="7009896" h="6858000">
                <a:moveTo>
                  <a:pt x="0" y="0"/>
                </a:moveTo>
                <a:lnTo>
                  <a:pt x="7009896" y="0"/>
                </a:lnTo>
                <a:lnTo>
                  <a:pt x="7009896" y="1"/>
                </a:lnTo>
                <a:lnTo>
                  <a:pt x="6295211" y="1"/>
                </a:lnTo>
                <a:lnTo>
                  <a:pt x="6195255" y="380651"/>
                </a:lnTo>
                <a:cubicBezTo>
                  <a:pt x="5677600" y="2559611"/>
                  <a:pt x="5966601" y="4758249"/>
                  <a:pt x="6880029" y="6647018"/>
                </a:cubicBezTo>
                <a:lnTo>
                  <a:pt x="698828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FDF4720-5445-47BE-89FE-E40D1AE6F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423854" y="-2"/>
            <a:ext cx="12960146" cy="13716004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AC8710B4-A815-4082-9E4F-F13A00070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885568" y="0"/>
            <a:ext cx="12498432" cy="13716002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22900-856C-AB01-6442-5DF75BAAC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2872" y="2792578"/>
            <a:ext cx="9639904" cy="26511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b="1">
                <a:latin typeface="+mj-lt"/>
              </a:rPr>
              <a:t>Bobcat Stadium End Zone Complex Expansion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B0CAC-1A9E-0FFB-2673-05C5A1797D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602870" y="5443704"/>
            <a:ext cx="10277038" cy="66636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Budget: 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$37.0M (CIP)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Status: 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Construction Documents – CMR finalizing GMP for project.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Estimated Construction Start:          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July 2023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Estimated Construction Completion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: October 2024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600" b="1">
                <a:solidFill>
                  <a:schemeClr val="tx1"/>
                </a:solidFill>
                <a:latin typeface="+mn-lt"/>
              </a:rPr>
              <a:t>Scope:  </a:t>
            </a:r>
            <a:r>
              <a:rPr lang="en-US" sz="3600">
                <a:solidFill>
                  <a:schemeClr val="tx1"/>
                </a:solidFill>
                <a:latin typeface="+mn-lt"/>
              </a:rPr>
              <a:t>New weight and athletic training room, expand the current locker rooms, repurpose the existing weight room space for position meeting rooms, and create additional hospitality spaces.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36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03940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Gaillardia Light Theme">
  <a:themeElements>
    <a:clrScheme name="TXST Brand">
      <a:dk1>
        <a:srgbClr val="501214"/>
      </a:dk1>
      <a:lt1>
        <a:srgbClr val="FFFFFF"/>
      </a:lt1>
      <a:dk2>
        <a:srgbClr val="006F98"/>
      </a:dk2>
      <a:lt2>
        <a:srgbClr val="E7E6E6"/>
      </a:lt2>
      <a:accent1>
        <a:srgbClr val="EB2E47"/>
      </a:accent1>
      <a:accent2>
        <a:srgbClr val="EAB942"/>
      </a:accent2>
      <a:accent3>
        <a:srgbClr val="F3725A"/>
      </a:accent3>
      <a:accent4>
        <a:srgbClr val="3A9F68"/>
      </a:accent4>
      <a:accent5>
        <a:srgbClr val="92D7E8"/>
      </a:accent5>
      <a:accent6>
        <a:srgbClr val="F9DDDD"/>
      </a:accent6>
      <a:hlink>
        <a:srgbClr val="006E96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6869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1">
              <a:lumMod val="95000"/>
              <a:lumOff val="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400" smtClean="0">
            <a:solidFill>
              <a:srgbClr val="414141"/>
            </a:solidFill>
            <a:latin typeface="Open Sans Semibold" panose="020B0706030804020204" pitchFamily="34" charset="0"/>
            <a:ea typeface="Open Sans Semibold" panose="020B0706030804020204" pitchFamily="34" charset="0"/>
            <a:cs typeface="Open Sans Semibold" panose="020B07060308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B350FF863404FA957BDAED4D8278B" ma:contentTypeVersion="7" ma:contentTypeDescription="Create a new document." ma:contentTypeScope="" ma:versionID="3869ed471b4208cba487fef4359ad56a">
  <xsd:schema xmlns:xsd="http://www.w3.org/2001/XMLSchema" xmlns:xs="http://www.w3.org/2001/XMLSchema" xmlns:p="http://schemas.microsoft.com/office/2006/metadata/properties" xmlns:ns3="ae241a5d-5e67-4d93-9cd9-88fb08d8dc5d" xmlns:ns4="f84f7c4f-7b75-4510-bf86-e2ef67189e63" targetNamespace="http://schemas.microsoft.com/office/2006/metadata/properties" ma:root="true" ma:fieldsID="7a970653ff45176dd1e84fdbd4a0321d" ns3:_="" ns4:_="">
    <xsd:import namespace="ae241a5d-5e67-4d93-9cd9-88fb08d8dc5d"/>
    <xsd:import namespace="f84f7c4f-7b75-4510-bf86-e2ef67189e6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241a5d-5e67-4d93-9cd9-88fb08d8dc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4f7c4f-7b75-4510-bf86-e2ef67189e6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AAD0F8F-D25F-448A-B212-3511ACBA75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FC37D9-CD03-4165-96C7-BEB52EF7D422}">
  <ds:schemaRefs>
    <ds:schemaRef ds:uri="ae241a5d-5e67-4d93-9cd9-88fb08d8dc5d"/>
    <ds:schemaRef ds:uri="f84f7c4f-7b75-4510-bf86-e2ef67189e6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20CFD55-EFC5-40F3-AA8A-6E6FF7D899DA}">
  <ds:schemaRefs>
    <ds:schemaRef ds:uri="ae241a5d-5e67-4d93-9cd9-88fb08d8dc5d"/>
    <ds:schemaRef ds:uri="f84f7c4f-7b75-4510-bf86-e2ef67189e6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Custom</PresentationFormat>
  <Slides>23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Gaillardia Light Theme</vt:lpstr>
      <vt:lpstr>Texas State University –  Capital Projects Administration Quarterly Meeting</vt:lpstr>
      <vt:lpstr>Ballpark Clubhouse</vt:lpstr>
      <vt:lpstr>Music Building</vt:lpstr>
      <vt:lpstr>STEM Classroom Building</vt:lpstr>
      <vt:lpstr>Esperanza Hall</vt:lpstr>
      <vt:lpstr>JC Kellam (JCK) Administration Building Reconfiguration</vt:lpstr>
      <vt:lpstr>JC Kellam- 11th Floor Reconfiguration</vt:lpstr>
      <vt:lpstr>JC Kellam (JCK) Lobby/Parking Modifications</vt:lpstr>
      <vt:lpstr>Bobcat Stadium End Zone Complex Expansion</vt:lpstr>
      <vt:lpstr>Rooftop Terrace</vt:lpstr>
      <vt:lpstr>Hilltop Housing Complex</vt:lpstr>
      <vt:lpstr>Hilltop Housing Complex</vt:lpstr>
      <vt:lpstr>Hilltop Housing Complex</vt:lpstr>
      <vt:lpstr>PowerPoint Presentation</vt:lpstr>
      <vt:lpstr>James Street Housing</vt:lpstr>
      <vt:lpstr>McCoy Student Success Center</vt:lpstr>
      <vt:lpstr>McCoy Student Success Center</vt:lpstr>
      <vt:lpstr>McCoy Student Success Center</vt:lpstr>
      <vt:lpstr>East-West Mall Connection</vt:lpstr>
      <vt:lpstr>East-West Mall Connection</vt:lpstr>
      <vt:lpstr>East – West Mall Connection</vt:lpstr>
      <vt:lpstr>Campus Master Plan</vt:lpstr>
      <vt:lpstr>Capital Projects Quarterly Meeting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Gaillardia Theme PowerPoint Template-Light</dc:title>
  <dc:subject/>
  <dc:creator>Texas State Office of University Marketing</dc:creator>
  <cp:keywords/>
  <dc:description/>
  <cp:revision>1</cp:revision>
  <dcterms:created xsi:type="dcterms:W3CDTF">2014-09-26T10:57:37Z</dcterms:created>
  <dcterms:modified xsi:type="dcterms:W3CDTF">2023-07-07T14:09:59Z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0x010100118B350FF863404FA957BDAED4D8278B</vt:lpwstr>
  </property>
</Properties>
</file>