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5"/>
  </p:notesMasterIdLst>
  <p:sldIdLst>
    <p:sldId id="452" r:id="rId2"/>
    <p:sldId id="448" r:id="rId3"/>
    <p:sldId id="453" r:id="rId4"/>
    <p:sldId id="472" r:id="rId5"/>
    <p:sldId id="473" r:id="rId6"/>
    <p:sldId id="474" r:id="rId7"/>
    <p:sldId id="475" r:id="rId8"/>
    <p:sldId id="476" r:id="rId9"/>
    <p:sldId id="477" r:id="rId10"/>
    <p:sldId id="479" r:id="rId11"/>
    <p:sldId id="478" r:id="rId12"/>
    <p:sldId id="480" r:id="rId13"/>
    <p:sldId id="470" r:id="rId14"/>
  </p:sldIdLst>
  <p:sldSz cx="24384000" cy="13716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Nunito Sans" pitchFamily="2" charset="0"/>
      <p:regular r:id="rId20"/>
      <p:bold r:id="rId21"/>
      <p:italic r:id="rId22"/>
      <p:boldItalic r:id="rId23"/>
    </p:embeddedFont>
    <p:embeddedFont>
      <p:font typeface="Nunito Sans SemiBold" pitchFamily="2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8686"/>
    <a:srgbClr val="DA3248"/>
    <a:srgbClr val="83C2DE"/>
    <a:srgbClr val="FF814E"/>
    <a:srgbClr val="8AC7C0"/>
    <a:srgbClr val="64BFEC"/>
    <a:srgbClr val="81C5CF"/>
    <a:srgbClr val="7BC9D3"/>
    <a:srgbClr val="E46C57"/>
    <a:srgbClr val="E2B1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41" autoAdjust="0"/>
    <p:restoredTop sz="96272" autoAdjust="0"/>
  </p:normalViewPr>
  <p:slideViewPr>
    <p:cSldViewPr snapToGrid="0">
      <p:cViewPr varScale="1">
        <p:scale>
          <a:sx n="41" d="100"/>
          <a:sy n="41" d="100"/>
        </p:scale>
        <p:origin x="806" y="-3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994904-53C7-FE4A-A4F3-9371B9AA3FA4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3CE2E-3DB2-2543-A1CC-255A6E8F4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278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3CE2E-3DB2-2543-A1CC-255A6E8F42E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574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3CE2E-3DB2-2543-A1CC-255A6E8F42E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757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3CE2E-3DB2-2543-A1CC-255A6E8F42E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928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84636EF-9B34-784F-B076-08F4E00F1F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93785"/>
            <a:ext cx="24384000" cy="13809785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48CEBF0-C1A7-504A-ABF5-DF36CEF4DA1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93785"/>
            <a:ext cx="12252960" cy="13563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3A0E760-EEA4-D344-BD23-C858E7E74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69815"/>
            <a:ext cx="24384000" cy="2461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57311" y="3820978"/>
            <a:ext cx="9750289" cy="197041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CARD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9C44B1-DAB3-374E-8714-625353D60C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957311" y="6124673"/>
            <a:ext cx="9747504" cy="1371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="0" i="0">
                <a:solidFill>
                  <a:schemeClr val="bg1"/>
                </a:solidFill>
                <a:latin typeface="Nunito Sans" pitchFamily="2" charset="77"/>
              </a:defRPr>
            </a:lvl1pPr>
          </a:lstStyle>
          <a:p>
            <a:pPr lvl="0"/>
            <a:r>
              <a:rPr lang="en-US" dirty="0"/>
              <a:t>Second Line</a:t>
            </a:r>
          </a:p>
        </p:txBody>
      </p:sp>
      <p:pic>
        <p:nvPicPr>
          <p:cNvPr id="8" name="Picture 7" descr="Texas State University">
            <a:extLst>
              <a:ext uri="{FF2B5EF4-FFF2-40B4-BE49-F238E27FC236}">
                <a16:creationId xmlns:a16="http://schemas.microsoft.com/office/drawing/2014/main" id="{5E8657D1-2783-1845-BB5B-3DAA5CE6A1A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7311" y="10063298"/>
            <a:ext cx="5029200" cy="2438400"/>
          </a:xfrm>
          <a:prstGeom prst="rect">
            <a:avLst/>
          </a:prstGeom>
        </p:spPr>
      </p:pic>
      <p:pic>
        <p:nvPicPr>
          <p:cNvPr id="9" name="Picture 8" descr="Member the Texas State University System">
            <a:extLst>
              <a:ext uri="{FF2B5EF4-FFF2-40B4-BE49-F238E27FC236}">
                <a16:creationId xmlns:a16="http://schemas.microsoft.com/office/drawing/2014/main" id="{F2E3C823-48E0-7542-B222-37105C1DEC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7548" y="12183707"/>
            <a:ext cx="4408727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080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9FDE2-ED9E-5F48-B979-C6208876E4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0" y="1371039"/>
            <a:ext cx="18288000" cy="1143562"/>
          </a:xfrm>
        </p:spPr>
        <p:txBody>
          <a:bodyPr anchor="t"/>
          <a:lstStyle/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489266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9FDE2-ED9E-5F48-B979-C6208876E4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0" y="1371039"/>
            <a:ext cx="18288000" cy="1143562"/>
          </a:xfrm>
        </p:spPr>
        <p:txBody>
          <a:bodyPr anchor="t"/>
          <a:lstStyle/>
          <a:p>
            <a:r>
              <a:rPr lang="en-US" dirty="0"/>
              <a:t>CLICK TO EDIT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56CA2A-A7E5-9E45-8686-ED54FCC955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48000" y="3530600"/>
            <a:ext cx="18288000" cy="6629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Font typeface="Arial" panose="020B0604020202020204" pitchFamily="34" charset="0"/>
              <a:buNone/>
              <a:defRPr sz="2800" b="0" i="0">
                <a:ln>
                  <a:noFill/>
                </a:ln>
                <a:solidFill>
                  <a:schemeClr val="accent6"/>
                </a:solidFill>
                <a:latin typeface="Nunito Sans" pitchFamily="2" charset="77"/>
              </a:defRPr>
            </a:lvl1pPr>
            <a:lvl2pPr marL="914400" indent="0">
              <a:buNone/>
              <a:defRPr sz="2800" b="0" i="0">
                <a:solidFill>
                  <a:schemeClr val="tx1">
                    <a:lumMod val="60000"/>
                    <a:lumOff val="40000"/>
                  </a:schemeClr>
                </a:solidFill>
                <a:latin typeface="Nunito Sans" pitchFamily="2" charset="77"/>
              </a:defRPr>
            </a:lvl2pPr>
            <a:lvl3pPr marL="1828800" indent="0">
              <a:buNone/>
              <a:defRPr sz="2800" b="0" i="0">
                <a:solidFill>
                  <a:schemeClr val="tx1">
                    <a:lumMod val="60000"/>
                    <a:lumOff val="40000"/>
                  </a:schemeClr>
                </a:solidFill>
                <a:latin typeface="Nunito Sans" pitchFamily="2" charset="77"/>
              </a:defRPr>
            </a:lvl3pPr>
            <a:lvl4pPr marL="2743200" indent="0">
              <a:buNone/>
              <a:defRPr sz="2800" b="0" i="0">
                <a:solidFill>
                  <a:schemeClr val="tx1">
                    <a:lumMod val="60000"/>
                    <a:lumOff val="40000"/>
                  </a:schemeClr>
                </a:solidFill>
                <a:latin typeface="Nunito Sans" pitchFamily="2" charset="77"/>
              </a:defRPr>
            </a:lvl4pPr>
            <a:lvl5pPr marL="3657600" indent="0">
              <a:buNone/>
              <a:defRPr sz="2800" b="0" i="0">
                <a:solidFill>
                  <a:schemeClr val="tx1">
                    <a:lumMod val="60000"/>
                    <a:lumOff val="40000"/>
                  </a:schemeClr>
                </a:solidFill>
                <a:latin typeface="Nunito Sans" pitchFamily="2" charset="77"/>
              </a:defRPr>
            </a:lvl5pPr>
          </a:lstStyle>
          <a:p>
            <a:r>
              <a:rPr lang="en-US" dirty="0"/>
              <a:t>The Bobcat is a type of cat with a bobbed tail and an affinity for maroon and gold. Larger than a house cat but smaller than a cougar, it’s amazingly relentless. Bobcats have been known to take out Trojans, Red Wolves and even larger prey like Longhorns. Bobcats' natural adversaries include Roadrunners and slow-moving trains. </a:t>
            </a:r>
          </a:p>
          <a:p>
            <a:r>
              <a:rPr lang="en-US" dirty="0"/>
              <a:t>Bobcats are especially skilled at: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pouncing on prey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musical theatre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communication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geography</a:t>
            </a:r>
          </a:p>
        </p:txBody>
      </p:sp>
    </p:spTree>
    <p:extLst>
      <p:ext uri="{BB962C8B-B14F-4D97-AF65-F5344CB8AC3E}">
        <p14:creationId xmlns:p14="http://schemas.microsoft.com/office/powerpoint/2010/main" val="2139750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9FDE2-ED9E-5F48-B979-C6208876E4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1088" y="1137123"/>
            <a:ext cx="11185452" cy="1143562"/>
          </a:xfrm>
        </p:spPr>
        <p:txBody>
          <a:bodyPr anchor="t"/>
          <a:lstStyle/>
          <a:p>
            <a:r>
              <a:rPr lang="en-US" dirty="0"/>
              <a:t>CLICK TO EDIT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56CA2A-A7E5-9E45-8686-ED54FCC955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31088" y="2977596"/>
            <a:ext cx="11185452" cy="7772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Font typeface="Arial" panose="020B0604020202020204" pitchFamily="34" charset="0"/>
              <a:buNone/>
              <a:defRPr sz="2800" b="0" i="0">
                <a:ln>
                  <a:noFill/>
                </a:ln>
                <a:solidFill>
                  <a:schemeClr val="accent6"/>
                </a:solidFill>
                <a:latin typeface="Nunito Sans" pitchFamily="2" charset="77"/>
              </a:defRPr>
            </a:lvl1pPr>
            <a:lvl2pPr marL="914400" indent="0">
              <a:buNone/>
              <a:defRPr sz="2800" b="0" i="0">
                <a:solidFill>
                  <a:schemeClr val="tx1">
                    <a:lumMod val="60000"/>
                    <a:lumOff val="40000"/>
                  </a:schemeClr>
                </a:solidFill>
                <a:latin typeface="Nunito Sans" pitchFamily="2" charset="77"/>
              </a:defRPr>
            </a:lvl2pPr>
            <a:lvl3pPr marL="1828800" indent="0">
              <a:buNone/>
              <a:defRPr sz="2800" b="0" i="0">
                <a:solidFill>
                  <a:schemeClr val="tx1">
                    <a:lumMod val="60000"/>
                    <a:lumOff val="40000"/>
                  </a:schemeClr>
                </a:solidFill>
                <a:latin typeface="Nunito Sans" pitchFamily="2" charset="77"/>
              </a:defRPr>
            </a:lvl3pPr>
            <a:lvl4pPr marL="2743200" indent="0">
              <a:buNone/>
              <a:defRPr sz="2800" b="0" i="0">
                <a:solidFill>
                  <a:schemeClr val="tx1">
                    <a:lumMod val="60000"/>
                    <a:lumOff val="40000"/>
                  </a:schemeClr>
                </a:solidFill>
                <a:latin typeface="Nunito Sans" pitchFamily="2" charset="77"/>
              </a:defRPr>
            </a:lvl4pPr>
            <a:lvl5pPr marL="3657600" indent="0">
              <a:buNone/>
              <a:defRPr sz="2800" b="0" i="0">
                <a:solidFill>
                  <a:schemeClr val="tx1">
                    <a:lumMod val="60000"/>
                    <a:lumOff val="40000"/>
                  </a:schemeClr>
                </a:solidFill>
                <a:latin typeface="Nunito Sans" pitchFamily="2" charset="77"/>
              </a:defRPr>
            </a:lvl5pPr>
          </a:lstStyle>
          <a:p>
            <a:r>
              <a:rPr lang="en-US" dirty="0"/>
              <a:t>The Bobcat is a type of cat with a bobbed tail and an affinity for maroon and gold. Larger than a house cat but smaller than a cougar, it’s amazingly relentless. Bobcats have been known to take out Trojans, Red Wolves and even larger prey like Longhorns. Bobcats' natural adversaries include  Roadrunners and slow-moving trains. </a:t>
            </a:r>
          </a:p>
          <a:p>
            <a:r>
              <a:rPr lang="en-US" dirty="0"/>
              <a:t>Bobcats are especially skilled at: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pouncing on prey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musical theatre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communication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geography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761D1C5-F586-4845-BBA0-AD6447E821D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4123582" y="2977596"/>
            <a:ext cx="8686800" cy="7772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077171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761D1C5-F586-4845-BBA0-AD6447E821D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31088" y="2738200"/>
            <a:ext cx="8686800" cy="7772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19FDE2-ED9E-5F48-B979-C6208876E4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72256" y="2738200"/>
            <a:ext cx="8686800" cy="914400"/>
          </a:xfrm>
        </p:spPr>
        <p:txBody>
          <a:bodyPr anchor="ctr">
            <a:normAutofit/>
          </a:bodyPr>
          <a:lstStyle>
            <a:lvl1pPr>
              <a:defRPr sz="3600" b="1" i="0" spc="300">
                <a:solidFill>
                  <a:schemeClr val="bg1"/>
                </a:solidFill>
                <a:latin typeface="Nunito Sans SemiBold" pitchFamily="2" charset="77"/>
              </a:defRPr>
            </a:lvl1pPr>
          </a:lstStyle>
          <a:p>
            <a:r>
              <a:rPr lang="en-US" dirty="0"/>
              <a:t>THE BOBCAT IS A TYPE OF CAT.</a:t>
            </a:r>
          </a:p>
        </p:txBody>
      </p:sp>
    </p:spTree>
    <p:extLst>
      <p:ext uri="{BB962C8B-B14F-4D97-AF65-F5344CB8AC3E}">
        <p14:creationId xmlns:p14="http://schemas.microsoft.com/office/powerpoint/2010/main" val="306739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DBC8A-F157-E647-9D9F-D51516F82D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61853" y="1371039"/>
            <a:ext cx="18288000" cy="1143562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19D2988-F334-EF41-A2F7-874820BF091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61853" y="2732493"/>
            <a:ext cx="8686799" cy="7771498"/>
          </a:xfrm>
          <a:prstGeom prst="rect">
            <a:avLst/>
          </a:prstGeom>
        </p:spPr>
        <p:txBody>
          <a:bodyPr anchor="ctr"/>
          <a:lstStyle>
            <a:lvl1pPr marL="0" marR="0" indent="0" algn="ctr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200" b="0" i="0">
                <a:solidFill>
                  <a:schemeClr val="accent6"/>
                </a:solidFill>
                <a:latin typeface="Nunito Sans" pitchFamily="2" charset="77"/>
              </a:defRPr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CC4E20E5-6627-3643-8DB5-EC4915FE2A6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737502" y="3222418"/>
            <a:ext cx="3886203" cy="6858000"/>
          </a:xfrm>
          <a:prstGeom prst="rect">
            <a:avLst/>
          </a:prstGeom>
        </p:spPr>
        <p:txBody>
          <a:bodyPr anchor="ctr"/>
          <a:lstStyle>
            <a:lvl1pPr marL="0" marR="0" indent="0" algn="ctr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200" b="0" i="0">
                <a:solidFill>
                  <a:schemeClr val="accent6"/>
                </a:solidFill>
                <a:latin typeface="Nunito Sans" pitchFamily="2" charset="77"/>
              </a:defRPr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44037A35-B93C-004C-AE9D-9D7376D671D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5012555" y="2732494"/>
            <a:ext cx="5486399" cy="3657600"/>
          </a:xfrm>
          <a:prstGeom prst="rect">
            <a:avLst/>
          </a:prstGeom>
        </p:spPr>
        <p:txBody>
          <a:bodyPr anchor="ctr"/>
          <a:lstStyle>
            <a:lvl1pPr marL="0" marR="0" indent="0" algn="ctr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200" b="0" i="0">
                <a:solidFill>
                  <a:schemeClr val="accent6"/>
                </a:solidFill>
                <a:latin typeface="Nunito Sans" pitchFamily="2" charset="77"/>
              </a:defRPr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84CE56EE-75D7-C24E-8865-5E7CDA29D2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033204" y="6858000"/>
            <a:ext cx="7688942" cy="3657600"/>
          </a:xfrm>
          <a:prstGeom prst="rect">
            <a:avLst/>
          </a:prstGeom>
        </p:spPr>
        <p:txBody>
          <a:bodyPr anchor="ctr"/>
          <a:lstStyle>
            <a:lvl1pPr marL="0" marR="0" indent="0" algn="ctr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200" b="0" i="0">
                <a:solidFill>
                  <a:schemeClr val="accent6"/>
                </a:solidFill>
                <a:latin typeface="Nunito Sans" pitchFamily="2" charset="77"/>
              </a:defRPr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939200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0F72F-F113-9E4E-8901-A6046628CC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61854" y="1042081"/>
            <a:ext cx="10530146" cy="1143562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48E1B567-63F1-1944-B114-801F81FA7FD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41344" y="4559291"/>
            <a:ext cx="3904270" cy="3886201"/>
          </a:xfrm>
          <a:prstGeom prst="rect">
            <a:avLst/>
          </a:prstGeom>
        </p:spPr>
        <p:txBody>
          <a:bodyPr anchor="ctr"/>
          <a:lstStyle>
            <a:lvl1pPr marL="0" marR="0" indent="0" algn="ctr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200" b="0" i="0">
                <a:solidFill>
                  <a:schemeClr val="accent6"/>
                </a:solidFill>
                <a:latin typeface="Nunito Sans" pitchFamily="2" charset="77"/>
              </a:defRPr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36B5E7A-AE24-B84B-926D-5ED18AAC53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59413" y="8902692"/>
            <a:ext cx="3886200" cy="914400"/>
          </a:xfrm>
          <a:prstGeom prst="rect">
            <a:avLst/>
          </a:prstGeom>
        </p:spPr>
        <p:txBody>
          <a:bodyPr/>
          <a:lstStyle>
            <a:lvl1pPr marL="0" marR="0" indent="0" algn="l" defTabSz="1828800" rtl="0" eaLnBrk="1" fontAlgn="auto" latinLnBrk="0" hangingPunct="1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chemeClr val="accent6"/>
                </a:solidFill>
                <a:latin typeface="Nunito Sans" pitchFamily="2" charset="77"/>
              </a:defRPr>
            </a:lvl1pPr>
          </a:lstStyle>
          <a:p>
            <a:pPr marL="0" marR="0" lvl="0" indent="0" algn="l" defTabSz="1828800" rtl="0" eaLnBrk="1" fontAlgn="auto" latinLnBrk="0" hangingPunct="1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Nunito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Bobcats’ natural adversaries include Roadrunners &amp; slow-moving trains.</a:t>
            </a:r>
            <a:endParaRPr lang="tr-TR" sz="1800" dirty="0">
              <a:solidFill>
                <a:schemeClr val="tx1">
                  <a:lumMod val="75000"/>
                  <a:lumOff val="25000"/>
                </a:schemeClr>
              </a:solidFill>
              <a:latin typeface="Nunito Sans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9267BD02-65C3-2942-B840-54B72905914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926925" y="2501892"/>
            <a:ext cx="7315199" cy="7315199"/>
          </a:xfrm>
          <a:prstGeom prst="rect">
            <a:avLst/>
          </a:prstGeom>
        </p:spPr>
        <p:txBody>
          <a:bodyPr anchor="ctr"/>
          <a:lstStyle>
            <a:lvl1pPr marL="0" marR="0" indent="0" algn="ctr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200" b="0" i="0">
                <a:solidFill>
                  <a:schemeClr val="accent6"/>
                </a:solidFill>
                <a:latin typeface="Nunito Sans" pitchFamily="2" charset="77"/>
              </a:defRPr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580B63D5-BCBE-9C44-AF73-9F3E542F71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26924" y="10067534"/>
            <a:ext cx="7520596" cy="548640"/>
          </a:xfrm>
          <a:prstGeom prst="rect">
            <a:avLst/>
          </a:prstGeom>
        </p:spPr>
        <p:txBody>
          <a:bodyPr/>
          <a:lstStyle>
            <a:lvl1pPr marL="0" marR="0" indent="0" algn="l" defTabSz="1828800" rtl="0" eaLnBrk="1" fontAlgn="auto" latinLnBrk="0" hangingPunct="1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chemeClr val="accent6"/>
                </a:solidFill>
                <a:latin typeface="Nunito Sans" pitchFamily="2" charset="77"/>
              </a:defRPr>
            </a:lvl1pPr>
          </a:lstStyle>
          <a:p>
            <a:pPr marL="0" marR="0" lvl="0" indent="0" algn="l" defTabSz="1828800" rtl="0" eaLnBrk="1" fontAlgn="auto" latinLnBrk="0" hangingPunct="1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Nunito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Bobcats’ natural adversaries include Roadrunners &amp; slow-moving trains.</a:t>
            </a:r>
            <a:endParaRPr lang="tr-TR" sz="1800" dirty="0">
              <a:solidFill>
                <a:schemeClr val="tx1">
                  <a:lumMod val="75000"/>
                  <a:lumOff val="25000"/>
                </a:schemeClr>
              </a:solidFill>
              <a:latin typeface="Nunito Sans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CCACDB0A-D65F-D84D-A885-8947E700BF4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859575" y="1735016"/>
            <a:ext cx="5486400" cy="3657600"/>
          </a:xfrm>
          <a:prstGeom prst="rect">
            <a:avLst/>
          </a:prstGeom>
        </p:spPr>
        <p:txBody>
          <a:bodyPr anchor="ctr"/>
          <a:lstStyle>
            <a:lvl1pPr marL="0" marR="0" indent="0" algn="ctr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200" b="0" i="0">
                <a:solidFill>
                  <a:schemeClr val="accent6"/>
                </a:solidFill>
                <a:latin typeface="Nunito Sans" pitchFamily="2" charset="77"/>
              </a:defRPr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EE94F6CF-DD41-634D-BCFA-8B363E1BCFA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749336" y="3792416"/>
            <a:ext cx="2377440" cy="1600200"/>
          </a:xfrm>
          <a:prstGeom prst="rect">
            <a:avLst/>
          </a:prstGeom>
        </p:spPr>
        <p:txBody>
          <a:bodyPr/>
          <a:lstStyle>
            <a:lvl1pPr marL="0" marR="0" indent="0" algn="l" defTabSz="1828800" rtl="0" eaLnBrk="1" fontAlgn="auto" latinLnBrk="0" hangingPunct="1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chemeClr val="accent6"/>
                </a:solidFill>
                <a:latin typeface="Nunito Sans" pitchFamily="2" charset="77"/>
              </a:defRPr>
            </a:lvl1pPr>
          </a:lstStyle>
          <a:p>
            <a:pPr marL="0" marR="0" lvl="0" indent="0" algn="l" defTabSz="1828800" rtl="0" eaLnBrk="1" fontAlgn="auto" latinLnBrk="0" hangingPunct="1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Nunito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Bobcats’ natural adversaries include Roadrunners &amp; slow-moving trains.</a:t>
            </a:r>
            <a:endParaRPr lang="tr-TR" sz="1800" dirty="0">
              <a:solidFill>
                <a:schemeClr val="tx1">
                  <a:lumMod val="75000"/>
                  <a:lumOff val="25000"/>
                </a:schemeClr>
              </a:solidFill>
              <a:latin typeface="Nunito Sans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B7401E0D-D1CF-3641-8A73-0F22B92C35E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4859574" y="5880726"/>
            <a:ext cx="7315199" cy="4571999"/>
          </a:xfrm>
          <a:prstGeom prst="rect">
            <a:avLst/>
          </a:prstGeom>
        </p:spPr>
        <p:txBody>
          <a:bodyPr anchor="ctr"/>
          <a:lstStyle>
            <a:lvl1pPr marL="0" marR="0" indent="0" algn="ctr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200" b="0" i="0">
                <a:solidFill>
                  <a:schemeClr val="accent6"/>
                </a:solidFill>
                <a:latin typeface="Nunito Sans" pitchFamily="2" charset="77"/>
              </a:defRPr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B80609EF-DFE4-FD4B-A009-0B81195135D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859574" y="10666515"/>
            <a:ext cx="7534913" cy="548640"/>
          </a:xfrm>
          <a:prstGeom prst="rect">
            <a:avLst/>
          </a:prstGeom>
        </p:spPr>
        <p:txBody>
          <a:bodyPr/>
          <a:lstStyle>
            <a:lvl1pPr marL="0" marR="0" indent="0" algn="l" defTabSz="1828800" rtl="0" eaLnBrk="1" fontAlgn="auto" latinLnBrk="0" hangingPunct="1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chemeClr val="accent6"/>
                </a:solidFill>
                <a:latin typeface="Nunito Sans" pitchFamily="2" charset="77"/>
              </a:defRPr>
            </a:lvl1pPr>
          </a:lstStyle>
          <a:p>
            <a:pPr marL="0" marR="0" lvl="0" indent="0" algn="l" defTabSz="1828800" rtl="0" eaLnBrk="1" fontAlgn="auto" latinLnBrk="0" hangingPunct="1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Nunito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Bobcats’ natural adversaries include Roadrunners &amp; slow-moving trains.</a:t>
            </a:r>
            <a:endParaRPr lang="tr-TR" sz="1800" dirty="0">
              <a:solidFill>
                <a:schemeClr val="tx1">
                  <a:lumMod val="75000"/>
                  <a:lumOff val="25000"/>
                </a:schemeClr>
              </a:solidFill>
              <a:latin typeface="Nunito Sans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357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D8E2A9-2814-E943-A706-B5AB6553D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49618" y="-21266"/>
            <a:ext cx="12801600" cy="1143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009479F9-D1B3-9F46-AD6C-E7844EB98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-1"/>
            <a:ext cx="11658600" cy="11430000"/>
          </a:xfrm>
          <a:prstGeom prst="rect">
            <a:avLst/>
          </a:prstGeom>
        </p:spPr>
        <p:txBody>
          <a:bodyPr anchor="ctr"/>
          <a:lstStyle>
            <a:lvl1pPr marL="0" marR="0" indent="0" algn="ctr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200" b="0" i="0">
                <a:solidFill>
                  <a:schemeClr val="tx1"/>
                </a:solidFill>
                <a:latin typeface="Nunito Sans" pitchFamily="2" charset="77"/>
              </a:defRPr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695E27-6F70-FD4F-81F8-53F4357B6C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582400" y="-1"/>
            <a:ext cx="12801600" cy="1143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3EA317-11E0-954D-9C36-7C565BD2E4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98689" y="1308805"/>
            <a:ext cx="10515600" cy="914400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BC55AA7-301E-214D-A0F2-074D8F6F33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998689" y="2941543"/>
            <a:ext cx="8458200" cy="4572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2800" b="0" i="0">
                <a:solidFill>
                  <a:schemeClr val="tx1"/>
                </a:solidFill>
                <a:latin typeface="Nunito Sans" pitchFamily="2" charset="77"/>
              </a:defRPr>
            </a:lvl1pPr>
            <a:lvl2pPr marL="914400" indent="0">
              <a:lnSpc>
                <a:spcPct val="150000"/>
              </a:lnSpc>
              <a:buNone/>
              <a:defRPr sz="2800" b="0" i="0">
                <a:solidFill>
                  <a:schemeClr val="bg1"/>
                </a:solidFill>
                <a:latin typeface="Nunito Sans" pitchFamily="2" charset="77"/>
              </a:defRPr>
            </a:lvl2pPr>
            <a:lvl3pPr marL="1828800" indent="0">
              <a:lnSpc>
                <a:spcPct val="150000"/>
              </a:lnSpc>
              <a:buNone/>
              <a:defRPr sz="2800" b="0" i="0">
                <a:solidFill>
                  <a:schemeClr val="bg1"/>
                </a:solidFill>
                <a:latin typeface="Nunito Sans" pitchFamily="2" charset="77"/>
              </a:defRPr>
            </a:lvl3pPr>
            <a:lvl4pPr marL="2743200" indent="0">
              <a:lnSpc>
                <a:spcPct val="150000"/>
              </a:lnSpc>
              <a:buNone/>
              <a:defRPr sz="2800" b="0" i="0">
                <a:solidFill>
                  <a:schemeClr val="bg1"/>
                </a:solidFill>
                <a:latin typeface="Nunito Sans" pitchFamily="2" charset="77"/>
              </a:defRPr>
            </a:lvl4pPr>
            <a:lvl5pPr marL="3657600" indent="0">
              <a:lnSpc>
                <a:spcPct val="150000"/>
              </a:lnSpc>
              <a:buNone/>
              <a:defRPr sz="2800" b="0" i="0">
                <a:solidFill>
                  <a:schemeClr val="bg1"/>
                </a:solidFill>
                <a:latin typeface="Nunito Sans" pitchFamily="2" charset="77"/>
              </a:defRPr>
            </a:lvl5pPr>
          </a:lstStyle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bg1"/>
                </a:solidFill>
                <a:latin typeface="Nunito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The Bobcat is a type of cat with a bobbed tail and an affinity for maroon and gold. Larger than a house cat but smaller than a cougar, it’s amazingly relentless. Bobcats have been known to take out Trojans, Red Wolves and even larger prey like Longhorns. Bobcats' natural adversaries include Roadrunners and slow-moving trains. </a:t>
            </a:r>
          </a:p>
        </p:txBody>
      </p:sp>
    </p:spTree>
    <p:extLst>
      <p:ext uri="{BB962C8B-B14F-4D97-AF65-F5344CB8AC3E}">
        <p14:creationId xmlns:p14="http://schemas.microsoft.com/office/powerpoint/2010/main" val="1943246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3DE806D-0AC3-8A49-B547-835CADC23E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1875108" cy="137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009479F9-D1B3-9F46-AD6C-E7844EB98EC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-1"/>
            <a:ext cx="11658600" cy="13716001"/>
          </a:xfrm>
          <a:prstGeom prst="rect">
            <a:avLst/>
          </a:prstGeom>
        </p:spPr>
        <p:txBody>
          <a:bodyPr anchor="ctr"/>
          <a:lstStyle>
            <a:lvl1pPr marL="0" marR="0" indent="0" algn="ctr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200" b="0" i="0">
                <a:solidFill>
                  <a:schemeClr val="tx1">
                    <a:lumMod val="60000"/>
                    <a:lumOff val="40000"/>
                  </a:schemeClr>
                </a:solidFill>
                <a:latin typeface="Nunito Sans" pitchFamily="2" charset="77"/>
              </a:defRPr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695E27-6F70-FD4F-81F8-53F4357B6C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582400" y="-1"/>
            <a:ext cx="12801600" cy="13716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1BEA02-3BED-654A-A30C-8FB1EC22B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86450" y="6788658"/>
            <a:ext cx="13807440" cy="2301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AB48EA-4A88-8049-9B14-02AB6803C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7700" y="11980985"/>
            <a:ext cx="4572000" cy="22167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3EA317-11E0-954D-9C36-7C565BD2E4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98689" y="1308805"/>
            <a:ext cx="10515600" cy="914400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BC55AA7-301E-214D-A0F2-074D8F6F33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998689" y="2941543"/>
            <a:ext cx="8458200" cy="4572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2800" b="0" i="0">
                <a:solidFill>
                  <a:schemeClr val="bg1"/>
                </a:solidFill>
                <a:latin typeface="Nunito Sans" pitchFamily="2" charset="77"/>
              </a:defRPr>
            </a:lvl1pPr>
            <a:lvl2pPr marL="914400" indent="0">
              <a:lnSpc>
                <a:spcPct val="150000"/>
              </a:lnSpc>
              <a:buNone/>
              <a:defRPr sz="2800" b="0" i="0">
                <a:solidFill>
                  <a:schemeClr val="bg1"/>
                </a:solidFill>
                <a:latin typeface="Nunito Sans" pitchFamily="2" charset="77"/>
              </a:defRPr>
            </a:lvl2pPr>
            <a:lvl3pPr marL="1828800" indent="0">
              <a:lnSpc>
                <a:spcPct val="150000"/>
              </a:lnSpc>
              <a:buNone/>
              <a:defRPr sz="2800" b="0" i="0">
                <a:solidFill>
                  <a:schemeClr val="bg1"/>
                </a:solidFill>
                <a:latin typeface="Nunito Sans" pitchFamily="2" charset="77"/>
              </a:defRPr>
            </a:lvl3pPr>
            <a:lvl4pPr marL="2743200" indent="0">
              <a:lnSpc>
                <a:spcPct val="150000"/>
              </a:lnSpc>
              <a:buNone/>
              <a:defRPr sz="2800" b="0" i="0">
                <a:solidFill>
                  <a:schemeClr val="bg1"/>
                </a:solidFill>
                <a:latin typeface="Nunito Sans" pitchFamily="2" charset="77"/>
              </a:defRPr>
            </a:lvl4pPr>
            <a:lvl5pPr marL="3657600" indent="0">
              <a:lnSpc>
                <a:spcPct val="150000"/>
              </a:lnSpc>
              <a:buNone/>
              <a:defRPr sz="2800" b="0" i="0">
                <a:solidFill>
                  <a:schemeClr val="bg1"/>
                </a:solidFill>
                <a:latin typeface="Nunito Sans" pitchFamily="2" charset="77"/>
              </a:defRPr>
            </a:lvl5pPr>
          </a:lstStyle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bg1"/>
                </a:solidFill>
                <a:latin typeface="Nunito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The Bobcat is a type of cat with a bobbed tail and an affinity for maroon and gold. Larger than a house cat but smaller than a cougar, it’s amazingly relentless. Bobcats have been known to take out Trojans, Red Wolves and even larger prey like Longhorns. Bobcats' natural adversaries include Roadrunners and slow-moving trains. </a:t>
            </a:r>
          </a:p>
        </p:txBody>
      </p:sp>
    </p:spTree>
    <p:extLst>
      <p:ext uri="{BB962C8B-B14F-4D97-AF65-F5344CB8AC3E}">
        <p14:creationId xmlns:p14="http://schemas.microsoft.com/office/powerpoint/2010/main" val="707709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2BE929A-D1BB-A64C-B05E-4350E36C10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1"/>
            <a:ext cx="24384000" cy="11980985"/>
          </a:xfrm>
          <a:prstGeom prst="rect">
            <a:avLst/>
          </a:prstGeom>
          <a:solidFill>
            <a:srgbClr val="431C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727491-B011-CC42-85E6-B8301381AA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4324"/>
            <a:ext cx="24384000" cy="2461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518974B-9748-A645-99AC-7972B4327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709547" y="11980985"/>
            <a:ext cx="4548306" cy="22167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0" y="1371039"/>
            <a:ext cx="18288000" cy="11435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79246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5" r:id="rId3"/>
    <p:sldLayoutId id="2147483666" r:id="rId4"/>
    <p:sldLayoutId id="2147483670" r:id="rId5"/>
    <p:sldLayoutId id="2147483667" r:id="rId6"/>
    <p:sldLayoutId id="2147483668" r:id="rId7"/>
    <p:sldLayoutId id="2147483669" r:id="rId8"/>
    <p:sldLayoutId id="2147483671" r:id="rId9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6000" b="0" i="0" kern="1200" spc="1200" baseline="0">
          <a:solidFill>
            <a:schemeClr val="bg1"/>
          </a:solidFill>
          <a:latin typeface="Nunito Sans" pitchFamily="2" charset="77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E6DA2A5-482A-9743-84A7-58ADC93AB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7311" y="3820978"/>
            <a:ext cx="9750289" cy="4333977"/>
          </a:xfrm>
        </p:spPr>
        <p:txBody>
          <a:bodyPr>
            <a:normAutofit/>
          </a:bodyPr>
          <a:lstStyle/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State Foundation: Research Grant Experiences with the Greater Texas Foundation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81F925-8E91-524F-A847-8D29EF64D42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960096" y="8550632"/>
            <a:ext cx="9747504" cy="1371600"/>
          </a:xfrm>
        </p:spPr>
        <p:txBody>
          <a:bodyPr/>
          <a:lstStyle/>
          <a:p>
            <a:r>
              <a:rPr lang="en-US" dirty="0"/>
              <a:t>Taylor W. Acee, Ph.D.</a:t>
            </a:r>
          </a:p>
        </p:txBody>
      </p:sp>
      <p:pic>
        <p:nvPicPr>
          <p:cNvPr id="6" name="Picture Placeholder 5" descr="A picture containing outdoor, sky, building, sunset&#10;&#10;Description automatically generated">
            <a:extLst>
              <a:ext uri="{FF2B5EF4-FFF2-40B4-BE49-F238E27FC236}">
                <a16:creationId xmlns:a16="http://schemas.microsoft.com/office/drawing/2014/main" id="{2900F964-1192-4445-8B61-D93FC082CEC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9" r="1991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78723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EA309-C9D9-2641-9E3E-4E10A3A93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0" y="1371038"/>
            <a:ext cx="18288000" cy="3238283"/>
          </a:xfrm>
        </p:spPr>
        <p:txBody>
          <a:bodyPr>
            <a:normAutofit/>
          </a:bodyPr>
          <a:lstStyle/>
          <a:p>
            <a:r>
              <a:rPr lang="en-US" i="1" dirty="0"/>
              <a:t>Strategies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48928B-5533-1F45-B821-D97852D2A7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8000" y="3042138"/>
            <a:ext cx="19382792" cy="7622191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accent6"/>
                </a:solidFill>
                <a:latin typeface="Nunito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Align argument with funder’s goals</a:t>
            </a:r>
          </a:p>
          <a:p>
            <a:pPr marL="13716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ea typeface="Open Sans" panose="020B0606030504020204" pitchFamily="34" charset="0"/>
                <a:cs typeface="Open Sans" panose="020B0606030504020204" pitchFamily="34" charset="0"/>
              </a:rPr>
              <a:t>Clear and simple message with strong needs statement.</a:t>
            </a:r>
          </a:p>
          <a:p>
            <a:pPr marL="13716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ea typeface="Open Sans" panose="020B0606030504020204" pitchFamily="34" charset="0"/>
                <a:cs typeface="Open Sans" panose="020B0606030504020204" pitchFamily="34" charset="0"/>
              </a:rPr>
              <a:t>Scholarly and practical significance.</a:t>
            </a:r>
          </a:p>
          <a:p>
            <a:pPr marL="13716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ea typeface="Open Sans" panose="020B0606030504020204" pitchFamily="34" charset="0"/>
                <a:cs typeface="Open Sans" panose="020B0606030504020204" pitchFamily="34" charset="0"/>
              </a:rPr>
              <a:t>Clean study with detailed procedures and measurable outcomes.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400" dirty="0">
                <a:ea typeface="Open Sans" panose="020B0606030504020204" pitchFamily="34" charset="0"/>
                <a:cs typeface="Open Sans" panose="020B0606030504020204" pitchFamily="34" charset="0"/>
              </a:rPr>
              <a:t>Engage funder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400" dirty="0">
                <a:ea typeface="Open Sans" panose="020B0606030504020204" pitchFamily="34" charset="0"/>
                <a:cs typeface="Open Sans" panose="020B0606030504020204" pitchFamily="34" charset="0"/>
              </a:rPr>
              <a:t>Flaunt credibility of team and ideas in grant narrative</a:t>
            </a:r>
            <a:endParaRPr lang="en-US" sz="4400" dirty="0">
              <a:solidFill>
                <a:schemeClr val="accent6"/>
              </a:solidFill>
              <a:latin typeface="Nunito Sans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4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453453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EA309-C9D9-2641-9E3E-4E10A3A93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0" y="1371038"/>
            <a:ext cx="18288000" cy="3238283"/>
          </a:xfrm>
        </p:spPr>
        <p:txBody>
          <a:bodyPr>
            <a:normAutofit/>
          </a:bodyPr>
          <a:lstStyle/>
          <a:p>
            <a:r>
              <a:rPr lang="en-US" i="1" dirty="0"/>
              <a:t>Tips and Lessons Learned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48928B-5533-1F45-B821-D97852D2A7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8000" y="3042138"/>
            <a:ext cx="18288000" cy="7622191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400" dirty="0">
                <a:ea typeface="Open Sans" panose="020B0606030504020204" pitchFamily="34" charset="0"/>
                <a:cs typeface="Open Sans" panose="020B0606030504020204" pitchFamily="34" charset="0"/>
              </a:rPr>
              <a:t>Keep IDC for </a:t>
            </a:r>
            <a:r>
              <a:rPr lang="en-US" sz="4400" dirty="0">
                <a:solidFill>
                  <a:schemeClr val="accent6"/>
                </a:solidFill>
                <a:latin typeface="Nunito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project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400" dirty="0">
                <a:ea typeface="Open Sans" panose="020B0606030504020204" pitchFamily="34" charset="0"/>
                <a:cs typeface="Open Sans" panose="020B0606030504020204" pitchFamily="34" charset="0"/>
              </a:rPr>
              <a:t>Incentive funding during long semesters</a:t>
            </a:r>
          </a:p>
          <a:p>
            <a:pPr marL="13716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ea typeface="Open Sans" panose="020B0606030504020204" pitchFamily="34" charset="0"/>
                <a:cs typeface="Open Sans" panose="020B0606030504020204" pitchFamily="34" charset="0"/>
              </a:rPr>
              <a:t>Instructional modification (Y/N)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400" dirty="0">
                <a:ea typeface="Open Sans" panose="020B0606030504020204" pitchFamily="34" charset="0"/>
                <a:cs typeface="Open Sans" panose="020B0606030504020204" pitchFamily="34" charset="0"/>
              </a:rPr>
              <a:t>Summer funding</a:t>
            </a:r>
          </a:p>
          <a:p>
            <a:pPr marL="1371600" lvl="1" indent="-457200">
              <a:buFont typeface="Arial" panose="020B0604020202020204" pitchFamily="34" charset="0"/>
              <a:buChar char="•"/>
            </a:pPr>
            <a:r>
              <a:rPr lang="en-US" sz="4400" dirty="0">
                <a:ea typeface="Open Sans" panose="020B0606030504020204" pitchFamily="34" charset="0"/>
                <a:cs typeface="Open Sans" panose="020B0606030504020204" pitchFamily="34" charset="0"/>
              </a:rPr>
              <a:t>25% in summer is cheaper than 25% in fall or spring.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400" dirty="0">
                <a:ea typeface="Open Sans" panose="020B0606030504020204" pitchFamily="34" charset="0"/>
                <a:cs typeface="Open Sans" panose="020B0606030504020204" pitchFamily="34" charset="0"/>
              </a:rPr>
              <a:t>Include meaningful deliverables during grant period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4400" dirty="0">
              <a:solidFill>
                <a:schemeClr val="accent6"/>
              </a:solidFill>
              <a:latin typeface="Nunito Sans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4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140344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95F5E7C2-BEBD-6D42-A79E-3C18EB59D18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046707" y="1344864"/>
            <a:ext cx="12816145" cy="10156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a typeface="Lato Heavy" panose="020F0502020204030203" pitchFamily="34" charset="0"/>
                <a:cs typeface="Lato Heavy" panose="020F0502020204030203" pitchFamily="34" charset="0"/>
              </a:rPr>
              <a:t>Grant Processes</a:t>
            </a:r>
            <a:endParaRPr kumimoji="0" lang="tr-TR" sz="6000" b="0" i="0" u="none" strike="noStrike" kern="1200" cap="none" spc="1200" normalizeH="0" baseline="0" noProof="0" dirty="0">
              <a:ln>
                <a:noFill/>
              </a:ln>
              <a:effectLst/>
              <a:uLnTx/>
              <a:uFillTx/>
              <a:latin typeface="Nunito Sans" pitchFamily="2" charset="77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776C75-97E8-E443-BC93-ED8DBFB8730E}"/>
              </a:ext>
            </a:extLst>
          </p:cNvPr>
          <p:cNvSpPr txBox="1"/>
          <p:nvPr/>
        </p:nvSpPr>
        <p:spPr>
          <a:xfrm>
            <a:off x="1808857" y="3889971"/>
            <a:ext cx="43433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600" dirty="0">
                <a:solidFill>
                  <a:schemeClr val="accent3"/>
                </a:solidFill>
                <a:latin typeface="Nunito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Formulate Proposal</a:t>
            </a:r>
            <a:endParaRPr lang="tr-TR" sz="3200" b="1" spc="600" dirty="0">
              <a:solidFill>
                <a:schemeClr val="accent3"/>
              </a:solidFill>
              <a:latin typeface="Nunito Sans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97D2BE-CDDA-CE48-99AB-25D853A4B581}"/>
              </a:ext>
            </a:extLst>
          </p:cNvPr>
          <p:cNvSpPr txBox="1"/>
          <p:nvPr/>
        </p:nvSpPr>
        <p:spPr>
          <a:xfrm>
            <a:off x="1808850" y="4653533"/>
            <a:ext cx="4343400" cy="3270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accent6"/>
              </a:solidFill>
              <a:latin typeface="Nunito Sans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/>
                </a:solidFill>
                <a:latin typeface="Nunito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Generate ideas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/>
                </a:solidFill>
                <a:latin typeface="Nunito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Search funders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/>
                </a:solidFill>
                <a:latin typeface="Nunito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Draft proposal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/>
                </a:solidFill>
                <a:latin typeface="Nunito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Build team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ABEDD3F-9359-A748-A7A8-4DD6FC88D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518866" y="3895551"/>
            <a:ext cx="0" cy="434340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965F691D-4D01-7244-BD8A-D5CC59296253}"/>
              </a:ext>
            </a:extLst>
          </p:cNvPr>
          <p:cNvSpPr txBox="1"/>
          <p:nvPr/>
        </p:nvSpPr>
        <p:spPr>
          <a:xfrm>
            <a:off x="7379816" y="3889971"/>
            <a:ext cx="43433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600" dirty="0">
                <a:solidFill>
                  <a:schemeClr val="accent4"/>
                </a:solidFill>
                <a:latin typeface="Nunito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Engage Funder</a:t>
            </a:r>
            <a:endParaRPr lang="tr-TR" sz="3200" b="1" spc="600" dirty="0">
              <a:solidFill>
                <a:schemeClr val="accent4"/>
              </a:solidFill>
              <a:latin typeface="Nunito Sans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9C22689-7731-5444-9491-08CB8CA15301}"/>
              </a:ext>
            </a:extLst>
          </p:cNvPr>
          <p:cNvSpPr txBox="1"/>
          <p:nvPr/>
        </p:nvSpPr>
        <p:spPr>
          <a:xfrm>
            <a:off x="7379815" y="4653533"/>
            <a:ext cx="4343400" cy="2623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/>
                </a:solidFill>
                <a:latin typeface="Nunito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Request meeting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/>
                </a:solidFill>
                <a:latin typeface="Nunito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Submit proposal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/>
                </a:solidFill>
                <a:latin typeface="Nunito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Revise submission and negotiate with funder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06D4E28-0E5C-F34D-A1A5-0D764ADF0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089825" y="3895551"/>
            <a:ext cx="0" cy="43434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35EEC7A4-1BA6-534E-BBF0-154B0DFEE85F}"/>
              </a:ext>
            </a:extLst>
          </p:cNvPr>
          <p:cNvSpPr txBox="1"/>
          <p:nvPr/>
        </p:nvSpPr>
        <p:spPr>
          <a:xfrm>
            <a:off x="12950775" y="3889971"/>
            <a:ext cx="43433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600" dirty="0">
                <a:solidFill>
                  <a:schemeClr val="accent5"/>
                </a:solidFill>
                <a:latin typeface="Nunito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Implement Project</a:t>
            </a:r>
            <a:endParaRPr lang="tr-TR" sz="3200" b="1" spc="600" dirty="0">
              <a:solidFill>
                <a:schemeClr val="accent5"/>
              </a:solidFill>
              <a:latin typeface="Nunito Sans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9953670-6E2C-5845-B6C5-CE8EBA368FB4}"/>
              </a:ext>
            </a:extLst>
          </p:cNvPr>
          <p:cNvSpPr txBox="1"/>
          <p:nvPr/>
        </p:nvSpPr>
        <p:spPr>
          <a:xfrm>
            <a:off x="12950770" y="4943214"/>
            <a:ext cx="4343400" cy="3270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/>
                </a:solidFill>
                <a:latin typeface="Nunito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Follow budget and timeline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/>
                </a:solidFill>
                <a:latin typeface="Nunito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Keep funder apprised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/>
                </a:solidFill>
                <a:latin typeface="Nunito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Request modifications, as needed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295010A-A522-4A41-AE84-D3B0384EA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2660784" y="3895551"/>
            <a:ext cx="0" cy="434340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B4074782-D96C-114D-9307-6075E1EF197C}"/>
              </a:ext>
            </a:extLst>
          </p:cNvPr>
          <p:cNvSpPr txBox="1"/>
          <p:nvPr/>
        </p:nvSpPr>
        <p:spPr>
          <a:xfrm>
            <a:off x="18521735" y="3889971"/>
            <a:ext cx="4879440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spc="600" dirty="0">
                <a:solidFill>
                  <a:schemeClr val="accent1"/>
                </a:solidFill>
                <a:latin typeface="Nunito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Produce Deliverables</a:t>
            </a:r>
            <a:endParaRPr lang="tr-TR" sz="3200" b="1" spc="600" dirty="0">
              <a:solidFill>
                <a:schemeClr val="accent1"/>
              </a:solidFill>
              <a:latin typeface="Nunito Sans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62819A9-E731-BB49-878B-CA7D1CDDBFDE}"/>
              </a:ext>
            </a:extLst>
          </p:cNvPr>
          <p:cNvSpPr txBox="1"/>
          <p:nvPr/>
        </p:nvSpPr>
        <p:spPr>
          <a:xfrm>
            <a:off x="18521734" y="4653533"/>
            <a:ext cx="4343400" cy="45627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2800" dirty="0">
              <a:solidFill>
                <a:schemeClr val="accent6"/>
              </a:solidFill>
              <a:latin typeface="Nunito Sans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/>
                </a:solidFill>
                <a:latin typeface="Nunito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Reports to funder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/>
                </a:solidFill>
                <a:latin typeface="Nunito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Presentations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/>
                </a:solidFill>
                <a:latin typeface="Nunito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Publications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/>
                </a:solidFill>
                <a:latin typeface="Nunito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Participants served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/>
                </a:solidFill>
                <a:latin typeface="Nunito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Quantitative metrics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/>
                </a:solidFill>
                <a:latin typeface="Nunito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Other deliverables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0C724C2-FCC9-8249-96EF-5E1F65DA7E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8231744" y="3895551"/>
            <a:ext cx="0" cy="43434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329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10595-1F3C-4A41-B6B1-3BFEC2D71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0" y="4692737"/>
            <a:ext cx="18288000" cy="1143562"/>
          </a:xfrm>
        </p:spPr>
        <p:txBody>
          <a:bodyPr/>
          <a:lstStyle/>
          <a:p>
            <a:pPr algn="ctr"/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415088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95F5E7C2-BEBD-6D42-A79E-3C18EB59D18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046707" y="1344864"/>
            <a:ext cx="12816145" cy="10156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a typeface="Lato Heavy" panose="020F0502020204030203" pitchFamily="34" charset="0"/>
                <a:cs typeface="Lato Heavy" panose="020F0502020204030203" pitchFamily="34" charset="0"/>
              </a:rPr>
              <a:t>Grant Processes</a:t>
            </a:r>
            <a:endParaRPr kumimoji="0" lang="tr-TR" sz="6000" b="0" i="0" u="none" strike="noStrike" kern="1200" cap="none" spc="1200" normalizeH="0" baseline="0" noProof="0" dirty="0">
              <a:ln>
                <a:noFill/>
              </a:ln>
              <a:effectLst/>
              <a:uLnTx/>
              <a:uFillTx/>
              <a:latin typeface="Nunito Sans" pitchFamily="2" charset="77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776C75-97E8-E443-BC93-ED8DBFB8730E}"/>
              </a:ext>
            </a:extLst>
          </p:cNvPr>
          <p:cNvSpPr txBox="1"/>
          <p:nvPr/>
        </p:nvSpPr>
        <p:spPr>
          <a:xfrm>
            <a:off x="1808857" y="3889971"/>
            <a:ext cx="43433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600" dirty="0">
                <a:solidFill>
                  <a:schemeClr val="accent3"/>
                </a:solidFill>
                <a:latin typeface="Nunito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Formulate Proposal</a:t>
            </a:r>
            <a:endParaRPr lang="tr-TR" sz="3200" b="1" spc="600" dirty="0">
              <a:solidFill>
                <a:schemeClr val="accent3"/>
              </a:solidFill>
              <a:latin typeface="Nunito Sans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97D2BE-CDDA-CE48-99AB-25D853A4B581}"/>
              </a:ext>
            </a:extLst>
          </p:cNvPr>
          <p:cNvSpPr txBox="1"/>
          <p:nvPr/>
        </p:nvSpPr>
        <p:spPr>
          <a:xfrm>
            <a:off x="1808850" y="4653533"/>
            <a:ext cx="4343400" cy="3270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accent6"/>
              </a:solidFill>
              <a:latin typeface="Nunito Sans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/>
                </a:solidFill>
                <a:latin typeface="Nunito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Generate ideas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/>
                </a:solidFill>
                <a:latin typeface="Nunito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Search funders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/>
                </a:solidFill>
                <a:latin typeface="Nunito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Draft proposal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/>
                </a:solidFill>
                <a:latin typeface="Nunito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Build team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ABEDD3F-9359-A748-A7A8-4DD6FC88D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518866" y="3895551"/>
            <a:ext cx="0" cy="434340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965F691D-4D01-7244-BD8A-D5CC59296253}"/>
              </a:ext>
            </a:extLst>
          </p:cNvPr>
          <p:cNvSpPr txBox="1"/>
          <p:nvPr/>
        </p:nvSpPr>
        <p:spPr>
          <a:xfrm>
            <a:off x="7379816" y="3889971"/>
            <a:ext cx="43433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600" dirty="0">
                <a:solidFill>
                  <a:schemeClr val="accent4"/>
                </a:solidFill>
                <a:latin typeface="Nunito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Engage Funder</a:t>
            </a:r>
            <a:endParaRPr lang="tr-TR" sz="3200" b="1" spc="600" dirty="0">
              <a:solidFill>
                <a:schemeClr val="accent4"/>
              </a:solidFill>
              <a:latin typeface="Nunito Sans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9C22689-7731-5444-9491-08CB8CA15301}"/>
              </a:ext>
            </a:extLst>
          </p:cNvPr>
          <p:cNvSpPr txBox="1"/>
          <p:nvPr/>
        </p:nvSpPr>
        <p:spPr>
          <a:xfrm>
            <a:off x="7379815" y="4653533"/>
            <a:ext cx="4343400" cy="2623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/>
                </a:solidFill>
                <a:latin typeface="Nunito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Request meeting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/>
                </a:solidFill>
                <a:latin typeface="Nunito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Submit proposal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/>
                </a:solidFill>
                <a:latin typeface="Nunito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Revise submission and negotiate with funder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06D4E28-0E5C-F34D-A1A5-0D764ADF0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089825" y="3895551"/>
            <a:ext cx="0" cy="43434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35EEC7A4-1BA6-534E-BBF0-154B0DFEE85F}"/>
              </a:ext>
            </a:extLst>
          </p:cNvPr>
          <p:cNvSpPr txBox="1"/>
          <p:nvPr/>
        </p:nvSpPr>
        <p:spPr>
          <a:xfrm>
            <a:off x="12950775" y="3889971"/>
            <a:ext cx="43433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600" dirty="0">
                <a:solidFill>
                  <a:schemeClr val="accent5"/>
                </a:solidFill>
                <a:latin typeface="Nunito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Implement Project</a:t>
            </a:r>
            <a:endParaRPr lang="tr-TR" sz="3200" b="1" spc="600" dirty="0">
              <a:solidFill>
                <a:schemeClr val="accent5"/>
              </a:solidFill>
              <a:latin typeface="Nunito Sans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9953670-6E2C-5845-B6C5-CE8EBA368FB4}"/>
              </a:ext>
            </a:extLst>
          </p:cNvPr>
          <p:cNvSpPr txBox="1"/>
          <p:nvPr/>
        </p:nvSpPr>
        <p:spPr>
          <a:xfrm>
            <a:off x="12950770" y="4943214"/>
            <a:ext cx="4343400" cy="3270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/>
                </a:solidFill>
                <a:latin typeface="Nunito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Follow budget and timeline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/>
                </a:solidFill>
                <a:latin typeface="Nunito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Keep funder apprised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/>
                </a:solidFill>
                <a:latin typeface="Nunito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Request modifications, as needed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295010A-A522-4A41-AE84-D3B0384EA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2660784" y="3895551"/>
            <a:ext cx="0" cy="434340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B4074782-D96C-114D-9307-6075E1EF197C}"/>
              </a:ext>
            </a:extLst>
          </p:cNvPr>
          <p:cNvSpPr txBox="1"/>
          <p:nvPr/>
        </p:nvSpPr>
        <p:spPr>
          <a:xfrm>
            <a:off x="18521735" y="3889971"/>
            <a:ext cx="4879440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spc="600" dirty="0">
                <a:solidFill>
                  <a:schemeClr val="accent1"/>
                </a:solidFill>
                <a:latin typeface="Nunito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Produce Deliverables</a:t>
            </a:r>
            <a:endParaRPr lang="tr-TR" sz="3200" b="1" spc="600" dirty="0">
              <a:solidFill>
                <a:schemeClr val="accent1"/>
              </a:solidFill>
              <a:latin typeface="Nunito Sans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62819A9-E731-BB49-878B-CA7D1CDDBFDE}"/>
              </a:ext>
            </a:extLst>
          </p:cNvPr>
          <p:cNvSpPr txBox="1"/>
          <p:nvPr/>
        </p:nvSpPr>
        <p:spPr>
          <a:xfrm>
            <a:off x="18521734" y="4653533"/>
            <a:ext cx="4343400" cy="45627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2800" dirty="0">
              <a:solidFill>
                <a:schemeClr val="accent6"/>
              </a:solidFill>
              <a:latin typeface="Nunito Sans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/>
                </a:solidFill>
                <a:latin typeface="Nunito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Reports to funder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/>
                </a:solidFill>
                <a:latin typeface="Nunito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Presentations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/>
                </a:solidFill>
                <a:latin typeface="Nunito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Publications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/>
                </a:solidFill>
                <a:latin typeface="Nunito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Participants served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/>
                </a:solidFill>
                <a:latin typeface="Nunito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Quantitative metrics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/>
                </a:solidFill>
                <a:latin typeface="Nunito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Other deliverables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0C724C2-FCC9-8249-96EF-5E1F65DA7E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8231744" y="3895551"/>
            <a:ext cx="0" cy="43434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600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EA309-C9D9-2641-9E3E-4E10A3A93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0" y="1371038"/>
            <a:ext cx="18288000" cy="3238283"/>
          </a:xfrm>
        </p:spPr>
        <p:txBody>
          <a:bodyPr>
            <a:normAutofit/>
          </a:bodyPr>
          <a:lstStyle/>
          <a:p>
            <a:r>
              <a:rPr lang="en-US" dirty="0"/>
              <a:t>Formulate Proposal</a:t>
            </a:r>
            <a:endParaRPr lang="en-US" i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48928B-5533-1F45-B821-D97852D2A7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8000" y="3042138"/>
            <a:ext cx="18288000" cy="7622191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u="sng" dirty="0"/>
              <a:t>Generate ideas </a:t>
            </a:r>
            <a:r>
              <a:rPr lang="en-US" sz="3600" dirty="0"/>
              <a:t>– e.g., developed from a line of research and novel methodological opportunities;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u="sng" dirty="0"/>
              <a:t>Search funders </a:t>
            </a:r>
            <a:r>
              <a:rPr lang="en-US" sz="3600" dirty="0"/>
              <a:t>– e.g., word of mouth, review of funders’ goals, and previously funded work.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u="sng" dirty="0"/>
              <a:t>Refine ideas</a:t>
            </a:r>
            <a:r>
              <a:rPr lang="en-US" sz="3600" dirty="0"/>
              <a:t> – e.g., used similar language and target populations as funder, reduced jargon, and flaunted methods. </a:t>
            </a:r>
          </a:p>
        </p:txBody>
      </p:sp>
    </p:spTree>
    <p:extLst>
      <p:ext uri="{BB962C8B-B14F-4D97-AF65-F5344CB8AC3E}">
        <p14:creationId xmlns:p14="http://schemas.microsoft.com/office/powerpoint/2010/main" val="4119661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EA309-C9D9-2641-9E3E-4E10A3A93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0" y="1371038"/>
            <a:ext cx="18288000" cy="3238283"/>
          </a:xfrm>
        </p:spPr>
        <p:txBody>
          <a:bodyPr>
            <a:normAutofit/>
          </a:bodyPr>
          <a:lstStyle/>
          <a:p>
            <a:r>
              <a:rPr lang="en-US" dirty="0"/>
              <a:t>Formulate Proposal</a:t>
            </a:r>
            <a:endParaRPr lang="en-US" i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48928B-5533-1F45-B821-D97852D2A7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8000" y="3042138"/>
            <a:ext cx="18288000" cy="7622191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Draft generic proposal</a:t>
            </a:r>
          </a:p>
          <a:p>
            <a:pPr marL="1371600" lvl="1" indent="-457200">
              <a:buFont typeface="Arial" panose="020B0604020202020204" pitchFamily="34" charset="0"/>
              <a:buChar char="•"/>
            </a:pPr>
            <a:r>
              <a:rPr lang="en-US" sz="3600" dirty="0"/>
              <a:t>Concept paper</a:t>
            </a:r>
          </a:p>
          <a:p>
            <a:pPr marL="1371600" lvl="1" indent="-457200">
              <a:buFont typeface="Arial" panose="020B0604020202020204" pitchFamily="34" charset="0"/>
              <a:buChar char="•"/>
            </a:pPr>
            <a:r>
              <a:rPr lang="en-US" sz="3600" dirty="0"/>
              <a:t>Project goals, objectives, and timeline</a:t>
            </a:r>
          </a:p>
          <a:p>
            <a:pPr marL="1371600" lvl="1" indent="-457200">
              <a:buFont typeface="Arial" panose="020B0604020202020204" pitchFamily="34" charset="0"/>
              <a:buChar char="•"/>
            </a:pPr>
            <a:r>
              <a:rPr lang="en-US" sz="3600" dirty="0"/>
              <a:t>Budget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Engage funder</a:t>
            </a:r>
          </a:p>
          <a:p>
            <a:pPr marL="1371600" lvl="1" indent="-457200">
              <a:buFont typeface="Arial" panose="020B0604020202020204" pitchFamily="34" charset="0"/>
              <a:buChar char="•"/>
            </a:pPr>
            <a:r>
              <a:rPr lang="en-US" sz="3600" dirty="0"/>
              <a:t>Pitch idea and get feedback</a:t>
            </a:r>
          </a:p>
          <a:p>
            <a:pPr marL="1371600" lvl="1" indent="-457200">
              <a:buFont typeface="Arial" panose="020B0604020202020204" pitchFamily="34" charset="0"/>
              <a:buChar char="•"/>
            </a:pPr>
            <a:r>
              <a:rPr lang="en-US" sz="3600" dirty="0"/>
              <a:t>Clarify application process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Draft proposal according to funders’ guidelines</a:t>
            </a:r>
          </a:p>
          <a:p>
            <a:pPr marL="1371600" lvl="1" indent="-457200">
              <a:buFont typeface="Arial" panose="020B0604020202020204" pitchFamily="34" charset="0"/>
              <a:buChar char="•"/>
            </a:pPr>
            <a:r>
              <a:rPr lang="en-US" sz="3600" dirty="0"/>
              <a:t>Concept paper</a:t>
            </a:r>
          </a:p>
          <a:p>
            <a:pPr marL="1371600" lvl="1" indent="-457200">
              <a:buFont typeface="Arial" panose="020B0604020202020204" pitchFamily="34" charset="0"/>
              <a:buChar char="•"/>
            </a:pPr>
            <a:r>
              <a:rPr lang="en-US" sz="3600" dirty="0"/>
              <a:t>Full proposal</a:t>
            </a:r>
          </a:p>
        </p:txBody>
      </p:sp>
    </p:spTree>
    <p:extLst>
      <p:ext uri="{BB962C8B-B14F-4D97-AF65-F5344CB8AC3E}">
        <p14:creationId xmlns:p14="http://schemas.microsoft.com/office/powerpoint/2010/main" val="2921011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EA309-C9D9-2641-9E3E-4E10A3A93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0" y="1371038"/>
            <a:ext cx="18288000" cy="3238283"/>
          </a:xfrm>
        </p:spPr>
        <p:txBody>
          <a:bodyPr>
            <a:normAutofit/>
          </a:bodyPr>
          <a:lstStyle/>
          <a:p>
            <a:r>
              <a:rPr lang="en-US" dirty="0"/>
              <a:t>Formulate Proposal</a:t>
            </a:r>
            <a:endParaRPr lang="en-US" i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48928B-5533-1F45-B821-D97852D2A7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8000" y="3042138"/>
            <a:ext cx="18288000" cy="7622191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Proposal examples</a:t>
            </a:r>
          </a:p>
          <a:p>
            <a:pPr marL="1371600" lvl="1" indent="-457200">
              <a:buFont typeface="Arial" panose="020B0604020202020204" pitchFamily="34" charset="0"/>
              <a:buChar char="•"/>
            </a:pPr>
            <a:r>
              <a:rPr lang="en-US" sz="3600" dirty="0"/>
              <a:t>Generic</a:t>
            </a:r>
          </a:p>
          <a:p>
            <a:pPr marL="2286000" lvl="2" indent="-457200">
              <a:buFont typeface="Arial" panose="020B0604020202020204" pitchFamily="34" charset="0"/>
              <a:buChar char="•"/>
            </a:pPr>
            <a:r>
              <a:rPr lang="en-US" sz="3600" dirty="0"/>
              <a:t>Letter of Interest</a:t>
            </a:r>
          </a:p>
          <a:p>
            <a:pPr marL="2286000" lvl="2" indent="-457200">
              <a:buFont typeface="Arial" panose="020B0604020202020204" pitchFamily="34" charset="0"/>
              <a:buChar char="•"/>
            </a:pPr>
            <a:r>
              <a:rPr lang="en-US" sz="3600" dirty="0"/>
              <a:t>Work plan</a:t>
            </a:r>
          </a:p>
          <a:p>
            <a:pPr marL="2286000" lvl="2" indent="-457200">
              <a:buFont typeface="Arial" panose="020B0604020202020204" pitchFamily="34" charset="0"/>
              <a:buChar char="•"/>
            </a:pPr>
            <a:r>
              <a:rPr lang="en-US" sz="3600" dirty="0"/>
              <a:t>Budget</a:t>
            </a:r>
          </a:p>
          <a:p>
            <a:pPr marL="1371600" lvl="1" indent="-457200">
              <a:buFont typeface="Arial" panose="020B0604020202020204" pitchFamily="34" charset="0"/>
              <a:buChar char="•"/>
            </a:pPr>
            <a:r>
              <a:rPr lang="en-US" sz="3600" dirty="0"/>
              <a:t>Full proposal</a:t>
            </a:r>
          </a:p>
          <a:p>
            <a:pPr marL="2286000" lvl="2" indent="-457200">
              <a:buFont typeface="Arial" panose="020B0604020202020204" pitchFamily="34" charset="0"/>
              <a:buChar char="•"/>
            </a:pPr>
            <a:r>
              <a:rPr lang="en-US" sz="3600" dirty="0"/>
              <a:t>Proposal</a:t>
            </a:r>
          </a:p>
          <a:p>
            <a:pPr marL="2286000" lvl="2" indent="-457200">
              <a:buFont typeface="Arial" panose="020B0604020202020204" pitchFamily="34" charset="0"/>
              <a:buChar char="•"/>
            </a:pPr>
            <a:r>
              <a:rPr lang="en-US" sz="3600" dirty="0"/>
              <a:t>Project timeline</a:t>
            </a:r>
          </a:p>
          <a:p>
            <a:pPr marL="2286000" lvl="2" indent="-457200">
              <a:buFont typeface="Arial" panose="020B0604020202020204" pitchFamily="34" charset="0"/>
              <a:buChar char="•"/>
            </a:pPr>
            <a:r>
              <a:rPr lang="en-US" sz="3600" dirty="0"/>
              <a:t>Budget</a:t>
            </a:r>
          </a:p>
          <a:p>
            <a:pPr marL="2286000" lvl="2" indent="-457200">
              <a:buFont typeface="Arial" panose="020B0604020202020204" pitchFamily="34" charset="0"/>
              <a:buChar char="•"/>
            </a:pPr>
            <a:r>
              <a:rPr lang="en-US" sz="3600" dirty="0"/>
              <a:t>Budget narrative</a:t>
            </a:r>
          </a:p>
          <a:p>
            <a:pPr marL="2286000" lvl="2" indent="-457200">
              <a:buFont typeface="Arial" panose="020B0604020202020204" pitchFamily="34" charset="0"/>
              <a:buChar char="•"/>
            </a:pPr>
            <a:r>
              <a:rPr lang="en-US" sz="3600" dirty="0"/>
              <a:t>Quantitative metrics</a:t>
            </a:r>
          </a:p>
          <a:p>
            <a:pPr marL="2286000" lvl="2" indent="-457200">
              <a:buFont typeface="Arial" panose="020B0604020202020204" pitchFamily="34" charset="0"/>
              <a:buChar char="•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19708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EA309-C9D9-2641-9E3E-4E10A3A93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0" y="1371038"/>
            <a:ext cx="18288000" cy="3238283"/>
          </a:xfrm>
        </p:spPr>
        <p:txBody>
          <a:bodyPr>
            <a:normAutofit/>
          </a:bodyPr>
          <a:lstStyle/>
          <a:p>
            <a:r>
              <a:rPr lang="en-US" dirty="0"/>
              <a:t>Formulate Proposal</a:t>
            </a:r>
            <a:endParaRPr lang="en-US" i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48928B-5533-1F45-B821-D97852D2A7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8000" y="3042138"/>
            <a:ext cx="18288000" cy="7622191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400" dirty="0"/>
              <a:t>Build team</a:t>
            </a:r>
          </a:p>
          <a:p>
            <a:pPr marL="2286000" lvl="2" indent="-457200">
              <a:buFont typeface="Arial" panose="020B0604020202020204" pitchFamily="34" charset="0"/>
              <a:buChar char="•"/>
            </a:pPr>
            <a:r>
              <a:rPr lang="en-US" sz="3600" dirty="0"/>
              <a:t>CO-</a:t>
            </a:r>
            <a:r>
              <a:rPr lang="en-US" sz="3600" dirty="0" err="1"/>
              <a:t>Pis</a:t>
            </a:r>
            <a:r>
              <a:rPr lang="en-US" sz="3600" dirty="0"/>
              <a:t> with content and methodological expertise and experience.</a:t>
            </a:r>
          </a:p>
          <a:p>
            <a:pPr marL="2286000" lvl="2" indent="-457200">
              <a:buFont typeface="Arial" panose="020B0604020202020204" pitchFamily="34" charset="0"/>
              <a:buChar char="•"/>
            </a:pPr>
            <a:r>
              <a:rPr lang="en-US" sz="3600" dirty="0"/>
              <a:t>Professional, post-doctoral, and student support.</a:t>
            </a:r>
          </a:p>
          <a:p>
            <a:pPr marL="2286000" lvl="2" indent="-457200">
              <a:buFont typeface="Arial" panose="020B0604020202020204" pitchFamily="34" charset="0"/>
              <a:buChar char="•"/>
            </a:pPr>
            <a:r>
              <a:rPr lang="en-US" sz="3600" dirty="0"/>
              <a:t>Partnerships</a:t>
            </a:r>
          </a:p>
        </p:txBody>
      </p:sp>
    </p:spTree>
    <p:extLst>
      <p:ext uri="{BB962C8B-B14F-4D97-AF65-F5344CB8AC3E}">
        <p14:creationId xmlns:p14="http://schemas.microsoft.com/office/powerpoint/2010/main" val="1262707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EA309-C9D9-2641-9E3E-4E10A3A93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0" y="1371038"/>
            <a:ext cx="18288000" cy="3238283"/>
          </a:xfrm>
        </p:spPr>
        <p:txBody>
          <a:bodyPr>
            <a:normAutofit/>
          </a:bodyPr>
          <a:lstStyle/>
          <a:p>
            <a:r>
              <a:rPr lang="en-US" dirty="0"/>
              <a:t>Engage Potential Funder</a:t>
            </a:r>
            <a:endParaRPr lang="en-US" i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48928B-5533-1F45-B821-D97852D2A7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8000" y="3042138"/>
            <a:ext cx="18288000" cy="7622191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400" dirty="0"/>
              <a:t>Request meeting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400" dirty="0"/>
              <a:t>Submit proposal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400" dirty="0"/>
              <a:t>Revise proposal and negotiate</a:t>
            </a:r>
          </a:p>
          <a:p>
            <a:pPr marL="1371600" lvl="1" indent="-457200">
              <a:buFont typeface="Arial" panose="020B0604020202020204" pitchFamily="34" charset="0"/>
              <a:buChar char="•"/>
            </a:pPr>
            <a:r>
              <a:rPr lang="en-US" sz="3600" dirty="0"/>
              <a:t>E.g., added deliverables and requested $45,000 more.</a:t>
            </a:r>
          </a:p>
        </p:txBody>
      </p:sp>
    </p:spTree>
    <p:extLst>
      <p:ext uri="{BB962C8B-B14F-4D97-AF65-F5344CB8AC3E}">
        <p14:creationId xmlns:p14="http://schemas.microsoft.com/office/powerpoint/2010/main" val="2588147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EA309-C9D9-2641-9E3E-4E10A3A93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0" y="1371038"/>
            <a:ext cx="18288000" cy="3238283"/>
          </a:xfrm>
        </p:spPr>
        <p:txBody>
          <a:bodyPr>
            <a:normAutofit/>
          </a:bodyPr>
          <a:lstStyle/>
          <a:p>
            <a:r>
              <a:rPr lang="en-US" dirty="0"/>
              <a:t>Implement Project</a:t>
            </a:r>
            <a:endParaRPr lang="en-US" i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48928B-5533-1F45-B821-D97852D2A7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8000" y="3042138"/>
            <a:ext cx="18288000" cy="7622191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400" dirty="0"/>
              <a:t>Follow timeline and budget</a:t>
            </a:r>
          </a:p>
          <a:p>
            <a:pPr marL="1371600" lvl="1" indent="-457200">
              <a:buFont typeface="Arial" panose="020B0604020202020204" pitchFamily="34" charset="0"/>
              <a:buChar char="•"/>
            </a:pPr>
            <a:r>
              <a:rPr lang="en-US" sz="4400" dirty="0"/>
              <a:t>e.g., internal reports, flexibility with annual budget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400" dirty="0"/>
              <a:t>Keep funder apprised </a:t>
            </a:r>
          </a:p>
          <a:p>
            <a:pPr marL="1371600" lvl="1" indent="-457200">
              <a:buFont typeface="Arial" panose="020B0604020202020204" pitchFamily="34" charset="0"/>
              <a:buChar char="•"/>
            </a:pPr>
            <a:r>
              <a:rPr lang="en-US" sz="4400" dirty="0"/>
              <a:t>e.g., publication, twitter, updates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400" dirty="0"/>
              <a:t>Request modifications, as needed </a:t>
            </a:r>
          </a:p>
          <a:p>
            <a:pPr marL="1371600" lvl="1" indent="-457200">
              <a:buFont typeface="Arial" panose="020B0604020202020204" pitchFamily="34" charset="0"/>
              <a:buChar char="•"/>
            </a:pPr>
            <a:r>
              <a:rPr lang="en-US" sz="4400" dirty="0"/>
              <a:t>e.g., student stipend, 10% of budget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400" dirty="0"/>
              <a:t>Track metrics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836575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EA309-C9D9-2641-9E3E-4E10A3A93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0" y="1371038"/>
            <a:ext cx="18288000" cy="3238283"/>
          </a:xfrm>
        </p:spPr>
        <p:txBody>
          <a:bodyPr>
            <a:normAutofit/>
          </a:bodyPr>
          <a:lstStyle/>
          <a:p>
            <a:r>
              <a:rPr lang="en-US" dirty="0"/>
              <a:t>Produce Deliverables</a:t>
            </a:r>
            <a:endParaRPr lang="en-US" i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48928B-5533-1F45-B821-D97852D2A7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8000" y="3042138"/>
            <a:ext cx="18288000" cy="7622191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accent6"/>
                </a:solidFill>
                <a:latin typeface="Nunito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Reports to funder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accent6"/>
                </a:solidFill>
                <a:latin typeface="Nunito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Presentations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accent6"/>
                </a:solidFill>
                <a:latin typeface="Nunito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Publications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accent6"/>
                </a:solidFill>
                <a:latin typeface="Nunito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Participants served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accent6"/>
                </a:solidFill>
                <a:latin typeface="Nunito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Quantitative metrics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accent6"/>
                </a:solidFill>
                <a:latin typeface="Nunito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Other deliverables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4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907722271"/>
      </p:ext>
    </p:extLst>
  </p:cSld>
  <p:clrMapOvr>
    <a:masterClrMapping/>
  </p:clrMapOvr>
</p:sld>
</file>

<file path=ppt/theme/theme1.xml><?xml version="1.0" encoding="utf-8"?>
<a:theme xmlns:a="http://schemas.openxmlformats.org/drawingml/2006/main" name="Gaillardia Dark Theme">
  <a:themeElements>
    <a:clrScheme name="TXST Brand">
      <a:dk1>
        <a:srgbClr val="501214"/>
      </a:dk1>
      <a:lt1>
        <a:srgbClr val="FFFFFF"/>
      </a:lt1>
      <a:dk2>
        <a:srgbClr val="006F98"/>
      </a:dk2>
      <a:lt2>
        <a:srgbClr val="E7E6E6"/>
      </a:lt2>
      <a:accent1>
        <a:srgbClr val="EB2E47"/>
      </a:accent1>
      <a:accent2>
        <a:srgbClr val="EAB942"/>
      </a:accent2>
      <a:accent3>
        <a:srgbClr val="F3725A"/>
      </a:accent3>
      <a:accent4>
        <a:srgbClr val="3A9F68"/>
      </a:accent4>
      <a:accent5>
        <a:srgbClr val="92D7E8"/>
      </a:accent5>
      <a:accent6>
        <a:srgbClr val="F9DDDD"/>
      </a:accent6>
      <a:hlink>
        <a:srgbClr val="006E96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E6869"/>
        </a:solidFill>
        <a:ln>
          <a:noFill/>
        </a:ln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chemeClr val="tx1">
              <a:lumMod val="95000"/>
              <a:lumOff val="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ctr">
          <a:defRPr sz="2400" smtClean="0">
            <a:solidFill>
              <a:srgbClr val="414141"/>
            </a:solidFill>
            <a:latin typeface="Open Sans Semibold" panose="020B0706030804020204" pitchFamily="34" charset="0"/>
            <a:ea typeface="Open Sans Semibold" panose="020B0706030804020204" pitchFamily="34" charset="0"/>
            <a:cs typeface="Open Sans Semibold" panose="020B07060308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13450</TotalTime>
  <Words>437</Words>
  <Application>Microsoft Office PowerPoint</Application>
  <PresentationFormat>Custom</PresentationFormat>
  <Paragraphs>119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Nunito Sans</vt:lpstr>
      <vt:lpstr>Nunito Sans SemiBold</vt:lpstr>
      <vt:lpstr>Arial</vt:lpstr>
      <vt:lpstr>Calibri</vt:lpstr>
      <vt:lpstr>Gaillardia Dark Theme</vt:lpstr>
      <vt:lpstr>State Foundation: Research Grant Experiences with the Greater Texas Foundation</vt:lpstr>
      <vt:lpstr>Grant Processes</vt:lpstr>
      <vt:lpstr>Formulate Proposal</vt:lpstr>
      <vt:lpstr>Formulate Proposal</vt:lpstr>
      <vt:lpstr>Formulate Proposal</vt:lpstr>
      <vt:lpstr>Formulate Proposal</vt:lpstr>
      <vt:lpstr>Engage Potential Funder</vt:lpstr>
      <vt:lpstr>Implement Project</vt:lpstr>
      <vt:lpstr>Produce Deliverables</vt:lpstr>
      <vt:lpstr>Strategies</vt:lpstr>
      <vt:lpstr>Tips and Lessons Learned</vt:lpstr>
      <vt:lpstr>Grant Processes</vt:lpstr>
      <vt:lpstr>Thank you!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Gaillardia Theme PowerPoint Template-Light</dc:title>
  <dc:subject/>
  <dc:creator>Texas State Office of University Marketing</dc:creator>
  <cp:keywords/>
  <dc:description/>
  <cp:lastModifiedBy>Acee, Taylor W</cp:lastModifiedBy>
  <cp:revision>1174</cp:revision>
  <dcterms:created xsi:type="dcterms:W3CDTF">2014-09-26T10:57:37Z</dcterms:created>
  <dcterms:modified xsi:type="dcterms:W3CDTF">2023-02-02T18:58:06Z</dcterms:modified>
  <cp:category/>
</cp:coreProperties>
</file>