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4" r:id="rId1"/>
  </p:sldMasterIdLst>
  <p:notesMasterIdLst>
    <p:notesMasterId r:id="rId11"/>
  </p:notesMasterIdLst>
  <p:sldIdLst>
    <p:sldId id="452" r:id="rId2"/>
    <p:sldId id="451" r:id="rId3"/>
    <p:sldId id="437" r:id="rId4"/>
    <p:sldId id="461" r:id="rId5"/>
    <p:sldId id="462" r:id="rId6"/>
    <p:sldId id="463" r:id="rId7"/>
    <p:sldId id="453" r:id="rId8"/>
    <p:sldId id="464" r:id="rId9"/>
    <p:sldId id="459" r:id="rId10"/>
  </p:sldIdLst>
  <p:sldSz cx="18288000" cy="13716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Nunito Sans" pitchFamily="2" charset="0"/>
      <p:regular r:id="rId16"/>
      <p:bold r:id="rId17"/>
      <p:italic r:id="rId18"/>
      <p:boldItalic r:id="rId19"/>
    </p:embeddedFont>
    <p:embeddedFont>
      <p:font typeface="Roboto Condensed" panose="02000000000000000000" pitchFamily="2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B126"/>
    <a:srgbClr val="3B8686"/>
    <a:srgbClr val="DA3248"/>
    <a:srgbClr val="83C2DE"/>
    <a:srgbClr val="FF814E"/>
    <a:srgbClr val="8AC7C0"/>
    <a:srgbClr val="64BFEC"/>
    <a:srgbClr val="81C5CF"/>
    <a:srgbClr val="7BC9D3"/>
    <a:srgbClr val="E46C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E5543A-D0AB-42AF-8215-9BC8E6726E35}" v="85" dt="2023-09-27T13:19:22.854"/>
    <p1510:client id="{481C2B0B-27F3-44B6-85F5-3D2D0DD2BE1E}" v="4" dt="2023-09-27T13:12:27.537"/>
    <p1510:client id="{F967089A-D29B-44CA-BD4D-C9E1E0086F7C}" v="2" dt="2023-09-27T00:48:36.1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657" autoAdjust="0"/>
    <p:restoredTop sz="86388" autoAdjust="0"/>
  </p:normalViewPr>
  <p:slideViewPr>
    <p:cSldViewPr snapToGrid="0">
      <p:cViewPr varScale="1">
        <p:scale>
          <a:sx n="43" d="100"/>
          <a:sy n="43" d="100"/>
        </p:scale>
        <p:origin x="450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994904-53C7-FE4A-A4F3-9371B9AA3FA4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3CE2E-3DB2-2543-A1CC-255A6E8F4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278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0E101A"/>
              </a:solidFill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3CE2E-3DB2-2543-A1CC-255A6E8F42E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574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3CE2E-3DB2-2543-A1CC-255A6E8F42E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807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3CE2E-3DB2-2543-A1CC-255A6E8F42E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754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3CE2E-3DB2-2543-A1CC-255A6E8F42E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68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3CE2E-3DB2-2543-A1CC-255A6E8F42E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543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3CE2E-3DB2-2543-A1CC-255A6E8F42E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317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152303C-3B43-E948-9307-80D5A2EF9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8288000" cy="13716000"/>
          </a:xfrm>
          <a:prstGeom prst="rect">
            <a:avLst/>
          </a:prstGeom>
          <a:solidFill>
            <a:srgbClr val="431C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14" name="Picture Placeholder 13" descr="placeholder picture box">
            <a:extLst>
              <a:ext uri="{FF2B5EF4-FFF2-40B4-BE49-F238E27FC236}">
                <a16:creationId xmlns:a16="http://schemas.microsoft.com/office/drawing/2014/main" id="{448CEBF0-C1A7-504A-ABF5-DF36CEF4DA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88042"/>
            <a:ext cx="9189720" cy="1273991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A0E760-EEA4-D344-BD23-C858E7E74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-28575" y="13227958"/>
            <a:ext cx="18288000" cy="4880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17988" y="3820987"/>
            <a:ext cx="7312717" cy="1970419"/>
          </a:xfrm>
        </p:spPr>
        <p:txBody>
          <a:bodyPr>
            <a:normAutofit/>
          </a:bodyPr>
          <a:lstStyle>
            <a:lvl1pPr algn="ctr">
              <a:defRPr sz="6000" b="1" i="0" spc="300">
                <a:solidFill>
                  <a:schemeClr val="accent2"/>
                </a:solidFill>
                <a:latin typeface="Brandon Grotesque Black" panose="020B0503020203060202" pitchFamily="34" charset="77"/>
              </a:defRPr>
            </a:lvl1pPr>
          </a:lstStyle>
          <a:p>
            <a:r>
              <a:rPr lang="en-US" dirty="0"/>
              <a:t>TITLE SLIDE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9C44B1-DAB3-374E-8714-625353D60C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19027" y="6124673"/>
            <a:ext cx="7310628" cy="1371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200" b="0" i="0" spc="900" baseline="0">
                <a:solidFill>
                  <a:schemeClr val="accent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pPr lvl="0"/>
            <a:r>
              <a:rPr lang="en-US" dirty="0"/>
              <a:t>SECOND LINE</a:t>
            </a:r>
          </a:p>
        </p:txBody>
      </p:sp>
      <p:pic>
        <p:nvPicPr>
          <p:cNvPr id="8" name="Picture 7" descr="TXST logo">
            <a:extLst>
              <a:ext uri="{FF2B5EF4-FFF2-40B4-BE49-F238E27FC236}">
                <a16:creationId xmlns:a16="http://schemas.microsoft.com/office/drawing/2014/main" id="{5E8657D1-2783-1845-BB5B-3DAA5CE6A1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1956258" y="10241291"/>
            <a:ext cx="2743200" cy="2120532"/>
          </a:xfrm>
          <a:prstGeom prst="rect">
            <a:avLst/>
          </a:prstGeom>
        </p:spPr>
      </p:pic>
      <p:pic>
        <p:nvPicPr>
          <p:cNvPr id="9" name="Picture 8" descr="Member the Texas State University System">
            <a:extLst>
              <a:ext uri="{FF2B5EF4-FFF2-40B4-BE49-F238E27FC236}">
                <a16:creationId xmlns:a16="http://schemas.microsoft.com/office/drawing/2014/main" id="{F2E3C823-48E0-7542-B222-37105C1DECB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9108" y="12222618"/>
            <a:ext cx="2857500" cy="177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4A074C-3185-5345-8A18-88C9BB519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-28575" y="0"/>
            <a:ext cx="18288000" cy="48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5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2D8E2A9-2814-E943-A706-B5AB6553D3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91730" y="0"/>
            <a:ext cx="10908958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009479F9-D1B3-9F46-AD6C-E7844EB98E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1729" y="-1"/>
            <a:ext cx="10911078" cy="13716001"/>
          </a:xfrm>
          <a:prstGeom prst="rect">
            <a:avLst/>
          </a:prstGeom>
        </p:spPr>
        <p:txBody>
          <a:bodyPr anchor="ctr"/>
          <a:lstStyle>
            <a:lvl1pPr marL="0" marR="0" indent="0" algn="ctr" defTabSz="1371566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150" b="0" i="0">
                <a:solidFill>
                  <a:schemeClr val="tx1"/>
                </a:solidFill>
                <a:latin typeface="Nunito Sans" pitchFamily="2" charset="77"/>
              </a:defRPr>
            </a:lvl1pPr>
          </a:lstStyle>
          <a:p>
            <a:pPr marL="0" marR="0" lvl="0" indent="0" algn="l" defTabSz="1371566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695E27-6F70-FD4F-81F8-53F4357B6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100689" y="-1"/>
            <a:ext cx="7187313" cy="1371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3EA317-11E0-954D-9C36-7C565BD2E4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79693" y="2336796"/>
            <a:ext cx="5829300" cy="1828800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BC55AA7-301E-214D-A0F2-074D8F6F33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779693" y="4825994"/>
            <a:ext cx="5829300" cy="73152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2100" b="0" i="0">
                <a:solidFill>
                  <a:schemeClr val="bg1"/>
                </a:solidFill>
                <a:latin typeface="Nunito Sans" pitchFamily="2" charset="77"/>
              </a:defRPr>
            </a:lvl1pPr>
            <a:lvl2pPr marL="685783" indent="0">
              <a:lnSpc>
                <a:spcPct val="150000"/>
              </a:lnSpc>
              <a:buNone/>
              <a:defRPr sz="2100" b="0" i="0">
                <a:solidFill>
                  <a:schemeClr val="bg1"/>
                </a:solidFill>
                <a:latin typeface="Nunito Sans" pitchFamily="2" charset="77"/>
              </a:defRPr>
            </a:lvl2pPr>
            <a:lvl3pPr marL="1371566" indent="0">
              <a:lnSpc>
                <a:spcPct val="150000"/>
              </a:lnSpc>
              <a:buNone/>
              <a:defRPr sz="2100" b="0" i="0">
                <a:solidFill>
                  <a:schemeClr val="bg1"/>
                </a:solidFill>
                <a:latin typeface="Nunito Sans" pitchFamily="2" charset="77"/>
              </a:defRPr>
            </a:lvl3pPr>
            <a:lvl4pPr marL="2057348" indent="0">
              <a:lnSpc>
                <a:spcPct val="150000"/>
              </a:lnSpc>
              <a:buNone/>
              <a:defRPr sz="2100" b="0" i="0">
                <a:solidFill>
                  <a:schemeClr val="bg1"/>
                </a:solidFill>
                <a:latin typeface="Nunito Sans" pitchFamily="2" charset="77"/>
              </a:defRPr>
            </a:lvl4pPr>
            <a:lvl5pPr marL="2743132" indent="0">
              <a:lnSpc>
                <a:spcPct val="150000"/>
              </a:lnSpc>
              <a:buNone/>
              <a:defRPr sz="2100" b="0" i="0">
                <a:solidFill>
                  <a:schemeClr val="bg1"/>
                </a:solidFill>
                <a:latin typeface="Nunito Sans" pitchFamily="2" charset="77"/>
              </a:defRPr>
            </a:lvl5pPr>
          </a:lstStyle>
          <a:p>
            <a:pPr>
              <a:lnSpc>
                <a:spcPct val="150000"/>
              </a:lnSpc>
            </a:pPr>
            <a:r>
              <a:rPr lang="en-US" sz="2100" dirty="0">
                <a:solidFill>
                  <a:schemeClr val="bg1"/>
                </a:solidFill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The Bobcat is a type of cat with a bobbed tail and an affinity for maroon and gold. Larger than a house cat but smaller than a cougar, it’s amazingly relentless. Bobcats have been known to take out Trojans, Red Wolves and even larger prey like Longhorns. Bobcats' natural adversaries include Roadrunners and slow-moving trains. </a:t>
            </a:r>
          </a:p>
        </p:txBody>
      </p:sp>
      <p:pic>
        <p:nvPicPr>
          <p:cNvPr id="9" name="Picture 8" descr="TXST logo">
            <a:extLst>
              <a:ext uri="{FF2B5EF4-FFF2-40B4-BE49-F238E27FC236}">
                <a16:creationId xmlns:a16="http://schemas.microsoft.com/office/drawing/2014/main" id="{7FA0CA38-D165-CF41-9C8D-C8D7BFF9A2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5560214" y="0"/>
            <a:ext cx="2365805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22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3DE806D-0AC3-8A49-B547-835CADC23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43600" y="0"/>
            <a:ext cx="7004304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13" name="Picture Placeholder 7" descr="placeholder picture box">
            <a:extLst>
              <a:ext uri="{FF2B5EF4-FFF2-40B4-BE49-F238E27FC236}">
                <a16:creationId xmlns:a16="http://schemas.microsoft.com/office/drawing/2014/main" id="{009479F9-D1B3-9F46-AD6C-E7844EB98EC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43600" y="-1"/>
            <a:ext cx="7004304" cy="13716001"/>
          </a:xfrm>
          <a:prstGeom prst="rect">
            <a:avLst/>
          </a:prstGeom>
        </p:spPr>
        <p:txBody>
          <a:bodyPr anchor="ctr"/>
          <a:lstStyle>
            <a:lvl1pPr marL="0" marR="0" indent="0" algn="ctr" defTabSz="1371566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150" b="0" i="0">
                <a:solidFill>
                  <a:schemeClr val="tx1"/>
                </a:solidFill>
                <a:latin typeface="Nunito Sans" pitchFamily="2" charset="77"/>
              </a:defRPr>
            </a:lvl1pPr>
          </a:lstStyle>
          <a:p>
            <a:pPr marL="0" marR="0" lvl="0" indent="0" algn="l" defTabSz="1371566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695E27-6F70-FD4F-81F8-53F4357B6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5943600" cy="137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3EA317-11E0-954D-9C36-7C565BD2E4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2316935"/>
            <a:ext cx="4572000" cy="1828800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BC55AA7-301E-214D-A0F2-074D8F6F33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21151"/>
            <a:ext cx="4572000" cy="73200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2100" b="0" i="0">
                <a:solidFill>
                  <a:schemeClr val="tx1"/>
                </a:solidFill>
                <a:latin typeface="Nunito Sans" pitchFamily="2" charset="77"/>
              </a:defRPr>
            </a:lvl1pPr>
            <a:lvl2pPr marL="685783" indent="0">
              <a:lnSpc>
                <a:spcPct val="150000"/>
              </a:lnSpc>
              <a:buNone/>
              <a:defRPr sz="2100" b="0" i="0">
                <a:solidFill>
                  <a:schemeClr val="bg1"/>
                </a:solidFill>
                <a:latin typeface="Nunito Sans" pitchFamily="2" charset="77"/>
              </a:defRPr>
            </a:lvl2pPr>
            <a:lvl3pPr marL="1371566" indent="0">
              <a:lnSpc>
                <a:spcPct val="150000"/>
              </a:lnSpc>
              <a:buNone/>
              <a:defRPr sz="2100" b="0" i="0">
                <a:solidFill>
                  <a:schemeClr val="bg1"/>
                </a:solidFill>
                <a:latin typeface="Nunito Sans" pitchFamily="2" charset="77"/>
              </a:defRPr>
            </a:lvl3pPr>
            <a:lvl4pPr marL="2057348" indent="0">
              <a:lnSpc>
                <a:spcPct val="150000"/>
              </a:lnSpc>
              <a:buNone/>
              <a:defRPr sz="2100" b="0" i="0">
                <a:solidFill>
                  <a:schemeClr val="bg1"/>
                </a:solidFill>
                <a:latin typeface="Nunito Sans" pitchFamily="2" charset="77"/>
              </a:defRPr>
            </a:lvl4pPr>
            <a:lvl5pPr marL="2743132" indent="0">
              <a:lnSpc>
                <a:spcPct val="150000"/>
              </a:lnSpc>
              <a:buNone/>
              <a:defRPr sz="2100" b="0" i="0">
                <a:solidFill>
                  <a:schemeClr val="bg1"/>
                </a:solidFill>
                <a:latin typeface="Nunito Sans" pitchFamily="2" charset="77"/>
              </a:defRPr>
            </a:lvl5pPr>
          </a:lstStyle>
          <a:p>
            <a:pPr>
              <a:lnSpc>
                <a:spcPct val="150000"/>
              </a:lnSpc>
            </a:pPr>
            <a:r>
              <a:rPr lang="en-US" sz="2100" dirty="0">
                <a:solidFill>
                  <a:schemeClr val="bg1"/>
                </a:solidFill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The Bobcat is a type of cat with a bobbed tail and an affinity for maroon and gold. Larger than a house cat but smaller than a cougar, it’s amazingly relentless. Bobcats have been known to take out Trojans, Red Wolves and even larger prey like Longhorns. Bobcats' natural adversaries include Roadrunners and slow-moving trains. </a:t>
            </a:r>
          </a:p>
        </p:txBody>
      </p:sp>
      <p:pic>
        <p:nvPicPr>
          <p:cNvPr id="9" name="Picture 8" descr="TXST logo">
            <a:extLst>
              <a:ext uri="{FF2B5EF4-FFF2-40B4-BE49-F238E27FC236}">
                <a16:creationId xmlns:a16="http://schemas.microsoft.com/office/drawing/2014/main" id="{A6BDE8B9-1361-4641-AE19-38A6FFB977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42863" y="2"/>
            <a:ext cx="2365805" cy="1828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02DC9C-4FBA-5B4F-B267-5BA957293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0" t="31926" r="41381" b="31933"/>
          <a:stretch/>
        </p:blipFill>
        <p:spPr>
          <a:xfrm>
            <a:off x="12947904" y="0"/>
            <a:ext cx="5650992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D7B0D9-316B-8A41-9CDA-BADD114522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8" t="31733" r="72683" b="32126"/>
          <a:stretch/>
        </p:blipFill>
        <p:spPr>
          <a:xfrm>
            <a:off x="12947904" y="6858000"/>
            <a:ext cx="5650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155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56CA2A-A7E5-9E45-8686-ED54FCC955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00500" y="3530604"/>
            <a:ext cx="10287000" cy="848493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 typeface="Arial" panose="020B0604020202020204" pitchFamily="34" charset="0"/>
              <a:buNone/>
              <a:defRPr sz="2100" b="0" i="0">
                <a:ln>
                  <a:noFill/>
                </a:ln>
                <a:solidFill>
                  <a:schemeClr val="bg1"/>
                </a:solidFill>
                <a:latin typeface="Nunito Sans" pitchFamily="2" charset="77"/>
              </a:defRPr>
            </a:lvl1pPr>
            <a:lvl2pPr marL="685783" indent="0">
              <a:buNone/>
              <a:defRPr sz="2100" b="0" i="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2pPr>
            <a:lvl3pPr marL="1371566" indent="0">
              <a:buNone/>
              <a:defRPr sz="2100" b="0" i="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3pPr>
            <a:lvl4pPr marL="2057348" indent="0">
              <a:buNone/>
              <a:defRPr sz="2100" b="0" i="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4pPr>
            <a:lvl5pPr marL="2743132" indent="0">
              <a:buNone/>
              <a:defRPr sz="2100" b="0" i="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5pPr>
          </a:lstStyle>
          <a:p>
            <a:r>
              <a:rPr lang="en-US" dirty="0"/>
              <a:t>The Bobcat is a type of cat with a bobbed tail and an affinity for maroon and gold. Larger than a house cat but smaller than a cougar, it’s amazingly relentless. Bobcats have been known to take out Trojans, Red Wolves and even larger prey like Longhorns. Bobcats' natural adversaries include Roadrunners and slow-moving trains. </a:t>
            </a:r>
          </a:p>
          <a:p>
            <a:r>
              <a:rPr lang="en-US" dirty="0"/>
              <a:t>Bobcats are especially skilled at: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pouncing on prey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musical theatre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communication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geography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6D7EB2A-97D3-8347-9E0F-FC66363E7F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0" y="1700463"/>
            <a:ext cx="13716000" cy="1143562"/>
          </a:xfrm>
        </p:spPr>
        <p:txBody>
          <a:bodyPr anchor="t"/>
          <a:lstStyle/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605093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0A40F1-C6D4-104B-B019-C2D807F12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8288000" cy="13716000"/>
          </a:xfrm>
          <a:prstGeom prst="rect">
            <a:avLst/>
          </a:prstGeom>
          <a:solidFill>
            <a:srgbClr val="431C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5" name="Picture Placeholder 4" descr="placeholder picture box">
            <a:extLst>
              <a:ext uri="{FF2B5EF4-FFF2-40B4-BE49-F238E27FC236}">
                <a16:creationId xmlns:a16="http://schemas.microsoft.com/office/drawing/2014/main" id="{6761D1C5-F586-4845-BBA0-AD6447E821D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74052" y="4170947"/>
            <a:ext cx="5029200" cy="7315200"/>
          </a:xfrm>
          <a:prstGeom prst="rect">
            <a:avLst/>
          </a:prstGeom>
          <a:ln w="190500">
            <a:noFill/>
            <a:miter lim="800000"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EEE33CB6-B860-A242-938F-978174D60E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600" y="1700463"/>
            <a:ext cx="10287000" cy="1371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686D7C-E5C1-0D45-AB49-A453CC6C8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0" t="31926" r="41381" b="31933"/>
          <a:stretch/>
        </p:blipFill>
        <p:spPr>
          <a:xfrm>
            <a:off x="12947904" y="0"/>
            <a:ext cx="5650992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5875D9-F488-F448-B233-2A2E863F33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8" t="31733" r="72683" b="32126"/>
          <a:stretch/>
        </p:blipFill>
        <p:spPr>
          <a:xfrm>
            <a:off x="12947904" y="6858000"/>
            <a:ext cx="5650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44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rid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D8920AA-85E7-2343-8C99-CE7A8F1C2853}"/>
              </a:ext>
            </a:extLst>
          </p:cNvPr>
          <p:cNvSpPr/>
          <p:nvPr userDrawn="1"/>
        </p:nvSpPr>
        <p:spPr>
          <a:xfrm>
            <a:off x="0" y="0"/>
            <a:ext cx="18290286" cy="91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4" name="Picture Placeholder 3" descr="placeholder picture box">
            <a:extLst>
              <a:ext uri="{FF2B5EF4-FFF2-40B4-BE49-F238E27FC236}">
                <a16:creationId xmlns:a16="http://schemas.microsoft.com/office/drawing/2014/main" id="{55EC81B8-5BFC-CF4F-8DA5-B471B64708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8572" cy="9144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i="0">
                <a:solidFill>
                  <a:schemeClr val="tx1"/>
                </a:solidFill>
                <a:latin typeface="Nunito Sans" pitchFamily="2" charset="77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Picture Placeholder 3" descr="placeholder picture box">
            <a:extLst>
              <a:ext uri="{FF2B5EF4-FFF2-40B4-BE49-F238E27FC236}">
                <a16:creationId xmlns:a16="http://schemas.microsoft.com/office/drawing/2014/main" id="{07AA6C76-57FF-9B4A-93E8-49425962D48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39428" y="0"/>
            <a:ext cx="9148572" cy="9144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i="0">
                <a:solidFill>
                  <a:schemeClr val="tx1"/>
                </a:solidFill>
                <a:latin typeface="Nunito Sans" pitchFamily="2" charset="77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E6B888-3048-7C4A-97E1-A00CBBB6E6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9144000"/>
            <a:ext cx="18288000" cy="4572000"/>
          </a:xfrm>
          <a:prstGeom prst="rect">
            <a:avLst/>
          </a:prstGeom>
          <a:solidFill>
            <a:srgbClr val="431C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C4D5DE-0AA4-6D41-AF4D-B82D091F1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9"/>
            <a:ext cx="18288000" cy="488042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32D2661-BEE9-1E46-B4EC-0C234F40D8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0" y="10418799"/>
            <a:ext cx="13716000" cy="2286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177812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EABDA81-BDF4-FB47-9E23-F4A0540626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0" t="31926" r="41381" b="31933"/>
          <a:stretch/>
        </p:blipFill>
        <p:spPr>
          <a:xfrm>
            <a:off x="12637008" y="0"/>
            <a:ext cx="5650992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E642C3C-E38E-804D-858B-FE66D13D48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8" t="31733" r="72683" b="32126"/>
          <a:stretch/>
        </p:blipFill>
        <p:spPr>
          <a:xfrm>
            <a:off x="12637008" y="6858000"/>
            <a:ext cx="5650992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A92ECD-F99F-1547-A1F1-4B98B71B2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2" t="31801" r="57829" b="32058"/>
          <a:stretch/>
        </p:blipFill>
        <p:spPr>
          <a:xfrm>
            <a:off x="0" y="0"/>
            <a:ext cx="5650992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AD9FDC-66B7-9742-8CF0-28E0EB31D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50" t="31802" r="26671" b="32057"/>
          <a:stretch/>
        </p:blipFill>
        <p:spPr>
          <a:xfrm>
            <a:off x="0" y="6858000"/>
            <a:ext cx="5650992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48900A8-AA56-D145-B76E-5ED829A0CB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0604" y="0"/>
            <a:ext cx="17766792" cy="13716000"/>
          </a:xfrm>
          <a:prstGeom prst="rect">
            <a:avLst/>
          </a:prstGeom>
          <a:solidFill>
            <a:srgbClr val="431C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730253"/>
            <a:ext cx="15544800" cy="1828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13273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700" r:id="rId2"/>
    <p:sldLayoutId id="2147483701" r:id="rId3"/>
    <p:sldLayoutId id="2147483702" r:id="rId4"/>
    <p:sldLayoutId id="2147483704" r:id="rId5"/>
    <p:sldLayoutId id="2147483678" r:id="rId6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6000" b="1" i="0" kern="1200" spc="300">
          <a:solidFill>
            <a:schemeClr val="accent2"/>
          </a:solidFill>
          <a:latin typeface="Brandon Grotesque Black" panose="020B0503020203060202" pitchFamily="34" charset="77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couple of women looking at a computer&#10;&#10;Description automatically generated">
            <a:extLst>
              <a:ext uri="{FF2B5EF4-FFF2-40B4-BE49-F238E27FC236}">
                <a16:creationId xmlns:a16="http://schemas.microsoft.com/office/drawing/2014/main" id="{A242FE49-488D-D92B-68DF-8DF8B99C615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4" b="3724"/>
          <a:stretch>
            <a:fillRect/>
          </a:stretch>
        </p:blipFill>
        <p:spPr/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99EFCC1-4721-5949-B064-21BBB1E4C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7988" y="3820987"/>
            <a:ext cx="8204252" cy="1970419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Spring 2024 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Registration Reflection + 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Planning Activity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7C973A7-BB3D-6642-A6FD-290C4D83A9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42547" y="6552995"/>
            <a:ext cx="7310628" cy="1371600"/>
          </a:xfrm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First Year </a:t>
            </a:r>
          </a:p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Advising + Seminar</a:t>
            </a:r>
          </a:p>
        </p:txBody>
      </p:sp>
    </p:spTree>
    <p:extLst>
      <p:ext uri="{BB962C8B-B14F-4D97-AF65-F5344CB8AC3E}">
        <p14:creationId xmlns:p14="http://schemas.microsoft.com/office/powerpoint/2010/main" val="3678723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23B60F53-9CDA-914E-96EE-69376599C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316935"/>
            <a:ext cx="4572000" cy="1828800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Overview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8CBFBE-DCC6-9542-A9CA-D87C8B2CB0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7181" y="4145735"/>
            <a:ext cx="5053519" cy="7320057"/>
          </a:xfrm>
        </p:spPr>
        <p:txBody>
          <a:bodyPr/>
          <a:lstStyle/>
          <a:p>
            <a:r>
              <a:rPr lang="en-US" sz="3600" b="1" dirty="0">
                <a:latin typeface="+mn-lt"/>
              </a:rPr>
              <a:t>Key Takeaways from the Presentation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>
                <a:latin typeface="+mn-lt"/>
              </a:rPr>
              <a:t>Academic Planning Resources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>
                <a:latin typeface="+mn-lt"/>
              </a:rPr>
              <a:t>Ensuring a Best-Fit Major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>
                <a:latin typeface="+mn-lt"/>
              </a:rPr>
              <a:t>Preparing for Spring 2024 Registration</a:t>
            </a:r>
          </a:p>
        </p:txBody>
      </p:sp>
      <p:pic>
        <p:nvPicPr>
          <p:cNvPr id="10" name="Picture Placeholder 9" descr="A group of people walking under a archway&#10;&#10;Description automatically generated">
            <a:extLst>
              <a:ext uri="{FF2B5EF4-FFF2-40B4-BE49-F238E27FC236}">
                <a16:creationId xmlns:a16="http://schemas.microsoft.com/office/drawing/2014/main" id="{E6C6DCAD-F7B0-8B3A-0C2D-B28E3CB3BF4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5" r="39242"/>
          <a:stretch/>
        </p:blipFill>
        <p:spPr>
          <a:xfrm>
            <a:off x="5943600" y="-1"/>
            <a:ext cx="7086602" cy="13716001"/>
          </a:xfrm>
        </p:spPr>
      </p:pic>
    </p:spTree>
    <p:extLst>
      <p:ext uri="{BB962C8B-B14F-4D97-AF65-F5344CB8AC3E}">
        <p14:creationId xmlns:p14="http://schemas.microsoft.com/office/powerpoint/2010/main" val="369158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1E2BEBB-7B2E-BB2B-D9B4-AC6E941CB60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8" r="23458"/>
          <a:stretch/>
        </p:blipFill>
        <p:spPr/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64672677-8FAE-8641-B1E0-6058A33D1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79692" y="1855268"/>
            <a:ext cx="6717857" cy="1828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2B126"/>
                </a:solidFill>
                <a:latin typeface="+mn-lt"/>
              </a:rPr>
              <a:t>Think</a:t>
            </a:r>
            <a:r>
              <a:rPr lang="en-US" dirty="0">
                <a:latin typeface="+mn-lt"/>
              </a:rPr>
              <a:t>-Pair-Share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929B23-DE98-5A4B-977D-EBF3388E16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779691" y="3631126"/>
            <a:ext cx="6316579" cy="7315206"/>
          </a:xfrm>
        </p:spPr>
        <p:txBody>
          <a:bodyPr lIns="91440" tIns="45720" rIns="91440" bIns="45720" anchor="t"/>
          <a:lstStyle/>
          <a:p>
            <a:r>
              <a:rPr lang="en-US" sz="3600" b="1" dirty="0">
                <a:latin typeface="+mn-lt"/>
              </a:rPr>
              <a:t>Instructions: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+mn-lt"/>
              </a:rPr>
              <a:t>Jot down initial thoughts or concerns regarding spring registration and your current academic plan.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+mn-lt"/>
              </a:rPr>
              <a:t>Note down any questions you may have.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+mn-lt"/>
              </a:rPr>
              <a:t>Which advising option would work best for you? Why?</a:t>
            </a:r>
          </a:p>
        </p:txBody>
      </p:sp>
    </p:spTree>
    <p:extLst>
      <p:ext uri="{BB962C8B-B14F-4D97-AF65-F5344CB8AC3E}">
        <p14:creationId xmlns:p14="http://schemas.microsoft.com/office/powerpoint/2010/main" val="209405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erson looking at a computer&#10;&#10;Description automatically generated">
            <a:extLst>
              <a:ext uri="{FF2B5EF4-FFF2-40B4-BE49-F238E27FC236}">
                <a16:creationId xmlns:a16="http://schemas.microsoft.com/office/drawing/2014/main" id="{E1E2BEBB-7B2E-BB2B-D9B4-AC6E941CB60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9" r="23449"/>
          <a:stretch>
            <a:fillRect/>
          </a:stretch>
        </p:blipFill>
        <p:spPr/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64672677-8FAE-8641-B1E0-6058A33D1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79693" y="1600481"/>
            <a:ext cx="6316578" cy="1828800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Think-</a:t>
            </a:r>
            <a:r>
              <a:rPr lang="en-US" dirty="0">
                <a:solidFill>
                  <a:srgbClr val="E2B126"/>
                </a:solidFill>
                <a:latin typeface="+mn-lt"/>
              </a:rPr>
              <a:t>Pair</a:t>
            </a:r>
            <a:r>
              <a:rPr lang="en-US" dirty="0">
                <a:latin typeface="+mn-lt"/>
              </a:rPr>
              <a:t>-Share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929B23-DE98-5A4B-977D-EBF3388E16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779693" y="3138180"/>
            <a:ext cx="5829300" cy="8636004"/>
          </a:xfrm>
        </p:spPr>
        <p:txBody>
          <a:bodyPr/>
          <a:lstStyle/>
          <a:p>
            <a:r>
              <a:rPr lang="en-US" sz="3600" b="1" dirty="0">
                <a:latin typeface="+mn-lt"/>
              </a:rPr>
              <a:t>Instructions: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+mn-lt"/>
              </a:rPr>
              <a:t>Discuss your thoughts with a neighbor.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+mn-lt"/>
              </a:rPr>
              <a:t>Compare concerns and questions.</a:t>
            </a:r>
            <a:endParaRPr lang="en-US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548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1E2BEBB-7B2E-BB2B-D9B4-AC6E941CB60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2" r="18608"/>
          <a:stretch/>
        </p:blipFill>
        <p:spPr>
          <a:xfrm>
            <a:off x="191729" y="-1"/>
            <a:ext cx="10911078" cy="13716001"/>
          </a:xfr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64672677-8FAE-8641-B1E0-6058A33D1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79693" y="1600481"/>
            <a:ext cx="6316578" cy="1828800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Think-Pair-</a:t>
            </a:r>
            <a:r>
              <a:rPr lang="en-US" dirty="0">
                <a:solidFill>
                  <a:srgbClr val="E2B126"/>
                </a:solidFill>
                <a:latin typeface="+mn-lt"/>
              </a:rPr>
              <a:t>Share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929B23-DE98-5A4B-977D-EBF3388E16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779693" y="3103933"/>
            <a:ext cx="5829300" cy="8636004"/>
          </a:xfrm>
        </p:spPr>
        <p:txBody>
          <a:bodyPr lIns="91440" tIns="45720" rIns="91440" bIns="45720" anchor="t"/>
          <a:lstStyle/>
          <a:p>
            <a:r>
              <a:rPr lang="en-US" sz="3600" b="1" dirty="0">
                <a:latin typeface="+mn-lt"/>
              </a:rPr>
              <a:t>Instructions: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+mn-lt"/>
              </a:rPr>
              <a:t>Share any insights or common questions with the class.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+mn-lt"/>
              </a:rPr>
              <a:t>Questions to Address:</a:t>
            </a:r>
          </a:p>
          <a:p>
            <a:pPr marL="1256665" lvl="1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+mn-lt"/>
              </a:rPr>
              <a:t>What questions do you want to ask an advisor?</a:t>
            </a:r>
          </a:p>
          <a:p>
            <a:pPr marL="1256665" lvl="1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+mn-lt"/>
              </a:rPr>
              <a:t>What steps will you take to prepare for registration?</a:t>
            </a:r>
          </a:p>
        </p:txBody>
      </p:sp>
    </p:spTree>
    <p:extLst>
      <p:ext uri="{BB962C8B-B14F-4D97-AF65-F5344CB8AC3E}">
        <p14:creationId xmlns:p14="http://schemas.microsoft.com/office/powerpoint/2010/main" val="30282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erson writing on a notebook&#10;&#10;Description automatically generated">
            <a:extLst>
              <a:ext uri="{FF2B5EF4-FFF2-40B4-BE49-F238E27FC236}">
                <a16:creationId xmlns:a16="http://schemas.microsoft.com/office/drawing/2014/main" id="{16A11453-B514-CF71-7100-5908D58B9B5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6" r="32956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B7A1DC4-0CCA-A194-1D61-358DB6936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420" y="2316935"/>
            <a:ext cx="4995746" cy="1828800"/>
          </a:xfrm>
        </p:spPr>
        <p:txBody>
          <a:bodyPr>
            <a:normAutofit/>
          </a:bodyPr>
          <a:lstStyle/>
          <a:p>
            <a:r>
              <a:rPr lang="en-US" sz="4800" b="1" i="0" dirty="0">
                <a:effectLst/>
                <a:latin typeface="+mn-lt"/>
              </a:rPr>
              <a:t>Registration Action Plan</a:t>
            </a:r>
            <a:endParaRPr lang="en-US" sz="4800" dirty="0">
              <a:latin typeface="+mn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A4D48B-B374-F99B-7E06-BFB44C6F5F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8420" y="4079008"/>
            <a:ext cx="5765180" cy="7320057"/>
          </a:xfrm>
        </p:spPr>
        <p:txBody>
          <a:bodyPr lIns="91440" tIns="45720" rIns="91440" bIns="45720" anchor="t"/>
          <a:lstStyle/>
          <a:p>
            <a:pPr marL="514350" indent="-514350">
              <a:buFont typeface="+mj-lt"/>
              <a:buAutoNum type="arabicPeriod"/>
            </a:pPr>
            <a:r>
              <a:rPr lang="en-US" sz="3600" dirty="0">
                <a:latin typeface="+mn-lt"/>
              </a:rPr>
              <a:t>Reflect on the key actions necessary for a successful registration.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latin typeface="+mn-lt"/>
              </a:rPr>
              <a:t>Create a personalized action plan based on the given checklist and your own needs.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latin typeface="+mn-lt"/>
              </a:rPr>
              <a:t>Review your plan and note any questions or concerns for further clarification.</a:t>
            </a:r>
          </a:p>
        </p:txBody>
      </p:sp>
    </p:spTree>
    <p:extLst>
      <p:ext uri="{BB962C8B-B14F-4D97-AF65-F5344CB8AC3E}">
        <p14:creationId xmlns:p14="http://schemas.microsoft.com/office/powerpoint/2010/main" val="1957461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DB30B-CFEC-C44C-B1DA-47DADF260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1700463"/>
            <a:ext cx="13716000" cy="1143562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Checklist of Actions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D77E10-A4EB-4042-8B28-ABEB430714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6000" y="3285278"/>
            <a:ext cx="14922708" cy="8484937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4400" b="1" dirty="0">
                <a:latin typeface="+mn-lt"/>
              </a:rPr>
              <a:t> Ensure no holds on your account.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4400" b="1" dirty="0">
                <a:latin typeface="+mn-lt"/>
              </a:rPr>
              <a:t> Look up class times and prerequisites.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4400" b="1" dirty="0">
                <a:latin typeface="+mn-lt"/>
              </a:rPr>
              <a:t> Reflect on your major choice.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4400" b="1" dirty="0">
                <a:latin typeface="+mn-lt"/>
              </a:rPr>
              <a:t> Review your Fall 2023 courses.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4400" b="1" dirty="0">
                <a:latin typeface="+mn-lt"/>
              </a:rPr>
              <a:t> Get academic planning assistance.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4400" b="1" dirty="0">
                <a:latin typeface="+mn-lt"/>
              </a:rPr>
              <a:t> Set a reminder for registration day.</a:t>
            </a:r>
          </a:p>
        </p:txBody>
      </p:sp>
    </p:spTree>
    <p:extLst>
      <p:ext uri="{BB962C8B-B14F-4D97-AF65-F5344CB8AC3E}">
        <p14:creationId xmlns:p14="http://schemas.microsoft.com/office/powerpoint/2010/main" val="4119661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DB30B-CFEC-C44C-B1DA-47DADF260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669" y="4113879"/>
            <a:ext cx="16002000" cy="1143562"/>
          </a:xfrm>
        </p:spPr>
        <p:txBody>
          <a:bodyPr>
            <a:noAutofit/>
          </a:bodyPr>
          <a:lstStyle/>
          <a:p>
            <a:r>
              <a:rPr lang="en-US" sz="15000" dirty="0">
                <a:latin typeface="+mn-lt"/>
              </a:rPr>
              <a:t>Create Your Registration Action Plan</a:t>
            </a:r>
          </a:p>
        </p:txBody>
      </p:sp>
    </p:spTree>
    <p:extLst>
      <p:ext uri="{BB962C8B-B14F-4D97-AF65-F5344CB8AC3E}">
        <p14:creationId xmlns:p14="http://schemas.microsoft.com/office/powerpoint/2010/main" val="3005876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26F2B02-40D5-614E-B1B1-3574466B7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700463"/>
            <a:ext cx="10287000" cy="1371600"/>
          </a:xfrm>
        </p:spPr>
        <p:txBody>
          <a:bodyPr/>
          <a:lstStyle/>
          <a:p>
            <a:r>
              <a:rPr lang="en-US" dirty="0">
                <a:latin typeface="+mn-lt"/>
              </a:rPr>
              <a:t>Contact First-Year Advising for all academic planning and registration questions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037D98-6060-804F-8770-859E2CFE525A}"/>
              </a:ext>
            </a:extLst>
          </p:cNvPr>
          <p:cNvSpPr/>
          <p:nvPr/>
        </p:nvSpPr>
        <p:spPr>
          <a:xfrm>
            <a:off x="1371599" y="5689554"/>
            <a:ext cx="5643797" cy="391838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b="1" dirty="0">
                <a:solidFill>
                  <a:schemeClr val="accent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Connect:</a:t>
            </a:r>
          </a:p>
          <a:p>
            <a:pPr>
              <a:lnSpc>
                <a:spcPct val="150000"/>
              </a:lnSpc>
            </a:pPr>
            <a:r>
              <a:rPr lang="en-US" sz="2700" b="1" spc="225" dirty="0">
                <a:solidFill>
                  <a:schemeClr val="accent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Location: </a:t>
            </a:r>
            <a:r>
              <a:rPr lang="en-US" sz="2700" spc="225" dirty="0">
                <a:solidFill>
                  <a:schemeClr val="accent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Trauth-Huffman Hall – First Floor</a:t>
            </a:r>
          </a:p>
          <a:p>
            <a:pPr>
              <a:lnSpc>
                <a:spcPct val="150000"/>
              </a:lnSpc>
            </a:pPr>
            <a:r>
              <a:rPr lang="en-US" sz="2700" b="1" spc="225" dirty="0">
                <a:solidFill>
                  <a:schemeClr val="accent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Phone: </a:t>
            </a:r>
            <a:r>
              <a:rPr lang="en-US" sz="2700" spc="225" dirty="0">
                <a:solidFill>
                  <a:schemeClr val="accent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512.245.7223</a:t>
            </a:r>
          </a:p>
          <a:p>
            <a:pPr>
              <a:lnSpc>
                <a:spcPct val="150000"/>
              </a:lnSpc>
            </a:pPr>
            <a:r>
              <a:rPr lang="en-US" sz="2700" b="1" spc="225" dirty="0">
                <a:solidFill>
                  <a:schemeClr val="accent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Email: </a:t>
            </a:r>
            <a:r>
              <a:rPr lang="en-US" sz="2700" spc="225" dirty="0">
                <a:solidFill>
                  <a:schemeClr val="accent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firstyear@txstate.edu</a:t>
            </a:r>
          </a:p>
        </p:txBody>
      </p:sp>
      <p:pic>
        <p:nvPicPr>
          <p:cNvPr id="5" name="Picture Placeholder 4" descr="A qr code on a black background&#10;&#10;Description automatically generated">
            <a:extLst>
              <a:ext uri="{FF2B5EF4-FFF2-40B4-BE49-F238E27FC236}">
                <a16:creationId xmlns:a16="http://schemas.microsoft.com/office/drawing/2014/main" id="{6574E880-C0FA-7CCE-34C3-987BC1D6919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r="156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9538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Eat 'em Up Dark Theme">
  <a:themeElements>
    <a:clrScheme name="Custom 1">
      <a:dk1>
        <a:srgbClr val="5E2F32"/>
      </a:dk1>
      <a:lt1>
        <a:srgbClr val="FFFFFF"/>
      </a:lt1>
      <a:dk2>
        <a:srgbClr val="006E96"/>
      </a:dk2>
      <a:lt2>
        <a:srgbClr val="E7E6E6"/>
      </a:lt2>
      <a:accent1>
        <a:srgbClr val="DA3248"/>
      </a:accent1>
      <a:accent2>
        <a:srgbClr val="D6A800"/>
      </a:accent2>
      <a:accent3>
        <a:srgbClr val="DF684B"/>
      </a:accent3>
      <a:accent4>
        <a:srgbClr val="4B955F"/>
      </a:accent4>
      <a:accent5>
        <a:srgbClr val="77C4D4"/>
      </a:accent5>
      <a:accent6>
        <a:srgbClr val="E9CCCF"/>
      </a:accent6>
      <a:hlink>
        <a:srgbClr val="006E96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14637</TotalTime>
  <Words>250</Words>
  <Application>Microsoft Office PowerPoint</Application>
  <PresentationFormat>Custom</PresentationFormat>
  <Paragraphs>46</Paragraphs>
  <Slides>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Brandon Grotesque Black</vt:lpstr>
      <vt:lpstr>Roboto Condensed</vt:lpstr>
      <vt:lpstr>Arial</vt:lpstr>
      <vt:lpstr>Calibri</vt:lpstr>
      <vt:lpstr>Nunito Sans</vt:lpstr>
      <vt:lpstr>Eat 'em Up Dark Theme</vt:lpstr>
      <vt:lpstr>Spring 2024  Registration Reflection +  Planning Activity</vt:lpstr>
      <vt:lpstr>Overview</vt:lpstr>
      <vt:lpstr>Think-Pair-Share</vt:lpstr>
      <vt:lpstr>Think-Pair-Share</vt:lpstr>
      <vt:lpstr>Think-Pair-Share</vt:lpstr>
      <vt:lpstr>Registration Action Plan</vt:lpstr>
      <vt:lpstr>Checklist of Actions</vt:lpstr>
      <vt:lpstr>Create Your Registration Action Plan</vt:lpstr>
      <vt:lpstr>Contact First-Year Advising for all academic planning and registration questions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Eat 'em Up Theme PowerPoint Template-Dark-3-4Ratio</dc:title>
  <dc:subject/>
  <dc:creator>Texas State Office of University Marketing</dc:creator>
  <cp:keywords/>
  <dc:description/>
  <cp:lastModifiedBy>Infante, Kristopher M</cp:lastModifiedBy>
  <cp:revision>1206</cp:revision>
  <dcterms:created xsi:type="dcterms:W3CDTF">2014-09-26T10:57:37Z</dcterms:created>
  <dcterms:modified xsi:type="dcterms:W3CDTF">2023-09-28T20:39:31Z</dcterms:modified>
  <cp:category/>
</cp:coreProperties>
</file>