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3" r:id="rId2"/>
    <p:sldId id="322" r:id="rId3"/>
    <p:sldId id="288" r:id="rId4"/>
    <p:sldId id="333" r:id="rId5"/>
    <p:sldId id="337" r:id="rId6"/>
    <p:sldId id="325" r:id="rId7"/>
    <p:sldId id="319" r:id="rId8"/>
    <p:sldId id="304" r:id="rId9"/>
    <p:sldId id="328" r:id="rId10"/>
    <p:sldId id="327" r:id="rId11"/>
    <p:sldId id="296" r:id="rId12"/>
    <p:sldId id="308" r:id="rId13"/>
    <p:sldId id="317" r:id="rId14"/>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D5E2D5-2EFC-4878-A2EE-104CD1CD1A2E}"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7BE9B218-26D5-4B32-A973-F3F473C51CA3}">
      <dgm:prSet/>
      <dgm:spPr/>
      <dgm:t>
        <a:bodyPr/>
        <a:lstStyle/>
        <a:p>
          <a:r>
            <a:rPr lang="en-US" dirty="0"/>
            <a:t>If you are accepted into the program, you will complete your final field placement at CPS.  During your internship, you will participate in the same training program as new CPS employees.</a:t>
          </a:r>
        </a:p>
      </dgm:t>
    </dgm:pt>
    <dgm:pt modelId="{D80EB903-BB5B-44A5-A287-C9E86390FE58}" type="parTrans" cxnId="{03586EDB-EA7B-4D3D-BFEE-B9B3C775D377}">
      <dgm:prSet/>
      <dgm:spPr/>
      <dgm:t>
        <a:bodyPr/>
        <a:lstStyle/>
        <a:p>
          <a:endParaRPr lang="en-US"/>
        </a:p>
      </dgm:t>
    </dgm:pt>
    <dgm:pt modelId="{697ED6CE-2AB1-4A78-9968-3D8A0ACCE207}" type="sibTrans" cxnId="{03586EDB-EA7B-4D3D-BFEE-B9B3C775D377}">
      <dgm:prSet/>
      <dgm:spPr/>
      <dgm:t>
        <a:bodyPr/>
        <a:lstStyle/>
        <a:p>
          <a:endParaRPr lang="en-US"/>
        </a:p>
      </dgm:t>
    </dgm:pt>
    <dgm:pt modelId="{14AA9DF5-3D4B-4B1C-AFCE-B201320108D5}">
      <dgm:prSet/>
      <dgm:spPr/>
      <dgm:t>
        <a:bodyPr/>
        <a:lstStyle/>
        <a:p>
          <a:r>
            <a:rPr lang="en-US" dirty="0"/>
            <a:t>In exchange for receiving a $5500 stipend during your internship, you will be under contract to work at CPS in a Title IV-E eligible position for </a:t>
          </a:r>
          <a:r>
            <a:rPr lang="en-US" i="0" dirty="0"/>
            <a:t>eight months </a:t>
          </a:r>
          <a:r>
            <a:rPr lang="en-US" dirty="0"/>
            <a:t>after graduation. </a:t>
          </a:r>
        </a:p>
      </dgm:t>
    </dgm:pt>
    <dgm:pt modelId="{CC60DF88-5F77-4A8A-BDE9-0F0212AE4F5C}" type="parTrans" cxnId="{4BA59B73-7273-4695-A601-95DC423F4B8E}">
      <dgm:prSet/>
      <dgm:spPr/>
      <dgm:t>
        <a:bodyPr/>
        <a:lstStyle/>
        <a:p>
          <a:endParaRPr lang="en-US"/>
        </a:p>
      </dgm:t>
    </dgm:pt>
    <dgm:pt modelId="{3EAC90F9-F591-4086-9FAF-6D3F4D42E091}" type="sibTrans" cxnId="{4BA59B73-7273-4695-A601-95DC423F4B8E}">
      <dgm:prSet/>
      <dgm:spPr/>
      <dgm:t>
        <a:bodyPr/>
        <a:lstStyle/>
        <a:p>
          <a:endParaRPr lang="en-US"/>
        </a:p>
      </dgm:t>
    </dgm:pt>
    <dgm:pt modelId="{835635DB-F3CC-42EC-84DF-B274FC64A0FA}">
      <dgm:prSet/>
      <dgm:spPr/>
      <dgm:t>
        <a:bodyPr/>
        <a:lstStyle/>
        <a:p>
          <a:r>
            <a:rPr lang="en-US" dirty="0"/>
            <a:t>Thus, the two main benefits of the program are: 1) you will receive a monetary stipend while you complete your internship, and 2) upon successful completion of your internship, you will have a job in the field of social work after you graduate!</a:t>
          </a:r>
        </a:p>
      </dgm:t>
    </dgm:pt>
    <dgm:pt modelId="{EDAAFDEC-169C-4C16-BBC3-AA3E02C375EF}" type="parTrans" cxnId="{C2C985DE-99E8-4A07-BC5C-C366A60B6665}">
      <dgm:prSet/>
      <dgm:spPr/>
      <dgm:t>
        <a:bodyPr/>
        <a:lstStyle/>
        <a:p>
          <a:endParaRPr lang="en-US"/>
        </a:p>
      </dgm:t>
    </dgm:pt>
    <dgm:pt modelId="{4FE85B32-2AC0-4E2C-B98F-5DCE0F156967}" type="sibTrans" cxnId="{C2C985DE-99E8-4A07-BC5C-C366A60B6665}">
      <dgm:prSet/>
      <dgm:spPr/>
      <dgm:t>
        <a:bodyPr/>
        <a:lstStyle/>
        <a:p>
          <a:endParaRPr lang="en-US"/>
        </a:p>
      </dgm:t>
    </dgm:pt>
    <dgm:pt modelId="{5F83C0C0-E176-46BC-B7F3-35BBFA5529DD}" type="pres">
      <dgm:prSet presAssocID="{6CD5E2D5-2EFC-4878-A2EE-104CD1CD1A2E}" presName="root" presStyleCnt="0">
        <dgm:presLayoutVars>
          <dgm:dir/>
          <dgm:resizeHandles val="exact"/>
        </dgm:presLayoutVars>
      </dgm:prSet>
      <dgm:spPr/>
    </dgm:pt>
    <dgm:pt modelId="{0826188C-0148-4B29-AF8A-C3C763CF8324}" type="pres">
      <dgm:prSet presAssocID="{7BE9B218-26D5-4B32-A973-F3F473C51CA3}" presName="compNode" presStyleCnt="0"/>
      <dgm:spPr/>
    </dgm:pt>
    <dgm:pt modelId="{E1E6BD78-4D48-4570-8156-507DA590A362}" type="pres">
      <dgm:prSet presAssocID="{7BE9B218-26D5-4B32-A973-F3F473C51CA3}" presName="bgRect" presStyleLbl="bgShp" presStyleIdx="0" presStyleCnt="3"/>
      <dgm:spPr/>
    </dgm:pt>
    <dgm:pt modelId="{ABEA4C64-B4CC-4754-A61A-B502F6F4DD9D}" type="pres">
      <dgm:prSet presAssocID="{7BE9B218-26D5-4B32-A973-F3F473C51CA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a:ext>
      </dgm:extLst>
    </dgm:pt>
    <dgm:pt modelId="{3C376D73-2EB6-4F1A-A542-97CAFF177A9E}" type="pres">
      <dgm:prSet presAssocID="{7BE9B218-26D5-4B32-A973-F3F473C51CA3}" presName="spaceRect" presStyleCnt="0"/>
      <dgm:spPr/>
    </dgm:pt>
    <dgm:pt modelId="{69E8223E-2195-4C79-AE38-3E7C919C466B}" type="pres">
      <dgm:prSet presAssocID="{7BE9B218-26D5-4B32-A973-F3F473C51CA3}" presName="parTx" presStyleLbl="revTx" presStyleIdx="0" presStyleCnt="3">
        <dgm:presLayoutVars>
          <dgm:chMax val="0"/>
          <dgm:chPref val="0"/>
        </dgm:presLayoutVars>
      </dgm:prSet>
      <dgm:spPr/>
    </dgm:pt>
    <dgm:pt modelId="{9C2647F0-75E2-481C-B096-A3D1B0815D93}" type="pres">
      <dgm:prSet presAssocID="{697ED6CE-2AB1-4A78-9968-3D8A0ACCE207}" presName="sibTrans" presStyleCnt="0"/>
      <dgm:spPr/>
    </dgm:pt>
    <dgm:pt modelId="{248F93B3-9A44-401D-9214-AA7BC719844C}" type="pres">
      <dgm:prSet presAssocID="{14AA9DF5-3D4B-4B1C-AFCE-B201320108D5}" presName="compNode" presStyleCnt="0"/>
      <dgm:spPr/>
    </dgm:pt>
    <dgm:pt modelId="{66C180DF-A3D7-496E-A3A4-28C6CA448A67}" type="pres">
      <dgm:prSet presAssocID="{14AA9DF5-3D4B-4B1C-AFCE-B201320108D5}" presName="bgRect" presStyleLbl="bgShp" presStyleIdx="1" presStyleCnt="3"/>
      <dgm:spPr/>
    </dgm:pt>
    <dgm:pt modelId="{74F64552-E97B-487B-B7A2-8796CA502C84}" type="pres">
      <dgm:prSet presAssocID="{14AA9DF5-3D4B-4B1C-AFCE-B201320108D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mmitments"/>
        </a:ext>
      </dgm:extLst>
    </dgm:pt>
    <dgm:pt modelId="{5E6ED375-5C52-4E39-BECC-43AAC950B396}" type="pres">
      <dgm:prSet presAssocID="{14AA9DF5-3D4B-4B1C-AFCE-B201320108D5}" presName="spaceRect" presStyleCnt="0"/>
      <dgm:spPr/>
    </dgm:pt>
    <dgm:pt modelId="{7752E0DD-DADA-4259-AAA6-FECE3D384361}" type="pres">
      <dgm:prSet presAssocID="{14AA9DF5-3D4B-4B1C-AFCE-B201320108D5}" presName="parTx" presStyleLbl="revTx" presStyleIdx="1" presStyleCnt="3">
        <dgm:presLayoutVars>
          <dgm:chMax val="0"/>
          <dgm:chPref val="0"/>
        </dgm:presLayoutVars>
      </dgm:prSet>
      <dgm:spPr/>
    </dgm:pt>
    <dgm:pt modelId="{645DB9CA-9D21-439A-867E-BE7415BCF2A4}" type="pres">
      <dgm:prSet presAssocID="{3EAC90F9-F591-4086-9FAF-6D3F4D42E091}" presName="sibTrans" presStyleCnt="0"/>
      <dgm:spPr/>
    </dgm:pt>
    <dgm:pt modelId="{6F011405-4F9F-4255-AF50-AB38A6C1E959}" type="pres">
      <dgm:prSet presAssocID="{835635DB-F3CC-42EC-84DF-B274FC64A0FA}" presName="compNode" presStyleCnt="0"/>
      <dgm:spPr/>
    </dgm:pt>
    <dgm:pt modelId="{A700B286-86E2-474E-ADAF-CE47FE351BB7}" type="pres">
      <dgm:prSet presAssocID="{835635DB-F3CC-42EC-84DF-B274FC64A0FA}" presName="bgRect" presStyleLbl="bgShp" presStyleIdx="2" presStyleCnt="3"/>
      <dgm:spPr/>
    </dgm:pt>
    <dgm:pt modelId="{0DAA79AA-C673-4474-9A68-09CFF11C0C0A}" type="pres">
      <dgm:prSet presAssocID="{835635DB-F3CC-42EC-84DF-B274FC64A0F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ctionary Remove"/>
        </a:ext>
      </dgm:extLst>
    </dgm:pt>
    <dgm:pt modelId="{55438E34-0B76-4A6C-BC09-4C0901E54AE1}" type="pres">
      <dgm:prSet presAssocID="{835635DB-F3CC-42EC-84DF-B274FC64A0FA}" presName="spaceRect" presStyleCnt="0"/>
      <dgm:spPr/>
    </dgm:pt>
    <dgm:pt modelId="{524017C3-37A8-44C4-8520-3F5184380682}" type="pres">
      <dgm:prSet presAssocID="{835635DB-F3CC-42EC-84DF-B274FC64A0FA}" presName="parTx" presStyleLbl="revTx" presStyleIdx="2" presStyleCnt="3">
        <dgm:presLayoutVars>
          <dgm:chMax val="0"/>
          <dgm:chPref val="0"/>
        </dgm:presLayoutVars>
      </dgm:prSet>
      <dgm:spPr/>
    </dgm:pt>
  </dgm:ptLst>
  <dgm:cxnLst>
    <dgm:cxn modelId="{814C0A50-98B3-417E-BBF5-7A6A393E5DB0}" type="presOf" srcId="{14AA9DF5-3D4B-4B1C-AFCE-B201320108D5}" destId="{7752E0DD-DADA-4259-AAA6-FECE3D384361}" srcOrd="0" destOrd="0" presId="urn:microsoft.com/office/officeart/2018/2/layout/IconVerticalSolidList"/>
    <dgm:cxn modelId="{4BA59B73-7273-4695-A601-95DC423F4B8E}" srcId="{6CD5E2D5-2EFC-4878-A2EE-104CD1CD1A2E}" destId="{14AA9DF5-3D4B-4B1C-AFCE-B201320108D5}" srcOrd="1" destOrd="0" parTransId="{CC60DF88-5F77-4A8A-BDE9-0F0212AE4F5C}" sibTransId="{3EAC90F9-F591-4086-9FAF-6D3F4D42E091}"/>
    <dgm:cxn modelId="{777A2987-BB98-4F64-AE45-9634A42C512E}" type="presOf" srcId="{7BE9B218-26D5-4B32-A973-F3F473C51CA3}" destId="{69E8223E-2195-4C79-AE38-3E7C919C466B}" srcOrd="0" destOrd="0" presId="urn:microsoft.com/office/officeart/2018/2/layout/IconVerticalSolidList"/>
    <dgm:cxn modelId="{A9838390-FE8A-47A9-A4A4-5568F934D221}" type="presOf" srcId="{6CD5E2D5-2EFC-4878-A2EE-104CD1CD1A2E}" destId="{5F83C0C0-E176-46BC-B7F3-35BBFA5529DD}" srcOrd="0" destOrd="0" presId="urn:microsoft.com/office/officeart/2018/2/layout/IconVerticalSolidList"/>
    <dgm:cxn modelId="{567E69AB-D964-4F8B-B1CF-FED202063900}" type="presOf" srcId="{835635DB-F3CC-42EC-84DF-B274FC64A0FA}" destId="{524017C3-37A8-44C4-8520-3F5184380682}" srcOrd="0" destOrd="0" presId="urn:microsoft.com/office/officeart/2018/2/layout/IconVerticalSolidList"/>
    <dgm:cxn modelId="{03586EDB-EA7B-4D3D-BFEE-B9B3C775D377}" srcId="{6CD5E2D5-2EFC-4878-A2EE-104CD1CD1A2E}" destId="{7BE9B218-26D5-4B32-A973-F3F473C51CA3}" srcOrd="0" destOrd="0" parTransId="{D80EB903-BB5B-44A5-A287-C9E86390FE58}" sibTransId="{697ED6CE-2AB1-4A78-9968-3D8A0ACCE207}"/>
    <dgm:cxn modelId="{C2C985DE-99E8-4A07-BC5C-C366A60B6665}" srcId="{6CD5E2D5-2EFC-4878-A2EE-104CD1CD1A2E}" destId="{835635DB-F3CC-42EC-84DF-B274FC64A0FA}" srcOrd="2" destOrd="0" parTransId="{EDAAFDEC-169C-4C16-BBC3-AA3E02C375EF}" sibTransId="{4FE85B32-2AC0-4E2C-B98F-5DCE0F156967}"/>
    <dgm:cxn modelId="{A5B8176C-7FA8-4A30-AF22-EAEDC91398CE}" type="presParOf" srcId="{5F83C0C0-E176-46BC-B7F3-35BBFA5529DD}" destId="{0826188C-0148-4B29-AF8A-C3C763CF8324}" srcOrd="0" destOrd="0" presId="urn:microsoft.com/office/officeart/2018/2/layout/IconVerticalSolidList"/>
    <dgm:cxn modelId="{161A6CFC-0A03-4FE9-A5AB-AD37336C1B31}" type="presParOf" srcId="{0826188C-0148-4B29-AF8A-C3C763CF8324}" destId="{E1E6BD78-4D48-4570-8156-507DA590A362}" srcOrd="0" destOrd="0" presId="urn:microsoft.com/office/officeart/2018/2/layout/IconVerticalSolidList"/>
    <dgm:cxn modelId="{36A5A2E6-5378-4479-84D8-34274AAAC02E}" type="presParOf" srcId="{0826188C-0148-4B29-AF8A-C3C763CF8324}" destId="{ABEA4C64-B4CC-4754-A61A-B502F6F4DD9D}" srcOrd="1" destOrd="0" presId="urn:microsoft.com/office/officeart/2018/2/layout/IconVerticalSolidList"/>
    <dgm:cxn modelId="{C62590CB-6A5F-460B-BABF-1F9A49940A89}" type="presParOf" srcId="{0826188C-0148-4B29-AF8A-C3C763CF8324}" destId="{3C376D73-2EB6-4F1A-A542-97CAFF177A9E}" srcOrd="2" destOrd="0" presId="urn:microsoft.com/office/officeart/2018/2/layout/IconVerticalSolidList"/>
    <dgm:cxn modelId="{C3BA5EAA-95E5-4129-84B3-A83BD5639FBB}" type="presParOf" srcId="{0826188C-0148-4B29-AF8A-C3C763CF8324}" destId="{69E8223E-2195-4C79-AE38-3E7C919C466B}" srcOrd="3" destOrd="0" presId="urn:microsoft.com/office/officeart/2018/2/layout/IconVerticalSolidList"/>
    <dgm:cxn modelId="{52641153-A2E8-44FD-A0BE-4289FC1011E9}" type="presParOf" srcId="{5F83C0C0-E176-46BC-B7F3-35BBFA5529DD}" destId="{9C2647F0-75E2-481C-B096-A3D1B0815D93}" srcOrd="1" destOrd="0" presId="urn:microsoft.com/office/officeart/2018/2/layout/IconVerticalSolidList"/>
    <dgm:cxn modelId="{436E8CA0-CB5C-415C-AAA6-A667390F332D}" type="presParOf" srcId="{5F83C0C0-E176-46BC-B7F3-35BBFA5529DD}" destId="{248F93B3-9A44-401D-9214-AA7BC719844C}" srcOrd="2" destOrd="0" presId="urn:microsoft.com/office/officeart/2018/2/layout/IconVerticalSolidList"/>
    <dgm:cxn modelId="{6CA9EF4A-800B-4F2E-8EE8-C7C55E979BCC}" type="presParOf" srcId="{248F93B3-9A44-401D-9214-AA7BC719844C}" destId="{66C180DF-A3D7-496E-A3A4-28C6CA448A67}" srcOrd="0" destOrd="0" presId="urn:microsoft.com/office/officeart/2018/2/layout/IconVerticalSolidList"/>
    <dgm:cxn modelId="{E797A63E-2329-4CC5-A639-A9CCEEAD0302}" type="presParOf" srcId="{248F93B3-9A44-401D-9214-AA7BC719844C}" destId="{74F64552-E97B-487B-B7A2-8796CA502C84}" srcOrd="1" destOrd="0" presId="urn:microsoft.com/office/officeart/2018/2/layout/IconVerticalSolidList"/>
    <dgm:cxn modelId="{5336D6EC-4505-483F-AABD-468D362E1777}" type="presParOf" srcId="{248F93B3-9A44-401D-9214-AA7BC719844C}" destId="{5E6ED375-5C52-4E39-BECC-43AAC950B396}" srcOrd="2" destOrd="0" presId="urn:microsoft.com/office/officeart/2018/2/layout/IconVerticalSolidList"/>
    <dgm:cxn modelId="{AEC79AB3-B393-4063-B6CF-5FA5A0671111}" type="presParOf" srcId="{248F93B3-9A44-401D-9214-AA7BC719844C}" destId="{7752E0DD-DADA-4259-AAA6-FECE3D384361}" srcOrd="3" destOrd="0" presId="urn:microsoft.com/office/officeart/2018/2/layout/IconVerticalSolidList"/>
    <dgm:cxn modelId="{1BBFE5E9-4344-4440-BC14-D3F2C1FD1336}" type="presParOf" srcId="{5F83C0C0-E176-46BC-B7F3-35BBFA5529DD}" destId="{645DB9CA-9D21-439A-867E-BE7415BCF2A4}" srcOrd="3" destOrd="0" presId="urn:microsoft.com/office/officeart/2018/2/layout/IconVerticalSolidList"/>
    <dgm:cxn modelId="{9F3A0241-F70E-4DE8-BEBD-1B2BF76BB4DE}" type="presParOf" srcId="{5F83C0C0-E176-46BC-B7F3-35BBFA5529DD}" destId="{6F011405-4F9F-4255-AF50-AB38A6C1E959}" srcOrd="4" destOrd="0" presId="urn:microsoft.com/office/officeart/2018/2/layout/IconVerticalSolidList"/>
    <dgm:cxn modelId="{A7F9B76C-1AE0-42B3-B23C-66B03A20AEBA}" type="presParOf" srcId="{6F011405-4F9F-4255-AF50-AB38A6C1E959}" destId="{A700B286-86E2-474E-ADAF-CE47FE351BB7}" srcOrd="0" destOrd="0" presId="urn:microsoft.com/office/officeart/2018/2/layout/IconVerticalSolidList"/>
    <dgm:cxn modelId="{E6E5CECF-4EC3-40EC-AF7A-70C33C6513E5}" type="presParOf" srcId="{6F011405-4F9F-4255-AF50-AB38A6C1E959}" destId="{0DAA79AA-C673-4474-9A68-09CFF11C0C0A}" srcOrd="1" destOrd="0" presId="urn:microsoft.com/office/officeart/2018/2/layout/IconVerticalSolidList"/>
    <dgm:cxn modelId="{6283F4D5-478B-4117-BEA4-40AD6B912634}" type="presParOf" srcId="{6F011405-4F9F-4255-AF50-AB38A6C1E959}" destId="{55438E34-0B76-4A6C-BC09-4C0901E54AE1}" srcOrd="2" destOrd="0" presId="urn:microsoft.com/office/officeart/2018/2/layout/IconVerticalSolidList"/>
    <dgm:cxn modelId="{6719944C-93F8-46E4-9E09-2A9816F62219}" type="presParOf" srcId="{6F011405-4F9F-4255-AF50-AB38A6C1E959}" destId="{524017C3-37A8-44C4-8520-3F518438068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AA5896-114F-404D-85A9-B5EEFD329BA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3A3A2EB-AA0C-4DFA-9D6C-9DD1DD3C05D9}">
      <dgm:prSet/>
      <dgm:spPr/>
      <dgm:t>
        <a:bodyPr/>
        <a:lstStyle/>
        <a:p>
          <a:r>
            <a:rPr lang="en-US" dirty="0"/>
            <a:t>The application process starts the semester before you start your final field placement.  For example, if you are scheduled to complete your final field placement in the Spring of 2024, the application process would start in the Fall of 2023.</a:t>
          </a:r>
        </a:p>
      </dgm:t>
    </dgm:pt>
    <dgm:pt modelId="{80CCB82E-A1D0-4299-925D-B3E42DD600B5}" type="parTrans" cxnId="{3905F8A4-64CF-4030-B999-F5C49B1C7A75}">
      <dgm:prSet/>
      <dgm:spPr/>
      <dgm:t>
        <a:bodyPr/>
        <a:lstStyle/>
        <a:p>
          <a:endParaRPr lang="en-US"/>
        </a:p>
      </dgm:t>
    </dgm:pt>
    <dgm:pt modelId="{6D99BCA3-3B06-433F-9DCA-92A544DC4429}" type="sibTrans" cxnId="{3905F8A4-64CF-4030-B999-F5C49B1C7A75}">
      <dgm:prSet/>
      <dgm:spPr/>
      <dgm:t>
        <a:bodyPr/>
        <a:lstStyle/>
        <a:p>
          <a:endParaRPr lang="en-US"/>
        </a:p>
      </dgm:t>
    </dgm:pt>
    <dgm:pt modelId="{EF9A423F-D388-441F-A168-94780D252D8E}">
      <dgm:prSet/>
      <dgm:spPr/>
      <dgm:t>
        <a:bodyPr/>
        <a:lstStyle/>
        <a:p>
          <a:r>
            <a:rPr lang="en-US" dirty="0"/>
            <a:t>As a part of the application process, you will be required to complete a packet of paperwork and participate in the formal interview process at CPS.  There may be limited funding slots, and CPS makes the final decision about who is accepted into the CWP program.  </a:t>
          </a:r>
        </a:p>
      </dgm:t>
    </dgm:pt>
    <dgm:pt modelId="{49C747FB-1721-4C5D-9B3C-BC556000EB46}" type="parTrans" cxnId="{124C30AC-3DA3-412C-8C01-A4B790570722}">
      <dgm:prSet/>
      <dgm:spPr/>
      <dgm:t>
        <a:bodyPr/>
        <a:lstStyle/>
        <a:p>
          <a:endParaRPr lang="en-US"/>
        </a:p>
      </dgm:t>
    </dgm:pt>
    <dgm:pt modelId="{6A153D97-7422-4697-A892-C0061BF02EB8}" type="sibTrans" cxnId="{124C30AC-3DA3-412C-8C01-A4B790570722}">
      <dgm:prSet/>
      <dgm:spPr/>
      <dgm:t>
        <a:bodyPr/>
        <a:lstStyle/>
        <a:p>
          <a:endParaRPr lang="en-US"/>
        </a:p>
      </dgm:t>
    </dgm:pt>
    <dgm:pt modelId="{97C24A0C-0166-48E3-B1C1-D6AA08DAC65E}">
      <dgm:prSet/>
      <dgm:spPr/>
      <dgm:t>
        <a:bodyPr/>
        <a:lstStyle/>
        <a:p>
          <a:r>
            <a:rPr lang="en-US" dirty="0"/>
            <a:t>If you meet the eligibility requirements, the first step is to contact Ms. Martha Wildberger, and she will walk you through the application process.</a:t>
          </a:r>
        </a:p>
      </dgm:t>
    </dgm:pt>
    <dgm:pt modelId="{5386A097-20C4-49FE-A7EB-A884D04E25B1}" type="parTrans" cxnId="{1178DEA5-8782-4A97-8F0D-0E3D8562E5FB}">
      <dgm:prSet/>
      <dgm:spPr/>
      <dgm:t>
        <a:bodyPr/>
        <a:lstStyle/>
        <a:p>
          <a:endParaRPr lang="en-US"/>
        </a:p>
      </dgm:t>
    </dgm:pt>
    <dgm:pt modelId="{35AF7ED9-D562-4316-8A1C-76760A0A2730}" type="sibTrans" cxnId="{1178DEA5-8782-4A97-8F0D-0E3D8562E5FB}">
      <dgm:prSet/>
      <dgm:spPr/>
      <dgm:t>
        <a:bodyPr/>
        <a:lstStyle/>
        <a:p>
          <a:endParaRPr lang="en-US"/>
        </a:p>
      </dgm:t>
    </dgm:pt>
    <dgm:pt modelId="{757D34FD-1BFE-4450-B4BC-0DDA7E24F25B}" type="pres">
      <dgm:prSet presAssocID="{87AA5896-114F-404D-85A9-B5EEFD329BA3}" presName="linear" presStyleCnt="0">
        <dgm:presLayoutVars>
          <dgm:animLvl val="lvl"/>
          <dgm:resizeHandles val="exact"/>
        </dgm:presLayoutVars>
      </dgm:prSet>
      <dgm:spPr/>
    </dgm:pt>
    <dgm:pt modelId="{9867F851-38E2-4475-BD9F-4F8DAF4112BA}" type="pres">
      <dgm:prSet presAssocID="{73A3A2EB-AA0C-4DFA-9D6C-9DD1DD3C05D9}" presName="parentText" presStyleLbl="node1" presStyleIdx="0" presStyleCnt="3">
        <dgm:presLayoutVars>
          <dgm:chMax val="0"/>
          <dgm:bulletEnabled val="1"/>
        </dgm:presLayoutVars>
      </dgm:prSet>
      <dgm:spPr/>
    </dgm:pt>
    <dgm:pt modelId="{8386C355-3185-4E7E-A917-AB52D7AA39F1}" type="pres">
      <dgm:prSet presAssocID="{6D99BCA3-3B06-433F-9DCA-92A544DC4429}" presName="spacer" presStyleCnt="0"/>
      <dgm:spPr/>
    </dgm:pt>
    <dgm:pt modelId="{6E792C79-5BDD-49AB-B8BE-6603E0226CA3}" type="pres">
      <dgm:prSet presAssocID="{97C24A0C-0166-48E3-B1C1-D6AA08DAC65E}" presName="parentText" presStyleLbl="node1" presStyleIdx="1" presStyleCnt="3">
        <dgm:presLayoutVars>
          <dgm:chMax val="0"/>
          <dgm:bulletEnabled val="1"/>
        </dgm:presLayoutVars>
      </dgm:prSet>
      <dgm:spPr/>
    </dgm:pt>
    <dgm:pt modelId="{F347E83B-F651-47FE-82E1-3AD52B5CCD28}" type="pres">
      <dgm:prSet presAssocID="{35AF7ED9-D562-4316-8A1C-76760A0A2730}" presName="spacer" presStyleCnt="0"/>
      <dgm:spPr/>
    </dgm:pt>
    <dgm:pt modelId="{51206A56-AF74-4F20-A2E6-5747E67EE872}" type="pres">
      <dgm:prSet presAssocID="{EF9A423F-D388-441F-A168-94780D252D8E}" presName="parentText" presStyleLbl="node1" presStyleIdx="2" presStyleCnt="3">
        <dgm:presLayoutVars>
          <dgm:chMax val="0"/>
          <dgm:bulletEnabled val="1"/>
        </dgm:presLayoutVars>
      </dgm:prSet>
      <dgm:spPr/>
    </dgm:pt>
  </dgm:ptLst>
  <dgm:cxnLst>
    <dgm:cxn modelId="{9E62F404-4A5A-4E49-A222-45A6E5701873}" type="presOf" srcId="{97C24A0C-0166-48E3-B1C1-D6AA08DAC65E}" destId="{6E792C79-5BDD-49AB-B8BE-6603E0226CA3}" srcOrd="0" destOrd="0" presId="urn:microsoft.com/office/officeart/2005/8/layout/vList2"/>
    <dgm:cxn modelId="{AD9F1640-F0E5-465E-AD27-1CFFFED2656B}" type="presOf" srcId="{87AA5896-114F-404D-85A9-B5EEFD329BA3}" destId="{757D34FD-1BFE-4450-B4BC-0DDA7E24F25B}" srcOrd="0" destOrd="0" presId="urn:microsoft.com/office/officeart/2005/8/layout/vList2"/>
    <dgm:cxn modelId="{B0D1995A-ACA7-4DFB-9C9E-6094E43C6B55}" type="presOf" srcId="{EF9A423F-D388-441F-A168-94780D252D8E}" destId="{51206A56-AF74-4F20-A2E6-5747E67EE872}" srcOrd="0" destOrd="0" presId="urn:microsoft.com/office/officeart/2005/8/layout/vList2"/>
    <dgm:cxn modelId="{ED6B2792-6AF4-4786-A1D4-37E312364065}" type="presOf" srcId="{73A3A2EB-AA0C-4DFA-9D6C-9DD1DD3C05D9}" destId="{9867F851-38E2-4475-BD9F-4F8DAF4112BA}" srcOrd="0" destOrd="0" presId="urn:microsoft.com/office/officeart/2005/8/layout/vList2"/>
    <dgm:cxn modelId="{3905F8A4-64CF-4030-B999-F5C49B1C7A75}" srcId="{87AA5896-114F-404D-85A9-B5EEFD329BA3}" destId="{73A3A2EB-AA0C-4DFA-9D6C-9DD1DD3C05D9}" srcOrd="0" destOrd="0" parTransId="{80CCB82E-A1D0-4299-925D-B3E42DD600B5}" sibTransId="{6D99BCA3-3B06-433F-9DCA-92A544DC4429}"/>
    <dgm:cxn modelId="{1178DEA5-8782-4A97-8F0D-0E3D8562E5FB}" srcId="{87AA5896-114F-404D-85A9-B5EEFD329BA3}" destId="{97C24A0C-0166-48E3-B1C1-D6AA08DAC65E}" srcOrd="1" destOrd="0" parTransId="{5386A097-20C4-49FE-A7EB-A884D04E25B1}" sibTransId="{35AF7ED9-D562-4316-8A1C-76760A0A2730}"/>
    <dgm:cxn modelId="{124C30AC-3DA3-412C-8C01-A4B790570722}" srcId="{87AA5896-114F-404D-85A9-B5EEFD329BA3}" destId="{EF9A423F-D388-441F-A168-94780D252D8E}" srcOrd="2" destOrd="0" parTransId="{49C747FB-1721-4C5D-9B3C-BC556000EB46}" sibTransId="{6A153D97-7422-4697-A892-C0061BF02EB8}"/>
    <dgm:cxn modelId="{86FDD28C-FF1B-409B-84D4-061C5E36BBEA}" type="presParOf" srcId="{757D34FD-1BFE-4450-B4BC-0DDA7E24F25B}" destId="{9867F851-38E2-4475-BD9F-4F8DAF4112BA}" srcOrd="0" destOrd="0" presId="urn:microsoft.com/office/officeart/2005/8/layout/vList2"/>
    <dgm:cxn modelId="{5AECA264-2A5D-4153-B966-929C21526174}" type="presParOf" srcId="{757D34FD-1BFE-4450-B4BC-0DDA7E24F25B}" destId="{8386C355-3185-4E7E-A917-AB52D7AA39F1}" srcOrd="1" destOrd="0" presId="urn:microsoft.com/office/officeart/2005/8/layout/vList2"/>
    <dgm:cxn modelId="{B449C585-1567-45F8-8D8F-2D5E60F1F459}" type="presParOf" srcId="{757D34FD-1BFE-4450-B4BC-0DDA7E24F25B}" destId="{6E792C79-5BDD-49AB-B8BE-6603E0226CA3}" srcOrd="2" destOrd="0" presId="urn:microsoft.com/office/officeart/2005/8/layout/vList2"/>
    <dgm:cxn modelId="{6399A55C-67BC-4232-8089-4D088AEE50A3}" type="presParOf" srcId="{757D34FD-1BFE-4450-B4BC-0DDA7E24F25B}" destId="{F347E83B-F651-47FE-82E1-3AD52B5CCD28}" srcOrd="3" destOrd="0" presId="urn:microsoft.com/office/officeart/2005/8/layout/vList2"/>
    <dgm:cxn modelId="{B66D0225-9189-4DA2-BEA7-C18439725838}" type="presParOf" srcId="{757D34FD-1BFE-4450-B4BC-0DDA7E24F25B}" destId="{51206A56-AF74-4F20-A2E6-5747E67EE87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E6BD78-4D48-4570-8156-507DA590A362}">
      <dsp:nvSpPr>
        <dsp:cNvPr id="0" name=""/>
        <dsp:cNvSpPr/>
      </dsp:nvSpPr>
      <dsp:spPr>
        <a:xfrm>
          <a:off x="0" y="491"/>
          <a:ext cx="9720262" cy="114906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EA4C64-B4CC-4754-A61A-B502F6F4DD9D}">
      <dsp:nvSpPr>
        <dsp:cNvPr id="0" name=""/>
        <dsp:cNvSpPr/>
      </dsp:nvSpPr>
      <dsp:spPr>
        <a:xfrm>
          <a:off x="347593" y="259031"/>
          <a:ext cx="631988" cy="63198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9E8223E-2195-4C79-AE38-3E7C919C466B}">
      <dsp:nvSpPr>
        <dsp:cNvPr id="0" name=""/>
        <dsp:cNvSpPr/>
      </dsp:nvSpPr>
      <dsp:spPr>
        <a:xfrm>
          <a:off x="1327175" y="491"/>
          <a:ext cx="8393086" cy="1149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610" tIns="121610" rIns="121610" bIns="121610" numCol="1" spcCol="1270" anchor="ctr" anchorCtr="0">
          <a:noAutofit/>
        </a:bodyPr>
        <a:lstStyle/>
        <a:p>
          <a:pPr marL="0" lvl="0" indent="0" algn="l" defTabSz="844550">
            <a:lnSpc>
              <a:spcPct val="90000"/>
            </a:lnSpc>
            <a:spcBef>
              <a:spcPct val="0"/>
            </a:spcBef>
            <a:spcAft>
              <a:spcPct val="35000"/>
            </a:spcAft>
            <a:buNone/>
          </a:pPr>
          <a:r>
            <a:rPr lang="en-US" sz="1900" kern="1200" dirty="0"/>
            <a:t>If you are accepted into the program, you will complete your final field placement at CPS.  During your internship, you will participate in the same training program as new CPS employees.</a:t>
          </a:r>
        </a:p>
      </dsp:txBody>
      <dsp:txXfrm>
        <a:off x="1327175" y="491"/>
        <a:ext cx="8393086" cy="1149069"/>
      </dsp:txXfrm>
    </dsp:sp>
    <dsp:sp modelId="{66C180DF-A3D7-496E-A3A4-28C6CA448A67}">
      <dsp:nvSpPr>
        <dsp:cNvPr id="0" name=""/>
        <dsp:cNvSpPr/>
      </dsp:nvSpPr>
      <dsp:spPr>
        <a:xfrm>
          <a:off x="0" y="1436827"/>
          <a:ext cx="9720262" cy="114906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F64552-E97B-487B-B7A2-8796CA502C84}">
      <dsp:nvSpPr>
        <dsp:cNvPr id="0" name=""/>
        <dsp:cNvSpPr/>
      </dsp:nvSpPr>
      <dsp:spPr>
        <a:xfrm>
          <a:off x="347593" y="1695368"/>
          <a:ext cx="631988" cy="63198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752E0DD-DADA-4259-AAA6-FECE3D384361}">
      <dsp:nvSpPr>
        <dsp:cNvPr id="0" name=""/>
        <dsp:cNvSpPr/>
      </dsp:nvSpPr>
      <dsp:spPr>
        <a:xfrm>
          <a:off x="1327175" y="1436827"/>
          <a:ext cx="8393086" cy="1149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610" tIns="121610" rIns="121610" bIns="121610" numCol="1" spcCol="1270" anchor="ctr" anchorCtr="0">
          <a:noAutofit/>
        </a:bodyPr>
        <a:lstStyle/>
        <a:p>
          <a:pPr marL="0" lvl="0" indent="0" algn="l" defTabSz="844550">
            <a:lnSpc>
              <a:spcPct val="90000"/>
            </a:lnSpc>
            <a:spcBef>
              <a:spcPct val="0"/>
            </a:spcBef>
            <a:spcAft>
              <a:spcPct val="35000"/>
            </a:spcAft>
            <a:buNone/>
          </a:pPr>
          <a:r>
            <a:rPr lang="en-US" sz="1900" kern="1200" dirty="0"/>
            <a:t>In exchange for receiving a $5500 stipend during your internship, you will be under contract to work at CPS in a Title IV-E eligible position for </a:t>
          </a:r>
          <a:r>
            <a:rPr lang="en-US" sz="1900" i="0" kern="1200" dirty="0"/>
            <a:t>eight months </a:t>
          </a:r>
          <a:r>
            <a:rPr lang="en-US" sz="1900" kern="1200" dirty="0"/>
            <a:t>after graduation. </a:t>
          </a:r>
        </a:p>
      </dsp:txBody>
      <dsp:txXfrm>
        <a:off x="1327175" y="1436827"/>
        <a:ext cx="8393086" cy="1149069"/>
      </dsp:txXfrm>
    </dsp:sp>
    <dsp:sp modelId="{A700B286-86E2-474E-ADAF-CE47FE351BB7}">
      <dsp:nvSpPr>
        <dsp:cNvPr id="0" name=""/>
        <dsp:cNvSpPr/>
      </dsp:nvSpPr>
      <dsp:spPr>
        <a:xfrm>
          <a:off x="0" y="2873164"/>
          <a:ext cx="9720262" cy="114906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AA79AA-C673-4474-9A68-09CFF11C0C0A}">
      <dsp:nvSpPr>
        <dsp:cNvPr id="0" name=""/>
        <dsp:cNvSpPr/>
      </dsp:nvSpPr>
      <dsp:spPr>
        <a:xfrm>
          <a:off x="347593" y="3131705"/>
          <a:ext cx="631988" cy="63198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24017C3-37A8-44C4-8520-3F5184380682}">
      <dsp:nvSpPr>
        <dsp:cNvPr id="0" name=""/>
        <dsp:cNvSpPr/>
      </dsp:nvSpPr>
      <dsp:spPr>
        <a:xfrm>
          <a:off x="1327175" y="2873164"/>
          <a:ext cx="8393086" cy="1149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610" tIns="121610" rIns="121610" bIns="121610" numCol="1" spcCol="1270" anchor="ctr" anchorCtr="0">
          <a:noAutofit/>
        </a:bodyPr>
        <a:lstStyle/>
        <a:p>
          <a:pPr marL="0" lvl="0" indent="0" algn="l" defTabSz="844550">
            <a:lnSpc>
              <a:spcPct val="90000"/>
            </a:lnSpc>
            <a:spcBef>
              <a:spcPct val="0"/>
            </a:spcBef>
            <a:spcAft>
              <a:spcPct val="35000"/>
            </a:spcAft>
            <a:buNone/>
          </a:pPr>
          <a:r>
            <a:rPr lang="en-US" sz="1900" kern="1200" dirty="0"/>
            <a:t>Thus, the two main benefits of the program are: 1) you will receive a monetary stipend while you complete your internship, and 2) upon successful completion of your internship, you will have a job in the field of social work after you graduate!</a:t>
          </a:r>
        </a:p>
      </dsp:txBody>
      <dsp:txXfrm>
        <a:off x="1327175" y="2873164"/>
        <a:ext cx="8393086" cy="11490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67F851-38E2-4475-BD9F-4F8DAF4112BA}">
      <dsp:nvSpPr>
        <dsp:cNvPr id="0" name=""/>
        <dsp:cNvSpPr/>
      </dsp:nvSpPr>
      <dsp:spPr>
        <a:xfrm>
          <a:off x="0" y="67110"/>
          <a:ext cx="5641974" cy="191645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The application process starts the semester before you start your final field placement.  For example, if you are scheduled to complete your final field placement in the Spring of 2024, the application process would start in the Fall of 2023.</a:t>
          </a:r>
        </a:p>
      </dsp:txBody>
      <dsp:txXfrm>
        <a:off x="93554" y="160664"/>
        <a:ext cx="5454866" cy="1729351"/>
      </dsp:txXfrm>
    </dsp:sp>
    <dsp:sp modelId="{6E792C79-5BDD-49AB-B8BE-6603E0226CA3}">
      <dsp:nvSpPr>
        <dsp:cNvPr id="0" name=""/>
        <dsp:cNvSpPr/>
      </dsp:nvSpPr>
      <dsp:spPr>
        <a:xfrm>
          <a:off x="0" y="2044050"/>
          <a:ext cx="5641974" cy="1916459"/>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If you meet the eligibility requirements, the first step is to contact Ms. Martha Wildberger, and she will walk you through the application process.</a:t>
          </a:r>
        </a:p>
      </dsp:txBody>
      <dsp:txXfrm>
        <a:off x="93554" y="2137604"/>
        <a:ext cx="5454866" cy="1729351"/>
      </dsp:txXfrm>
    </dsp:sp>
    <dsp:sp modelId="{51206A56-AF74-4F20-A2E6-5747E67EE872}">
      <dsp:nvSpPr>
        <dsp:cNvPr id="0" name=""/>
        <dsp:cNvSpPr/>
      </dsp:nvSpPr>
      <dsp:spPr>
        <a:xfrm>
          <a:off x="0" y="4020990"/>
          <a:ext cx="5641974" cy="1916459"/>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As a part of the application process, you will be required to complete a packet of paperwork and participate in the formal interview process at CPS.  There may be limited funding slots, and CPS makes the final decision about who is accepted into the CWP program.  </a:t>
          </a:r>
        </a:p>
      </dsp:txBody>
      <dsp:txXfrm>
        <a:off x="93554" y="4114544"/>
        <a:ext cx="5454866" cy="172935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2221C49-9EBC-4844-B5F4-C034DD3B308A}"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55CB3-EF3B-4794-8575-C8701528B0B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410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221C49-9EBC-4844-B5F4-C034DD3B308A}"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55CB3-EF3B-4794-8575-C8701528B0B1}" type="slidenum">
              <a:rPr lang="en-US" smtClean="0"/>
              <a:t>‹#›</a:t>
            </a:fld>
            <a:endParaRPr lang="en-US"/>
          </a:p>
        </p:txBody>
      </p:sp>
    </p:spTree>
    <p:extLst>
      <p:ext uri="{BB962C8B-B14F-4D97-AF65-F5344CB8AC3E}">
        <p14:creationId xmlns:p14="http://schemas.microsoft.com/office/powerpoint/2010/main" val="3820059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221C49-9EBC-4844-B5F4-C034DD3B308A}"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55CB3-EF3B-4794-8575-C8701528B0B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178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221C49-9EBC-4844-B5F4-C034DD3B308A}"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55CB3-EF3B-4794-8575-C8701528B0B1}" type="slidenum">
              <a:rPr lang="en-US" smtClean="0"/>
              <a:t>‹#›</a:t>
            </a:fld>
            <a:endParaRPr lang="en-US"/>
          </a:p>
        </p:txBody>
      </p:sp>
    </p:spTree>
    <p:extLst>
      <p:ext uri="{BB962C8B-B14F-4D97-AF65-F5344CB8AC3E}">
        <p14:creationId xmlns:p14="http://schemas.microsoft.com/office/powerpoint/2010/main" val="1148535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221C49-9EBC-4844-B5F4-C034DD3B308A}"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55CB3-EF3B-4794-8575-C8701528B0B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0573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221C49-9EBC-4844-B5F4-C034DD3B308A}"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55CB3-EF3B-4794-8575-C8701528B0B1}" type="slidenum">
              <a:rPr lang="en-US" smtClean="0"/>
              <a:t>‹#›</a:t>
            </a:fld>
            <a:endParaRPr lang="en-US"/>
          </a:p>
        </p:txBody>
      </p:sp>
    </p:spTree>
    <p:extLst>
      <p:ext uri="{BB962C8B-B14F-4D97-AF65-F5344CB8AC3E}">
        <p14:creationId xmlns:p14="http://schemas.microsoft.com/office/powerpoint/2010/main" val="3278477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221C49-9EBC-4844-B5F4-C034DD3B308A}" type="datetimeFigureOut">
              <a:rPr lang="en-US" smtClean="0"/>
              <a:t>9/7/2022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755CB3-EF3B-4794-8575-C8701528B0B1}" type="slidenum">
              <a:rPr lang="en-US" smtClean="0"/>
              <a:t>‹#›</a:t>
            </a:fld>
            <a:endParaRPr lang="en-US"/>
          </a:p>
        </p:txBody>
      </p:sp>
    </p:spTree>
    <p:extLst>
      <p:ext uri="{BB962C8B-B14F-4D97-AF65-F5344CB8AC3E}">
        <p14:creationId xmlns:p14="http://schemas.microsoft.com/office/powerpoint/2010/main" val="2140155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221C49-9EBC-4844-B5F4-C034DD3B308A}" type="datetimeFigureOut">
              <a:rPr lang="en-US" smtClean="0"/>
              <a:t>9/7/2022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755CB3-EF3B-4794-8575-C8701528B0B1}" type="slidenum">
              <a:rPr lang="en-US" smtClean="0"/>
              <a:t>‹#›</a:t>
            </a:fld>
            <a:endParaRPr lang="en-US"/>
          </a:p>
        </p:txBody>
      </p:sp>
    </p:spTree>
    <p:extLst>
      <p:ext uri="{BB962C8B-B14F-4D97-AF65-F5344CB8AC3E}">
        <p14:creationId xmlns:p14="http://schemas.microsoft.com/office/powerpoint/2010/main" val="3409116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21C49-9EBC-4844-B5F4-C034DD3B308A}" type="datetimeFigureOut">
              <a:rPr lang="en-US" smtClean="0"/>
              <a:t>9/7/2022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755CB3-EF3B-4794-8575-C8701528B0B1}" type="slidenum">
              <a:rPr lang="en-US" smtClean="0"/>
              <a:t>‹#›</a:t>
            </a:fld>
            <a:endParaRPr lang="en-US"/>
          </a:p>
        </p:txBody>
      </p:sp>
    </p:spTree>
    <p:extLst>
      <p:ext uri="{BB962C8B-B14F-4D97-AF65-F5344CB8AC3E}">
        <p14:creationId xmlns:p14="http://schemas.microsoft.com/office/powerpoint/2010/main" val="4267977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221C49-9EBC-4844-B5F4-C034DD3B308A}"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55CB3-EF3B-4794-8575-C8701528B0B1}" type="slidenum">
              <a:rPr lang="en-US" smtClean="0"/>
              <a:t>‹#›</a:t>
            </a:fld>
            <a:endParaRPr lang="en-US"/>
          </a:p>
        </p:txBody>
      </p:sp>
    </p:spTree>
    <p:extLst>
      <p:ext uri="{BB962C8B-B14F-4D97-AF65-F5344CB8AC3E}">
        <p14:creationId xmlns:p14="http://schemas.microsoft.com/office/powerpoint/2010/main" val="2206439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221C49-9EBC-4844-B5F4-C034DD3B308A}"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55CB3-EF3B-4794-8575-C8701528B0B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854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2221C49-9EBC-4844-B5F4-C034DD3B308A}" type="datetimeFigureOut">
              <a:rPr lang="en-US" smtClean="0"/>
              <a:t>9/7/2022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7755CB3-EF3B-4794-8575-C8701528B0B1}"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7283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8" Type="http://schemas.openxmlformats.org/officeDocument/2006/relationships/hyperlink" Target="https://creativecommons.org/licenses/by-nc/3.0/" TargetMode="External"/><Relationship Id="rId3" Type="http://schemas.openxmlformats.org/officeDocument/2006/relationships/hyperlink" Target="mailto:M_c@txstate.edu" TargetMode="External"/><Relationship Id="rId7" Type="http://schemas.openxmlformats.org/officeDocument/2006/relationships/hyperlink" Target="http://pngimg.com/download/38182" TargetMode="External"/><Relationship Id="rId2" Type="http://schemas.openxmlformats.org/officeDocument/2006/relationships/hyperlink" Target="mailto:CWPartnership@txstate.edu" TargetMode="Externa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hyperlink" Target="mailto:michele.bauman@txstate.edu" TargetMode="External"/><Relationship Id="rId4" Type="http://schemas.openxmlformats.org/officeDocument/2006/relationships/hyperlink" Target="mailto:mw38@txstate.edu"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simonefavaro.it/2013/12/17/how-an-introduction-in-connection-request-makes-the-difference/"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creativecommons.org/licenses/by-nc-sa/3.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9.jp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hyperlink" Target="mailto:Michele.bauman@txstate.edu" TargetMode="External"/><Relationship Id="rId5" Type="http://schemas.openxmlformats.org/officeDocument/2006/relationships/hyperlink" Target="mailto:J_k264@txstate.edu" TargetMode="External"/><Relationship Id="rId4" Type="http://schemas.openxmlformats.org/officeDocument/2006/relationships/hyperlink" Target="mailto:mw38@txstate.edu" TargetMode="Externa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hyperlink" Target="http://www.dfps.state.tx.us/Jobs/CPS/cvs.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A4CE7-82F7-4988-BE33-81559E4AAA38}"/>
              </a:ext>
            </a:extLst>
          </p:cNvPr>
          <p:cNvSpPr>
            <a:spLocks noGrp="1"/>
          </p:cNvSpPr>
          <p:nvPr>
            <p:ph type="ctrTitle"/>
          </p:nvPr>
        </p:nvSpPr>
        <p:spPr>
          <a:xfrm>
            <a:off x="457200" y="4695825"/>
            <a:ext cx="7772400" cy="1736877"/>
          </a:xfrm>
        </p:spPr>
        <p:txBody>
          <a:bodyPr>
            <a:normAutofit/>
          </a:bodyPr>
          <a:lstStyle/>
          <a:p>
            <a:pPr algn="ctr"/>
            <a:r>
              <a:rPr lang="en-US" sz="4000" dirty="0"/>
              <a:t>Texas State Title IV-E Child Welfare Partnership (CWP) program</a:t>
            </a:r>
          </a:p>
        </p:txBody>
      </p:sp>
      <p:sp>
        <p:nvSpPr>
          <p:cNvPr id="3" name="Subtitle 2">
            <a:extLst>
              <a:ext uri="{FF2B5EF4-FFF2-40B4-BE49-F238E27FC236}">
                <a16:creationId xmlns:a16="http://schemas.microsoft.com/office/drawing/2014/main" id="{2168B382-DE20-4BD7-BB92-50A58058E87E}"/>
              </a:ext>
            </a:extLst>
          </p:cNvPr>
          <p:cNvSpPr>
            <a:spLocks noGrp="1"/>
          </p:cNvSpPr>
          <p:nvPr>
            <p:ph type="subTitle" idx="1"/>
          </p:nvPr>
        </p:nvSpPr>
        <p:spPr>
          <a:xfrm>
            <a:off x="8486774" y="4960137"/>
            <a:ext cx="3324225" cy="1463040"/>
          </a:xfrm>
        </p:spPr>
        <p:txBody>
          <a:bodyPr>
            <a:normAutofit fontScale="92500" lnSpcReduction="10000"/>
          </a:bodyPr>
          <a:lstStyle/>
          <a:p>
            <a:endParaRPr lang="en-US" sz="2400" dirty="0"/>
          </a:p>
          <a:p>
            <a:endParaRPr lang="en-US" sz="2400" dirty="0"/>
          </a:p>
          <a:p>
            <a:pPr algn="ctr"/>
            <a:r>
              <a:rPr lang="en-US" sz="2400" b="1" dirty="0"/>
              <a:t>Information Meeting</a:t>
            </a:r>
          </a:p>
          <a:p>
            <a:pPr algn="ctr"/>
            <a:r>
              <a:rPr lang="en-US" sz="2400" dirty="0"/>
              <a:t>Pre-Service Students</a:t>
            </a:r>
          </a:p>
          <a:p>
            <a:endParaRPr lang="en-US" sz="2400" dirty="0"/>
          </a:p>
          <a:p>
            <a:endParaRPr lang="en-US" sz="2400" dirty="0"/>
          </a:p>
        </p:txBody>
      </p:sp>
      <p:pic>
        <p:nvPicPr>
          <p:cNvPr id="4" name="Picture 3" descr="A close up of a sign&#10;&#10;Description automatically generated">
            <a:extLst>
              <a:ext uri="{FF2B5EF4-FFF2-40B4-BE49-F238E27FC236}">
                <a16:creationId xmlns:a16="http://schemas.microsoft.com/office/drawing/2014/main" id="{8A1637C4-22E1-418E-8CF6-E777069EC1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5395" y="6178649"/>
            <a:ext cx="1616010" cy="489055"/>
          </a:xfrm>
          <a:prstGeom prst="rect">
            <a:avLst/>
          </a:prstGeom>
        </p:spPr>
      </p:pic>
    </p:spTree>
    <p:extLst>
      <p:ext uri="{BB962C8B-B14F-4D97-AF65-F5344CB8AC3E}">
        <p14:creationId xmlns:p14="http://schemas.microsoft.com/office/powerpoint/2010/main" val="1586786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087840-D0F3-40B1-BD80-F275EEB6AFDC}"/>
              </a:ext>
            </a:extLst>
          </p:cNvPr>
          <p:cNvSpPr>
            <a:spLocks noGrp="1"/>
          </p:cNvSpPr>
          <p:nvPr>
            <p:ph type="title"/>
          </p:nvPr>
        </p:nvSpPr>
        <p:spPr>
          <a:xfrm>
            <a:off x="964788" y="804333"/>
            <a:ext cx="3391900" cy="5249334"/>
          </a:xfrm>
        </p:spPr>
        <p:txBody>
          <a:bodyPr>
            <a:normAutofit/>
          </a:bodyPr>
          <a:lstStyle/>
          <a:p>
            <a:pPr algn="r"/>
            <a:r>
              <a:rPr lang="en-US" dirty="0"/>
              <a:t>Eligibility requirements</a:t>
            </a:r>
          </a:p>
        </p:txBody>
      </p:sp>
      <p:cxnSp>
        <p:nvCxnSpPr>
          <p:cNvPr id="30" name="Straight Connector 2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EFEA270-27CC-4B1E-9C38-E6D104704128}"/>
              </a:ext>
            </a:extLst>
          </p:cNvPr>
          <p:cNvSpPr>
            <a:spLocks noGrp="1"/>
          </p:cNvSpPr>
          <p:nvPr>
            <p:ph idx="1"/>
          </p:nvPr>
        </p:nvSpPr>
        <p:spPr>
          <a:xfrm>
            <a:off x="4999330" y="534256"/>
            <a:ext cx="6257721" cy="5519411"/>
          </a:xfrm>
        </p:spPr>
        <p:txBody>
          <a:bodyPr anchor="ctr">
            <a:normAutofit/>
          </a:bodyPr>
          <a:lstStyle/>
          <a:p>
            <a:pPr>
              <a:buFont typeface="Wingdings" panose="05000000000000000000" pitchFamily="2" charset="2"/>
              <a:buChar char="Ø"/>
            </a:pPr>
            <a:r>
              <a:rPr lang="en-US" dirty="0"/>
              <a:t>BSW or MSW students in good academic standing are eligible to apply to the program the semester before they start their final field placement.</a:t>
            </a:r>
          </a:p>
          <a:p>
            <a:pPr>
              <a:buFont typeface="Wingdings" panose="05000000000000000000" pitchFamily="2" charset="2"/>
              <a:buChar char="Ø"/>
            </a:pPr>
            <a:r>
              <a:rPr lang="en-US" dirty="0"/>
              <a:t> Students must demonstrate a passion for working with children and families from diverse backgrounds.</a:t>
            </a:r>
          </a:p>
          <a:p>
            <a:pPr>
              <a:buFont typeface="Wingdings" panose="05000000000000000000" pitchFamily="2" charset="2"/>
              <a:buChar char="Ø"/>
            </a:pPr>
            <a:r>
              <a:rPr lang="en-US" dirty="0"/>
              <a:t>Students must be willing to complete a full-time internship at Child Protective Services (CPS) and commit to working at CPS in the Austin or San Antonio area after graduation.</a:t>
            </a:r>
          </a:p>
          <a:p>
            <a:pPr>
              <a:buFont typeface="Wingdings" panose="05000000000000000000" pitchFamily="2" charset="2"/>
              <a:buChar char="Ø"/>
            </a:pPr>
            <a:r>
              <a:rPr lang="en-US" dirty="0">
                <a:effectLst/>
                <a:ea typeface="Times New Roman" panose="02020603050405020304" pitchFamily="18" charset="0"/>
              </a:rPr>
              <a:t>Students must have taken a child welfare-related elective, or demonstrate a passion for child welfare through personal or professional experiences</a:t>
            </a:r>
            <a:r>
              <a:rPr lang="en-US" dirty="0">
                <a:ea typeface="Times New Roman" panose="02020603050405020304" pitchFamily="18" charset="0"/>
              </a:rPr>
              <a:t>.</a:t>
            </a:r>
            <a:endParaRPr lang="en-US" dirty="0">
              <a:effectLst/>
              <a:ea typeface="Times New Roman" panose="02020603050405020304" pitchFamily="18" charset="0"/>
            </a:endParaRPr>
          </a:p>
        </p:txBody>
      </p:sp>
    </p:spTree>
    <p:extLst>
      <p:ext uri="{BB962C8B-B14F-4D97-AF65-F5344CB8AC3E}">
        <p14:creationId xmlns:p14="http://schemas.microsoft.com/office/powerpoint/2010/main" val="1022590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46803B-14CC-43F3-AED9-CB8C5CDA9FD1}"/>
              </a:ext>
            </a:extLst>
          </p:cNvPr>
          <p:cNvSpPr>
            <a:spLocks noGrp="1"/>
          </p:cNvSpPr>
          <p:nvPr>
            <p:ph type="title"/>
          </p:nvPr>
        </p:nvSpPr>
        <p:spPr>
          <a:xfrm>
            <a:off x="643468" y="643467"/>
            <a:ext cx="3415612" cy="5571066"/>
          </a:xfrm>
        </p:spPr>
        <p:txBody>
          <a:bodyPr>
            <a:normAutofit/>
          </a:bodyPr>
          <a:lstStyle/>
          <a:p>
            <a:r>
              <a:rPr lang="en-US" dirty="0">
                <a:solidFill>
                  <a:srgbClr val="FFFFFF"/>
                </a:solidFill>
              </a:rPr>
              <a:t>The Application Process</a:t>
            </a:r>
          </a:p>
        </p:txBody>
      </p:sp>
      <p:graphicFrame>
        <p:nvGraphicFramePr>
          <p:cNvPr id="5" name="Content Placeholder 2">
            <a:extLst>
              <a:ext uri="{FF2B5EF4-FFF2-40B4-BE49-F238E27FC236}">
                <a16:creationId xmlns:a16="http://schemas.microsoft.com/office/drawing/2014/main" id="{B4C51476-38F7-4EEF-B447-C4482E18A96D}"/>
              </a:ext>
            </a:extLst>
          </p:cNvPr>
          <p:cNvGraphicFramePr>
            <a:graphicFrameLocks noGrp="1"/>
          </p:cNvGraphicFramePr>
          <p:nvPr>
            <p:ph idx="1"/>
            <p:extLst>
              <p:ext uri="{D42A27DB-BD31-4B8C-83A1-F6EECF244321}">
                <p14:modId xmlns:p14="http://schemas.microsoft.com/office/powerpoint/2010/main" val="3833689731"/>
              </p:ext>
            </p:extLst>
          </p:nvPr>
        </p:nvGraphicFramePr>
        <p:xfrm>
          <a:off x="5603875" y="497840"/>
          <a:ext cx="5641975" cy="6004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2767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C6660-41C5-45B3-81E1-4B735107334E}"/>
              </a:ext>
            </a:extLst>
          </p:cNvPr>
          <p:cNvSpPr>
            <a:spLocks noGrp="1"/>
          </p:cNvSpPr>
          <p:nvPr>
            <p:ph type="title"/>
          </p:nvPr>
        </p:nvSpPr>
        <p:spPr>
          <a:xfrm>
            <a:off x="1024128" y="585216"/>
            <a:ext cx="8018272" cy="1499616"/>
          </a:xfrm>
        </p:spPr>
        <p:txBody>
          <a:bodyPr>
            <a:normAutofit/>
          </a:bodyPr>
          <a:lstStyle/>
          <a:p>
            <a:r>
              <a:rPr lang="en-US" dirty="0"/>
              <a:t>QUESTIONS? </a:t>
            </a:r>
          </a:p>
        </p:txBody>
      </p:sp>
      <p:sp>
        <p:nvSpPr>
          <p:cNvPr id="3" name="Content Placeholder 2">
            <a:extLst>
              <a:ext uri="{FF2B5EF4-FFF2-40B4-BE49-F238E27FC236}">
                <a16:creationId xmlns:a16="http://schemas.microsoft.com/office/drawing/2014/main" id="{2804E4FE-68FB-4D20-B910-C3EC87EA1A01}"/>
              </a:ext>
            </a:extLst>
          </p:cNvPr>
          <p:cNvSpPr>
            <a:spLocks noGrp="1"/>
          </p:cNvSpPr>
          <p:nvPr>
            <p:ph idx="1"/>
          </p:nvPr>
        </p:nvSpPr>
        <p:spPr>
          <a:xfrm>
            <a:off x="558459" y="2084832"/>
            <a:ext cx="8399274" cy="4224528"/>
          </a:xfrm>
        </p:spPr>
        <p:txBody>
          <a:bodyPr>
            <a:normAutofit/>
          </a:bodyPr>
          <a:lstStyle/>
          <a:p>
            <a:r>
              <a:rPr lang="en-US" sz="2000" dirty="0"/>
              <a:t>If you have any questions or concerns, please don’t hesitate to reach out to the Title IV-E Child Welfare Partnership team.  We are here to help you be successful! </a:t>
            </a:r>
          </a:p>
          <a:p>
            <a:pPr marL="0" indent="0">
              <a:buNone/>
            </a:pPr>
            <a:r>
              <a:rPr lang="en-US" b="1" i="1" dirty="0"/>
              <a:t>General email contact: </a:t>
            </a:r>
            <a:r>
              <a:rPr lang="en-US" dirty="0"/>
              <a:t>		</a:t>
            </a:r>
            <a:r>
              <a:rPr lang="en-US" dirty="0">
                <a:hlinkClick r:id="rId2"/>
              </a:rPr>
              <a:t>CWPartnership@txstate.edu</a:t>
            </a:r>
            <a:r>
              <a:rPr lang="en-US" dirty="0"/>
              <a:t> </a:t>
            </a:r>
            <a:endParaRPr lang="en-US" b="1" i="1" dirty="0"/>
          </a:p>
          <a:p>
            <a:pPr marL="0" indent="0">
              <a:buNone/>
            </a:pPr>
            <a:r>
              <a:rPr lang="en-US" b="1" i="1" dirty="0"/>
              <a:t>Dr. Mi Jin Choi:	 </a:t>
            </a:r>
            <a:r>
              <a:rPr lang="en-US" dirty="0"/>
              <a:t>		</a:t>
            </a:r>
            <a:r>
              <a:rPr lang="en-US" dirty="0">
                <a:hlinkClick r:id="rId3"/>
              </a:rPr>
              <a:t>M_c@txstate.edu</a:t>
            </a:r>
            <a:r>
              <a:rPr lang="en-US" dirty="0"/>
              <a:t> </a:t>
            </a:r>
          </a:p>
          <a:p>
            <a:pPr marL="0" indent="0">
              <a:buNone/>
            </a:pPr>
            <a:r>
              <a:rPr lang="en-US" b="1" i="1" dirty="0"/>
              <a:t>Ms. Martha Wildberger:   		</a:t>
            </a:r>
            <a:r>
              <a:rPr lang="en-US" dirty="0">
                <a:hlinkClick r:id="rId4"/>
              </a:rPr>
              <a:t>mw38@txstate.edu</a:t>
            </a:r>
            <a:r>
              <a:rPr lang="en-US" dirty="0"/>
              <a:t> 			</a:t>
            </a:r>
          </a:p>
          <a:p>
            <a:pPr marL="0" indent="0">
              <a:buNone/>
            </a:pPr>
            <a:r>
              <a:rPr lang="en-US" b="1" i="1" dirty="0"/>
              <a:t>Ms. Michele Bauman: </a:t>
            </a:r>
            <a:r>
              <a:rPr lang="en-US" dirty="0"/>
              <a:t>		</a:t>
            </a:r>
            <a:r>
              <a:rPr lang="en-US" dirty="0">
                <a:hlinkClick r:id="rId5"/>
              </a:rPr>
              <a:t>michele.bauman@txstate.edu</a:t>
            </a:r>
            <a:r>
              <a:rPr lang="en-US" dirty="0"/>
              <a:t>  </a:t>
            </a:r>
          </a:p>
          <a:p>
            <a:pPr marL="0" indent="0">
              <a:buNone/>
            </a:pPr>
            <a:r>
              <a:rPr lang="en-US" b="1" i="1" dirty="0"/>
              <a:t>CWP Office Location:</a:t>
            </a:r>
            <a:r>
              <a:rPr lang="en-US" dirty="0"/>
              <a:t>		Encino Hall, Room123B                                              				Texas State University, San Marcos, Texas</a:t>
            </a: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room&#10;&#10;Description automatically generated">
            <a:extLst>
              <a:ext uri="{FF2B5EF4-FFF2-40B4-BE49-F238E27FC236}">
                <a16:creationId xmlns:a16="http://schemas.microsoft.com/office/drawing/2014/main" id="{0AD46D15-62FD-4E49-97DF-545B7D3F8429}"/>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7670800" y="136469"/>
            <a:ext cx="3733799" cy="2218856"/>
          </a:xfrm>
          <a:prstGeom prst="rect">
            <a:avLst/>
          </a:prstGeom>
        </p:spPr>
      </p:pic>
      <p:sp>
        <p:nvSpPr>
          <p:cNvPr id="6" name="TextBox 5">
            <a:extLst>
              <a:ext uri="{FF2B5EF4-FFF2-40B4-BE49-F238E27FC236}">
                <a16:creationId xmlns:a16="http://schemas.microsoft.com/office/drawing/2014/main" id="{D77556FF-4381-42A6-BB59-BE202A6A31E7}"/>
              </a:ext>
            </a:extLst>
          </p:cNvPr>
          <p:cNvSpPr txBox="1"/>
          <p:nvPr/>
        </p:nvSpPr>
        <p:spPr>
          <a:xfrm>
            <a:off x="9583347" y="2331525"/>
            <a:ext cx="2286919" cy="369332"/>
          </a:xfrm>
          <a:prstGeom prst="rect">
            <a:avLst/>
          </a:prstGeom>
          <a:noFill/>
        </p:spPr>
        <p:txBody>
          <a:bodyPr wrap="square" rtlCol="0">
            <a:spAutoFit/>
          </a:bodyPr>
          <a:lstStyle/>
          <a:p>
            <a:r>
              <a:rPr lang="en-US" sz="900" dirty="0">
                <a:hlinkClick r:id="rId7" tooltip="http://pngimg.com/download/38182"/>
              </a:rPr>
              <a:t>This Photo</a:t>
            </a:r>
            <a:r>
              <a:rPr lang="en-US" sz="900" dirty="0"/>
              <a:t> by Unknown Author is licensed under </a:t>
            </a:r>
            <a:r>
              <a:rPr lang="en-US" sz="900" dirty="0">
                <a:hlinkClick r:id="rId8" tooltip="https://creativecommons.org/licenses/by-nc/3.0/"/>
              </a:rPr>
              <a:t>CC BY-NC</a:t>
            </a:r>
            <a:endParaRPr lang="en-US" sz="900" dirty="0"/>
          </a:p>
        </p:txBody>
      </p:sp>
    </p:spTree>
    <p:extLst>
      <p:ext uri="{BB962C8B-B14F-4D97-AF65-F5344CB8AC3E}">
        <p14:creationId xmlns:p14="http://schemas.microsoft.com/office/powerpoint/2010/main" val="2850129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9ABC736F-FD1E-4980-876D-E5C38773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11A3163C-B8F7-4B09-9E1C-792722FB5068}"/>
              </a:ext>
            </a:extLst>
          </p:cNvPr>
          <p:cNvSpPr/>
          <p:nvPr/>
        </p:nvSpPr>
        <p:spPr>
          <a:xfrm>
            <a:off x="634501" y="640080"/>
            <a:ext cx="4019429" cy="3339348"/>
          </a:xfrm>
          <a:prstGeom prst="rect">
            <a:avLst/>
          </a:prstGeom>
        </p:spPr>
        <p:txBody>
          <a:bodyPr vert="horz" lIns="91440" tIns="45720" rIns="91440" bIns="45720" rtlCol="0" anchor="b">
            <a:normAutofit/>
          </a:bodyPr>
          <a:lstStyle/>
          <a:p>
            <a:pPr algn="ctr" defTabSz="914400">
              <a:lnSpc>
                <a:spcPct val="80000"/>
              </a:lnSpc>
              <a:spcBef>
                <a:spcPct val="0"/>
              </a:spcBef>
              <a:spcAft>
                <a:spcPts val="600"/>
              </a:spcAft>
            </a:pPr>
            <a:endParaRPr lang="en-US" sz="4100" cap="all" spc="200" dirty="0">
              <a:solidFill>
                <a:srgbClr val="FFFFFF"/>
              </a:solidFill>
              <a:latin typeface="+mj-lt"/>
              <a:ea typeface="+mj-ea"/>
              <a:cs typeface="+mj-cs"/>
            </a:endParaRPr>
          </a:p>
        </p:txBody>
      </p:sp>
      <p:cxnSp>
        <p:nvCxnSpPr>
          <p:cNvPr id="17" name="Straight Connector 16">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4156010"/>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3915B512-930A-40F0-82A6-4895B71A9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
        <p:nvSpPr>
          <p:cNvPr id="3" name="Rectangle 2">
            <a:extLst>
              <a:ext uri="{FF2B5EF4-FFF2-40B4-BE49-F238E27FC236}">
                <a16:creationId xmlns:a16="http://schemas.microsoft.com/office/drawing/2014/main" id="{827DB64F-B7D5-42F4-9A10-1DE9F49D23D3}"/>
              </a:ext>
            </a:extLst>
          </p:cNvPr>
          <p:cNvSpPr/>
          <p:nvPr/>
        </p:nvSpPr>
        <p:spPr>
          <a:xfrm>
            <a:off x="834028" y="5212081"/>
            <a:ext cx="3543021" cy="646331"/>
          </a:xfrm>
          <a:prstGeom prst="rect">
            <a:avLst/>
          </a:prstGeom>
        </p:spPr>
        <p:txBody>
          <a:bodyPr wrap="none">
            <a:spAutoFit/>
          </a:bodyPr>
          <a:lstStyle/>
          <a:p>
            <a:pPr algn="ctr"/>
            <a:r>
              <a:rPr lang="en-US" dirty="0"/>
              <a:t>Texas State Title IV-E Child Welfare </a:t>
            </a:r>
          </a:p>
          <a:p>
            <a:pPr algn="ctr"/>
            <a:r>
              <a:rPr lang="en-US" dirty="0"/>
              <a:t>Partnership (CWP) Program</a:t>
            </a:r>
          </a:p>
        </p:txBody>
      </p:sp>
      <p:pic>
        <p:nvPicPr>
          <p:cNvPr id="12" name="Picture 11" descr="A close up of a sign&#10;&#10;Description automatically generated">
            <a:extLst>
              <a:ext uri="{FF2B5EF4-FFF2-40B4-BE49-F238E27FC236}">
                <a16:creationId xmlns:a16="http://schemas.microsoft.com/office/drawing/2014/main" id="{1B53CBDD-16D1-4948-8B0F-D1055EEC0E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0693" y="5881929"/>
            <a:ext cx="1616010" cy="489055"/>
          </a:xfrm>
          <a:prstGeom prst="rect">
            <a:avLst/>
          </a:prstGeom>
        </p:spPr>
      </p:pic>
      <p:sp>
        <p:nvSpPr>
          <p:cNvPr id="6" name="Rectangle 5">
            <a:extLst>
              <a:ext uri="{FF2B5EF4-FFF2-40B4-BE49-F238E27FC236}">
                <a16:creationId xmlns:a16="http://schemas.microsoft.com/office/drawing/2014/main" id="{C4C8A242-4E5F-44E4-BB10-0FFE58A807EE}"/>
              </a:ext>
            </a:extLst>
          </p:cNvPr>
          <p:cNvSpPr/>
          <p:nvPr/>
        </p:nvSpPr>
        <p:spPr>
          <a:xfrm>
            <a:off x="103024" y="314696"/>
            <a:ext cx="5091349" cy="3046988"/>
          </a:xfrm>
          <a:prstGeom prst="rect">
            <a:avLst/>
          </a:prstGeom>
        </p:spPr>
        <p:txBody>
          <a:bodyPr wrap="square">
            <a:spAutoFit/>
          </a:bodyPr>
          <a:lstStyle/>
          <a:p>
            <a:pPr algn="ctr"/>
            <a:r>
              <a:rPr lang="en-US" sz="9600" dirty="0">
                <a:solidFill>
                  <a:schemeClr val="bg1"/>
                </a:solidFill>
              </a:rPr>
              <a:t>Thank you!</a:t>
            </a:r>
          </a:p>
        </p:txBody>
      </p:sp>
      <p:sp>
        <p:nvSpPr>
          <p:cNvPr id="8" name="Rectangle 7">
            <a:extLst>
              <a:ext uri="{FF2B5EF4-FFF2-40B4-BE49-F238E27FC236}">
                <a16:creationId xmlns:a16="http://schemas.microsoft.com/office/drawing/2014/main" id="{24AC7FBD-4CB8-4270-94DD-A85746AB03A2}"/>
              </a:ext>
            </a:extLst>
          </p:cNvPr>
          <p:cNvSpPr/>
          <p:nvPr/>
        </p:nvSpPr>
        <p:spPr>
          <a:xfrm>
            <a:off x="190500" y="4246185"/>
            <a:ext cx="5003873" cy="923330"/>
          </a:xfrm>
          <a:prstGeom prst="rect">
            <a:avLst/>
          </a:prstGeom>
        </p:spPr>
        <p:txBody>
          <a:bodyPr wrap="square">
            <a:spAutoFit/>
          </a:bodyPr>
          <a:lstStyle/>
          <a:p>
            <a:pPr algn="ctr"/>
            <a:r>
              <a:rPr lang="en-US" dirty="0">
                <a:solidFill>
                  <a:schemeClr val="bg1"/>
                </a:solidFill>
              </a:rPr>
              <a:t>“Education is the most powerful weapon which you can use to change the world.”</a:t>
            </a:r>
          </a:p>
          <a:p>
            <a:pPr algn="ctr"/>
            <a:r>
              <a:rPr lang="en-US" dirty="0">
                <a:solidFill>
                  <a:schemeClr val="bg1"/>
                </a:solidFill>
              </a:rPr>
              <a:t>-Nelson Mandela</a:t>
            </a:r>
          </a:p>
        </p:txBody>
      </p:sp>
    </p:spTree>
    <p:extLst>
      <p:ext uri="{BB962C8B-B14F-4D97-AF65-F5344CB8AC3E}">
        <p14:creationId xmlns:p14="http://schemas.microsoft.com/office/powerpoint/2010/main" val="897486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B221FC-79F3-4613-BE35-4430C71FB3C3}"/>
              </a:ext>
            </a:extLst>
          </p:cNvPr>
          <p:cNvSpPr>
            <a:spLocks noGrp="1"/>
          </p:cNvSpPr>
          <p:nvPr>
            <p:ph type="title"/>
          </p:nvPr>
        </p:nvSpPr>
        <p:spPr>
          <a:xfrm>
            <a:off x="643468" y="643467"/>
            <a:ext cx="3415612" cy="5571066"/>
          </a:xfrm>
        </p:spPr>
        <p:txBody>
          <a:bodyPr>
            <a:normAutofit/>
          </a:bodyPr>
          <a:lstStyle/>
          <a:p>
            <a:r>
              <a:rPr lang="en-US">
                <a:solidFill>
                  <a:srgbClr val="FFFFFF"/>
                </a:solidFill>
              </a:rPr>
              <a:t>Introductions</a:t>
            </a:r>
            <a:br>
              <a:rPr lang="en-US">
                <a:solidFill>
                  <a:srgbClr val="FFFFFF"/>
                </a:solidFill>
              </a:rPr>
            </a:br>
            <a:br>
              <a:rPr lang="en-US">
                <a:solidFill>
                  <a:srgbClr val="FFFFFF"/>
                </a:solidFill>
              </a:rPr>
            </a:br>
            <a:endParaRPr lang="en-US" dirty="0">
              <a:solidFill>
                <a:srgbClr val="FFFFFF"/>
              </a:solidFill>
            </a:endParaRPr>
          </a:p>
        </p:txBody>
      </p:sp>
      <p:pic>
        <p:nvPicPr>
          <p:cNvPr id="5" name="Picture 4" descr="A close up of a card&#10;&#10;Description automatically generated">
            <a:extLst>
              <a:ext uri="{FF2B5EF4-FFF2-40B4-BE49-F238E27FC236}">
                <a16:creationId xmlns:a16="http://schemas.microsoft.com/office/drawing/2014/main" id="{59E00E46-DB96-405C-A9A3-737FD75E9C7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28699" y="3412235"/>
            <a:ext cx="2590800" cy="2450897"/>
          </a:xfrm>
          <a:prstGeom prst="rect">
            <a:avLst/>
          </a:prstGeom>
        </p:spPr>
      </p:pic>
      <p:sp>
        <p:nvSpPr>
          <p:cNvPr id="6" name="TextBox 5">
            <a:extLst>
              <a:ext uri="{FF2B5EF4-FFF2-40B4-BE49-F238E27FC236}">
                <a16:creationId xmlns:a16="http://schemas.microsoft.com/office/drawing/2014/main" id="{F94D24E8-5513-43FE-B044-05B3C4E2ECA2}"/>
              </a:ext>
            </a:extLst>
          </p:cNvPr>
          <p:cNvSpPr txBox="1"/>
          <p:nvPr/>
        </p:nvSpPr>
        <p:spPr>
          <a:xfrm>
            <a:off x="843280" y="6336603"/>
            <a:ext cx="2590800" cy="369332"/>
          </a:xfrm>
          <a:prstGeom prst="rect">
            <a:avLst/>
          </a:prstGeom>
          <a:noFill/>
        </p:spPr>
        <p:txBody>
          <a:bodyPr wrap="square" rtlCol="0">
            <a:spAutoFit/>
          </a:bodyPr>
          <a:lstStyle/>
          <a:p>
            <a:r>
              <a:rPr lang="en-US" sz="900">
                <a:hlinkClick r:id="rId3" tooltip="http://www.simonefavaro.it/2013/12/17/how-an-introduction-in-connection-request-makes-the-difference/"/>
              </a:rPr>
              <a:t>This Photo</a:t>
            </a:r>
            <a:r>
              <a:rPr lang="en-US" sz="900"/>
              <a:t> by Unknown Author is licensed under </a:t>
            </a:r>
            <a:r>
              <a:rPr lang="en-US" sz="900">
                <a:hlinkClick r:id="rId4" tooltip="https://creativecommons.org/licenses/by-nc-sa/3.0/"/>
              </a:rPr>
              <a:t>CC BY-SA-NC</a:t>
            </a:r>
            <a:endParaRPr lang="en-US" sz="900" dirty="0"/>
          </a:p>
        </p:txBody>
      </p:sp>
      <p:sp>
        <p:nvSpPr>
          <p:cNvPr id="9" name="Content Placeholder 8">
            <a:extLst>
              <a:ext uri="{FF2B5EF4-FFF2-40B4-BE49-F238E27FC236}">
                <a16:creationId xmlns:a16="http://schemas.microsoft.com/office/drawing/2014/main" id="{3CB26281-E219-4AF2-BB95-9CF27FE5CAD9}"/>
              </a:ext>
            </a:extLst>
          </p:cNvPr>
          <p:cNvSpPr>
            <a:spLocks noGrp="1"/>
          </p:cNvSpPr>
          <p:nvPr>
            <p:ph idx="1"/>
          </p:nvPr>
        </p:nvSpPr>
        <p:spPr>
          <a:xfrm>
            <a:off x="5577840" y="643467"/>
            <a:ext cx="5886027" cy="5909733"/>
          </a:xfrm>
        </p:spPr>
        <p:txBody>
          <a:bodyPr>
            <a:normAutofit fontScale="85000" lnSpcReduction="20000"/>
          </a:bodyPr>
          <a:lstStyle/>
          <a:p>
            <a:pPr marL="0" indent="0">
              <a:buNone/>
            </a:pPr>
            <a:r>
              <a:rPr lang="en-US" sz="3600" b="1" dirty="0"/>
              <a:t>Please share the following information with the group:</a:t>
            </a:r>
          </a:p>
          <a:p>
            <a:pPr>
              <a:buFont typeface="Arial" panose="020B0604020202020204" pitchFamily="34" charset="0"/>
              <a:buChar char="•"/>
            </a:pPr>
            <a:r>
              <a:rPr lang="en-US" sz="3600" dirty="0"/>
              <a:t> What is your name?</a:t>
            </a:r>
          </a:p>
          <a:p>
            <a:pPr>
              <a:buFont typeface="Arial" panose="020B0604020202020204" pitchFamily="34" charset="0"/>
              <a:buChar char="•"/>
            </a:pPr>
            <a:r>
              <a:rPr lang="en-US" sz="3600" dirty="0"/>
              <a:t> Are you a BSW or MSW student? </a:t>
            </a:r>
          </a:p>
          <a:p>
            <a:pPr>
              <a:buFont typeface="Arial" panose="020B0604020202020204" pitchFamily="34" charset="0"/>
              <a:buChar char="•"/>
            </a:pPr>
            <a:r>
              <a:rPr lang="en-US" sz="3600" dirty="0"/>
              <a:t>What is one thing you are hoping to learn today?</a:t>
            </a:r>
          </a:p>
          <a:p>
            <a:pPr marL="0" indent="0">
              <a:buNone/>
            </a:pPr>
            <a:r>
              <a:rPr lang="en-US" sz="3200" dirty="0"/>
              <a:t>_________________________________</a:t>
            </a:r>
          </a:p>
          <a:p>
            <a:pPr marL="0" indent="0">
              <a:buNone/>
            </a:pPr>
            <a:r>
              <a:rPr lang="en-US" sz="2600" dirty="0"/>
              <a:t>In the chat, please add the following information so that we can follow up with you after the meeting:</a:t>
            </a:r>
          </a:p>
          <a:p>
            <a:pPr>
              <a:buFont typeface="Wingdings" panose="05000000000000000000" pitchFamily="2" charset="2"/>
              <a:buChar char="ü"/>
            </a:pPr>
            <a:r>
              <a:rPr lang="en-US" sz="2600" dirty="0"/>
              <a:t>Name</a:t>
            </a:r>
          </a:p>
          <a:p>
            <a:pPr>
              <a:buFont typeface="Wingdings" panose="05000000000000000000" pitchFamily="2" charset="2"/>
              <a:buChar char="ü"/>
            </a:pPr>
            <a:r>
              <a:rPr lang="en-US" sz="2600" dirty="0"/>
              <a:t>Email Address</a:t>
            </a:r>
          </a:p>
          <a:p>
            <a:pPr>
              <a:buFont typeface="Wingdings" panose="05000000000000000000" pitchFamily="2" charset="2"/>
              <a:buChar char="ü"/>
            </a:pPr>
            <a:r>
              <a:rPr lang="en-US" sz="2600" dirty="0"/>
              <a:t>Anticipated Graduation Date</a:t>
            </a:r>
          </a:p>
          <a:p>
            <a:pPr>
              <a:buFont typeface="Wingdings" panose="05000000000000000000" pitchFamily="2" charset="2"/>
              <a:buChar char="ü"/>
            </a:pPr>
            <a:r>
              <a:rPr lang="en-US" sz="2600" dirty="0"/>
              <a:t>Preferred location for internship (Austin, San Antonio, San Marcos, </a:t>
            </a:r>
            <a:r>
              <a:rPr lang="en-US" sz="2600" dirty="0" err="1"/>
              <a:t>etc</a:t>
            </a:r>
            <a:r>
              <a:rPr lang="en-US" sz="2600" dirty="0"/>
              <a:t>)</a:t>
            </a:r>
          </a:p>
        </p:txBody>
      </p:sp>
    </p:spTree>
    <p:extLst>
      <p:ext uri="{BB962C8B-B14F-4D97-AF65-F5344CB8AC3E}">
        <p14:creationId xmlns:p14="http://schemas.microsoft.com/office/powerpoint/2010/main" val="2949774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22DC0-E76E-4C9E-AA71-114616104E5F}"/>
              </a:ext>
            </a:extLst>
          </p:cNvPr>
          <p:cNvSpPr>
            <a:spLocks noGrp="1"/>
          </p:cNvSpPr>
          <p:nvPr>
            <p:ph type="title"/>
          </p:nvPr>
        </p:nvSpPr>
        <p:spPr>
          <a:xfrm>
            <a:off x="1266824" y="585216"/>
            <a:ext cx="10248901" cy="1052357"/>
          </a:xfrm>
        </p:spPr>
        <p:txBody>
          <a:bodyPr>
            <a:normAutofit fontScale="90000"/>
          </a:bodyPr>
          <a:lstStyle/>
          <a:p>
            <a:r>
              <a:rPr lang="en-US" dirty="0"/>
              <a:t>The Title IV-E </a:t>
            </a:r>
            <a:r>
              <a:rPr lang="en-US" dirty="0" err="1"/>
              <a:t>ChilD</a:t>
            </a:r>
            <a:r>
              <a:rPr lang="en-US" dirty="0"/>
              <a:t> </a:t>
            </a:r>
            <a:r>
              <a:rPr lang="en-US" dirty="0" err="1"/>
              <a:t>WeLfare</a:t>
            </a:r>
            <a:r>
              <a:rPr lang="en-US" dirty="0"/>
              <a:t> Partnership </a:t>
            </a:r>
            <a:r>
              <a:rPr lang="en-US" dirty="0" err="1"/>
              <a:t>PRogram</a:t>
            </a:r>
            <a:r>
              <a:rPr lang="en-US" dirty="0"/>
              <a:t>	</a:t>
            </a:r>
          </a:p>
        </p:txBody>
      </p:sp>
      <p:sp>
        <p:nvSpPr>
          <p:cNvPr id="3" name="Content Placeholder 2">
            <a:extLst>
              <a:ext uri="{FF2B5EF4-FFF2-40B4-BE49-F238E27FC236}">
                <a16:creationId xmlns:a16="http://schemas.microsoft.com/office/drawing/2014/main" id="{828E7793-436D-4125-B9F6-DC13C440DE7B}"/>
              </a:ext>
            </a:extLst>
          </p:cNvPr>
          <p:cNvSpPr>
            <a:spLocks noGrp="1"/>
          </p:cNvSpPr>
          <p:nvPr>
            <p:ph idx="1"/>
          </p:nvPr>
        </p:nvSpPr>
        <p:spPr>
          <a:xfrm>
            <a:off x="590551" y="1856648"/>
            <a:ext cx="10029826" cy="4513870"/>
          </a:xfrm>
        </p:spPr>
        <p:txBody>
          <a:bodyPr>
            <a:normAutofit/>
          </a:bodyPr>
          <a:lstStyle/>
          <a:p>
            <a:pPr marL="0" indent="0">
              <a:buNone/>
            </a:pPr>
            <a:r>
              <a:rPr lang="en-US" dirty="0"/>
              <a:t>The Title IV-E Child Welfare Partnership (CWP) program is a collaboration between the School of Social Work at Texas State University and the Texas Department of Family and Protective Services (DFPS). This partnership started over 25 years ago, and funding for the program is provided through Title IV-E of the Social Security Act. </a:t>
            </a:r>
          </a:p>
          <a:p>
            <a:pPr marL="0" indent="0">
              <a:buNone/>
            </a:pPr>
            <a:r>
              <a:rPr lang="en-US" dirty="0"/>
              <a:t>The CWP program aims to increase the qualifications and numbers of BSW/MSW graduates who enter the field of child welfare, and to enhance the knowledge and skills of selected DFPS employees through graduate social work education. Students in the program receive financial assistance and ongoing training while completing their social work degree, in exchange for working for DFPS for a period of time after graduation.</a:t>
            </a:r>
          </a:p>
          <a:p>
            <a:endParaRPr lang="en-US" sz="2400" dirty="0"/>
          </a:p>
          <a:p>
            <a:endParaRPr lang="en-US" sz="2400" dirty="0"/>
          </a:p>
          <a:p>
            <a:endParaRPr lang="en-US" dirty="0"/>
          </a:p>
          <a:p>
            <a:endParaRPr lang="en-US" dirty="0"/>
          </a:p>
          <a:p>
            <a:endParaRPr lang="en-US" dirty="0"/>
          </a:p>
          <a:p>
            <a:endParaRPr lang="en-US" dirty="0"/>
          </a:p>
          <a:p>
            <a:endParaRPr lang="en-US" dirty="0"/>
          </a:p>
        </p:txBody>
      </p:sp>
      <p:pic>
        <p:nvPicPr>
          <p:cNvPr id="6" name="Picture 5">
            <a:extLst>
              <a:ext uri="{FF2B5EF4-FFF2-40B4-BE49-F238E27FC236}">
                <a16:creationId xmlns:a16="http://schemas.microsoft.com/office/drawing/2014/main" id="{9E033DAF-5FA5-4912-A6DA-7E7858FD81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5529" y="5631924"/>
            <a:ext cx="2946276" cy="950466"/>
          </a:xfrm>
          <a:prstGeom prst="rect">
            <a:avLst/>
          </a:prstGeom>
        </p:spPr>
      </p:pic>
      <p:sp>
        <p:nvSpPr>
          <p:cNvPr id="7" name="AutoShape 2" descr="School_Social_work_H_2a_Secondary_3color">
            <a:extLst>
              <a:ext uri="{FF2B5EF4-FFF2-40B4-BE49-F238E27FC236}">
                <a16:creationId xmlns:a16="http://schemas.microsoft.com/office/drawing/2014/main" id="{866C15C1-F4BA-4537-A005-86F2EED9A2C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School_Social_work_H_2a_Secondary_3color">
            <a:extLst>
              <a:ext uri="{FF2B5EF4-FFF2-40B4-BE49-F238E27FC236}">
                <a16:creationId xmlns:a16="http://schemas.microsoft.com/office/drawing/2014/main" id="{7C4DC24B-5053-438A-9630-3AD74E0AD8AD}"/>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descr="A close up of a sign&#10;&#10;Description automatically generated">
            <a:extLst>
              <a:ext uri="{FF2B5EF4-FFF2-40B4-BE49-F238E27FC236}">
                <a16:creationId xmlns:a16="http://schemas.microsoft.com/office/drawing/2014/main" id="{9383617E-2395-4C9F-8836-806F2D87DC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9085" y="5747435"/>
            <a:ext cx="2955800" cy="894518"/>
          </a:xfrm>
          <a:prstGeom prst="rect">
            <a:avLst/>
          </a:prstGeom>
        </p:spPr>
      </p:pic>
      <p:pic>
        <p:nvPicPr>
          <p:cNvPr id="12" name="Picture 11">
            <a:extLst>
              <a:ext uri="{FF2B5EF4-FFF2-40B4-BE49-F238E27FC236}">
                <a16:creationId xmlns:a16="http://schemas.microsoft.com/office/drawing/2014/main" id="{D0B0ED40-20E4-403B-9999-33253BD379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23624" y="5359039"/>
            <a:ext cx="1476375" cy="1496236"/>
          </a:xfrm>
          <a:prstGeom prst="rect">
            <a:avLst/>
          </a:prstGeom>
        </p:spPr>
      </p:pic>
    </p:spTree>
    <p:extLst>
      <p:ext uri="{BB962C8B-B14F-4D97-AF65-F5344CB8AC3E}">
        <p14:creationId xmlns:p14="http://schemas.microsoft.com/office/powerpoint/2010/main" val="3750762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Content Placeholder 4" descr="A close-up of a drop of dew">
            <a:extLst>
              <a:ext uri="{FF2B5EF4-FFF2-40B4-BE49-F238E27FC236}">
                <a16:creationId xmlns:a16="http://schemas.microsoft.com/office/drawing/2014/main" id="{CC70031E-BAE0-4050-9975-C73DD1580EC9}"/>
              </a:ext>
            </a:extLst>
          </p:cNvPr>
          <p:cNvPicPr>
            <a:picLocks noChangeAspect="1"/>
          </p:cNvPicPr>
          <p:nvPr/>
        </p:nvPicPr>
        <p:blipFill rotWithShape="1">
          <a:blip r:embed="rId2">
            <a:extLst>
              <a:ext uri="{28A0092B-C50C-407E-A947-70E740481C1C}">
                <a14:useLocalDpi xmlns:a14="http://schemas.microsoft.com/office/drawing/2010/main" val="0"/>
              </a:ext>
            </a:extLst>
          </a:blip>
          <a:srcRect t="21327" r="9091" b="2064"/>
          <a:stretch/>
        </p:blipFill>
        <p:spPr>
          <a:xfrm>
            <a:off x="20" y="10"/>
            <a:ext cx="12191980" cy="6857990"/>
          </a:xfrm>
          <a:prstGeom prst="rect">
            <a:avLst/>
          </a:prstGeom>
        </p:spPr>
      </p:pic>
      <p:sp>
        <p:nvSpPr>
          <p:cNvPr id="19" name="Rectangle 18">
            <a:extLst>
              <a:ext uri="{FF2B5EF4-FFF2-40B4-BE49-F238E27FC236}">
                <a16:creationId xmlns:a16="http://schemas.microsoft.com/office/drawing/2014/main" id="{57D175FC-84CC-4D12-A5E2-FA27D934E9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52265" cy="6858000"/>
          </a:xfrm>
          <a:prstGeom prst="rect">
            <a:avLst/>
          </a:prstGeom>
          <a:solidFill>
            <a:srgbClr val="FFFFF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E4B386E7-BD30-4C2F-BAC2-5DF6902655F1}"/>
              </a:ext>
            </a:extLst>
          </p:cNvPr>
          <p:cNvSpPr>
            <a:spLocks noGrp="1"/>
          </p:cNvSpPr>
          <p:nvPr>
            <p:ph type="title"/>
          </p:nvPr>
        </p:nvSpPr>
        <p:spPr>
          <a:xfrm>
            <a:off x="1024128" y="585216"/>
            <a:ext cx="6066816" cy="1499616"/>
          </a:xfrm>
        </p:spPr>
        <p:txBody>
          <a:bodyPr>
            <a:normAutofit/>
          </a:bodyPr>
          <a:lstStyle/>
          <a:p>
            <a:r>
              <a:rPr lang="en-US" dirty="0">
                <a:solidFill>
                  <a:srgbClr val="000000"/>
                </a:solidFill>
              </a:rPr>
              <a:t>Our Mission</a:t>
            </a:r>
          </a:p>
        </p:txBody>
      </p:sp>
      <p:cxnSp>
        <p:nvCxnSpPr>
          <p:cNvPr id="21" name="Straight Connector 20">
            <a:extLst>
              <a:ext uri="{FF2B5EF4-FFF2-40B4-BE49-F238E27FC236}">
                <a16:creationId xmlns:a16="http://schemas.microsoft.com/office/drawing/2014/main" id="{8AC38328-2D50-4DDB-BD20-28DE12E499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0993A05-25F4-4CA0-BE3C-C5149848CCB2}"/>
              </a:ext>
            </a:extLst>
          </p:cNvPr>
          <p:cNvSpPr>
            <a:spLocks noGrp="1"/>
          </p:cNvSpPr>
          <p:nvPr>
            <p:ph idx="1"/>
          </p:nvPr>
        </p:nvSpPr>
        <p:spPr>
          <a:xfrm>
            <a:off x="1024128" y="2286000"/>
            <a:ext cx="6066816" cy="4023360"/>
          </a:xfrm>
        </p:spPr>
        <p:txBody>
          <a:bodyPr>
            <a:normAutofit/>
          </a:bodyPr>
          <a:lstStyle/>
          <a:p>
            <a:r>
              <a:rPr lang="en-US" sz="3200" b="0" i="1" dirty="0">
                <a:solidFill>
                  <a:srgbClr val="000000"/>
                </a:solidFill>
                <a:effectLst/>
                <a:latin typeface="Times New Roman" panose="02020603050405020304" pitchFamily="18" charset="0"/>
              </a:rPr>
              <a:t>The mission of the Title IV-E Child Welfare Partnership is to enhance the values, knowledge, and skills of the child welfare workforce in Texas through social work education, financial assistance, ongoing training, and career support. </a:t>
            </a:r>
            <a:endParaRPr lang="en-US" sz="3200" i="1" dirty="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1694028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02E2A3-0B62-4EB1-BC4B-49BD4400FC19}"/>
              </a:ext>
            </a:extLst>
          </p:cNvPr>
          <p:cNvSpPr>
            <a:spLocks noGrp="1"/>
          </p:cNvSpPr>
          <p:nvPr>
            <p:ph type="title"/>
          </p:nvPr>
        </p:nvSpPr>
        <p:spPr>
          <a:xfrm>
            <a:off x="5951728" y="585216"/>
            <a:ext cx="5740739" cy="1499616"/>
          </a:xfrm>
        </p:spPr>
        <p:txBody>
          <a:bodyPr>
            <a:normAutofit fontScale="90000"/>
          </a:bodyPr>
          <a:lstStyle/>
          <a:p>
            <a:r>
              <a:rPr lang="en-US" sz="4400" dirty="0"/>
              <a:t>Texas State University</a:t>
            </a:r>
            <a:br>
              <a:rPr lang="en-US" sz="4400" dirty="0"/>
            </a:br>
            <a:r>
              <a:rPr lang="en-US" sz="4400" dirty="0"/>
              <a:t>Title IV-E Child Welfare Partnership Program Team</a:t>
            </a:r>
          </a:p>
        </p:txBody>
      </p:sp>
      <p:sp>
        <p:nvSpPr>
          <p:cNvPr id="19" name="Content Placeholder 18">
            <a:extLst>
              <a:ext uri="{FF2B5EF4-FFF2-40B4-BE49-F238E27FC236}">
                <a16:creationId xmlns:a16="http://schemas.microsoft.com/office/drawing/2014/main" id="{FE1FB125-8796-4EF7-BB76-E9263F2E6C8D}"/>
              </a:ext>
            </a:extLst>
          </p:cNvPr>
          <p:cNvSpPr>
            <a:spLocks noGrp="1"/>
          </p:cNvSpPr>
          <p:nvPr>
            <p:ph idx="1"/>
          </p:nvPr>
        </p:nvSpPr>
        <p:spPr>
          <a:xfrm>
            <a:off x="5679178" y="2181225"/>
            <a:ext cx="6188972" cy="4505325"/>
          </a:xfrm>
        </p:spPr>
        <p:txBody>
          <a:bodyPr>
            <a:noAutofit/>
          </a:bodyPr>
          <a:lstStyle/>
          <a:p>
            <a:pPr marL="0" indent="0">
              <a:buNone/>
            </a:pPr>
            <a:r>
              <a:rPr lang="en-US" sz="1900" b="1" dirty="0"/>
              <a:t>Principal Investigator: </a:t>
            </a:r>
            <a:r>
              <a:rPr lang="en-US" sz="1900" dirty="0"/>
              <a:t>Dr. Mi Jin Choi is responsible for the oversight of the program, curriculum development, and program evaluation.  She also serves as an informal academic mentor to students in the Title IV-E CWP program.</a:t>
            </a:r>
          </a:p>
          <a:p>
            <a:pPr marL="0" indent="0">
              <a:buNone/>
            </a:pPr>
            <a:r>
              <a:rPr lang="en-US" sz="1900" b="1" dirty="0"/>
              <a:t>Grant Director: </a:t>
            </a:r>
            <a:r>
              <a:rPr lang="en-US" sz="1900" dirty="0"/>
              <a:t>Ms. Martha Wildberger is responsible for oversight of the program, the day-to-day operations of the Title IV-E CWP program, and supervision of students in their field placement.</a:t>
            </a:r>
          </a:p>
          <a:p>
            <a:pPr marL="0" indent="0">
              <a:buNone/>
            </a:pPr>
            <a:r>
              <a:rPr lang="en-US" sz="1900" b="1" dirty="0"/>
              <a:t>Grant Coordinator: </a:t>
            </a:r>
            <a:r>
              <a:rPr lang="en-US" sz="1900" dirty="0"/>
              <a:t>Ms. Michele Bauman is responsible for budgeting, accounting, and providing general administrative assistance on the grant. </a:t>
            </a:r>
          </a:p>
        </p:txBody>
      </p:sp>
      <p:pic>
        <p:nvPicPr>
          <p:cNvPr id="6" name="Picture 5">
            <a:extLst>
              <a:ext uri="{FF2B5EF4-FFF2-40B4-BE49-F238E27FC236}">
                <a16:creationId xmlns:a16="http://schemas.microsoft.com/office/drawing/2014/main" id="{4A9D74B8-323C-4BF9-9739-6C41CAD6F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6216" y="3629186"/>
            <a:ext cx="1623322" cy="2428162"/>
          </a:xfrm>
          <a:prstGeom prst="rect">
            <a:avLst/>
          </a:prstGeom>
        </p:spPr>
      </p:pic>
      <p:pic>
        <p:nvPicPr>
          <p:cNvPr id="9" name="Picture 8">
            <a:extLst>
              <a:ext uri="{FF2B5EF4-FFF2-40B4-BE49-F238E27FC236}">
                <a16:creationId xmlns:a16="http://schemas.microsoft.com/office/drawing/2014/main" id="{EEB91F9A-AB74-42F2-A4AF-E6C1A9EF64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2829" y="363822"/>
            <a:ext cx="1623321" cy="2434980"/>
          </a:xfrm>
          <a:prstGeom prst="rect">
            <a:avLst/>
          </a:prstGeom>
        </p:spPr>
      </p:pic>
      <p:sp>
        <p:nvSpPr>
          <p:cNvPr id="15" name="TextBox 14">
            <a:extLst>
              <a:ext uri="{FF2B5EF4-FFF2-40B4-BE49-F238E27FC236}">
                <a16:creationId xmlns:a16="http://schemas.microsoft.com/office/drawing/2014/main" id="{40177B14-57C4-4529-A525-4C1C02B36B27}"/>
              </a:ext>
            </a:extLst>
          </p:cNvPr>
          <p:cNvSpPr txBox="1"/>
          <p:nvPr/>
        </p:nvSpPr>
        <p:spPr>
          <a:xfrm>
            <a:off x="3462829" y="2798802"/>
            <a:ext cx="1779018" cy="738664"/>
          </a:xfrm>
          <a:prstGeom prst="rect">
            <a:avLst/>
          </a:prstGeom>
          <a:noFill/>
        </p:spPr>
        <p:txBody>
          <a:bodyPr wrap="square" rtlCol="0">
            <a:spAutoFit/>
          </a:bodyPr>
          <a:lstStyle/>
          <a:p>
            <a:pPr algn="ctr"/>
            <a:r>
              <a:rPr lang="en-US" sz="1400" dirty="0"/>
              <a:t>Martha Wildberger</a:t>
            </a:r>
          </a:p>
          <a:p>
            <a:pPr algn="ctr"/>
            <a:r>
              <a:rPr lang="en-US" sz="1400" dirty="0"/>
              <a:t>Grant Director</a:t>
            </a:r>
          </a:p>
          <a:p>
            <a:pPr algn="ctr"/>
            <a:r>
              <a:rPr lang="en-US" sz="1400" dirty="0">
                <a:hlinkClick r:id="rId4"/>
              </a:rPr>
              <a:t>mw38@txstate.edu</a:t>
            </a:r>
            <a:r>
              <a:rPr lang="en-US" sz="1400" dirty="0"/>
              <a:t> </a:t>
            </a:r>
          </a:p>
        </p:txBody>
      </p:sp>
      <p:sp>
        <p:nvSpPr>
          <p:cNvPr id="2" name="TextBox 1">
            <a:extLst>
              <a:ext uri="{FF2B5EF4-FFF2-40B4-BE49-F238E27FC236}">
                <a16:creationId xmlns:a16="http://schemas.microsoft.com/office/drawing/2014/main" id="{7D14E5C3-AE3A-41BE-B39A-19603B009BB4}"/>
              </a:ext>
            </a:extLst>
          </p:cNvPr>
          <p:cNvSpPr txBox="1"/>
          <p:nvPr/>
        </p:nvSpPr>
        <p:spPr>
          <a:xfrm>
            <a:off x="1043771" y="2798802"/>
            <a:ext cx="1787560" cy="954107"/>
          </a:xfrm>
          <a:prstGeom prst="rect">
            <a:avLst/>
          </a:prstGeom>
          <a:noFill/>
        </p:spPr>
        <p:txBody>
          <a:bodyPr wrap="square" rtlCol="0">
            <a:spAutoFit/>
          </a:bodyPr>
          <a:lstStyle/>
          <a:p>
            <a:r>
              <a:rPr lang="en-US" sz="1400" dirty="0"/>
              <a:t>     Dr. Mi Jin Choi</a:t>
            </a:r>
          </a:p>
          <a:p>
            <a:r>
              <a:rPr lang="en-US" sz="1400" dirty="0"/>
              <a:t>Principal Investigator</a:t>
            </a:r>
          </a:p>
          <a:p>
            <a:r>
              <a:rPr lang="en-US" sz="1400" dirty="0">
                <a:hlinkClick r:id="rId5"/>
              </a:rPr>
              <a:t>M_c951@txstate.edu</a:t>
            </a:r>
            <a:r>
              <a:rPr lang="en-US" sz="1400" dirty="0"/>
              <a:t>	</a:t>
            </a:r>
          </a:p>
        </p:txBody>
      </p:sp>
      <p:sp>
        <p:nvSpPr>
          <p:cNvPr id="8" name="TextBox 7">
            <a:extLst>
              <a:ext uri="{FF2B5EF4-FFF2-40B4-BE49-F238E27FC236}">
                <a16:creationId xmlns:a16="http://schemas.microsoft.com/office/drawing/2014/main" id="{A55CA9A1-9D56-48BF-BBAA-2804F63EC475}"/>
              </a:ext>
            </a:extLst>
          </p:cNvPr>
          <p:cNvSpPr txBox="1"/>
          <p:nvPr/>
        </p:nvSpPr>
        <p:spPr>
          <a:xfrm>
            <a:off x="779496" y="6057348"/>
            <a:ext cx="4462351" cy="738664"/>
          </a:xfrm>
          <a:prstGeom prst="rect">
            <a:avLst/>
          </a:prstGeom>
          <a:noFill/>
        </p:spPr>
        <p:txBody>
          <a:bodyPr wrap="square" rtlCol="0">
            <a:spAutoFit/>
          </a:bodyPr>
          <a:lstStyle/>
          <a:p>
            <a:pPr algn="ctr"/>
            <a:r>
              <a:rPr lang="en-US" sz="1400" dirty="0"/>
              <a:t> Michele Bauman</a:t>
            </a:r>
          </a:p>
          <a:p>
            <a:pPr algn="ctr"/>
            <a:r>
              <a:rPr lang="en-US" sz="1400" dirty="0"/>
              <a:t>Grant Coordinator</a:t>
            </a:r>
          </a:p>
          <a:p>
            <a:pPr algn="ctr"/>
            <a:r>
              <a:rPr lang="en-US" sz="1400" dirty="0">
                <a:hlinkClick r:id="rId6"/>
              </a:rPr>
              <a:t>Michele.bauman@txstate.edu</a:t>
            </a:r>
            <a:r>
              <a:rPr lang="en-US" sz="1400" dirty="0"/>
              <a:t> </a:t>
            </a:r>
          </a:p>
        </p:txBody>
      </p:sp>
      <p:pic>
        <p:nvPicPr>
          <p:cNvPr id="5" name="Picture 4" descr="A person smiling for the camera&#10;&#10;Description automatically generated with low confidence">
            <a:extLst>
              <a:ext uri="{FF2B5EF4-FFF2-40B4-BE49-F238E27FC236}">
                <a16:creationId xmlns:a16="http://schemas.microsoft.com/office/drawing/2014/main" id="{35D751A7-EB97-E66F-E860-C831ADFA800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6716" y="363822"/>
            <a:ext cx="1623320" cy="2434980"/>
          </a:xfrm>
          <a:prstGeom prst="rect">
            <a:avLst/>
          </a:prstGeom>
        </p:spPr>
      </p:pic>
    </p:spTree>
    <p:extLst>
      <p:ext uri="{BB962C8B-B14F-4D97-AF65-F5344CB8AC3E}">
        <p14:creationId xmlns:p14="http://schemas.microsoft.com/office/powerpoint/2010/main" val="1557022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803B-14CC-43F3-AED9-CB8C5CDA9FD1}"/>
              </a:ext>
            </a:extLst>
          </p:cNvPr>
          <p:cNvSpPr>
            <a:spLocks noGrp="1"/>
          </p:cNvSpPr>
          <p:nvPr>
            <p:ph type="title"/>
          </p:nvPr>
        </p:nvSpPr>
        <p:spPr>
          <a:xfrm>
            <a:off x="1024128" y="585216"/>
            <a:ext cx="9720072" cy="1499616"/>
          </a:xfrm>
        </p:spPr>
        <p:txBody>
          <a:bodyPr>
            <a:normAutofit/>
          </a:bodyPr>
          <a:lstStyle/>
          <a:p>
            <a:r>
              <a:rPr lang="en-US" dirty="0"/>
              <a:t>the Program in a nutshell</a:t>
            </a:r>
          </a:p>
        </p:txBody>
      </p:sp>
      <p:graphicFrame>
        <p:nvGraphicFramePr>
          <p:cNvPr id="5" name="Content Placeholder 2">
            <a:extLst>
              <a:ext uri="{FF2B5EF4-FFF2-40B4-BE49-F238E27FC236}">
                <a16:creationId xmlns:a16="http://schemas.microsoft.com/office/drawing/2014/main" id="{43AC30A7-BB92-413E-A39A-DEF1C7D96036}"/>
              </a:ext>
            </a:extLst>
          </p:cNvPr>
          <p:cNvGraphicFramePr>
            <a:graphicFrameLocks noGrp="1"/>
          </p:cNvGraphicFramePr>
          <p:nvPr>
            <p:ph idx="1"/>
            <p:extLst>
              <p:ext uri="{D42A27DB-BD31-4B8C-83A1-F6EECF244321}">
                <p14:modId xmlns:p14="http://schemas.microsoft.com/office/powerpoint/2010/main" val="2634683982"/>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7849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FD6EA-C6EF-4D9A-8ACF-9A92A7189B5D}"/>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The stipend	</a:t>
            </a:r>
          </a:p>
        </p:txBody>
      </p:sp>
      <p:sp>
        <p:nvSpPr>
          <p:cNvPr id="3" name="Content Placeholder 2">
            <a:extLst>
              <a:ext uri="{FF2B5EF4-FFF2-40B4-BE49-F238E27FC236}">
                <a16:creationId xmlns:a16="http://schemas.microsoft.com/office/drawing/2014/main" id="{A5C7A29B-1830-46CD-BF38-2F002F8A4368}"/>
              </a:ext>
            </a:extLst>
          </p:cNvPr>
          <p:cNvSpPr>
            <a:spLocks noGrp="1"/>
          </p:cNvSpPr>
          <p:nvPr>
            <p:ph idx="1"/>
          </p:nvPr>
        </p:nvSpPr>
        <p:spPr>
          <a:xfrm>
            <a:off x="4951048" y="804333"/>
            <a:ext cx="6306003" cy="5249334"/>
          </a:xfrm>
        </p:spPr>
        <p:txBody>
          <a:bodyPr anchor="ctr">
            <a:noAutofit/>
          </a:bodyPr>
          <a:lstStyle/>
          <a:p>
            <a:pPr>
              <a:buFont typeface="Arial" panose="020B0604020202020204" pitchFamily="34" charset="0"/>
              <a:buChar char="•"/>
            </a:pPr>
            <a:r>
              <a:rPr lang="en-US" dirty="0"/>
              <a:t>The $5500 stipend is disbursed through the Financial Aid office before the start of the semester that you start your final field placement.</a:t>
            </a:r>
          </a:p>
          <a:p>
            <a:pPr>
              <a:buFont typeface="Arial" panose="020B0604020202020204" pitchFamily="34" charset="0"/>
              <a:buChar char="•"/>
            </a:pPr>
            <a:r>
              <a:rPr lang="en-US" dirty="0"/>
              <a:t>The stipend is counted in the total resources for the purposes of calculating any other financial aid or loans.  It is the student’s responsibility to contact Financial Aid to determine whether or not the stipend will have any impact on the student’s financial aid package for the semester the student receives the stipend. </a:t>
            </a:r>
          </a:p>
          <a:p>
            <a:pPr>
              <a:buFont typeface="Arial" panose="020B0604020202020204" pitchFamily="34" charset="0"/>
              <a:buChar char="•"/>
            </a:pPr>
            <a:r>
              <a:rPr lang="en-US" dirty="0"/>
              <a:t>If the student does not complete the 8-month commitment, they may have to pay back a pro-rated amount of the stipend monetarily. This will be arranged with DFPS. </a:t>
            </a:r>
          </a:p>
        </p:txBody>
      </p:sp>
    </p:spTree>
    <p:extLst>
      <p:ext uri="{BB962C8B-B14F-4D97-AF65-F5344CB8AC3E}">
        <p14:creationId xmlns:p14="http://schemas.microsoft.com/office/powerpoint/2010/main" val="1009486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913F9-A958-41A6-88AF-E5411231755A}"/>
              </a:ext>
            </a:extLst>
          </p:cNvPr>
          <p:cNvSpPr>
            <a:spLocks noGrp="1"/>
          </p:cNvSpPr>
          <p:nvPr>
            <p:ph type="title"/>
          </p:nvPr>
        </p:nvSpPr>
        <p:spPr>
          <a:xfrm>
            <a:off x="694267" y="585216"/>
            <a:ext cx="8348133" cy="1499616"/>
          </a:xfrm>
        </p:spPr>
        <p:txBody>
          <a:bodyPr vert="horz" lIns="91440" tIns="45720" rIns="91440" bIns="45720" rtlCol="0" anchor="ctr">
            <a:normAutofit/>
          </a:bodyPr>
          <a:lstStyle/>
          <a:p>
            <a:r>
              <a:rPr lang="en-US" dirty="0"/>
              <a:t>What to expect during the internship</a:t>
            </a:r>
          </a:p>
        </p:txBody>
      </p:sp>
      <p:sp>
        <p:nvSpPr>
          <p:cNvPr id="3" name="Content Placeholder 2">
            <a:extLst>
              <a:ext uri="{FF2B5EF4-FFF2-40B4-BE49-F238E27FC236}">
                <a16:creationId xmlns:a16="http://schemas.microsoft.com/office/drawing/2014/main" id="{0D16E213-4CFC-4EC2-980A-888374F204A9}"/>
              </a:ext>
            </a:extLst>
          </p:cNvPr>
          <p:cNvSpPr>
            <a:spLocks noGrp="1"/>
          </p:cNvSpPr>
          <p:nvPr>
            <p:ph idx="1"/>
          </p:nvPr>
        </p:nvSpPr>
        <p:spPr>
          <a:xfrm>
            <a:off x="581026" y="1847850"/>
            <a:ext cx="8461374" cy="4461510"/>
          </a:xfrm>
        </p:spPr>
        <p:txBody>
          <a:bodyPr vert="horz" lIns="45720" tIns="45720" rIns="45720" bIns="45720" rtlCol="0">
            <a:normAutofit/>
          </a:bodyPr>
          <a:lstStyle/>
          <a:p>
            <a:pPr marL="0" indent="0">
              <a:buNone/>
            </a:pPr>
            <a:r>
              <a:rPr lang="en-US" sz="1700" dirty="0"/>
              <a:t> </a:t>
            </a:r>
          </a:p>
          <a:p>
            <a:pPr>
              <a:buFont typeface="Arial" panose="020B0604020202020204" pitchFamily="34" charset="0"/>
              <a:buChar char="•"/>
            </a:pPr>
            <a:r>
              <a:rPr lang="en-US" sz="1800" dirty="0"/>
              <a:t>As a Title IV-E CWP student intern, you will be treated much like a new employee at CPS during your field placement. You must successfully complete all components of the CPS training program during your internship to be eligible to be hired at CPS after graduation.</a:t>
            </a:r>
          </a:p>
          <a:p>
            <a:pPr>
              <a:buFont typeface="Arial" panose="020B0604020202020204" pitchFamily="34" charset="0"/>
              <a:buChar char="•"/>
            </a:pPr>
            <a:r>
              <a:rPr lang="en-US" sz="1800" dirty="0"/>
              <a:t>The CPS training program is a mix of classroom training, online training, and on-the-job training.  </a:t>
            </a:r>
          </a:p>
          <a:p>
            <a:pPr>
              <a:buFont typeface="Arial" panose="020B0604020202020204" pitchFamily="34" charset="0"/>
              <a:buChar char="•"/>
            </a:pPr>
            <a:r>
              <a:rPr lang="en-US" sz="1800" dirty="0"/>
              <a:t>During on-the-job training at CPS, students in the CWP program are paired with a mentor worker, and the student is expected to shadow the mentor worker on any job-related tasks. This could include visits in the evenings, on the weekends, or visits outside of the central Texas area. </a:t>
            </a:r>
          </a:p>
          <a:p>
            <a:pPr>
              <a:buFont typeface="Arial" panose="020B0604020202020204" pitchFamily="34" charset="0"/>
              <a:buChar char="•"/>
            </a:pPr>
            <a:r>
              <a:rPr lang="en-US" sz="1800" dirty="0"/>
              <a:t>Students are provided with hands-on experience working with children and families during the internship, so they are prepared to be case assignable after graduation.</a:t>
            </a:r>
          </a:p>
        </p:txBody>
      </p:sp>
      <p:sp>
        <p:nvSpPr>
          <p:cNvPr id="9" name="Rectangle 8">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57C2D9B-839E-43BC-B7F3-CF8B97A4CA0C}"/>
              </a:ext>
            </a:extLst>
          </p:cNvPr>
          <p:cNvSpPr/>
          <p:nvPr/>
        </p:nvSpPr>
        <p:spPr>
          <a:xfrm>
            <a:off x="9670774" y="1352550"/>
            <a:ext cx="2199494" cy="1754326"/>
          </a:xfrm>
          <a:prstGeom prst="rect">
            <a:avLst/>
          </a:prstGeom>
        </p:spPr>
        <p:txBody>
          <a:bodyPr wrap="square">
            <a:spAutoFit/>
          </a:bodyPr>
          <a:lstStyle/>
          <a:p>
            <a:pPr algn="ctr">
              <a:spcAft>
                <a:spcPts val="600"/>
              </a:spcAft>
            </a:pPr>
            <a:r>
              <a:rPr lang="en-US" b="1" dirty="0"/>
              <a:t>“I'm not telling you it's going to be easy - I'm telling you it's going to be worth it.” </a:t>
            </a:r>
            <a:br>
              <a:rPr lang="en-US" dirty="0"/>
            </a:br>
            <a:r>
              <a:rPr lang="en-US" dirty="0"/>
              <a:t>- Art Williams </a:t>
            </a:r>
          </a:p>
        </p:txBody>
      </p:sp>
    </p:spTree>
    <p:extLst>
      <p:ext uri="{BB962C8B-B14F-4D97-AF65-F5344CB8AC3E}">
        <p14:creationId xmlns:p14="http://schemas.microsoft.com/office/powerpoint/2010/main" val="4033997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A76B5-83C5-4737-BA0D-FA23700F8461}"/>
              </a:ext>
            </a:extLst>
          </p:cNvPr>
          <p:cNvSpPr>
            <a:spLocks noGrp="1"/>
          </p:cNvSpPr>
          <p:nvPr>
            <p:ph type="title"/>
          </p:nvPr>
        </p:nvSpPr>
        <p:spPr>
          <a:xfrm>
            <a:off x="1024128" y="585216"/>
            <a:ext cx="6066818" cy="1499616"/>
          </a:xfrm>
        </p:spPr>
        <p:txBody>
          <a:bodyPr>
            <a:normAutofit/>
          </a:bodyPr>
          <a:lstStyle/>
          <a:p>
            <a:r>
              <a:rPr lang="en-US"/>
              <a:t>Working at CPS after graduation</a:t>
            </a:r>
          </a:p>
        </p:txBody>
      </p:sp>
      <p:sp>
        <p:nvSpPr>
          <p:cNvPr id="3" name="Content Placeholder 2">
            <a:extLst>
              <a:ext uri="{FF2B5EF4-FFF2-40B4-BE49-F238E27FC236}">
                <a16:creationId xmlns:a16="http://schemas.microsoft.com/office/drawing/2014/main" id="{3E1C9671-65DF-4486-8207-CD4D47874D81}"/>
              </a:ext>
            </a:extLst>
          </p:cNvPr>
          <p:cNvSpPr>
            <a:spLocks noGrp="1"/>
          </p:cNvSpPr>
          <p:nvPr>
            <p:ph idx="1"/>
          </p:nvPr>
        </p:nvSpPr>
        <p:spPr>
          <a:xfrm>
            <a:off x="1024128" y="2286000"/>
            <a:ext cx="6066818" cy="4023360"/>
          </a:xfrm>
        </p:spPr>
        <p:txBody>
          <a:bodyPr>
            <a:normAutofit/>
          </a:bodyPr>
          <a:lstStyle/>
          <a:p>
            <a:pPr marL="0" indent="0">
              <a:buNone/>
            </a:pPr>
            <a:r>
              <a:rPr lang="en-US" sz="2000" dirty="0"/>
              <a:t>Students in the CWP program generally get hired as Conservatorship Specialists.  Conservatorship caseworkers work with children and families after children are removed from the home due to abuse or neglect.  They work with children, birth parents, caregivers, and a variety of other professionals to ensure the child’s safety and establish a permanency plan for the child.  </a:t>
            </a:r>
          </a:p>
          <a:p>
            <a:r>
              <a:rPr lang="en-US" sz="2000" dirty="0"/>
              <a:t>Visit the DFPS website to learn more about the Conservatorship caseworker position: </a:t>
            </a:r>
            <a:r>
              <a:rPr lang="en-US" sz="2000" dirty="0">
                <a:hlinkClick r:id="rId2"/>
              </a:rPr>
              <a:t>http://www.dfps.state.tx.us/Jobs/CPS/cvs.asp</a:t>
            </a:r>
            <a:r>
              <a:rPr lang="en-US" sz="2000" dirty="0"/>
              <a:t> </a:t>
            </a:r>
          </a:p>
        </p:txBody>
      </p:sp>
      <p:pic>
        <p:nvPicPr>
          <p:cNvPr id="5" name="Picture 4" descr="Large and small hands holding red heart">
            <a:extLst>
              <a:ext uri="{FF2B5EF4-FFF2-40B4-BE49-F238E27FC236}">
                <a16:creationId xmlns:a16="http://schemas.microsoft.com/office/drawing/2014/main" id="{A64AA4F6-332C-4D13-A306-BDE33303EBDB}"/>
              </a:ext>
            </a:extLst>
          </p:cNvPr>
          <p:cNvPicPr>
            <a:picLocks noChangeAspect="1"/>
          </p:cNvPicPr>
          <p:nvPr/>
        </p:nvPicPr>
        <p:blipFill rotWithShape="1">
          <a:blip r:embed="rId3">
            <a:extLst>
              <a:ext uri="{28A0092B-C50C-407E-A947-70E740481C1C}">
                <a14:useLocalDpi xmlns:a14="http://schemas.microsoft.com/office/drawing/2010/main" val="0"/>
              </a:ext>
            </a:extLst>
          </a:blip>
          <a:srcRect l="9710" r="52234"/>
          <a:stretch/>
        </p:blipFill>
        <p:spPr>
          <a:xfrm>
            <a:off x="7552266" y="10"/>
            <a:ext cx="4639733" cy="6857990"/>
          </a:xfrm>
          <a:prstGeom prst="rect">
            <a:avLst/>
          </a:prstGeom>
        </p:spPr>
      </p:pic>
    </p:spTree>
    <p:extLst>
      <p:ext uri="{BB962C8B-B14F-4D97-AF65-F5344CB8AC3E}">
        <p14:creationId xmlns:p14="http://schemas.microsoft.com/office/powerpoint/2010/main" val="32117160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3275</TotalTime>
  <Words>1326</Words>
  <Application>Microsoft Office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Times New Roman</vt:lpstr>
      <vt:lpstr>Tw Cen MT</vt:lpstr>
      <vt:lpstr>Tw Cen MT Condensed</vt:lpstr>
      <vt:lpstr>Wingdings</vt:lpstr>
      <vt:lpstr>Wingdings 3</vt:lpstr>
      <vt:lpstr>Integral</vt:lpstr>
      <vt:lpstr>Texas State Title IV-E Child Welfare Partnership (CWP) program</vt:lpstr>
      <vt:lpstr>Introductions  </vt:lpstr>
      <vt:lpstr>The Title IV-E ChilD WeLfare Partnership PRogram </vt:lpstr>
      <vt:lpstr>Our Mission</vt:lpstr>
      <vt:lpstr>Texas State University Title IV-E Child Welfare Partnership Program Team</vt:lpstr>
      <vt:lpstr>the Program in a nutshell</vt:lpstr>
      <vt:lpstr>The stipend </vt:lpstr>
      <vt:lpstr>What to expect during the internship</vt:lpstr>
      <vt:lpstr>Working at CPS after graduation</vt:lpstr>
      <vt:lpstr>Eligibility requirements</vt:lpstr>
      <vt:lpstr>The Application Process</vt:lpstr>
      <vt:lpstr>QUESTIONS?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Texas State Title IV-E Child Welfare Partnership (CWP) program</dc:title>
  <dc:creator>Wildberger, Martha Sue</dc:creator>
  <cp:lastModifiedBy>Wildberger, Martha Sue</cp:lastModifiedBy>
  <cp:revision>29</cp:revision>
  <dcterms:created xsi:type="dcterms:W3CDTF">2020-09-03T18:27:22Z</dcterms:created>
  <dcterms:modified xsi:type="dcterms:W3CDTF">2022-09-07T22:13:49Z</dcterms:modified>
</cp:coreProperties>
</file>