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9"/>
  </p:notesMasterIdLst>
  <p:sldIdLst>
    <p:sldId id="481" r:id="rId5"/>
    <p:sldId id="452" r:id="rId6"/>
    <p:sldId id="454" r:id="rId7"/>
    <p:sldId id="455" r:id="rId8"/>
    <p:sldId id="439" r:id="rId9"/>
    <p:sldId id="458" r:id="rId10"/>
    <p:sldId id="459" r:id="rId11"/>
    <p:sldId id="457" r:id="rId12"/>
    <p:sldId id="461" r:id="rId13"/>
    <p:sldId id="462" r:id="rId14"/>
    <p:sldId id="451" r:id="rId15"/>
    <p:sldId id="464" r:id="rId16"/>
    <p:sldId id="448" r:id="rId17"/>
    <p:sldId id="465" r:id="rId18"/>
    <p:sldId id="453" r:id="rId19"/>
    <p:sldId id="466" r:id="rId20"/>
    <p:sldId id="437" r:id="rId21"/>
    <p:sldId id="456" r:id="rId22"/>
    <p:sldId id="467" r:id="rId23"/>
    <p:sldId id="468" r:id="rId24"/>
    <p:sldId id="469" r:id="rId25"/>
    <p:sldId id="470" r:id="rId26"/>
    <p:sldId id="471" r:id="rId27"/>
    <p:sldId id="460" r:id="rId28"/>
    <p:sldId id="472" r:id="rId29"/>
    <p:sldId id="463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</p:sldIdLst>
  <p:sldSz cx="24384000" cy="13716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FontAwesome" charset="0"/>
      <p:regular r:id="rId44"/>
    </p:embeddedFont>
    <p:embeddedFont>
      <p:font typeface="Nunito Sans" pitchFamily="2" charset="0"/>
      <p:regular r:id="rId45"/>
      <p:bold r:id="rId46"/>
      <p:italic r:id="rId47"/>
      <p:boldItalic r:id="rId48"/>
    </p:embeddedFont>
    <p:embeddedFont>
      <p:font typeface="Nunito Sans Black" pitchFamily="2" charset="0"/>
      <p:bold r:id="rId49"/>
      <p:boldItalic r:id="rId50"/>
    </p:embeddedFont>
    <p:embeddedFont>
      <p:font typeface="Nunito Sans SemiBold" pitchFamily="2" charset="0"/>
      <p:regular r:id="rId51"/>
      <p:bold r:id="rId52"/>
      <p:italic r:id="rId53"/>
      <p:boldItalic r:id="rId54"/>
    </p:embeddedFont>
    <p:embeddedFont>
      <p:font typeface="Open Sans Semibold" panose="020B0706030804020204" pitchFamily="34" charset="0"/>
      <p:bold r:id="rId55"/>
      <p:boldItalic r:id="rId56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C402C2-C2AC-49EC-BADE-62373D4082FC}">
          <p14:sldIdLst>
            <p14:sldId id="481"/>
            <p14:sldId id="452"/>
            <p14:sldId id="454"/>
            <p14:sldId id="455"/>
            <p14:sldId id="439"/>
            <p14:sldId id="458"/>
            <p14:sldId id="459"/>
            <p14:sldId id="457"/>
            <p14:sldId id="461"/>
            <p14:sldId id="462"/>
            <p14:sldId id="451"/>
            <p14:sldId id="464"/>
            <p14:sldId id="448"/>
            <p14:sldId id="465"/>
            <p14:sldId id="453"/>
            <p14:sldId id="466"/>
            <p14:sldId id="437"/>
            <p14:sldId id="456"/>
            <p14:sldId id="467"/>
            <p14:sldId id="468"/>
            <p14:sldId id="469"/>
            <p14:sldId id="470"/>
            <p14:sldId id="471"/>
            <p14:sldId id="460"/>
            <p14:sldId id="472"/>
            <p14:sldId id="463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686"/>
    <a:srgbClr val="DA3248"/>
    <a:srgbClr val="83C2DE"/>
    <a:srgbClr val="FF814E"/>
    <a:srgbClr val="8AC7C0"/>
    <a:srgbClr val="64BFEC"/>
    <a:srgbClr val="81C5CF"/>
    <a:srgbClr val="7BC9D3"/>
    <a:srgbClr val="E46C57"/>
    <a:srgbClr val="E2B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9" autoAdjust="0"/>
    <p:restoredTop sz="96247" autoAdjust="0"/>
  </p:normalViewPr>
  <p:slideViewPr>
    <p:cSldViewPr snapToGrid="0">
      <p:cViewPr varScale="1">
        <p:scale>
          <a:sx n="31" d="100"/>
          <a:sy n="31" d="100"/>
        </p:scale>
        <p:origin x="26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40140408842011E-2"/>
          <c:y val="2.6445921548425136E-2"/>
          <c:w val="0.93292205072051837"/>
          <c:h val="0.8435124143413412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Adolescents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</c:v>
                </c:pt>
                <c:pt idx="1">
                  <c:v>3.5</c:v>
                </c:pt>
                <c:pt idx="2">
                  <c:v>3.1</c:v>
                </c:pt>
                <c:pt idx="3">
                  <c:v>2.8</c:v>
                </c:pt>
                <c:pt idx="4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Young Adults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8.5</c:v>
                </c:pt>
                <c:pt idx="1">
                  <c:v>7</c:v>
                </c:pt>
                <c:pt idx="2">
                  <c:v>7.2</c:v>
                </c:pt>
                <c:pt idx="3">
                  <c:v>5.5</c:v>
                </c:pt>
                <c:pt idx="4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E0-4D46-9291-2D6294E469F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26-34 Years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7.4</c:v>
                </c:pt>
                <c:pt idx="1">
                  <c:v>7.2</c:v>
                </c:pt>
                <c:pt idx="2">
                  <c:v>6.1</c:v>
                </c:pt>
                <c:pt idx="3">
                  <c:v>5.7</c:v>
                </c:pt>
                <c:pt idx="4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E0-4D46-9291-2D6294E469F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35-49 Years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</c:v>
                </c:pt>
                <c:pt idx="4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5C-4770-B43C-6B93E414EE6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50-64 Years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3.4</c:v>
                </c:pt>
                <c:pt idx="1">
                  <c:v>3.6</c:v>
                </c:pt>
                <c:pt idx="2">
                  <c:v>2.8</c:v>
                </c:pt>
                <c:pt idx="3">
                  <c:v>3.2</c:v>
                </c:pt>
                <c:pt idx="4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5C-4770-B43C-6B93E414EE6C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65 and Older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1.2</c:v>
                </c:pt>
                <c:pt idx="1">
                  <c:v>1.2</c:v>
                </c:pt>
                <c:pt idx="2">
                  <c:v>1.5</c:v>
                </c:pt>
                <c:pt idx="3">
                  <c:v>1.3</c:v>
                </c:pt>
                <c:pt idx="4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5C-4770-B43C-6B93E414E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5134960"/>
        <c:axId val="1189290080"/>
      </c:line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Past Year</a:t>
                </a:r>
                <a:r>
                  <a:rPr lang="en-US" sz="2000" baseline="0" dirty="0"/>
                  <a:t> Opioid PDM Prevalence Rate 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0415193914508809E-2"/>
              <c:y val="0.20517066262865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73868655711748E-2"/>
          <c:y val="2.6445921548425136E-2"/>
          <c:w val="0.9207883224736485"/>
          <c:h val="0.89512948983761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 POM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Sheet1!$C$2:$C$8</c:f>
                <c:numCache>
                  <c:formatCode>General</c:formatCode>
                  <c:ptCount val="7"/>
                  <c:pt idx="0">
                    <c:v>0.03</c:v>
                  </c:pt>
                  <c:pt idx="1">
                    <c:v>0.31</c:v>
                  </c:pt>
                  <c:pt idx="2">
                    <c:v>0.47</c:v>
                  </c:pt>
                  <c:pt idx="3">
                    <c:v>0.19</c:v>
                  </c:pt>
                  <c:pt idx="4">
                    <c:v>0.13</c:v>
                  </c:pt>
                  <c:pt idx="5">
                    <c:v>0.78</c:v>
                  </c:pt>
                  <c:pt idx="6">
                    <c:v>0.33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Sheet1!$A$2:$A$8</c:f>
              <c:strCache>
                <c:ptCount val="7"/>
                <c:pt idx="0">
                  <c:v>Heterosexual</c:v>
                </c:pt>
                <c:pt idx="1">
                  <c:v>Gay Males</c:v>
                </c:pt>
                <c:pt idx="2">
                  <c:v>Lesbian Females</c:v>
                </c:pt>
                <c:pt idx="3">
                  <c:v>Bisexual</c:v>
                </c:pt>
                <c:pt idx="4">
                  <c:v>Asexual</c:v>
                </c:pt>
                <c:pt idx="5">
                  <c:v>Queer</c:v>
                </c:pt>
                <c:pt idx="6">
                  <c:v>Questioning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0.94</c:v>
                </c:pt>
                <c:pt idx="1">
                  <c:v>1.34</c:v>
                </c:pt>
                <c:pt idx="2">
                  <c:v>1.69</c:v>
                </c:pt>
                <c:pt idx="3">
                  <c:v>1.83</c:v>
                </c:pt>
                <c:pt idx="4">
                  <c:v>1.44</c:v>
                </c:pt>
                <c:pt idx="5">
                  <c:v>2.62</c:v>
                </c:pt>
                <c:pt idx="6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14-day</a:t>
                </a:r>
                <a:r>
                  <a:rPr lang="en-US" sz="2000" b="1" baseline="0" dirty="0"/>
                  <a:t> Opioid PDM Prevalence Rate</a:t>
                </a:r>
                <a:endParaRPr lang="en-US" sz="2000" b="1" dirty="0"/>
              </a:p>
            </c:rich>
          </c:tx>
          <c:layout>
            <c:manualLayout>
              <c:xMode val="edge"/>
              <c:yMode val="edge"/>
              <c:x val="9.0265013925743005E-3"/>
              <c:y val="0.24126096225712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8360301851455E-2"/>
          <c:y val="2.6445921548425136E-2"/>
          <c:w val="0.92597858811084588"/>
          <c:h val="0.85010637786778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 POM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Sheet1!$C$2:$C$8</c:f>
                <c:numCache>
                  <c:formatCode>General</c:formatCode>
                  <c:ptCount val="7"/>
                  <c:pt idx="0">
                    <c:v>0.03</c:v>
                  </c:pt>
                  <c:pt idx="1">
                    <c:v>0.04</c:v>
                  </c:pt>
                  <c:pt idx="2">
                    <c:v>2.2400000000000002</c:v>
                  </c:pt>
                  <c:pt idx="3">
                    <c:v>1.76</c:v>
                  </c:pt>
                  <c:pt idx="4">
                    <c:v>1.23</c:v>
                  </c:pt>
                  <c:pt idx="5">
                    <c:v>1.02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Sheet1!$A$2:$A$7</c:f>
              <c:strCache>
                <c:ptCount val="6"/>
                <c:pt idx="0">
                  <c:v>Cis-Females</c:v>
                </c:pt>
                <c:pt idx="1">
                  <c:v>Cis-Males</c:v>
                </c:pt>
                <c:pt idx="2">
                  <c:v>Transgender Female</c:v>
                </c:pt>
                <c:pt idx="3">
                  <c:v>Transgender Male</c:v>
                </c:pt>
                <c:pt idx="4">
                  <c:v>Genderqueer</c:v>
                </c:pt>
                <c:pt idx="5">
                  <c:v>Gender Non-Conforming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0.83</c:v>
                </c:pt>
                <c:pt idx="1">
                  <c:v>1.29</c:v>
                </c:pt>
                <c:pt idx="2">
                  <c:v>4.51</c:v>
                </c:pt>
                <c:pt idx="3">
                  <c:v>3.87</c:v>
                </c:pt>
                <c:pt idx="4">
                  <c:v>4.53</c:v>
                </c:pt>
                <c:pt idx="5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u="none" strike="noStrike" kern="1200" baseline="0" dirty="0">
                    <a:solidFill>
                      <a:srgbClr val="501214">
                        <a:lumMod val="65000"/>
                        <a:lumOff val="35000"/>
                      </a:srgbClr>
                    </a:solidFill>
                  </a:rPr>
                  <a:t>14-day Opioid PDM Prevalence Rate</a:t>
                </a:r>
              </a:p>
            </c:rich>
          </c:tx>
          <c:layout>
            <c:manualLayout>
              <c:xMode val="edge"/>
              <c:yMode val="edge"/>
              <c:x val="1.1803886436443315E-2"/>
              <c:y val="0.204917379109761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79716582071232E-2"/>
          <c:y val="2.6445921548425136E-2"/>
          <c:w val="0.93778247454728914"/>
          <c:h val="0.89512948983761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 POM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Sheet1!$C$2:$C$8</c:f>
                <c:numCache>
                  <c:formatCode>General</c:formatCode>
                  <c:ptCount val="7"/>
                  <c:pt idx="0">
                    <c:v>0.03</c:v>
                  </c:pt>
                  <c:pt idx="1">
                    <c:v>0.1</c:v>
                  </c:pt>
                  <c:pt idx="2">
                    <c:v>1.96</c:v>
                  </c:pt>
                  <c:pt idx="3">
                    <c:v>0.77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Cis-, Heterosexual</c:v>
                </c:pt>
                <c:pt idx="1">
                  <c:v>Sexual Minority Only</c:v>
                </c:pt>
                <c:pt idx="2">
                  <c:v>Gender Minority Only</c:v>
                </c:pt>
                <c:pt idx="3">
                  <c:v>Sexual and Gender Minority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0.94</c:v>
                </c:pt>
                <c:pt idx="1">
                  <c:v>1.46</c:v>
                </c:pt>
                <c:pt idx="2">
                  <c:v>2.81</c:v>
                </c:pt>
                <c:pt idx="3">
                  <c:v>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u="none" strike="noStrike" kern="1200" baseline="0" dirty="0">
                    <a:solidFill>
                      <a:srgbClr val="501214">
                        <a:lumMod val="65000"/>
                        <a:lumOff val="35000"/>
                      </a:srgbClr>
                    </a:solidFill>
                  </a:rPr>
                  <a:t>14-day Opioid PDM Prevalence Rate</a:t>
                </a:r>
              </a:p>
            </c:rich>
          </c:tx>
          <c:layout>
            <c:manualLayout>
              <c:xMode val="edge"/>
              <c:yMode val="edge"/>
              <c:x val="9.0265013925743005E-3"/>
              <c:y val="0.24126096225712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54752144081111E-2"/>
          <c:y val="2.6445921548425136E-2"/>
          <c:w val="0.92310743898527914"/>
          <c:h val="0.84351241434134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Any PDM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Sheet1!$D$2:$D$5</c:f>
                <c:numCache>
                  <c:formatCode>General</c:formatCode>
                  <c:ptCount val="4"/>
                  <c:pt idx="0">
                    <c:v>1.8</c:v>
                  </c:pt>
                  <c:pt idx="1">
                    <c:v>2</c:v>
                  </c:pt>
                  <c:pt idx="2">
                    <c:v>1.5</c:v>
                  </c:pt>
                  <c:pt idx="3">
                    <c:v>2.7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  <c:pt idx="3">
                  <c:v>Negative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5.3</c:v>
                </c:pt>
                <c:pt idx="1">
                  <c:v>5.6</c:v>
                </c:pt>
                <c:pt idx="2">
                  <c:v>8.1</c:v>
                </c:pt>
                <c:pt idx="3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Stimulant PDM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Sheet1!$E$2:$E$5</c:f>
                <c:numCache>
                  <c:formatCode>General</c:formatCode>
                  <c:ptCount val="4"/>
                  <c:pt idx="0">
                    <c:v>1.3</c:v>
                  </c:pt>
                  <c:pt idx="1">
                    <c:v>1.5</c:v>
                  </c:pt>
                  <c:pt idx="2">
                    <c:v>1</c:v>
                  </c:pt>
                  <c:pt idx="3">
                    <c:v>2.2000000000000002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  <c:pt idx="3">
                  <c:v>Negative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3.2</c:v>
                </c:pt>
                <c:pt idx="2">
                  <c:v>4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E0-4D46-9291-2D6294E46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14-day PDM Prevalence Rate</a:t>
                </a:r>
              </a:p>
            </c:rich>
          </c:tx>
          <c:layout>
            <c:manualLayout>
              <c:xMode val="edge"/>
              <c:yMode val="edge"/>
              <c:x val="7.6378088706397923E-3"/>
              <c:y val="0.258542812599118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60405883113865E-2"/>
          <c:y val="2.6445921548425136E-2"/>
          <c:w val="0.92380178524624634"/>
          <c:h val="0.84351241434134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Physical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Sheet1!$D$2:$D$5</c:f>
                <c:numCache>
                  <c:formatCode>General</c:formatCode>
                  <c:ptCount val="4"/>
                  <c:pt idx="0">
                    <c:v>0.4</c:v>
                  </c:pt>
                  <c:pt idx="1">
                    <c:v>1.2</c:v>
                  </c:pt>
                  <c:pt idx="2">
                    <c:v>3.7</c:v>
                  </c:pt>
                  <c:pt idx="3">
                    <c:v>1.1000000000000001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No PDM</c:v>
                </c:pt>
                <c:pt idx="1">
                  <c:v>Past PDM</c:v>
                </c:pt>
                <c:pt idx="2">
                  <c:v>Current PDM</c:v>
                </c:pt>
                <c:pt idx="3">
                  <c:v>Persistent PDM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46.1</c:v>
                </c:pt>
                <c:pt idx="1">
                  <c:v>45.5</c:v>
                </c:pt>
                <c:pt idx="2">
                  <c:v>41.2</c:v>
                </c:pt>
                <c:pt idx="3">
                  <c:v>38.700000000000003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Sheet1!$E$2:$E$5</c:f>
                <c:numCache>
                  <c:formatCode>General</c:formatCode>
                  <c:ptCount val="4"/>
                  <c:pt idx="0">
                    <c:v>0.3</c:v>
                  </c:pt>
                  <c:pt idx="1">
                    <c:v>0.9</c:v>
                  </c:pt>
                  <c:pt idx="2">
                    <c:v>3.1</c:v>
                  </c:pt>
                  <c:pt idx="3">
                    <c:v>1.6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No PDM</c:v>
                </c:pt>
                <c:pt idx="1">
                  <c:v>Past PDM</c:v>
                </c:pt>
                <c:pt idx="2">
                  <c:v>Current PDM</c:v>
                </c:pt>
                <c:pt idx="3">
                  <c:v>Persistent PDM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51.8</c:v>
                </c:pt>
                <c:pt idx="1">
                  <c:v>49.1</c:v>
                </c:pt>
                <c:pt idx="2">
                  <c:v>47.1</c:v>
                </c:pt>
                <c:pt idx="3">
                  <c:v>45.4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E0-4D46-9291-2D6294E46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At val="50"/>
        <c:auto val="1"/>
        <c:lblAlgn val="ctr"/>
        <c:lblOffset val="100"/>
        <c:noMultiLvlLbl val="0"/>
      </c:catAx>
      <c:valAx>
        <c:axId val="1189290080"/>
        <c:scaling>
          <c:orientation val="minMax"/>
          <c:min val="36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Health-related</a:t>
                </a:r>
                <a:r>
                  <a:rPr lang="en-US" sz="2000" b="1" baseline="0" dirty="0"/>
                  <a:t> Quality-of-Life Score</a:t>
                </a:r>
                <a:endParaRPr lang="en-US" sz="2000" b="1" dirty="0"/>
              </a:p>
            </c:rich>
          </c:tx>
          <c:layout>
            <c:manualLayout>
              <c:xMode val="edge"/>
              <c:yMode val="edge"/>
              <c:x val="1.1109540175476062E-2"/>
              <c:y val="0.2160748025011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99982056343085E-2"/>
          <c:y val="2.6445921548425136E-2"/>
          <c:w val="0.92866220907301711"/>
          <c:h val="0.84351241434134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Major Depression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Sheet1!$E$2:$E$5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3.8</c:v>
                  </c:pt>
                  <c:pt idx="2">
                    <c:v>9</c:v>
                  </c:pt>
                  <c:pt idx="3">
                    <c:v>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No PDM</c:v>
                </c:pt>
                <c:pt idx="1">
                  <c:v>Past PDM</c:v>
                </c:pt>
                <c:pt idx="2">
                  <c:v>Current PDM</c:v>
                </c:pt>
                <c:pt idx="3">
                  <c:v>Persistent PDM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7.9</c:v>
                </c:pt>
                <c:pt idx="1">
                  <c:v>13.7</c:v>
                </c:pt>
                <c:pt idx="2">
                  <c:v>8.4</c:v>
                </c:pt>
                <c:pt idx="3">
                  <c:v>17.600000000000001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D46-9291-2D6294E469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ED Visit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Sheet1!$F$2:$F$5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3.7</c:v>
                  </c:pt>
                  <c:pt idx="2">
                    <c:v>15.1</c:v>
                  </c:pt>
                  <c:pt idx="3">
                    <c:v>5.5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No PDM</c:v>
                </c:pt>
                <c:pt idx="1">
                  <c:v>Past PDM</c:v>
                </c:pt>
                <c:pt idx="2">
                  <c:v>Current PDM</c:v>
                </c:pt>
                <c:pt idx="3">
                  <c:v>Persistent PDM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16.5</c:v>
                </c:pt>
                <c:pt idx="1">
                  <c:v>24.8</c:v>
                </c:pt>
                <c:pt idx="2">
                  <c:v>47.7</c:v>
                </c:pt>
                <c:pt idx="3">
                  <c:v>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E0-4D46-9291-2D6294E469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Any SUD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Sheet1!$G$2:$G$5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3.6</c:v>
                  </c:pt>
                  <c:pt idx="2">
                    <c:v>14.1</c:v>
                  </c:pt>
                  <c:pt idx="3">
                    <c:v>6.8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No PDM</c:v>
                </c:pt>
                <c:pt idx="1">
                  <c:v>Past PDM</c:v>
                </c:pt>
                <c:pt idx="2">
                  <c:v>Current PDM</c:v>
                </c:pt>
                <c:pt idx="3">
                  <c:v>Persistent PDM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5.9</c:v>
                </c:pt>
                <c:pt idx="1">
                  <c:v>15.5</c:v>
                </c:pt>
                <c:pt idx="2">
                  <c:v>29.7</c:v>
                </c:pt>
                <c:pt idx="3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7-4AA9-B0F4-3A516D0CC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134960"/>
        <c:axId val="1189290080"/>
      </c:barChart>
      <c:catAx>
        <c:axId val="11851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290080"/>
        <c:crosses val="autoZero"/>
        <c:auto val="1"/>
        <c:lblAlgn val="ctr"/>
        <c:lblOffset val="100"/>
        <c:noMultiLvlLbl val="0"/>
      </c:catAx>
      <c:valAx>
        <c:axId val="1189290080"/>
        <c:scaling>
          <c:orientation val="minMax"/>
        </c:scaling>
        <c:delete val="0"/>
        <c:axPos val="l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Past Year Prevalence Rate</a:t>
                </a:r>
              </a:p>
            </c:rich>
          </c:tx>
          <c:layout>
            <c:manualLayout>
              <c:xMode val="edge"/>
              <c:yMode val="edge"/>
              <c:x val="6.249116348705285E-3"/>
              <c:y val="0.281734410024267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13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51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1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7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8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0340" y="10063298"/>
            <a:ext cx="5003141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7554" y="12183707"/>
            <a:ext cx="440871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tx1"/>
                </a:solidFill>
                <a:latin typeface="Nunito Sans SemiBold" pitchFamily="2" charset="77"/>
              </a:defRPr>
            </a:lvl1pPr>
          </a:lstStyle>
          <a:p>
            <a:r>
              <a:rPr lang="en-US" dirty="0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59097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and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1194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658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65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</a:extLst>
          </p:cNvPr>
          <p:cNvSpPr/>
          <p:nvPr userDrawn="1"/>
        </p:nvSpPr>
        <p:spPr>
          <a:xfrm>
            <a:off x="0" y="11079126"/>
            <a:ext cx="11875108" cy="263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617569"/>
            <a:ext cx="24384000" cy="2192216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8300"/>
            <a:ext cx="24384000" cy="246185"/>
          </a:xfrm>
          <a:prstGeom prst="rect">
            <a:avLst/>
          </a:prstGeom>
        </p:spPr>
      </p:pic>
      <p:pic>
        <p:nvPicPr>
          <p:cNvPr id="9" name="Picture 8" descr="Texas State University">
            <a:extLst>
              <a:ext uri="{FF2B5EF4-FFF2-40B4-BE49-F238E27FC236}">
                <a16:creationId xmlns:a16="http://schemas.microsoft.com/office/drawing/2014/main" id="{8518974B-9748-A645-99AC-7972B43273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tx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kfox@txstate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8B3C72-F9A6-3DF6-8582-4B501BA0E6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2590"/>
          <a:stretch/>
        </p:blipFill>
        <p:spPr>
          <a:xfrm>
            <a:off x="4052456" y="180255"/>
            <a:ext cx="17578760" cy="124673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4137276" y="0"/>
            <a:ext cx="246724" cy="13716000"/>
            <a:chOff x="12068638" y="0"/>
            <a:chExt cx="123362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422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1371039"/>
            <a:ext cx="21287232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Opioid PDM History and Health in Adults 50+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09105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FD3EBE-C83F-52BD-FF1F-155DBCF27157}"/>
              </a:ext>
            </a:extLst>
          </p:cNvPr>
          <p:cNvSpPr txBox="1"/>
          <p:nvPr/>
        </p:nvSpPr>
        <p:spPr>
          <a:xfrm>
            <a:off x="21572376" y="9437007"/>
            <a:ext cx="2500604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Schepis et al., 2021, Aging and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34275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Dissemination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B0E36C-0987-0542-9D20-8C3BDCC0E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98689" y="2941542"/>
            <a:ext cx="8458200" cy="9037097"/>
          </a:xfrm>
        </p:spPr>
        <p:txBody>
          <a:bodyPr/>
          <a:lstStyle/>
          <a:p>
            <a:r>
              <a:rPr lang="en-US" dirty="0"/>
              <a:t>Most through publications and conference presentations</a:t>
            </a:r>
          </a:p>
          <a:p>
            <a:r>
              <a:rPr lang="en-US" dirty="0"/>
              <a:t>Clinical Impact: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NIDA Notes Article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NIDA Drug Facts on Older Adult Substance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FDA Prescribing Guidance for Stimulant Medication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UK Home Office Report on Benzodiazepines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A190C-6C40-C91C-29DE-0EB8B0CE62D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20696" y="459719"/>
            <a:ext cx="10564257" cy="28993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C76ECD-8B02-7E35-E0C9-4427C8E24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14" y="3818741"/>
            <a:ext cx="10580322" cy="50080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4372D7-5666-79AE-609D-32088DEA8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47" y="11086176"/>
            <a:ext cx="11237904" cy="10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Dissemination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B0E36C-0987-0542-9D20-8C3BDCC0E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98689" y="2941542"/>
            <a:ext cx="8458200" cy="9037097"/>
          </a:xfrm>
        </p:spPr>
        <p:txBody>
          <a:bodyPr/>
          <a:lstStyle/>
          <a:p>
            <a:r>
              <a:rPr lang="en-US" dirty="0"/>
              <a:t>Most through publications and conference presentations</a:t>
            </a:r>
          </a:p>
          <a:p>
            <a:r>
              <a:rPr lang="en-US" dirty="0"/>
              <a:t>Clinical Impact: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NIDA Notes Article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NIDA Drug Facts on Older Adult Substance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FDA Prescribing Guidance for Stimulant Medication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UK Home Office Report on Benzodiazepines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1CA1E-6F37-7F34-4AAA-A1C6FE1C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45" y="534452"/>
            <a:ext cx="8757703" cy="2463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F2FC3E-5956-B80D-6F9E-D726B25BB02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39007" y="3203346"/>
            <a:ext cx="10756245" cy="1536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2EDE1-0E92-7637-310D-5BC1A916B36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07341" y="7860861"/>
            <a:ext cx="10759705" cy="187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9EC09-934A-AE08-ABB9-04FE1D4B7B3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507341" y="10370717"/>
            <a:ext cx="10759705" cy="10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Lato Heavy" panose="020F0502020204030203" pitchFamily="34" charset="0"/>
                <a:cs typeface="Lato Heavy" panose="020F0502020204030203" pitchFamily="34" charset="0"/>
              </a:rPr>
              <a:t>Special thanks to:</a:t>
            </a:r>
            <a:endParaRPr kumimoji="0" lang="tr-TR" sz="6000" b="0" i="0" u="none" strike="noStrike" kern="1200" cap="none" spc="1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Sans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76C75-97E8-E443-BC93-ED8DBFB8730E}"/>
              </a:ext>
            </a:extLst>
          </p:cNvPr>
          <p:cNvSpPr txBox="1"/>
          <p:nvPr/>
        </p:nvSpPr>
        <p:spPr>
          <a:xfrm>
            <a:off x="1808857" y="3889971"/>
            <a:ext cx="4343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accent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Sean Esteban</a:t>
            </a:r>
          </a:p>
          <a:p>
            <a:r>
              <a:rPr lang="en-US" sz="3200" b="1" spc="600" dirty="0">
                <a:solidFill>
                  <a:schemeClr val="accent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McCabe, Ph.D.</a:t>
            </a:r>
            <a:endParaRPr lang="tr-TR" sz="3200" b="1" spc="600" dirty="0">
              <a:solidFill>
                <a:schemeClr val="accent1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97D2BE-CDDA-CE48-99AB-25D853A4B581}"/>
              </a:ext>
            </a:extLst>
          </p:cNvPr>
          <p:cNvSpPr txBox="1"/>
          <p:nvPr/>
        </p:nvSpPr>
        <p:spPr>
          <a:xfrm>
            <a:off x="1808854" y="5459631"/>
            <a:ext cx="43434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University of Michigan Center for the Study of Drugs, Alcohol, Smoking and Health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BEDD3F-9359-A748-A7A8-4DD6FC88D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518866" y="3895551"/>
            <a:ext cx="0" cy="43434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5F691D-4D01-7244-BD8A-D5CC59296253}"/>
              </a:ext>
            </a:extLst>
          </p:cNvPr>
          <p:cNvSpPr txBox="1"/>
          <p:nvPr/>
        </p:nvSpPr>
        <p:spPr>
          <a:xfrm>
            <a:off x="7379816" y="3889971"/>
            <a:ext cx="4343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accent4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H. Scott Swartzwelder, Ph.D.</a:t>
            </a:r>
            <a:endParaRPr lang="tr-TR" sz="3200" b="1" spc="600" dirty="0">
              <a:solidFill>
                <a:schemeClr val="accent4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22689-7731-5444-9491-08CB8CA15301}"/>
              </a:ext>
            </a:extLst>
          </p:cNvPr>
          <p:cNvSpPr txBox="1"/>
          <p:nvPr/>
        </p:nvSpPr>
        <p:spPr>
          <a:xfrm>
            <a:off x="7379811" y="5401684"/>
            <a:ext cx="434340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Duke University School of Medicine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6D4E28-0E5C-F34D-A1A5-0D764ADF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89825" y="3895551"/>
            <a:ext cx="0" cy="43434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5EEC7A4-1BA6-534E-BBF0-154B0DFEE85F}"/>
              </a:ext>
            </a:extLst>
          </p:cNvPr>
          <p:cNvSpPr txBox="1"/>
          <p:nvPr/>
        </p:nvSpPr>
        <p:spPr>
          <a:xfrm>
            <a:off x="12950775" y="3889971"/>
            <a:ext cx="4343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accent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Laura J. Holt, Ph.D.</a:t>
            </a:r>
            <a:endParaRPr lang="tr-TR" sz="3200" b="1" spc="600" dirty="0">
              <a:solidFill>
                <a:schemeClr val="accent1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53670-6E2C-5845-B6C5-CE8EBA368FB4}"/>
              </a:ext>
            </a:extLst>
          </p:cNvPr>
          <p:cNvSpPr txBox="1"/>
          <p:nvPr/>
        </p:nvSpPr>
        <p:spPr>
          <a:xfrm>
            <a:off x="12950769" y="5401684"/>
            <a:ext cx="43434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Trinity College (Hartford, CT), Department of Psychology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95010A-A522-4A41-AE84-D3B0384EA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660784" y="3895551"/>
            <a:ext cx="0" cy="43434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074782-D96C-114D-9307-6075E1EF197C}"/>
              </a:ext>
            </a:extLst>
          </p:cNvPr>
          <p:cNvSpPr txBox="1"/>
          <p:nvPr/>
        </p:nvSpPr>
        <p:spPr>
          <a:xfrm>
            <a:off x="18521735" y="3889971"/>
            <a:ext cx="434339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tx2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NIDA and FDA</a:t>
            </a:r>
          </a:p>
          <a:p>
            <a:r>
              <a:rPr lang="en-US" sz="3200" b="1" spc="600" dirty="0">
                <a:solidFill>
                  <a:schemeClr val="tx2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funding</a:t>
            </a:r>
            <a:endParaRPr lang="tr-TR" sz="3200" b="1" spc="600" dirty="0">
              <a:solidFill>
                <a:schemeClr val="tx2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2819A9-E731-BB49-878B-CA7D1CDDBFDE}"/>
              </a:ext>
            </a:extLst>
          </p:cNvPr>
          <p:cNvSpPr txBox="1"/>
          <p:nvPr/>
        </p:nvSpPr>
        <p:spPr>
          <a:xfrm>
            <a:off x="18521728" y="5401684"/>
            <a:ext cx="4343400" cy="39164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1R01DA043691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2R01DA043691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1R01DA042146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1R03DA041584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FDA Award 75F40121C00148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C724C2-FCC9-8249-96EF-5E1F65DA7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231744" y="3895551"/>
            <a:ext cx="0" cy="43434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DA2A5-482A-9743-84A7-58ADC93A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Community Health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1F925-8E91-524F-A847-8D29EF64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Daniel Carter and Kym Fox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B22DB1-FA3B-8D3A-8E93-7D60454A1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91870"/>
            <a:ext cx="9332259" cy="93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7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News Landscape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928B-5533-1F45-B821-D97852D2A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Newsroom staffs decimated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Reduced skills and capacities, especially at local and regional outlets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training primarily available at elite masters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 few stories showing how policy decisions and trends affect local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 little opportunity for public data to generate new stories</a:t>
            </a:r>
          </a:p>
        </p:txBody>
      </p:sp>
    </p:spTree>
    <p:extLst>
      <p:ext uri="{BB962C8B-B14F-4D97-AF65-F5344CB8AC3E}">
        <p14:creationId xmlns:p14="http://schemas.microsoft.com/office/powerpoint/2010/main" val="411966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Telling stories with public health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928B-5533-1F45-B821-D97852D2A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u="sng" dirty="0"/>
              <a:t>Contextualize</a:t>
            </a:r>
            <a:r>
              <a:rPr lang="en-US" dirty="0"/>
              <a:t> local stories to show how they relate to policy decisions and structural patterns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u="sng" dirty="0"/>
              <a:t>Discover</a:t>
            </a:r>
            <a:r>
              <a:rPr lang="en-US" dirty="0"/>
              <a:t> patterns found through exploratory data analysis with local consequences</a:t>
            </a:r>
          </a:p>
        </p:txBody>
      </p:sp>
    </p:spTree>
    <p:extLst>
      <p:ext uri="{BB962C8B-B14F-4D97-AF65-F5344CB8AC3E}">
        <p14:creationId xmlns:p14="http://schemas.microsoft.com/office/powerpoint/2010/main" val="2286626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Design challenges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Insufficient staff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Insufficient expertise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Insufficient data and technical skills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495F20-039E-150B-E7FA-BA0E8EAE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1109" cy="102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Solutions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Free-to-republish articles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 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Visualization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Statewide health dataset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Partnerships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495F20-039E-150B-E7FA-BA0E8EAE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1109" cy="102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context easy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310206E-A2F9-0974-77D4-963FD2B7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859"/>
            <a:ext cx="11547832" cy="128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DA2A5-482A-9743-84A7-58ADC93A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7311" y="1019908"/>
            <a:ext cx="9750289" cy="4771489"/>
          </a:xfrm>
        </p:spPr>
        <p:txBody>
          <a:bodyPr>
            <a:normAutofit/>
          </a:bodyPr>
          <a:lstStyle/>
          <a:p>
            <a:r>
              <a:rPr lang="en-US" sz="7200" b="1" dirty="0"/>
              <a:t>Prescription Drug Misuse (PDM) Across the Lifespan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1F925-8E91-524F-A847-8D29EF64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7311" y="6124672"/>
            <a:ext cx="9747504" cy="2562127"/>
          </a:xfrm>
        </p:spPr>
        <p:txBody>
          <a:bodyPr/>
          <a:lstStyle/>
          <a:p>
            <a:r>
              <a:rPr lang="en-US" dirty="0"/>
              <a:t>Ty Schepis, Ph.D.</a:t>
            </a:r>
          </a:p>
          <a:p>
            <a:r>
              <a:rPr lang="en-US" dirty="0"/>
              <a:t>Professor, Department of Psychology</a:t>
            </a:r>
          </a:p>
        </p:txBody>
      </p:sp>
      <p:pic>
        <p:nvPicPr>
          <p:cNvPr id="6" name="Picture Placeholder 5" descr="Several pills spilling out of a bottle">
            <a:extLst>
              <a:ext uri="{FF2B5EF4-FFF2-40B4-BE49-F238E27FC236}">
                <a16:creationId xmlns:a16="http://schemas.microsoft.com/office/drawing/2014/main" id="{A69F9C2B-A0A6-B334-B7D9-5DAA8417AE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r="19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2CC965-EB63-4ADC-4722-B60C1AE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364" y="1955716"/>
            <a:ext cx="8750300" cy="7975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176047-4599-31F4-76A5-BA196FE9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55" y="699246"/>
            <a:ext cx="7963422" cy="104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52AD76-B838-60C3-CDEF-00CA51B72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284" y="1"/>
            <a:ext cx="12374656" cy="10999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57F23-F308-44EE-7AE9-21286144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5" y="-1"/>
            <a:ext cx="12374655" cy="109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DE12B-0399-95E7-C236-CE316C0E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7"/>
            <a:ext cx="11648594" cy="992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CAF86-5326-80B9-5AE5-5D3C7E9D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453" y="618564"/>
            <a:ext cx="12753547" cy="9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2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3C85F5-AEAB-58B8-FE04-F216AD719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39" y="0"/>
            <a:ext cx="16069522" cy="2689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9F395-601F-FE28-698B-B0F96D5B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238" y="3298368"/>
            <a:ext cx="16069521" cy="82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9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Increasing discovery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E99D7-1783-5FB4-E81A-692AE75C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87966" cy="9683263"/>
          </a:xfrm>
          <a:prstGeom prst="rect">
            <a:avLst/>
          </a:prstGeom>
        </p:spPr>
      </p:pic>
      <p:pic>
        <p:nvPicPr>
          <p:cNvPr id="5122" name="Picture 2" descr="Public Health Watch">
            <a:extLst>
              <a:ext uri="{FF2B5EF4-FFF2-40B4-BE49-F238E27FC236}">
                <a16:creationId xmlns:a16="http://schemas.microsoft.com/office/drawing/2014/main" id="{DDC256A6-C3A1-8D6C-F9CC-32469933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43" y="10982960"/>
            <a:ext cx="406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ctoria Advocate">
            <a:extLst>
              <a:ext uri="{FF2B5EF4-FFF2-40B4-BE49-F238E27FC236}">
                <a16:creationId xmlns:a16="http://schemas.microsoft.com/office/drawing/2014/main" id="{8FD6CDFD-846F-6401-54B9-C2EC79C0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344910"/>
            <a:ext cx="40640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Working with researchers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Theoretical claims are often not seen as newsworthy.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Metrics / indexes / scales can be opaque to journalists.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Empirical claims are rarely tied to local contexts — generalizability fights specificity.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Journalists don’t have time to fill in the story that research could tell — they’re much more likely to look for your research to contextualize their 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6" name="Picture 2" descr="Pin on My Career Path">
            <a:extLst>
              <a:ext uri="{FF2B5EF4-FFF2-40B4-BE49-F238E27FC236}">
                <a16:creationId xmlns:a16="http://schemas.microsoft.com/office/drawing/2014/main" id="{01AC7AE0-D750-B49D-5E9C-4C280DD5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577493" cy="64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4810-18C4-830B-0EE6-202FF253012B}"/>
              </a:ext>
            </a:extLst>
          </p:cNvPr>
          <p:cNvSpPr txBox="1"/>
          <p:nvPr/>
        </p:nvSpPr>
        <p:spPr>
          <a:xfrm>
            <a:off x="518984" y="7933038"/>
            <a:ext cx="9910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“The theory of everything?”</a:t>
            </a: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“I want you to lead with this.”</a:t>
            </a:r>
            <a:b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“I’m not </a:t>
            </a:r>
            <a:r>
              <a:rPr lang="en-US" sz="2400" dirty="0" err="1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gonna</a:t>
            </a:r>
            <a: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lead with it.”</a:t>
            </a:r>
          </a:p>
        </p:txBody>
      </p:sp>
    </p:spTree>
    <p:extLst>
      <p:ext uri="{BB962C8B-B14F-4D97-AF65-F5344CB8AC3E}">
        <p14:creationId xmlns:p14="http://schemas.microsoft.com/office/powerpoint/2010/main" val="8003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418" y="926109"/>
            <a:ext cx="9232121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Texas Community Health News</a:t>
            </a:r>
          </a:p>
        </p:txBody>
      </p:sp>
      <p:pic>
        <p:nvPicPr>
          <p:cNvPr id="5" name="Picture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51A8C55-44E9-96C5-1EE3-885FF1AA16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r="1559"/>
          <a:stretch>
            <a:fillRect/>
          </a:stretch>
        </p:blipFill>
        <p:spPr>
          <a:xfrm>
            <a:off x="14123988" y="304800"/>
            <a:ext cx="8686800" cy="11090275"/>
          </a:xfr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668E5-0394-F74B-E65E-10641952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2" y="644424"/>
            <a:ext cx="1911207" cy="191120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5BC04-46C3-B021-12A4-58AB454F3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1"/>
          <a:stretch/>
        </p:blipFill>
        <p:spPr>
          <a:xfrm>
            <a:off x="1573212" y="2837317"/>
            <a:ext cx="11361544" cy="85577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04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3AE9ED-5FE5-E445-9C56-BC39E3F1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1845" y="1823806"/>
            <a:ext cx="11070030" cy="914400"/>
          </a:xfrm>
        </p:spPr>
        <p:txBody>
          <a:bodyPr>
            <a:normAutofit/>
          </a:bodyPr>
          <a:lstStyle/>
          <a:p>
            <a:r>
              <a:rPr lang="en-US" dirty="0"/>
              <a:t>National Community Journalism Initiatives</a:t>
            </a:r>
          </a:p>
        </p:txBody>
      </p:sp>
      <p:pic>
        <p:nvPicPr>
          <p:cNvPr id="12" name="Picture Placeholder 11" descr="A map of the united states&#10;&#10;Description automatically generated">
            <a:extLst>
              <a:ext uri="{FF2B5EF4-FFF2-40B4-BE49-F238E27FC236}">
                <a16:creationId xmlns:a16="http://schemas.microsoft.com/office/drawing/2014/main" id="{D184A24B-8DD7-7191-60BE-3ADC8922A2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2221"/>
          <a:stretch>
            <a:fillRect/>
          </a:stretch>
        </p:blipFill>
        <p:spPr>
          <a:xfrm>
            <a:off x="434975" y="1824044"/>
            <a:ext cx="11387138" cy="7772400"/>
          </a:xfr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037D98-6060-804F-8770-859E2CFE525A}"/>
              </a:ext>
            </a:extLst>
          </p:cNvPr>
          <p:cNvSpPr/>
          <p:nvPr/>
        </p:nvSpPr>
        <p:spPr>
          <a:xfrm>
            <a:off x="12439750" y="2738206"/>
            <a:ext cx="3584703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University led student reporting programs that provide local news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19C5E1-CBF7-BB41-9FD7-11A748828B08}"/>
              </a:ext>
            </a:extLst>
          </p:cNvPr>
          <p:cNvSpPr/>
          <p:nvPr/>
        </p:nvSpPr>
        <p:spPr>
          <a:xfrm>
            <a:off x="17647225" y="2738206"/>
            <a:ext cx="358470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 million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Americans received their news from students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DADC1-354F-4E42-BF81-BC8C19DDA5CF}"/>
              </a:ext>
            </a:extLst>
          </p:cNvPr>
          <p:cNvSpPr/>
          <p:nvPr/>
        </p:nvSpPr>
        <p:spPr>
          <a:xfrm>
            <a:off x="12439749" y="6722677"/>
            <a:ext cx="358470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1,500+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Media outlet partners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D06A50-D2A1-2040-927B-F213D6ECCD12}"/>
              </a:ext>
            </a:extLst>
          </p:cNvPr>
          <p:cNvSpPr/>
          <p:nvPr/>
        </p:nvSpPr>
        <p:spPr>
          <a:xfrm>
            <a:off x="17647225" y="6357384"/>
            <a:ext cx="496792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20+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Media outlets published TCHN content in our first 3 months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EB84182-20C1-B575-36CF-73B344184C46}"/>
              </a:ext>
            </a:extLst>
          </p:cNvPr>
          <p:cNvSpPr txBox="1">
            <a:spLocks/>
          </p:cNvSpPr>
          <p:nvPr/>
        </p:nvSpPr>
        <p:spPr>
          <a:xfrm>
            <a:off x="573593" y="9793668"/>
            <a:ext cx="1113966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300" baseline="0">
                <a:solidFill>
                  <a:schemeClr val="tx1"/>
                </a:solidFill>
                <a:latin typeface="Nunito Sans SemiBold" pitchFamily="2" charset="77"/>
                <a:ea typeface="+mj-ea"/>
                <a:cs typeface="+mj-cs"/>
              </a:defRPr>
            </a:lvl1pPr>
          </a:lstStyle>
          <a:p>
            <a:r>
              <a:rPr lang="en-US" sz="2800" dirty="0"/>
              <a:t>UVM Center for Community News August 2023 survey</a:t>
            </a:r>
          </a:p>
        </p:txBody>
      </p:sp>
    </p:spTree>
    <p:extLst>
      <p:ext uri="{BB962C8B-B14F-4D97-AF65-F5344CB8AC3E}">
        <p14:creationId xmlns:p14="http://schemas.microsoft.com/office/powerpoint/2010/main" val="22245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C572126-44DE-2D4A-98C7-538B4A29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Produce health-related journalism</a:t>
            </a:r>
          </a:p>
        </p:txBody>
      </p:sp>
      <p:sp>
        <p:nvSpPr>
          <p:cNvPr id="17" name="Picture Placeholder 16" descr="placeholder picture box">
            <a:extLst>
              <a:ext uri="{FF2B5EF4-FFF2-40B4-BE49-F238E27FC236}">
                <a16:creationId xmlns:a16="http://schemas.microsoft.com/office/drawing/2014/main" id="{E1BF76CE-6CF7-6C41-A04E-DC6381E84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E56B2-E524-AFDD-4E40-8FC4F0E7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34" y="2514601"/>
            <a:ext cx="5047466" cy="8950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561D5-76B3-EB75-0BF8-51411474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601" y="2514601"/>
            <a:ext cx="5047466" cy="8950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256F8-5AE1-E49A-62AF-6C66F1A6A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853" y="2514601"/>
            <a:ext cx="5041712" cy="8950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993AF8-11E2-6F0A-F6E6-F5CE45E8A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3589" y="2514601"/>
            <a:ext cx="5041712" cy="89505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2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C572126-44DE-2D4A-98C7-538B4A29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19" y="3212009"/>
            <a:ext cx="6557958" cy="2369059"/>
          </a:xfrm>
        </p:spPr>
        <p:txBody>
          <a:bodyPr>
            <a:normAutofit/>
          </a:bodyPr>
          <a:lstStyle/>
          <a:p>
            <a:r>
              <a:rPr lang="en-US" sz="9600" dirty="0"/>
              <a:t>Interns</a:t>
            </a:r>
          </a:p>
        </p:txBody>
      </p:sp>
      <p:sp>
        <p:nvSpPr>
          <p:cNvPr id="17" name="Picture Placeholder 16" descr="placeholder picture box">
            <a:extLst>
              <a:ext uri="{FF2B5EF4-FFF2-40B4-BE49-F238E27FC236}">
                <a16:creationId xmlns:a16="http://schemas.microsoft.com/office/drawing/2014/main" id="{E1BF76CE-6CF7-6C41-A04E-DC6381E84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 descr="placeholder picture box">
            <a:extLst>
              <a:ext uri="{FF2B5EF4-FFF2-40B4-BE49-F238E27FC236}">
                <a16:creationId xmlns:a16="http://schemas.microsoft.com/office/drawing/2014/main" id="{848861CD-FE5D-2945-8B5F-345F8CCEDE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 descr="placeholder picture box">
            <a:extLst>
              <a:ext uri="{FF2B5EF4-FFF2-40B4-BE49-F238E27FC236}">
                <a16:creationId xmlns:a16="http://schemas.microsoft.com/office/drawing/2014/main" id="{33FEBC20-3ED0-4F42-9C5F-1E1CB516D6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F1457-38C5-90A2-A8D4-C1F4C456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6323" b="6631"/>
          <a:stretch/>
        </p:blipFill>
        <p:spPr>
          <a:xfrm>
            <a:off x="9682429" y="93784"/>
            <a:ext cx="13340861" cy="11418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36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U.S. Prescription Drug Misuse (PDM)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928B-5533-1F45-B821-D97852D2A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One of the highest rates worldwide, if not highest</a:t>
            </a:r>
          </a:p>
          <a:p>
            <a:r>
              <a:rPr lang="en-US" sz="3600" dirty="0"/>
              <a:t>Adolescent PDM is a focus because of fears about early initiation and altered development</a:t>
            </a:r>
          </a:p>
          <a:p>
            <a:r>
              <a:rPr lang="en-US" sz="3600" dirty="0"/>
              <a:t>Within the U.S., young adults (18-25 years) have the highest rates of PDM, so key group for research</a:t>
            </a:r>
          </a:p>
          <a:p>
            <a:r>
              <a:rPr lang="en-US" sz="3600" dirty="0"/>
              <a:t>While adults 50 and older have much lower rates, they may be at higher risk for consequences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5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1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Media </a:t>
            </a:r>
            <a:r>
              <a:rPr kumimoji="0" lang="tr-TR" sz="6000" b="0" i="0" u="none" strike="noStrike" kern="1200" cap="none" spc="12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partners</a:t>
            </a:r>
            <a:endParaRPr kumimoji="0" lang="tr-TR" sz="6000" b="0" i="0" u="none" strike="noStrike" kern="1200" cap="none" spc="1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Sans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AF98D7-87B8-AD40-8DD8-611BC673FE2D}"/>
              </a:ext>
            </a:extLst>
          </p:cNvPr>
          <p:cNvSpPr txBox="1"/>
          <p:nvPr/>
        </p:nvSpPr>
        <p:spPr>
          <a:xfrm>
            <a:off x="3428396" y="7593046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dirty="0" err="1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Non-profit</a:t>
            </a:r>
            <a:r>
              <a:rPr lang="tr-TR" sz="28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2800" dirty="0" err="1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radio</a:t>
            </a:r>
            <a:endParaRPr lang="tr-TR" sz="28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B5495B-FA12-A745-918A-BA8A96D9C37E}"/>
              </a:ext>
            </a:extLst>
          </p:cNvPr>
          <p:cNvSpPr txBox="1"/>
          <p:nvPr/>
        </p:nvSpPr>
        <p:spPr>
          <a:xfrm>
            <a:off x="3874833" y="8131155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San </a:t>
            </a:r>
            <a:r>
              <a:rPr lang="tr-TR" sz="2400" dirty="0" err="1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Antonio</a:t>
            </a:r>
            <a:endParaRPr lang="tr-TR" sz="2400" dirty="0">
              <a:solidFill>
                <a:srgbClr val="41414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6704159-3330-E645-AD1F-DB4EF8B03822}"/>
              </a:ext>
            </a:extLst>
          </p:cNvPr>
          <p:cNvSpPr/>
          <p:nvPr/>
        </p:nvSpPr>
        <p:spPr>
          <a:xfrm>
            <a:off x="3046707" y="8688070"/>
            <a:ext cx="35433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Public radio outlet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Serves South Texas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Bureau in the Valley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38945E-6ABD-EA4D-B6C2-268089ACB08D}"/>
              </a:ext>
            </a:extLst>
          </p:cNvPr>
          <p:cNvSpPr txBox="1"/>
          <p:nvPr/>
        </p:nvSpPr>
        <p:spPr>
          <a:xfrm>
            <a:off x="8251862" y="7593046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dirty="0" err="1">
                <a:solidFill>
                  <a:schemeClr val="accent4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Non-profit</a:t>
            </a:r>
            <a:r>
              <a:rPr lang="tr-TR" sz="2800" dirty="0">
                <a:solidFill>
                  <a:schemeClr val="accent4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2800" dirty="0" err="1">
                <a:solidFill>
                  <a:schemeClr val="accent4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digital</a:t>
            </a:r>
            <a:endParaRPr lang="tr-TR" sz="2800" dirty="0">
              <a:solidFill>
                <a:schemeClr val="accent4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0249250-9A27-CF41-B568-13515AA9A46B}"/>
              </a:ext>
            </a:extLst>
          </p:cNvPr>
          <p:cNvSpPr txBox="1"/>
          <p:nvPr/>
        </p:nvSpPr>
        <p:spPr>
          <a:xfrm>
            <a:off x="9022105" y="81311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 err="1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National</a:t>
            </a:r>
            <a:r>
              <a:rPr lang="tr-TR" sz="2400" dirty="0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345CC1-D637-CD4B-B94B-B2C9F38D23E5}"/>
              </a:ext>
            </a:extLst>
          </p:cNvPr>
          <p:cNvSpPr/>
          <p:nvPr/>
        </p:nvSpPr>
        <p:spPr>
          <a:xfrm>
            <a:off x="7967956" y="8688070"/>
            <a:ext cx="35433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Based in Austin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Project &amp; investigative journalism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68346E8-6CB0-F54C-8106-DE42308D6F9D}"/>
              </a:ext>
            </a:extLst>
          </p:cNvPr>
          <p:cNvSpPr txBox="1"/>
          <p:nvPr/>
        </p:nvSpPr>
        <p:spPr>
          <a:xfrm>
            <a:off x="13207577" y="7593046"/>
            <a:ext cx="290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Daily </a:t>
            </a:r>
            <a:r>
              <a:rPr lang="tr-TR" sz="2800" dirty="0" err="1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newspaper</a:t>
            </a:r>
            <a:endParaRPr lang="tr-TR" sz="28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85C280-2B5F-F342-9D0F-0F5AF6B86B6E}"/>
              </a:ext>
            </a:extLst>
          </p:cNvPr>
          <p:cNvSpPr txBox="1"/>
          <p:nvPr/>
        </p:nvSpPr>
        <p:spPr>
          <a:xfrm>
            <a:off x="14042740" y="8131155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Victoria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DFD2C3E-B897-6B4E-934E-25813E3F3A0F}"/>
              </a:ext>
            </a:extLst>
          </p:cNvPr>
          <p:cNvSpPr/>
          <p:nvPr/>
        </p:nvSpPr>
        <p:spPr>
          <a:xfrm>
            <a:off x="12889207" y="8688070"/>
            <a:ext cx="35433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Regional daily newspaper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oldest paper in Texas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01FAE99-2DDC-DA48-A3D5-B29088197A64}"/>
              </a:ext>
            </a:extLst>
          </p:cNvPr>
          <p:cNvSpPr txBox="1"/>
          <p:nvPr/>
        </p:nvSpPr>
        <p:spPr>
          <a:xfrm>
            <a:off x="18092711" y="7593046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dirty="0" err="1">
                <a:solidFill>
                  <a:schemeClr val="tx2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Non-profit</a:t>
            </a:r>
            <a:r>
              <a:rPr lang="tr-TR" sz="2800" dirty="0">
                <a:solidFill>
                  <a:schemeClr val="tx2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digital</a:t>
            </a:r>
            <a:endParaRPr lang="tr-TR" sz="2800" dirty="0">
              <a:solidFill>
                <a:schemeClr val="tx2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115FE6-C652-1145-94D0-1CDAE23B0B82}"/>
              </a:ext>
            </a:extLst>
          </p:cNvPr>
          <p:cNvSpPr txBox="1"/>
          <p:nvPr/>
        </p:nvSpPr>
        <p:spPr>
          <a:xfrm>
            <a:off x="19038480" y="8131155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rgbClr val="41414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Austin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5531F0E-E636-7B43-AB6E-CA415CF86DB3}"/>
              </a:ext>
            </a:extLst>
          </p:cNvPr>
          <p:cNvSpPr/>
          <p:nvPr/>
        </p:nvSpPr>
        <p:spPr>
          <a:xfrm>
            <a:off x="17808805" y="8688070"/>
            <a:ext cx="35433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Statewide digital news outlet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Focus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issues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policy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Texas Public Radio">
            <a:extLst>
              <a:ext uri="{FF2B5EF4-FFF2-40B4-BE49-F238E27FC236}">
                <a16:creationId xmlns:a16="http://schemas.microsoft.com/office/drawing/2014/main" id="{907753A7-5906-9ECC-350D-0567AD2C9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46" y="5027930"/>
            <a:ext cx="406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Health Watch">
            <a:extLst>
              <a:ext uri="{FF2B5EF4-FFF2-40B4-BE49-F238E27FC236}">
                <a16:creationId xmlns:a16="http://schemas.microsoft.com/office/drawing/2014/main" id="{FA0A3039-400A-1D3A-77D8-CB483AE3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06" y="4267657"/>
            <a:ext cx="406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ctoria Advocate">
            <a:extLst>
              <a:ext uri="{FF2B5EF4-FFF2-40B4-BE49-F238E27FC236}">
                <a16:creationId xmlns:a16="http://schemas.microsoft.com/office/drawing/2014/main" id="{E0A43E1B-8349-26C8-35B0-23023340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707" y="5154930"/>
            <a:ext cx="40640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xas Tribune">
            <a:extLst>
              <a:ext uri="{FF2B5EF4-FFF2-40B4-BE49-F238E27FC236}">
                <a16:creationId xmlns:a16="http://schemas.microsoft.com/office/drawing/2014/main" id="{13CA722F-F31B-1760-4644-92969CC5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824" y="4710150"/>
            <a:ext cx="5111261" cy="14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3AE9ED-5FE5-E445-9C56-BC39E3F1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1845" y="2738200"/>
            <a:ext cx="11070030" cy="914400"/>
          </a:xfrm>
        </p:spPr>
        <p:txBody>
          <a:bodyPr>
            <a:normAutofit/>
          </a:bodyPr>
          <a:lstStyle/>
          <a:p>
            <a:r>
              <a:rPr lang="en-US" dirty="0"/>
              <a:t>Journalism Organization Partnerships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37D98-6060-804F-8770-859E2CFE525A}"/>
              </a:ext>
            </a:extLst>
          </p:cNvPr>
          <p:cNvSpPr/>
          <p:nvPr/>
        </p:nvSpPr>
        <p:spPr>
          <a:xfrm>
            <a:off x="12181844" y="3652600"/>
            <a:ext cx="3584703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50 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Community journalists trained TCCJ workshops across the state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19C5E1-CBF7-BB41-9FD7-11A748828B08}"/>
              </a:ext>
            </a:extLst>
          </p:cNvPr>
          <p:cNvSpPr/>
          <p:nvPr/>
        </p:nvSpPr>
        <p:spPr>
          <a:xfrm>
            <a:off x="17647226" y="3769977"/>
            <a:ext cx="358470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150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Visits to TCHN booth at TPA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DADC1-354F-4E42-BF81-BC8C19DDA5CF}"/>
              </a:ext>
            </a:extLst>
          </p:cNvPr>
          <p:cNvSpPr/>
          <p:nvPr/>
        </p:nvSpPr>
        <p:spPr>
          <a:xfrm>
            <a:off x="12181843" y="7449503"/>
            <a:ext cx="358470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75 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Media outlets – companies own multiple outlets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D06A50-D2A1-2040-927B-F213D6ECCD12}"/>
              </a:ext>
            </a:extLst>
          </p:cNvPr>
          <p:cNvSpPr/>
          <p:nvPr/>
        </p:nvSpPr>
        <p:spPr>
          <a:xfrm>
            <a:off x="17647225" y="7271778"/>
            <a:ext cx="496792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40+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College Media outlet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Training sessions at TIPA state conference – San Marcos</a:t>
            </a:r>
          </a:p>
          <a:p>
            <a:pPr algn="ctr">
              <a:lnSpc>
                <a:spcPct val="150000"/>
              </a:lnSpc>
            </a:pPr>
            <a:r>
              <a:rPr lang="en-US" sz="2400" i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Coming spring 2024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EB84182-20C1-B575-36CF-73B344184C46}"/>
              </a:ext>
            </a:extLst>
          </p:cNvPr>
          <p:cNvSpPr txBox="1">
            <a:spLocks/>
          </p:cNvSpPr>
          <p:nvPr/>
        </p:nvSpPr>
        <p:spPr>
          <a:xfrm>
            <a:off x="-8686505" y="10130949"/>
            <a:ext cx="17999103" cy="1799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300" baseline="0">
                <a:solidFill>
                  <a:schemeClr val="tx1"/>
                </a:solidFill>
                <a:latin typeface="Nunito Sans SemiBold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050" name="Picture 2" descr="Texas Center for Community Journalism">
            <a:extLst>
              <a:ext uri="{FF2B5EF4-FFF2-40B4-BE49-F238E27FC236}">
                <a16:creationId xmlns:a16="http://schemas.microsoft.com/office/drawing/2014/main" id="{A6CCC0D5-C922-F964-058E-5A0B7D1E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3" y="624405"/>
            <a:ext cx="10753902" cy="3356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xas Press (@TexasPress) / X">
            <a:extLst>
              <a:ext uri="{FF2B5EF4-FFF2-40B4-BE49-F238E27FC236}">
                <a16:creationId xmlns:a16="http://schemas.microsoft.com/office/drawing/2014/main" id="{0C7F2BFC-C1A8-2FF7-7B77-FDFB1AE5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54" y="4210255"/>
            <a:ext cx="5080000" cy="5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 Logo">
            <a:extLst>
              <a:ext uri="{FF2B5EF4-FFF2-40B4-BE49-F238E27FC236}">
                <a16:creationId xmlns:a16="http://schemas.microsoft.com/office/drawing/2014/main" id="{736BDE0E-1643-A9DF-3AE2-D72945FD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00" y="9524715"/>
            <a:ext cx="3810000" cy="1841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7" y="973001"/>
            <a:ext cx="20320727" cy="1143562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What we are and what we are not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86235-3A80-D4F4-CD0C-62B1EAB0F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385" y="2287048"/>
            <a:ext cx="8234885" cy="8972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6" name="Picture 4" descr="SPJEthicsWeek">
            <a:extLst>
              <a:ext uri="{FF2B5EF4-FFF2-40B4-BE49-F238E27FC236}">
                <a16:creationId xmlns:a16="http://schemas.microsoft.com/office/drawing/2014/main" id="{9298C180-60F8-6FB4-03A5-DDB0C1AB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210" y="2521508"/>
            <a:ext cx="3435081" cy="85877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00D44-B1FC-F767-0283-2DF95703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13" y="2480842"/>
            <a:ext cx="7772400" cy="3080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504D6-6E3E-D10C-ADE8-6AAA43F31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126" y="5557104"/>
            <a:ext cx="7772400" cy="5636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60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C572126-44DE-2D4A-98C7-538B4A29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652" y="1353710"/>
            <a:ext cx="18288000" cy="1143562"/>
          </a:xfrm>
        </p:spPr>
        <p:txBody>
          <a:bodyPr>
            <a:normAutofit/>
          </a:bodyPr>
          <a:lstStyle/>
          <a:p>
            <a:r>
              <a:rPr lang="en-US" dirty="0"/>
              <a:t>Journalists need expert sources</a:t>
            </a:r>
          </a:p>
        </p:txBody>
      </p:sp>
      <p:sp>
        <p:nvSpPr>
          <p:cNvPr id="16" name="Picture Placeholder 15" descr="placeholder picture box">
            <a:extLst>
              <a:ext uri="{FF2B5EF4-FFF2-40B4-BE49-F238E27FC236}">
                <a16:creationId xmlns:a16="http://schemas.microsoft.com/office/drawing/2014/main" id="{D42A1030-E705-3E49-AC1E-D878922FD6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 descr="placeholder picture box">
            <a:extLst>
              <a:ext uri="{FF2B5EF4-FFF2-40B4-BE49-F238E27FC236}">
                <a16:creationId xmlns:a16="http://schemas.microsoft.com/office/drawing/2014/main" id="{E1BF76CE-6CF7-6C41-A04E-DC6381E84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91A71-37A4-D925-7849-E20413F5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03" y="2565750"/>
            <a:ext cx="7772400" cy="857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1B4EA-ACE3-4914-346B-60613E3E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914" y="2571750"/>
            <a:ext cx="7429500" cy="857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43860F-40C4-DD18-2872-ED3F1A179184}"/>
              </a:ext>
            </a:extLst>
          </p:cNvPr>
          <p:cNvSpPr/>
          <p:nvPr/>
        </p:nvSpPr>
        <p:spPr>
          <a:xfrm>
            <a:off x="18157501" y="2894174"/>
            <a:ext cx="358470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Contact us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Let us know what you’re doing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870F6-C979-A7FE-D99F-5F642DD4E2C2}"/>
              </a:ext>
            </a:extLst>
          </p:cNvPr>
          <p:cNvSpPr/>
          <p:nvPr/>
        </p:nvSpPr>
        <p:spPr>
          <a:xfrm>
            <a:off x="18157500" y="5641023"/>
            <a:ext cx="358470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Reply 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To TCHN emails &amp; calls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36730-B43A-CE21-6EDF-1666C586C656}"/>
              </a:ext>
            </a:extLst>
          </p:cNvPr>
          <p:cNvSpPr/>
          <p:nvPr/>
        </p:nvSpPr>
        <p:spPr>
          <a:xfrm>
            <a:off x="18157499" y="8553848"/>
            <a:ext cx="358470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1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1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Are tomorrow’s journalists</a:t>
            </a:r>
          </a:p>
        </p:txBody>
      </p:sp>
    </p:spTree>
    <p:extLst>
      <p:ext uri="{BB962C8B-B14F-4D97-AF65-F5344CB8AC3E}">
        <p14:creationId xmlns:p14="http://schemas.microsoft.com/office/powerpoint/2010/main" val="21726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1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CONTACT US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6D4D41-0606-CF4D-A4A6-2D09AB2B6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3344333"/>
            <a:ext cx="1752600" cy="175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0" name="Rectangle 29" descr="phone">
            <a:extLst>
              <a:ext uri="{FF2B5EF4-FFF2-40B4-BE49-F238E27FC236}">
                <a16:creationId xmlns:a16="http://schemas.microsoft.com/office/drawing/2014/main" id="{543B64D4-1C0A-6248-B6D3-AEAC50075ACB}"/>
              </a:ext>
            </a:extLst>
          </p:cNvPr>
          <p:cNvSpPr/>
          <p:nvPr/>
        </p:nvSpPr>
        <p:spPr>
          <a:xfrm>
            <a:off x="9509567" y="3561684"/>
            <a:ext cx="6238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000" dirty="0">
                <a:solidFill>
                  <a:schemeClr val="bg1"/>
                </a:solidFill>
                <a:latin typeface="FontAwesome" pitchFamily="2" charset="0"/>
              </a:rPr>
              <a:t></a:t>
            </a:r>
            <a:endParaRPr lang="tr-TR" sz="8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CC7710-FF0C-714B-86A4-799F84EB3E75}"/>
              </a:ext>
            </a:extLst>
          </p:cNvPr>
          <p:cNvSpPr txBox="1"/>
          <p:nvPr/>
        </p:nvSpPr>
        <p:spPr>
          <a:xfrm>
            <a:off x="11262167" y="3928245"/>
            <a:ext cx="3005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210-508-9364</a:t>
            </a:r>
          </a:p>
          <a:p>
            <a:r>
              <a:rPr lang="tr-TR" sz="3200" b="1" dirty="0" err="1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Kym</a:t>
            </a:r>
            <a:r>
              <a:rPr lang="tr-TR" sz="3200" b="1" dirty="0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Fox</a:t>
            </a:r>
            <a:r>
              <a:rPr lang="tr-TR" sz="3200" b="1" dirty="0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(m)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8B986E-F4E1-FE48-AC64-B565C1A1C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5841481"/>
            <a:ext cx="1752600" cy="1752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1" name="Rectangle 30" descr="inbox">
            <a:extLst>
              <a:ext uri="{FF2B5EF4-FFF2-40B4-BE49-F238E27FC236}">
                <a16:creationId xmlns:a16="http://schemas.microsoft.com/office/drawing/2014/main" id="{558D0D44-AEC5-7F40-AB26-D168F88FF72D}"/>
              </a:ext>
            </a:extLst>
          </p:cNvPr>
          <p:cNvSpPr/>
          <p:nvPr/>
        </p:nvSpPr>
        <p:spPr>
          <a:xfrm>
            <a:off x="9399760" y="6209947"/>
            <a:ext cx="8435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dirty="0">
                <a:solidFill>
                  <a:schemeClr val="bg1"/>
                </a:solidFill>
                <a:latin typeface="FontAwesome" pitchFamily="2" charset="0"/>
              </a:rPr>
              <a:t></a:t>
            </a:r>
            <a:endParaRPr lang="tr-TR" sz="60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335252-269B-5B48-BF32-BCB76234C454}"/>
              </a:ext>
            </a:extLst>
          </p:cNvPr>
          <p:cNvSpPr txBox="1"/>
          <p:nvPr/>
        </p:nvSpPr>
        <p:spPr>
          <a:xfrm>
            <a:off x="11262167" y="6425390"/>
            <a:ext cx="39998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chemeClr val="tx2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  <a:hlinkClick r:id="rId2"/>
              </a:rPr>
              <a:t>kfox@txstate.edu</a:t>
            </a:r>
            <a:endParaRPr lang="tr-TR" sz="3200" b="1" dirty="0">
              <a:solidFill>
                <a:schemeClr val="tx2"/>
              </a:solidFill>
              <a:latin typeface="Nunito Sans SemiBold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tr-TR" sz="3200" b="1" dirty="0" err="1">
                <a:solidFill>
                  <a:schemeClr val="tx2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dcarter@txstate.edu</a:t>
            </a:r>
            <a:endParaRPr lang="tr-TR" sz="3200" b="1" dirty="0">
              <a:solidFill>
                <a:schemeClr val="tx2"/>
              </a:solidFill>
              <a:latin typeface="Nunito Sans SemiBold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B6B42-AE99-374B-A0C9-5D2868EB1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8338626"/>
            <a:ext cx="1752600" cy="1752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2" name="Rectangle 31" descr="GPS arrow">
            <a:extLst>
              <a:ext uri="{FF2B5EF4-FFF2-40B4-BE49-F238E27FC236}">
                <a16:creationId xmlns:a16="http://schemas.microsoft.com/office/drawing/2014/main" id="{45348426-7B09-B94E-9C4B-ECE9EE418A08}"/>
              </a:ext>
            </a:extLst>
          </p:cNvPr>
          <p:cNvSpPr/>
          <p:nvPr/>
        </p:nvSpPr>
        <p:spPr>
          <a:xfrm>
            <a:off x="9382557" y="871882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dirty="0">
                <a:solidFill>
                  <a:schemeClr val="bg1"/>
                </a:solidFill>
                <a:latin typeface="FontAwesome" pitchFamily="2" charset="0"/>
              </a:rPr>
              <a:t></a:t>
            </a:r>
            <a:endParaRPr lang="tr-TR" sz="6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7430AC-CA9B-D945-9943-3918C244C5DC}"/>
              </a:ext>
            </a:extLst>
          </p:cNvPr>
          <p:cNvSpPr txBox="1"/>
          <p:nvPr/>
        </p:nvSpPr>
        <p:spPr>
          <a:xfrm>
            <a:off x="11262167" y="8287934"/>
            <a:ext cx="85967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Texas </a:t>
            </a: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Community</a:t>
            </a: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Health</a:t>
            </a: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News</a:t>
            </a:r>
          </a:p>
          <a:p>
            <a:pPr>
              <a:spcAft>
                <a:spcPts val="1200"/>
              </a:spcAft>
            </a:pP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School of </a:t>
            </a: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Journalism</a:t>
            </a: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&amp; </a:t>
            </a: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Mass</a:t>
            </a: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Communication</a:t>
            </a:r>
            <a:endParaRPr lang="tr-TR" sz="3200" b="1" dirty="0">
              <a:solidFill>
                <a:schemeClr val="accent4"/>
              </a:solidFill>
              <a:latin typeface="Nunito Sans SemiBold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spcAft>
                <a:spcPts val="1200"/>
              </a:spcAft>
            </a:pPr>
            <a:r>
              <a:rPr lang="tr-TR" sz="3200" b="1" dirty="0" err="1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Old</a:t>
            </a:r>
            <a:r>
              <a:rPr lang="tr-TR" sz="3200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 Main</a:t>
            </a:r>
          </a:p>
        </p:txBody>
      </p:sp>
    </p:spTree>
    <p:extLst>
      <p:ext uri="{BB962C8B-B14F-4D97-AF65-F5344CB8AC3E}">
        <p14:creationId xmlns:p14="http://schemas.microsoft.com/office/powerpoint/2010/main" val="2254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PDM Trends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505980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70541EA-8277-E307-06EA-A99E7CF48E3C}"/>
              </a:ext>
            </a:extLst>
          </p:cNvPr>
          <p:cNvSpPr txBox="1"/>
          <p:nvPr/>
        </p:nvSpPr>
        <p:spPr>
          <a:xfrm>
            <a:off x="21572376" y="9437007"/>
            <a:ext cx="2500604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Schepis et al., 2022, American Journal on Addictions.</a:t>
            </a:r>
          </a:p>
        </p:txBody>
      </p:sp>
    </p:spTree>
    <p:extLst>
      <p:ext uri="{BB962C8B-B14F-4D97-AF65-F5344CB8AC3E}">
        <p14:creationId xmlns:p14="http://schemas.microsoft.com/office/powerpoint/2010/main" val="41025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1371039"/>
            <a:ext cx="19604736" cy="1143562"/>
          </a:xfrm>
        </p:spPr>
        <p:txBody>
          <a:bodyPr>
            <a:normAutofit/>
          </a:bodyPr>
          <a:lstStyle/>
          <a:p>
            <a:r>
              <a:rPr lang="en-US" dirty="0"/>
              <a:t>14-day Opioid PDM and Sexual Identity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188617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7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1371039"/>
            <a:ext cx="19604736" cy="1143562"/>
          </a:xfrm>
        </p:spPr>
        <p:txBody>
          <a:bodyPr>
            <a:normAutofit/>
          </a:bodyPr>
          <a:lstStyle/>
          <a:p>
            <a:r>
              <a:rPr lang="en-US" dirty="0"/>
              <a:t>14-day Opioid PDM and Gender Identity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481006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67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1371039"/>
            <a:ext cx="22201632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14-day Opioid PDM, Sexual and Gender Identity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634188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4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1371039"/>
            <a:ext cx="21031200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LGBT Policies and Gender Minority PDM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546167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20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4CD1D-ACDF-8145-B0B9-307B822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1371039"/>
            <a:ext cx="21305520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Quality-of-Life and Opioid PDM in Adults 50+</a:t>
            </a:r>
          </a:p>
        </p:txBody>
      </p:sp>
      <p:graphicFrame>
        <p:nvGraphicFramePr>
          <p:cNvPr id="2" name="Chart 1" descr="Bar chart showing sample data">
            <a:extLst>
              <a:ext uri="{FF2B5EF4-FFF2-40B4-BE49-F238E27FC236}">
                <a16:creationId xmlns:a16="http://schemas.microsoft.com/office/drawing/2014/main" id="{7DE96C38-0323-8E46-8E65-B2913DD07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347072"/>
              </p:ext>
            </p:extLst>
          </p:nvPr>
        </p:nvGraphicFramePr>
        <p:xfrm>
          <a:off x="3046707" y="2743200"/>
          <a:ext cx="18290586" cy="826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90EDDA-FD53-66BD-8FD7-37BE53EBAAA6}"/>
              </a:ext>
            </a:extLst>
          </p:cNvPr>
          <p:cNvSpPr txBox="1"/>
          <p:nvPr/>
        </p:nvSpPr>
        <p:spPr>
          <a:xfrm>
            <a:off x="21572376" y="9437007"/>
            <a:ext cx="2500604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Schepis et al., 2021, Aging and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42247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illardia Light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ec91c5-3c64-4df1-9f9a-f1dd8be9bc28">
      <Terms xmlns="http://schemas.microsoft.com/office/infopath/2007/PartnerControls"/>
    </lcf76f155ced4ddcb4097134ff3c332f>
    <imagepreview xmlns="37ec91c5-3c64-4df1-9f9a-f1dd8be9bc28" xsi:nil="true"/>
    <TaxCatchAll xmlns="1bf08d58-2325-4305-a33d-a6fae98c32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749C5040E1E6488915C3FDAAE2C674" ma:contentTypeVersion="15" ma:contentTypeDescription="Create a new document." ma:contentTypeScope="" ma:versionID="c6293d5e9e519104165fe6d18891aa0c">
  <xsd:schema xmlns:xsd="http://www.w3.org/2001/XMLSchema" xmlns:xs="http://www.w3.org/2001/XMLSchema" xmlns:p="http://schemas.microsoft.com/office/2006/metadata/properties" xmlns:ns2="37ec91c5-3c64-4df1-9f9a-f1dd8be9bc28" xmlns:ns3="1bf08d58-2325-4305-a33d-a6fae98c32c9" targetNamespace="http://schemas.microsoft.com/office/2006/metadata/properties" ma:root="true" ma:fieldsID="edb4c64a29e6085965e85c57c2e84d16" ns2:_="" ns3:_="">
    <xsd:import namespace="37ec91c5-3c64-4df1-9f9a-f1dd8be9bc28"/>
    <xsd:import namespace="1bf08d58-2325-4305-a33d-a6fae98c32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imagep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c91c5-3c64-4df1-9f9a-f1dd8be9bc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3a692e8-e48a-48e7-a779-d106e04dcf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preview" ma:index="22" nillable="true" ma:displayName="image preview" ma:format="Thumbnail" ma:internalName="imagepreview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08d58-2325-4305-a33d-a6fae98c32c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5b9d73-7dfa-4b6e-913a-f6f15b52eb6c}" ma:internalName="TaxCatchAll" ma:showField="CatchAllData" ma:web="1bf08d58-2325-4305-a33d-a6fae98c32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23AE10-F74D-4BAF-8F5B-490C58832BAA}">
  <ds:schemaRefs>
    <ds:schemaRef ds:uri="http://schemas.microsoft.com/office/2006/metadata/properties"/>
    <ds:schemaRef ds:uri="http://schemas.microsoft.com/office/infopath/2007/PartnerControls"/>
    <ds:schemaRef ds:uri="37ec91c5-3c64-4df1-9f9a-f1dd8be9bc28"/>
    <ds:schemaRef ds:uri="1bf08d58-2325-4305-a33d-a6fae98c32c9"/>
  </ds:schemaRefs>
</ds:datastoreItem>
</file>

<file path=customXml/itemProps2.xml><?xml version="1.0" encoding="utf-8"?>
<ds:datastoreItem xmlns:ds="http://schemas.openxmlformats.org/officeDocument/2006/customXml" ds:itemID="{B7F6EFEA-DDFB-4979-959A-F80D1EC02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62929D-9C41-45C0-9A9C-FF15F9833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ec91c5-3c64-4df1-9f9a-f1dd8be9bc28"/>
    <ds:schemaRef ds:uri="1bf08d58-2325-4305-a33d-a6fae98c32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13078</TotalTime>
  <Words>772</Words>
  <Application>Microsoft Office PowerPoint</Application>
  <PresentationFormat>Custom</PresentationFormat>
  <Paragraphs>158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FontAwesome</vt:lpstr>
      <vt:lpstr>Nunito Sans</vt:lpstr>
      <vt:lpstr>Open Sans Semibold</vt:lpstr>
      <vt:lpstr>Nunito Sans SemiBold</vt:lpstr>
      <vt:lpstr>Nunito Sans Black</vt:lpstr>
      <vt:lpstr>Gaillardia Light Theme</vt:lpstr>
      <vt:lpstr>PowerPoint Presentation</vt:lpstr>
      <vt:lpstr>Prescription Drug Misuse (PDM) Across the Lifespan</vt:lpstr>
      <vt:lpstr>U.S. Prescription Drug Misuse (PDM)</vt:lpstr>
      <vt:lpstr>Opioid PDM Trends</vt:lpstr>
      <vt:lpstr>14-day Opioid PDM and Sexual Identity</vt:lpstr>
      <vt:lpstr>14-day Opioid PDM and Gender Identity</vt:lpstr>
      <vt:lpstr>14-day Opioid PDM, Sexual and Gender Identity</vt:lpstr>
      <vt:lpstr>State LGBT Policies and Gender Minority PDM</vt:lpstr>
      <vt:lpstr>Quality-of-Life and Opioid PDM in Adults 50+</vt:lpstr>
      <vt:lpstr>Opioid PDM History and Health in Adults 50+</vt:lpstr>
      <vt:lpstr>Dissemination</vt:lpstr>
      <vt:lpstr>Dissemination</vt:lpstr>
      <vt:lpstr>Special thanks to:</vt:lpstr>
      <vt:lpstr>Texas Community Health News</vt:lpstr>
      <vt:lpstr>Health News Landscape</vt:lpstr>
      <vt:lpstr>Telling stories with public health data</vt:lpstr>
      <vt:lpstr>Design challenges</vt:lpstr>
      <vt:lpstr>Solutions</vt:lpstr>
      <vt:lpstr>Making context easy</vt:lpstr>
      <vt:lpstr>PowerPoint Presentation</vt:lpstr>
      <vt:lpstr>PowerPoint Presentation</vt:lpstr>
      <vt:lpstr>PowerPoint Presentation</vt:lpstr>
      <vt:lpstr>PowerPoint Presentation</vt:lpstr>
      <vt:lpstr>Increasing discovery</vt:lpstr>
      <vt:lpstr>Working with researchers</vt:lpstr>
      <vt:lpstr>Texas Community Health News</vt:lpstr>
      <vt:lpstr>National Community Journalism Initiatives</vt:lpstr>
      <vt:lpstr>Produce health-related journalism</vt:lpstr>
      <vt:lpstr>Interns</vt:lpstr>
      <vt:lpstr>Media partners</vt:lpstr>
      <vt:lpstr>Journalism Organization Partnerships</vt:lpstr>
      <vt:lpstr>What we are and what we are not</vt:lpstr>
      <vt:lpstr>Journalists need expert sources</vt:lpstr>
      <vt:lpstr>CONTACT 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lastModifiedBy>Mott, Abbi R</cp:lastModifiedBy>
  <cp:revision>1160</cp:revision>
  <dcterms:created xsi:type="dcterms:W3CDTF">2014-09-26T10:57:37Z</dcterms:created>
  <dcterms:modified xsi:type="dcterms:W3CDTF">2023-09-27T00:11:07Z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0x01010046749C5040E1E6488915C3FDAAE2C674</vt:lpwstr>
  </property>
</Properties>
</file>