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2"/>
  </p:notesMasterIdLst>
  <p:sldIdLst>
    <p:sldId id="454" r:id="rId2"/>
    <p:sldId id="455" r:id="rId3"/>
    <p:sldId id="589" r:id="rId4"/>
    <p:sldId id="590" r:id="rId5"/>
    <p:sldId id="591" r:id="rId6"/>
    <p:sldId id="592" r:id="rId7"/>
    <p:sldId id="459" r:id="rId8"/>
    <p:sldId id="593" r:id="rId9"/>
    <p:sldId id="458" r:id="rId10"/>
    <p:sldId id="586" r:id="rId11"/>
    <p:sldId id="457" r:id="rId12"/>
    <p:sldId id="460" r:id="rId13"/>
    <p:sldId id="465" r:id="rId14"/>
    <p:sldId id="461" r:id="rId15"/>
    <p:sldId id="462" r:id="rId16"/>
    <p:sldId id="456" r:id="rId17"/>
    <p:sldId id="594" r:id="rId18"/>
    <p:sldId id="463" r:id="rId19"/>
    <p:sldId id="464" r:id="rId20"/>
    <p:sldId id="466" r:id="rId21"/>
    <p:sldId id="467" r:id="rId22"/>
    <p:sldId id="468" r:id="rId23"/>
    <p:sldId id="469" r:id="rId24"/>
    <p:sldId id="470" r:id="rId25"/>
    <p:sldId id="471" r:id="rId26"/>
    <p:sldId id="472" r:id="rId27"/>
    <p:sldId id="473" r:id="rId28"/>
    <p:sldId id="635" r:id="rId29"/>
    <p:sldId id="474" r:id="rId30"/>
    <p:sldId id="475" r:id="rId31"/>
    <p:sldId id="583" r:id="rId32"/>
    <p:sldId id="476" r:id="rId33"/>
    <p:sldId id="477" r:id="rId34"/>
    <p:sldId id="595" r:id="rId35"/>
    <p:sldId id="479" r:id="rId36"/>
    <p:sldId id="632" r:id="rId37"/>
    <p:sldId id="633" r:id="rId38"/>
    <p:sldId id="634" r:id="rId39"/>
    <p:sldId id="481" r:id="rId40"/>
    <p:sldId id="482" r:id="rId41"/>
  </p:sldIdLst>
  <p:sldSz cx="24384000" cy="13716000"/>
  <p:notesSz cx="6858000" cy="9144000"/>
  <p:embeddedFontLst>
    <p:embeddedFont>
      <p:font typeface="Nunito Sans" pitchFamily="2" charset="0"/>
      <p:regular r:id="rId43"/>
      <p:bold r:id="rId44"/>
      <p:italic r:id="rId45"/>
      <p:boldItalic r:id="rId46"/>
    </p:embeddedFont>
    <p:embeddedFont>
      <p:font typeface="Nunito Sans SemiBold" pitchFamily="2" charset="0"/>
      <p:regular r:id="rId47"/>
      <p:bold r:id="rId48"/>
      <p:italic r:id="rId49"/>
      <p:boldItalic r:id="rId50"/>
    </p:embeddedFont>
    <p:embeddedFont>
      <p:font typeface="Open Sans Semibold" panose="020B0706030804020204" pitchFamily="34" charset="0"/>
      <p:bold r:id="rId51"/>
      <p:boldItalic r:id="rId52"/>
    </p:embeddedFont>
  </p:embeddedFontLst>
  <p:defaultTex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8686"/>
    <a:srgbClr val="DA3248"/>
    <a:srgbClr val="83C2DE"/>
    <a:srgbClr val="FF814E"/>
    <a:srgbClr val="8AC7C0"/>
    <a:srgbClr val="64BFEC"/>
    <a:srgbClr val="81C5CF"/>
    <a:srgbClr val="7BC9D3"/>
    <a:srgbClr val="E46C57"/>
    <a:srgbClr val="E2B1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99" autoAdjust="0"/>
    <p:restoredTop sz="96247" autoAdjust="0"/>
  </p:normalViewPr>
  <p:slideViewPr>
    <p:cSldViewPr snapToGrid="0">
      <p:cViewPr varScale="1">
        <p:scale>
          <a:sx n="55" d="100"/>
          <a:sy n="55" d="100"/>
        </p:scale>
        <p:origin x="834" y="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Sheet1!$H$1</c:f>
              <c:strCache>
                <c:ptCount val="1"/>
                <c:pt idx="0">
                  <c:v>Amount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Sheet1!$H$2:$H$5</c:f>
              <c:numCache>
                <c:formatCode>_("$"* #,##0.00_);_("$"* \(#,##0.00\);_("$"* "-"??_);_(@_)</c:formatCode>
                <c:ptCount val="4"/>
                <c:pt idx="0">
                  <c:v>726099.43</c:v>
                </c:pt>
                <c:pt idx="1">
                  <c:v>2965870.6</c:v>
                </c:pt>
                <c:pt idx="2">
                  <c:v>4620544.3</c:v>
                </c:pt>
                <c:pt idx="3">
                  <c:v>5504313.8200000003</c:v>
                </c:pt>
              </c:numCache>
            </c:numRef>
          </c:val>
          <c:extLst>
            <c:ext xmlns:c16="http://schemas.microsoft.com/office/drawing/2014/chart" uri="{C3380CC4-5D6E-409C-BE32-E72D297353CC}">
              <c16:uniqueId val="{00000000-5C53-4751-9A92-E4A50B05A204}"/>
            </c:ext>
          </c:extLst>
        </c:ser>
        <c:dLbls>
          <c:showLegendKey val="0"/>
          <c:showVal val="0"/>
          <c:showCatName val="0"/>
          <c:showSerName val="0"/>
          <c:showPercent val="0"/>
          <c:showBubbleSize val="0"/>
        </c:dLbls>
        <c:gapWidth val="219"/>
        <c:overlap val="-27"/>
        <c:axId val="1036754936"/>
        <c:axId val="1036759256"/>
      </c:barChart>
      <c:lineChart>
        <c:grouping val="standard"/>
        <c:varyColors val="0"/>
        <c:ser>
          <c:idx val="1"/>
          <c:order val="1"/>
          <c:tx>
            <c:strRef>
              <c:f>Sheet1!$I$1</c:f>
              <c:strCache>
                <c:ptCount val="1"/>
                <c:pt idx="0">
                  <c:v>Transactions</c:v>
                </c:pt>
              </c:strCache>
            </c:strRef>
          </c:tx>
          <c:spPr>
            <a:ln w="28575" cap="rnd">
              <a:solidFill>
                <a:schemeClr val="accent2"/>
              </a:solidFill>
              <a:round/>
            </a:ln>
            <a:effectLst/>
          </c:spPr>
          <c:marker>
            <c:symbol val="none"/>
          </c:marker>
          <c:dLbls>
            <c:dLbl>
              <c:idx val="1"/>
              <c:layout>
                <c:manualLayout>
                  <c:x val="-9.4825535373715426E-3"/>
                  <c:y val="3.54072656452563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E19-4895-A011-BAF97FECD8E2}"/>
                </c:ext>
              </c:extLst>
            </c:dLbl>
            <c:dLbl>
              <c:idx val="2"/>
              <c:layout>
                <c:manualLayout>
                  <c:x val="-1.2400262318101247E-2"/>
                  <c:y val="2.22934635544206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19-4895-A011-BAF97FECD8E2}"/>
                </c:ext>
              </c:extLst>
            </c:dLbl>
            <c:dLbl>
              <c:idx val="3"/>
              <c:layout>
                <c:manualLayout>
                  <c:x val="-6.8656298259177663E-3"/>
                  <c:y val="-3.93414062725070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C53-4751-9A92-E4A50B05A20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Sheet1!$I$2:$I$5</c:f>
              <c:numCache>
                <c:formatCode>General</c:formatCode>
                <c:ptCount val="4"/>
                <c:pt idx="0">
                  <c:v>3505</c:v>
                </c:pt>
                <c:pt idx="1">
                  <c:v>12921</c:v>
                </c:pt>
                <c:pt idx="2">
                  <c:v>17013</c:v>
                </c:pt>
                <c:pt idx="3">
                  <c:v>18780</c:v>
                </c:pt>
              </c:numCache>
            </c:numRef>
          </c:val>
          <c:smooth val="0"/>
          <c:extLst>
            <c:ext xmlns:c16="http://schemas.microsoft.com/office/drawing/2014/chart" uri="{C3380CC4-5D6E-409C-BE32-E72D297353CC}">
              <c16:uniqueId val="{00000001-5C53-4751-9A92-E4A50B05A204}"/>
            </c:ext>
          </c:extLst>
        </c:ser>
        <c:dLbls>
          <c:showLegendKey val="0"/>
          <c:showVal val="0"/>
          <c:showCatName val="0"/>
          <c:showSerName val="0"/>
          <c:showPercent val="0"/>
          <c:showBubbleSize val="0"/>
        </c:dLbls>
        <c:marker val="1"/>
        <c:smooth val="0"/>
        <c:axId val="1036776896"/>
        <c:axId val="1036768256"/>
      </c:lineChart>
      <c:dateAx>
        <c:axId val="1036754936"/>
        <c:scaling>
          <c:orientation val="minMax"/>
        </c:scaling>
        <c:delete val="1"/>
        <c:axPos val="b"/>
        <c:majorTickMark val="none"/>
        <c:minorTickMark val="none"/>
        <c:tickLblPos val="nextTo"/>
        <c:crossAx val="1036759256"/>
        <c:crosses val="autoZero"/>
        <c:auto val="0"/>
        <c:lblOffset val="100"/>
        <c:baseTimeUnit val="days"/>
      </c:dateAx>
      <c:valAx>
        <c:axId val="103675925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36754936"/>
        <c:crosses val="autoZero"/>
        <c:crossBetween val="between"/>
      </c:valAx>
      <c:valAx>
        <c:axId val="103676825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36776896"/>
        <c:crosses val="max"/>
        <c:crossBetween val="between"/>
      </c:valAx>
      <c:catAx>
        <c:axId val="1036776896"/>
        <c:scaling>
          <c:orientation val="minMax"/>
        </c:scaling>
        <c:delete val="1"/>
        <c:axPos val="b"/>
        <c:majorTickMark val="out"/>
        <c:minorTickMark val="none"/>
        <c:tickLblPos val="nextTo"/>
        <c:crossAx val="1036768256"/>
        <c:crosses val="autoZero"/>
        <c:auto val="1"/>
        <c:lblAlgn val="ctr"/>
        <c:lblOffset val="100"/>
        <c:noMultiLvlLbl val="0"/>
      </c:catAx>
      <c:spPr>
        <a:noFill/>
        <a:ln>
          <a:noFill/>
        </a:ln>
        <a:effectLst/>
      </c:spPr>
    </c:plotArea>
    <c:legend>
      <c:legendPos val="b"/>
      <c:layout>
        <c:manualLayout>
          <c:xMode val="edge"/>
          <c:yMode val="edge"/>
          <c:x val="0.40015897717252413"/>
          <c:y val="0.96344512178436925"/>
          <c:w val="0.1885253296127386"/>
          <c:h val="3.6554878215630769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0.1652</cdr:x>
      <cdr:y>0.92961</cdr:y>
    </cdr:from>
    <cdr:to>
      <cdr:x>0.24338</cdr:x>
      <cdr:y>0.97092</cdr:y>
    </cdr:to>
    <cdr:sp macro="" textlink="">
      <cdr:nvSpPr>
        <cdr:cNvPr id="2" name="TextBox 1">
          <a:extLst xmlns:a="http://schemas.openxmlformats.org/drawingml/2006/main">
            <a:ext uri="{FF2B5EF4-FFF2-40B4-BE49-F238E27FC236}">
              <a16:creationId xmlns:a16="http://schemas.microsoft.com/office/drawing/2014/main" id="{538E0817-813B-AD7B-EA1D-2140426E7706}"/>
            </a:ext>
          </a:extLst>
        </cdr:cNvPr>
        <cdr:cNvSpPr txBox="1"/>
      </cdr:nvSpPr>
      <cdr:spPr>
        <a:xfrm xmlns:a="http://schemas.openxmlformats.org/drawingml/2006/main">
          <a:off x="2444622" y="9002746"/>
          <a:ext cx="1156996" cy="40011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2000" dirty="0">
              <a:solidFill>
                <a:srgbClr val="414141"/>
              </a:solidFill>
              <a:latin typeface="Open Sans Semibold" panose="020B0706030804020204" pitchFamily="34" charset="0"/>
              <a:ea typeface="Open Sans Semibold" panose="020B0706030804020204" pitchFamily="34" charset="0"/>
              <a:cs typeface="Open Sans Semibold" panose="020B0706030804020204" pitchFamily="34" charset="0"/>
            </a:rPr>
            <a:t>2020</a:t>
          </a:r>
        </a:p>
      </cdr:txBody>
    </cdr:sp>
  </cdr:relSizeAnchor>
  <cdr:relSizeAnchor xmlns:cdr="http://schemas.openxmlformats.org/drawingml/2006/chartDrawing">
    <cdr:from>
      <cdr:x>0.7878</cdr:x>
      <cdr:y>0.93293</cdr:y>
    </cdr:from>
    <cdr:to>
      <cdr:x>0.86598</cdr:x>
      <cdr:y>0.97424</cdr:y>
    </cdr:to>
    <cdr:sp macro="" textlink="">
      <cdr:nvSpPr>
        <cdr:cNvPr id="3" name="TextBox 1">
          <a:extLst xmlns:a="http://schemas.openxmlformats.org/drawingml/2006/main">
            <a:ext uri="{FF2B5EF4-FFF2-40B4-BE49-F238E27FC236}">
              <a16:creationId xmlns:a16="http://schemas.microsoft.com/office/drawing/2014/main" id="{11D0C183-6AD7-0E30-59A8-0942B5FD9382}"/>
            </a:ext>
          </a:extLst>
        </cdr:cNvPr>
        <cdr:cNvSpPr txBox="1"/>
      </cdr:nvSpPr>
      <cdr:spPr>
        <a:xfrm xmlns:a="http://schemas.openxmlformats.org/drawingml/2006/main">
          <a:off x="11658083" y="9034885"/>
          <a:ext cx="1156996"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dirty="0">
              <a:solidFill>
                <a:srgbClr val="414141"/>
              </a:solidFill>
              <a:latin typeface="Open Sans Semibold" panose="020B0706030804020204" pitchFamily="34" charset="0"/>
              <a:ea typeface="Open Sans Semibold" panose="020B0706030804020204" pitchFamily="34" charset="0"/>
              <a:cs typeface="Open Sans Semibold" panose="020B0706030804020204" pitchFamily="34" charset="0"/>
            </a:rPr>
            <a:t>2023</a:t>
          </a:r>
        </a:p>
      </cdr:txBody>
    </cdr:sp>
  </cdr:relSizeAnchor>
  <cdr:relSizeAnchor xmlns:cdr="http://schemas.openxmlformats.org/drawingml/2006/chartDrawing">
    <cdr:from>
      <cdr:x>0.58225</cdr:x>
      <cdr:y>0.931</cdr:y>
    </cdr:from>
    <cdr:to>
      <cdr:x>0.66043</cdr:x>
      <cdr:y>0.97231</cdr:y>
    </cdr:to>
    <cdr:sp macro="" textlink="">
      <cdr:nvSpPr>
        <cdr:cNvPr id="4" name="TextBox 1">
          <a:extLst xmlns:a="http://schemas.openxmlformats.org/drawingml/2006/main">
            <a:ext uri="{FF2B5EF4-FFF2-40B4-BE49-F238E27FC236}">
              <a16:creationId xmlns:a16="http://schemas.microsoft.com/office/drawing/2014/main" id="{11D0C183-6AD7-0E30-59A8-0942B5FD9382}"/>
            </a:ext>
          </a:extLst>
        </cdr:cNvPr>
        <cdr:cNvSpPr txBox="1"/>
      </cdr:nvSpPr>
      <cdr:spPr>
        <a:xfrm xmlns:a="http://schemas.openxmlformats.org/drawingml/2006/main">
          <a:off x="8616304" y="9016224"/>
          <a:ext cx="1156996"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dirty="0">
              <a:solidFill>
                <a:srgbClr val="414141"/>
              </a:solidFill>
              <a:latin typeface="Open Sans Semibold" panose="020B0706030804020204" pitchFamily="34" charset="0"/>
              <a:ea typeface="Open Sans Semibold" panose="020B0706030804020204" pitchFamily="34" charset="0"/>
              <a:cs typeface="Open Sans Semibold" panose="020B0706030804020204" pitchFamily="34" charset="0"/>
            </a:rPr>
            <a:t>2022</a:t>
          </a:r>
        </a:p>
      </cdr:txBody>
    </cdr:sp>
  </cdr:relSizeAnchor>
  <cdr:relSizeAnchor xmlns:cdr="http://schemas.openxmlformats.org/drawingml/2006/chartDrawing">
    <cdr:from>
      <cdr:x>0.37292</cdr:x>
      <cdr:y>0.931</cdr:y>
    </cdr:from>
    <cdr:to>
      <cdr:x>0.4511</cdr:x>
      <cdr:y>0.97231</cdr:y>
    </cdr:to>
    <cdr:sp macro="" textlink="">
      <cdr:nvSpPr>
        <cdr:cNvPr id="5" name="TextBox 1">
          <a:extLst xmlns:a="http://schemas.openxmlformats.org/drawingml/2006/main">
            <a:ext uri="{FF2B5EF4-FFF2-40B4-BE49-F238E27FC236}">
              <a16:creationId xmlns:a16="http://schemas.microsoft.com/office/drawing/2014/main" id="{11D0C183-6AD7-0E30-59A8-0942B5FD9382}"/>
            </a:ext>
          </a:extLst>
        </cdr:cNvPr>
        <cdr:cNvSpPr txBox="1"/>
      </cdr:nvSpPr>
      <cdr:spPr>
        <a:xfrm xmlns:a="http://schemas.openxmlformats.org/drawingml/2006/main">
          <a:off x="5518540" y="9016224"/>
          <a:ext cx="1156996"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dirty="0">
              <a:solidFill>
                <a:srgbClr val="414141"/>
              </a:solidFill>
              <a:latin typeface="Open Sans Semibold" panose="020B0706030804020204" pitchFamily="34" charset="0"/>
              <a:ea typeface="Open Sans Semibold" panose="020B0706030804020204" pitchFamily="34" charset="0"/>
              <a:cs typeface="Open Sans Semibold" panose="020B0706030804020204" pitchFamily="34" charset="0"/>
            </a:rPr>
            <a:t>2021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994904-53C7-FE4A-A4F3-9371B9AA3FA4}"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3CE2E-3DB2-2543-A1CC-255A6E8F42E8}" type="slidenum">
              <a:rPr lang="en-US" smtClean="0"/>
              <a:t>‹#›</a:t>
            </a:fld>
            <a:endParaRPr lang="en-US"/>
          </a:p>
        </p:txBody>
      </p:sp>
    </p:spTree>
    <p:extLst>
      <p:ext uri="{BB962C8B-B14F-4D97-AF65-F5344CB8AC3E}">
        <p14:creationId xmlns:p14="http://schemas.microsoft.com/office/powerpoint/2010/main" val="2084278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a:t>
            </a:r>
          </a:p>
        </p:txBody>
      </p:sp>
      <p:sp>
        <p:nvSpPr>
          <p:cNvPr id="4" name="Slide Number Placeholder 3"/>
          <p:cNvSpPr>
            <a:spLocks noGrp="1"/>
          </p:cNvSpPr>
          <p:nvPr>
            <p:ph type="sldNum" sz="quarter" idx="5"/>
          </p:nvPr>
        </p:nvSpPr>
        <p:spPr/>
        <p:txBody>
          <a:bodyPr/>
          <a:lstStyle/>
          <a:p>
            <a:fld id="{D343CE2E-3DB2-2543-A1CC-255A6E8F42E8}" type="slidenum">
              <a:rPr lang="en-US" smtClean="0"/>
              <a:t>1</a:t>
            </a:fld>
            <a:endParaRPr lang="en-US" dirty="0"/>
          </a:p>
        </p:txBody>
      </p:sp>
    </p:spTree>
    <p:extLst>
      <p:ext uri="{BB962C8B-B14F-4D97-AF65-F5344CB8AC3E}">
        <p14:creationId xmlns:p14="http://schemas.microsoft.com/office/powerpoint/2010/main" val="2199574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a:t>
            </a:r>
          </a:p>
        </p:txBody>
      </p:sp>
      <p:sp>
        <p:nvSpPr>
          <p:cNvPr id="4" name="Slide Number Placeholder 3"/>
          <p:cNvSpPr>
            <a:spLocks noGrp="1"/>
          </p:cNvSpPr>
          <p:nvPr>
            <p:ph type="sldNum" sz="quarter" idx="5"/>
          </p:nvPr>
        </p:nvSpPr>
        <p:spPr/>
        <p:txBody>
          <a:bodyPr/>
          <a:lstStyle/>
          <a:p>
            <a:fld id="{D343CE2E-3DB2-2543-A1CC-255A6E8F42E8}" type="slidenum">
              <a:rPr lang="en-US" smtClean="0"/>
              <a:t>10</a:t>
            </a:fld>
            <a:endParaRPr lang="en-US" dirty="0"/>
          </a:p>
        </p:txBody>
      </p:sp>
    </p:spTree>
    <p:extLst>
      <p:ext uri="{BB962C8B-B14F-4D97-AF65-F5344CB8AC3E}">
        <p14:creationId xmlns:p14="http://schemas.microsoft.com/office/powerpoint/2010/main" val="2925203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a:t>
            </a:r>
          </a:p>
          <a:p>
            <a:endParaRPr lang="en-US" dirty="0"/>
          </a:p>
        </p:txBody>
      </p:sp>
      <p:sp>
        <p:nvSpPr>
          <p:cNvPr id="4" name="Slide Number Placeholder 3"/>
          <p:cNvSpPr>
            <a:spLocks noGrp="1"/>
          </p:cNvSpPr>
          <p:nvPr>
            <p:ph type="sldNum" sz="quarter" idx="5"/>
          </p:nvPr>
        </p:nvSpPr>
        <p:spPr/>
        <p:txBody>
          <a:bodyPr/>
          <a:lstStyle/>
          <a:p>
            <a:fld id="{D343CE2E-3DB2-2543-A1CC-255A6E8F42E8}" type="slidenum">
              <a:rPr lang="en-US" smtClean="0"/>
              <a:t>11</a:t>
            </a:fld>
            <a:endParaRPr lang="en-US" dirty="0"/>
          </a:p>
        </p:txBody>
      </p:sp>
    </p:spTree>
    <p:extLst>
      <p:ext uri="{BB962C8B-B14F-4D97-AF65-F5344CB8AC3E}">
        <p14:creationId xmlns:p14="http://schemas.microsoft.com/office/powerpoint/2010/main" val="1299531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Contracts</a:t>
            </a:r>
          </a:p>
          <a:p>
            <a:endParaRPr lang="en-US" dirty="0"/>
          </a:p>
        </p:txBody>
      </p:sp>
      <p:sp>
        <p:nvSpPr>
          <p:cNvPr id="4" name="Slide Number Placeholder 3"/>
          <p:cNvSpPr>
            <a:spLocks noGrp="1"/>
          </p:cNvSpPr>
          <p:nvPr>
            <p:ph type="sldNum" sz="quarter" idx="5"/>
          </p:nvPr>
        </p:nvSpPr>
        <p:spPr/>
        <p:txBody>
          <a:bodyPr/>
          <a:lstStyle/>
          <a:p>
            <a:fld id="{D343CE2E-3DB2-2543-A1CC-255A6E8F42E8}" type="slidenum">
              <a:rPr lang="en-US" smtClean="0"/>
              <a:t>12</a:t>
            </a:fld>
            <a:endParaRPr lang="en-US" dirty="0"/>
          </a:p>
        </p:txBody>
      </p:sp>
    </p:spTree>
    <p:extLst>
      <p:ext uri="{BB962C8B-B14F-4D97-AF65-F5344CB8AC3E}">
        <p14:creationId xmlns:p14="http://schemas.microsoft.com/office/powerpoint/2010/main" val="1869245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Contracts</a:t>
            </a:r>
          </a:p>
          <a:p>
            <a:endParaRPr lang="en-US" dirty="0"/>
          </a:p>
        </p:txBody>
      </p:sp>
      <p:sp>
        <p:nvSpPr>
          <p:cNvPr id="4" name="Slide Number Placeholder 3"/>
          <p:cNvSpPr>
            <a:spLocks noGrp="1"/>
          </p:cNvSpPr>
          <p:nvPr>
            <p:ph type="sldNum" sz="quarter" idx="5"/>
          </p:nvPr>
        </p:nvSpPr>
        <p:spPr/>
        <p:txBody>
          <a:bodyPr/>
          <a:lstStyle/>
          <a:p>
            <a:fld id="{D343CE2E-3DB2-2543-A1CC-255A6E8F42E8}" type="slidenum">
              <a:rPr lang="en-US" smtClean="0"/>
              <a:t>13</a:t>
            </a:fld>
            <a:endParaRPr lang="en-US" dirty="0"/>
          </a:p>
        </p:txBody>
      </p:sp>
    </p:spTree>
    <p:extLst>
      <p:ext uri="{BB962C8B-B14F-4D97-AF65-F5344CB8AC3E}">
        <p14:creationId xmlns:p14="http://schemas.microsoft.com/office/powerpoint/2010/main" val="169324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Contracts</a:t>
            </a:r>
          </a:p>
        </p:txBody>
      </p:sp>
      <p:sp>
        <p:nvSpPr>
          <p:cNvPr id="4" name="Slide Number Placeholder 3"/>
          <p:cNvSpPr>
            <a:spLocks noGrp="1"/>
          </p:cNvSpPr>
          <p:nvPr>
            <p:ph type="sldNum" sz="quarter" idx="5"/>
          </p:nvPr>
        </p:nvSpPr>
        <p:spPr/>
        <p:txBody>
          <a:bodyPr/>
          <a:lstStyle/>
          <a:p>
            <a:fld id="{D343CE2E-3DB2-2543-A1CC-255A6E8F42E8}" type="slidenum">
              <a:rPr lang="en-US" smtClean="0"/>
              <a:t>14</a:t>
            </a:fld>
            <a:endParaRPr lang="en-US" dirty="0"/>
          </a:p>
        </p:txBody>
      </p:sp>
    </p:spTree>
    <p:extLst>
      <p:ext uri="{BB962C8B-B14F-4D97-AF65-F5344CB8AC3E}">
        <p14:creationId xmlns:p14="http://schemas.microsoft.com/office/powerpoint/2010/main" val="222045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Contracts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343CE2E-3DB2-2543-A1CC-255A6E8F42E8}" type="slidenum">
              <a:rPr lang="en-US" smtClean="0"/>
              <a:t>15</a:t>
            </a:fld>
            <a:endParaRPr lang="en-US" dirty="0"/>
          </a:p>
        </p:txBody>
      </p:sp>
    </p:spTree>
    <p:extLst>
      <p:ext uri="{BB962C8B-B14F-4D97-AF65-F5344CB8AC3E}">
        <p14:creationId xmlns:p14="http://schemas.microsoft.com/office/powerpoint/2010/main" val="3744164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Contracts</a:t>
            </a:r>
          </a:p>
          <a:p>
            <a:endParaRPr lang="en-US" dirty="0"/>
          </a:p>
        </p:txBody>
      </p:sp>
      <p:sp>
        <p:nvSpPr>
          <p:cNvPr id="4" name="Slide Number Placeholder 3"/>
          <p:cNvSpPr>
            <a:spLocks noGrp="1"/>
          </p:cNvSpPr>
          <p:nvPr>
            <p:ph type="sldNum" sz="quarter" idx="5"/>
          </p:nvPr>
        </p:nvSpPr>
        <p:spPr/>
        <p:txBody>
          <a:bodyPr/>
          <a:lstStyle/>
          <a:p>
            <a:fld id="{D343CE2E-3DB2-2543-A1CC-255A6E8F42E8}" type="slidenum">
              <a:rPr lang="en-US" smtClean="0"/>
              <a:t>16</a:t>
            </a:fld>
            <a:endParaRPr lang="en-US" dirty="0"/>
          </a:p>
        </p:txBody>
      </p:sp>
    </p:spTree>
    <p:extLst>
      <p:ext uri="{BB962C8B-B14F-4D97-AF65-F5344CB8AC3E}">
        <p14:creationId xmlns:p14="http://schemas.microsoft.com/office/powerpoint/2010/main" val="3727925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Contracts</a:t>
            </a:r>
          </a:p>
        </p:txBody>
      </p:sp>
      <p:sp>
        <p:nvSpPr>
          <p:cNvPr id="4" name="Slide Number Placeholder 3"/>
          <p:cNvSpPr>
            <a:spLocks noGrp="1"/>
          </p:cNvSpPr>
          <p:nvPr>
            <p:ph type="sldNum" sz="quarter" idx="5"/>
          </p:nvPr>
        </p:nvSpPr>
        <p:spPr/>
        <p:txBody>
          <a:bodyPr/>
          <a:lstStyle/>
          <a:p>
            <a:fld id="{D343CE2E-3DB2-2543-A1CC-255A6E8F42E8}" type="slidenum">
              <a:rPr lang="en-US" smtClean="0"/>
              <a:t>17</a:t>
            </a:fld>
            <a:endParaRPr lang="en-US" dirty="0"/>
          </a:p>
        </p:txBody>
      </p:sp>
    </p:spTree>
    <p:extLst>
      <p:ext uri="{BB962C8B-B14F-4D97-AF65-F5344CB8AC3E}">
        <p14:creationId xmlns:p14="http://schemas.microsoft.com/office/powerpoint/2010/main" val="1752000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Contracts</a:t>
            </a:r>
          </a:p>
        </p:txBody>
      </p:sp>
      <p:sp>
        <p:nvSpPr>
          <p:cNvPr id="4" name="Slide Number Placeholder 3"/>
          <p:cNvSpPr>
            <a:spLocks noGrp="1"/>
          </p:cNvSpPr>
          <p:nvPr>
            <p:ph type="sldNum" sz="quarter" idx="5"/>
          </p:nvPr>
        </p:nvSpPr>
        <p:spPr/>
        <p:txBody>
          <a:bodyPr/>
          <a:lstStyle/>
          <a:p>
            <a:fld id="{D343CE2E-3DB2-2543-A1CC-255A6E8F42E8}" type="slidenum">
              <a:rPr lang="en-US" smtClean="0"/>
              <a:t>18</a:t>
            </a:fld>
            <a:endParaRPr lang="en-US" dirty="0"/>
          </a:p>
        </p:txBody>
      </p:sp>
    </p:spTree>
    <p:extLst>
      <p:ext uri="{BB962C8B-B14F-4D97-AF65-F5344CB8AC3E}">
        <p14:creationId xmlns:p14="http://schemas.microsoft.com/office/powerpoint/2010/main" val="3542384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Contracts</a:t>
            </a:r>
          </a:p>
        </p:txBody>
      </p:sp>
      <p:sp>
        <p:nvSpPr>
          <p:cNvPr id="4" name="Slide Number Placeholder 3"/>
          <p:cNvSpPr>
            <a:spLocks noGrp="1"/>
          </p:cNvSpPr>
          <p:nvPr>
            <p:ph type="sldNum" sz="quarter" idx="5"/>
          </p:nvPr>
        </p:nvSpPr>
        <p:spPr/>
        <p:txBody>
          <a:bodyPr/>
          <a:lstStyle/>
          <a:p>
            <a:fld id="{D343CE2E-3DB2-2543-A1CC-255A6E8F42E8}" type="slidenum">
              <a:rPr lang="en-US" smtClean="0"/>
              <a:t>19</a:t>
            </a:fld>
            <a:endParaRPr lang="en-US" dirty="0"/>
          </a:p>
        </p:txBody>
      </p:sp>
    </p:spTree>
    <p:extLst>
      <p:ext uri="{BB962C8B-B14F-4D97-AF65-F5344CB8AC3E}">
        <p14:creationId xmlns:p14="http://schemas.microsoft.com/office/powerpoint/2010/main" val="1768093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a:t>
            </a:r>
          </a:p>
        </p:txBody>
      </p:sp>
      <p:sp>
        <p:nvSpPr>
          <p:cNvPr id="4" name="Slide Number Placeholder 3"/>
          <p:cNvSpPr>
            <a:spLocks noGrp="1"/>
          </p:cNvSpPr>
          <p:nvPr>
            <p:ph type="sldNum" sz="quarter" idx="5"/>
          </p:nvPr>
        </p:nvSpPr>
        <p:spPr/>
        <p:txBody>
          <a:bodyPr/>
          <a:lstStyle/>
          <a:p>
            <a:fld id="{D343CE2E-3DB2-2543-A1CC-255A6E8F42E8}" type="slidenum">
              <a:rPr lang="en-US" smtClean="0"/>
              <a:t>2</a:t>
            </a:fld>
            <a:endParaRPr lang="en-US" dirty="0"/>
          </a:p>
        </p:txBody>
      </p:sp>
    </p:spTree>
    <p:extLst>
      <p:ext uri="{BB962C8B-B14F-4D97-AF65-F5344CB8AC3E}">
        <p14:creationId xmlns:p14="http://schemas.microsoft.com/office/powerpoint/2010/main" val="4056757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Contracts</a:t>
            </a:r>
          </a:p>
        </p:txBody>
      </p:sp>
      <p:sp>
        <p:nvSpPr>
          <p:cNvPr id="4" name="Slide Number Placeholder 3"/>
          <p:cNvSpPr>
            <a:spLocks noGrp="1"/>
          </p:cNvSpPr>
          <p:nvPr>
            <p:ph type="sldNum" sz="quarter" idx="5"/>
          </p:nvPr>
        </p:nvSpPr>
        <p:spPr/>
        <p:txBody>
          <a:bodyPr/>
          <a:lstStyle/>
          <a:p>
            <a:fld id="{D343CE2E-3DB2-2543-A1CC-255A6E8F42E8}" type="slidenum">
              <a:rPr lang="en-US" smtClean="0"/>
              <a:t>20</a:t>
            </a:fld>
            <a:endParaRPr lang="en-US" dirty="0"/>
          </a:p>
        </p:txBody>
      </p:sp>
    </p:spTree>
    <p:extLst>
      <p:ext uri="{BB962C8B-B14F-4D97-AF65-F5344CB8AC3E}">
        <p14:creationId xmlns:p14="http://schemas.microsoft.com/office/powerpoint/2010/main" val="786145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Procurement</a:t>
            </a:r>
          </a:p>
        </p:txBody>
      </p:sp>
      <p:sp>
        <p:nvSpPr>
          <p:cNvPr id="4" name="Slide Number Placeholder 3"/>
          <p:cNvSpPr>
            <a:spLocks noGrp="1"/>
          </p:cNvSpPr>
          <p:nvPr>
            <p:ph type="sldNum" sz="quarter" idx="5"/>
          </p:nvPr>
        </p:nvSpPr>
        <p:spPr/>
        <p:txBody>
          <a:bodyPr/>
          <a:lstStyle/>
          <a:p>
            <a:fld id="{D343CE2E-3DB2-2543-A1CC-255A6E8F42E8}" type="slidenum">
              <a:rPr lang="en-US" smtClean="0"/>
              <a:t>21</a:t>
            </a:fld>
            <a:endParaRPr lang="en-US" dirty="0"/>
          </a:p>
        </p:txBody>
      </p:sp>
    </p:spTree>
    <p:extLst>
      <p:ext uri="{BB962C8B-B14F-4D97-AF65-F5344CB8AC3E}">
        <p14:creationId xmlns:p14="http://schemas.microsoft.com/office/powerpoint/2010/main" val="624934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Procurement</a:t>
            </a:r>
          </a:p>
          <a:p>
            <a:endParaRPr lang="en-US" dirty="0"/>
          </a:p>
        </p:txBody>
      </p:sp>
      <p:sp>
        <p:nvSpPr>
          <p:cNvPr id="4" name="Slide Number Placeholder 3"/>
          <p:cNvSpPr>
            <a:spLocks noGrp="1"/>
          </p:cNvSpPr>
          <p:nvPr>
            <p:ph type="sldNum" sz="quarter" idx="5"/>
          </p:nvPr>
        </p:nvSpPr>
        <p:spPr/>
        <p:txBody>
          <a:bodyPr/>
          <a:lstStyle/>
          <a:p>
            <a:fld id="{D343CE2E-3DB2-2543-A1CC-255A6E8F42E8}" type="slidenum">
              <a:rPr lang="en-US" smtClean="0"/>
              <a:t>22</a:t>
            </a:fld>
            <a:endParaRPr lang="en-US" dirty="0"/>
          </a:p>
        </p:txBody>
      </p:sp>
    </p:spTree>
    <p:extLst>
      <p:ext uri="{BB962C8B-B14F-4D97-AF65-F5344CB8AC3E}">
        <p14:creationId xmlns:p14="http://schemas.microsoft.com/office/powerpoint/2010/main" val="1672921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Procurement</a:t>
            </a:r>
          </a:p>
          <a:p>
            <a:endParaRPr lang="en-US" dirty="0"/>
          </a:p>
        </p:txBody>
      </p:sp>
      <p:sp>
        <p:nvSpPr>
          <p:cNvPr id="4" name="Slide Number Placeholder 3"/>
          <p:cNvSpPr>
            <a:spLocks noGrp="1"/>
          </p:cNvSpPr>
          <p:nvPr>
            <p:ph type="sldNum" sz="quarter" idx="5"/>
          </p:nvPr>
        </p:nvSpPr>
        <p:spPr/>
        <p:txBody>
          <a:bodyPr/>
          <a:lstStyle/>
          <a:p>
            <a:fld id="{D343CE2E-3DB2-2543-A1CC-255A6E8F42E8}" type="slidenum">
              <a:rPr lang="en-US" smtClean="0"/>
              <a:t>23</a:t>
            </a:fld>
            <a:endParaRPr lang="en-US" dirty="0"/>
          </a:p>
        </p:txBody>
      </p:sp>
    </p:spTree>
    <p:extLst>
      <p:ext uri="{BB962C8B-B14F-4D97-AF65-F5344CB8AC3E}">
        <p14:creationId xmlns:p14="http://schemas.microsoft.com/office/powerpoint/2010/main" val="2991107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Procurement</a:t>
            </a:r>
          </a:p>
          <a:p>
            <a:endParaRPr lang="en-US" dirty="0"/>
          </a:p>
        </p:txBody>
      </p:sp>
      <p:sp>
        <p:nvSpPr>
          <p:cNvPr id="4" name="Slide Number Placeholder 3"/>
          <p:cNvSpPr>
            <a:spLocks noGrp="1"/>
          </p:cNvSpPr>
          <p:nvPr>
            <p:ph type="sldNum" sz="quarter" idx="5"/>
          </p:nvPr>
        </p:nvSpPr>
        <p:spPr/>
        <p:txBody>
          <a:bodyPr/>
          <a:lstStyle/>
          <a:p>
            <a:fld id="{D343CE2E-3DB2-2543-A1CC-255A6E8F42E8}" type="slidenum">
              <a:rPr lang="en-US" smtClean="0"/>
              <a:t>24</a:t>
            </a:fld>
            <a:endParaRPr lang="en-US" dirty="0"/>
          </a:p>
        </p:txBody>
      </p:sp>
    </p:spTree>
    <p:extLst>
      <p:ext uri="{BB962C8B-B14F-4D97-AF65-F5344CB8AC3E}">
        <p14:creationId xmlns:p14="http://schemas.microsoft.com/office/powerpoint/2010/main" val="2050838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Procurement</a:t>
            </a:r>
          </a:p>
          <a:p>
            <a:endParaRPr lang="en-US" dirty="0"/>
          </a:p>
        </p:txBody>
      </p:sp>
      <p:sp>
        <p:nvSpPr>
          <p:cNvPr id="4" name="Slide Number Placeholder 3"/>
          <p:cNvSpPr>
            <a:spLocks noGrp="1"/>
          </p:cNvSpPr>
          <p:nvPr>
            <p:ph type="sldNum" sz="quarter" idx="5"/>
          </p:nvPr>
        </p:nvSpPr>
        <p:spPr/>
        <p:txBody>
          <a:bodyPr/>
          <a:lstStyle/>
          <a:p>
            <a:fld id="{D343CE2E-3DB2-2543-A1CC-255A6E8F42E8}" type="slidenum">
              <a:rPr lang="en-US" smtClean="0"/>
              <a:t>25</a:t>
            </a:fld>
            <a:endParaRPr lang="en-US" dirty="0"/>
          </a:p>
        </p:txBody>
      </p:sp>
    </p:spTree>
    <p:extLst>
      <p:ext uri="{BB962C8B-B14F-4D97-AF65-F5344CB8AC3E}">
        <p14:creationId xmlns:p14="http://schemas.microsoft.com/office/powerpoint/2010/main" val="2388972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Procurement</a:t>
            </a:r>
          </a:p>
          <a:p>
            <a:endParaRPr lang="en-US" dirty="0"/>
          </a:p>
        </p:txBody>
      </p:sp>
      <p:sp>
        <p:nvSpPr>
          <p:cNvPr id="4" name="Slide Number Placeholder 3"/>
          <p:cNvSpPr>
            <a:spLocks noGrp="1"/>
          </p:cNvSpPr>
          <p:nvPr>
            <p:ph type="sldNum" sz="quarter" idx="5"/>
          </p:nvPr>
        </p:nvSpPr>
        <p:spPr/>
        <p:txBody>
          <a:bodyPr/>
          <a:lstStyle/>
          <a:p>
            <a:fld id="{D343CE2E-3DB2-2543-A1CC-255A6E8F42E8}" type="slidenum">
              <a:rPr lang="en-US" smtClean="0"/>
              <a:t>26</a:t>
            </a:fld>
            <a:endParaRPr lang="en-US" dirty="0"/>
          </a:p>
        </p:txBody>
      </p:sp>
    </p:spTree>
    <p:extLst>
      <p:ext uri="{BB962C8B-B14F-4D97-AF65-F5344CB8AC3E}">
        <p14:creationId xmlns:p14="http://schemas.microsoft.com/office/powerpoint/2010/main" val="3211445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PCard </a:t>
            </a:r>
          </a:p>
        </p:txBody>
      </p:sp>
      <p:sp>
        <p:nvSpPr>
          <p:cNvPr id="4" name="Slide Number Placeholder 3"/>
          <p:cNvSpPr>
            <a:spLocks noGrp="1"/>
          </p:cNvSpPr>
          <p:nvPr>
            <p:ph type="sldNum" sz="quarter" idx="5"/>
          </p:nvPr>
        </p:nvSpPr>
        <p:spPr/>
        <p:txBody>
          <a:bodyPr/>
          <a:lstStyle/>
          <a:p>
            <a:fld id="{D343CE2E-3DB2-2543-A1CC-255A6E8F42E8}" type="slidenum">
              <a:rPr lang="en-US" smtClean="0"/>
              <a:t>27</a:t>
            </a:fld>
            <a:endParaRPr lang="en-US" dirty="0"/>
          </a:p>
        </p:txBody>
      </p:sp>
    </p:spTree>
    <p:extLst>
      <p:ext uri="{BB962C8B-B14F-4D97-AF65-F5344CB8AC3E}">
        <p14:creationId xmlns:p14="http://schemas.microsoft.com/office/powerpoint/2010/main" val="714018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a:t>
            </a:r>
          </a:p>
        </p:txBody>
      </p:sp>
      <p:sp>
        <p:nvSpPr>
          <p:cNvPr id="4" name="Slide Number Placeholder 3"/>
          <p:cNvSpPr>
            <a:spLocks noGrp="1"/>
          </p:cNvSpPr>
          <p:nvPr>
            <p:ph type="sldNum" sz="quarter" idx="5"/>
          </p:nvPr>
        </p:nvSpPr>
        <p:spPr/>
        <p:txBody>
          <a:bodyPr/>
          <a:lstStyle/>
          <a:p>
            <a:fld id="{D343CE2E-3DB2-2543-A1CC-255A6E8F42E8}" type="slidenum">
              <a:rPr lang="en-US" smtClean="0"/>
              <a:t>28</a:t>
            </a:fld>
            <a:endParaRPr lang="en-US" dirty="0"/>
          </a:p>
        </p:txBody>
      </p:sp>
    </p:spTree>
    <p:extLst>
      <p:ext uri="{BB962C8B-B14F-4D97-AF65-F5344CB8AC3E}">
        <p14:creationId xmlns:p14="http://schemas.microsoft.com/office/powerpoint/2010/main" val="2089398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Vendor Management</a:t>
            </a:r>
          </a:p>
        </p:txBody>
      </p:sp>
      <p:sp>
        <p:nvSpPr>
          <p:cNvPr id="4" name="Slide Number Placeholder 3"/>
          <p:cNvSpPr>
            <a:spLocks noGrp="1"/>
          </p:cNvSpPr>
          <p:nvPr>
            <p:ph type="sldNum" sz="quarter" idx="5"/>
          </p:nvPr>
        </p:nvSpPr>
        <p:spPr/>
        <p:txBody>
          <a:bodyPr/>
          <a:lstStyle/>
          <a:p>
            <a:fld id="{D343CE2E-3DB2-2543-A1CC-255A6E8F42E8}" type="slidenum">
              <a:rPr lang="en-US" smtClean="0"/>
              <a:t>29</a:t>
            </a:fld>
            <a:endParaRPr lang="en-US" dirty="0"/>
          </a:p>
        </p:txBody>
      </p:sp>
    </p:spTree>
    <p:extLst>
      <p:ext uri="{BB962C8B-B14F-4D97-AF65-F5344CB8AC3E}">
        <p14:creationId xmlns:p14="http://schemas.microsoft.com/office/powerpoint/2010/main" val="147342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a:t>
            </a:r>
          </a:p>
        </p:txBody>
      </p:sp>
      <p:sp>
        <p:nvSpPr>
          <p:cNvPr id="4" name="Slide Number Placeholder 3"/>
          <p:cNvSpPr>
            <a:spLocks noGrp="1"/>
          </p:cNvSpPr>
          <p:nvPr>
            <p:ph type="sldNum" sz="quarter" idx="5"/>
          </p:nvPr>
        </p:nvSpPr>
        <p:spPr/>
        <p:txBody>
          <a:bodyPr/>
          <a:lstStyle/>
          <a:p>
            <a:fld id="{D343CE2E-3DB2-2543-A1CC-255A6E8F42E8}" type="slidenum">
              <a:rPr lang="en-US" smtClean="0"/>
              <a:t>3</a:t>
            </a:fld>
            <a:endParaRPr lang="en-US" dirty="0"/>
          </a:p>
        </p:txBody>
      </p:sp>
    </p:spTree>
    <p:extLst>
      <p:ext uri="{BB962C8B-B14F-4D97-AF65-F5344CB8AC3E}">
        <p14:creationId xmlns:p14="http://schemas.microsoft.com/office/powerpoint/2010/main" val="1274794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Vendor Management</a:t>
            </a:r>
          </a:p>
          <a:p>
            <a:endParaRPr lang="en-US" dirty="0"/>
          </a:p>
        </p:txBody>
      </p:sp>
      <p:sp>
        <p:nvSpPr>
          <p:cNvPr id="4" name="Slide Number Placeholder 3"/>
          <p:cNvSpPr>
            <a:spLocks noGrp="1"/>
          </p:cNvSpPr>
          <p:nvPr>
            <p:ph type="sldNum" sz="quarter" idx="5"/>
          </p:nvPr>
        </p:nvSpPr>
        <p:spPr/>
        <p:txBody>
          <a:bodyPr/>
          <a:lstStyle/>
          <a:p>
            <a:fld id="{D343CE2E-3DB2-2543-A1CC-255A6E8F42E8}" type="slidenum">
              <a:rPr lang="en-US" smtClean="0"/>
              <a:t>30</a:t>
            </a:fld>
            <a:endParaRPr lang="en-US" dirty="0"/>
          </a:p>
        </p:txBody>
      </p:sp>
    </p:spTree>
    <p:extLst>
      <p:ext uri="{BB962C8B-B14F-4D97-AF65-F5344CB8AC3E}">
        <p14:creationId xmlns:p14="http://schemas.microsoft.com/office/powerpoint/2010/main" val="28652424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Vendor Management</a:t>
            </a:r>
          </a:p>
          <a:p>
            <a:endParaRPr lang="en-US" dirty="0"/>
          </a:p>
        </p:txBody>
      </p:sp>
      <p:sp>
        <p:nvSpPr>
          <p:cNvPr id="4" name="Slide Number Placeholder 3"/>
          <p:cNvSpPr>
            <a:spLocks noGrp="1"/>
          </p:cNvSpPr>
          <p:nvPr>
            <p:ph type="sldNum" sz="quarter" idx="5"/>
          </p:nvPr>
        </p:nvSpPr>
        <p:spPr/>
        <p:txBody>
          <a:bodyPr/>
          <a:lstStyle/>
          <a:p>
            <a:fld id="{D343CE2E-3DB2-2543-A1CC-255A6E8F42E8}" type="slidenum">
              <a:rPr lang="en-US" smtClean="0"/>
              <a:t>31</a:t>
            </a:fld>
            <a:endParaRPr lang="en-US" dirty="0"/>
          </a:p>
        </p:txBody>
      </p:sp>
    </p:spTree>
    <p:extLst>
      <p:ext uri="{BB962C8B-B14F-4D97-AF65-F5344CB8AC3E}">
        <p14:creationId xmlns:p14="http://schemas.microsoft.com/office/powerpoint/2010/main" val="1138539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HUB</a:t>
            </a:r>
          </a:p>
        </p:txBody>
      </p:sp>
      <p:sp>
        <p:nvSpPr>
          <p:cNvPr id="4" name="Slide Number Placeholder 3"/>
          <p:cNvSpPr>
            <a:spLocks noGrp="1"/>
          </p:cNvSpPr>
          <p:nvPr>
            <p:ph type="sldNum" sz="quarter" idx="5"/>
          </p:nvPr>
        </p:nvSpPr>
        <p:spPr/>
        <p:txBody>
          <a:bodyPr/>
          <a:lstStyle/>
          <a:p>
            <a:fld id="{D343CE2E-3DB2-2543-A1CC-255A6E8F42E8}" type="slidenum">
              <a:rPr lang="en-US" smtClean="0"/>
              <a:t>32</a:t>
            </a:fld>
            <a:endParaRPr lang="en-US" dirty="0"/>
          </a:p>
        </p:txBody>
      </p:sp>
    </p:spTree>
    <p:extLst>
      <p:ext uri="{BB962C8B-B14F-4D97-AF65-F5344CB8AC3E}">
        <p14:creationId xmlns:p14="http://schemas.microsoft.com/office/powerpoint/2010/main" val="3174470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HUB</a:t>
            </a:r>
          </a:p>
        </p:txBody>
      </p:sp>
      <p:sp>
        <p:nvSpPr>
          <p:cNvPr id="4" name="Slide Number Placeholder 3"/>
          <p:cNvSpPr>
            <a:spLocks noGrp="1"/>
          </p:cNvSpPr>
          <p:nvPr>
            <p:ph type="sldNum" sz="quarter" idx="5"/>
          </p:nvPr>
        </p:nvSpPr>
        <p:spPr/>
        <p:txBody>
          <a:bodyPr/>
          <a:lstStyle/>
          <a:p>
            <a:fld id="{D343CE2E-3DB2-2543-A1CC-255A6E8F42E8}" type="slidenum">
              <a:rPr lang="en-US" smtClean="0"/>
              <a:t>33</a:t>
            </a:fld>
            <a:endParaRPr lang="en-US" dirty="0"/>
          </a:p>
        </p:txBody>
      </p:sp>
    </p:spTree>
    <p:extLst>
      <p:ext uri="{BB962C8B-B14F-4D97-AF65-F5344CB8AC3E}">
        <p14:creationId xmlns:p14="http://schemas.microsoft.com/office/powerpoint/2010/main" val="4087796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1"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fld id="{D343CE2E-3DB2-2543-A1CC-255A6E8F42E8}" type="slidenum">
              <a:rPr lang="en-US" smtClean="0"/>
              <a:t>34</a:t>
            </a:fld>
            <a:endParaRPr lang="en-US" dirty="0"/>
          </a:p>
        </p:txBody>
      </p:sp>
    </p:spTree>
    <p:extLst>
      <p:ext uri="{BB962C8B-B14F-4D97-AF65-F5344CB8AC3E}">
        <p14:creationId xmlns:p14="http://schemas.microsoft.com/office/powerpoint/2010/main" val="19910197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HUB</a:t>
            </a:r>
          </a:p>
        </p:txBody>
      </p:sp>
      <p:sp>
        <p:nvSpPr>
          <p:cNvPr id="4" name="Slide Number Placeholder 3"/>
          <p:cNvSpPr>
            <a:spLocks noGrp="1"/>
          </p:cNvSpPr>
          <p:nvPr>
            <p:ph type="sldNum" sz="quarter" idx="5"/>
          </p:nvPr>
        </p:nvSpPr>
        <p:spPr/>
        <p:txBody>
          <a:bodyPr/>
          <a:lstStyle/>
          <a:p>
            <a:fld id="{D343CE2E-3DB2-2543-A1CC-255A6E8F42E8}" type="slidenum">
              <a:rPr lang="en-US" smtClean="0"/>
              <a:t>35</a:t>
            </a:fld>
            <a:endParaRPr lang="en-US" dirty="0"/>
          </a:p>
        </p:txBody>
      </p:sp>
    </p:spTree>
    <p:extLst>
      <p:ext uri="{BB962C8B-B14F-4D97-AF65-F5344CB8AC3E}">
        <p14:creationId xmlns:p14="http://schemas.microsoft.com/office/powerpoint/2010/main" val="3424316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1"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fld id="{D343CE2E-3DB2-2543-A1CC-255A6E8F42E8}" type="slidenum">
              <a:rPr lang="en-US" smtClean="0"/>
              <a:t>36</a:t>
            </a:fld>
            <a:endParaRPr lang="en-US" dirty="0"/>
          </a:p>
        </p:txBody>
      </p:sp>
    </p:spTree>
    <p:extLst>
      <p:ext uri="{BB962C8B-B14F-4D97-AF65-F5344CB8AC3E}">
        <p14:creationId xmlns:p14="http://schemas.microsoft.com/office/powerpoint/2010/main" val="42573097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1"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fld id="{D343CE2E-3DB2-2543-A1CC-255A6E8F42E8}" type="slidenum">
              <a:rPr lang="en-US" smtClean="0"/>
              <a:t>37</a:t>
            </a:fld>
            <a:endParaRPr lang="en-US" dirty="0"/>
          </a:p>
        </p:txBody>
      </p:sp>
    </p:spTree>
    <p:extLst>
      <p:ext uri="{BB962C8B-B14F-4D97-AF65-F5344CB8AC3E}">
        <p14:creationId xmlns:p14="http://schemas.microsoft.com/office/powerpoint/2010/main" val="2040081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1"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fld id="{D343CE2E-3DB2-2543-A1CC-255A6E8F42E8}" type="slidenum">
              <a:rPr lang="en-US" smtClean="0"/>
              <a:t>38</a:t>
            </a:fld>
            <a:endParaRPr lang="en-US" dirty="0"/>
          </a:p>
        </p:txBody>
      </p:sp>
    </p:spTree>
    <p:extLst>
      <p:ext uri="{BB962C8B-B14F-4D97-AF65-F5344CB8AC3E}">
        <p14:creationId xmlns:p14="http://schemas.microsoft.com/office/powerpoint/2010/main" val="1176264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a:t>
            </a:r>
          </a:p>
        </p:txBody>
      </p:sp>
      <p:sp>
        <p:nvSpPr>
          <p:cNvPr id="4" name="Slide Number Placeholder 3"/>
          <p:cNvSpPr>
            <a:spLocks noGrp="1"/>
          </p:cNvSpPr>
          <p:nvPr>
            <p:ph type="sldNum" sz="quarter" idx="5"/>
          </p:nvPr>
        </p:nvSpPr>
        <p:spPr/>
        <p:txBody>
          <a:bodyPr/>
          <a:lstStyle/>
          <a:p>
            <a:fld id="{D343CE2E-3DB2-2543-A1CC-255A6E8F42E8}" type="slidenum">
              <a:rPr lang="en-US" smtClean="0"/>
              <a:t>39</a:t>
            </a:fld>
            <a:endParaRPr lang="en-US" dirty="0"/>
          </a:p>
        </p:txBody>
      </p:sp>
    </p:spTree>
    <p:extLst>
      <p:ext uri="{BB962C8B-B14F-4D97-AF65-F5344CB8AC3E}">
        <p14:creationId xmlns:p14="http://schemas.microsoft.com/office/powerpoint/2010/main" val="3363884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a:t>
            </a:r>
          </a:p>
        </p:txBody>
      </p:sp>
      <p:sp>
        <p:nvSpPr>
          <p:cNvPr id="4" name="Slide Number Placeholder 3"/>
          <p:cNvSpPr>
            <a:spLocks noGrp="1"/>
          </p:cNvSpPr>
          <p:nvPr>
            <p:ph type="sldNum" sz="quarter" idx="5"/>
          </p:nvPr>
        </p:nvSpPr>
        <p:spPr/>
        <p:txBody>
          <a:bodyPr/>
          <a:lstStyle/>
          <a:p>
            <a:fld id="{D343CE2E-3DB2-2543-A1CC-255A6E8F42E8}" type="slidenum">
              <a:rPr lang="en-US" smtClean="0"/>
              <a:t>4</a:t>
            </a:fld>
            <a:endParaRPr lang="en-US" dirty="0"/>
          </a:p>
        </p:txBody>
      </p:sp>
    </p:spTree>
    <p:extLst>
      <p:ext uri="{BB962C8B-B14F-4D97-AF65-F5344CB8AC3E}">
        <p14:creationId xmlns:p14="http://schemas.microsoft.com/office/powerpoint/2010/main" val="858133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a:t>
            </a:r>
          </a:p>
        </p:txBody>
      </p:sp>
      <p:sp>
        <p:nvSpPr>
          <p:cNvPr id="4" name="Slide Number Placeholder 3"/>
          <p:cNvSpPr>
            <a:spLocks noGrp="1"/>
          </p:cNvSpPr>
          <p:nvPr>
            <p:ph type="sldNum" sz="quarter" idx="5"/>
          </p:nvPr>
        </p:nvSpPr>
        <p:spPr/>
        <p:txBody>
          <a:bodyPr/>
          <a:lstStyle/>
          <a:p>
            <a:fld id="{D343CE2E-3DB2-2543-A1CC-255A6E8F42E8}" type="slidenum">
              <a:rPr lang="en-US" smtClean="0"/>
              <a:t>5</a:t>
            </a:fld>
            <a:endParaRPr lang="en-US" dirty="0"/>
          </a:p>
        </p:txBody>
      </p:sp>
    </p:spTree>
    <p:extLst>
      <p:ext uri="{BB962C8B-B14F-4D97-AF65-F5344CB8AC3E}">
        <p14:creationId xmlns:p14="http://schemas.microsoft.com/office/powerpoint/2010/main" val="1485145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a:t>
            </a:r>
          </a:p>
        </p:txBody>
      </p:sp>
      <p:sp>
        <p:nvSpPr>
          <p:cNvPr id="4" name="Slide Number Placeholder 3"/>
          <p:cNvSpPr>
            <a:spLocks noGrp="1"/>
          </p:cNvSpPr>
          <p:nvPr>
            <p:ph type="sldNum" sz="quarter" idx="5"/>
          </p:nvPr>
        </p:nvSpPr>
        <p:spPr/>
        <p:txBody>
          <a:bodyPr/>
          <a:lstStyle/>
          <a:p>
            <a:fld id="{D343CE2E-3DB2-2543-A1CC-255A6E8F42E8}" type="slidenum">
              <a:rPr lang="en-US" smtClean="0"/>
              <a:t>6</a:t>
            </a:fld>
            <a:endParaRPr lang="en-US" dirty="0"/>
          </a:p>
        </p:txBody>
      </p:sp>
    </p:spTree>
    <p:extLst>
      <p:ext uri="{BB962C8B-B14F-4D97-AF65-F5344CB8AC3E}">
        <p14:creationId xmlns:p14="http://schemas.microsoft.com/office/powerpoint/2010/main" val="1505312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a:t>
            </a:r>
          </a:p>
        </p:txBody>
      </p:sp>
      <p:sp>
        <p:nvSpPr>
          <p:cNvPr id="4" name="Slide Number Placeholder 3"/>
          <p:cNvSpPr>
            <a:spLocks noGrp="1"/>
          </p:cNvSpPr>
          <p:nvPr>
            <p:ph type="sldNum" sz="quarter" idx="5"/>
          </p:nvPr>
        </p:nvSpPr>
        <p:spPr/>
        <p:txBody>
          <a:bodyPr/>
          <a:lstStyle/>
          <a:p>
            <a:fld id="{D343CE2E-3DB2-2543-A1CC-255A6E8F42E8}" type="slidenum">
              <a:rPr lang="en-US" smtClean="0"/>
              <a:t>7</a:t>
            </a:fld>
            <a:endParaRPr lang="en-US" dirty="0"/>
          </a:p>
        </p:txBody>
      </p:sp>
    </p:spTree>
    <p:extLst>
      <p:ext uri="{BB962C8B-B14F-4D97-AF65-F5344CB8AC3E}">
        <p14:creationId xmlns:p14="http://schemas.microsoft.com/office/powerpoint/2010/main" val="2275640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a:t>
            </a:r>
          </a:p>
        </p:txBody>
      </p:sp>
      <p:sp>
        <p:nvSpPr>
          <p:cNvPr id="4" name="Slide Number Placeholder 3"/>
          <p:cNvSpPr>
            <a:spLocks noGrp="1"/>
          </p:cNvSpPr>
          <p:nvPr>
            <p:ph type="sldNum" sz="quarter" idx="5"/>
          </p:nvPr>
        </p:nvSpPr>
        <p:spPr/>
        <p:txBody>
          <a:bodyPr/>
          <a:lstStyle/>
          <a:p>
            <a:fld id="{D343CE2E-3DB2-2543-A1CC-255A6E8F42E8}" type="slidenum">
              <a:rPr lang="en-US" smtClean="0"/>
              <a:t>8</a:t>
            </a:fld>
            <a:endParaRPr lang="en-US" dirty="0"/>
          </a:p>
        </p:txBody>
      </p:sp>
    </p:spTree>
    <p:extLst>
      <p:ext uri="{BB962C8B-B14F-4D97-AF65-F5344CB8AC3E}">
        <p14:creationId xmlns:p14="http://schemas.microsoft.com/office/powerpoint/2010/main" val="1918521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a:t>
            </a:r>
          </a:p>
          <a:p>
            <a:endParaRPr lang="en-US" dirty="0"/>
          </a:p>
        </p:txBody>
      </p:sp>
      <p:sp>
        <p:nvSpPr>
          <p:cNvPr id="4" name="Slide Number Placeholder 3"/>
          <p:cNvSpPr>
            <a:spLocks noGrp="1"/>
          </p:cNvSpPr>
          <p:nvPr>
            <p:ph type="sldNum" sz="quarter" idx="5"/>
          </p:nvPr>
        </p:nvSpPr>
        <p:spPr/>
        <p:txBody>
          <a:bodyPr/>
          <a:lstStyle/>
          <a:p>
            <a:fld id="{D343CE2E-3DB2-2543-A1CC-255A6E8F42E8}" type="slidenum">
              <a:rPr lang="en-US" smtClean="0"/>
              <a:t>9</a:t>
            </a:fld>
            <a:endParaRPr lang="en-US" dirty="0"/>
          </a:p>
        </p:txBody>
      </p:sp>
    </p:spTree>
    <p:extLst>
      <p:ext uri="{BB962C8B-B14F-4D97-AF65-F5344CB8AC3E}">
        <p14:creationId xmlns:p14="http://schemas.microsoft.com/office/powerpoint/2010/main" val="1862596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4636EF-9B34-784F-B076-08F4E00F1F69}"/>
              </a:ext>
              <a:ext uri="{C183D7F6-B498-43B3-948B-1728B52AA6E4}">
                <adec:decorative xmlns:adec="http://schemas.microsoft.com/office/drawing/2017/decorative" val="1"/>
              </a:ext>
            </a:extLst>
          </p:cNvPr>
          <p:cNvSpPr/>
          <p:nvPr userDrawn="1"/>
        </p:nvSpPr>
        <p:spPr>
          <a:xfrm>
            <a:off x="0" y="-93785"/>
            <a:ext cx="24384000" cy="13809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Picture Placeholder 13">
            <a:extLst>
              <a:ext uri="{FF2B5EF4-FFF2-40B4-BE49-F238E27FC236}">
                <a16:creationId xmlns:a16="http://schemas.microsoft.com/office/drawing/2014/main" id="{448CEBF0-C1A7-504A-ABF5-DF36CEF4DA11}"/>
              </a:ext>
            </a:extLst>
          </p:cNvPr>
          <p:cNvSpPr>
            <a:spLocks noGrp="1"/>
          </p:cNvSpPr>
          <p:nvPr>
            <p:ph type="pic" sz="quarter" idx="10"/>
          </p:nvPr>
        </p:nvSpPr>
        <p:spPr>
          <a:xfrm>
            <a:off x="0" y="-93785"/>
            <a:ext cx="12252960" cy="13563600"/>
          </a:xfrm>
          <a:prstGeom prst="rect">
            <a:avLst/>
          </a:prstGeom>
        </p:spPr>
        <p:txBody>
          <a:bodyPr anchor="ctr"/>
          <a:lstStyle>
            <a:lvl1pPr marL="0" indent="0" algn="ctr">
              <a:buNone/>
              <a:defRPr>
                <a:solidFill>
                  <a:schemeClr val="tx1"/>
                </a:solidFill>
              </a:defRPr>
            </a:lvl1pPr>
          </a:lstStyle>
          <a:p>
            <a:r>
              <a:rPr lang="en-US" dirty="0"/>
              <a:t>Click icon to add picture</a:t>
            </a:r>
          </a:p>
        </p:txBody>
      </p:sp>
      <p:pic>
        <p:nvPicPr>
          <p:cNvPr id="10" name="Picture 9">
            <a:extLst>
              <a:ext uri="{FF2B5EF4-FFF2-40B4-BE49-F238E27FC236}">
                <a16:creationId xmlns:a16="http://schemas.microsoft.com/office/drawing/2014/main" id="{53A0E760-EEA4-D344-BD23-C858E7E740A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469815"/>
            <a:ext cx="24384000" cy="246185"/>
          </a:xfrm>
          <a:prstGeom prst="rect">
            <a:avLst/>
          </a:prstGeom>
        </p:spPr>
      </p:pic>
      <p:sp>
        <p:nvSpPr>
          <p:cNvPr id="2" name="Title 1"/>
          <p:cNvSpPr>
            <a:spLocks noGrp="1"/>
          </p:cNvSpPr>
          <p:nvPr>
            <p:ph type="title" hasCustomPrompt="1"/>
          </p:nvPr>
        </p:nvSpPr>
        <p:spPr>
          <a:xfrm>
            <a:off x="12957311" y="3820978"/>
            <a:ext cx="9750289" cy="1970419"/>
          </a:xfrm>
        </p:spPr>
        <p:txBody>
          <a:bodyPr/>
          <a:lstStyle>
            <a:lvl1pPr>
              <a:defRPr>
                <a:solidFill>
                  <a:schemeClr val="tx1"/>
                </a:solidFill>
              </a:defRPr>
            </a:lvl1pPr>
          </a:lstStyle>
          <a:p>
            <a:r>
              <a:rPr lang="en-US" dirty="0"/>
              <a:t>TITLE CARD</a:t>
            </a:r>
          </a:p>
        </p:txBody>
      </p:sp>
      <p:sp>
        <p:nvSpPr>
          <p:cNvPr id="4" name="Text Placeholder 3">
            <a:extLst>
              <a:ext uri="{FF2B5EF4-FFF2-40B4-BE49-F238E27FC236}">
                <a16:creationId xmlns:a16="http://schemas.microsoft.com/office/drawing/2014/main" id="{B69C44B1-DAB3-374E-8714-625353D60CBB}"/>
              </a:ext>
            </a:extLst>
          </p:cNvPr>
          <p:cNvSpPr>
            <a:spLocks noGrp="1"/>
          </p:cNvSpPr>
          <p:nvPr>
            <p:ph type="body" sz="quarter" idx="11" hasCustomPrompt="1"/>
          </p:nvPr>
        </p:nvSpPr>
        <p:spPr>
          <a:xfrm>
            <a:off x="12957311" y="6124673"/>
            <a:ext cx="9747504" cy="1371600"/>
          </a:xfrm>
          <a:prstGeom prst="rect">
            <a:avLst/>
          </a:prstGeom>
        </p:spPr>
        <p:txBody>
          <a:bodyPr/>
          <a:lstStyle>
            <a:lvl1pPr marL="0" indent="0">
              <a:buNone/>
              <a:defRPr sz="5400" b="0" i="0">
                <a:solidFill>
                  <a:schemeClr val="tx1"/>
                </a:solidFill>
                <a:latin typeface="Nunito Sans" pitchFamily="2" charset="77"/>
              </a:defRPr>
            </a:lvl1pPr>
          </a:lstStyle>
          <a:p>
            <a:pPr lvl="0"/>
            <a:r>
              <a:rPr lang="en-US" dirty="0"/>
              <a:t>Second Line</a:t>
            </a:r>
          </a:p>
        </p:txBody>
      </p:sp>
      <p:pic>
        <p:nvPicPr>
          <p:cNvPr id="8" name="Picture 7" descr="Texas State University">
            <a:extLst>
              <a:ext uri="{FF2B5EF4-FFF2-40B4-BE49-F238E27FC236}">
                <a16:creationId xmlns:a16="http://schemas.microsoft.com/office/drawing/2014/main" id="{5E8657D1-2783-1845-BB5B-3DAA5CE6A1A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970340" y="10063298"/>
            <a:ext cx="5003141" cy="2438400"/>
          </a:xfrm>
          <a:prstGeom prst="rect">
            <a:avLst/>
          </a:prstGeom>
        </p:spPr>
      </p:pic>
      <p:pic>
        <p:nvPicPr>
          <p:cNvPr id="9" name="Picture 8" descr="Member the Texas State University System">
            <a:extLst>
              <a:ext uri="{FF2B5EF4-FFF2-40B4-BE49-F238E27FC236}">
                <a16:creationId xmlns:a16="http://schemas.microsoft.com/office/drawing/2014/main" id="{F2E3C823-48E0-7542-B222-37105C1DECB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3267554" y="12183707"/>
            <a:ext cx="4408714" cy="274320"/>
          </a:xfrm>
          <a:prstGeom prst="rect">
            <a:avLst/>
          </a:prstGeom>
        </p:spPr>
      </p:pic>
    </p:spTree>
    <p:extLst>
      <p:ext uri="{BB962C8B-B14F-4D97-AF65-F5344CB8AC3E}">
        <p14:creationId xmlns:p14="http://schemas.microsoft.com/office/powerpoint/2010/main" val="203008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3048000" y="1371039"/>
            <a:ext cx="18288000" cy="1143562"/>
          </a:xfrm>
        </p:spPr>
        <p:txBody>
          <a:bodyPr anchor="t"/>
          <a:lstStyle/>
          <a:p>
            <a:r>
              <a:rPr lang="en-US" dirty="0"/>
              <a:t>CLICK TO EDIT TITLE</a:t>
            </a:r>
          </a:p>
        </p:txBody>
      </p:sp>
    </p:spTree>
    <p:extLst>
      <p:ext uri="{BB962C8B-B14F-4D97-AF65-F5344CB8AC3E}">
        <p14:creationId xmlns:p14="http://schemas.microsoft.com/office/powerpoint/2010/main" val="2489266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3048000" y="1371039"/>
            <a:ext cx="18288000" cy="1143562"/>
          </a:xfrm>
        </p:spPr>
        <p:txBody>
          <a:bodyPr anchor="t"/>
          <a:lstStyle/>
          <a:p>
            <a:r>
              <a:rPr lang="en-US" dirty="0"/>
              <a:t>CLICK TO EDIT TITLE</a:t>
            </a:r>
          </a:p>
        </p:txBody>
      </p:sp>
      <p:sp>
        <p:nvSpPr>
          <p:cNvPr id="4" name="Text Placeholder 3">
            <a:extLst>
              <a:ext uri="{FF2B5EF4-FFF2-40B4-BE49-F238E27FC236}">
                <a16:creationId xmlns:a16="http://schemas.microsoft.com/office/drawing/2014/main" id="{1D56CA2A-A7E5-9E45-8686-ED54FCC9555D}"/>
              </a:ext>
            </a:extLst>
          </p:cNvPr>
          <p:cNvSpPr>
            <a:spLocks noGrp="1"/>
          </p:cNvSpPr>
          <p:nvPr>
            <p:ph type="body" sz="quarter" idx="10" hasCustomPrompt="1"/>
          </p:nvPr>
        </p:nvSpPr>
        <p:spPr>
          <a:xfrm>
            <a:off x="3048000" y="3530600"/>
            <a:ext cx="18288000" cy="6629400"/>
          </a:xfrm>
          <a:prstGeom prst="rect">
            <a:avLst/>
          </a:prstGeom>
        </p:spPr>
        <p:txBody>
          <a:bodyPr/>
          <a:lstStyle>
            <a:lvl1pPr marL="0" indent="0" algn="l">
              <a:lnSpc>
                <a:spcPct val="150000"/>
              </a:lnSpc>
              <a:buFont typeface="Arial" panose="020B0604020202020204" pitchFamily="34" charset="0"/>
              <a:buNone/>
              <a:defRPr sz="2800" b="0" i="0">
                <a:ln>
                  <a:noFill/>
                </a:ln>
                <a:solidFill>
                  <a:schemeClr val="tx1">
                    <a:lumMod val="60000"/>
                    <a:lumOff val="40000"/>
                  </a:schemeClr>
                </a:solidFill>
                <a:latin typeface="Nunito Sans" pitchFamily="2" charset="77"/>
              </a:defRPr>
            </a:lvl1pPr>
            <a:lvl2pPr marL="914400" indent="0">
              <a:buNone/>
              <a:defRPr sz="2800" b="0" i="0">
                <a:solidFill>
                  <a:schemeClr val="tx1">
                    <a:lumMod val="60000"/>
                    <a:lumOff val="40000"/>
                  </a:schemeClr>
                </a:solidFill>
                <a:latin typeface="Nunito Sans" pitchFamily="2" charset="77"/>
              </a:defRPr>
            </a:lvl2pPr>
            <a:lvl3pPr marL="1828800" indent="0">
              <a:buNone/>
              <a:defRPr sz="2800" b="0" i="0">
                <a:solidFill>
                  <a:schemeClr val="tx1">
                    <a:lumMod val="60000"/>
                    <a:lumOff val="40000"/>
                  </a:schemeClr>
                </a:solidFill>
                <a:latin typeface="Nunito Sans" pitchFamily="2" charset="77"/>
              </a:defRPr>
            </a:lvl3pPr>
            <a:lvl4pPr marL="2743200" indent="0">
              <a:buNone/>
              <a:defRPr sz="2800" b="0" i="0">
                <a:solidFill>
                  <a:schemeClr val="tx1">
                    <a:lumMod val="60000"/>
                    <a:lumOff val="40000"/>
                  </a:schemeClr>
                </a:solidFill>
                <a:latin typeface="Nunito Sans" pitchFamily="2" charset="77"/>
              </a:defRPr>
            </a:lvl4pPr>
            <a:lvl5pPr marL="3657600" indent="0">
              <a:buNone/>
              <a:defRPr sz="2800" b="0" i="0">
                <a:solidFill>
                  <a:schemeClr val="tx1">
                    <a:lumMod val="60000"/>
                    <a:lumOff val="40000"/>
                  </a:schemeClr>
                </a:solidFill>
                <a:latin typeface="Nunito Sans" pitchFamily="2" charset="77"/>
              </a:defRPr>
            </a:lvl5pPr>
          </a:lstStyle>
          <a:p>
            <a:r>
              <a:rPr lang="en-US" dirty="0"/>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a:p>
            <a:r>
              <a:rPr lang="en-US" dirty="0"/>
              <a:t>Bobcats are especially skilled at:</a:t>
            </a:r>
          </a:p>
          <a:p>
            <a:pPr marL="457200" indent="-457200">
              <a:buFont typeface="Arial" panose="020B0604020202020204" pitchFamily="34" charset="0"/>
              <a:buChar char="•"/>
            </a:pPr>
            <a:r>
              <a:rPr lang="en-US" dirty="0"/>
              <a:t>pouncing on prey</a:t>
            </a:r>
          </a:p>
          <a:p>
            <a:pPr marL="457200" indent="-457200">
              <a:buFont typeface="Arial" panose="020B0604020202020204" pitchFamily="34" charset="0"/>
              <a:buChar char="•"/>
            </a:pPr>
            <a:r>
              <a:rPr lang="en-US" dirty="0"/>
              <a:t>musical theatre</a:t>
            </a:r>
          </a:p>
          <a:p>
            <a:pPr marL="457200" indent="-457200">
              <a:buFont typeface="Arial" panose="020B0604020202020204" pitchFamily="34" charset="0"/>
              <a:buChar char="•"/>
            </a:pPr>
            <a:r>
              <a:rPr lang="en-US" dirty="0"/>
              <a:t>communication</a:t>
            </a:r>
          </a:p>
          <a:p>
            <a:pPr marL="457200" indent="-457200">
              <a:buFont typeface="Arial" panose="020B0604020202020204" pitchFamily="34" charset="0"/>
              <a:buChar char="•"/>
            </a:pPr>
            <a:r>
              <a:rPr lang="en-US" dirty="0"/>
              <a:t>geography</a:t>
            </a:r>
          </a:p>
        </p:txBody>
      </p:sp>
    </p:spTree>
    <p:extLst>
      <p:ext uri="{BB962C8B-B14F-4D97-AF65-F5344CB8AC3E}">
        <p14:creationId xmlns:p14="http://schemas.microsoft.com/office/powerpoint/2010/main" val="2139750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1531088" y="1137123"/>
            <a:ext cx="11185452" cy="1143562"/>
          </a:xfrm>
        </p:spPr>
        <p:txBody>
          <a:bodyPr anchor="t"/>
          <a:lstStyle/>
          <a:p>
            <a:r>
              <a:rPr lang="en-US" dirty="0"/>
              <a:t>CLICK TO EDIT TITLE</a:t>
            </a:r>
          </a:p>
        </p:txBody>
      </p:sp>
      <p:sp>
        <p:nvSpPr>
          <p:cNvPr id="4" name="Text Placeholder 3">
            <a:extLst>
              <a:ext uri="{FF2B5EF4-FFF2-40B4-BE49-F238E27FC236}">
                <a16:creationId xmlns:a16="http://schemas.microsoft.com/office/drawing/2014/main" id="{1D56CA2A-A7E5-9E45-8686-ED54FCC9555D}"/>
              </a:ext>
            </a:extLst>
          </p:cNvPr>
          <p:cNvSpPr>
            <a:spLocks noGrp="1"/>
          </p:cNvSpPr>
          <p:nvPr>
            <p:ph type="body" sz="quarter" idx="10" hasCustomPrompt="1"/>
          </p:nvPr>
        </p:nvSpPr>
        <p:spPr>
          <a:xfrm>
            <a:off x="1531088" y="2977596"/>
            <a:ext cx="11185452" cy="7772400"/>
          </a:xfrm>
          <a:prstGeom prst="rect">
            <a:avLst/>
          </a:prstGeom>
        </p:spPr>
        <p:txBody>
          <a:bodyPr/>
          <a:lstStyle>
            <a:lvl1pPr marL="0" indent="0" algn="l">
              <a:lnSpc>
                <a:spcPct val="150000"/>
              </a:lnSpc>
              <a:buFont typeface="Arial" panose="020B0604020202020204" pitchFamily="34" charset="0"/>
              <a:buNone/>
              <a:defRPr sz="2800" b="0" i="0">
                <a:ln>
                  <a:noFill/>
                </a:ln>
                <a:solidFill>
                  <a:schemeClr val="tx1">
                    <a:lumMod val="60000"/>
                    <a:lumOff val="40000"/>
                  </a:schemeClr>
                </a:solidFill>
                <a:latin typeface="Nunito Sans" pitchFamily="2" charset="77"/>
              </a:defRPr>
            </a:lvl1pPr>
            <a:lvl2pPr marL="914400" indent="0">
              <a:buNone/>
              <a:defRPr sz="2800" b="0" i="0">
                <a:solidFill>
                  <a:schemeClr val="tx1">
                    <a:lumMod val="60000"/>
                    <a:lumOff val="40000"/>
                  </a:schemeClr>
                </a:solidFill>
                <a:latin typeface="Nunito Sans" pitchFamily="2" charset="77"/>
              </a:defRPr>
            </a:lvl2pPr>
            <a:lvl3pPr marL="1828800" indent="0">
              <a:buNone/>
              <a:defRPr sz="2800" b="0" i="0">
                <a:solidFill>
                  <a:schemeClr val="tx1">
                    <a:lumMod val="60000"/>
                    <a:lumOff val="40000"/>
                  </a:schemeClr>
                </a:solidFill>
                <a:latin typeface="Nunito Sans" pitchFamily="2" charset="77"/>
              </a:defRPr>
            </a:lvl3pPr>
            <a:lvl4pPr marL="2743200" indent="0">
              <a:buNone/>
              <a:defRPr sz="2800" b="0" i="0">
                <a:solidFill>
                  <a:schemeClr val="tx1">
                    <a:lumMod val="60000"/>
                    <a:lumOff val="40000"/>
                  </a:schemeClr>
                </a:solidFill>
                <a:latin typeface="Nunito Sans" pitchFamily="2" charset="77"/>
              </a:defRPr>
            </a:lvl4pPr>
            <a:lvl5pPr marL="3657600" indent="0">
              <a:buNone/>
              <a:defRPr sz="2800" b="0" i="0">
                <a:solidFill>
                  <a:schemeClr val="tx1">
                    <a:lumMod val="60000"/>
                    <a:lumOff val="40000"/>
                  </a:schemeClr>
                </a:solidFill>
                <a:latin typeface="Nunito Sans" pitchFamily="2" charset="77"/>
              </a:defRPr>
            </a:lvl5pPr>
          </a:lstStyle>
          <a:p>
            <a:r>
              <a:rPr lang="en-US" dirty="0"/>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a:p>
            <a:r>
              <a:rPr lang="en-US" dirty="0"/>
              <a:t>Bobcats are especially skilled at:</a:t>
            </a:r>
          </a:p>
          <a:p>
            <a:pPr marL="457200" indent="-457200">
              <a:buFont typeface="Arial" panose="020B0604020202020204" pitchFamily="34" charset="0"/>
              <a:buChar char="•"/>
            </a:pPr>
            <a:r>
              <a:rPr lang="en-US" dirty="0"/>
              <a:t>pouncing on prey</a:t>
            </a:r>
          </a:p>
          <a:p>
            <a:pPr marL="457200" indent="-457200">
              <a:buFont typeface="Arial" panose="020B0604020202020204" pitchFamily="34" charset="0"/>
              <a:buChar char="•"/>
            </a:pPr>
            <a:r>
              <a:rPr lang="en-US" dirty="0"/>
              <a:t>musical theatre</a:t>
            </a:r>
          </a:p>
          <a:p>
            <a:pPr marL="457200" indent="-457200">
              <a:buFont typeface="Arial" panose="020B0604020202020204" pitchFamily="34" charset="0"/>
              <a:buChar char="•"/>
            </a:pPr>
            <a:r>
              <a:rPr lang="en-US" dirty="0"/>
              <a:t>communication</a:t>
            </a:r>
          </a:p>
          <a:p>
            <a:pPr marL="457200" indent="-457200">
              <a:buFont typeface="Arial" panose="020B0604020202020204" pitchFamily="34" charset="0"/>
              <a:buChar char="•"/>
            </a:pPr>
            <a:r>
              <a:rPr lang="en-US" dirty="0"/>
              <a:t>geography</a:t>
            </a:r>
          </a:p>
        </p:txBody>
      </p:sp>
      <p:sp>
        <p:nvSpPr>
          <p:cNvPr id="5" name="Picture Placeholder 4">
            <a:extLst>
              <a:ext uri="{FF2B5EF4-FFF2-40B4-BE49-F238E27FC236}">
                <a16:creationId xmlns:a16="http://schemas.microsoft.com/office/drawing/2014/main" id="{6761D1C5-F586-4845-BBA0-AD6447E821D3}"/>
              </a:ext>
            </a:extLst>
          </p:cNvPr>
          <p:cNvSpPr>
            <a:spLocks noGrp="1"/>
          </p:cNvSpPr>
          <p:nvPr>
            <p:ph type="pic" sz="quarter" idx="11"/>
          </p:nvPr>
        </p:nvSpPr>
        <p:spPr>
          <a:xfrm>
            <a:off x="14123582" y="2977596"/>
            <a:ext cx="8686800" cy="7772400"/>
          </a:xfrm>
          <a:prstGeom prst="rect">
            <a:avLst/>
          </a:prstGeom>
        </p:spPr>
        <p:txBody>
          <a:bodyPr anchor="ct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3077171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761D1C5-F586-4845-BBA0-AD6447E821D3}"/>
              </a:ext>
            </a:extLst>
          </p:cNvPr>
          <p:cNvSpPr>
            <a:spLocks noGrp="1"/>
          </p:cNvSpPr>
          <p:nvPr>
            <p:ph type="pic" sz="quarter" idx="11"/>
          </p:nvPr>
        </p:nvSpPr>
        <p:spPr>
          <a:xfrm>
            <a:off x="1531088" y="2738200"/>
            <a:ext cx="8686800" cy="7772400"/>
          </a:xfrm>
          <a:prstGeom prst="rect">
            <a:avLst/>
          </a:prstGeom>
        </p:spPr>
        <p:txBody>
          <a:bodyPr anchor="ctr"/>
          <a:lstStyle>
            <a:lvl1pPr marL="0" indent="0" algn="ctr">
              <a:buNone/>
              <a:defRPr/>
            </a:lvl1pPr>
          </a:lstStyle>
          <a:p>
            <a:r>
              <a:rPr lang="en-US" dirty="0"/>
              <a:t>Click icon to add picture</a:t>
            </a:r>
          </a:p>
        </p:txBody>
      </p:sp>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11572256" y="2738200"/>
            <a:ext cx="8686800" cy="914400"/>
          </a:xfrm>
        </p:spPr>
        <p:txBody>
          <a:bodyPr anchor="ctr">
            <a:normAutofit/>
          </a:bodyPr>
          <a:lstStyle>
            <a:lvl1pPr>
              <a:defRPr sz="3600" b="1" i="0" spc="300">
                <a:solidFill>
                  <a:schemeClr val="tx1"/>
                </a:solidFill>
                <a:latin typeface="Nunito Sans SemiBold" pitchFamily="2" charset="77"/>
              </a:defRPr>
            </a:lvl1pPr>
          </a:lstStyle>
          <a:p>
            <a:r>
              <a:rPr lang="en-US" dirty="0"/>
              <a:t>THE BOBCAT IS A TYPE OF CAT.</a:t>
            </a:r>
          </a:p>
        </p:txBody>
      </p:sp>
    </p:spTree>
    <p:extLst>
      <p:ext uri="{BB962C8B-B14F-4D97-AF65-F5344CB8AC3E}">
        <p14:creationId xmlns:p14="http://schemas.microsoft.com/office/powerpoint/2010/main" val="306739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DBC8A-F157-E647-9D9F-D51516F82D99}"/>
              </a:ext>
            </a:extLst>
          </p:cNvPr>
          <p:cNvSpPr>
            <a:spLocks noGrp="1"/>
          </p:cNvSpPr>
          <p:nvPr>
            <p:ph type="title" hasCustomPrompt="1"/>
          </p:nvPr>
        </p:nvSpPr>
        <p:spPr>
          <a:xfrm>
            <a:off x="1661853" y="1371039"/>
            <a:ext cx="18288000" cy="1143562"/>
          </a:xfrm>
        </p:spPr>
        <p:txBody>
          <a:bodyPr/>
          <a:lstStyle/>
          <a:p>
            <a:r>
              <a:rPr lang="en-US" dirty="0"/>
              <a:t>CLICK TO EDIT TITLE</a:t>
            </a:r>
          </a:p>
        </p:txBody>
      </p:sp>
      <p:sp>
        <p:nvSpPr>
          <p:cNvPr id="8" name="Picture Placeholder 7">
            <a:extLst>
              <a:ext uri="{FF2B5EF4-FFF2-40B4-BE49-F238E27FC236}">
                <a16:creationId xmlns:a16="http://schemas.microsoft.com/office/drawing/2014/main" id="{219D2988-F334-EF41-A2F7-874820BF0917}"/>
              </a:ext>
            </a:extLst>
          </p:cNvPr>
          <p:cNvSpPr>
            <a:spLocks noGrp="1"/>
          </p:cNvSpPr>
          <p:nvPr>
            <p:ph type="pic" sz="quarter" idx="10"/>
          </p:nvPr>
        </p:nvSpPr>
        <p:spPr>
          <a:xfrm>
            <a:off x="1661853" y="2732493"/>
            <a:ext cx="8686799" cy="7771498"/>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
        <p:nvSpPr>
          <p:cNvPr id="9" name="Picture Placeholder 7">
            <a:extLst>
              <a:ext uri="{FF2B5EF4-FFF2-40B4-BE49-F238E27FC236}">
                <a16:creationId xmlns:a16="http://schemas.microsoft.com/office/drawing/2014/main" id="{CC4E20E5-6627-3643-8DB5-EC4915FE2A61}"/>
              </a:ext>
            </a:extLst>
          </p:cNvPr>
          <p:cNvSpPr>
            <a:spLocks noGrp="1"/>
          </p:cNvSpPr>
          <p:nvPr>
            <p:ph type="pic" sz="quarter" idx="11"/>
          </p:nvPr>
        </p:nvSpPr>
        <p:spPr>
          <a:xfrm>
            <a:off x="10737502" y="3222418"/>
            <a:ext cx="3886203" cy="6858000"/>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
        <p:nvSpPr>
          <p:cNvPr id="10" name="Picture Placeholder 7">
            <a:extLst>
              <a:ext uri="{FF2B5EF4-FFF2-40B4-BE49-F238E27FC236}">
                <a16:creationId xmlns:a16="http://schemas.microsoft.com/office/drawing/2014/main" id="{44037A35-B93C-004C-AE9D-9D7376D671D0}"/>
              </a:ext>
            </a:extLst>
          </p:cNvPr>
          <p:cNvSpPr>
            <a:spLocks noGrp="1"/>
          </p:cNvSpPr>
          <p:nvPr>
            <p:ph type="pic" sz="quarter" idx="12"/>
          </p:nvPr>
        </p:nvSpPr>
        <p:spPr>
          <a:xfrm>
            <a:off x="15012555" y="2732494"/>
            <a:ext cx="5486399" cy="3657600"/>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
        <p:nvSpPr>
          <p:cNvPr id="11" name="Picture Placeholder 7">
            <a:extLst>
              <a:ext uri="{FF2B5EF4-FFF2-40B4-BE49-F238E27FC236}">
                <a16:creationId xmlns:a16="http://schemas.microsoft.com/office/drawing/2014/main" id="{84CE56EE-75D7-C24E-8865-5E7CDA29D20C}"/>
              </a:ext>
            </a:extLst>
          </p:cNvPr>
          <p:cNvSpPr>
            <a:spLocks noGrp="1"/>
          </p:cNvSpPr>
          <p:nvPr>
            <p:ph type="pic" sz="quarter" idx="13"/>
          </p:nvPr>
        </p:nvSpPr>
        <p:spPr>
          <a:xfrm>
            <a:off x="15033204" y="6858000"/>
            <a:ext cx="7688942" cy="3657600"/>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Tree>
    <p:extLst>
      <p:ext uri="{BB962C8B-B14F-4D97-AF65-F5344CB8AC3E}">
        <p14:creationId xmlns:p14="http://schemas.microsoft.com/office/powerpoint/2010/main" val="3939200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allery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0F72F-F113-9E4E-8901-A6046628CCE0}"/>
              </a:ext>
            </a:extLst>
          </p:cNvPr>
          <p:cNvSpPr>
            <a:spLocks noGrp="1"/>
          </p:cNvSpPr>
          <p:nvPr>
            <p:ph type="title" hasCustomPrompt="1"/>
          </p:nvPr>
        </p:nvSpPr>
        <p:spPr>
          <a:xfrm>
            <a:off x="1661854" y="1042081"/>
            <a:ext cx="10530146" cy="1143562"/>
          </a:xfrm>
        </p:spPr>
        <p:txBody>
          <a:bodyPr/>
          <a:lstStyle/>
          <a:p>
            <a:r>
              <a:rPr lang="en-US" dirty="0"/>
              <a:t>CLICK TO EDIT TITLE</a:t>
            </a:r>
          </a:p>
        </p:txBody>
      </p:sp>
      <p:sp>
        <p:nvSpPr>
          <p:cNvPr id="14" name="Picture Placeholder 7">
            <a:extLst>
              <a:ext uri="{FF2B5EF4-FFF2-40B4-BE49-F238E27FC236}">
                <a16:creationId xmlns:a16="http://schemas.microsoft.com/office/drawing/2014/main" id="{48E1B567-63F1-1944-B114-801F81FA7FD1}"/>
              </a:ext>
            </a:extLst>
          </p:cNvPr>
          <p:cNvSpPr>
            <a:spLocks noGrp="1"/>
          </p:cNvSpPr>
          <p:nvPr>
            <p:ph type="pic" sz="quarter" idx="11"/>
          </p:nvPr>
        </p:nvSpPr>
        <p:spPr>
          <a:xfrm>
            <a:off x="2441344" y="4559291"/>
            <a:ext cx="3904270" cy="3886201"/>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
        <p:nvSpPr>
          <p:cNvPr id="13" name="Text Placeholder 12">
            <a:extLst>
              <a:ext uri="{FF2B5EF4-FFF2-40B4-BE49-F238E27FC236}">
                <a16:creationId xmlns:a16="http://schemas.microsoft.com/office/drawing/2014/main" id="{636B5E7A-AE24-B84B-926D-5ED18AAC53E8}"/>
              </a:ext>
            </a:extLst>
          </p:cNvPr>
          <p:cNvSpPr>
            <a:spLocks noGrp="1"/>
          </p:cNvSpPr>
          <p:nvPr>
            <p:ph type="body" sz="quarter" idx="10" hasCustomPrompt="1"/>
          </p:nvPr>
        </p:nvSpPr>
        <p:spPr>
          <a:xfrm>
            <a:off x="2459413" y="8902692"/>
            <a:ext cx="3886200" cy="914400"/>
          </a:xfrm>
          <a:prstGeom prst="rect">
            <a:avLst/>
          </a:prstGeom>
        </p:spPr>
        <p:txBody>
          <a:bodyPr/>
          <a:lstStyle>
            <a:lvl1pPr marL="0" marR="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sz="1800" b="0" i="0">
                <a:solidFill>
                  <a:schemeClr val="tx1">
                    <a:lumMod val="60000"/>
                    <a:lumOff val="40000"/>
                  </a:schemeClr>
                </a:solidFill>
                <a:latin typeface="Nunito Sans" pitchFamily="2" charset="77"/>
              </a:defRPr>
            </a:lvl1pPr>
          </a:lstStyle>
          <a:p>
            <a:pPr marL="0" marR="0" lvl="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a:pPr>
            <a:r>
              <a:rPr lang="en-US" sz="18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&amp; slow-moving trains.</a:t>
            </a:r>
            <a:endParaRPr lang="tr-TR" sz="18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
        <p:nvSpPr>
          <p:cNvPr id="15" name="Picture Placeholder 7">
            <a:extLst>
              <a:ext uri="{FF2B5EF4-FFF2-40B4-BE49-F238E27FC236}">
                <a16:creationId xmlns:a16="http://schemas.microsoft.com/office/drawing/2014/main" id="{9267BD02-65C3-2942-B840-54B729059144}"/>
              </a:ext>
            </a:extLst>
          </p:cNvPr>
          <p:cNvSpPr>
            <a:spLocks noGrp="1"/>
          </p:cNvSpPr>
          <p:nvPr>
            <p:ph type="pic" sz="quarter" idx="12"/>
          </p:nvPr>
        </p:nvSpPr>
        <p:spPr>
          <a:xfrm>
            <a:off x="6926925" y="2501892"/>
            <a:ext cx="7315199" cy="7315199"/>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
        <p:nvSpPr>
          <p:cNvPr id="16" name="Text Placeholder 12">
            <a:extLst>
              <a:ext uri="{FF2B5EF4-FFF2-40B4-BE49-F238E27FC236}">
                <a16:creationId xmlns:a16="http://schemas.microsoft.com/office/drawing/2014/main" id="{580B63D5-BCBE-9C44-AF73-9F3E542F7168}"/>
              </a:ext>
            </a:extLst>
          </p:cNvPr>
          <p:cNvSpPr>
            <a:spLocks noGrp="1"/>
          </p:cNvSpPr>
          <p:nvPr>
            <p:ph type="body" sz="quarter" idx="13" hasCustomPrompt="1"/>
          </p:nvPr>
        </p:nvSpPr>
        <p:spPr>
          <a:xfrm>
            <a:off x="6926924" y="10067534"/>
            <a:ext cx="7559097" cy="548640"/>
          </a:xfrm>
          <a:prstGeom prst="rect">
            <a:avLst/>
          </a:prstGeom>
        </p:spPr>
        <p:txBody>
          <a:bodyPr/>
          <a:lstStyle>
            <a:lvl1pPr marL="0" marR="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sz="1800" b="0" i="0">
                <a:solidFill>
                  <a:schemeClr val="tx1">
                    <a:lumMod val="60000"/>
                    <a:lumOff val="40000"/>
                  </a:schemeClr>
                </a:solidFill>
                <a:latin typeface="Nunito Sans" pitchFamily="2" charset="77"/>
              </a:defRPr>
            </a:lvl1pPr>
          </a:lstStyle>
          <a:p>
            <a:pPr marL="0" marR="0" lvl="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a:pPr>
            <a:r>
              <a:rPr lang="en-US" sz="18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&amp; slow-moving trains.</a:t>
            </a:r>
            <a:endParaRPr lang="tr-TR" sz="18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
        <p:nvSpPr>
          <p:cNvPr id="17" name="Picture Placeholder 7">
            <a:extLst>
              <a:ext uri="{FF2B5EF4-FFF2-40B4-BE49-F238E27FC236}">
                <a16:creationId xmlns:a16="http://schemas.microsoft.com/office/drawing/2014/main" id="{CCACDB0A-D65F-D84D-A885-8947E700BF48}"/>
              </a:ext>
            </a:extLst>
          </p:cNvPr>
          <p:cNvSpPr>
            <a:spLocks noGrp="1"/>
          </p:cNvSpPr>
          <p:nvPr>
            <p:ph type="pic" sz="quarter" idx="14"/>
          </p:nvPr>
        </p:nvSpPr>
        <p:spPr>
          <a:xfrm>
            <a:off x="14859575" y="1735016"/>
            <a:ext cx="5486400" cy="3657600"/>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
        <p:nvSpPr>
          <p:cNvPr id="20" name="Text Placeholder 12">
            <a:extLst>
              <a:ext uri="{FF2B5EF4-FFF2-40B4-BE49-F238E27FC236}">
                <a16:creationId xmlns:a16="http://schemas.microsoft.com/office/drawing/2014/main" id="{EE94F6CF-DD41-634D-BCFA-8B363E1BCFA5}"/>
              </a:ext>
            </a:extLst>
          </p:cNvPr>
          <p:cNvSpPr>
            <a:spLocks noGrp="1"/>
          </p:cNvSpPr>
          <p:nvPr>
            <p:ph type="body" sz="quarter" idx="17" hasCustomPrompt="1"/>
          </p:nvPr>
        </p:nvSpPr>
        <p:spPr>
          <a:xfrm>
            <a:off x="20749336" y="3792416"/>
            <a:ext cx="2377440" cy="1600200"/>
          </a:xfrm>
          <a:prstGeom prst="rect">
            <a:avLst/>
          </a:prstGeom>
        </p:spPr>
        <p:txBody>
          <a:bodyPr/>
          <a:lstStyle>
            <a:lvl1pPr marL="0" marR="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sz="1800" b="0" i="0">
                <a:solidFill>
                  <a:schemeClr val="tx1">
                    <a:lumMod val="60000"/>
                    <a:lumOff val="40000"/>
                  </a:schemeClr>
                </a:solidFill>
                <a:latin typeface="Nunito Sans" pitchFamily="2" charset="77"/>
              </a:defRPr>
            </a:lvl1pPr>
          </a:lstStyle>
          <a:p>
            <a:pPr marL="0" marR="0" lvl="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a:pPr>
            <a:r>
              <a:rPr lang="en-US" sz="18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and slow-moving trains.</a:t>
            </a:r>
            <a:endParaRPr lang="tr-TR" sz="18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
        <p:nvSpPr>
          <p:cNvPr id="18" name="Picture Placeholder 7">
            <a:extLst>
              <a:ext uri="{FF2B5EF4-FFF2-40B4-BE49-F238E27FC236}">
                <a16:creationId xmlns:a16="http://schemas.microsoft.com/office/drawing/2014/main" id="{B7401E0D-D1CF-3641-8A73-0F22B92C35E7}"/>
              </a:ext>
            </a:extLst>
          </p:cNvPr>
          <p:cNvSpPr>
            <a:spLocks noGrp="1"/>
          </p:cNvSpPr>
          <p:nvPr>
            <p:ph type="pic" sz="quarter" idx="15"/>
          </p:nvPr>
        </p:nvSpPr>
        <p:spPr>
          <a:xfrm>
            <a:off x="14859574" y="5880726"/>
            <a:ext cx="7315199" cy="4571999"/>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
        <p:nvSpPr>
          <p:cNvPr id="19" name="Text Placeholder 12">
            <a:extLst>
              <a:ext uri="{FF2B5EF4-FFF2-40B4-BE49-F238E27FC236}">
                <a16:creationId xmlns:a16="http://schemas.microsoft.com/office/drawing/2014/main" id="{B80609EF-DFE4-FD4B-A009-0B81195135DF}"/>
              </a:ext>
            </a:extLst>
          </p:cNvPr>
          <p:cNvSpPr>
            <a:spLocks noGrp="1"/>
          </p:cNvSpPr>
          <p:nvPr>
            <p:ph type="body" sz="quarter" idx="16" hasCustomPrompt="1"/>
          </p:nvPr>
        </p:nvSpPr>
        <p:spPr>
          <a:xfrm>
            <a:off x="14859574" y="10666515"/>
            <a:ext cx="7531194" cy="548640"/>
          </a:xfrm>
          <a:prstGeom prst="rect">
            <a:avLst/>
          </a:prstGeom>
        </p:spPr>
        <p:txBody>
          <a:bodyPr/>
          <a:lstStyle>
            <a:lvl1pPr marL="0" marR="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sz="1800" b="0" i="0">
                <a:solidFill>
                  <a:schemeClr val="tx1">
                    <a:lumMod val="60000"/>
                    <a:lumOff val="40000"/>
                  </a:schemeClr>
                </a:solidFill>
                <a:latin typeface="Nunito Sans" pitchFamily="2" charset="77"/>
              </a:defRPr>
            </a:lvl1pPr>
          </a:lstStyle>
          <a:p>
            <a:pPr marL="0" marR="0" lvl="0" indent="0" algn="l" defTabSz="1828800" rtl="0" eaLnBrk="1" fontAlgn="auto" latinLnBrk="0" hangingPunct="1">
              <a:lnSpc>
                <a:spcPct val="150000"/>
              </a:lnSpc>
              <a:spcBef>
                <a:spcPts val="2000"/>
              </a:spcBef>
              <a:spcAft>
                <a:spcPts val="0"/>
              </a:spcAft>
              <a:buClrTx/>
              <a:buSzTx/>
              <a:buFont typeface="Arial" panose="020B0604020202020204" pitchFamily="34" charset="0"/>
              <a:buNone/>
              <a:tabLst/>
              <a:defRPr/>
            </a:pPr>
            <a:r>
              <a:rPr lang="en-US" sz="18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&amp; slow-moving trains.</a:t>
            </a:r>
            <a:endParaRPr lang="tr-TR" sz="1800"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61357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Slide A">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009479F9-D1B3-9F46-AD6C-E7844EB98ECC}"/>
              </a:ext>
            </a:extLst>
          </p:cNvPr>
          <p:cNvSpPr>
            <a:spLocks noGrp="1"/>
          </p:cNvSpPr>
          <p:nvPr>
            <p:ph type="pic" sz="quarter" idx="12"/>
          </p:nvPr>
        </p:nvSpPr>
        <p:spPr>
          <a:xfrm>
            <a:off x="0" y="-1"/>
            <a:ext cx="11658600" cy="11658600"/>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
        <p:nvSpPr>
          <p:cNvPr id="4" name="Rectangle 3">
            <a:extLst>
              <a:ext uri="{FF2B5EF4-FFF2-40B4-BE49-F238E27FC236}">
                <a16:creationId xmlns:a16="http://schemas.microsoft.com/office/drawing/2014/main" id="{A7695E27-6F70-FD4F-81F8-53F4357B6C3D}"/>
              </a:ext>
              <a:ext uri="{C183D7F6-B498-43B3-948B-1728B52AA6E4}">
                <adec:decorative xmlns:adec="http://schemas.microsoft.com/office/drawing/2017/decorative" val="1"/>
              </a:ext>
            </a:extLst>
          </p:cNvPr>
          <p:cNvSpPr/>
          <p:nvPr userDrawn="1"/>
        </p:nvSpPr>
        <p:spPr>
          <a:xfrm>
            <a:off x="11582400" y="-1"/>
            <a:ext cx="12801600" cy="1165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A03EA317-11E0-954D-9C36-7C565BD2E4FC}"/>
              </a:ext>
            </a:extLst>
          </p:cNvPr>
          <p:cNvSpPr>
            <a:spLocks noGrp="1"/>
          </p:cNvSpPr>
          <p:nvPr>
            <p:ph type="title" hasCustomPrompt="1"/>
          </p:nvPr>
        </p:nvSpPr>
        <p:spPr>
          <a:xfrm>
            <a:off x="12998689" y="1308805"/>
            <a:ext cx="10515600" cy="914400"/>
          </a:xfrm>
        </p:spPr>
        <p:txBody>
          <a:bodyPr anchor="ctr"/>
          <a:lstStyle>
            <a:lvl1pPr>
              <a:defRPr>
                <a:solidFill>
                  <a:schemeClr val="tx1"/>
                </a:solidFill>
              </a:defRPr>
            </a:lvl1pPr>
          </a:lstStyle>
          <a:p>
            <a:r>
              <a:rPr lang="en-US" dirty="0"/>
              <a:t>CLICK TO EDIT TITLE</a:t>
            </a:r>
          </a:p>
        </p:txBody>
      </p:sp>
      <p:sp>
        <p:nvSpPr>
          <p:cNvPr id="16" name="Text Placeholder 15">
            <a:extLst>
              <a:ext uri="{FF2B5EF4-FFF2-40B4-BE49-F238E27FC236}">
                <a16:creationId xmlns:a16="http://schemas.microsoft.com/office/drawing/2014/main" id="{8BC55AA7-301E-214D-A0F2-074D8F6F3306}"/>
              </a:ext>
            </a:extLst>
          </p:cNvPr>
          <p:cNvSpPr>
            <a:spLocks noGrp="1"/>
          </p:cNvSpPr>
          <p:nvPr>
            <p:ph type="body" sz="quarter" idx="13" hasCustomPrompt="1"/>
          </p:nvPr>
        </p:nvSpPr>
        <p:spPr>
          <a:xfrm>
            <a:off x="12998689" y="2941543"/>
            <a:ext cx="8458200" cy="4572000"/>
          </a:xfrm>
          <a:prstGeom prst="rect">
            <a:avLst/>
          </a:prstGeom>
        </p:spPr>
        <p:txBody>
          <a:bodyPr/>
          <a:lstStyle>
            <a:lvl1pPr marL="0" indent="0">
              <a:lnSpc>
                <a:spcPct val="150000"/>
              </a:lnSpc>
              <a:buNone/>
              <a:defRPr sz="2800" b="0" i="0">
                <a:solidFill>
                  <a:schemeClr val="tx1"/>
                </a:solidFill>
                <a:latin typeface="Nunito Sans" pitchFamily="2" charset="77"/>
              </a:defRPr>
            </a:lvl1pPr>
            <a:lvl2pPr marL="914400" indent="0">
              <a:lnSpc>
                <a:spcPct val="150000"/>
              </a:lnSpc>
              <a:buNone/>
              <a:defRPr sz="2800" b="0" i="0">
                <a:solidFill>
                  <a:schemeClr val="bg1"/>
                </a:solidFill>
                <a:latin typeface="Nunito Sans" pitchFamily="2" charset="77"/>
              </a:defRPr>
            </a:lvl2pPr>
            <a:lvl3pPr marL="1828800" indent="0">
              <a:lnSpc>
                <a:spcPct val="150000"/>
              </a:lnSpc>
              <a:buNone/>
              <a:defRPr sz="2800" b="0" i="0">
                <a:solidFill>
                  <a:schemeClr val="bg1"/>
                </a:solidFill>
                <a:latin typeface="Nunito Sans" pitchFamily="2" charset="77"/>
              </a:defRPr>
            </a:lvl3pPr>
            <a:lvl4pPr marL="2743200" indent="0">
              <a:lnSpc>
                <a:spcPct val="150000"/>
              </a:lnSpc>
              <a:buNone/>
              <a:defRPr sz="2800" b="0" i="0">
                <a:solidFill>
                  <a:schemeClr val="bg1"/>
                </a:solidFill>
                <a:latin typeface="Nunito Sans" pitchFamily="2" charset="77"/>
              </a:defRPr>
            </a:lvl4pPr>
            <a:lvl5pPr marL="3657600" indent="0">
              <a:lnSpc>
                <a:spcPct val="150000"/>
              </a:lnSpc>
              <a:buNone/>
              <a:defRPr sz="2800" b="0" i="0">
                <a:solidFill>
                  <a:schemeClr val="bg1"/>
                </a:solidFill>
                <a:latin typeface="Nunito Sans" pitchFamily="2" charset="77"/>
              </a:defRPr>
            </a:lvl5pPr>
          </a:lstStyle>
          <a:p>
            <a:pPr>
              <a:lnSpc>
                <a:spcPct val="150000"/>
              </a:lnSpc>
            </a:pPr>
            <a:r>
              <a:rPr lang="en-US" sz="2800" dirty="0">
                <a:solidFill>
                  <a:schemeClr val="bg1"/>
                </a:solidFill>
                <a:latin typeface="Nunito Sans" pitchFamily="2" charset="77"/>
                <a:ea typeface="Open Sans" panose="020B0606030504020204" pitchFamily="34" charset="0"/>
                <a:cs typeface="Open Sans" panose="020B0606030504020204" pitchFamily="34" charset="0"/>
              </a:rPr>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p:txBody>
      </p:sp>
    </p:spTree>
    <p:extLst>
      <p:ext uri="{BB962C8B-B14F-4D97-AF65-F5344CB8AC3E}">
        <p14:creationId xmlns:p14="http://schemas.microsoft.com/office/powerpoint/2010/main" val="1943246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Slide B">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DE806D-0AC3-8A49-B547-835CADC23E78}"/>
              </a:ext>
            </a:extLst>
          </p:cNvPr>
          <p:cNvSpPr/>
          <p:nvPr userDrawn="1"/>
        </p:nvSpPr>
        <p:spPr>
          <a:xfrm>
            <a:off x="0" y="11079126"/>
            <a:ext cx="11875108" cy="2636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Picture Placeholder 7">
            <a:extLst>
              <a:ext uri="{FF2B5EF4-FFF2-40B4-BE49-F238E27FC236}">
                <a16:creationId xmlns:a16="http://schemas.microsoft.com/office/drawing/2014/main" id="{009479F9-D1B3-9F46-AD6C-E7844EB98ECC}"/>
              </a:ext>
            </a:extLst>
          </p:cNvPr>
          <p:cNvSpPr>
            <a:spLocks noGrp="1"/>
          </p:cNvSpPr>
          <p:nvPr>
            <p:ph type="pic" sz="quarter" idx="12"/>
          </p:nvPr>
        </p:nvSpPr>
        <p:spPr>
          <a:xfrm>
            <a:off x="0" y="-2"/>
            <a:ext cx="11658600" cy="13716001"/>
          </a:xfrm>
          <a:prstGeom prst="rect">
            <a:avLst/>
          </a:prstGeom>
        </p:spPr>
        <p:txBody>
          <a:bodyPr anchor="ctr"/>
          <a:lstStyle>
            <a:lvl1pPr marL="0" marR="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sz="4200" b="0" i="0">
                <a:latin typeface="Nunito Sans" pitchFamily="2"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Click icon to add picture</a:t>
            </a:r>
          </a:p>
        </p:txBody>
      </p:sp>
      <p:sp>
        <p:nvSpPr>
          <p:cNvPr id="4" name="Rectangle 3">
            <a:extLst>
              <a:ext uri="{FF2B5EF4-FFF2-40B4-BE49-F238E27FC236}">
                <a16:creationId xmlns:a16="http://schemas.microsoft.com/office/drawing/2014/main" id="{A7695E27-6F70-FD4F-81F8-53F4357B6C3D}"/>
              </a:ext>
              <a:ext uri="{C183D7F6-B498-43B3-948B-1728B52AA6E4}">
                <adec:decorative xmlns:adec="http://schemas.microsoft.com/office/drawing/2017/decorative" val="1"/>
              </a:ext>
            </a:extLst>
          </p:cNvPr>
          <p:cNvSpPr/>
          <p:nvPr userDrawn="1"/>
        </p:nvSpPr>
        <p:spPr>
          <a:xfrm>
            <a:off x="11582400" y="-1"/>
            <a:ext cx="12801600" cy="13716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421BEA02-3BED-654A-A30C-8FB1EC22B74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086450" y="6788658"/>
            <a:ext cx="13807440" cy="230124"/>
          </a:xfrm>
          <a:prstGeom prst="rect">
            <a:avLst/>
          </a:prstGeom>
        </p:spPr>
      </p:pic>
      <p:pic>
        <p:nvPicPr>
          <p:cNvPr id="7" name="Picture 6">
            <a:extLst>
              <a:ext uri="{FF2B5EF4-FFF2-40B4-BE49-F238E27FC236}">
                <a16:creationId xmlns:a16="http://schemas.microsoft.com/office/drawing/2014/main" id="{A0AB48EA-4A88-8049-9B14-02AB6803C6D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97700" y="11980985"/>
            <a:ext cx="4572000" cy="2216725"/>
          </a:xfrm>
          <a:prstGeom prst="rect">
            <a:avLst/>
          </a:prstGeom>
        </p:spPr>
      </p:pic>
      <p:sp>
        <p:nvSpPr>
          <p:cNvPr id="2" name="Title 1">
            <a:extLst>
              <a:ext uri="{FF2B5EF4-FFF2-40B4-BE49-F238E27FC236}">
                <a16:creationId xmlns:a16="http://schemas.microsoft.com/office/drawing/2014/main" id="{A03EA317-11E0-954D-9C36-7C565BD2E4FC}"/>
              </a:ext>
            </a:extLst>
          </p:cNvPr>
          <p:cNvSpPr>
            <a:spLocks noGrp="1"/>
          </p:cNvSpPr>
          <p:nvPr>
            <p:ph type="title" hasCustomPrompt="1"/>
          </p:nvPr>
        </p:nvSpPr>
        <p:spPr>
          <a:xfrm>
            <a:off x="12998689" y="1308805"/>
            <a:ext cx="10515600" cy="914400"/>
          </a:xfrm>
        </p:spPr>
        <p:txBody>
          <a:bodyPr anchor="ctr"/>
          <a:lstStyle>
            <a:lvl1pPr>
              <a:defRPr>
                <a:solidFill>
                  <a:schemeClr val="bg1"/>
                </a:solidFill>
              </a:defRPr>
            </a:lvl1pPr>
          </a:lstStyle>
          <a:p>
            <a:r>
              <a:rPr lang="en-US" dirty="0"/>
              <a:t>CLICK TO EDIT TITLE</a:t>
            </a:r>
          </a:p>
        </p:txBody>
      </p:sp>
      <p:sp>
        <p:nvSpPr>
          <p:cNvPr id="16" name="Text Placeholder 15">
            <a:extLst>
              <a:ext uri="{FF2B5EF4-FFF2-40B4-BE49-F238E27FC236}">
                <a16:creationId xmlns:a16="http://schemas.microsoft.com/office/drawing/2014/main" id="{8BC55AA7-301E-214D-A0F2-074D8F6F3306}"/>
              </a:ext>
            </a:extLst>
          </p:cNvPr>
          <p:cNvSpPr>
            <a:spLocks noGrp="1"/>
          </p:cNvSpPr>
          <p:nvPr>
            <p:ph type="body" sz="quarter" idx="13" hasCustomPrompt="1"/>
          </p:nvPr>
        </p:nvSpPr>
        <p:spPr>
          <a:xfrm>
            <a:off x="12998689" y="2941543"/>
            <a:ext cx="8458200" cy="4572000"/>
          </a:xfrm>
          <a:prstGeom prst="rect">
            <a:avLst/>
          </a:prstGeom>
        </p:spPr>
        <p:txBody>
          <a:bodyPr/>
          <a:lstStyle>
            <a:lvl1pPr marL="0" indent="0">
              <a:lnSpc>
                <a:spcPct val="150000"/>
              </a:lnSpc>
              <a:buNone/>
              <a:defRPr sz="2800" b="0" i="0">
                <a:solidFill>
                  <a:schemeClr val="bg1"/>
                </a:solidFill>
                <a:latin typeface="Nunito Sans" pitchFamily="2" charset="77"/>
              </a:defRPr>
            </a:lvl1pPr>
            <a:lvl2pPr marL="914400" indent="0">
              <a:lnSpc>
                <a:spcPct val="150000"/>
              </a:lnSpc>
              <a:buNone/>
              <a:defRPr sz="2800" b="0" i="0">
                <a:solidFill>
                  <a:schemeClr val="bg1"/>
                </a:solidFill>
                <a:latin typeface="Nunito Sans" pitchFamily="2" charset="77"/>
              </a:defRPr>
            </a:lvl2pPr>
            <a:lvl3pPr marL="1828800" indent="0">
              <a:lnSpc>
                <a:spcPct val="150000"/>
              </a:lnSpc>
              <a:buNone/>
              <a:defRPr sz="2800" b="0" i="0">
                <a:solidFill>
                  <a:schemeClr val="bg1"/>
                </a:solidFill>
                <a:latin typeface="Nunito Sans" pitchFamily="2" charset="77"/>
              </a:defRPr>
            </a:lvl3pPr>
            <a:lvl4pPr marL="2743200" indent="0">
              <a:lnSpc>
                <a:spcPct val="150000"/>
              </a:lnSpc>
              <a:buNone/>
              <a:defRPr sz="2800" b="0" i="0">
                <a:solidFill>
                  <a:schemeClr val="bg1"/>
                </a:solidFill>
                <a:latin typeface="Nunito Sans" pitchFamily="2" charset="77"/>
              </a:defRPr>
            </a:lvl4pPr>
            <a:lvl5pPr marL="3657600" indent="0">
              <a:lnSpc>
                <a:spcPct val="150000"/>
              </a:lnSpc>
              <a:buNone/>
              <a:defRPr sz="2800" b="0" i="0">
                <a:solidFill>
                  <a:schemeClr val="bg1"/>
                </a:solidFill>
                <a:latin typeface="Nunito Sans" pitchFamily="2" charset="77"/>
              </a:defRPr>
            </a:lvl5pPr>
          </a:lstStyle>
          <a:p>
            <a:pPr>
              <a:lnSpc>
                <a:spcPct val="150000"/>
              </a:lnSpc>
            </a:pPr>
            <a:r>
              <a:rPr lang="en-US" sz="2800" dirty="0">
                <a:solidFill>
                  <a:schemeClr val="bg1"/>
                </a:solidFill>
                <a:latin typeface="Nunito Sans" pitchFamily="2" charset="77"/>
                <a:ea typeface="Open Sans" panose="020B0606030504020204" pitchFamily="34" charset="0"/>
                <a:cs typeface="Open Sans" panose="020B0606030504020204" pitchFamily="34" charset="0"/>
              </a:rPr>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p:txBody>
      </p:sp>
    </p:spTree>
    <p:extLst>
      <p:ext uri="{BB962C8B-B14F-4D97-AF65-F5344CB8AC3E}">
        <p14:creationId xmlns:p14="http://schemas.microsoft.com/office/powerpoint/2010/main" val="707709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BE929A-D1BB-A64C-B05E-4350E36C10E0}"/>
              </a:ext>
              <a:ext uri="{C183D7F6-B498-43B3-948B-1728B52AA6E4}">
                <adec:decorative xmlns:adec="http://schemas.microsoft.com/office/drawing/2017/decorative" val="1"/>
              </a:ext>
            </a:extLst>
          </p:cNvPr>
          <p:cNvSpPr/>
          <p:nvPr userDrawn="1"/>
        </p:nvSpPr>
        <p:spPr>
          <a:xfrm>
            <a:off x="0" y="11617569"/>
            <a:ext cx="24384000" cy="2192216"/>
          </a:xfrm>
          <a:prstGeom prst="rect">
            <a:avLst/>
          </a:prstGeom>
          <a:solidFill>
            <a:srgbClr val="431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95727491-B011-CC42-85E6-B8301381AA2D}"/>
              </a:ext>
              <a:ext uri="{C183D7F6-B498-43B3-948B-1728B52AA6E4}">
                <adec:decorative xmlns:adec="http://schemas.microsoft.com/office/drawing/2017/decorative" val="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1798300"/>
            <a:ext cx="24384000" cy="246185"/>
          </a:xfrm>
          <a:prstGeom prst="rect">
            <a:avLst/>
          </a:prstGeom>
        </p:spPr>
      </p:pic>
      <p:pic>
        <p:nvPicPr>
          <p:cNvPr id="9" name="Picture 8" descr="Texas State University">
            <a:extLst>
              <a:ext uri="{FF2B5EF4-FFF2-40B4-BE49-F238E27FC236}">
                <a16:creationId xmlns:a16="http://schemas.microsoft.com/office/drawing/2014/main" id="{8518974B-9748-A645-99AC-7972B432731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9697700" y="11980985"/>
            <a:ext cx="4572000" cy="2216725"/>
          </a:xfrm>
          <a:prstGeom prst="rect">
            <a:avLst/>
          </a:prstGeom>
        </p:spPr>
      </p:pic>
      <p:sp>
        <p:nvSpPr>
          <p:cNvPr id="2" name="Title Placeholder 1"/>
          <p:cNvSpPr>
            <a:spLocks noGrp="1"/>
          </p:cNvSpPr>
          <p:nvPr>
            <p:ph type="title"/>
          </p:nvPr>
        </p:nvSpPr>
        <p:spPr>
          <a:xfrm>
            <a:off x="3048000" y="1371039"/>
            <a:ext cx="18288000" cy="11435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70" r:id="rId5"/>
    <p:sldLayoutId id="2147483667" r:id="rId6"/>
    <p:sldLayoutId id="2147483668" r:id="rId7"/>
    <p:sldLayoutId id="2147483669" r:id="rId8"/>
    <p:sldLayoutId id="2147483671" r:id="rId9"/>
  </p:sldLayoutIdLst>
  <p:txStyles>
    <p:titleStyle>
      <a:lvl1pPr algn="l" defTabSz="1828800" rtl="0" eaLnBrk="1" latinLnBrk="0" hangingPunct="1">
        <a:lnSpc>
          <a:spcPct val="90000"/>
        </a:lnSpc>
        <a:spcBef>
          <a:spcPct val="0"/>
        </a:spcBef>
        <a:buNone/>
        <a:defRPr sz="6000" b="0" i="0" kern="1200" spc="1200" baseline="0">
          <a:solidFill>
            <a:schemeClr val="tx1"/>
          </a:solidFill>
          <a:latin typeface="Nunito Sans" pitchFamily="2" charset="77"/>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tsus.edu/about-tsus/policies.html"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policies.txst.edu/university-policies/01-04-02.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olicies.txst.edu/university-policies/03-04-04.html"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policies.txst.edu/university-policies/03-04-02.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ato-docs.its.txstate.edu/jcr:72bdce3e-a2bb-4874-8a9c-2df06efe9717/Requesting%20a%20Contract%20in%20TCM-REV%203-2021.pdf"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www.txst.edu/procurement/contracts/routine_contract_monitoring.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txst.edu/procurement/contracts/routine_contract_monitoring.html"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s://www.txst.edu/procurement/contracts/contract_flow_charts.html" TargetMode="External"/><Relationship Id="rId4" Type="http://schemas.openxmlformats.org/officeDocument/2006/relationships/hyperlink" Target="https://gato-docs.its.txstate.edu/jcr:de93a02a-8d2a-47c9-9548-1b4034a7b300/TXST%20REQ%20FORMS%20PER%20PROCUREMENT%201.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nam04.safelinks.protection.outlook.com/?url=http%3A%2F%2Fwww.withpavilion.com%2F&amp;data=05%7C01%7Cdanalden%40txstate.edu%7C385a3ed4a2644b5bb4e108dbcffb596a%7Cb19c134a14c94d4caf65c420f94c8cbb%7C0%7C0%7C638332450665315262%7CUnknown%7CTWFpbGZsb3d8eyJWIjoiMC4wLjAwMDAiLCJQIjoiV2luMzIiLCJBTiI6Ik1haWwiLCJXVCI6Mn0%3D%7C7000%7C%7C%7C&amp;sdata=JTQkY0tNHlPHegANWmetSHREKavI4bUHnk0WBmIVRZY%3D&amp;reserved=0"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mailto:hello@withpavilion.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dir.texas.gov/"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hyperlink" Target="http://comptroller.texas.gov/procurement/prog/txmas/" TargetMode="External"/><Relationship Id="rId4" Type="http://schemas.openxmlformats.org/officeDocument/2006/relationships/hyperlink" Target="http://www.txsmartbuy.co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gato-docs.its.txstate.edu/jcr:ffb6141e-ce73-4f91-a3e3-97c3e5925f4c/TXST%20GUIDELINES%20SUMMARY%20TABLE%204.24.23.pdf"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hyperlink" Target="https://gato-docs.its.txstate.edu/jcr:de93a02a-8d2a-47c9-9548-1b4034a7b300/TXST%20REQ%20FORMS%20PER%20PROCUREMENT%201.pdf"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txst.edu/procurement/"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txst.edu/procurement/forms.html"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texreg.sos.state.tx.us/public/readtac$ext.ViewTAC?tac_view=5&amp;ti=34&amp;pt=1&amp;ch=20&amp;sch=C"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gato-docs.its.txstate.edu/jcr:3572b0e7-3dbf-4199-8031-ac69fe656f70/Emergency%20Purchase%20Justification.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txst.edu/procurement/contracts/contract_forms.html"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catalog.workquest.com/"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hyperlink" Target="mailto:p_card@txstate.edu" TargetMode="External"/><Relationship Id="rId3" Type="http://schemas.openxmlformats.org/officeDocument/2006/relationships/hyperlink" Target="https://txst.yuja.com/V/Video;jsessionid=IIHy5HxlVdzhPng5p9DZra5dp7NDGsvoMx8sPW9W.ip-172-31-7-25?v=7392125&amp;a=181661920&amp;tsts=osxck-xcoer8-msgne" TargetMode="External"/><Relationship Id="rId7" Type="http://schemas.openxmlformats.org/officeDocument/2006/relationships/hyperlink" Target="https://fmcpa.cpa.state.tx.us/tpis/servlet/TPISReports?step=1"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www.txst.edu/procurement/howtopurchase/procurementcard.html" TargetMode="External"/><Relationship Id="rId5" Type="http://schemas.openxmlformats.org/officeDocument/2006/relationships/hyperlink" Target="https://docs.gato.txst.edu/238895/How%20To%20Pull%20A%20Statement%20For%20P-Card%20Log%204-25-2023.pdf" TargetMode="External"/><Relationship Id="rId4" Type="http://schemas.openxmlformats.org/officeDocument/2006/relationships/hyperlink" Target="https://txst.yuja.com/v/2282023" TargetMode="External"/><Relationship Id="rId9" Type="http://schemas.openxmlformats.org/officeDocument/2006/relationships/hyperlink" Target="https://www.txstate.edu/procurement/howtopurchase/procurementcard.html" TargetMode="Externa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policies.txst.edu/division-policies/finance-and-support-services/03-13.html"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hyperlink" Target="mailto:vendorrequests@txstate.edu" TargetMode="External"/><Relationship Id="rId4" Type="http://schemas.openxmlformats.org/officeDocument/2006/relationships/hyperlink" Target="https://www.txst.edu/procurement/resources/VENDOR-Self-Service.html"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hyperlink" Target="https://gato-docs.its.txstate.edu/jcr:118cbd7a-e21c-4e3b-89a4-28f2b9e39b44/FS-06%20Independent%20Contractor%20Determination%204-2022.pdf"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mailto:purchasing@txstate.edu"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mailto:vendorrequests@txstate.edu"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mycpa.cpa.state.tx.us/commbook/indexSearch"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hyperlink" Target="https://mycpa.cpa.state.tx.us/tpasscmblsearch/tpasscmblsearch.do"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mailto:hub@txstate.edu"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hyperlink" Target="mailto:HUB@txstate.edu" TargetMode="External"/><Relationship Id="rId3" Type="http://schemas.openxmlformats.org/officeDocument/2006/relationships/hyperlink" Target="http://gato-docs.its.txstate.edu/jcr:98b79cab-cbae-4137-83bf-29df6e11dab8/Purchasing%20RSS%20Feed%20Instructions.pdf" TargetMode="External"/><Relationship Id="rId7" Type="http://schemas.openxmlformats.org/officeDocument/2006/relationships/hyperlink" Target="mailto:vendorrequests@txstate.edu"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mailto:p_card@txstate.edu" TargetMode="External"/><Relationship Id="rId5" Type="http://schemas.openxmlformats.org/officeDocument/2006/relationships/hyperlink" Target="mailto:contracts@txstate.edu" TargetMode="External"/><Relationship Id="rId4" Type="http://schemas.openxmlformats.org/officeDocument/2006/relationships/hyperlink" Target="mailto:purchasing@txstate.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hyperlink" Target="https://gato-docs.its.txstate.edu/jcr:a8bf5dca-b134-442f-b354-bf388ceaf539/P&amp;SS%20Department%20Contacts%20REV%202.16.2023.pdf" TargetMode="Externa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hyperlink" Target="http://www.tsus.edu/offices/finance/procurement.html" TargetMode="External"/><Relationship Id="rId3" Type="http://schemas.openxmlformats.org/officeDocument/2006/relationships/hyperlink" Target="https://statutes.capitol.texas.gov/Docs/ED/htm/ED.51.htm" TargetMode="External"/><Relationship Id="rId7" Type="http://schemas.openxmlformats.org/officeDocument/2006/relationships/hyperlink" Target="http://www.tsus.edu/about-tsus/policies.html"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comptroller.texas.gov/purchasing/publications/procurement-contract.php" TargetMode="External"/><Relationship Id="rId5" Type="http://schemas.openxmlformats.org/officeDocument/2006/relationships/hyperlink" Target="https://www.txsmartbuy.com/esbd" TargetMode="External"/><Relationship Id="rId4" Type="http://schemas.openxmlformats.org/officeDocument/2006/relationships/hyperlink" Target="https://texreg.sos.state.tx.us/public/readtac$ext.TacPage?sl=R&amp;app=9&amp;p_dir=&amp;p_rloc=&amp;p_tloc=&amp;p_ploc=&amp;pg=1&amp;p_tac=&amp;ti=34&amp;pt=1&amp;ch=20&amp;rl=13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hyperlink" Target="https://www.txst.edu/procurement/form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7" descr="A building with trees in the background">
            <a:extLst>
              <a:ext uri="{FF2B5EF4-FFF2-40B4-BE49-F238E27FC236}">
                <a16:creationId xmlns:a16="http://schemas.microsoft.com/office/drawing/2014/main" id="{E13FCECC-E010-97C2-FA5D-A71DF78F6DB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3095" b="13095"/>
          <a:stretch>
            <a:fillRect/>
          </a:stretch>
        </p:blipFill>
        <p:spPr>
          <a:xfrm>
            <a:off x="0" y="-93663"/>
            <a:ext cx="12252325" cy="13563601"/>
          </a:xfrm>
          <a:prstGeom prst="rect">
            <a:avLst/>
          </a:prstGeom>
        </p:spPr>
      </p:pic>
      <p:sp>
        <p:nvSpPr>
          <p:cNvPr id="8" name="Title 2">
            <a:extLst>
              <a:ext uri="{FF2B5EF4-FFF2-40B4-BE49-F238E27FC236}">
                <a16:creationId xmlns:a16="http://schemas.microsoft.com/office/drawing/2014/main" id="{E18B4974-E9F7-F9DB-29F8-E6A9ABBD6667}"/>
              </a:ext>
            </a:extLst>
          </p:cNvPr>
          <p:cNvSpPr>
            <a:spLocks noGrp="1"/>
          </p:cNvSpPr>
          <p:nvPr>
            <p:ph type="title"/>
          </p:nvPr>
        </p:nvSpPr>
        <p:spPr>
          <a:xfrm>
            <a:off x="12954526" y="2775955"/>
            <a:ext cx="10640260" cy="1970419"/>
          </a:xfrm>
        </p:spPr>
        <p:txBody>
          <a:bodyPr>
            <a:normAutofit fontScale="90000"/>
          </a:bodyPr>
          <a:lstStyle/>
          <a:p>
            <a:r>
              <a:rPr lang="en-US" dirty="0"/>
              <a:t>Texas State University Procurement &amp; Strategic Sourcing </a:t>
            </a:r>
          </a:p>
        </p:txBody>
      </p:sp>
      <p:sp>
        <p:nvSpPr>
          <p:cNvPr id="9" name="Text Placeholder 3">
            <a:extLst>
              <a:ext uri="{FF2B5EF4-FFF2-40B4-BE49-F238E27FC236}">
                <a16:creationId xmlns:a16="http://schemas.microsoft.com/office/drawing/2014/main" id="{EB314E5A-9D88-9205-2684-5DA60A6E56F9}"/>
              </a:ext>
            </a:extLst>
          </p:cNvPr>
          <p:cNvSpPr>
            <a:spLocks noGrp="1"/>
          </p:cNvSpPr>
          <p:nvPr>
            <p:ph type="body" sz="quarter" idx="11"/>
          </p:nvPr>
        </p:nvSpPr>
        <p:spPr>
          <a:xfrm>
            <a:off x="12957311" y="6172200"/>
            <a:ext cx="9747504" cy="1371600"/>
          </a:xfrm>
        </p:spPr>
        <p:txBody>
          <a:bodyPr/>
          <a:lstStyle/>
          <a:p>
            <a:r>
              <a:rPr lang="en-US" dirty="0"/>
              <a:t>Procurement 101 Training</a:t>
            </a:r>
          </a:p>
        </p:txBody>
      </p:sp>
    </p:spTree>
    <p:extLst>
      <p:ext uri="{BB962C8B-B14F-4D97-AF65-F5344CB8AC3E}">
        <p14:creationId xmlns:p14="http://schemas.microsoft.com/office/powerpoint/2010/main" val="1027618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6FCF-DE53-A07D-0D6F-7D911E7F9F02}"/>
              </a:ext>
            </a:extLst>
          </p:cNvPr>
          <p:cNvSpPr>
            <a:spLocks noGrp="1"/>
          </p:cNvSpPr>
          <p:nvPr>
            <p:ph type="title"/>
          </p:nvPr>
        </p:nvSpPr>
        <p:spPr>
          <a:xfrm>
            <a:off x="140680" y="333542"/>
            <a:ext cx="24090923" cy="1143562"/>
          </a:xfrm>
        </p:spPr>
        <p:txBody>
          <a:bodyPr>
            <a:normAutofit fontScale="90000"/>
          </a:bodyPr>
          <a:lstStyle/>
          <a:p>
            <a:r>
              <a:rPr lang="en-US" dirty="0"/>
              <a:t>SPD Professional Certification and Training Program</a:t>
            </a:r>
          </a:p>
        </p:txBody>
      </p:sp>
      <p:sp>
        <p:nvSpPr>
          <p:cNvPr id="3" name="Text Placeholder 2">
            <a:extLst>
              <a:ext uri="{FF2B5EF4-FFF2-40B4-BE49-F238E27FC236}">
                <a16:creationId xmlns:a16="http://schemas.microsoft.com/office/drawing/2014/main" id="{ECDE316A-8139-120B-1A73-39C70279B0C6}"/>
              </a:ext>
            </a:extLst>
          </p:cNvPr>
          <p:cNvSpPr>
            <a:spLocks noGrp="1"/>
          </p:cNvSpPr>
          <p:nvPr>
            <p:ph type="body" sz="quarter" idx="10"/>
          </p:nvPr>
        </p:nvSpPr>
        <p:spPr>
          <a:xfrm>
            <a:off x="334108" y="1279207"/>
            <a:ext cx="23616137" cy="6669042"/>
          </a:xfrm>
        </p:spPr>
        <p:txBody>
          <a:bodyPr/>
          <a:lstStyle/>
          <a:p>
            <a:pPr>
              <a:lnSpc>
                <a:spcPct val="100000"/>
              </a:lnSpc>
            </a:pPr>
            <a:r>
              <a:rPr lang="en-US" dirty="0">
                <a:solidFill>
                  <a:schemeClr val="tx1"/>
                </a:solidFill>
              </a:rPr>
              <a:t>The term “</a:t>
            </a:r>
            <a:r>
              <a:rPr lang="en-US" b="1" dirty="0">
                <a:solidFill>
                  <a:schemeClr val="tx1"/>
                </a:solidFill>
              </a:rPr>
              <a:t>public procurement professional</a:t>
            </a:r>
            <a:r>
              <a:rPr lang="en-US" dirty="0">
                <a:solidFill>
                  <a:schemeClr val="tx1"/>
                </a:solidFill>
              </a:rPr>
              <a:t>” refers to any agency employee that conducts Purchasing, Contract Development, or Contract Management activities. A description of the three procurement roles is summarized in the table below.</a:t>
            </a:r>
          </a:p>
          <a:p>
            <a:endParaRPr lang="en-US" dirty="0"/>
          </a:p>
          <a:p>
            <a:endParaRPr lang="en-US" dirty="0"/>
          </a:p>
          <a:p>
            <a:endParaRPr lang="en-US" dirty="0"/>
          </a:p>
          <a:p>
            <a:endParaRPr lang="en-US" dirty="0"/>
          </a:p>
          <a:p>
            <a:endParaRPr lang="en-US" dirty="0"/>
          </a:p>
          <a:p>
            <a:endParaRPr lang="en-US" dirty="0"/>
          </a:p>
          <a:p>
            <a:endParaRPr lang="en-US" dirty="0"/>
          </a:p>
          <a:p>
            <a:pPr>
              <a:lnSpc>
                <a:spcPct val="100000"/>
              </a:lnSpc>
            </a:pPr>
            <a:endParaRPr lang="en-US" dirty="0"/>
          </a:p>
          <a:p>
            <a:pPr>
              <a:lnSpc>
                <a:spcPct val="100000"/>
              </a:lnSpc>
            </a:pPr>
            <a:endParaRPr lang="en-US" dirty="0"/>
          </a:p>
          <a:p>
            <a:pPr>
              <a:lnSpc>
                <a:spcPct val="100000"/>
              </a:lnSpc>
            </a:pPr>
            <a:r>
              <a:rPr lang="en-US" b="1" dirty="0">
                <a:solidFill>
                  <a:schemeClr val="tx1"/>
                </a:solidFill>
              </a:rPr>
              <a:t>All public procurement professionals</a:t>
            </a:r>
            <a:r>
              <a:rPr lang="en-US" dirty="0">
                <a:solidFill>
                  <a:schemeClr val="tx1"/>
                </a:solidFill>
              </a:rPr>
              <a:t>, including those from agencies exempt from the purchasing authority of the Statewide Procurement Division (SPD), must </a:t>
            </a:r>
            <a:r>
              <a:rPr lang="en-US" b="1" dirty="0">
                <a:solidFill>
                  <a:schemeClr val="tx1"/>
                </a:solidFill>
              </a:rPr>
              <a:t>receive training and continuing education</a:t>
            </a:r>
            <a:r>
              <a:rPr lang="en-US" dirty="0">
                <a:solidFill>
                  <a:schemeClr val="tx1"/>
                </a:solidFill>
              </a:rPr>
              <a:t> to the extent required by SPD. An agency employee who is required to receive the training may not participate in purchases by the employing agency unless the employee has received the required training.</a:t>
            </a:r>
          </a:p>
          <a:p>
            <a:endParaRPr lang="en-US" dirty="0"/>
          </a:p>
        </p:txBody>
      </p:sp>
      <p:pic>
        <p:nvPicPr>
          <p:cNvPr id="5" name="Picture 4">
            <a:extLst>
              <a:ext uri="{FF2B5EF4-FFF2-40B4-BE49-F238E27FC236}">
                <a16:creationId xmlns:a16="http://schemas.microsoft.com/office/drawing/2014/main" id="{13920FDE-C7D0-1E2A-8CFF-BD82E7471172}"/>
              </a:ext>
            </a:extLst>
          </p:cNvPr>
          <p:cNvPicPr>
            <a:picLocks noChangeAspect="1"/>
          </p:cNvPicPr>
          <p:nvPr/>
        </p:nvPicPr>
        <p:blipFill>
          <a:blip r:embed="rId3"/>
          <a:stretch>
            <a:fillRect/>
          </a:stretch>
        </p:blipFill>
        <p:spPr>
          <a:xfrm>
            <a:off x="3233057" y="2384012"/>
            <a:ext cx="16900072" cy="7496531"/>
          </a:xfrm>
          <a:prstGeom prst="rect">
            <a:avLst/>
          </a:prstGeom>
        </p:spPr>
      </p:pic>
    </p:spTree>
    <p:extLst>
      <p:ext uri="{BB962C8B-B14F-4D97-AF65-F5344CB8AC3E}">
        <p14:creationId xmlns:p14="http://schemas.microsoft.com/office/powerpoint/2010/main" val="795993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DD194E-4287-FD4D-67BD-526F5D63F729}"/>
              </a:ext>
            </a:extLst>
          </p:cNvPr>
          <p:cNvSpPr>
            <a:spLocks noGrp="1"/>
          </p:cNvSpPr>
          <p:nvPr>
            <p:ph type="title"/>
          </p:nvPr>
        </p:nvSpPr>
        <p:spPr>
          <a:xfrm>
            <a:off x="1642188" y="1001760"/>
            <a:ext cx="20844588" cy="1143562"/>
          </a:xfrm>
        </p:spPr>
        <p:txBody>
          <a:bodyPr>
            <a:normAutofit fontScale="90000"/>
          </a:bodyPr>
          <a:lstStyle/>
          <a:p>
            <a:r>
              <a:rPr lang="en-US" dirty="0"/>
              <a:t>Purchasing and Contracts Overview - Ethics</a:t>
            </a:r>
          </a:p>
        </p:txBody>
      </p:sp>
      <p:sp>
        <p:nvSpPr>
          <p:cNvPr id="5" name="Text Placeholder 2">
            <a:extLst>
              <a:ext uri="{FF2B5EF4-FFF2-40B4-BE49-F238E27FC236}">
                <a16:creationId xmlns:a16="http://schemas.microsoft.com/office/drawing/2014/main" id="{C9B9319F-292C-C8DC-B45A-A19EDEBDA1E4}"/>
              </a:ext>
            </a:extLst>
          </p:cNvPr>
          <p:cNvSpPr>
            <a:spLocks noGrp="1"/>
          </p:cNvSpPr>
          <p:nvPr>
            <p:ph type="body" sz="quarter" idx="10"/>
          </p:nvPr>
        </p:nvSpPr>
        <p:spPr>
          <a:xfrm>
            <a:off x="1324947" y="2684702"/>
            <a:ext cx="22710710" cy="7211527"/>
          </a:xfrm>
        </p:spPr>
        <p:txBody>
          <a:bodyPr/>
          <a:lstStyle/>
          <a:p>
            <a:pPr>
              <a:lnSpc>
                <a:spcPct val="100000"/>
              </a:lnSpc>
            </a:pPr>
            <a:r>
              <a:rPr lang="en-US" sz="4800" dirty="0">
                <a:solidFill>
                  <a:schemeClr val="tx1"/>
                </a:solidFill>
              </a:rPr>
              <a:t>Maintain high ethical standards as stewards of public monies. Conduct must not create a conflict of interest.</a:t>
            </a:r>
          </a:p>
          <a:p>
            <a:pPr marL="1371600" lvl="1" indent="-457200">
              <a:lnSpc>
                <a:spcPct val="100000"/>
              </a:lnSpc>
              <a:buFont typeface="Arial" panose="020B0604020202020204" pitchFamily="34" charset="0"/>
              <a:buChar char="•"/>
            </a:pPr>
            <a:r>
              <a:rPr lang="en-US" dirty="0">
                <a:solidFill>
                  <a:schemeClr val="tx1"/>
                </a:solidFill>
              </a:rPr>
              <a:t>Equal opportunity to all qualified and reputable vendors</a:t>
            </a:r>
          </a:p>
          <a:p>
            <a:pPr marL="1371600" lvl="1" indent="-457200">
              <a:lnSpc>
                <a:spcPct val="100000"/>
              </a:lnSpc>
              <a:buFont typeface="Arial" panose="020B0604020202020204" pitchFamily="34" charset="0"/>
              <a:buChar char="•"/>
            </a:pPr>
            <a:r>
              <a:rPr lang="en-US" dirty="0">
                <a:solidFill>
                  <a:schemeClr val="tx1"/>
                </a:solidFill>
              </a:rPr>
              <a:t>No benefits / gifts for performing official duties or that may result in an obligation</a:t>
            </a:r>
          </a:p>
          <a:p>
            <a:pPr marL="1371600" lvl="1" indent="-457200">
              <a:lnSpc>
                <a:spcPct val="100000"/>
              </a:lnSpc>
              <a:buFont typeface="Arial" panose="020B0604020202020204" pitchFamily="34" charset="0"/>
              <a:buChar char="•"/>
            </a:pPr>
            <a:r>
              <a:rPr lang="en-US" dirty="0">
                <a:solidFill>
                  <a:schemeClr val="tx1"/>
                </a:solidFill>
              </a:rPr>
              <a:t>No misuse of information</a:t>
            </a:r>
          </a:p>
          <a:p>
            <a:pPr marL="1371600" lvl="1" indent="-457200">
              <a:lnSpc>
                <a:spcPct val="100000"/>
              </a:lnSpc>
              <a:buFont typeface="Arial" panose="020B0604020202020204" pitchFamily="34" charset="0"/>
              <a:buChar char="•"/>
            </a:pPr>
            <a:r>
              <a:rPr lang="en-US" dirty="0">
                <a:solidFill>
                  <a:schemeClr val="tx1"/>
                </a:solidFill>
              </a:rPr>
              <a:t>No self-dealing</a:t>
            </a:r>
          </a:p>
          <a:p>
            <a:pPr marL="1371600" lvl="1" indent="-457200">
              <a:lnSpc>
                <a:spcPct val="100000"/>
              </a:lnSpc>
              <a:buFont typeface="Arial" panose="020B0604020202020204" pitchFamily="34" charset="0"/>
              <a:buChar char="•"/>
            </a:pPr>
            <a:r>
              <a:rPr lang="en-US" dirty="0">
                <a:solidFill>
                  <a:schemeClr val="tx1"/>
                </a:solidFill>
              </a:rPr>
              <a:t>No workarounds for policy (e.g., splitting orders to get under thresholds)</a:t>
            </a:r>
          </a:p>
          <a:p>
            <a:pPr marL="1371600" lvl="1" indent="-457200">
              <a:lnSpc>
                <a:spcPct val="100000"/>
              </a:lnSpc>
              <a:buFont typeface="Arial" panose="020B0604020202020204" pitchFamily="34" charset="0"/>
              <a:buChar char="•"/>
            </a:pPr>
            <a:r>
              <a:rPr lang="en-US" dirty="0">
                <a:solidFill>
                  <a:schemeClr val="tx1"/>
                </a:solidFill>
              </a:rPr>
              <a:t>Vendor ethics - pressure or bullying tactics to fulfill sales quotas </a:t>
            </a:r>
          </a:p>
          <a:p>
            <a:pPr algn="ctr">
              <a:lnSpc>
                <a:spcPct val="100000"/>
              </a:lnSpc>
            </a:pPr>
            <a:endParaRPr lang="en-US" sz="1000" dirty="0">
              <a:solidFill>
                <a:schemeClr val="tx1"/>
              </a:solidFill>
            </a:endParaRPr>
          </a:p>
          <a:p>
            <a:pPr>
              <a:lnSpc>
                <a:spcPct val="100000"/>
              </a:lnSpc>
            </a:pPr>
            <a:r>
              <a:rPr lang="en-US" sz="4800" dirty="0">
                <a:solidFill>
                  <a:schemeClr val="tx1"/>
                </a:solidFill>
              </a:rPr>
              <a:t>Actions and communications must be free from perception of impropriety.</a:t>
            </a:r>
          </a:p>
          <a:p>
            <a:pPr>
              <a:lnSpc>
                <a:spcPct val="100000"/>
              </a:lnSpc>
            </a:pPr>
            <a:r>
              <a:rPr lang="en-US" dirty="0">
                <a:solidFill>
                  <a:schemeClr val="tx1"/>
                </a:solidFill>
              </a:rPr>
              <a:t>The Texas State University System Conflict of Interest Policy and Code of Ethics are established within TSUS Rules and Regulations located at </a:t>
            </a:r>
            <a:r>
              <a:rPr lang="en-US" dirty="0">
                <a:solidFill>
                  <a:schemeClr val="tx1"/>
                </a:solidFill>
                <a:hlinkClick r:id="rId3">
                  <a:extLst>
                    <a:ext uri="{A12FA001-AC4F-418D-AE19-62706E023703}">
                      <ahyp:hlinkClr xmlns:ahyp="http://schemas.microsoft.com/office/drawing/2018/hyperlinkcolor" val="tx"/>
                    </a:ext>
                  </a:extLst>
                </a:hlinkClick>
              </a:rPr>
              <a:t>https://www.tsus.edu/about-tsus/policies.html</a:t>
            </a:r>
            <a:endParaRPr lang="en-US" dirty="0">
              <a:solidFill>
                <a:schemeClr val="tx1"/>
              </a:solidFill>
            </a:endParaRPr>
          </a:p>
          <a:p>
            <a:pPr>
              <a:lnSpc>
                <a:spcPct val="100000"/>
              </a:lnSpc>
            </a:pPr>
            <a:r>
              <a:rPr lang="en-US" dirty="0">
                <a:solidFill>
                  <a:schemeClr val="tx1"/>
                </a:solidFill>
              </a:rPr>
              <a:t>Texas State University Ethics for Faculty and Staff are established with TXST UPPS </a:t>
            </a:r>
            <a:r>
              <a:rPr lang="en-US" dirty="0">
                <a:solidFill>
                  <a:schemeClr val="tx1"/>
                </a:solidFill>
                <a:hlinkClick r:id="rId4">
                  <a:extLst>
                    <a:ext uri="{A12FA001-AC4F-418D-AE19-62706E023703}">
                      <ahyp:hlinkClr xmlns:ahyp="http://schemas.microsoft.com/office/drawing/2018/hyperlinkcolor" val="tx"/>
                    </a:ext>
                  </a:extLst>
                </a:hlinkClick>
              </a:rPr>
              <a:t>https://policies.txst.edu/university-policies/01-04-02.html</a:t>
            </a:r>
            <a:r>
              <a:rPr lang="en-US" dirty="0">
                <a:solidFill>
                  <a:schemeClr val="tx1"/>
                </a:solidFill>
              </a:rPr>
              <a:t> </a:t>
            </a:r>
          </a:p>
        </p:txBody>
      </p:sp>
    </p:spTree>
    <p:extLst>
      <p:ext uri="{BB962C8B-B14F-4D97-AF65-F5344CB8AC3E}">
        <p14:creationId xmlns:p14="http://schemas.microsoft.com/office/powerpoint/2010/main" val="3415150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41F25C-1CDC-1016-8B33-8DFF849B134D}"/>
              </a:ext>
            </a:extLst>
          </p:cNvPr>
          <p:cNvSpPr>
            <a:spLocks noGrp="1"/>
          </p:cNvSpPr>
          <p:nvPr>
            <p:ph type="title"/>
          </p:nvPr>
        </p:nvSpPr>
        <p:spPr>
          <a:xfrm>
            <a:off x="354563" y="1371039"/>
            <a:ext cx="23681094" cy="1143562"/>
          </a:xfrm>
        </p:spPr>
        <p:txBody>
          <a:bodyPr>
            <a:normAutofit fontScale="90000"/>
          </a:bodyPr>
          <a:lstStyle/>
          <a:p>
            <a:r>
              <a:rPr lang="en-US" dirty="0"/>
              <a:t>CONTRACT MANGAGEMENT–CONTRACT AUTHORITY</a:t>
            </a:r>
          </a:p>
        </p:txBody>
      </p:sp>
      <p:sp>
        <p:nvSpPr>
          <p:cNvPr id="5" name="Text Placeholder 2">
            <a:extLst>
              <a:ext uri="{FF2B5EF4-FFF2-40B4-BE49-F238E27FC236}">
                <a16:creationId xmlns:a16="http://schemas.microsoft.com/office/drawing/2014/main" id="{933FD459-FABA-2B88-E802-FC4FD32DF214}"/>
              </a:ext>
            </a:extLst>
          </p:cNvPr>
          <p:cNvSpPr>
            <a:spLocks noGrp="1"/>
          </p:cNvSpPr>
          <p:nvPr>
            <p:ph type="body" sz="quarter" idx="10"/>
          </p:nvPr>
        </p:nvSpPr>
        <p:spPr>
          <a:xfrm>
            <a:off x="1353670" y="2824748"/>
            <a:ext cx="21676659" cy="6629400"/>
          </a:xfrm>
        </p:spPr>
        <p:txBody>
          <a:bodyPr/>
          <a:lstStyle/>
          <a:p>
            <a:pPr marL="457200" indent="-457200">
              <a:buFont typeface="Arial" panose="020B0604020202020204" pitchFamily="34" charset="0"/>
              <a:buChar char="•"/>
            </a:pPr>
            <a:r>
              <a:rPr lang="en-US" sz="3600" dirty="0">
                <a:solidFill>
                  <a:schemeClr val="tx1"/>
                </a:solidFill>
              </a:rPr>
              <a:t>Texas State is </a:t>
            </a:r>
            <a:r>
              <a:rPr lang="en-US" sz="3600" b="1" dirty="0">
                <a:solidFill>
                  <a:schemeClr val="tx1"/>
                </a:solidFill>
              </a:rPr>
              <a:t>not bound </a:t>
            </a:r>
            <a:r>
              <a:rPr lang="en-US" sz="3600" dirty="0">
                <a:solidFill>
                  <a:schemeClr val="tx1"/>
                </a:solidFill>
              </a:rPr>
              <a:t>by a contract, purchase, or agreement </a:t>
            </a:r>
            <a:r>
              <a:rPr lang="en-US" sz="3600" i="1" dirty="0">
                <a:solidFill>
                  <a:schemeClr val="tx1"/>
                </a:solidFill>
              </a:rPr>
              <a:t>signed by an unauthorized person </a:t>
            </a:r>
            <a:r>
              <a:rPr lang="en-US" sz="3600" dirty="0">
                <a:solidFill>
                  <a:schemeClr val="tx1"/>
                </a:solidFill>
              </a:rPr>
              <a:t>on behalf of the university. TXST may hold the person who signed without proper authorization </a:t>
            </a:r>
            <a:r>
              <a:rPr lang="en-US" sz="3600" b="1" dirty="0">
                <a:solidFill>
                  <a:schemeClr val="tx1"/>
                </a:solidFill>
              </a:rPr>
              <a:t>personally liable </a:t>
            </a:r>
            <a:r>
              <a:rPr lang="en-US" sz="3600" dirty="0">
                <a:solidFill>
                  <a:schemeClr val="tx1"/>
                </a:solidFill>
              </a:rPr>
              <a:t>for any damages resulting from its repudiation. </a:t>
            </a:r>
            <a:r>
              <a:rPr lang="en-US" sz="3600" dirty="0">
                <a:solidFill>
                  <a:schemeClr val="tx1"/>
                </a:solidFill>
                <a:hlinkClick r:id="rId3">
                  <a:extLst>
                    <a:ext uri="{A12FA001-AC4F-418D-AE19-62706E023703}">
                      <ahyp:hlinkClr xmlns:ahyp="http://schemas.microsoft.com/office/drawing/2018/hyperlinkcolor" val="tx"/>
                    </a:ext>
                  </a:extLst>
                </a:hlinkClick>
              </a:rPr>
              <a:t>UPPS 03.04.04 </a:t>
            </a:r>
            <a:endParaRPr lang="en-US" sz="3600" dirty="0">
              <a:solidFill>
                <a:schemeClr val="tx1"/>
              </a:solidFill>
            </a:endParaRPr>
          </a:p>
          <a:p>
            <a:pPr marL="457200" indent="-457200">
              <a:buFont typeface="Arial" panose="020B0604020202020204" pitchFamily="34" charset="0"/>
              <a:buChar char="•"/>
            </a:pPr>
            <a:endParaRPr lang="en-US" sz="1000" dirty="0">
              <a:solidFill>
                <a:schemeClr val="tx1"/>
              </a:solidFill>
            </a:endParaRPr>
          </a:p>
          <a:p>
            <a:pPr marL="457200" indent="-457200">
              <a:buFont typeface="Arial" panose="020B0604020202020204" pitchFamily="34" charset="0"/>
              <a:buChar char="•"/>
            </a:pPr>
            <a:r>
              <a:rPr lang="en-US" sz="3600" b="1" dirty="0">
                <a:solidFill>
                  <a:schemeClr val="tx1"/>
                </a:solidFill>
              </a:rPr>
              <a:t>Only authorized TXST representative </a:t>
            </a:r>
            <a:r>
              <a:rPr lang="en-US" sz="3600" dirty="0">
                <a:solidFill>
                  <a:schemeClr val="tx1"/>
                </a:solidFill>
              </a:rPr>
              <a:t>may enter into certain contracts, purchases, or agreements on behalf of Texas State (see </a:t>
            </a:r>
            <a:r>
              <a:rPr lang="en-US" sz="3600" dirty="0">
                <a:solidFill>
                  <a:schemeClr val="tx1"/>
                </a:solidFill>
                <a:hlinkClick r:id="rId4">
                  <a:extLst>
                    <a:ext uri="{A12FA001-AC4F-418D-AE19-62706E023703}">
                      <ahyp:hlinkClr xmlns:ahyp="http://schemas.microsoft.com/office/drawing/2018/hyperlinkcolor" val="tx"/>
                    </a:ext>
                  </a:extLst>
                </a:hlinkClick>
              </a:rPr>
              <a:t>UPPS No. 03.04.02, Contracting Authority</a:t>
            </a:r>
            <a:r>
              <a:rPr lang="en-US" sz="3600" dirty="0">
                <a:solidFill>
                  <a:schemeClr val="tx1"/>
                </a:solidFill>
              </a:rPr>
              <a:t>). “The president has authority to enter into contracts on behalf of the university provided that the contract does not require approval from the Chancellor or The Texas State University System (TSUS) Board of Regents”.</a:t>
            </a:r>
            <a:endParaRPr lang="en-US" dirty="0">
              <a:solidFill>
                <a:schemeClr val="tx1"/>
              </a:solidFill>
            </a:endParaRPr>
          </a:p>
          <a:p>
            <a:endParaRPr lang="en-US" dirty="0"/>
          </a:p>
        </p:txBody>
      </p:sp>
    </p:spTree>
    <p:extLst>
      <p:ext uri="{BB962C8B-B14F-4D97-AF65-F5344CB8AC3E}">
        <p14:creationId xmlns:p14="http://schemas.microsoft.com/office/powerpoint/2010/main" val="2522612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BD74DBC-0C52-548F-3F4D-1BAA6C37F11F}"/>
              </a:ext>
            </a:extLst>
          </p:cNvPr>
          <p:cNvSpPr>
            <a:spLocks noGrp="1"/>
          </p:cNvSpPr>
          <p:nvPr>
            <p:ph type="title"/>
          </p:nvPr>
        </p:nvSpPr>
        <p:spPr>
          <a:xfrm>
            <a:off x="3048000" y="1371039"/>
            <a:ext cx="18288000" cy="1143562"/>
          </a:xfrm>
        </p:spPr>
        <p:txBody>
          <a:bodyPr/>
          <a:lstStyle/>
          <a:p>
            <a:r>
              <a:rPr lang="en-US" dirty="0"/>
              <a:t>Contract and Purchasing Authority</a:t>
            </a:r>
          </a:p>
        </p:txBody>
      </p:sp>
      <p:sp>
        <p:nvSpPr>
          <p:cNvPr id="5" name="Text Placeholder 2">
            <a:extLst>
              <a:ext uri="{FF2B5EF4-FFF2-40B4-BE49-F238E27FC236}">
                <a16:creationId xmlns:a16="http://schemas.microsoft.com/office/drawing/2014/main" id="{BC8B265B-DD2C-82FF-81BD-AD12F7724D2D}"/>
              </a:ext>
            </a:extLst>
          </p:cNvPr>
          <p:cNvSpPr>
            <a:spLocks noGrp="1"/>
          </p:cNvSpPr>
          <p:nvPr>
            <p:ph type="body" sz="quarter" idx="10"/>
          </p:nvPr>
        </p:nvSpPr>
        <p:spPr>
          <a:xfrm>
            <a:off x="1251284" y="3530600"/>
            <a:ext cx="22499312" cy="6629400"/>
          </a:xfrm>
        </p:spPr>
        <p:txBody>
          <a:bodyPr/>
          <a:lstStyle/>
          <a:p>
            <a:r>
              <a:rPr lang="en-US" sz="4000" b="1" dirty="0">
                <a:solidFill>
                  <a:schemeClr val="tx1"/>
                </a:solidFill>
              </a:rPr>
              <a:t>The authority to obligate the institution (“signature authority”) is passed down from the legislature:</a:t>
            </a:r>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D06E3F5A-518B-81A3-69F6-68215F7C7AD4}"/>
              </a:ext>
            </a:extLst>
          </p:cNvPr>
          <p:cNvPicPr>
            <a:picLocks noChangeAspect="1"/>
          </p:cNvPicPr>
          <p:nvPr/>
        </p:nvPicPr>
        <p:blipFill>
          <a:blip r:embed="rId3"/>
          <a:stretch>
            <a:fillRect/>
          </a:stretch>
        </p:blipFill>
        <p:spPr>
          <a:xfrm>
            <a:off x="633403" y="6479079"/>
            <a:ext cx="23117193" cy="2699817"/>
          </a:xfrm>
          <a:prstGeom prst="rect">
            <a:avLst/>
          </a:prstGeom>
        </p:spPr>
      </p:pic>
    </p:spTree>
    <p:extLst>
      <p:ext uri="{BB962C8B-B14F-4D97-AF65-F5344CB8AC3E}">
        <p14:creationId xmlns:p14="http://schemas.microsoft.com/office/powerpoint/2010/main" val="88073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7CF1CB-C4CF-6B55-B754-B6C9E351251A}"/>
              </a:ext>
            </a:extLst>
          </p:cNvPr>
          <p:cNvSpPr>
            <a:spLocks noGrp="1"/>
          </p:cNvSpPr>
          <p:nvPr>
            <p:ph type="title"/>
          </p:nvPr>
        </p:nvSpPr>
        <p:spPr>
          <a:xfrm>
            <a:off x="128337" y="921860"/>
            <a:ext cx="24127325" cy="1143562"/>
          </a:xfrm>
        </p:spPr>
        <p:txBody>
          <a:bodyPr>
            <a:normAutofit/>
          </a:bodyPr>
          <a:lstStyle/>
          <a:p>
            <a:r>
              <a:rPr lang="en-US" dirty="0"/>
              <a:t>CONTRACT MANAGEMENT</a:t>
            </a:r>
          </a:p>
        </p:txBody>
      </p:sp>
      <p:sp>
        <p:nvSpPr>
          <p:cNvPr id="5" name="Text Placeholder 2">
            <a:extLst>
              <a:ext uri="{FF2B5EF4-FFF2-40B4-BE49-F238E27FC236}">
                <a16:creationId xmlns:a16="http://schemas.microsoft.com/office/drawing/2014/main" id="{DD9CEB3E-F6F8-A442-3955-38A1F65B6329}"/>
              </a:ext>
            </a:extLst>
          </p:cNvPr>
          <p:cNvSpPr>
            <a:spLocks noGrp="1"/>
          </p:cNvSpPr>
          <p:nvPr>
            <p:ph type="body" sz="quarter" idx="10"/>
          </p:nvPr>
        </p:nvSpPr>
        <p:spPr>
          <a:xfrm>
            <a:off x="538843" y="2487866"/>
            <a:ext cx="23464157" cy="6629400"/>
          </a:xfrm>
        </p:spPr>
        <p:txBody>
          <a:bodyPr/>
          <a:lstStyle/>
          <a:p>
            <a:r>
              <a:rPr lang="en-US" sz="4000" b="1" dirty="0">
                <a:solidFill>
                  <a:schemeClr val="tx1"/>
                </a:solidFill>
              </a:rPr>
              <a:t>TXST is committed to executing contracts in compliance with applicable law and TSUS Rules and Regulations</a:t>
            </a:r>
          </a:p>
          <a:p>
            <a:endParaRPr lang="en-US" sz="800" dirty="0">
              <a:solidFill>
                <a:schemeClr val="tx1"/>
              </a:solidFill>
            </a:endParaRPr>
          </a:p>
          <a:p>
            <a:pPr marL="457200" indent="-457200">
              <a:buFont typeface="Arial" panose="020B0604020202020204" pitchFamily="34" charset="0"/>
              <a:buChar char="•"/>
            </a:pPr>
            <a:r>
              <a:rPr lang="en-US" dirty="0">
                <a:solidFill>
                  <a:schemeClr val="tx1"/>
                </a:solidFill>
              </a:rPr>
              <a:t>The TSUS Marketplace Contracts+ (TCM) serves as the central contract repository and system of record for all TXST contracts.</a:t>
            </a:r>
          </a:p>
          <a:p>
            <a:pPr marL="457200" indent="-457200">
              <a:buFont typeface="Arial" panose="020B0604020202020204" pitchFamily="34" charset="0"/>
              <a:buChar char="•"/>
            </a:pPr>
            <a:r>
              <a:rPr lang="en-US" dirty="0">
                <a:solidFill>
                  <a:schemeClr val="tx1"/>
                </a:solidFill>
              </a:rPr>
              <a:t>Contract Request – Submit via TSUS Marketplace Contacts Request.</a:t>
            </a:r>
          </a:p>
          <a:p>
            <a:pPr marL="1371600" lvl="1" indent="-457200">
              <a:buFont typeface="Arial" panose="020B0604020202020204" pitchFamily="34" charset="0"/>
              <a:buChar char="•"/>
            </a:pPr>
            <a:r>
              <a:rPr lang="en-US" dirty="0">
                <a:solidFill>
                  <a:schemeClr val="tx1"/>
                </a:solidFill>
                <a:hlinkClick r:id="rId3">
                  <a:extLst>
                    <a:ext uri="{A12FA001-AC4F-418D-AE19-62706E023703}">
                      <ahyp:hlinkClr xmlns:ahyp="http://schemas.microsoft.com/office/drawing/2018/hyperlinkcolor" val="tx"/>
                    </a:ext>
                  </a:extLst>
                </a:hlinkClick>
              </a:rPr>
              <a:t>How to Create and Submit a Contract Request</a:t>
            </a:r>
            <a:endParaRPr lang="en-US" dirty="0">
              <a:solidFill>
                <a:schemeClr val="tx1"/>
              </a:solidFill>
            </a:endParaRPr>
          </a:p>
          <a:p>
            <a:pPr marL="457200" indent="-457200">
              <a:buFont typeface="Arial" panose="020B0604020202020204" pitchFamily="34" charset="0"/>
              <a:buChar char="•"/>
            </a:pPr>
            <a:r>
              <a:rPr lang="en-US" dirty="0">
                <a:solidFill>
                  <a:schemeClr val="tx1"/>
                </a:solidFill>
              </a:rPr>
              <a:t>All contracts require review </a:t>
            </a:r>
            <a:r>
              <a:rPr lang="en-US" b="1" u="sng" dirty="0">
                <a:solidFill>
                  <a:schemeClr val="tx1"/>
                </a:solidFill>
              </a:rPr>
              <a:t>prior</a:t>
            </a:r>
            <a:r>
              <a:rPr lang="en-US" dirty="0">
                <a:solidFill>
                  <a:schemeClr val="tx1"/>
                </a:solidFill>
              </a:rPr>
              <a:t> to approval. Contract review may include Information Technology and OGC review.</a:t>
            </a:r>
          </a:p>
          <a:p>
            <a:pPr marL="457200" indent="-457200">
              <a:buFont typeface="Arial" panose="020B0604020202020204" pitchFamily="34" charset="0"/>
              <a:buChar char="•"/>
            </a:pPr>
            <a:r>
              <a:rPr lang="en-US" dirty="0">
                <a:solidFill>
                  <a:schemeClr val="tx1"/>
                </a:solidFill>
              </a:rPr>
              <a:t>Contract Manager (Department Stakeholder) performs contract monitoring per TXST Contract Management Procedure located at </a:t>
            </a:r>
            <a:r>
              <a:rPr lang="en-US" dirty="0">
                <a:solidFill>
                  <a:schemeClr val="tx1"/>
                </a:solidFill>
                <a:hlinkClick r:id="rId4">
                  <a:extLst>
                    <a:ext uri="{A12FA001-AC4F-418D-AE19-62706E023703}">
                      <ahyp:hlinkClr xmlns:ahyp="http://schemas.microsoft.com/office/drawing/2018/hyperlinkcolor" val="tx"/>
                    </a:ext>
                  </a:extLst>
                </a:hlinkClick>
              </a:rPr>
              <a:t>https://www.txst.edu/procurement/contracts/routine_contract_monitoring.html</a:t>
            </a:r>
            <a:r>
              <a:rPr lang="en-US" dirty="0">
                <a:solidFill>
                  <a:schemeClr val="tx1"/>
                </a:solidFill>
              </a:rPr>
              <a:t>. </a:t>
            </a:r>
          </a:p>
          <a:p>
            <a:pPr marL="457200" indent="-457200">
              <a:buFont typeface="Arial" panose="020B0604020202020204" pitchFamily="34" charset="0"/>
              <a:buChar char="•"/>
            </a:pPr>
            <a:r>
              <a:rPr lang="en-US" dirty="0">
                <a:solidFill>
                  <a:schemeClr val="tx1"/>
                </a:solidFill>
              </a:rPr>
              <a:t>Contract Term and Renewals – Notify Contract office a minimum of </a:t>
            </a:r>
            <a:r>
              <a:rPr lang="en-US" b="1" u="sng" dirty="0">
                <a:solidFill>
                  <a:schemeClr val="tx1"/>
                </a:solidFill>
              </a:rPr>
              <a:t>60 days prior </a:t>
            </a:r>
            <a:r>
              <a:rPr lang="en-US" dirty="0">
                <a:solidFill>
                  <a:schemeClr val="tx1"/>
                </a:solidFill>
              </a:rPr>
              <a:t>to renewal</a:t>
            </a:r>
          </a:p>
          <a:p>
            <a:pPr marL="457200" indent="-457200">
              <a:buFont typeface="Arial" panose="020B0604020202020204" pitchFamily="34" charset="0"/>
              <a:buChar char="•"/>
            </a:pPr>
            <a:r>
              <a:rPr lang="en-US" dirty="0">
                <a:solidFill>
                  <a:schemeClr val="tx1"/>
                </a:solidFill>
              </a:rPr>
              <a:t>Maximum Contract Amount – </a:t>
            </a:r>
            <a:r>
              <a:rPr lang="en-US" b="1" dirty="0">
                <a:solidFill>
                  <a:schemeClr val="tx1"/>
                </a:solidFill>
              </a:rPr>
              <a:t>Do not exceed contract value</a:t>
            </a:r>
            <a:r>
              <a:rPr lang="en-US" dirty="0">
                <a:solidFill>
                  <a:schemeClr val="tx1"/>
                </a:solidFill>
              </a:rPr>
              <a:t>, increases may require additional approval.</a:t>
            </a:r>
          </a:p>
          <a:p>
            <a:endParaRPr lang="en-US" dirty="0"/>
          </a:p>
        </p:txBody>
      </p:sp>
    </p:spTree>
    <p:extLst>
      <p:ext uri="{BB962C8B-B14F-4D97-AF65-F5344CB8AC3E}">
        <p14:creationId xmlns:p14="http://schemas.microsoft.com/office/powerpoint/2010/main" val="1685217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2CFEF4-C518-70FA-06AE-0D19A1294CEB}"/>
              </a:ext>
            </a:extLst>
          </p:cNvPr>
          <p:cNvSpPr>
            <a:spLocks noGrp="1"/>
          </p:cNvSpPr>
          <p:nvPr>
            <p:ph type="title"/>
          </p:nvPr>
        </p:nvSpPr>
        <p:spPr>
          <a:xfrm>
            <a:off x="3048000" y="1371039"/>
            <a:ext cx="18288000" cy="1143562"/>
          </a:xfrm>
        </p:spPr>
        <p:txBody>
          <a:bodyPr/>
          <a:lstStyle/>
          <a:p>
            <a:r>
              <a:rPr lang="en-US" dirty="0"/>
              <a:t>Contracts Updates &amp; Reminders</a:t>
            </a:r>
          </a:p>
        </p:txBody>
      </p:sp>
      <p:sp>
        <p:nvSpPr>
          <p:cNvPr id="5" name="Text Placeholder 2">
            <a:extLst>
              <a:ext uri="{FF2B5EF4-FFF2-40B4-BE49-F238E27FC236}">
                <a16:creationId xmlns:a16="http://schemas.microsoft.com/office/drawing/2014/main" id="{251820EF-8717-D5EF-96B1-C966A4C26734}"/>
              </a:ext>
            </a:extLst>
          </p:cNvPr>
          <p:cNvSpPr>
            <a:spLocks noGrp="1"/>
          </p:cNvSpPr>
          <p:nvPr>
            <p:ph type="body" sz="quarter" idx="10"/>
          </p:nvPr>
        </p:nvSpPr>
        <p:spPr>
          <a:xfrm>
            <a:off x="1195507" y="2675591"/>
            <a:ext cx="21537386" cy="8006229"/>
          </a:xfrm>
        </p:spPr>
        <p:txBody>
          <a:bodyPr/>
          <a:lstStyle/>
          <a:p>
            <a:pPr marL="457200" indent="-457200">
              <a:buFont typeface="Arial" panose="020B0604020202020204" pitchFamily="34" charset="0"/>
              <a:buChar char="•"/>
            </a:pPr>
            <a:r>
              <a:rPr lang="en-US" sz="4400" dirty="0">
                <a:solidFill>
                  <a:schemeClr val="tx1"/>
                </a:solidFill>
                <a:hlinkClick r:id="rId3">
                  <a:extLst>
                    <a:ext uri="{A12FA001-AC4F-418D-AE19-62706E023703}">
                      <ahyp:hlinkClr xmlns:ahyp="http://schemas.microsoft.com/office/drawing/2018/hyperlinkcolor" val="tx"/>
                    </a:ext>
                  </a:extLst>
                </a:hlinkClick>
              </a:rPr>
              <a:t>Contract Monitoring &amp; Responsibilities</a:t>
            </a:r>
            <a:r>
              <a:rPr lang="en-US" sz="4400" u="sng" dirty="0">
                <a:solidFill>
                  <a:schemeClr val="tx1"/>
                </a:solidFill>
                <a:hlinkClick r:id="rId3">
                  <a:extLst>
                    <a:ext uri="{A12FA001-AC4F-418D-AE19-62706E023703}">
                      <ahyp:hlinkClr xmlns:ahyp="http://schemas.microsoft.com/office/drawing/2018/hyperlinkcolor" val="tx"/>
                    </a:ext>
                  </a:extLst>
                </a:hlinkClick>
              </a:rPr>
              <a:t> </a:t>
            </a:r>
            <a:endParaRPr lang="en-US" sz="4400" u="sng" dirty="0">
              <a:solidFill>
                <a:schemeClr val="tx1"/>
              </a:solidFill>
            </a:endParaRPr>
          </a:p>
          <a:p>
            <a:pPr marL="1371600" lvl="1" indent="-457200">
              <a:buFont typeface="Arial" panose="020B0604020202020204" pitchFamily="34" charset="0"/>
              <a:buChar char="•"/>
            </a:pPr>
            <a:r>
              <a:rPr lang="en-US" sz="4400" u="sng" dirty="0">
                <a:solidFill>
                  <a:schemeClr val="tx1"/>
                </a:solidFill>
              </a:rPr>
              <a:t>Risk Assessment</a:t>
            </a:r>
            <a:r>
              <a:rPr lang="en-US" sz="4400" dirty="0">
                <a:solidFill>
                  <a:schemeClr val="tx1"/>
                </a:solidFill>
              </a:rPr>
              <a:t> – Required at $500k</a:t>
            </a:r>
          </a:p>
          <a:p>
            <a:pPr marL="1371600" lvl="1" indent="-457200">
              <a:buFont typeface="Arial" panose="020B0604020202020204" pitchFamily="34" charset="0"/>
              <a:buChar char="•"/>
            </a:pPr>
            <a:r>
              <a:rPr lang="en-US" sz="4400" u="sng" dirty="0">
                <a:solidFill>
                  <a:schemeClr val="tx1"/>
                </a:solidFill>
              </a:rPr>
              <a:t>Enhanced Contract Monitoring</a:t>
            </a:r>
            <a:r>
              <a:rPr lang="en-US" sz="4400" dirty="0">
                <a:solidFill>
                  <a:schemeClr val="tx1"/>
                </a:solidFill>
              </a:rPr>
              <a:t> – with a risk score of 26 and higher or at &gt;$1M</a:t>
            </a:r>
          </a:p>
          <a:p>
            <a:pPr marL="1371600" lvl="1" indent="-457200">
              <a:buFont typeface="Arial" panose="020B0604020202020204" pitchFamily="34" charset="0"/>
              <a:buChar char="•"/>
            </a:pPr>
            <a:r>
              <a:rPr lang="en-US" sz="4400" u="sng" dirty="0">
                <a:solidFill>
                  <a:schemeClr val="tx1"/>
                </a:solidFill>
              </a:rPr>
              <a:t>FS-07 Contract Close-out </a:t>
            </a:r>
            <a:r>
              <a:rPr lang="en-US" sz="4400" dirty="0">
                <a:solidFill>
                  <a:schemeClr val="tx1"/>
                </a:solidFill>
              </a:rPr>
              <a:t>– Required on all contracts $250k and greater</a:t>
            </a:r>
          </a:p>
          <a:p>
            <a:pPr marL="457200" indent="-457200">
              <a:buFont typeface="Arial" panose="020B0604020202020204" pitchFamily="34" charset="0"/>
              <a:buChar char="•"/>
            </a:pPr>
            <a:r>
              <a:rPr lang="en-US" sz="4400" dirty="0">
                <a:solidFill>
                  <a:schemeClr val="tx1"/>
                </a:solidFill>
                <a:hlinkClick r:id="" action="ppaction://noaction">
                  <a:extLst>
                    <a:ext uri="{A12FA001-AC4F-418D-AE19-62706E023703}">
                      <ahyp:hlinkClr xmlns:ahyp="http://schemas.microsoft.com/office/drawing/2018/hyperlinkcolor" val="tx"/>
                    </a:ext>
                  </a:extLst>
                </a:hlinkClick>
              </a:rPr>
              <a:t>Resources</a:t>
            </a:r>
          </a:p>
          <a:p>
            <a:pPr marL="1371600" lvl="1" indent="-457200">
              <a:buFont typeface="Arial" panose="020B0604020202020204" pitchFamily="34" charset="0"/>
              <a:buChar char="•"/>
            </a:pPr>
            <a:r>
              <a:rPr lang="en-US" sz="4400" dirty="0">
                <a:solidFill>
                  <a:schemeClr val="tx1"/>
                </a:solidFill>
                <a:hlinkClick r:id="" action="ppaction://noaction">
                  <a:extLst>
                    <a:ext uri="{A12FA001-AC4F-418D-AE19-62706E023703}">
                      <ahyp:hlinkClr xmlns:ahyp="http://schemas.microsoft.com/office/drawing/2018/hyperlinkcolor" val="tx"/>
                    </a:ext>
                  </a:extLst>
                </a:hlinkClick>
              </a:rPr>
              <a:t>TXST Guidelines Summary</a:t>
            </a:r>
            <a:endParaRPr lang="en-US" sz="4400" dirty="0">
              <a:solidFill>
                <a:schemeClr val="tx1"/>
              </a:solidFill>
            </a:endParaRPr>
          </a:p>
          <a:p>
            <a:pPr marL="1371600" lvl="1" indent="-457200">
              <a:buFont typeface="Arial" panose="020B0604020202020204" pitchFamily="34" charset="0"/>
              <a:buChar char="•"/>
            </a:pPr>
            <a:r>
              <a:rPr lang="en-US" sz="4400" dirty="0">
                <a:solidFill>
                  <a:schemeClr val="tx1"/>
                </a:solidFill>
                <a:hlinkClick r:id="rId4">
                  <a:extLst>
                    <a:ext uri="{A12FA001-AC4F-418D-AE19-62706E023703}">
                      <ahyp:hlinkClr xmlns:ahyp="http://schemas.microsoft.com/office/drawing/2018/hyperlinkcolor" val="tx"/>
                    </a:ext>
                  </a:extLst>
                </a:hlinkClick>
              </a:rPr>
              <a:t>TXST Required Forms Per Procurement</a:t>
            </a:r>
            <a:endParaRPr lang="en-US" sz="4400" dirty="0">
              <a:solidFill>
                <a:schemeClr val="tx1"/>
              </a:solidFill>
            </a:endParaRPr>
          </a:p>
          <a:p>
            <a:pPr marL="457200" indent="-457200">
              <a:buFont typeface="Arial" panose="020B0604020202020204" pitchFamily="34" charset="0"/>
              <a:buChar char="•"/>
            </a:pPr>
            <a:r>
              <a:rPr lang="en-US" sz="4400" dirty="0">
                <a:solidFill>
                  <a:schemeClr val="tx1"/>
                </a:solidFill>
                <a:hlinkClick r:id="rId5">
                  <a:extLst>
                    <a:ext uri="{A12FA001-AC4F-418D-AE19-62706E023703}">
                      <ahyp:hlinkClr xmlns:ahyp="http://schemas.microsoft.com/office/drawing/2018/hyperlinkcolor" val="tx"/>
                    </a:ext>
                  </a:extLst>
                </a:hlinkClick>
              </a:rPr>
              <a:t>Contract Flow Charts</a:t>
            </a:r>
            <a:r>
              <a:rPr lang="en-US" sz="4400" dirty="0">
                <a:solidFill>
                  <a:schemeClr val="tx1"/>
                </a:solidFill>
              </a:rPr>
              <a:t> - &lt;100k (1-2 weeks); $100k - $499k (min 4 weeks); &gt;$500k (min 11 weeks)</a:t>
            </a:r>
          </a:p>
        </p:txBody>
      </p:sp>
    </p:spTree>
    <p:extLst>
      <p:ext uri="{BB962C8B-B14F-4D97-AF65-F5344CB8AC3E}">
        <p14:creationId xmlns:p14="http://schemas.microsoft.com/office/powerpoint/2010/main" val="3044555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58B730-CB22-7DA5-E14C-ADE7068B828A}"/>
              </a:ext>
            </a:extLst>
          </p:cNvPr>
          <p:cNvSpPr>
            <a:spLocks noGrp="1"/>
          </p:cNvSpPr>
          <p:nvPr>
            <p:ph type="title"/>
          </p:nvPr>
        </p:nvSpPr>
        <p:spPr>
          <a:xfrm>
            <a:off x="155510" y="605931"/>
            <a:ext cx="24072980" cy="1143562"/>
          </a:xfrm>
        </p:spPr>
        <p:txBody>
          <a:bodyPr>
            <a:normAutofit fontScale="90000"/>
          </a:bodyPr>
          <a:lstStyle/>
          <a:p>
            <a:r>
              <a:rPr lang="en-US" dirty="0"/>
              <a:t>Purchasing and Contracts Overview – GPO Contracts</a:t>
            </a:r>
          </a:p>
        </p:txBody>
      </p:sp>
      <p:sp>
        <p:nvSpPr>
          <p:cNvPr id="5" name="Text Placeholder 2">
            <a:extLst>
              <a:ext uri="{FF2B5EF4-FFF2-40B4-BE49-F238E27FC236}">
                <a16:creationId xmlns:a16="http://schemas.microsoft.com/office/drawing/2014/main" id="{2640B9E8-8214-C70D-573B-2F35AA2B25E8}"/>
              </a:ext>
            </a:extLst>
          </p:cNvPr>
          <p:cNvSpPr>
            <a:spLocks noGrp="1"/>
          </p:cNvSpPr>
          <p:nvPr>
            <p:ph type="body" sz="quarter" idx="10"/>
          </p:nvPr>
        </p:nvSpPr>
        <p:spPr>
          <a:xfrm>
            <a:off x="727788" y="1876885"/>
            <a:ext cx="23500702" cy="8920065"/>
          </a:xfrm>
        </p:spPr>
        <p:txBody>
          <a:bodyPr/>
          <a:lstStyle/>
          <a:p>
            <a:r>
              <a:rPr lang="en-US" sz="4800" b="1" u="sng" dirty="0">
                <a:solidFill>
                  <a:schemeClr val="tx1"/>
                </a:solidFill>
              </a:rPr>
              <a:t>Texas Institutions of Higher Education Commonly Use Existing Contracts From the following Group Purchase Organizations (GPO)</a:t>
            </a:r>
            <a:r>
              <a:rPr lang="en-US" sz="4800" b="1" dirty="0">
                <a:solidFill>
                  <a:schemeClr val="tx1"/>
                </a:solidFill>
              </a:rPr>
              <a:t> </a:t>
            </a:r>
          </a:p>
          <a:p>
            <a:r>
              <a:rPr lang="en-US" sz="3200" dirty="0">
                <a:solidFill>
                  <a:schemeClr val="tx1"/>
                </a:solidFill>
              </a:rPr>
              <a:t>BuyBoard/Texas Association of School Boards (TASB)		Choice Partners</a:t>
            </a:r>
          </a:p>
          <a:p>
            <a:r>
              <a:rPr lang="en-US" sz="3200" dirty="0">
                <a:solidFill>
                  <a:schemeClr val="tx1"/>
                </a:solidFill>
              </a:rPr>
              <a:t>Educational &amp; Institutional Cooperative Purchasing (E&amp;I)		Education Service Centers – Various Regions </a:t>
            </a:r>
          </a:p>
          <a:p>
            <a:r>
              <a:rPr lang="en-US" sz="3200" dirty="0">
                <a:solidFill>
                  <a:schemeClr val="tx1"/>
                </a:solidFill>
              </a:rPr>
              <a:t>National Cooperative Purchasing Alliance (NCPA)			Houston – Galveston Area Council (HGACBuy)</a:t>
            </a:r>
          </a:p>
          <a:p>
            <a:r>
              <a:rPr lang="en-US" sz="3200" dirty="0">
                <a:solidFill>
                  <a:schemeClr val="tx1"/>
                </a:solidFill>
              </a:rPr>
              <a:t>OMNIA Partners (formerly National IPA/USA Communities)		Provista</a:t>
            </a:r>
          </a:p>
          <a:p>
            <a:r>
              <a:rPr lang="en-US" sz="3200" dirty="0">
                <a:solidFill>
                  <a:schemeClr val="tx1"/>
                </a:solidFill>
              </a:rPr>
              <a:t>The Interlocal Purchasing System (TIPS)			Sourcewell</a:t>
            </a:r>
          </a:p>
          <a:p>
            <a:r>
              <a:rPr lang="en-US" sz="3200" dirty="0">
                <a:solidFill>
                  <a:schemeClr val="tx1"/>
                </a:solidFill>
              </a:rPr>
              <a:t>The Purchasing Association of Cooperative Entities (PACE)		UT System Supply Chain Alliance (Alliance)</a:t>
            </a:r>
          </a:p>
          <a:p>
            <a:endParaRPr lang="en-US" sz="800" dirty="0">
              <a:solidFill>
                <a:schemeClr val="tx1"/>
              </a:solidFill>
            </a:endParaRPr>
          </a:p>
          <a:p>
            <a:pPr marL="0" marR="0">
              <a:spcBef>
                <a:spcPts val="0"/>
              </a:spcBef>
              <a:spcAft>
                <a:spcPts val="0"/>
              </a:spcAft>
            </a:pPr>
            <a:r>
              <a:rPr lang="en-US" sz="2600" dirty="0">
                <a:solidFill>
                  <a:schemeClr val="tx1"/>
                </a:solidFill>
              </a:rPr>
              <a:t>* To search vendor cooperative agreements, sign up for free access to Pavillion at Website:  </a:t>
            </a:r>
            <a:r>
              <a:rPr lang="en-US" sz="2600" dirty="0">
                <a:solidFill>
                  <a:schemeClr val="tx1"/>
                </a:solidFill>
                <a:hlinkClick r:id="rId3">
                  <a:extLst>
                    <a:ext uri="{A12FA001-AC4F-418D-AE19-62706E023703}">
                      <ahyp:hlinkClr xmlns:ahyp="http://schemas.microsoft.com/office/drawing/2018/hyperlinkcolor" val="tx"/>
                    </a:ext>
                  </a:extLst>
                </a:hlinkClick>
              </a:rPr>
              <a:t>www.withpavilion.com</a:t>
            </a:r>
            <a:r>
              <a:rPr lang="en-US" sz="2600" dirty="0">
                <a:solidFill>
                  <a:schemeClr val="tx1"/>
                </a:solidFill>
              </a:rPr>
              <a:t>  Email:  </a:t>
            </a:r>
            <a:r>
              <a:rPr lang="en-US" sz="2600" dirty="0">
                <a:solidFill>
                  <a:schemeClr val="tx1"/>
                </a:solidFill>
                <a:hlinkClick r:id="rId4">
                  <a:extLst>
                    <a:ext uri="{A12FA001-AC4F-418D-AE19-62706E023703}">
                      <ahyp:hlinkClr xmlns:ahyp="http://schemas.microsoft.com/office/drawing/2018/hyperlinkcolor" val="tx"/>
                    </a:ext>
                  </a:extLst>
                </a:hlinkClick>
              </a:rPr>
              <a:t>hello@withpavilion.com</a:t>
            </a:r>
            <a:r>
              <a:rPr lang="en-US" sz="2600" dirty="0">
                <a:solidFill>
                  <a:schemeClr val="tx1"/>
                </a:solidFill>
              </a:rPr>
              <a:t> </a:t>
            </a:r>
          </a:p>
          <a:p>
            <a:endParaRPr lang="en-US" dirty="0"/>
          </a:p>
        </p:txBody>
      </p:sp>
    </p:spTree>
    <p:extLst>
      <p:ext uri="{BB962C8B-B14F-4D97-AF65-F5344CB8AC3E}">
        <p14:creationId xmlns:p14="http://schemas.microsoft.com/office/powerpoint/2010/main" val="1055044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54808BB-B7CD-EB14-CE42-3592C45D335A}"/>
              </a:ext>
            </a:extLst>
          </p:cNvPr>
          <p:cNvSpPr>
            <a:spLocks noGrp="1"/>
          </p:cNvSpPr>
          <p:nvPr>
            <p:ph type="title"/>
          </p:nvPr>
        </p:nvSpPr>
        <p:spPr>
          <a:xfrm>
            <a:off x="1303175" y="1128443"/>
            <a:ext cx="21777649" cy="1143562"/>
          </a:xfrm>
        </p:spPr>
        <p:txBody>
          <a:bodyPr>
            <a:normAutofit/>
          </a:bodyPr>
          <a:lstStyle/>
          <a:p>
            <a:r>
              <a:rPr lang="en-US" dirty="0"/>
              <a:t>Purchasing and Contracts - State Contracts</a:t>
            </a:r>
          </a:p>
        </p:txBody>
      </p:sp>
      <p:sp>
        <p:nvSpPr>
          <p:cNvPr id="5" name="Text Placeholder 2">
            <a:extLst>
              <a:ext uri="{FF2B5EF4-FFF2-40B4-BE49-F238E27FC236}">
                <a16:creationId xmlns:a16="http://schemas.microsoft.com/office/drawing/2014/main" id="{597F4FB1-D805-3EFE-533E-2A9EF7B10141}"/>
              </a:ext>
            </a:extLst>
          </p:cNvPr>
          <p:cNvSpPr>
            <a:spLocks noGrp="1"/>
          </p:cNvSpPr>
          <p:nvPr>
            <p:ph type="body" sz="quarter" idx="10"/>
          </p:nvPr>
        </p:nvSpPr>
        <p:spPr>
          <a:xfrm>
            <a:off x="1918995" y="2272005"/>
            <a:ext cx="20546008" cy="6629400"/>
          </a:xfrm>
        </p:spPr>
        <p:txBody>
          <a:bodyPr/>
          <a:lstStyle/>
          <a:p>
            <a:r>
              <a:rPr lang="en-US" sz="4800" b="1" u="sng" dirty="0">
                <a:solidFill>
                  <a:schemeClr val="tx1"/>
                </a:solidFill>
              </a:rPr>
              <a:t>State of Texas Contracts</a:t>
            </a:r>
          </a:p>
          <a:p>
            <a:pPr marL="457200" indent="-457200">
              <a:buFont typeface="Arial" panose="020B0604020202020204" pitchFamily="34" charset="0"/>
              <a:buChar char="•"/>
            </a:pPr>
            <a:r>
              <a:rPr lang="en-US" sz="4000" b="1" dirty="0">
                <a:solidFill>
                  <a:schemeClr val="tx1"/>
                </a:solidFill>
              </a:rPr>
              <a:t>Department of Information Resources (DIR) </a:t>
            </a:r>
            <a:r>
              <a:rPr lang="en-US" sz="4000" dirty="0">
                <a:solidFill>
                  <a:schemeClr val="tx1"/>
                </a:solidFill>
                <a:hlinkClick r:id="rId3">
                  <a:extLst>
                    <a:ext uri="{A12FA001-AC4F-418D-AE19-62706E023703}">
                      <ahyp:hlinkClr xmlns:ahyp="http://schemas.microsoft.com/office/drawing/2018/hyperlinkcolor" val="tx"/>
                    </a:ext>
                  </a:extLst>
                </a:hlinkClick>
              </a:rPr>
              <a:t>http://dir.texas.gov/ </a:t>
            </a:r>
            <a:r>
              <a:rPr lang="en-US" sz="4000" dirty="0">
                <a:solidFill>
                  <a:schemeClr val="tx1"/>
                </a:solidFill>
              </a:rPr>
              <a:t>software, hardware, and telecommunications</a:t>
            </a:r>
          </a:p>
          <a:p>
            <a:pPr marL="457200" indent="-457200">
              <a:buFont typeface="Arial" panose="020B0604020202020204" pitchFamily="34" charset="0"/>
              <a:buChar char="•"/>
            </a:pPr>
            <a:r>
              <a:rPr lang="en-US" sz="4000" b="1" dirty="0">
                <a:solidFill>
                  <a:schemeClr val="tx1"/>
                </a:solidFill>
              </a:rPr>
              <a:t>TXSmartBuy</a:t>
            </a:r>
            <a:r>
              <a:rPr lang="en-US" sz="4000" dirty="0">
                <a:solidFill>
                  <a:schemeClr val="tx1"/>
                </a:solidFill>
              </a:rPr>
              <a:t>  </a:t>
            </a:r>
            <a:r>
              <a:rPr lang="en-US" sz="4000" dirty="0">
                <a:solidFill>
                  <a:schemeClr val="tx1"/>
                </a:solidFill>
                <a:hlinkClick r:id="rId4">
                  <a:extLst>
                    <a:ext uri="{A12FA001-AC4F-418D-AE19-62706E023703}">
                      <ahyp:hlinkClr xmlns:ahyp="http://schemas.microsoft.com/office/drawing/2018/hyperlinkcolor" val="tx"/>
                    </a:ext>
                  </a:extLst>
                </a:hlinkClick>
              </a:rPr>
              <a:t>http://www.txsmartbuy.com/ </a:t>
            </a:r>
            <a:r>
              <a:rPr lang="en-US" sz="4000" dirty="0">
                <a:solidFill>
                  <a:schemeClr val="tx1"/>
                </a:solidFill>
              </a:rPr>
              <a:t>various goods and services including “green items” – recycled, remanufactured or environmentally sensitive items available for purchase</a:t>
            </a:r>
          </a:p>
          <a:p>
            <a:pPr marL="457200" indent="-457200">
              <a:buFont typeface="Arial" panose="020B0604020202020204" pitchFamily="34" charset="0"/>
              <a:buChar char="•"/>
            </a:pPr>
            <a:r>
              <a:rPr lang="en-US" sz="4000" b="1" dirty="0">
                <a:solidFill>
                  <a:schemeClr val="tx1"/>
                </a:solidFill>
              </a:rPr>
              <a:t>Texas Multiple Award Schedule (TXMAS</a:t>
            </a:r>
            <a:r>
              <a:rPr lang="en-US" sz="4000" dirty="0">
                <a:solidFill>
                  <a:schemeClr val="tx1"/>
                </a:solidFill>
              </a:rPr>
              <a:t>) </a:t>
            </a:r>
            <a:r>
              <a:rPr lang="en-US" sz="4000" dirty="0">
                <a:solidFill>
                  <a:schemeClr val="tx1"/>
                </a:solidFill>
                <a:hlinkClick r:id="rId5">
                  <a:extLst>
                    <a:ext uri="{A12FA001-AC4F-418D-AE19-62706E023703}">
                      <ahyp:hlinkClr xmlns:ahyp="http://schemas.microsoft.com/office/drawing/2018/hyperlinkcolor" val="tx"/>
                    </a:ext>
                  </a:extLst>
                </a:hlinkClick>
              </a:rPr>
              <a:t>http://comptroller.texas.gov/procurement/prog/txmas/ </a:t>
            </a:r>
            <a:r>
              <a:rPr lang="en-US" sz="4000" dirty="0">
                <a:solidFill>
                  <a:schemeClr val="tx1"/>
                </a:solidFill>
              </a:rPr>
              <a:t>various goods and services</a:t>
            </a:r>
          </a:p>
          <a:p>
            <a:endParaRPr lang="en-US" dirty="0"/>
          </a:p>
        </p:txBody>
      </p:sp>
    </p:spTree>
    <p:extLst>
      <p:ext uri="{BB962C8B-B14F-4D97-AF65-F5344CB8AC3E}">
        <p14:creationId xmlns:p14="http://schemas.microsoft.com/office/powerpoint/2010/main" val="3839003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AD5CA3-8EE8-5158-8035-B0B090F0B1EE}"/>
              </a:ext>
            </a:extLst>
          </p:cNvPr>
          <p:cNvSpPr>
            <a:spLocks noGrp="1"/>
          </p:cNvSpPr>
          <p:nvPr>
            <p:ph type="title"/>
          </p:nvPr>
        </p:nvSpPr>
        <p:spPr>
          <a:xfrm>
            <a:off x="821094" y="529730"/>
            <a:ext cx="22534206" cy="1143562"/>
          </a:xfrm>
        </p:spPr>
        <p:txBody>
          <a:bodyPr>
            <a:normAutofit/>
          </a:bodyPr>
          <a:lstStyle/>
          <a:p>
            <a:r>
              <a:rPr lang="en-US" dirty="0"/>
              <a:t>Purchasing Overview- </a:t>
            </a:r>
            <a:r>
              <a:rPr lang="en-US" dirty="0">
                <a:hlinkClick r:id="rId3">
                  <a:extLst>
                    <a:ext uri="{A12FA001-AC4F-418D-AE19-62706E023703}">
                      <ahyp:hlinkClr xmlns:ahyp="http://schemas.microsoft.com/office/drawing/2018/hyperlinkcolor" val="tx"/>
                    </a:ext>
                  </a:extLst>
                </a:hlinkClick>
              </a:rPr>
              <a:t>Guidelines Summary</a:t>
            </a:r>
            <a:endParaRPr lang="en-US" dirty="0"/>
          </a:p>
        </p:txBody>
      </p:sp>
      <p:pic>
        <p:nvPicPr>
          <p:cNvPr id="5" name="Picture 4">
            <a:extLst>
              <a:ext uri="{FF2B5EF4-FFF2-40B4-BE49-F238E27FC236}">
                <a16:creationId xmlns:a16="http://schemas.microsoft.com/office/drawing/2014/main" id="{C54DAC13-2DDF-1D4D-D4EF-05BCD36FEA14}"/>
              </a:ext>
            </a:extLst>
          </p:cNvPr>
          <p:cNvPicPr>
            <a:picLocks noChangeAspect="1"/>
          </p:cNvPicPr>
          <p:nvPr/>
        </p:nvPicPr>
        <p:blipFill>
          <a:blip r:embed="rId4"/>
          <a:stretch>
            <a:fillRect/>
          </a:stretch>
        </p:blipFill>
        <p:spPr>
          <a:xfrm>
            <a:off x="10972800" y="1405419"/>
            <a:ext cx="12850029" cy="9887088"/>
          </a:xfrm>
          <a:prstGeom prst="rect">
            <a:avLst/>
          </a:prstGeom>
        </p:spPr>
      </p:pic>
      <p:sp>
        <p:nvSpPr>
          <p:cNvPr id="6" name="TextBox 5">
            <a:extLst>
              <a:ext uri="{FF2B5EF4-FFF2-40B4-BE49-F238E27FC236}">
                <a16:creationId xmlns:a16="http://schemas.microsoft.com/office/drawing/2014/main" id="{CA1BC215-537E-A532-0C03-AEB47860258A}"/>
              </a:ext>
            </a:extLst>
          </p:cNvPr>
          <p:cNvSpPr txBox="1"/>
          <p:nvPr/>
        </p:nvSpPr>
        <p:spPr>
          <a:xfrm>
            <a:off x="1028700" y="1673292"/>
            <a:ext cx="9144000" cy="8766108"/>
          </a:xfrm>
          <a:prstGeom prst="rect">
            <a:avLst/>
          </a:prstGeom>
          <a:noFill/>
        </p:spPr>
        <p:txBody>
          <a:bodyPr wrap="square" rtlCol="0">
            <a:spAutoFit/>
          </a:bodyPr>
          <a:lstStyle/>
          <a:p>
            <a:pPr algn="ctr"/>
            <a:endParaRPr lang="en-US" sz="2400" dirty="0">
              <a:solidFill>
                <a:srgbClr val="41414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7" name="Table 9">
            <a:extLst>
              <a:ext uri="{FF2B5EF4-FFF2-40B4-BE49-F238E27FC236}">
                <a16:creationId xmlns:a16="http://schemas.microsoft.com/office/drawing/2014/main" id="{2B275DD0-788F-94AB-D5DE-7E155D83B7E9}"/>
              </a:ext>
            </a:extLst>
          </p:cNvPr>
          <p:cNvGraphicFramePr>
            <a:graphicFrameLocks noGrp="1"/>
          </p:cNvGraphicFramePr>
          <p:nvPr/>
        </p:nvGraphicFramePr>
        <p:xfrm>
          <a:off x="646812" y="1405419"/>
          <a:ext cx="9907776" cy="8112590"/>
        </p:xfrm>
        <a:graphic>
          <a:graphicData uri="http://schemas.openxmlformats.org/drawingml/2006/table">
            <a:tbl>
              <a:tblPr firstRow="1" bandRow="1">
                <a:tableStyleId>{5C22544A-7EE6-4342-B048-85BDC9FD1C3A}</a:tableStyleId>
              </a:tblPr>
              <a:tblGrid>
                <a:gridCol w="2126044">
                  <a:extLst>
                    <a:ext uri="{9D8B030D-6E8A-4147-A177-3AD203B41FA5}">
                      <a16:colId xmlns:a16="http://schemas.microsoft.com/office/drawing/2014/main" val="742287322"/>
                    </a:ext>
                  </a:extLst>
                </a:gridCol>
                <a:gridCol w="2108719">
                  <a:extLst>
                    <a:ext uri="{9D8B030D-6E8A-4147-A177-3AD203B41FA5}">
                      <a16:colId xmlns:a16="http://schemas.microsoft.com/office/drawing/2014/main" val="2000236855"/>
                    </a:ext>
                  </a:extLst>
                </a:gridCol>
                <a:gridCol w="5673013">
                  <a:extLst>
                    <a:ext uri="{9D8B030D-6E8A-4147-A177-3AD203B41FA5}">
                      <a16:colId xmlns:a16="http://schemas.microsoft.com/office/drawing/2014/main" val="2531720414"/>
                    </a:ext>
                  </a:extLst>
                </a:gridCol>
              </a:tblGrid>
              <a:tr h="876336">
                <a:tc gridSpan="2">
                  <a:txBody>
                    <a:bodyPr/>
                    <a:lstStyle/>
                    <a:p>
                      <a:pPr algn="ctr"/>
                      <a:r>
                        <a:rPr lang="en-US" dirty="0"/>
                        <a:t>Dollar Range</a:t>
                      </a:r>
                    </a:p>
                  </a:txBody>
                  <a:tcPr>
                    <a:solidFill>
                      <a:srgbClr val="0070C0"/>
                    </a:solidFill>
                  </a:tcPr>
                </a:tc>
                <a:tc hMerge="1">
                  <a:txBody>
                    <a:bodyPr/>
                    <a:lstStyle/>
                    <a:p>
                      <a:endParaRPr lang="en-US" dirty="0"/>
                    </a:p>
                  </a:txBody>
                  <a:tcPr/>
                </a:tc>
                <a:tc>
                  <a:txBody>
                    <a:bodyPr/>
                    <a:lstStyle/>
                    <a:p>
                      <a:pPr algn="ctr"/>
                      <a:r>
                        <a:rPr lang="en-US" dirty="0"/>
                        <a:t>Solicitation Method</a:t>
                      </a:r>
                    </a:p>
                  </a:txBody>
                  <a:tcPr>
                    <a:solidFill>
                      <a:srgbClr val="0070C0"/>
                    </a:solidFill>
                  </a:tcPr>
                </a:tc>
                <a:extLst>
                  <a:ext uri="{0D108BD9-81ED-4DB2-BD59-A6C34878D82A}">
                    <a16:rowId xmlns:a16="http://schemas.microsoft.com/office/drawing/2014/main" val="1344009701"/>
                  </a:ext>
                </a:extLst>
              </a:tr>
              <a:tr h="2292247">
                <a:tc>
                  <a:txBody>
                    <a:bodyPr/>
                    <a:lstStyle/>
                    <a:p>
                      <a:pPr algn="ctr"/>
                      <a:endParaRPr lang="en-US" dirty="0">
                        <a:solidFill>
                          <a:schemeClr val="tx1"/>
                        </a:solidFill>
                      </a:endParaRPr>
                    </a:p>
                    <a:p>
                      <a:pPr algn="ctr"/>
                      <a:r>
                        <a:rPr lang="en-US" dirty="0">
                          <a:solidFill>
                            <a:schemeClr val="tx1"/>
                          </a:solidFill>
                        </a:rPr>
                        <a:t>$0</a:t>
                      </a:r>
                    </a:p>
                  </a:txBody>
                  <a:tcPr>
                    <a:solidFill>
                      <a:schemeClr val="accent5">
                        <a:lumMod val="40000"/>
                        <a:lumOff val="60000"/>
                      </a:schemeClr>
                    </a:solidFill>
                  </a:tcPr>
                </a:tc>
                <a:tc>
                  <a:txBody>
                    <a:bodyPr/>
                    <a:lstStyle/>
                    <a:p>
                      <a:pPr algn="ctr"/>
                      <a:endParaRPr lang="en-US" dirty="0">
                        <a:solidFill>
                          <a:schemeClr val="tx1"/>
                        </a:solidFill>
                      </a:endParaRPr>
                    </a:p>
                    <a:p>
                      <a:pPr algn="ctr"/>
                      <a:r>
                        <a:rPr lang="en-US" dirty="0">
                          <a:solidFill>
                            <a:schemeClr val="tx1"/>
                          </a:solidFill>
                        </a:rPr>
                        <a:t>&lt;$15,000</a:t>
                      </a:r>
                    </a:p>
                  </a:txBody>
                  <a:tcPr>
                    <a:solidFill>
                      <a:schemeClr val="accent5">
                        <a:lumMod val="40000"/>
                        <a:lumOff val="60000"/>
                      </a:schemeClr>
                    </a:solidFill>
                  </a:tcPr>
                </a:tc>
                <a:tc>
                  <a:txBody>
                    <a:bodyPr/>
                    <a:lstStyle/>
                    <a:p>
                      <a:r>
                        <a:rPr lang="en-US" sz="2400" dirty="0">
                          <a:solidFill>
                            <a:schemeClr val="tx1"/>
                          </a:solidFill>
                        </a:rPr>
                        <a:t>Open Market:  Competitive quotes are encouraged, but not required.  A purchase order can be issued after a written quote is solicited from a single source.  </a:t>
                      </a:r>
                      <a:r>
                        <a:rPr lang="en-US" sz="2400" b="1" u="sng" dirty="0">
                          <a:solidFill>
                            <a:schemeClr val="tx1"/>
                          </a:solidFill>
                        </a:rPr>
                        <a:t>A good faith effort should be made to include quotes from a certified Texas HUB vendor</a:t>
                      </a:r>
                      <a:r>
                        <a:rPr lang="en-US" sz="2400" dirty="0">
                          <a:solidFill>
                            <a:schemeClr val="tx1"/>
                          </a:solidFill>
                        </a:rPr>
                        <a:t>. </a:t>
                      </a:r>
                    </a:p>
                  </a:txBody>
                  <a:tcPr>
                    <a:solidFill>
                      <a:schemeClr val="accent5">
                        <a:lumMod val="40000"/>
                        <a:lumOff val="60000"/>
                      </a:schemeClr>
                    </a:solidFill>
                  </a:tcPr>
                </a:tc>
                <a:extLst>
                  <a:ext uri="{0D108BD9-81ED-4DB2-BD59-A6C34878D82A}">
                    <a16:rowId xmlns:a16="http://schemas.microsoft.com/office/drawing/2014/main" val="729253880"/>
                  </a:ext>
                </a:extLst>
              </a:tr>
              <a:tr h="2557670">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US" sz="3600" b="0" u="sng" dirty="0">
                        <a:solidFill>
                          <a:schemeClr val="tx1"/>
                        </a:solidFill>
                        <a:effectLst/>
                      </a:endParaRPr>
                    </a:p>
                    <a:p>
                      <a:pPr marL="0" marR="0" lvl="0" indent="0" algn="ctr" defTabSz="1828800" rtl="0" eaLnBrk="1" fontAlgn="auto" latinLnBrk="0" hangingPunct="1">
                        <a:lnSpc>
                          <a:spcPct val="100000"/>
                        </a:lnSpc>
                        <a:spcBef>
                          <a:spcPts val="0"/>
                        </a:spcBef>
                        <a:spcAft>
                          <a:spcPts val="0"/>
                        </a:spcAft>
                        <a:buClrTx/>
                        <a:buSzTx/>
                        <a:buFontTx/>
                        <a:buNone/>
                        <a:tabLst/>
                        <a:defRPr/>
                      </a:pPr>
                      <a:r>
                        <a:rPr lang="en-US" sz="3600" b="0" u="sng" dirty="0">
                          <a:solidFill>
                            <a:schemeClr val="tx1"/>
                          </a:solidFill>
                          <a:effectLst/>
                        </a:rPr>
                        <a:t>&gt;</a:t>
                      </a:r>
                      <a:r>
                        <a:rPr lang="en-US" sz="3600" b="0" dirty="0">
                          <a:solidFill>
                            <a:schemeClr val="tx1"/>
                          </a:solidFill>
                          <a:effectLst/>
                        </a:rPr>
                        <a:t>$15,000</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endParaRPr lang="en-US" dirty="0">
                        <a:solidFill>
                          <a:schemeClr val="tx1"/>
                        </a:solidFill>
                      </a:endParaRPr>
                    </a:p>
                  </a:txBody>
                  <a:tcPr>
                    <a:solidFill>
                      <a:schemeClr val="bg1"/>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US" sz="3600" dirty="0">
                        <a:solidFill>
                          <a:schemeClr val="tx1"/>
                        </a:solidFill>
                        <a:effectLst/>
                      </a:endParaRPr>
                    </a:p>
                    <a:p>
                      <a:pPr marL="0" marR="0" lvl="0" indent="0" algn="ctr" defTabSz="1828800" rtl="0" eaLnBrk="1" fontAlgn="auto" latinLnBrk="0" hangingPunct="1">
                        <a:lnSpc>
                          <a:spcPct val="100000"/>
                        </a:lnSpc>
                        <a:spcBef>
                          <a:spcPts val="0"/>
                        </a:spcBef>
                        <a:spcAft>
                          <a:spcPts val="0"/>
                        </a:spcAft>
                        <a:buClrTx/>
                        <a:buSzTx/>
                        <a:buFontTx/>
                        <a:buNone/>
                        <a:tabLst/>
                        <a:defRPr/>
                      </a:pPr>
                      <a:r>
                        <a:rPr lang="en-US" sz="3600" dirty="0">
                          <a:solidFill>
                            <a:schemeClr val="tx1"/>
                          </a:solidFill>
                          <a:effectLst/>
                        </a:rPr>
                        <a:t>&lt;$50,000</a:t>
                      </a:r>
                      <a:endPar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endParaRPr lang="en-US" dirty="0">
                        <a:solidFill>
                          <a:schemeClr val="tx1"/>
                        </a:solidFill>
                      </a:endParaRPr>
                    </a:p>
                  </a:txBody>
                  <a:tcPr>
                    <a:solidFill>
                      <a:schemeClr val="bg1"/>
                    </a:solidFill>
                  </a:tcPr>
                </a:tc>
                <a:tc>
                  <a:txBody>
                    <a:bodyPr/>
                    <a:lstStyle/>
                    <a:p>
                      <a:r>
                        <a:rPr lang="en-US" sz="2400" dirty="0">
                          <a:solidFill>
                            <a:schemeClr val="tx1"/>
                          </a:solidFill>
                        </a:rPr>
                        <a:t>Informal Bid:  A minimum of three written quotes are required.  </a:t>
                      </a:r>
                      <a:r>
                        <a:rPr lang="en-US" sz="2400" b="1" u="sng" dirty="0">
                          <a:solidFill>
                            <a:schemeClr val="tx1"/>
                          </a:solidFill>
                        </a:rPr>
                        <a:t>A good faith effort must be made to include quotes from certified Texas HUB vendor.</a:t>
                      </a:r>
                      <a:r>
                        <a:rPr lang="en-US" sz="2400" dirty="0">
                          <a:solidFill>
                            <a:schemeClr val="tx1"/>
                          </a:solidFill>
                        </a:rPr>
                        <a:t>  Award is generally based on cost &amp; delivery.  Non-competitive methods may also be used, if appropriate.</a:t>
                      </a:r>
                    </a:p>
                  </a:txBody>
                  <a:tcPr>
                    <a:solidFill>
                      <a:schemeClr val="bg1"/>
                    </a:solidFill>
                  </a:tcPr>
                </a:tc>
                <a:extLst>
                  <a:ext uri="{0D108BD9-81ED-4DB2-BD59-A6C34878D82A}">
                    <a16:rowId xmlns:a16="http://schemas.microsoft.com/office/drawing/2014/main" val="2196693541"/>
                  </a:ext>
                </a:extLst>
              </a:tr>
              <a:tr h="2292247">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US" sz="3600" b="0" u="sng" dirty="0">
                        <a:solidFill>
                          <a:schemeClr val="tx1"/>
                        </a:solidFill>
                        <a:effectLst/>
                      </a:endParaRPr>
                    </a:p>
                    <a:p>
                      <a:pPr marL="0" marR="0" lvl="0" indent="0" algn="ctr" defTabSz="1828800" rtl="0" eaLnBrk="1" fontAlgn="auto" latinLnBrk="0" hangingPunct="1">
                        <a:lnSpc>
                          <a:spcPct val="100000"/>
                        </a:lnSpc>
                        <a:spcBef>
                          <a:spcPts val="0"/>
                        </a:spcBef>
                        <a:spcAft>
                          <a:spcPts val="0"/>
                        </a:spcAft>
                        <a:buClrTx/>
                        <a:buSzTx/>
                        <a:buFontTx/>
                        <a:buNone/>
                        <a:tabLst/>
                        <a:defRPr/>
                      </a:pPr>
                      <a:r>
                        <a:rPr lang="en-US" sz="3600" b="0" u="sng" dirty="0">
                          <a:solidFill>
                            <a:schemeClr val="tx1"/>
                          </a:solidFill>
                          <a:effectLst/>
                        </a:rPr>
                        <a:t>&gt;</a:t>
                      </a:r>
                      <a:r>
                        <a:rPr lang="en-US" sz="3600" b="0" dirty="0">
                          <a:solidFill>
                            <a:schemeClr val="tx1"/>
                          </a:solidFill>
                          <a:effectLst/>
                        </a:rPr>
                        <a:t>$50,000</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endParaRPr lang="en-US" dirty="0">
                        <a:solidFill>
                          <a:schemeClr val="tx1"/>
                        </a:solidFill>
                      </a:endParaRPr>
                    </a:p>
                  </a:txBody>
                  <a:tcPr>
                    <a:solidFill>
                      <a:schemeClr val="accent5">
                        <a:lumMod val="40000"/>
                        <a:lumOff val="60000"/>
                      </a:schemeClr>
                    </a:solidFill>
                  </a:tcPr>
                </a:tc>
                <a:tc>
                  <a:txBody>
                    <a:bodyPr/>
                    <a:lstStyle/>
                    <a:p>
                      <a:pPr algn="ctr"/>
                      <a:endParaRPr lang="en-US" dirty="0">
                        <a:solidFill>
                          <a:schemeClr val="tx1"/>
                        </a:solidFill>
                      </a:endParaRPr>
                    </a:p>
                    <a:p>
                      <a:pPr algn="ctr"/>
                      <a:r>
                        <a:rPr lang="en-US" dirty="0">
                          <a:solidFill>
                            <a:schemeClr val="tx1"/>
                          </a:solidFill>
                        </a:rPr>
                        <a:t>+</a:t>
                      </a:r>
                    </a:p>
                  </a:txBody>
                  <a:tcPr>
                    <a:solidFill>
                      <a:schemeClr val="accent5">
                        <a:lumMod val="40000"/>
                        <a:lumOff val="60000"/>
                      </a:schemeClr>
                    </a:solidFill>
                  </a:tcPr>
                </a:tc>
                <a:tc>
                  <a:txBody>
                    <a:bodyPr/>
                    <a:lstStyle/>
                    <a:p>
                      <a:r>
                        <a:rPr lang="en-US" sz="2400" dirty="0">
                          <a:solidFill>
                            <a:schemeClr val="tx1"/>
                          </a:solidFill>
                        </a:rPr>
                        <a:t>Formal Bid:  A competitive solicitation may be required.  </a:t>
                      </a:r>
                      <a:r>
                        <a:rPr lang="en-US" sz="2400" b="1" u="sng" dirty="0">
                          <a:solidFill>
                            <a:schemeClr val="tx1"/>
                          </a:solidFill>
                        </a:rPr>
                        <a:t>A good faith effort must be made to include quotes from certified Texas HUB vendor.</a:t>
                      </a:r>
                      <a:r>
                        <a:rPr lang="en-US" sz="2400" dirty="0">
                          <a:solidFill>
                            <a:schemeClr val="tx1"/>
                          </a:solidFill>
                        </a:rPr>
                        <a:t>   Non-competitive methods may also be used, if appropriate. </a:t>
                      </a:r>
                    </a:p>
                  </a:txBody>
                  <a:tcPr>
                    <a:solidFill>
                      <a:schemeClr val="accent5">
                        <a:lumMod val="40000"/>
                        <a:lumOff val="60000"/>
                      </a:schemeClr>
                    </a:solidFill>
                  </a:tcPr>
                </a:tc>
                <a:extLst>
                  <a:ext uri="{0D108BD9-81ED-4DB2-BD59-A6C34878D82A}">
                    <a16:rowId xmlns:a16="http://schemas.microsoft.com/office/drawing/2014/main" val="3570761836"/>
                  </a:ext>
                </a:extLst>
              </a:tr>
            </a:tbl>
          </a:graphicData>
        </a:graphic>
      </p:graphicFrame>
      <p:sp>
        <p:nvSpPr>
          <p:cNvPr id="8" name="TextBox 7">
            <a:extLst>
              <a:ext uri="{FF2B5EF4-FFF2-40B4-BE49-F238E27FC236}">
                <a16:creationId xmlns:a16="http://schemas.microsoft.com/office/drawing/2014/main" id="{D1E616AB-BB9C-66DC-8EBD-DE403E7EB47F}"/>
              </a:ext>
            </a:extLst>
          </p:cNvPr>
          <p:cNvSpPr txBox="1"/>
          <p:nvPr/>
        </p:nvSpPr>
        <p:spPr>
          <a:xfrm>
            <a:off x="561171" y="9583517"/>
            <a:ext cx="9851792" cy="1908215"/>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Nunito Sans" pitchFamily="2" charset="77"/>
              </a:rPr>
              <a:t>The solicitation method is generally determined by the estimated TOTAL dollar value of the product or services being purchased for </a:t>
            </a:r>
            <a:r>
              <a:rPr lang="en-US" sz="2200" b="1" u="sng" dirty="0">
                <a:latin typeface="Nunito Sans" pitchFamily="2" charset="77"/>
              </a:rPr>
              <a:t>the life of the contract.</a:t>
            </a:r>
          </a:p>
          <a:p>
            <a:pPr marL="342900" indent="-342900">
              <a:buFont typeface="Arial" panose="020B0604020202020204" pitchFamily="34" charset="0"/>
              <a:buChar char="•"/>
            </a:pPr>
            <a:endParaRPr lang="en-US" sz="800" dirty="0">
              <a:latin typeface="Nunito Sans" pitchFamily="2" charset="77"/>
            </a:endParaRPr>
          </a:p>
          <a:p>
            <a:pPr marL="342900" indent="-342900">
              <a:buFont typeface="Arial" panose="020B0604020202020204" pitchFamily="34" charset="0"/>
              <a:buChar char="•"/>
            </a:pPr>
            <a:r>
              <a:rPr lang="en-US" sz="2200" dirty="0">
                <a:latin typeface="Nunito Sans" pitchFamily="2" charset="77"/>
              </a:rPr>
              <a:t>Note: The utilization of </a:t>
            </a:r>
            <a:r>
              <a:rPr lang="en-US" sz="2200" b="1" u="sng" dirty="0">
                <a:latin typeface="Nunito Sans" pitchFamily="2" charset="77"/>
              </a:rPr>
              <a:t>existing contracts </a:t>
            </a:r>
            <a:r>
              <a:rPr lang="en-US" sz="2200" dirty="0">
                <a:latin typeface="Nunito Sans" pitchFamily="2" charset="77"/>
              </a:rPr>
              <a:t>that have been competitively awarded eliminates the need for bidding at the institution level.</a:t>
            </a:r>
            <a:endParaRPr lang="en-US" sz="2400" dirty="0">
              <a:solidFill>
                <a:srgbClr val="41414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504494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DD2556-B0AF-207A-ACCD-D8521870D195}"/>
              </a:ext>
            </a:extLst>
          </p:cNvPr>
          <p:cNvSpPr>
            <a:spLocks noGrp="1"/>
          </p:cNvSpPr>
          <p:nvPr>
            <p:ph type="title"/>
          </p:nvPr>
        </p:nvSpPr>
        <p:spPr>
          <a:xfrm>
            <a:off x="15570200" y="3173187"/>
            <a:ext cx="6451600" cy="1651000"/>
          </a:xfrm>
        </p:spPr>
        <p:txBody>
          <a:bodyPr>
            <a:noAutofit/>
          </a:bodyPr>
          <a:lstStyle/>
          <a:p>
            <a:r>
              <a:rPr lang="en-US" sz="4400" dirty="0">
                <a:hlinkClick r:id="rId3">
                  <a:extLst>
                    <a:ext uri="{A12FA001-AC4F-418D-AE19-62706E023703}">
                      <ahyp:hlinkClr xmlns:ahyp="http://schemas.microsoft.com/office/drawing/2018/hyperlinkcolor" val="tx"/>
                    </a:ext>
                  </a:extLst>
                </a:hlinkClick>
              </a:rPr>
              <a:t>TXST Required Forms per Procurement</a:t>
            </a:r>
            <a:endParaRPr lang="en-US" sz="4400" dirty="0"/>
          </a:p>
        </p:txBody>
      </p:sp>
      <p:pic>
        <p:nvPicPr>
          <p:cNvPr id="2" name="Picture 1">
            <a:extLst>
              <a:ext uri="{FF2B5EF4-FFF2-40B4-BE49-F238E27FC236}">
                <a16:creationId xmlns:a16="http://schemas.microsoft.com/office/drawing/2014/main" id="{3FA0293A-8233-B99D-5E82-504D02D565C5}"/>
              </a:ext>
            </a:extLst>
          </p:cNvPr>
          <p:cNvPicPr>
            <a:picLocks noChangeAspect="1"/>
          </p:cNvPicPr>
          <p:nvPr/>
        </p:nvPicPr>
        <p:blipFill>
          <a:blip r:embed="rId4"/>
          <a:stretch>
            <a:fillRect/>
          </a:stretch>
        </p:blipFill>
        <p:spPr>
          <a:xfrm>
            <a:off x="295960" y="757256"/>
            <a:ext cx="14947641" cy="9919012"/>
          </a:xfrm>
          <a:prstGeom prst="rect">
            <a:avLst/>
          </a:prstGeom>
        </p:spPr>
      </p:pic>
    </p:spTree>
    <p:extLst>
      <p:ext uri="{BB962C8B-B14F-4D97-AF65-F5344CB8AC3E}">
        <p14:creationId xmlns:p14="http://schemas.microsoft.com/office/powerpoint/2010/main" val="319792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0">
            <a:extLst>
              <a:ext uri="{FF2B5EF4-FFF2-40B4-BE49-F238E27FC236}">
                <a16:creationId xmlns:a16="http://schemas.microsoft.com/office/drawing/2014/main" id="{ECEE5C5E-C416-0FAB-C113-331CD7F1CB39}"/>
              </a:ext>
            </a:extLst>
          </p:cNvPr>
          <p:cNvSpPr txBox="1">
            <a:spLocks/>
          </p:cNvSpPr>
          <p:nvPr/>
        </p:nvSpPr>
        <p:spPr>
          <a:xfrm>
            <a:off x="3046707" y="1344864"/>
            <a:ext cx="12816145"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1828800" rtl="0" eaLnBrk="1" latinLnBrk="0" hangingPunct="1">
              <a:lnSpc>
                <a:spcPct val="90000"/>
              </a:lnSpc>
              <a:spcBef>
                <a:spcPct val="0"/>
              </a:spcBef>
              <a:buNone/>
              <a:defRPr sz="6000" b="0" i="0" kern="1200" spc="1200" baseline="0">
                <a:solidFill>
                  <a:schemeClr val="bg1"/>
                </a:solidFill>
                <a:latin typeface="Nunito Sans" pitchFamily="2" charset="77"/>
                <a:ea typeface="+mj-ea"/>
                <a:cs typeface="+mj-cs"/>
              </a:defRPr>
            </a:lvl1pPr>
          </a:lstStyle>
          <a:p>
            <a:pPr>
              <a:lnSpc>
                <a:spcPct val="100000"/>
              </a:lnSpc>
              <a:spcBef>
                <a:spcPts val="0"/>
              </a:spcBef>
              <a:defRPr/>
            </a:pPr>
            <a:r>
              <a:rPr lang="tr-TR" dirty="0">
                <a:solidFill>
                  <a:schemeClr val="tx1"/>
                </a:solidFill>
              </a:rPr>
              <a:t>TABLE OF CONTENTS</a:t>
            </a:r>
          </a:p>
        </p:txBody>
      </p:sp>
      <p:sp>
        <p:nvSpPr>
          <p:cNvPr id="20" name="TextBox 19">
            <a:extLst>
              <a:ext uri="{FF2B5EF4-FFF2-40B4-BE49-F238E27FC236}">
                <a16:creationId xmlns:a16="http://schemas.microsoft.com/office/drawing/2014/main" id="{140B6743-53B9-80E1-EB1A-341A1385F26D}"/>
              </a:ext>
            </a:extLst>
          </p:cNvPr>
          <p:cNvSpPr txBox="1"/>
          <p:nvPr/>
        </p:nvSpPr>
        <p:spPr>
          <a:xfrm>
            <a:off x="1808857" y="3889971"/>
            <a:ext cx="4343395" cy="584775"/>
          </a:xfrm>
          <a:prstGeom prst="rect">
            <a:avLst/>
          </a:prstGeom>
          <a:noFill/>
        </p:spPr>
        <p:txBody>
          <a:bodyPr wrap="square" rtlCol="0">
            <a:spAutoFit/>
          </a:bodyPr>
          <a:lstStyle/>
          <a:p>
            <a:r>
              <a:rPr lang="tr-TR" sz="3200" b="1" spc="600" dirty="0">
                <a:solidFill>
                  <a:schemeClr val="accent3"/>
                </a:solidFill>
                <a:latin typeface="Nunito Sans" pitchFamily="2" charset="77"/>
                <a:ea typeface="Open Sans" panose="020B0606030504020204" pitchFamily="34" charset="0"/>
                <a:cs typeface="Open Sans" panose="020B0606030504020204" pitchFamily="34" charset="0"/>
              </a:rPr>
              <a:t>INTRODUCTION</a:t>
            </a:r>
          </a:p>
        </p:txBody>
      </p:sp>
      <p:sp>
        <p:nvSpPr>
          <p:cNvPr id="30" name="TextBox 29">
            <a:extLst>
              <a:ext uri="{FF2B5EF4-FFF2-40B4-BE49-F238E27FC236}">
                <a16:creationId xmlns:a16="http://schemas.microsoft.com/office/drawing/2014/main" id="{537E444F-AEF0-4CE9-E1CD-A0519B5AEEC7}"/>
              </a:ext>
            </a:extLst>
          </p:cNvPr>
          <p:cNvSpPr txBox="1"/>
          <p:nvPr/>
        </p:nvSpPr>
        <p:spPr>
          <a:xfrm>
            <a:off x="1808856" y="4653533"/>
            <a:ext cx="4343400" cy="1331134"/>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dirty="0">
                <a:latin typeface="Nunito Sans" pitchFamily="2" charset="77"/>
                <a:ea typeface="Open Sans" panose="020B0606030504020204" pitchFamily="34" charset="0"/>
                <a:cs typeface="Open Sans" panose="020B0606030504020204" pitchFamily="34" charset="0"/>
              </a:rPr>
              <a:t>Our Team</a:t>
            </a:r>
          </a:p>
          <a:p>
            <a:pPr marL="457200" indent="-457200">
              <a:lnSpc>
                <a:spcPct val="150000"/>
              </a:lnSpc>
              <a:buFont typeface="Arial" panose="020B0604020202020204" pitchFamily="34" charset="0"/>
              <a:buChar char="•"/>
            </a:pPr>
            <a:r>
              <a:rPr lang="en-US" sz="2800" dirty="0">
                <a:latin typeface="Nunito Sans" pitchFamily="2" charset="77"/>
                <a:ea typeface="Open Sans" panose="020B0606030504020204" pitchFamily="34" charset="0"/>
                <a:cs typeface="Open Sans" panose="020B0606030504020204" pitchFamily="34" charset="0"/>
              </a:rPr>
              <a:t>Training Objective</a:t>
            </a:r>
          </a:p>
        </p:txBody>
      </p:sp>
      <p:cxnSp>
        <p:nvCxnSpPr>
          <p:cNvPr id="31" name="Straight Connector 30">
            <a:extLst>
              <a:ext uri="{FF2B5EF4-FFF2-40B4-BE49-F238E27FC236}">
                <a16:creationId xmlns:a16="http://schemas.microsoft.com/office/drawing/2014/main" id="{282075FD-C93E-8B8A-6898-923ABD2C62B6}"/>
              </a:ext>
              <a:ext uri="{C183D7F6-B498-43B3-948B-1728B52AA6E4}">
                <adec:decorative xmlns:adec="http://schemas.microsoft.com/office/drawing/2017/decorative" val="1"/>
              </a:ext>
            </a:extLst>
          </p:cNvPr>
          <p:cNvCxnSpPr/>
          <p:nvPr/>
        </p:nvCxnSpPr>
        <p:spPr>
          <a:xfrm>
            <a:off x="1518866" y="3895551"/>
            <a:ext cx="0" cy="434340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E80033B-72E8-FE16-4AD1-530941BBE5B7}"/>
              </a:ext>
            </a:extLst>
          </p:cNvPr>
          <p:cNvSpPr txBox="1"/>
          <p:nvPr/>
        </p:nvSpPr>
        <p:spPr>
          <a:xfrm>
            <a:off x="7379816" y="3889971"/>
            <a:ext cx="4343395" cy="584775"/>
          </a:xfrm>
          <a:prstGeom prst="rect">
            <a:avLst/>
          </a:prstGeom>
          <a:noFill/>
        </p:spPr>
        <p:txBody>
          <a:bodyPr wrap="square" rtlCol="0">
            <a:spAutoFit/>
          </a:bodyPr>
          <a:lstStyle/>
          <a:p>
            <a:r>
              <a:rPr lang="en-US" sz="3200" b="1" spc="600" dirty="0">
                <a:solidFill>
                  <a:schemeClr val="accent4"/>
                </a:solidFill>
                <a:latin typeface="Nunito Sans" pitchFamily="2" charset="77"/>
                <a:ea typeface="Open Sans" panose="020B0606030504020204" pitchFamily="34" charset="0"/>
                <a:cs typeface="Open Sans" panose="020B0606030504020204" pitchFamily="34" charset="0"/>
              </a:rPr>
              <a:t>P&amp;SS PILLARS</a:t>
            </a:r>
            <a:endParaRPr lang="tr-TR" sz="3200" b="1" spc="600" dirty="0">
              <a:solidFill>
                <a:schemeClr val="accent4"/>
              </a:solidFill>
              <a:latin typeface="Nunito Sans" pitchFamily="2" charset="77"/>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E61D17D4-F26B-696D-AD39-FB7515935CC3}"/>
              </a:ext>
            </a:extLst>
          </p:cNvPr>
          <p:cNvSpPr txBox="1"/>
          <p:nvPr/>
        </p:nvSpPr>
        <p:spPr>
          <a:xfrm>
            <a:off x="7379815" y="4653533"/>
            <a:ext cx="4343400" cy="3270126"/>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dirty="0">
                <a:latin typeface="Nunito Sans" pitchFamily="2" charset="77"/>
                <a:ea typeface="Open Sans" panose="020B0606030504020204" pitchFamily="34" charset="0"/>
                <a:cs typeface="Open Sans" panose="020B0606030504020204" pitchFamily="34" charset="0"/>
              </a:rPr>
              <a:t>HUB Program</a:t>
            </a:r>
          </a:p>
          <a:p>
            <a:pPr marL="457200" indent="-457200">
              <a:lnSpc>
                <a:spcPct val="150000"/>
              </a:lnSpc>
              <a:buFont typeface="Arial" panose="020B0604020202020204" pitchFamily="34" charset="0"/>
              <a:buChar char="•"/>
            </a:pPr>
            <a:r>
              <a:rPr lang="en-US" sz="2800" dirty="0">
                <a:latin typeface="Nunito Sans" pitchFamily="2" charset="77"/>
                <a:ea typeface="Open Sans" panose="020B0606030504020204" pitchFamily="34" charset="0"/>
                <a:cs typeface="Open Sans" panose="020B0606030504020204" pitchFamily="34" charset="0"/>
              </a:rPr>
              <a:t>PCard </a:t>
            </a:r>
          </a:p>
          <a:p>
            <a:pPr marL="457200" indent="-457200">
              <a:lnSpc>
                <a:spcPct val="150000"/>
              </a:lnSpc>
              <a:buFont typeface="Arial" panose="020B0604020202020204" pitchFamily="34" charset="0"/>
              <a:buChar char="•"/>
            </a:pPr>
            <a:r>
              <a:rPr lang="en-US" sz="2800" dirty="0">
                <a:latin typeface="Nunito Sans" pitchFamily="2" charset="77"/>
                <a:ea typeface="Open Sans" panose="020B0606030504020204" pitchFamily="34" charset="0"/>
                <a:cs typeface="Open Sans" panose="020B0606030504020204" pitchFamily="34" charset="0"/>
              </a:rPr>
              <a:t>Vendor Management</a:t>
            </a:r>
          </a:p>
          <a:p>
            <a:pPr marL="457200" indent="-457200">
              <a:lnSpc>
                <a:spcPct val="150000"/>
              </a:lnSpc>
              <a:buFont typeface="Arial" panose="020B0604020202020204" pitchFamily="34" charset="0"/>
              <a:buChar char="•"/>
            </a:pPr>
            <a:r>
              <a:rPr lang="en-US" sz="2800" dirty="0">
                <a:latin typeface="Nunito Sans" pitchFamily="2" charset="77"/>
                <a:ea typeface="Open Sans" panose="020B0606030504020204" pitchFamily="34" charset="0"/>
                <a:cs typeface="Open Sans" panose="020B0606030504020204" pitchFamily="34" charset="0"/>
              </a:rPr>
              <a:t>Purchasing</a:t>
            </a:r>
          </a:p>
          <a:p>
            <a:pPr marL="457200" indent="-457200">
              <a:lnSpc>
                <a:spcPct val="150000"/>
              </a:lnSpc>
              <a:buFont typeface="Arial" panose="020B0604020202020204" pitchFamily="34" charset="0"/>
              <a:buChar char="•"/>
            </a:pPr>
            <a:r>
              <a:rPr lang="en-US" sz="2800" dirty="0">
                <a:latin typeface="Nunito Sans" pitchFamily="2" charset="77"/>
                <a:ea typeface="Open Sans" panose="020B0606030504020204" pitchFamily="34" charset="0"/>
                <a:cs typeface="Open Sans" panose="020B0606030504020204" pitchFamily="34" charset="0"/>
              </a:rPr>
              <a:t>Contracts</a:t>
            </a:r>
          </a:p>
        </p:txBody>
      </p:sp>
      <p:cxnSp>
        <p:nvCxnSpPr>
          <p:cNvPr id="34" name="Straight Connector 33">
            <a:extLst>
              <a:ext uri="{FF2B5EF4-FFF2-40B4-BE49-F238E27FC236}">
                <a16:creationId xmlns:a16="http://schemas.microsoft.com/office/drawing/2014/main" id="{3BD4489B-CBFF-550B-CF05-7DAA5914E5A2}"/>
              </a:ext>
              <a:ext uri="{C183D7F6-B498-43B3-948B-1728B52AA6E4}">
                <adec:decorative xmlns:adec="http://schemas.microsoft.com/office/drawing/2017/decorative" val="1"/>
              </a:ext>
            </a:extLst>
          </p:cNvPr>
          <p:cNvCxnSpPr/>
          <p:nvPr/>
        </p:nvCxnSpPr>
        <p:spPr>
          <a:xfrm>
            <a:off x="7089825" y="3895551"/>
            <a:ext cx="0" cy="43434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3A8CD39-E39C-5F66-9669-F23DD63ED953}"/>
              </a:ext>
            </a:extLst>
          </p:cNvPr>
          <p:cNvSpPr txBox="1"/>
          <p:nvPr/>
        </p:nvSpPr>
        <p:spPr>
          <a:xfrm>
            <a:off x="12950775" y="3889971"/>
            <a:ext cx="4343395" cy="584775"/>
          </a:xfrm>
          <a:prstGeom prst="rect">
            <a:avLst/>
          </a:prstGeom>
          <a:noFill/>
        </p:spPr>
        <p:txBody>
          <a:bodyPr wrap="square" rtlCol="0">
            <a:spAutoFit/>
          </a:bodyPr>
          <a:lstStyle/>
          <a:p>
            <a:r>
              <a:rPr lang="en-US" sz="3200" b="1" spc="600" dirty="0">
                <a:solidFill>
                  <a:schemeClr val="accent5"/>
                </a:solidFill>
                <a:latin typeface="Nunito Sans" pitchFamily="2" charset="77"/>
                <a:ea typeface="Open Sans" panose="020B0606030504020204" pitchFamily="34" charset="0"/>
                <a:cs typeface="Open Sans" panose="020B0606030504020204" pitchFamily="34" charset="0"/>
              </a:rPr>
              <a:t>REVIEW</a:t>
            </a:r>
            <a:endParaRPr lang="tr-TR" sz="3200" b="1" spc="600" dirty="0">
              <a:solidFill>
                <a:schemeClr val="accent5"/>
              </a:solidFill>
              <a:latin typeface="Nunito Sans" pitchFamily="2" charset="77"/>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95FEC006-8BE0-7FE6-7A81-09204BDD5137}"/>
              </a:ext>
            </a:extLst>
          </p:cNvPr>
          <p:cNvSpPr txBox="1"/>
          <p:nvPr/>
        </p:nvSpPr>
        <p:spPr>
          <a:xfrm>
            <a:off x="12950773" y="4653533"/>
            <a:ext cx="4497467" cy="1977464"/>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dirty="0">
                <a:latin typeface="Nunito Sans" pitchFamily="2" charset="77"/>
                <a:ea typeface="Open Sans" panose="020B0606030504020204" pitchFamily="34" charset="0"/>
                <a:cs typeface="Open Sans" panose="020B0606030504020204" pitchFamily="34" charset="0"/>
              </a:rPr>
              <a:t>Financial Responsibility</a:t>
            </a:r>
          </a:p>
          <a:p>
            <a:pPr marL="457200" indent="-457200">
              <a:lnSpc>
                <a:spcPct val="150000"/>
              </a:lnSpc>
              <a:buFont typeface="Arial" panose="020B0604020202020204" pitchFamily="34" charset="0"/>
              <a:buChar char="•"/>
            </a:pPr>
            <a:r>
              <a:rPr lang="en-US" sz="2800" dirty="0">
                <a:latin typeface="Nunito Sans" pitchFamily="2" charset="77"/>
                <a:ea typeface="Open Sans" panose="020B0606030504020204" pitchFamily="34" charset="0"/>
                <a:cs typeface="Open Sans" panose="020B0606030504020204" pitchFamily="34" charset="0"/>
              </a:rPr>
              <a:t>Compliance</a:t>
            </a:r>
          </a:p>
          <a:p>
            <a:pPr marL="457200" indent="-457200">
              <a:lnSpc>
                <a:spcPct val="150000"/>
              </a:lnSpc>
              <a:buFont typeface="Arial" panose="020B0604020202020204" pitchFamily="34" charset="0"/>
              <a:buChar char="•"/>
            </a:pPr>
            <a:r>
              <a:rPr lang="en-US" sz="2800" dirty="0">
                <a:latin typeface="Nunito Sans" pitchFamily="2" charset="77"/>
                <a:ea typeface="Open Sans" panose="020B0606030504020204" pitchFamily="34" charset="0"/>
                <a:cs typeface="Open Sans" panose="020B0606030504020204" pitchFamily="34" charset="0"/>
              </a:rPr>
              <a:t>Training</a:t>
            </a:r>
          </a:p>
        </p:txBody>
      </p:sp>
      <p:cxnSp>
        <p:nvCxnSpPr>
          <p:cNvPr id="37" name="Straight Connector 36">
            <a:extLst>
              <a:ext uri="{FF2B5EF4-FFF2-40B4-BE49-F238E27FC236}">
                <a16:creationId xmlns:a16="http://schemas.microsoft.com/office/drawing/2014/main" id="{2CCF385E-E8E2-96CC-DC6B-2E274CBDB86B}"/>
              </a:ext>
              <a:ext uri="{C183D7F6-B498-43B3-948B-1728B52AA6E4}">
                <adec:decorative xmlns:adec="http://schemas.microsoft.com/office/drawing/2017/decorative" val="1"/>
              </a:ext>
            </a:extLst>
          </p:cNvPr>
          <p:cNvCxnSpPr/>
          <p:nvPr/>
        </p:nvCxnSpPr>
        <p:spPr>
          <a:xfrm>
            <a:off x="12660784" y="3895551"/>
            <a:ext cx="0" cy="434340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06A0A6C-9900-2DE1-3DBD-632CB3280EEE}"/>
              </a:ext>
            </a:extLst>
          </p:cNvPr>
          <p:cNvSpPr txBox="1"/>
          <p:nvPr/>
        </p:nvSpPr>
        <p:spPr>
          <a:xfrm>
            <a:off x="18521735" y="3889971"/>
            <a:ext cx="4343395" cy="584775"/>
          </a:xfrm>
          <a:prstGeom prst="rect">
            <a:avLst/>
          </a:prstGeom>
          <a:noFill/>
          <a:ln>
            <a:noFill/>
          </a:ln>
        </p:spPr>
        <p:txBody>
          <a:bodyPr wrap="square" rtlCol="0">
            <a:spAutoFit/>
          </a:bodyPr>
          <a:lstStyle/>
          <a:p>
            <a:r>
              <a:rPr lang="tr-TR" sz="3200" b="1" spc="600" dirty="0">
                <a:solidFill>
                  <a:schemeClr val="accent1"/>
                </a:solidFill>
                <a:latin typeface="Nunito Sans" pitchFamily="2" charset="77"/>
                <a:ea typeface="Open Sans" panose="020B0606030504020204" pitchFamily="34" charset="0"/>
                <a:cs typeface="Open Sans" panose="020B0606030504020204" pitchFamily="34" charset="0"/>
              </a:rPr>
              <a:t>CONTACT</a:t>
            </a:r>
          </a:p>
        </p:txBody>
      </p:sp>
      <p:sp>
        <p:nvSpPr>
          <p:cNvPr id="39" name="TextBox 38">
            <a:extLst>
              <a:ext uri="{FF2B5EF4-FFF2-40B4-BE49-F238E27FC236}">
                <a16:creationId xmlns:a16="http://schemas.microsoft.com/office/drawing/2014/main" id="{D1B83966-E3EF-1A73-0968-489FEB66BC65}"/>
              </a:ext>
            </a:extLst>
          </p:cNvPr>
          <p:cNvSpPr txBox="1"/>
          <p:nvPr/>
        </p:nvSpPr>
        <p:spPr>
          <a:xfrm>
            <a:off x="18521733" y="4653533"/>
            <a:ext cx="4954085" cy="3916457"/>
          </a:xfrm>
          <a:prstGeom prst="rect">
            <a:avLst/>
          </a:prstGeom>
          <a:noFill/>
          <a:ln>
            <a:noFill/>
          </a:ln>
        </p:spPr>
        <p:txBody>
          <a:bodyPr wrap="square" rtlCol="0">
            <a:spAutoFit/>
          </a:bodyPr>
          <a:lstStyle/>
          <a:p>
            <a:pPr marL="457200" indent="-457200">
              <a:lnSpc>
                <a:spcPct val="150000"/>
              </a:lnSpc>
              <a:buFont typeface="Arial" panose="020B0604020202020204" pitchFamily="34" charset="0"/>
              <a:buChar char="•"/>
            </a:pPr>
            <a:r>
              <a:rPr lang="en-US" sz="2800" dirty="0">
                <a:latin typeface="Nunito Sans" pitchFamily="2" charset="77"/>
                <a:ea typeface="Open Sans" panose="020B0606030504020204" pitchFamily="34" charset="0"/>
                <a:cs typeface="Open Sans" panose="020B0606030504020204" pitchFamily="34" charset="0"/>
              </a:rPr>
              <a:t>Financial Support Services</a:t>
            </a:r>
          </a:p>
          <a:p>
            <a:pPr marL="457200" indent="-457200">
              <a:lnSpc>
                <a:spcPct val="150000"/>
              </a:lnSpc>
              <a:buFont typeface="Arial" panose="020B0604020202020204" pitchFamily="34" charset="0"/>
              <a:buChar char="•"/>
            </a:pPr>
            <a:r>
              <a:rPr lang="en-US" sz="2800" dirty="0">
                <a:latin typeface="Nunito Sans" pitchFamily="2" charset="77"/>
                <a:ea typeface="Open Sans" panose="020B0606030504020204" pitchFamily="34" charset="0"/>
                <a:cs typeface="Open Sans" panose="020B0606030504020204" pitchFamily="34" charset="0"/>
              </a:rPr>
              <a:t>Financial Services</a:t>
            </a:r>
          </a:p>
          <a:p>
            <a:pPr marL="457200" indent="-457200">
              <a:lnSpc>
                <a:spcPct val="150000"/>
              </a:lnSpc>
              <a:buFont typeface="Arial" panose="020B0604020202020204" pitchFamily="34" charset="0"/>
              <a:buChar char="•"/>
            </a:pPr>
            <a:r>
              <a:rPr lang="en-US" sz="2800" dirty="0">
                <a:latin typeface="Nunito Sans" pitchFamily="2" charset="77"/>
                <a:ea typeface="Open Sans" panose="020B0606030504020204" pitchFamily="34" charset="0"/>
                <a:cs typeface="Open Sans" panose="020B0606030504020204" pitchFamily="34" charset="0"/>
              </a:rPr>
              <a:t>Procurement</a:t>
            </a:r>
          </a:p>
          <a:p>
            <a:pPr marL="457200" indent="-457200">
              <a:lnSpc>
                <a:spcPct val="150000"/>
              </a:lnSpc>
              <a:buFont typeface="Arial" panose="020B0604020202020204" pitchFamily="34" charset="0"/>
              <a:buChar char="•"/>
            </a:pPr>
            <a:r>
              <a:rPr lang="en-US" sz="2800" dirty="0">
                <a:latin typeface="Nunito Sans" pitchFamily="2" charset="77"/>
                <a:ea typeface="Open Sans" panose="020B0606030504020204" pitchFamily="34" charset="0"/>
                <a:cs typeface="Open Sans" panose="020B0606030504020204" pitchFamily="34" charset="0"/>
              </a:rPr>
              <a:t>Account Payables</a:t>
            </a:r>
          </a:p>
          <a:p>
            <a:pPr marL="457200" indent="-457200">
              <a:lnSpc>
                <a:spcPct val="150000"/>
              </a:lnSpc>
              <a:buFont typeface="Arial" panose="020B0604020202020204" pitchFamily="34" charset="0"/>
              <a:buChar char="•"/>
            </a:pPr>
            <a:r>
              <a:rPr lang="en-US" sz="2800" dirty="0">
                <a:latin typeface="Nunito Sans" pitchFamily="2" charset="77"/>
                <a:ea typeface="Open Sans" panose="020B0606030504020204" pitchFamily="34" charset="0"/>
                <a:cs typeface="Open Sans" panose="020B0606030504020204" pitchFamily="34" charset="0"/>
              </a:rPr>
              <a:t>Material Management</a:t>
            </a:r>
          </a:p>
          <a:p>
            <a:pPr marL="457200" indent="-457200">
              <a:lnSpc>
                <a:spcPct val="150000"/>
              </a:lnSpc>
              <a:buFont typeface="Arial" panose="020B0604020202020204" pitchFamily="34" charset="0"/>
              <a:buChar char="•"/>
            </a:pPr>
            <a:r>
              <a:rPr lang="en-US" sz="2800" dirty="0">
                <a:latin typeface="Nunito Sans" pitchFamily="2" charset="77"/>
                <a:ea typeface="Open Sans" panose="020B0606030504020204" pitchFamily="34" charset="0"/>
                <a:cs typeface="Open Sans" panose="020B0606030504020204" pitchFamily="34" charset="0"/>
              </a:rPr>
              <a:t>Payroll &amp; Tax Compliance</a:t>
            </a:r>
          </a:p>
        </p:txBody>
      </p:sp>
      <p:cxnSp>
        <p:nvCxnSpPr>
          <p:cNvPr id="40" name="Straight Connector 39">
            <a:extLst>
              <a:ext uri="{FF2B5EF4-FFF2-40B4-BE49-F238E27FC236}">
                <a16:creationId xmlns:a16="http://schemas.microsoft.com/office/drawing/2014/main" id="{65826511-BC63-37CA-5464-CCC4EBD78D0B}"/>
              </a:ext>
              <a:ext uri="{C183D7F6-B498-43B3-948B-1728B52AA6E4}">
                <adec:decorative xmlns:adec="http://schemas.microsoft.com/office/drawing/2017/decorative" val="1"/>
              </a:ext>
            </a:extLst>
          </p:cNvPr>
          <p:cNvCxnSpPr/>
          <p:nvPr/>
        </p:nvCxnSpPr>
        <p:spPr>
          <a:xfrm>
            <a:off x="18231744" y="3895551"/>
            <a:ext cx="0" cy="43434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04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9E769BF-8CEA-BAF9-F2F3-EF0991A2C53F}"/>
              </a:ext>
            </a:extLst>
          </p:cNvPr>
          <p:cNvSpPr>
            <a:spLocks noGrp="1"/>
          </p:cNvSpPr>
          <p:nvPr>
            <p:ph type="title"/>
          </p:nvPr>
        </p:nvSpPr>
        <p:spPr>
          <a:xfrm>
            <a:off x="3047999" y="570727"/>
            <a:ext cx="18288000" cy="1143562"/>
          </a:xfrm>
        </p:spPr>
        <p:txBody>
          <a:bodyPr/>
          <a:lstStyle/>
          <a:p>
            <a:r>
              <a:rPr lang="en-US" dirty="0"/>
              <a:t>Purchasing and Contracts Overview</a:t>
            </a:r>
          </a:p>
        </p:txBody>
      </p:sp>
      <p:sp>
        <p:nvSpPr>
          <p:cNvPr id="5" name="Text Placeholder 2">
            <a:extLst>
              <a:ext uri="{FF2B5EF4-FFF2-40B4-BE49-F238E27FC236}">
                <a16:creationId xmlns:a16="http://schemas.microsoft.com/office/drawing/2014/main" id="{96C2050B-BBD3-8577-A076-319D12E6EF02}"/>
              </a:ext>
            </a:extLst>
          </p:cNvPr>
          <p:cNvSpPr>
            <a:spLocks noGrp="1"/>
          </p:cNvSpPr>
          <p:nvPr>
            <p:ph type="body" sz="quarter" idx="10"/>
          </p:nvPr>
        </p:nvSpPr>
        <p:spPr>
          <a:xfrm>
            <a:off x="310243" y="1436699"/>
            <a:ext cx="23676428" cy="1402135"/>
          </a:xfrm>
        </p:spPr>
        <p:txBody>
          <a:bodyPr/>
          <a:lstStyle/>
          <a:p>
            <a:r>
              <a:rPr lang="en-US" sz="4000" dirty="0">
                <a:solidFill>
                  <a:schemeClr val="tx1"/>
                </a:solidFill>
              </a:rPr>
              <a:t>TXST Procurement &amp; Strategic Sourcing Web Page - </a:t>
            </a:r>
            <a:r>
              <a:rPr lang="en-US" sz="4000" dirty="0">
                <a:solidFill>
                  <a:schemeClr val="tx1"/>
                </a:solidFill>
                <a:hlinkClick r:id="rId3">
                  <a:extLst>
                    <a:ext uri="{A12FA001-AC4F-418D-AE19-62706E023703}">
                      <ahyp:hlinkClr xmlns:ahyp="http://schemas.microsoft.com/office/drawing/2018/hyperlinkcolor" val="tx"/>
                    </a:ext>
                  </a:extLst>
                </a:hlinkClick>
              </a:rPr>
              <a:t>https://www.txst.edu/procurement/</a:t>
            </a:r>
            <a:endParaRPr lang="en-US" sz="4000" dirty="0">
              <a:solidFill>
                <a:schemeClr val="tx1"/>
              </a:solidFill>
            </a:endParaRPr>
          </a:p>
          <a:p>
            <a:pPr algn="ctr"/>
            <a:endParaRPr lang="en-US" dirty="0"/>
          </a:p>
        </p:txBody>
      </p:sp>
      <p:pic>
        <p:nvPicPr>
          <p:cNvPr id="6" name="Picture 5">
            <a:extLst>
              <a:ext uri="{FF2B5EF4-FFF2-40B4-BE49-F238E27FC236}">
                <a16:creationId xmlns:a16="http://schemas.microsoft.com/office/drawing/2014/main" id="{C0F8403F-E382-E70A-E10D-47D7B0CEE481}"/>
              </a:ext>
            </a:extLst>
          </p:cNvPr>
          <p:cNvPicPr>
            <a:picLocks noChangeAspect="1"/>
          </p:cNvPicPr>
          <p:nvPr/>
        </p:nvPicPr>
        <p:blipFill>
          <a:blip r:embed="rId4"/>
          <a:stretch>
            <a:fillRect/>
          </a:stretch>
        </p:blipFill>
        <p:spPr>
          <a:xfrm>
            <a:off x="5131838" y="2444620"/>
            <a:ext cx="12938578" cy="8947109"/>
          </a:xfrm>
          <a:prstGeom prst="rect">
            <a:avLst/>
          </a:prstGeom>
        </p:spPr>
      </p:pic>
    </p:spTree>
    <p:extLst>
      <p:ext uri="{BB962C8B-B14F-4D97-AF65-F5344CB8AC3E}">
        <p14:creationId xmlns:p14="http://schemas.microsoft.com/office/powerpoint/2010/main" val="3823015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DBC30E-E695-6EC5-406D-FD7DD29C8821}"/>
              </a:ext>
            </a:extLst>
          </p:cNvPr>
          <p:cNvSpPr>
            <a:spLocks noGrp="1"/>
          </p:cNvSpPr>
          <p:nvPr>
            <p:ph type="title"/>
          </p:nvPr>
        </p:nvSpPr>
        <p:spPr>
          <a:xfrm>
            <a:off x="3048000" y="1371039"/>
            <a:ext cx="18288000" cy="1143562"/>
          </a:xfrm>
        </p:spPr>
        <p:txBody>
          <a:bodyPr/>
          <a:lstStyle/>
          <a:p>
            <a:r>
              <a:rPr lang="en-US" dirty="0"/>
              <a:t>Purchasing Overview</a:t>
            </a:r>
          </a:p>
        </p:txBody>
      </p:sp>
      <p:sp>
        <p:nvSpPr>
          <p:cNvPr id="5" name="Text Placeholder 2">
            <a:extLst>
              <a:ext uri="{FF2B5EF4-FFF2-40B4-BE49-F238E27FC236}">
                <a16:creationId xmlns:a16="http://schemas.microsoft.com/office/drawing/2014/main" id="{65D495D8-2BEF-73C1-0E76-DB85FEB63235}"/>
              </a:ext>
            </a:extLst>
          </p:cNvPr>
          <p:cNvSpPr>
            <a:spLocks noGrp="1"/>
          </p:cNvSpPr>
          <p:nvPr>
            <p:ph type="body" sz="quarter" idx="10"/>
          </p:nvPr>
        </p:nvSpPr>
        <p:spPr>
          <a:xfrm>
            <a:off x="783771" y="2970763"/>
            <a:ext cx="22778358" cy="6629400"/>
          </a:xfrm>
        </p:spPr>
        <p:txBody>
          <a:bodyPr/>
          <a:lstStyle/>
          <a:p>
            <a:r>
              <a:rPr lang="en-US" sz="4200" b="1" dirty="0">
                <a:solidFill>
                  <a:schemeClr val="tx1"/>
                </a:solidFill>
              </a:rPr>
              <a:t>For each purchase you initiate, authorize, or process ask yourself the following questions:</a:t>
            </a:r>
          </a:p>
          <a:p>
            <a:pPr marL="1428750" lvl="1" indent="-514350">
              <a:buFont typeface="+mj-lt"/>
              <a:buAutoNum type="arabicPeriod"/>
            </a:pPr>
            <a:endParaRPr lang="en-US" dirty="0">
              <a:solidFill>
                <a:schemeClr val="tx1"/>
              </a:solidFill>
            </a:endParaRPr>
          </a:p>
          <a:p>
            <a:pPr marL="1428750" lvl="1" indent="-514350">
              <a:buFont typeface="+mj-lt"/>
              <a:buAutoNum type="arabicPeriod"/>
            </a:pPr>
            <a:r>
              <a:rPr lang="en-US" sz="4000" dirty="0">
                <a:solidFill>
                  <a:schemeClr val="tx1"/>
                </a:solidFill>
              </a:rPr>
              <a:t>Does the purchase comply with all applicable TXST policies?</a:t>
            </a:r>
          </a:p>
          <a:p>
            <a:pPr marL="1428750" lvl="1" indent="-514350">
              <a:buFont typeface="+mj-lt"/>
              <a:buAutoNum type="arabicPeriod"/>
            </a:pPr>
            <a:r>
              <a:rPr lang="en-US" sz="4000" dirty="0">
                <a:solidFill>
                  <a:schemeClr val="tx1"/>
                </a:solidFill>
              </a:rPr>
              <a:t>Does this purchase violate any applicable Conflict of Interest policy or law?</a:t>
            </a:r>
          </a:p>
          <a:p>
            <a:pPr marL="1428750" lvl="1" indent="-514350">
              <a:buFont typeface="+mj-lt"/>
              <a:buAutoNum type="arabicPeriod"/>
            </a:pPr>
            <a:r>
              <a:rPr lang="en-US" sz="4000" dirty="0">
                <a:solidFill>
                  <a:schemeClr val="tx1"/>
                </a:solidFill>
              </a:rPr>
              <a:t>Could this purchase negatively impact the financial health or reputation of TXST?</a:t>
            </a:r>
          </a:p>
          <a:p>
            <a:pPr marL="1428750" lvl="1" indent="-514350">
              <a:buFont typeface="+mj-lt"/>
              <a:buAutoNum type="arabicPeriod"/>
            </a:pPr>
            <a:r>
              <a:rPr lang="en-US" sz="4000" dirty="0">
                <a:solidFill>
                  <a:schemeClr val="tx1"/>
                </a:solidFill>
              </a:rPr>
              <a:t>Does this purchase have proper authorization?</a:t>
            </a:r>
          </a:p>
          <a:p>
            <a:pPr marL="1428750" lvl="1" indent="-514350">
              <a:buFont typeface="+mj-lt"/>
              <a:buAutoNum type="arabicPeriod"/>
            </a:pPr>
            <a:r>
              <a:rPr lang="en-US" sz="4000" dirty="0">
                <a:solidFill>
                  <a:schemeClr val="tx1"/>
                </a:solidFill>
              </a:rPr>
              <a:t>Is there source documentation (e.g., quote, contract, etc.) to support this purchase?</a:t>
            </a:r>
          </a:p>
          <a:p>
            <a:pPr marL="1428750" lvl="1" indent="-514350">
              <a:buFont typeface="+mj-lt"/>
              <a:buAutoNum type="arabicPeriod"/>
            </a:pPr>
            <a:r>
              <a:rPr lang="en-US" sz="4000" dirty="0">
                <a:solidFill>
                  <a:schemeClr val="tx1"/>
                </a:solidFill>
              </a:rPr>
              <a:t>Are adequate funds available to support this transaction?</a:t>
            </a:r>
          </a:p>
          <a:p>
            <a:endParaRPr lang="en-US" dirty="0"/>
          </a:p>
        </p:txBody>
      </p:sp>
    </p:spTree>
    <p:extLst>
      <p:ext uri="{BB962C8B-B14F-4D97-AF65-F5344CB8AC3E}">
        <p14:creationId xmlns:p14="http://schemas.microsoft.com/office/powerpoint/2010/main" val="3776886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C4F85C-3F5A-D60C-89E6-E610C09B60B0}"/>
              </a:ext>
            </a:extLst>
          </p:cNvPr>
          <p:cNvSpPr>
            <a:spLocks noGrp="1"/>
          </p:cNvSpPr>
          <p:nvPr>
            <p:ph type="title"/>
          </p:nvPr>
        </p:nvSpPr>
        <p:spPr>
          <a:xfrm>
            <a:off x="3048000" y="1371039"/>
            <a:ext cx="18288000" cy="1143562"/>
          </a:xfrm>
        </p:spPr>
        <p:txBody>
          <a:bodyPr/>
          <a:lstStyle/>
          <a:p>
            <a:r>
              <a:rPr lang="en-US" dirty="0"/>
              <a:t>Purchasing Overview</a:t>
            </a:r>
          </a:p>
        </p:txBody>
      </p:sp>
      <p:sp>
        <p:nvSpPr>
          <p:cNvPr id="5" name="Text Placeholder 2">
            <a:extLst>
              <a:ext uri="{FF2B5EF4-FFF2-40B4-BE49-F238E27FC236}">
                <a16:creationId xmlns:a16="http://schemas.microsoft.com/office/drawing/2014/main" id="{D9096D1C-E2E2-55C1-21A0-724F22295AF3}"/>
              </a:ext>
            </a:extLst>
          </p:cNvPr>
          <p:cNvSpPr>
            <a:spLocks noGrp="1"/>
          </p:cNvSpPr>
          <p:nvPr>
            <p:ph type="body" sz="quarter" idx="10"/>
          </p:nvPr>
        </p:nvSpPr>
        <p:spPr>
          <a:xfrm>
            <a:off x="1492898" y="2514602"/>
            <a:ext cx="21516392" cy="7645400"/>
          </a:xfrm>
        </p:spPr>
        <p:txBody>
          <a:bodyPr/>
          <a:lstStyle/>
          <a:p>
            <a:r>
              <a:rPr lang="en-US" sz="4200" b="1" dirty="0">
                <a:solidFill>
                  <a:schemeClr val="tx1"/>
                </a:solidFill>
              </a:rPr>
              <a:t>Employees are </a:t>
            </a:r>
            <a:r>
              <a:rPr lang="en-US" sz="4200" b="1" u="sng" dirty="0">
                <a:solidFill>
                  <a:schemeClr val="tx1"/>
                </a:solidFill>
              </a:rPr>
              <a:t>not authorized</a:t>
            </a:r>
            <a:r>
              <a:rPr lang="en-US" sz="4200" b="1" dirty="0">
                <a:solidFill>
                  <a:schemeClr val="tx1"/>
                </a:solidFill>
              </a:rPr>
              <a:t> to make purchases which obligate Texas State University without first obtaining a purchase order.</a:t>
            </a:r>
          </a:p>
          <a:p>
            <a:pPr marL="1485900" lvl="1" indent="-571500">
              <a:buFont typeface="Arial" panose="020B0604020202020204" pitchFamily="34" charset="0"/>
              <a:buChar char="•"/>
            </a:pPr>
            <a:endParaRPr lang="en-US" sz="4200" b="1" dirty="0">
              <a:solidFill>
                <a:schemeClr val="tx1"/>
              </a:solidFill>
            </a:endParaRPr>
          </a:p>
          <a:p>
            <a:pPr marL="1485900" lvl="1" indent="-571500">
              <a:buFont typeface="Arial" panose="020B0604020202020204" pitchFamily="34" charset="0"/>
              <a:buChar char="•"/>
            </a:pPr>
            <a:r>
              <a:rPr lang="en-US" sz="4000" dirty="0">
                <a:solidFill>
                  <a:schemeClr val="tx1"/>
                </a:solidFill>
              </a:rPr>
              <a:t>Purchase orders are </a:t>
            </a:r>
            <a:r>
              <a:rPr lang="en-US" sz="4000" u="sng" dirty="0">
                <a:solidFill>
                  <a:schemeClr val="tx1"/>
                </a:solidFill>
              </a:rPr>
              <a:t>not intended</a:t>
            </a:r>
            <a:r>
              <a:rPr lang="en-US" sz="4000" dirty="0">
                <a:solidFill>
                  <a:schemeClr val="tx1"/>
                </a:solidFill>
              </a:rPr>
              <a:t> to be used strictly as a payment tool; it also includes TXST T&amp;C’s.</a:t>
            </a:r>
          </a:p>
          <a:p>
            <a:pPr marL="1485900" lvl="1" indent="-571500">
              <a:buFont typeface="Arial" panose="020B0604020202020204" pitchFamily="34" charset="0"/>
              <a:buChar char="•"/>
            </a:pPr>
            <a:r>
              <a:rPr lang="en-US" sz="4000" dirty="0">
                <a:solidFill>
                  <a:schemeClr val="tx1"/>
                </a:solidFill>
              </a:rPr>
              <a:t>The purchase order should be </a:t>
            </a:r>
            <a:r>
              <a:rPr lang="en-US" sz="4000" u="sng" dirty="0">
                <a:solidFill>
                  <a:schemeClr val="tx1"/>
                </a:solidFill>
              </a:rPr>
              <a:t>created prior</a:t>
            </a:r>
            <a:r>
              <a:rPr lang="en-US" sz="4000" dirty="0">
                <a:solidFill>
                  <a:schemeClr val="tx1"/>
                </a:solidFill>
              </a:rPr>
              <a:t> to the commitment or obligation.</a:t>
            </a:r>
          </a:p>
          <a:p>
            <a:pPr marL="1485900" lvl="1" indent="-571500">
              <a:buFont typeface="Arial" panose="020B0604020202020204" pitchFamily="34" charset="0"/>
              <a:buChar char="•"/>
            </a:pPr>
            <a:r>
              <a:rPr lang="en-US" sz="4000" dirty="0">
                <a:solidFill>
                  <a:schemeClr val="tx1"/>
                </a:solidFill>
              </a:rPr>
              <a:t>Purchase orders submitted after the commitment has been made or after the goods and services are received are considered “</a:t>
            </a:r>
            <a:r>
              <a:rPr lang="en-US" sz="4000" u="sng" dirty="0">
                <a:solidFill>
                  <a:schemeClr val="tx1"/>
                </a:solidFill>
              </a:rPr>
              <a:t>after the fact</a:t>
            </a:r>
            <a:r>
              <a:rPr lang="en-US" sz="4000" dirty="0">
                <a:solidFill>
                  <a:schemeClr val="tx1"/>
                </a:solidFill>
              </a:rPr>
              <a:t>” and require proper justification for the eNPO.</a:t>
            </a:r>
          </a:p>
          <a:p>
            <a:pPr marL="1485900" lvl="1" indent="-571500">
              <a:buFont typeface="Arial" panose="020B0604020202020204" pitchFamily="34" charset="0"/>
              <a:buChar char="•"/>
            </a:pPr>
            <a:r>
              <a:rPr lang="en-US" sz="4000" dirty="0">
                <a:solidFill>
                  <a:schemeClr val="tx1"/>
                </a:solidFill>
              </a:rPr>
              <a:t>If there is a contract in place for the goods or services an eNPO </a:t>
            </a:r>
            <a:r>
              <a:rPr lang="en-US" sz="4000" u="sng" dirty="0">
                <a:solidFill>
                  <a:schemeClr val="tx1"/>
                </a:solidFill>
              </a:rPr>
              <a:t>will not be accepted</a:t>
            </a:r>
            <a:r>
              <a:rPr lang="en-US" sz="4000" dirty="0">
                <a:solidFill>
                  <a:schemeClr val="tx1"/>
                </a:solidFill>
              </a:rPr>
              <a:t> and a PO should be submitted.</a:t>
            </a:r>
          </a:p>
          <a:p>
            <a:endParaRPr lang="en-US" dirty="0"/>
          </a:p>
        </p:txBody>
      </p:sp>
    </p:spTree>
    <p:extLst>
      <p:ext uri="{BB962C8B-B14F-4D97-AF65-F5344CB8AC3E}">
        <p14:creationId xmlns:p14="http://schemas.microsoft.com/office/powerpoint/2010/main" val="4217736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987AD5-D452-A587-E647-FB236CA3C400}"/>
              </a:ext>
            </a:extLst>
          </p:cNvPr>
          <p:cNvSpPr>
            <a:spLocks noGrp="1"/>
          </p:cNvSpPr>
          <p:nvPr>
            <p:ph type="title"/>
          </p:nvPr>
        </p:nvSpPr>
        <p:spPr>
          <a:xfrm>
            <a:off x="634482" y="1371039"/>
            <a:ext cx="22654726" cy="1143562"/>
          </a:xfrm>
        </p:spPr>
        <p:txBody>
          <a:bodyPr>
            <a:normAutofit fontScale="90000"/>
          </a:bodyPr>
          <a:lstStyle/>
          <a:p>
            <a:r>
              <a:rPr lang="en-US" dirty="0"/>
              <a:t>Purchasing Overview – Proprietary Justification</a:t>
            </a:r>
          </a:p>
        </p:txBody>
      </p:sp>
      <p:sp>
        <p:nvSpPr>
          <p:cNvPr id="5" name="Text Placeholder 2">
            <a:extLst>
              <a:ext uri="{FF2B5EF4-FFF2-40B4-BE49-F238E27FC236}">
                <a16:creationId xmlns:a16="http://schemas.microsoft.com/office/drawing/2014/main" id="{BE57528C-466C-B689-A90E-9069C23E84A7}"/>
              </a:ext>
            </a:extLst>
          </p:cNvPr>
          <p:cNvSpPr>
            <a:spLocks noGrp="1"/>
          </p:cNvSpPr>
          <p:nvPr>
            <p:ph type="body" sz="quarter" idx="10"/>
          </p:nvPr>
        </p:nvSpPr>
        <p:spPr>
          <a:xfrm>
            <a:off x="1045029" y="2724539"/>
            <a:ext cx="22244179" cy="7435461"/>
          </a:xfrm>
        </p:spPr>
        <p:txBody>
          <a:bodyPr/>
          <a:lstStyle/>
          <a:p>
            <a:r>
              <a:rPr lang="en-US" sz="4400" b="1" dirty="0">
                <a:solidFill>
                  <a:schemeClr val="tx1"/>
                </a:solidFill>
              </a:rPr>
              <a:t>Defined in SPD rules (34 TAC §20.25(b)(44)): </a:t>
            </a:r>
          </a:p>
          <a:p>
            <a:endParaRPr lang="en-US" sz="800" dirty="0">
              <a:solidFill>
                <a:schemeClr val="tx1"/>
              </a:solidFill>
            </a:endParaRPr>
          </a:p>
          <a:p>
            <a:pPr marL="1371600" lvl="1" indent="-457200">
              <a:buFont typeface="Arial" panose="020B0604020202020204" pitchFamily="34" charset="0"/>
              <a:buChar char="•"/>
            </a:pPr>
            <a:r>
              <a:rPr lang="en-US" sz="4000" dirty="0">
                <a:solidFill>
                  <a:schemeClr val="tx1"/>
                </a:solidFill>
              </a:rPr>
              <a:t>Products or services manufactured or offered under exclusive rights of ownership, including rights under patent, copyright, or trade secret law. </a:t>
            </a:r>
          </a:p>
          <a:p>
            <a:pPr marL="1371600" lvl="1" indent="-457200">
              <a:buFont typeface="Arial" panose="020B0604020202020204" pitchFamily="34" charset="0"/>
              <a:buChar char="•"/>
            </a:pPr>
            <a:endParaRPr lang="en-US" sz="4000" dirty="0">
              <a:solidFill>
                <a:schemeClr val="tx1"/>
              </a:solidFill>
            </a:endParaRPr>
          </a:p>
          <a:p>
            <a:pPr marL="1371600" lvl="1" indent="-457200">
              <a:buFont typeface="Arial" panose="020B0604020202020204" pitchFamily="34" charset="0"/>
              <a:buChar char="•"/>
            </a:pPr>
            <a:r>
              <a:rPr lang="en-US" sz="4000" dirty="0">
                <a:solidFill>
                  <a:schemeClr val="tx1"/>
                </a:solidFill>
              </a:rPr>
              <a:t>A product or service is proprietary if it has a distinctive feature or characteristic which is not shared or provided by competing or similar products or services.</a:t>
            </a:r>
          </a:p>
          <a:p>
            <a:pPr marL="1371600" lvl="1" indent="-457200">
              <a:buFont typeface="Arial" panose="020B0604020202020204" pitchFamily="34" charset="0"/>
              <a:buChar char="•"/>
            </a:pPr>
            <a:endParaRPr lang="en-US" sz="4000" dirty="0">
              <a:solidFill>
                <a:schemeClr val="tx1"/>
              </a:solidFill>
            </a:endParaRPr>
          </a:p>
          <a:p>
            <a:pPr marL="1371600" lvl="1" indent="-457200">
              <a:buFont typeface="Arial" panose="020B0604020202020204" pitchFamily="34" charset="0"/>
              <a:buChar char="•"/>
            </a:pPr>
            <a:r>
              <a:rPr lang="en-US" sz="4000" dirty="0">
                <a:solidFill>
                  <a:schemeClr val="tx1"/>
                </a:solidFill>
              </a:rPr>
              <a:t>Submit </a:t>
            </a:r>
            <a:r>
              <a:rPr lang="en-US" sz="4000" dirty="0">
                <a:solidFill>
                  <a:schemeClr val="tx1"/>
                </a:solidFill>
                <a:hlinkClick r:id="rId3">
                  <a:extLst>
                    <a:ext uri="{A12FA001-AC4F-418D-AE19-62706E023703}">
                      <ahyp:hlinkClr xmlns:ahyp="http://schemas.microsoft.com/office/drawing/2018/hyperlinkcolor" val="tx"/>
                    </a:ext>
                  </a:extLst>
                </a:hlinkClick>
              </a:rPr>
              <a:t>Proprietary Justification Form</a:t>
            </a:r>
            <a:r>
              <a:rPr lang="en-US" sz="4000" dirty="0">
                <a:solidFill>
                  <a:schemeClr val="tx1"/>
                </a:solidFill>
              </a:rPr>
              <a:t> to Procurement Office for review and approval for purchases &gt;$15,000 of goods or services.</a:t>
            </a:r>
          </a:p>
          <a:p>
            <a:endParaRPr lang="en-US" dirty="0"/>
          </a:p>
        </p:txBody>
      </p:sp>
    </p:spTree>
    <p:extLst>
      <p:ext uri="{BB962C8B-B14F-4D97-AF65-F5344CB8AC3E}">
        <p14:creationId xmlns:p14="http://schemas.microsoft.com/office/powerpoint/2010/main" val="3302218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DCBA2B9-3EBE-BB01-C173-2F8BFC3E1762}"/>
              </a:ext>
            </a:extLst>
          </p:cNvPr>
          <p:cNvSpPr>
            <a:spLocks noGrp="1"/>
          </p:cNvSpPr>
          <p:nvPr>
            <p:ph type="body" sz="quarter" idx="10"/>
          </p:nvPr>
        </p:nvSpPr>
        <p:spPr>
          <a:xfrm>
            <a:off x="1989221" y="3157375"/>
            <a:ext cx="20020547" cy="6629400"/>
          </a:xfrm>
        </p:spPr>
        <p:txBody>
          <a:bodyPr/>
          <a:lstStyle/>
          <a:p>
            <a:pPr marL="514350" indent="-514350">
              <a:buFont typeface="+mj-lt"/>
              <a:buAutoNum type="arabicPeriod"/>
            </a:pPr>
            <a:r>
              <a:rPr lang="en-US" sz="4000" dirty="0">
                <a:solidFill>
                  <a:schemeClr val="tx1"/>
                </a:solidFill>
              </a:rPr>
              <a:t>Defined in </a:t>
            </a:r>
            <a:r>
              <a:rPr lang="en-US" sz="4000" dirty="0">
                <a:solidFill>
                  <a:schemeClr val="tx1"/>
                </a:solidFill>
                <a:hlinkClick r:id="rId3">
                  <a:extLst>
                    <a:ext uri="{A12FA001-AC4F-418D-AE19-62706E023703}">
                      <ahyp:hlinkClr xmlns:ahyp="http://schemas.microsoft.com/office/drawing/2018/hyperlinkcolor" val="tx"/>
                    </a:ext>
                  </a:extLst>
                </a:hlinkClick>
              </a:rPr>
              <a:t>Texas Administrative Code Title 34, Part 1, Chapter 20</a:t>
            </a:r>
            <a:r>
              <a:rPr lang="en-US" sz="4000" dirty="0">
                <a:solidFill>
                  <a:schemeClr val="tx1"/>
                </a:solidFill>
              </a:rPr>
              <a:t>.</a:t>
            </a:r>
          </a:p>
          <a:p>
            <a:pPr marL="514350" indent="-514350">
              <a:buFont typeface="+mj-lt"/>
              <a:buAutoNum type="arabicPeriod"/>
            </a:pPr>
            <a:r>
              <a:rPr lang="en-US" sz="4000" dirty="0">
                <a:solidFill>
                  <a:schemeClr val="tx1"/>
                </a:solidFill>
              </a:rPr>
              <a:t>Requires a written justification submitted to P&amp;SS.</a:t>
            </a:r>
          </a:p>
          <a:p>
            <a:pPr marL="1428750" lvl="1" indent="-514350">
              <a:buFont typeface="Arial" panose="020B0604020202020204" pitchFamily="34" charset="0"/>
              <a:buChar char="•"/>
            </a:pPr>
            <a:r>
              <a:rPr lang="en-US" sz="4000" dirty="0">
                <a:solidFill>
                  <a:schemeClr val="tx1"/>
                </a:solidFill>
              </a:rPr>
              <a:t>Submit a TXST </a:t>
            </a:r>
            <a:r>
              <a:rPr lang="en-US" sz="4000" dirty="0">
                <a:solidFill>
                  <a:schemeClr val="tx1"/>
                </a:solidFill>
                <a:hlinkClick r:id="rId4">
                  <a:extLst>
                    <a:ext uri="{A12FA001-AC4F-418D-AE19-62706E023703}">
                      <ahyp:hlinkClr xmlns:ahyp="http://schemas.microsoft.com/office/drawing/2018/hyperlinkcolor" val="tx"/>
                    </a:ext>
                  </a:extLst>
                </a:hlinkClick>
              </a:rPr>
              <a:t>Emergency Purchase Justification Form </a:t>
            </a:r>
            <a:r>
              <a:rPr lang="en-US" sz="4000" dirty="0">
                <a:solidFill>
                  <a:schemeClr val="tx1"/>
                </a:solidFill>
              </a:rPr>
              <a:t>for purchases &gt;$15,000.</a:t>
            </a:r>
          </a:p>
          <a:p>
            <a:pPr marL="514350" indent="-514350">
              <a:buFont typeface="+mj-lt"/>
              <a:buAutoNum type="arabicPeriod"/>
            </a:pPr>
            <a:r>
              <a:rPr lang="en-US" sz="4000" dirty="0">
                <a:solidFill>
                  <a:schemeClr val="tx1"/>
                </a:solidFill>
              </a:rPr>
              <a:t>Emergency purchases should be made as competitively as possible.</a:t>
            </a:r>
          </a:p>
          <a:p>
            <a:pPr marL="514350" indent="-514350">
              <a:buFont typeface="+mj-lt"/>
              <a:buAutoNum type="arabicPeriod"/>
            </a:pPr>
            <a:r>
              <a:rPr lang="en-US" sz="4000" dirty="0">
                <a:solidFill>
                  <a:schemeClr val="tx1"/>
                </a:solidFill>
              </a:rPr>
              <a:t>The emergency purchase of goods or services should not exceed the scope or duration of the emergency.</a:t>
            </a:r>
          </a:p>
        </p:txBody>
      </p:sp>
      <p:sp>
        <p:nvSpPr>
          <p:cNvPr id="5" name="Title 1">
            <a:extLst>
              <a:ext uri="{FF2B5EF4-FFF2-40B4-BE49-F238E27FC236}">
                <a16:creationId xmlns:a16="http://schemas.microsoft.com/office/drawing/2014/main" id="{1696CA01-281D-CDD7-4F97-B02106A8D5C3}"/>
              </a:ext>
            </a:extLst>
          </p:cNvPr>
          <p:cNvSpPr>
            <a:spLocks noGrp="1"/>
          </p:cNvSpPr>
          <p:nvPr>
            <p:ph type="title"/>
          </p:nvPr>
        </p:nvSpPr>
        <p:spPr>
          <a:xfrm>
            <a:off x="634481" y="1371039"/>
            <a:ext cx="23214563" cy="1143562"/>
          </a:xfrm>
        </p:spPr>
        <p:txBody>
          <a:bodyPr>
            <a:normAutofit/>
          </a:bodyPr>
          <a:lstStyle/>
          <a:p>
            <a:r>
              <a:rPr lang="en-US" dirty="0"/>
              <a:t>Purchasing Overview – Emergency Justification</a:t>
            </a:r>
          </a:p>
        </p:txBody>
      </p:sp>
    </p:spTree>
    <p:extLst>
      <p:ext uri="{BB962C8B-B14F-4D97-AF65-F5344CB8AC3E}">
        <p14:creationId xmlns:p14="http://schemas.microsoft.com/office/powerpoint/2010/main" val="2972552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0A2B3F-0A66-9D2E-6D29-9E1562E3CF6B}"/>
              </a:ext>
            </a:extLst>
          </p:cNvPr>
          <p:cNvSpPr>
            <a:spLocks noGrp="1"/>
          </p:cNvSpPr>
          <p:nvPr>
            <p:ph type="title"/>
          </p:nvPr>
        </p:nvSpPr>
        <p:spPr>
          <a:xfrm>
            <a:off x="3048000" y="538270"/>
            <a:ext cx="18288000" cy="1143562"/>
          </a:xfrm>
        </p:spPr>
        <p:txBody>
          <a:bodyPr/>
          <a:lstStyle/>
          <a:p>
            <a:r>
              <a:rPr lang="en-US" dirty="0"/>
              <a:t>Purchasing Updates &amp; Reminders</a:t>
            </a:r>
          </a:p>
        </p:txBody>
      </p:sp>
      <p:sp>
        <p:nvSpPr>
          <p:cNvPr id="5" name="Text Placeholder 2">
            <a:extLst>
              <a:ext uri="{FF2B5EF4-FFF2-40B4-BE49-F238E27FC236}">
                <a16:creationId xmlns:a16="http://schemas.microsoft.com/office/drawing/2014/main" id="{A930DF89-801E-558F-3862-86859336EAED}"/>
              </a:ext>
            </a:extLst>
          </p:cNvPr>
          <p:cNvSpPr>
            <a:spLocks noGrp="1"/>
          </p:cNvSpPr>
          <p:nvPr>
            <p:ph type="body" sz="quarter" idx="10"/>
          </p:nvPr>
        </p:nvSpPr>
        <p:spPr>
          <a:xfrm>
            <a:off x="1888671" y="1616521"/>
            <a:ext cx="18288000" cy="6629400"/>
          </a:xfrm>
        </p:spPr>
        <p:txBody>
          <a:bodyPr/>
          <a:lstStyle/>
          <a:p>
            <a:pPr marL="457200" indent="-457200">
              <a:buFont typeface="Arial" panose="020B0604020202020204" pitchFamily="34" charset="0"/>
              <a:buChar char="•"/>
            </a:pPr>
            <a:r>
              <a:rPr lang="en-US" sz="3000" dirty="0">
                <a:solidFill>
                  <a:schemeClr val="tx1"/>
                </a:solidFill>
              </a:rPr>
              <a:t>SB20 docs</a:t>
            </a:r>
          </a:p>
          <a:p>
            <a:pPr marL="457200" indent="-457200">
              <a:buFont typeface="Arial" panose="020B0604020202020204" pitchFamily="34" charset="0"/>
              <a:buChar char="•"/>
            </a:pPr>
            <a:r>
              <a:rPr lang="en-US" sz="3000" dirty="0">
                <a:solidFill>
                  <a:schemeClr val="tx1"/>
                </a:solidFill>
              </a:rPr>
              <a:t>LBB form</a:t>
            </a:r>
          </a:p>
          <a:p>
            <a:pPr marL="457200" indent="-457200">
              <a:buFont typeface="Arial" panose="020B0604020202020204" pitchFamily="34" charset="0"/>
              <a:buChar char="•"/>
            </a:pPr>
            <a:r>
              <a:rPr lang="en-US" sz="3000" dirty="0">
                <a:solidFill>
                  <a:schemeClr val="tx1"/>
                </a:solidFill>
              </a:rPr>
              <a:t>HUB Determination Form </a:t>
            </a:r>
            <a:r>
              <a:rPr lang="en-US" sz="3000">
                <a:solidFill>
                  <a:schemeClr val="tx1"/>
                </a:solidFill>
              </a:rPr>
              <a:t>(HDF) and </a:t>
            </a:r>
            <a:r>
              <a:rPr lang="en-US" sz="3000" dirty="0">
                <a:solidFill>
                  <a:schemeClr val="tx1"/>
                </a:solidFill>
              </a:rPr>
              <a:t>HUB Subcontracting </a:t>
            </a:r>
            <a:r>
              <a:rPr lang="en-US" sz="3000">
                <a:solidFill>
                  <a:schemeClr val="tx1"/>
                </a:solidFill>
              </a:rPr>
              <a:t>Plan (HSP)</a:t>
            </a:r>
            <a:endParaRPr lang="en-US" sz="3000" dirty="0">
              <a:solidFill>
                <a:schemeClr val="tx1"/>
              </a:solidFill>
            </a:endParaRPr>
          </a:p>
          <a:p>
            <a:pPr marL="457200" indent="-457200">
              <a:buFont typeface="Arial" panose="020B0604020202020204" pitchFamily="34" charset="0"/>
              <a:buChar char="•"/>
            </a:pPr>
            <a:r>
              <a:rPr lang="en-US" sz="3000" dirty="0">
                <a:solidFill>
                  <a:schemeClr val="tx1"/>
                </a:solidFill>
              </a:rPr>
              <a:t>EHSREM new material group and workflow approval</a:t>
            </a:r>
          </a:p>
          <a:p>
            <a:pPr marL="457200" indent="-457200">
              <a:buFont typeface="Arial" panose="020B0604020202020204" pitchFamily="34" charset="0"/>
              <a:buChar char="•"/>
            </a:pPr>
            <a:r>
              <a:rPr lang="en-US" sz="3000" dirty="0">
                <a:solidFill>
                  <a:schemeClr val="tx1"/>
                </a:solidFill>
              </a:rPr>
              <a:t>TXST Required Forms per Procurement - </a:t>
            </a:r>
            <a:r>
              <a:rPr lang="en-US" sz="3000" dirty="0">
                <a:solidFill>
                  <a:schemeClr val="tx1"/>
                </a:solidFill>
                <a:hlinkClick r:id="rId3">
                  <a:extLst>
                    <a:ext uri="{A12FA001-AC4F-418D-AE19-62706E023703}">
                      <ahyp:hlinkClr xmlns:ahyp="http://schemas.microsoft.com/office/drawing/2018/hyperlinkcolor" val="tx"/>
                    </a:ext>
                  </a:extLst>
                </a:hlinkClick>
              </a:rPr>
              <a:t>https://www.txst.edu/procurement/contracts/contract_forms.html</a:t>
            </a:r>
            <a:r>
              <a:rPr lang="en-US" sz="3000" dirty="0">
                <a:solidFill>
                  <a:schemeClr val="tx1"/>
                </a:solidFill>
              </a:rPr>
              <a:t> </a:t>
            </a:r>
          </a:p>
          <a:p>
            <a:pPr marL="457200" indent="-457200">
              <a:buFont typeface="Arial" panose="020B0604020202020204" pitchFamily="34" charset="0"/>
              <a:buChar char="•"/>
            </a:pPr>
            <a:r>
              <a:rPr lang="en-US" sz="3000" dirty="0">
                <a:solidFill>
                  <a:schemeClr val="tx1"/>
                </a:solidFill>
              </a:rPr>
              <a:t>Amazon – Use Firefox </a:t>
            </a:r>
          </a:p>
          <a:p>
            <a:pPr marL="457200" indent="-457200">
              <a:buFont typeface="Arial" panose="020B0604020202020204" pitchFamily="34" charset="0"/>
              <a:buChar char="•"/>
            </a:pPr>
            <a:r>
              <a:rPr lang="en-US" sz="3000" dirty="0">
                <a:solidFill>
                  <a:schemeClr val="tx1"/>
                </a:solidFill>
              </a:rPr>
              <a:t>Always use TSUS Marketplace for purchases using an existing contract. TSUS Marketplace purchasing is preferred over SAP</a:t>
            </a:r>
          </a:p>
          <a:p>
            <a:pPr marL="457200" indent="-457200">
              <a:buFont typeface="Arial" panose="020B0604020202020204" pitchFamily="34" charset="0"/>
              <a:buChar char="•"/>
            </a:pPr>
            <a:r>
              <a:rPr lang="en-US" sz="3000" dirty="0">
                <a:solidFill>
                  <a:schemeClr val="tx1"/>
                </a:solidFill>
              </a:rPr>
              <a:t>Workflow status is available to track in both TSUS Marketplace and SAP.</a:t>
            </a:r>
          </a:p>
          <a:p>
            <a:pPr marL="457200" indent="-457200">
              <a:buFont typeface="Arial" panose="020B0604020202020204" pitchFamily="34" charset="0"/>
              <a:buChar char="•"/>
            </a:pPr>
            <a:r>
              <a:rPr lang="en-US" sz="3000" dirty="0">
                <a:solidFill>
                  <a:schemeClr val="tx1"/>
                </a:solidFill>
              </a:rPr>
              <a:t>State Use Program workflow</a:t>
            </a:r>
          </a:p>
          <a:p>
            <a:endParaRPr lang="en-US" dirty="0"/>
          </a:p>
        </p:txBody>
      </p:sp>
    </p:spTree>
    <p:extLst>
      <p:ext uri="{BB962C8B-B14F-4D97-AF65-F5344CB8AC3E}">
        <p14:creationId xmlns:p14="http://schemas.microsoft.com/office/powerpoint/2010/main" val="2110028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0B72A0-0508-F396-F8B1-5B4AEBB84BA1}"/>
              </a:ext>
            </a:extLst>
          </p:cNvPr>
          <p:cNvSpPr>
            <a:spLocks noGrp="1"/>
          </p:cNvSpPr>
          <p:nvPr>
            <p:ph type="title"/>
          </p:nvPr>
        </p:nvSpPr>
        <p:spPr>
          <a:xfrm>
            <a:off x="901959" y="792541"/>
            <a:ext cx="22580081" cy="1143562"/>
          </a:xfrm>
        </p:spPr>
        <p:txBody>
          <a:bodyPr>
            <a:normAutofit/>
          </a:bodyPr>
          <a:lstStyle/>
          <a:p>
            <a:r>
              <a:rPr lang="en-US" dirty="0"/>
              <a:t>State Use Program</a:t>
            </a:r>
          </a:p>
        </p:txBody>
      </p:sp>
      <p:sp>
        <p:nvSpPr>
          <p:cNvPr id="5" name="Text Placeholder 2">
            <a:extLst>
              <a:ext uri="{FF2B5EF4-FFF2-40B4-BE49-F238E27FC236}">
                <a16:creationId xmlns:a16="http://schemas.microsoft.com/office/drawing/2014/main" id="{6EA07081-CFFE-61E3-D834-546FCFF47C94}"/>
              </a:ext>
            </a:extLst>
          </p:cNvPr>
          <p:cNvSpPr>
            <a:spLocks noGrp="1"/>
          </p:cNvSpPr>
          <p:nvPr>
            <p:ph type="body" sz="quarter" idx="10"/>
          </p:nvPr>
        </p:nvSpPr>
        <p:spPr>
          <a:xfrm>
            <a:off x="1171074" y="2202024"/>
            <a:ext cx="21961642" cy="8154955"/>
          </a:xfrm>
        </p:spPr>
        <p:txBody>
          <a:bodyPr/>
          <a:lstStyle/>
          <a:p>
            <a:pPr marL="457200" indent="-457200">
              <a:lnSpc>
                <a:spcPct val="100000"/>
              </a:lnSpc>
              <a:buFont typeface="Arial" panose="020B0604020202020204" pitchFamily="34" charset="0"/>
              <a:buChar char="•"/>
            </a:pPr>
            <a:r>
              <a:rPr lang="en-US" sz="3000" dirty="0">
                <a:solidFill>
                  <a:schemeClr val="tx1"/>
                </a:solidFill>
              </a:rPr>
              <a:t>State Use Program (SAO Audit finding) – “The University Should Strengthen Its Purchasing Processes to Ensure That It Complies with State Use Program Requirements”.</a:t>
            </a:r>
          </a:p>
          <a:p>
            <a:pPr marL="1371600" lvl="1" indent="-457200">
              <a:buFont typeface="Arial" panose="020B0604020202020204" pitchFamily="34" charset="0"/>
              <a:buChar char="•"/>
            </a:pPr>
            <a:r>
              <a:rPr lang="en-US" sz="3000" dirty="0">
                <a:solidFill>
                  <a:schemeClr val="tx1"/>
                </a:solidFill>
              </a:rPr>
              <a:t>State Use Program Requirements - Texas Human Resources Code, Section 122.0095, requires each state entity that purchases products or services to </a:t>
            </a:r>
          </a:p>
          <a:p>
            <a:pPr marL="2343150" lvl="2" indent="-514350">
              <a:buFont typeface="+mj-lt"/>
              <a:buAutoNum type="arabicPeriod"/>
            </a:pPr>
            <a:r>
              <a:rPr lang="en-US" sz="3000" dirty="0">
                <a:solidFill>
                  <a:schemeClr val="tx1"/>
                </a:solidFill>
              </a:rPr>
              <a:t>designate an employee to ensure that it complies with all requirements and </a:t>
            </a:r>
          </a:p>
          <a:p>
            <a:pPr marL="2343150" lvl="2" indent="-514350">
              <a:buFont typeface="+mj-lt"/>
              <a:buAutoNum type="arabicPeriod"/>
            </a:pPr>
            <a:r>
              <a:rPr lang="en-US" sz="3000" dirty="0">
                <a:solidFill>
                  <a:schemeClr val="tx1"/>
                </a:solidFill>
              </a:rPr>
              <a:t>report to the Comptroller’s Office and the Texas Workforce Commission when products or services are available through TIBH Industries but are purchased from a different vendor.</a:t>
            </a:r>
          </a:p>
          <a:p>
            <a:pPr marL="1428750" lvl="1" indent="-514350">
              <a:buFont typeface="Arial" panose="020B0604020202020204" pitchFamily="34" charset="0"/>
              <a:buChar char="•"/>
            </a:pPr>
            <a:r>
              <a:rPr lang="en-US" sz="3000" dirty="0">
                <a:solidFill>
                  <a:schemeClr val="tx1"/>
                </a:solidFill>
              </a:rPr>
              <a:t>State statute requires state agencies and institutions to purchase from the State Use Program unless the needed product or service meet certain exceptions. Agencies and higher education institutions are also required to report the purchase of products or services available from an organization eligible under the State Use Program but purchased from a business outside the State Use Program, including the cost paid and reasons for not purchasing from the State Use Program.</a:t>
            </a:r>
          </a:p>
          <a:p>
            <a:pPr marL="1428750" lvl="1" indent="-514350">
              <a:buFont typeface="Arial" panose="020B0604020202020204" pitchFamily="34" charset="0"/>
              <a:buChar char="•"/>
            </a:pPr>
            <a:r>
              <a:rPr lang="en-US" sz="3000" dirty="0">
                <a:solidFill>
                  <a:schemeClr val="tx1"/>
                </a:solidFill>
              </a:rPr>
              <a:t>Classifications of acceptable exceptions include:</a:t>
            </a:r>
          </a:p>
          <a:p>
            <a:pPr marL="2343150" lvl="2" indent="-514350">
              <a:buFont typeface="Arial" panose="020B0604020202020204" pitchFamily="34" charset="0"/>
              <a:buChar char="•"/>
            </a:pPr>
            <a:r>
              <a:rPr lang="en-US" sz="3000" dirty="0">
                <a:solidFill>
                  <a:schemeClr val="tx1"/>
                </a:solidFill>
              </a:rPr>
              <a:t>The product or service available does not meet the reasonable requirements of the agency or institution. This may include an inability to meet product specifications or to deliver the needed product within a certain period of time.</a:t>
            </a:r>
          </a:p>
          <a:p>
            <a:pPr marL="2343150" lvl="2" indent="-514350">
              <a:buFont typeface="Arial" panose="020B0604020202020204" pitchFamily="34" charset="0"/>
              <a:buChar char="•"/>
            </a:pPr>
            <a:r>
              <a:rPr lang="en-US" sz="3000" dirty="0">
                <a:solidFill>
                  <a:schemeClr val="tx1"/>
                </a:solidFill>
              </a:rPr>
              <a:t>The inability to provide temporary services within certain regions of the state.</a:t>
            </a:r>
          </a:p>
          <a:p>
            <a:pPr marL="1428750" lvl="1" indent="-514350">
              <a:buFont typeface="Arial" panose="020B0604020202020204" pitchFamily="34" charset="0"/>
              <a:buChar char="•"/>
            </a:pPr>
            <a:endParaRPr lang="en-US" sz="3000" dirty="0">
              <a:solidFill>
                <a:schemeClr val="tx1"/>
              </a:solidFill>
              <a:hlinkClick r:id="rId3">
                <a:extLst>
                  <a:ext uri="{A12FA001-AC4F-418D-AE19-62706E023703}">
                    <ahyp:hlinkClr xmlns:ahyp="http://schemas.microsoft.com/office/drawing/2018/hyperlinkcolor" val="tx"/>
                  </a:ext>
                </a:extLst>
              </a:hlinkClick>
            </a:endParaRPr>
          </a:p>
          <a:p>
            <a:pPr marL="1428750" lvl="1" indent="-514350">
              <a:buFont typeface="Arial" panose="020B0604020202020204" pitchFamily="34" charset="0"/>
              <a:buChar char="•"/>
            </a:pPr>
            <a:r>
              <a:rPr lang="en-US" sz="3000" dirty="0">
                <a:solidFill>
                  <a:schemeClr val="tx1"/>
                </a:solidFill>
                <a:hlinkClick r:id="rId3">
                  <a:extLst>
                    <a:ext uri="{A12FA001-AC4F-418D-AE19-62706E023703}">
                      <ahyp:hlinkClr xmlns:ahyp="http://schemas.microsoft.com/office/drawing/2018/hyperlinkcolor" val="tx"/>
                    </a:ext>
                  </a:extLst>
                </a:hlinkClick>
              </a:rPr>
              <a:t>WorkQuest Punchout</a:t>
            </a:r>
            <a:endParaRPr lang="en-US" sz="3000" dirty="0">
              <a:solidFill>
                <a:schemeClr val="tx1"/>
              </a:solidFill>
            </a:endParaRPr>
          </a:p>
        </p:txBody>
      </p:sp>
      <p:pic>
        <p:nvPicPr>
          <p:cNvPr id="6" name="Picture 5">
            <a:extLst>
              <a:ext uri="{FF2B5EF4-FFF2-40B4-BE49-F238E27FC236}">
                <a16:creationId xmlns:a16="http://schemas.microsoft.com/office/drawing/2014/main" id="{C9DF1E3C-70E1-DA07-B12D-2A1D567B706D}"/>
              </a:ext>
            </a:extLst>
          </p:cNvPr>
          <p:cNvPicPr>
            <a:picLocks noChangeAspect="1"/>
          </p:cNvPicPr>
          <p:nvPr/>
        </p:nvPicPr>
        <p:blipFill>
          <a:blip r:embed="rId4"/>
          <a:stretch>
            <a:fillRect/>
          </a:stretch>
        </p:blipFill>
        <p:spPr>
          <a:xfrm>
            <a:off x="17186086" y="9678050"/>
            <a:ext cx="5996474" cy="1530350"/>
          </a:xfrm>
          <a:prstGeom prst="rect">
            <a:avLst/>
          </a:prstGeom>
        </p:spPr>
      </p:pic>
    </p:spTree>
    <p:extLst>
      <p:ext uri="{BB962C8B-B14F-4D97-AF65-F5344CB8AC3E}">
        <p14:creationId xmlns:p14="http://schemas.microsoft.com/office/powerpoint/2010/main" val="1220290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9517C8-8720-7E0D-6F22-6F0D7B49DF6B}"/>
              </a:ext>
            </a:extLst>
          </p:cNvPr>
          <p:cNvSpPr>
            <a:spLocks noGrp="1"/>
          </p:cNvSpPr>
          <p:nvPr>
            <p:ph type="title"/>
          </p:nvPr>
        </p:nvSpPr>
        <p:spPr>
          <a:xfrm>
            <a:off x="2213812" y="745401"/>
            <a:ext cx="18288000" cy="1143562"/>
          </a:xfrm>
        </p:spPr>
        <p:txBody>
          <a:bodyPr/>
          <a:lstStyle/>
          <a:p>
            <a:r>
              <a:rPr lang="en-US" dirty="0"/>
              <a:t>PCard Program</a:t>
            </a:r>
          </a:p>
        </p:txBody>
      </p:sp>
      <p:sp>
        <p:nvSpPr>
          <p:cNvPr id="5" name="Text Placeholder 2">
            <a:extLst>
              <a:ext uri="{FF2B5EF4-FFF2-40B4-BE49-F238E27FC236}">
                <a16:creationId xmlns:a16="http://schemas.microsoft.com/office/drawing/2014/main" id="{1445E02D-7815-6BF7-A8D4-86D8A44EAEA2}"/>
              </a:ext>
            </a:extLst>
          </p:cNvPr>
          <p:cNvSpPr>
            <a:spLocks noGrp="1"/>
          </p:cNvSpPr>
          <p:nvPr>
            <p:ph type="body" sz="quarter" idx="10"/>
          </p:nvPr>
        </p:nvSpPr>
        <p:spPr>
          <a:xfrm>
            <a:off x="2051954" y="2330308"/>
            <a:ext cx="19845519" cy="9220008"/>
          </a:xfrm>
        </p:spPr>
        <p:txBody>
          <a:bodyPr/>
          <a:lstStyle/>
          <a:p>
            <a:pPr marL="457200" indent="-457200">
              <a:buFont typeface="Arial" panose="020B0604020202020204" pitchFamily="34" charset="0"/>
              <a:buChar char="•"/>
            </a:pPr>
            <a:r>
              <a:rPr lang="en-US" sz="3200" dirty="0">
                <a:solidFill>
                  <a:schemeClr val="tx1"/>
                </a:solidFill>
              </a:rPr>
              <a:t>Limits - $2000 single transaction; $10,000 per month</a:t>
            </a:r>
          </a:p>
          <a:p>
            <a:pPr marL="457200" indent="-457200">
              <a:buFont typeface="Arial" panose="020B0604020202020204" pitchFamily="34" charset="0"/>
              <a:buChar char="•"/>
            </a:pPr>
            <a:r>
              <a:rPr lang="en-US" sz="3200" dirty="0">
                <a:solidFill>
                  <a:schemeClr val="tx1"/>
                </a:solidFill>
                <a:hlinkClick r:id="rId3">
                  <a:extLst>
                    <a:ext uri="{A12FA001-AC4F-418D-AE19-62706E023703}">
                      <ahyp:hlinkClr xmlns:ahyp="http://schemas.microsoft.com/office/drawing/2018/hyperlinkcolor" val="tx"/>
                    </a:ext>
                  </a:extLst>
                </a:hlinkClick>
              </a:rPr>
              <a:t>PCard log</a:t>
            </a:r>
            <a:r>
              <a:rPr lang="en-US" sz="3200" dirty="0">
                <a:solidFill>
                  <a:schemeClr val="tx1"/>
                </a:solidFill>
              </a:rPr>
              <a:t> updated monthly log procedure and instructions: </a:t>
            </a:r>
            <a:r>
              <a:rPr lang="en-US" sz="3200" dirty="0">
                <a:solidFill>
                  <a:schemeClr val="tx1"/>
                </a:solidFill>
                <a:hlinkClick r:id="rId4"/>
              </a:rPr>
              <a:t>Video</a:t>
            </a:r>
            <a:r>
              <a:rPr lang="en-US" sz="3200" dirty="0">
                <a:solidFill>
                  <a:schemeClr val="tx1"/>
                </a:solidFill>
              </a:rPr>
              <a:t>, </a:t>
            </a:r>
            <a:r>
              <a:rPr lang="en-US" sz="3200" dirty="0">
                <a:solidFill>
                  <a:schemeClr val="tx1"/>
                </a:solidFill>
                <a:hlinkClick r:id="rId5"/>
              </a:rPr>
              <a:t>PDF instructions</a:t>
            </a:r>
            <a:endParaRPr lang="en-US" sz="3200" dirty="0">
              <a:solidFill>
                <a:schemeClr val="tx1"/>
              </a:solidFill>
            </a:endParaRPr>
          </a:p>
          <a:p>
            <a:pPr marL="457200" indent="-457200">
              <a:buFont typeface="Arial" panose="020B0604020202020204" pitchFamily="34" charset="0"/>
              <a:buChar char="•"/>
            </a:pPr>
            <a:r>
              <a:rPr lang="en-US" sz="3200" dirty="0">
                <a:solidFill>
                  <a:schemeClr val="tx1"/>
                </a:solidFill>
              </a:rPr>
              <a:t>Reminder to check your budget as it relates to using your PCard make sure transfers are completed prior to posting dates.</a:t>
            </a:r>
          </a:p>
          <a:p>
            <a:pPr marL="457200" indent="-457200">
              <a:buFont typeface="Arial" panose="020B0604020202020204" pitchFamily="34" charset="0"/>
              <a:buChar char="•"/>
            </a:pPr>
            <a:r>
              <a:rPr lang="en-US" sz="3200" dirty="0">
                <a:solidFill>
                  <a:schemeClr val="tx1"/>
                </a:solidFill>
              </a:rPr>
              <a:t>Prohibited items – Alcohol, Gift Cards, Animals, Fuel, Phone Services, Travel, Weapons, and </a:t>
            </a:r>
            <a:r>
              <a:rPr lang="en-US" sz="3200" dirty="0">
                <a:solidFill>
                  <a:schemeClr val="tx1"/>
                </a:solidFill>
                <a:hlinkClick r:id="rId6">
                  <a:extLst>
                    <a:ext uri="{A12FA001-AC4F-418D-AE19-62706E023703}">
                      <ahyp:hlinkClr xmlns:ahyp="http://schemas.microsoft.com/office/drawing/2018/hyperlinkcolor" val="tx"/>
                    </a:ext>
                  </a:extLst>
                </a:hlinkClick>
              </a:rPr>
              <a:t>other</a:t>
            </a:r>
            <a:endParaRPr lang="en-US" sz="3200" dirty="0">
              <a:solidFill>
                <a:schemeClr val="tx1"/>
              </a:solidFill>
            </a:endParaRPr>
          </a:p>
          <a:p>
            <a:pPr marL="457200" indent="-457200">
              <a:buFont typeface="Arial" panose="020B0604020202020204" pitchFamily="34" charset="0"/>
              <a:buChar char="•"/>
            </a:pPr>
            <a:r>
              <a:rPr lang="en-US" sz="3200" dirty="0">
                <a:solidFill>
                  <a:schemeClr val="tx1"/>
                </a:solidFill>
                <a:hlinkClick r:id="rId6">
                  <a:extLst>
                    <a:ext uri="{A12FA001-AC4F-418D-AE19-62706E023703}">
                      <ahyp:hlinkClr xmlns:ahyp="http://schemas.microsoft.com/office/drawing/2018/hyperlinkcolor" val="tx"/>
                    </a:ext>
                  </a:extLst>
                </a:hlinkClick>
              </a:rPr>
              <a:t>Waiver</a:t>
            </a:r>
            <a:r>
              <a:rPr lang="en-US" sz="3200" dirty="0">
                <a:solidFill>
                  <a:schemeClr val="tx1"/>
                </a:solidFill>
              </a:rPr>
              <a:t> – Card increases, restricted items. Awards, Flowers, Catering, Meal, and Food Services (not food for resale) do not require a PCard waiver.</a:t>
            </a:r>
          </a:p>
          <a:p>
            <a:pPr marL="457200" indent="-457200">
              <a:buFont typeface="Arial" panose="020B0604020202020204" pitchFamily="34" charset="0"/>
              <a:buChar char="•"/>
            </a:pPr>
            <a:r>
              <a:rPr lang="en-US" sz="3200" dirty="0">
                <a:solidFill>
                  <a:schemeClr val="tx1"/>
                </a:solidFill>
              </a:rPr>
              <a:t>Vendor Holds – verify that the vendor is not on hold for purchases over $500. Link </a:t>
            </a:r>
            <a:r>
              <a:rPr lang="en-US" sz="3200" dirty="0">
                <a:solidFill>
                  <a:schemeClr val="tx1"/>
                </a:solidFill>
                <a:hlinkClick r:id="rId7"/>
              </a:rPr>
              <a:t>here</a:t>
            </a:r>
            <a:r>
              <a:rPr lang="en-US" sz="3200" dirty="0">
                <a:solidFill>
                  <a:schemeClr val="tx1"/>
                </a:solidFill>
              </a:rPr>
              <a:t> </a:t>
            </a:r>
          </a:p>
          <a:p>
            <a:pPr marL="457200" indent="-457200">
              <a:buFont typeface="Arial" panose="020B0604020202020204" pitchFamily="34" charset="0"/>
              <a:buChar char="•"/>
            </a:pPr>
            <a:r>
              <a:rPr lang="en-US" sz="3200" dirty="0">
                <a:solidFill>
                  <a:schemeClr val="tx1"/>
                </a:solidFill>
                <a:effectLst/>
                <a:latin typeface="Calibri" panose="020F0502020204030204" pitchFamily="34" charset="0"/>
              </a:rPr>
              <a:t>Questions? Please contact </a:t>
            </a:r>
            <a:r>
              <a:rPr lang="en-US" sz="3200" dirty="0">
                <a:solidFill>
                  <a:schemeClr val="tx1"/>
                </a:solidFill>
                <a:effectLst/>
                <a:latin typeface="Calibri" panose="020F0502020204030204" pitchFamily="34" charset="0"/>
                <a:hlinkClick r:id="rId8"/>
              </a:rPr>
              <a:t>p_card@txstate.edu</a:t>
            </a:r>
            <a:r>
              <a:rPr lang="en-US" sz="3200" dirty="0">
                <a:solidFill>
                  <a:schemeClr val="tx1"/>
                </a:solidFill>
                <a:effectLst/>
                <a:latin typeface="Calibri" panose="020F0502020204030204" pitchFamily="34" charset="0"/>
              </a:rPr>
              <a:t> See resources available at: </a:t>
            </a:r>
            <a:r>
              <a:rPr lang="en-US" sz="3200" dirty="0">
                <a:solidFill>
                  <a:schemeClr val="tx1"/>
                </a:solidFill>
                <a:effectLst/>
                <a:latin typeface="Calibri" panose="020F0502020204030204" pitchFamily="34" charset="0"/>
                <a:hlinkClick r:id="rId9">
                  <a:extLst>
                    <a:ext uri="{A12FA001-AC4F-418D-AE19-62706E023703}">
                      <ahyp:hlinkClr xmlns:ahyp="http://schemas.microsoft.com/office/drawing/2018/hyperlinkcolor" val="tx"/>
                    </a:ext>
                  </a:extLst>
                </a:hlinkClick>
              </a:rPr>
              <a:t>https://www.txstate.edu/procurement/howtopurchase/procurementcard.html</a:t>
            </a:r>
            <a:endParaRPr lang="en-US" sz="3200" dirty="0">
              <a:solidFill>
                <a:schemeClr val="tx1"/>
              </a:solidFill>
              <a:effectLst/>
              <a:latin typeface="Arial" panose="020B0604020202020204" pitchFamily="34" charset="0"/>
            </a:endParaRP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863902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483A6-0C06-7428-EF79-98491AD686D5}"/>
              </a:ext>
            </a:extLst>
          </p:cNvPr>
          <p:cNvSpPr>
            <a:spLocks noGrp="1"/>
          </p:cNvSpPr>
          <p:nvPr>
            <p:ph type="title"/>
          </p:nvPr>
        </p:nvSpPr>
        <p:spPr>
          <a:xfrm>
            <a:off x="3276605" y="368720"/>
            <a:ext cx="18288000" cy="1143562"/>
          </a:xfrm>
        </p:spPr>
        <p:txBody>
          <a:bodyPr/>
          <a:lstStyle/>
          <a:p>
            <a:r>
              <a:rPr lang="en-US" dirty="0"/>
              <a:t>PCard Growth</a:t>
            </a:r>
          </a:p>
        </p:txBody>
      </p:sp>
      <p:graphicFrame>
        <p:nvGraphicFramePr>
          <p:cNvPr id="7" name="Chart 6">
            <a:extLst>
              <a:ext uri="{FF2B5EF4-FFF2-40B4-BE49-F238E27FC236}">
                <a16:creationId xmlns:a16="http://schemas.microsoft.com/office/drawing/2014/main" id="{BBBCA2F2-5945-1490-6790-8CB14EBD312D}"/>
              </a:ext>
            </a:extLst>
          </p:cNvPr>
          <p:cNvGraphicFramePr>
            <a:graphicFrameLocks/>
          </p:cNvGraphicFramePr>
          <p:nvPr>
            <p:extLst>
              <p:ext uri="{D42A27DB-BD31-4B8C-83A1-F6EECF244321}">
                <p14:modId xmlns:p14="http://schemas.microsoft.com/office/powerpoint/2010/main" val="3286689490"/>
              </p:ext>
            </p:extLst>
          </p:nvPr>
        </p:nvGraphicFramePr>
        <p:xfrm>
          <a:off x="2110154" y="1512283"/>
          <a:ext cx="20239891" cy="96844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3672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73E4CF3-59E2-6384-87D6-85902388CD7B}"/>
              </a:ext>
            </a:extLst>
          </p:cNvPr>
          <p:cNvSpPr>
            <a:spLocks noGrp="1"/>
          </p:cNvSpPr>
          <p:nvPr>
            <p:ph type="title"/>
          </p:nvPr>
        </p:nvSpPr>
        <p:spPr>
          <a:xfrm>
            <a:off x="3048000" y="1371039"/>
            <a:ext cx="18288000" cy="1143562"/>
          </a:xfrm>
        </p:spPr>
        <p:txBody>
          <a:bodyPr>
            <a:normAutofit/>
          </a:bodyPr>
          <a:lstStyle/>
          <a:p>
            <a:r>
              <a:rPr lang="en-US" dirty="0"/>
              <a:t>Vendor Management </a:t>
            </a:r>
          </a:p>
        </p:txBody>
      </p:sp>
      <p:sp>
        <p:nvSpPr>
          <p:cNvPr id="5" name="Text Placeholder 2">
            <a:extLst>
              <a:ext uri="{FF2B5EF4-FFF2-40B4-BE49-F238E27FC236}">
                <a16:creationId xmlns:a16="http://schemas.microsoft.com/office/drawing/2014/main" id="{B2CCC496-C0F4-2C5E-CF2C-8C272E2951D5}"/>
              </a:ext>
            </a:extLst>
          </p:cNvPr>
          <p:cNvSpPr>
            <a:spLocks noGrp="1"/>
          </p:cNvSpPr>
          <p:nvPr>
            <p:ph type="body" sz="quarter" idx="10"/>
          </p:nvPr>
        </p:nvSpPr>
        <p:spPr>
          <a:xfrm>
            <a:off x="3048000" y="2514601"/>
            <a:ext cx="18288000" cy="6629400"/>
          </a:xfrm>
        </p:spPr>
        <p:txBody>
          <a:bodyPr/>
          <a:lstStyle/>
          <a:p>
            <a:r>
              <a:rPr lang="en-US" sz="3600" b="1" dirty="0">
                <a:solidFill>
                  <a:schemeClr val="tx1"/>
                </a:solidFill>
              </a:rPr>
              <a:t>Vendor Management policy requirements can be located at </a:t>
            </a:r>
            <a:r>
              <a:rPr lang="en-US" sz="3600" b="1" dirty="0">
                <a:solidFill>
                  <a:schemeClr val="tx1"/>
                </a:solidFill>
                <a:hlinkClick r:id="rId3">
                  <a:extLst>
                    <a:ext uri="{A12FA001-AC4F-418D-AE19-62706E023703}">
                      <ahyp:hlinkClr xmlns:ahyp="http://schemas.microsoft.com/office/drawing/2018/hyperlinkcolor" val="tx"/>
                    </a:ext>
                  </a:extLst>
                </a:hlinkClick>
              </a:rPr>
              <a:t>FSS/PPS No. 03.13</a:t>
            </a:r>
            <a:endParaRPr lang="en-US" sz="3600" b="1" dirty="0">
              <a:solidFill>
                <a:schemeClr val="tx1"/>
              </a:solidFill>
            </a:endParaRPr>
          </a:p>
          <a:p>
            <a:endParaRPr lang="en-US" sz="800" b="1" u="sng" dirty="0">
              <a:solidFill>
                <a:schemeClr val="tx1"/>
              </a:solidFill>
            </a:endParaRPr>
          </a:p>
          <a:p>
            <a:r>
              <a:rPr lang="en-US" sz="3600" b="1" u="sng" dirty="0">
                <a:solidFill>
                  <a:schemeClr val="tx1"/>
                </a:solidFill>
              </a:rPr>
              <a:t>New Vendor Registration via</a:t>
            </a:r>
            <a:r>
              <a:rPr lang="en-US" sz="3600" b="1" dirty="0">
                <a:solidFill>
                  <a:schemeClr val="tx1"/>
                </a:solidFill>
              </a:rPr>
              <a:t> </a:t>
            </a:r>
            <a:r>
              <a:rPr lang="en-US" sz="3600" b="1" u="sng" dirty="0">
                <a:solidFill>
                  <a:schemeClr val="tx1"/>
                </a:solidFill>
              </a:rPr>
              <a:t>PaymentWorks</a:t>
            </a:r>
          </a:p>
          <a:p>
            <a:endParaRPr lang="en-US" sz="800" dirty="0">
              <a:solidFill>
                <a:schemeClr val="tx1"/>
              </a:solidFill>
            </a:endParaRPr>
          </a:p>
          <a:p>
            <a:pPr marL="514350" indent="-514350">
              <a:buFont typeface="+mj-lt"/>
              <a:buAutoNum type="arabicPeriod"/>
            </a:pPr>
            <a:r>
              <a:rPr lang="en-US" sz="3000" dirty="0">
                <a:solidFill>
                  <a:schemeClr val="tx1"/>
                </a:solidFill>
              </a:rPr>
              <a:t>Send vendor registration invite via PaymentWorks to the vendor. Instruction </a:t>
            </a:r>
            <a:r>
              <a:rPr lang="en-US" sz="3000" dirty="0">
                <a:solidFill>
                  <a:schemeClr val="tx1"/>
                </a:solidFill>
                <a:hlinkClick r:id="rId4">
                  <a:extLst>
                    <a:ext uri="{A12FA001-AC4F-418D-AE19-62706E023703}">
                      <ahyp:hlinkClr xmlns:ahyp="http://schemas.microsoft.com/office/drawing/2018/hyperlinkcolor" val="tx"/>
                    </a:ext>
                  </a:extLst>
                </a:hlinkClick>
              </a:rPr>
              <a:t>here</a:t>
            </a:r>
            <a:r>
              <a:rPr lang="en-US" sz="3000" dirty="0">
                <a:solidFill>
                  <a:schemeClr val="tx1"/>
                </a:solidFill>
              </a:rPr>
              <a:t>.</a:t>
            </a:r>
          </a:p>
          <a:p>
            <a:pPr marL="514350" indent="-514350">
              <a:buFont typeface="+mj-lt"/>
              <a:buAutoNum type="arabicPeriod"/>
            </a:pPr>
            <a:r>
              <a:rPr lang="en-US" sz="3000" dirty="0">
                <a:solidFill>
                  <a:schemeClr val="tx1"/>
                </a:solidFill>
              </a:rPr>
              <a:t>New vendor registration and changes to vendor records in TXST SAP system (system of record) are required to be setup via PaymentWorks.</a:t>
            </a:r>
          </a:p>
          <a:p>
            <a:pPr marL="514350" indent="-514350">
              <a:buFont typeface="+mj-lt"/>
              <a:buAutoNum type="arabicPeriod"/>
            </a:pPr>
            <a:r>
              <a:rPr lang="en-US" sz="3000" dirty="0">
                <a:solidFill>
                  <a:schemeClr val="tx1"/>
                </a:solidFill>
              </a:rPr>
              <a:t>Vendor Management will approve vendor registration. Contact </a:t>
            </a:r>
            <a:r>
              <a:rPr lang="en-US" sz="3000" dirty="0">
                <a:solidFill>
                  <a:schemeClr val="tx1"/>
                </a:solidFill>
                <a:hlinkClick r:id="rId5">
                  <a:extLst>
                    <a:ext uri="{A12FA001-AC4F-418D-AE19-62706E023703}">
                      <ahyp:hlinkClr xmlns:ahyp="http://schemas.microsoft.com/office/drawing/2018/hyperlinkcolor" val="tx"/>
                    </a:ext>
                  </a:extLst>
                </a:hlinkClick>
              </a:rPr>
              <a:t>vendorrequests@txstate.edu</a:t>
            </a:r>
            <a:r>
              <a:rPr lang="en-US" sz="3000" dirty="0">
                <a:solidFill>
                  <a:schemeClr val="tx1"/>
                </a:solidFill>
              </a:rPr>
              <a:t> for any questions or support. Note: foreign vendor registrations have multiple approvers before vendor management. </a:t>
            </a:r>
          </a:p>
          <a:p>
            <a:pPr marL="514350" indent="-514350">
              <a:buFont typeface="+mj-lt"/>
              <a:buAutoNum type="arabicPeriod"/>
            </a:pPr>
            <a:r>
              <a:rPr lang="en-US" sz="3000" dirty="0">
                <a:solidFill>
                  <a:schemeClr val="tx1"/>
                </a:solidFill>
              </a:rPr>
              <a:t>Department can search and track vendor registration via PaymentWorks. Go </a:t>
            </a:r>
            <a:r>
              <a:rPr lang="en-US" sz="3000" dirty="0">
                <a:solidFill>
                  <a:schemeClr val="tx1"/>
                </a:solidFill>
                <a:hlinkClick r:id="rId4">
                  <a:extLst>
                    <a:ext uri="{A12FA001-AC4F-418D-AE19-62706E023703}">
                      <ahyp:hlinkClr xmlns:ahyp="http://schemas.microsoft.com/office/drawing/2018/hyperlinkcolor" val="tx"/>
                    </a:ext>
                  </a:extLst>
                </a:hlinkClick>
              </a:rPr>
              <a:t>here</a:t>
            </a:r>
            <a:r>
              <a:rPr lang="en-US" sz="3000" dirty="0">
                <a:solidFill>
                  <a:schemeClr val="tx1"/>
                </a:solidFill>
              </a:rPr>
              <a:t> for instructions. </a:t>
            </a:r>
          </a:p>
          <a:p>
            <a:endParaRPr lang="en-US" dirty="0"/>
          </a:p>
        </p:txBody>
      </p:sp>
      <p:pic>
        <p:nvPicPr>
          <p:cNvPr id="6" name="Picture 5">
            <a:extLst>
              <a:ext uri="{FF2B5EF4-FFF2-40B4-BE49-F238E27FC236}">
                <a16:creationId xmlns:a16="http://schemas.microsoft.com/office/drawing/2014/main" id="{3D69D324-BE04-42A8-D2A1-0AFA528F1E60}"/>
              </a:ext>
            </a:extLst>
          </p:cNvPr>
          <p:cNvPicPr>
            <a:picLocks noChangeAspect="1"/>
          </p:cNvPicPr>
          <p:nvPr/>
        </p:nvPicPr>
        <p:blipFill>
          <a:blip r:embed="rId6"/>
          <a:stretch>
            <a:fillRect/>
          </a:stretch>
        </p:blipFill>
        <p:spPr>
          <a:xfrm>
            <a:off x="16211768" y="3979328"/>
            <a:ext cx="3843972" cy="835020"/>
          </a:xfrm>
          <a:prstGeom prst="rect">
            <a:avLst/>
          </a:prstGeom>
        </p:spPr>
      </p:pic>
    </p:spTree>
    <p:extLst>
      <p:ext uri="{BB962C8B-B14F-4D97-AF65-F5344CB8AC3E}">
        <p14:creationId xmlns:p14="http://schemas.microsoft.com/office/powerpoint/2010/main" val="1169004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0F8D0-59D8-F6F5-CF3B-AFBDF6544A5F}"/>
              </a:ext>
            </a:extLst>
          </p:cNvPr>
          <p:cNvSpPr>
            <a:spLocks noGrp="1"/>
          </p:cNvSpPr>
          <p:nvPr>
            <p:ph type="title"/>
          </p:nvPr>
        </p:nvSpPr>
        <p:spPr>
          <a:xfrm>
            <a:off x="881743" y="1371039"/>
            <a:ext cx="21504728" cy="1143562"/>
          </a:xfrm>
        </p:spPr>
        <p:txBody>
          <a:bodyPr>
            <a:normAutofit fontScale="90000"/>
          </a:bodyPr>
          <a:lstStyle/>
          <a:p>
            <a:r>
              <a:rPr lang="en-US" dirty="0"/>
              <a:t>5 Pillars of Procurement &amp; Strategic Sourcing</a:t>
            </a:r>
          </a:p>
        </p:txBody>
      </p:sp>
      <p:sp>
        <p:nvSpPr>
          <p:cNvPr id="3" name="Isosceles Triangle 2">
            <a:extLst>
              <a:ext uri="{FF2B5EF4-FFF2-40B4-BE49-F238E27FC236}">
                <a16:creationId xmlns:a16="http://schemas.microsoft.com/office/drawing/2014/main" id="{2910E92D-3EA9-A983-2B8D-DE0CC7346EC2}"/>
              </a:ext>
            </a:extLst>
          </p:cNvPr>
          <p:cNvSpPr/>
          <p:nvPr/>
        </p:nvSpPr>
        <p:spPr>
          <a:xfrm>
            <a:off x="3943670" y="2362833"/>
            <a:ext cx="16496660" cy="2612572"/>
          </a:xfrm>
          <a:prstGeom prst="triangle">
            <a:avLst>
              <a:gd name="adj" fmla="val 49315"/>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Cylinder 6">
            <a:extLst>
              <a:ext uri="{FF2B5EF4-FFF2-40B4-BE49-F238E27FC236}">
                <a16:creationId xmlns:a16="http://schemas.microsoft.com/office/drawing/2014/main" id="{F9C0D035-487B-F2E6-EE29-CEF8CF6DC12C}"/>
              </a:ext>
            </a:extLst>
          </p:cNvPr>
          <p:cNvSpPr/>
          <p:nvPr/>
        </p:nvSpPr>
        <p:spPr>
          <a:xfrm>
            <a:off x="4300799" y="5270912"/>
            <a:ext cx="2424267" cy="5018210"/>
          </a:xfrm>
          <a:prstGeom prst="can">
            <a:avLst>
              <a:gd name="adj" fmla="val 24385"/>
            </a:avLst>
          </a:prstGeom>
          <a:solidFill>
            <a:srgbClr val="3B8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br>
              <a:rPr lang="en-US" dirty="0">
                <a:solidFill>
                  <a:schemeClr val="tx1"/>
                </a:solidFill>
              </a:rPr>
            </a:br>
            <a:endParaRPr lang="en-US" dirty="0">
              <a:solidFill>
                <a:schemeClr val="tx1"/>
              </a:solidFill>
            </a:endParaRPr>
          </a:p>
          <a:p>
            <a:pPr algn="ctr"/>
            <a:endParaRPr lang="en-US" dirty="0">
              <a:solidFill>
                <a:schemeClr val="tx1"/>
              </a:solidFill>
            </a:endParaRPr>
          </a:p>
        </p:txBody>
      </p:sp>
      <p:sp>
        <p:nvSpPr>
          <p:cNvPr id="8" name="Cylinder 7">
            <a:extLst>
              <a:ext uri="{FF2B5EF4-FFF2-40B4-BE49-F238E27FC236}">
                <a16:creationId xmlns:a16="http://schemas.microsoft.com/office/drawing/2014/main" id="{816586F3-3359-4681-884E-10AD250B75E5}"/>
              </a:ext>
            </a:extLst>
          </p:cNvPr>
          <p:cNvSpPr/>
          <p:nvPr/>
        </p:nvSpPr>
        <p:spPr>
          <a:xfrm>
            <a:off x="7417398" y="5276373"/>
            <a:ext cx="2693856" cy="5007922"/>
          </a:xfrm>
          <a:prstGeom prst="can">
            <a:avLst/>
          </a:prstGeom>
          <a:solidFill>
            <a:srgbClr val="FE6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9" name="Cylinder 8">
            <a:extLst>
              <a:ext uri="{FF2B5EF4-FFF2-40B4-BE49-F238E27FC236}">
                <a16:creationId xmlns:a16="http://schemas.microsoft.com/office/drawing/2014/main" id="{1ABE291E-61DB-BC39-FBAD-71750D12C8F3}"/>
              </a:ext>
            </a:extLst>
          </p:cNvPr>
          <p:cNvSpPr/>
          <p:nvPr/>
        </p:nvSpPr>
        <p:spPr>
          <a:xfrm>
            <a:off x="10810255" y="5329625"/>
            <a:ext cx="2653591" cy="4959498"/>
          </a:xfrm>
          <a:prstGeom prst="can">
            <a:avLst>
              <a:gd name="adj" fmla="val 218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2600" b="1" dirty="0">
                <a:solidFill>
                  <a:schemeClr val="bg2">
                    <a:lumMod val="10000"/>
                  </a:schemeClr>
                </a:solidFill>
              </a:rPr>
            </a:br>
            <a:br>
              <a:rPr lang="en-US" sz="2600" b="1" dirty="0">
                <a:solidFill>
                  <a:schemeClr val="bg2">
                    <a:lumMod val="10000"/>
                  </a:schemeClr>
                </a:solidFill>
              </a:rPr>
            </a:br>
            <a:br>
              <a:rPr lang="en-US" sz="2600" b="1" dirty="0">
                <a:solidFill>
                  <a:schemeClr val="bg2">
                    <a:lumMod val="10000"/>
                  </a:schemeClr>
                </a:solidFill>
              </a:rPr>
            </a:br>
            <a:endParaRPr lang="en-US" sz="2600" b="1" dirty="0">
              <a:solidFill>
                <a:schemeClr val="bg2">
                  <a:lumMod val="10000"/>
                </a:schemeClr>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dirty="0">
                <a:solidFill>
                  <a:schemeClr val="tx1"/>
                </a:solidFill>
              </a:rPr>
              <a:t> </a:t>
            </a:r>
          </a:p>
        </p:txBody>
      </p:sp>
      <p:sp>
        <p:nvSpPr>
          <p:cNvPr id="10" name="Cylinder 9">
            <a:extLst>
              <a:ext uri="{FF2B5EF4-FFF2-40B4-BE49-F238E27FC236}">
                <a16:creationId xmlns:a16="http://schemas.microsoft.com/office/drawing/2014/main" id="{DCBD55BA-ED83-5998-0F3F-5FA75D0514B8}"/>
              </a:ext>
            </a:extLst>
          </p:cNvPr>
          <p:cNvSpPr/>
          <p:nvPr/>
        </p:nvSpPr>
        <p:spPr>
          <a:xfrm>
            <a:off x="14187865" y="5361863"/>
            <a:ext cx="2648294" cy="4927259"/>
          </a:xfrm>
          <a:prstGeom prst="ca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2800" b="1" dirty="0">
                <a:solidFill>
                  <a:schemeClr val="bg2">
                    <a:lumMod val="10000"/>
                  </a:schemeClr>
                </a:solidFill>
              </a:rPr>
            </a:br>
            <a:br>
              <a:rPr lang="en-US" sz="2800" dirty="0">
                <a:solidFill>
                  <a:schemeClr val="tx1"/>
                </a:solidFill>
              </a:rPr>
            </a:br>
            <a:br>
              <a:rPr lang="en-US" sz="2800" dirty="0">
                <a:solidFill>
                  <a:schemeClr val="tx1"/>
                </a:solidFill>
              </a:rPr>
            </a:br>
            <a:br>
              <a:rPr lang="en-US" sz="2800" dirty="0">
                <a:solidFill>
                  <a:schemeClr val="tx1"/>
                </a:solidFill>
              </a:rPr>
            </a:br>
            <a:br>
              <a:rPr lang="en-US" sz="2800" dirty="0">
                <a:solidFill>
                  <a:schemeClr val="tx1"/>
                </a:solidFill>
              </a:rPr>
            </a:br>
            <a:br>
              <a:rPr lang="en-US" sz="2800" dirty="0">
                <a:solidFill>
                  <a:schemeClr val="tx1"/>
                </a:solidFill>
              </a:rPr>
            </a:br>
            <a:br>
              <a:rPr lang="en-US" sz="2800" dirty="0">
                <a:solidFill>
                  <a:schemeClr val="tx1"/>
                </a:solidFill>
              </a:rPr>
            </a:br>
            <a:br>
              <a:rPr lang="en-US" sz="2800" dirty="0">
                <a:solidFill>
                  <a:schemeClr val="tx1"/>
                </a:solidFill>
              </a:rPr>
            </a:br>
            <a:br>
              <a:rPr lang="en-US" sz="2800" dirty="0">
                <a:solidFill>
                  <a:schemeClr val="tx1"/>
                </a:solidFill>
              </a:rPr>
            </a:br>
            <a:br>
              <a:rPr lang="en-US" sz="2800" dirty="0">
                <a:solidFill>
                  <a:schemeClr val="tx1"/>
                </a:solidFill>
              </a:rPr>
            </a:br>
            <a:r>
              <a:rPr lang="en-US" sz="2800" dirty="0">
                <a:solidFill>
                  <a:schemeClr val="tx1"/>
                </a:solidFill>
              </a:rPr>
              <a:t> </a:t>
            </a:r>
          </a:p>
        </p:txBody>
      </p:sp>
      <p:sp>
        <p:nvSpPr>
          <p:cNvPr id="11" name="Cylinder 10">
            <a:extLst>
              <a:ext uri="{FF2B5EF4-FFF2-40B4-BE49-F238E27FC236}">
                <a16:creationId xmlns:a16="http://schemas.microsoft.com/office/drawing/2014/main" id="{7B953F63-3E42-41D4-BFD8-2A8DDCAF7EB1}"/>
              </a:ext>
            </a:extLst>
          </p:cNvPr>
          <p:cNvSpPr/>
          <p:nvPr/>
        </p:nvSpPr>
        <p:spPr>
          <a:xfrm>
            <a:off x="17570881" y="5361863"/>
            <a:ext cx="2598816" cy="4927259"/>
          </a:xfrm>
          <a:prstGeom prst="can">
            <a:avLst>
              <a:gd name="adj" fmla="val 19348"/>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3400" dirty="0">
                <a:solidFill>
                  <a:schemeClr val="tx1"/>
                </a:solidFill>
              </a:rPr>
            </a:br>
            <a:br>
              <a:rPr lang="en-US" sz="3400" dirty="0">
                <a:solidFill>
                  <a:schemeClr val="tx1"/>
                </a:solidFill>
              </a:rPr>
            </a:br>
            <a:br>
              <a:rPr lang="en-US" sz="3400" dirty="0">
                <a:solidFill>
                  <a:schemeClr val="tx1"/>
                </a:solidFill>
              </a:rPr>
            </a:br>
            <a:br>
              <a:rPr lang="en-US" sz="3400" dirty="0">
                <a:solidFill>
                  <a:schemeClr val="tx1"/>
                </a:solidFill>
              </a:rPr>
            </a:br>
            <a:br>
              <a:rPr lang="en-US" sz="3400" dirty="0">
                <a:solidFill>
                  <a:schemeClr val="tx1"/>
                </a:solidFill>
              </a:rPr>
            </a:br>
            <a:br>
              <a:rPr lang="en-US" sz="3400" dirty="0">
                <a:solidFill>
                  <a:schemeClr val="tx1"/>
                </a:solidFill>
              </a:rPr>
            </a:br>
            <a:br>
              <a:rPr lang="en-US" sz="3400" dirty="0">
                <a:solidFill>
                  <a:schemeClr val="tx1"/>
                </a:solidFill>
              </a:rPr>
            </a:br>
            <a:br>
              <a:rPr lang="en-US" sz="3400" dirty="0">
                <a:solidFill>
                  <a:schemeClr val="tx1"/>
                </a:solidFill>
              </a:rPr>
            </a:br>
            <a:endParaRPr lang="en-US" sz="3400" dirty="0">
              <a:solidFill>
                <a:schemeClr val="tx1"/>
              </a:solidFill>
            </a:endParaRPr>
          </a:p>
        </p:txBody>
      </p:sp>
      <p:sp>
        <p:nvSpPr>
          <p:cNvPr id="12" name="Rectangle 11">
            <a:extLst>
              <a:ext uri="{FF2B5EF4-FFF2-40B4-BE49-F238E27FC236}">
                <a16:creationId xmlns:a16="http://schemas.microsoft.com/office/drawing/2014/main" id="{CC8F0CBB-36BE-D7A1-5365-18C17A87CEE1}"/>
              </a:ext>
            </a:extLst>
          </p:cNvPr>
          <p:cNvSpPr/>
          <p:nvPr/>
        </p:nvSpPr>
        <p:spPr>
          <a:xfrm>
            <a:off x="3943670" y="10938534"/>
            <a:ext cx="16558060" cy="222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ectangle 12">
            <a:extLst>
              <a:ext uri="{FF2B5EF4-FFF2-40B4-BE49-F238E27FC236}">
                <a16:creationId xmlns:a16="http://schemas.microsoft.com/office/drawing/2014/main" id="{70FB1DDD-B5A5-56DE-C86A-8AE322780D94}"/>
              </a:ext>
            </a:extLst>
          </p:cNvPr>
          <p:cNvSpPr/>
          <p:nvPr/>
        </p:nvSpPr>
        <p:spPr>
          <a:xfrm>
            <a:off x="3990858" y="5258224"/>
            <a:ext cx="2938314" cy="655304"/>
          </a:xfrm>
          <a:prstGeom prst="rect">
            <a:avLst/>
          </a:prstGeom>
          <a:solidFill>
            <a:srgbClr val="3B8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HUB</a:t>
            </a:r>
          </a:p>
        </p:txBody>
      </p:sp>
      <p:sp>
        <p:nvSpPr>
          <p:cNvPr id="14" name="Rectangle 13">
            <a:extLst>
              <a:ext uri="{FF2B5EF4-FFF2-40B4-BE49-F238E27FC236}">
                <a16:creationId xmlns:a16="http://schemas.microsoft.com/office/drawing/2014/main" id="{B1A1A138-28C1-2516-8A46-3B03632CF88A}"/>
              </a:ext>
            </a:extLst>
          </p:cNvPr>
          <p:cNvSpPr/>
          <p:nvPr/>
        </p:nvSpPr>
        <p:spPr>
          <a:xfrm>
            <a:off x="7128934" y="5276374"/>
            <a:ext cx="3227976" cy="655304"/>
          </a:xfrm>
          <a:prstGeom prst="rect">
            <a:avLst/>
          </a:prstGeom>
          <a:solidFill>
            <a:srgbClr val="FE6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P-Cards</a:t>
            </a:r>
          </a:p>
        </p:txBody>
      </p:sp>
      <p:sp>
        <p:nvSpPr>
          <p:cNvPr id="15" name="Rectangle 14">
            <a:extLst>
              <a:ext uri="{FF2B5EF4-FFF2-40B4-BE49-F238E27FC236}">
                <a16:creationId xmlns:a16="http://schemas.microsoft.com/office/drawing/2014/main" id="{B2270B1F-9249-6482-22AB-1613089992B7}"/>
              </a:ext>
            </a:extLst>
          </p:cNvPr>
          <p:cNvSpPr/>
          <p:nvPr/>
        </p:nvSpPr>
        <p:spPr>
          <a:xfrm>
            <a:off x="10602565" y="5276371"/>
            <a:ext cx="3059566" cy="6303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3000" b="1" dirty="0">
                <a:solidFill>
                  <a:schemeClr val="bg1"/>
                </a:solidFill>
              </a:rPr>
            </a:br>
            <a:r>
              <a:rPr lang="en-US" sz="3000" b="1" dirty="0">
                <a:solidFill>
                  <a:schemeClr val="bg1"/>
                </a:solidFill>
              </a:rPr>
              <a:t>Vendor Management </a:t>
            </a:r>
          </a:p>
        </p:txBody>
      </p:sp>
      <p:sp>
        <p:nvSpPr>
          <p:cNvPr id="16" name="Rectangle 15">
            <a:extLst>
              <a:ext uri="{FF2B5EF4-FFF2-40B4-BE49-F238E27FC236}">
                <a16:creationId xmlns:a16="http://schemas.microsoft.com/office/drawing/2014/main" id="{C1330B76-B670-2DC7-AF4B-F21AA009242D}"/>
              </a:ext>
            </a:extLst>
          </p:cNvPr>
          <p:cNvSpPr/>
          <p:nvPr/>
        </p:nvSpPr>
        <p:spPr>
          <a:xfrm>
            <a:off x="13867713" y="5270912"/>
            <a:ext cx="3259250" cy="64682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rPr>
              <a:t>Purchasing</a:t>
            </a:r>
          </a:p>
        </p:txBody>
      </p:sp>
      <p:sp>
        <p:nvSpPr>
          <p:cNvPr id="17" name="Rectangle 16">
            <a:extLst>
              <a:ext uri="{FF2B5EF4-FFF2-40B4-BE49-F238E27FC236}">
                <a16:creationId xmlns:a16="http://schemas.microsoft.com/office/drawing/2014/main" id="{50639809-BD91-69E5-51C9-41E62449F6F2}"/>
              </a:ext>
            </a:extLst>
          </p:cNvPr>
          <p:cNvSpPr/>
          <p:nvPr/>
        </p:nvSpPr>
        <p:spPr>
          <a:xfrm>
            <a:off x="17332545" y="5278149"/>
            <a:ext cx="3107785" cy="63959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rPr>
              <a:t>Contracts</a:t>
            </a:r>
          </a:p>
        </p:txBody>
      </p:sp>
      <p:pic>
        <p:nvPicPr>
          <p:cNvPr id="19" name="Picture 18" descr="A blue and white logo&#10;&#10;Description automatically generated">
            <a:extLst>
              <a:ext uri="{FF2B5EF4-FFF2-40B4-BE49-F238E27FC236}">
                <a16:creationId xmlns:a16="http://schemas.microsoft.com/office/drawing/2014/main" id="{757B81DA-89E6-4616-77C4-2A1BEF9B545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4035" y1="47959" x2="14035" y2="55612"/>
                        <a14:foregroundMark x1="13158" y1="43367" x2="65789" y2="50000"/>
                        <a14:foregroundMark x1="65789" y1="44388" x2="87281" y2="61735"/>
                        <a14:foregroundMark x1="87281" y1="61735" x2="71930" y2="47959"/>
                        <a14:foregroundMark x1="71930" y1="46939" x2="71930" y2="43367"/>
                        <a14:foregroundMark x1="46930" y1="16327" x2="55702" y2="15306"/>
                        <a14:foregroundMark x1="55702" y1="14286" x2="54825" y2="19388"/>
                      </a14:backgroundRemoval>
                    </a14:imgEffect>
                  </a14:imgLayer>
                </a14:imgProps>
              </a:ext>
              <a:ext uri="{28A0092B-C50C-407E-A947-70E740481C1C}">
                <a14:useLocalDpi xmlns:a14="http://schemas.microsoft.com/office/drawing/2010/main" val="0"/>
              </a:ext>
            </a:extLst>
          </a:blip>
          <a:stretch>
            <a:fillRect/>
          </a:stretch>
        </p:blipFill>
        <p:spPr>
          <a:xfrm>
            <a:off x="4529432" y="5663646"/>
            <a:ext cx="1917909" cy="1502228"/>
          </a:xfrm>
          <a:prstGeom prst="rect">
            <a:avLst/>
          </a:prstGeom>
        </p:spPr>
      </p:pic>
      <p:pic>
        <p:nvPicPr>
          <p:cNvPr id="23" name="Picture 22" descr="A blue credit card with a red and white logo&#10;&#10;Description automatically generated">
            <a:extLst>
              <a:ext uri="{FF2B5EF4-FFF2-40B4-BE49-F238E27FC236}">
                <a16:creationId xmlns:a16="http://schemas.microsoft.com/office/drawing/2014/main" id="{A5963897-38AF-D9DE-2865-F7A8CA54FC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8667" y="5931679"/>
            <a:ext cx="2084680" cy="1164490"/>
          </a:xfrm>
          <a:prstGeom prst="rect">
            <a:avLst/>
          </a:prstGeom>
        </p:spPr>
      </p:pic>
      <p:pic>
        <p:nvPicPr>
          <p:cNvPr id="25" name="Picture 24" descr="A person shaking hands with another person&#10;&#10;Description automatically generated">
            <a:extLst>
              <a:ext uri="{FF2B5EF4-FFF2-40B4-BE49-F238E27FC236}">
                <a16:creationId xmlns:a16="http://schemas.microsoft.com/office/drawing/2014/main" id="{B4F7168C-563C-4274-35FB-8A5C929AC4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43418" y="6270843"/>
            <a:ext cx="1588811" cy="1321944"/>
          </a:xfrm>
          <a:prstGeom prst="rect">
            <a:avLst/>
          </a:prstGeom>
        </p:spPr>
      </p:pic>
      <p:pic>
        <p:nvPicPr>
          <p:cNvPr id="29" name="Picture 28" descr="A person standing next to a shopping bag&#10;&#10;Description automatically generated">
            <a:extLst>
              <a:ext uri="{FF2B5EF4-FFF2-40B4-BE49-F238E27FC236}">
                <a16:creationId xmlns:a16="http://schemas.microsoft.com/office/drawing/2014/main" id="{C9E5FC53-FA56-618A-6EE1-4065BAF87F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47424" y="5917742"/>
            <a:ext cx="1979808" cy="1312965"/>
          </a:xfrm>
          <a:prstGeom prst="rect">
            <a:avLst/>
          </a:prstGeom>
        </p:spPr>
      </p:pic>
      <p:pic>
        <p:nvPicPr>
          <p:cNvPr id="31" name="Picture 30" descr="A person pointing at a contract&#10;&#10;Description automatically generated">
            <a:extLst>
              <a:ext uri="{FF2B5EF4-FFF2-40B4-BE49-F238E27FC236}">
                <a16:creationId xmlns:a16="http://schemas.microsoft.com/office/drawing/2014/main" id="{1BD90206-90B3-5248-299A-4BE3049840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45669" y="5931678"/>
            <a:ext cx="1975629" cy="1220492"/>
          </a:xfrm>
          <a:prstGeom prst="rect">
            <a:avLst/>
          </a:prstGeom>
        </p:spPr>
      </p:pic>
      <p:sp>
        <p:nvSpPr>
          <p:cNvPr id="32" name="TextBox 31">
            <a:extLst>
              <a:ext uri="{FF2B5EF4-FFF2-40B4-BE49-F238E27FC236}">
                <a16:creationId xmlns:a16="http://schemas.microsoft.com/office/drawing/2014/main" id="{A1443C99-58EA-4F37-5B22-5543C723B553}"/>
              </a:ext>
            </a:extLst>
          </p:cNvPr>
          <p:cNvSpPr txBox="1"/>
          <p:nvPr/>
        </p:nvSpPr>
        <p:spPr>
          <a:xfrm>
            <a:off x="4328048" y="7096169"/>
            <a:ext cx="2375172" cy="2862322"/>
          </a:xfrm>
          <a:prstGeom prst="rect">
            <a:avLst/>
          </a:prstGeom>
          <a:noFill/>
        </p:spPr>
        <p:txBody>
          <a:bodyPr wrap="square" rtlCol="0">
            <a:spAutoFit/>
          </a:bodyPr>
          <a:lstStyle/>
          <a:p>
            <a:pPr algn="ctr"/>
            <a:r>
              <a:rPr lang="en-US" sz="1800" b="1" dirty="0">
                <a:solidFill>
                  <a:schemeClr val="bg1"/>
                </a:solidFill>
              </a:rPr>
              <a:t>A</a:t>
            </a:r>
            <a:r>
              <a:rPr lang="en-US" sz="1800" b="1" i="0" dirty="0">
                <a:solidFill>
                  <a:schemeClr val="bg1"/>
                </a:solidFill>
                <a:effectLst/>
              </a:rPr>
              <a:t> mandated program that was created to promote equal procurement opportunities for small, minority, service - disabled veteran, and woman owned businesses throughout the state of Texas. </a:t>
            </a:r>
            <a:endParaRPr lang="en-US" sz="1800" b="1" dirty="0">
              <a:solidFill>
                <a:schemeClr val="bg1"/>
              </a:solidFill>
              <a:ea typeface="Open Sans Semibold" panose="020B0706030804020204" pitchFamily="34" charset="0"/>
              <a:cs typeface="Open Sans Semibold" panose="020B0706030804020204" pitchFamily="34" charset="0"/>
            </a:endParaRPr>
          </a:p>
        </p:txBody>
      </p:sp>
      <p:sp>
        <p:nvSpPr>
          <p:cNvPr id="37" name="Rectangle 4">
            <a:extLst>
              <a:ext uri="{FF2B5EF4-FFF2-40B4-BE49-F238E27FC236}">
                <a16:creationId xmlns:a16="http://schemas.microsoft.com/office/drawing/2014/main" id="{E2738F99-442C-9BA8-D0B4-B596527D8909}"/>
              </a:ext>
            </a:extLst>
          </p:cNvPr>
          <p:cNvSpPr>
            <a:spLocks noChangeArrowheads="1"/>
          </p:cNvSpPr>
          <p:nvPr/>
        </p:nvSpPr>
        <p:spPr bwMode="auto">
          <a:xfrm>
            <a:off x="152400" y="250681"/>
            <a:ext cx="22313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222222"/>
                </a:solidFill>
                <a:effectLst/>
                <a:latin typeface="Nunito Sans" pitchFamily="2"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 name="TextBox 37">
            <a:extLst>
              <a:ext uri="{FF2B5EF4-FFF2-40B4-BE49-F238E27FC236}">
                <a16:creationId xmlns:a16="http://schemas.microsoft.com/office/drawing/2014/main" id="{D0B6C535-3FA0-3D91-77C8-CB528C36121C}"/>
              </a:ext>
            </a:extLst>
          </p:cNvPr>
          <p:cNvSpPr txBox="1"/>
          <p:nvPr/>
        </p:nvSpPr>
        <p:spPr>
          <a:xfrm>
            <a:off x="7583124" y="7454287"/>
            <a:ext cx="2362404" cy="2031325"/>
          </a:xfrm>
          <a:prstGeom prst="rect">
            <a:avLst/>
          </a:prstGeom>
          <a:noFill/>
        </p:spPr>
        <p:txBody>
          <a:bodyPr wrap="square" rtlCol="0">
            <a:spAutoFit/>
          </a:bodyPr>
          <a:lstStyle/>
          <a:p>
            <a:pPr algn="ctr"/>
            <a:r>
              <a:rPr lang="en-US" sz="1800" b="1" i="0" dirty="0">
                <a:solidFill>
                  <a:schemeClr val="bg1"/>
                </a:solidFill>
                <a:effectLst/>
              </a:rPr>
              <a:t>The Procurement Card is a fast, flexible alternative for processing low dollar purchases from vendors that accept procurement cards.</a:t>
            </a:r>
            <a:endParaRPr lang="en-US" sz="1800" b="1" dirty="0">
              <a:solidFill>
                <a:schemeClr val="bg1"/>
              </a:solidFill>
              <a:ea typeface="Open Sans Semibold" panose="020B0706030804020204" pitchFamily="34" charset="0"/>
              <a:cs typeface="Open Sans Semibold" panose="020B0706030804020204" pitchFamily="34" charset="0"/>
            </a:endParaRPr>
          </a:p>
        </p:txBody>
      </p:sp>
      <p:sp>
        <p:nvSpPr>
          <p:cNvPr id="39" name="TextBox 38">
            <a:extLst>
              <a:ext uri="{FF2B5EF4-FFF2-40B4-BE49-F238E27FC236}">
                <a16:creationId xmlns:a16="http://schemas.microsoft.com/office/drawing/2014/main" id="{CAD42A30-A0EF-C980-7A68-64EB3990D2FA}"/>
              </a:ext>
            </a:extLst>
          </p:cNvPr>
          <p:cNvSpPr txBox="1"/>
          <p:nvPr/>
        </p:nvSpPr>
        <p:spPr>
          <a:xfrm>
            <a:off x="10881309" y="7592787"/>
            <a:ext cx="2502077" cy="1754326"/>
          </a:xfrm>
          <a:prstGeom prst="rect">
            <a:avLst/>
          </a:prstGeom>
          <a:noFill/>
        </p:spPr>
        <p:txBody>
          <a:bodyPr wrap="square" rtlCol="0">
            <a:spAutoFit/>
          </a:bodyPr>
          <a:lstStyle/>
          <a:p>
            <a:pPr algn="ctr"/>
            <a:r>
              <a:rPr lang="en-US" sz="1800" b="1" dirty="0">
                <a:solidFill>
                  <a:schemeClr val="bg1"/>
                </a:solidFill>
                <a:latin typeface="Calibri" panose="020F0502020204030204" pitchFamily="34" charset="0"/>
                <a:cs typeface="Calibri" panose="020F0502020204030204" pitchFamily="34" charset="0"/>
              </a:rPr>
              <a:t>The process of overseeing and managing relationships with external vendors who provide goods or services to TXST.</a:t>
            </a:r>
            <a:endParaRPr lang="en-US" sz="1800" b="1" dirty="0">
              <a:solidFill>
                <a:schemeClr val="bg1"/>
              </a:solidFill>
              <a:latin typeface="Calibri" panose="020F0502020204030204" pitchFamily="34" charset="0"/>
              <a:ea typeface="Open Sans Semibold" panose="020B070603080402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EFA60235-31A4-C6F6-8F18-BDF99849844A}"/>
              </a:ext>
            </a:extLst>
          </p:cNvPr>
          <p:cNvSpPr txBox="1"/>
          <p:nvPr/>
        </p:nvSpPr>
        <p:spPr>
          <a:xfrm rot="10800000" flipV="1">
            <a:off x="14298979" y="7869785"/>
            <a:ext cx="2476697" cy="1200329"/>
          </a:xfrm>
          <a:prstGeom prst="rect">
            <a:avLst/>
          </a:prstGeom>
          <a:noFill/>
        </p:spPr>
        <p:txBody>
          <a:bodyPr wrap="square" rtlCol="0">
            <a:spAutoFit/>
          </a:bodyPr>
          <a:lstStyle/>
          <a:p>
            <a:pPr algn="ctr"/>
            <a:r>
              <a:rPr lang="en-US" sz="1800" b="1" dirty="0">
                <a:solidFill>
                  <a:schemeClr val="bg1"/>
                </a:solidFill>
              </a:rPr>
              <a:t>The process of acquiring goods or services from a vendor, in exchange for money. </a:t>
            </a:r>
            <a:endParaRPr lang="en-US" sz="1800" b="1" dirty="0">
              <a:solidFill>
                <a:schemeClr val="bg1"/>
              </a:solidFill>
              <a:ea typeface="Open Sans Semibold" panose="020B0706030804020204" pitchFamily="34" charset="0"/>
              <a:cs typeface="Open Sans Semibold" panose="020B0706030804020204" pitchFamily="34" charset="0"/>
            </a:endParaRPr>
          </a:p>
        </p:txBody>
      </p:sp>
      <p:sp>
        <p:nvSpPr>
          <p:cNvPr id="41" name="TextBox 40">
            <a:extLst>
              <a:ext uri="{FF2B5EF4-FFF2-40B4-BE49-F238E27FC236}">
                <a16:creationId xmlns:a16="http://schemas.microsoft.com/office/drawing/2014/main" id="{2DFB1B4A-9452-0EFE-FDBA-ED1D7B86A63F}"/>
              </a:ext>
            </a:extLst>
          </p:cNvPr>
          <p:cNvSpPr txBox="1"/>
          <p:nvPr/>
        </p:nvSpPr>
        <p:spPr>
          <a:xfrm>
            <a:off x="17767434" y="7468851"/>
            <a:ext cx="2288518" cy="1754326"/>
          </a:xfrm>
          <a:prstGeom prst="rect">
            <a:avLst/>
          </a:prstGeom>
          <a:noFill/>
        </p:spPr>
        <p:txBody>
          <a:bodyPr wrap="square" rtlCol="0">
            <a:spAutoFit/>
          </a:bodyPr>
          <a:lstStyle/>
          <a:p>
            <a:pPr algn="ctr"/>
            <a:r>
              <a:rPr lang="en-US" sz="1800" b="1" dirty="0">
                <a:solidFill>
                  <a:schemeClr val="bg1"/>
                </a:solidFill>
                <a:effectLst/>
                <a:latin typeface="Calibri" panose="020F0502020204030204" pitchFamily="34" charset="0"/>
                <a:ea typeface="Calibri" panose="020F0502020204030204" pitchFamily="34" charset="0"/>
              </a:rPr>
              <a:t>A contract is an agreement between parties, creating mutual obligations that are enforceable by law. </a:t>
            </a:r>
            <a:endParaRPr lang="en-US"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3" name="Rectangle 42">
            <a:extLst>
              <a:ext uri="{FF2B5EF4-FFF2-40B4-BE49-F238E27FC236}">
                <a16:creationId xmlns:a16="http://schemas.microsoft.com/office/drawing/2014/main" id="{48E46775-C784-4DF6-93B7-7DE4AC0FE62F}"/>
              </a:ext>
            </a:extLst>
          </p:cNvPr>
          <p:cNvSpPr/>
          <p:nvPr/>
        </p:nvSpPr>
        <p:spPr>
          <a:xfrm>
            <a:off x="4247882" y="10402643"/>
            <a:ext cx="2424266" cy="215187"/>
          </a:xfrm>
          <a:prstGeom prst="rect">
            <a:avLst/>
          </a:prstGeom>
          <a:solidFill>
            <a:srgbClr val="3B8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Rectangle 45">
            <a:extLst>
              <a:ext uri="{FF2B5EF4-FFF2-40B4-BE49-F238E27FC236}">
                <a16:creationId xmlns:a16="http://schemas.microsoft.com/office/drawing/2014/main" id="{8AC6E3D2-0913-7A36-2B4F-FAFDD66C425C}"/>
              </a:ext>
            </a:extLst>
          </p:cNvPr>
          <p:cNvSpPr/>
          <p:nvPr/>
        </p:nvSpPr>
        <p:spPr>
          <a:xfrm>
            <a:off x="3960833" y="10658026"/>
            <a:ext cx="3062236" cy="222525"/>
          </a:xfrm>
          <a:prstGeom prst="rect">
            <a:avLst/>
          </a:prstGeom>
          <a:solidFill>
            <a:srgbClr val="3B8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Rectangle 46">
            <a:extLst>
              <a:ext uri="{FF2B5EF4-FFF2-40B4-BE49-F238E27FC236}">
                <a16:creationId xmlns:a16="http://schemas.microsoft.com/office/drawing/2014/main" id="{915C4B5C-FC74-49EF-C9D2-F71B43370FE6}"/>
              </a:ext>
            </a:extLst>
          </p:cNvPr>
          <p:cNvSpPr/>
          <p:nvPr/>
        </p:nvSpPr>
        <p:spPr>
          <a:xfrm>
            <a:off x="7647894" y="10369786"/>
            <a:ext cx="2251588" cy="230256"/>
          </a:xfrm>
          <a:prstGeom prst="rect">
            <a:avLst/>
          </a:prstGeom>
          <a:solidFill>
            <a:srgbClr val="FE6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Rectangle 47">
            <a:extLst>
              <a:ext uri="{FF2B5EF4-FFF2-40B4-BE49-F238E27FC236}">
                <a16:creationId xmlns:a16="http://schemas.microsoft.com/office/drawing/2014/main" id="{69ACF246-152A-DB6C-BEB0-050B6FCFAC5A}"/>
              </a:ext>
            </a:extLst>
          </p:cNvPr>
          <p:cNvSpPr/>
          <p:nvPr/>
        </p:nvSpPr>
        <p:spPr>
          <a:xfrm>
            <a:off x="7198454" y="10658026"/>
            <a:ext cx="3145105" cy="195017"/>
          </a:xfrm>
          <a:prstGeom prst="rect">
            <a:avLst/>
          </a:prstGeom>
          <a:solidFill>
            <a:srgbClr val="FE6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 name="Rectangle 48">
            <a:extLst>
              <a:ext uri="{FF2B5EF4-FFF2-40B4-BE49-F238E27FC236}">
                <a16:creationId xmlns:a16="http://schemas.microsoft.com/office/drawing/2014/main" id="{3E781124-8B6D-F006-447C-DCEA575CC606}"/>
              </a:ext>
            </a:extLst>
          </p:cNvPr>
          <p:cNvSpPr/>
          <p:nvPr/>
        </p:nvSpPr>
        <p:spPr>
          <a:xfrm>
            <a:off x="11059076" y="10374614"/>
            <a:ext cx="2146542" cy="195017"/>
          </a:xfrm>
          <a:prstGeom prst="rect">
            <a:avLst/>
          </a:prstGeom>
          <a:solidFill>
            <a:srgbClr val="E2B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Rectangle 49">
            <a:extLst>
              <a:ext uri="{FF2B5EF4-FFF2-40B4-BE49-F238E27FC236}">
                <a16:creationId xmlns:a16="http://schemas.microsoft.com/office/drawing/2014/main" id="{B89607F4-BEEB-DDCC-32F9-5081F15E2F84}"/>
              </a:ext>
            </a:extLst>
          </p:cNvPr>
          <p:cNvSpPr/>
          <p:nvPr/>
        </p:nvSpPr>
        <p:spPr>
          <a:xfrm>
            <a:off x="10619447" y="10637220"/>
            <a:ext cx="3145105" cy="195017"/>
          </a:xfrm>
          <a:prstGeom prst="rect">
            <a:avLst/>
          </a:prstGeom>
          <a:solidFill>
            <a:srgbClr val="E2B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Rectangle 50">
            <a:extLst>
              <a:ext uri="{FF2B5EF4-FFF2-40B4-BE49-F238E27FC236}">
                <a16:creationId xmlns:a16="http://schemas.microsoft.com/office/drawing/2014/main" id="{98976A59-98D2-62D8-430B-F15A0405B850}"/>
              </a:ext>
            </a:extLst>
          </p:cNvPr>
          <p:cNvSpPr/>
          <p:nvPr/>
        </p:nvSpPr>
        <p:spPr>
          <a:xfrm>
            <a:off x="14484520" y="10358803"/>
            <a:ext cx="2146542" cy="19501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Rectangle 51">
            <a:extLst>
              <a:ext uri="{FF2B5EF4-FFF2-40B4-BE49-F238E27FC236}">
                <a16:creationId xmlns:a16="http://schemas.microsoft.com/office/drawing/2014/main" id="{4241E50A-7A7B-B555-6D62-6AEBE44297F2}"/>
              </a:ext>
            </a:extLst>
          </p:cNvPr>
          <p:cNvSpPr/>
          <p:nvPr/>
        </p:nvSpPr>
        <p:spPr>
          <a:xfrm>
            <a:off x="14040440" y="10617830"/>
            <a:ext cx="3145105" cy="19501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Rectangle 52">
            <a:extLst>
              <a:ext uri="{FF2B5EF4-FFF2-40B4-BE49-F238E27FC236}">
                <a16:creationId xmlns:a16="http://schemas.microsoft.com/office/drawing/2014/main" id="{92A82497-097F-6DF2-B294-8D297F9F9366}"/>
              </a:ext>
            </a:extLst>
          </p:cNvPr>
          <p:cNvSpPr/>
          <p:nvPr/>
        </p:nvSpPr>
        <p:spPr>
          <a:xfrm>
            <a:off x="17813166" y="10358803"/>
            <a:ext cx="2146542" cy="1882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 name="Rectangle 53">
            <a:extLst>
              <a:ext uri="{FF2B5EF4-FFF2-40B4-BE49-F238E27FC236}">
                <a16:creationId xmlns:a16="http://schemas.microsoft.com/office/drawing/2014/main" id="{990F3321-C8D4-3EF2-E456-9056B7FB905E}"/>
              </a:ext>
            </a:extLst>
          </p:cNvPr>
          <p:cNvSpPr/>
          <p:nvPr/>
        </p:nvSpPr>
        <p:spPr>
          <a:xfrm>
            <a:off x="17360930" y="10624549"/>
            <a:ext cx="3145105" cy="1882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024899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35982E-B6B9-93D1-0C17-F483458EDE09}"/>
              </a:ext>
            </a:extLst>
          </p:cNvPr>
          <p:cNvSpPr>
            <a:spLocks noGrp="1"/>
          </p:cNvSpPr>
          <p:nvPr>
            <p:ph type="title"/>
          </p:nvPr>
        </p:nvSpPr>
        <p:spPr>
          <a:xfrm>
            <a:off x="3048000" y="717895"/>
            <a:ext cx="18288000" cy="1143562"/>
          </a:xfrm>
        </p:spPr>
        <p:txBody>
          <a:bodyPr/>
          <a:lstStyle/>
          <a:p>
            <a:r>
              <a:rPr lang="en-US" dirty="0"/>
              <a:t>Vendor Management</a:t>
            </a:r>
          </a:p>
        </p:txBody>
      </p:sp>
      <p:sp>
        <p:nvSpPr>
          <p:cNvPr id="5" name="Text Placeholder 2">
            <a:extLst>
              <a:ext uri="{FF2B5EF4-FFF2-40B4-BE49-F238E27FC236}">
                <a16:creationId xmlns:a16="http://schemas.microsoft.com/office/drawing/2014/main" id="{98C9491A-D97D-4A5A-55B7-2E2274D17123}"/>
              </a:ext>
            </a:extLst>
          </p:cNvPr>
          <p:cNvSpPr>
            <a:spLocks noGrp="1"/>
          </p:cNvSpPr>
          <p:nvPr>
            <p:ph type="body" sz="quarter" idx="10"/>
          </p:nvPr>
        </p:nvSpPr>
        <p:spPr>
          <a:xfrm>
            <a:off x="1638696" y="1995712"/>
            <a:ext cx="20066466" cy="6629400"/>
          </a:xfrm>
        </p:spPr>
        <p:txBody>
          <a:bodyPr/>
          <a:lstStyle/>
          <a:p>
            <a:r>
              <a:rPr lang="en-US" sz="3600" b="1" dirty="0">
                <a:solidFill>
                  <a:schemeClr val="tx1"/>
                </a:solidFill>
                <a:hlinkClick r:id="rId3">
                  <a:extLst>
                    <a:ext uri="{A12FA001-AC4F-418D-AE19-62706E023703}">
                      <ahyp:hlinkClr xmlns:ahyp="http://schemas.microsoft.com/office/drawing/2018/hyperlinkcolor" val="tx"/>
                    </a:ext>
                  </a:extLst>
                </a:hlinkClick>
              </a:rPr>
              <a:t>FS-06</a:t>
            </a:r>
            <a:r>
              <a:rPr lang="en-US" sz="3600" b="1" dirty="0">
                <a:solidFill>
                  <a:schemeClr val="tx1"/>
                </a:solidFill>
              </a:rPr>
              <a:t> – For Individuals only</a:t>
            </a:r>
          </a:p>
          <a:p>
            <a:endParaRPr lang="en-US" sz="800" dirty="0">
              <a:solidFill>
                <a:schemeClr val="tx1"/>
              </a:solidFill>
            </a:endParaRPr>
          </a:p>
          <a:p>
            <a:pPr marL="1371600" lvl="1" indent="-457200">
              <a:lnSpc>
                <a:spcPct val="100000"/>
              </a:lnSpc>
              <a:buFont typeface="Arial" panose="020B0604020202020204" pitchFamily="34" charset="0"/>
              <a:buChar char="•"/>
            </a:pPr>
            <a:r>
              <a:rPr lang="en-US" sz="3200" dirty="0">
                <a:solidFill>
                  <a:schemeClr val="tx1"/>
                </a:solidFill>
              </a:rPr>
              <a:t>The FS-06 form is used to determine if the contractor is currently or has been employed at TXST within the past 12 months</a:t>
            </a:r>
          </a:p>
          <a:p>
            <a:pPr marL="1371600" lvl="1" indent="-457200">
              <a:lnSpc>
                <a:spcPct val="100000"/>
              </a:lnSpc>
              <a:buFont typeface="Arial" panose="020B0604020202020204" pitchFamily="34" charset="0"/>
              <a:buChar char="•"/>
            </a:pPr>
            <a:r>
              <a:rPr lang="en-US" sz="3200" dirty="0">
                <a:solidFill>
                  <a:schemeClr val="tx1"/>
                </a:solidFill>
              </a:rPr>
              <a:t>Employees cannot be set up as vendors, they must be paid by PCR or stipend. </a:t>
            </a:r>
          </a:p>
          <a:p>
            <a:pPr marL="1371600" lvl="1" indent="-457200">
              <a:lnSpc>
                <a:spcPct val="100000"/>
              </a:lnSpc>
              <a:buFont typeface="Arial" panose="020B0604020202020204" pitchFamily="34" charset="0"/>
              <a:buChar char="•"/>
            </a:pPr>
            <a:r>
              <a:rPr lang="en-US" sz="3200" dirty="0">
                <a:solidFill>
                  <a:schemeClr val="tx1"/>
                </a:solidFill>
              </a:rPr>
              <a:t>Exceptions for this include: eNPO reimbursement for employees for certain items (registrations, seminars, work boots, etc.) paid on their employee number, not a vendor number.</a:t>
            </a:r>
          </a:p>
          <a:p>
            <a:pPr marL="1371600" lvl="1" indent="-457200">
              <a:lnSpc>
                <a:spcPct val="100000"/>
              </a:lnSpc>
              <a:buFont typeface="Arial" panose="020B0604020202020204" pitchFamily="34" charset="0"/>
              <a:buChar char="•"/>
            </a:pPr>
            <a:r>
              <a:rPr lang="en-US" sz="3200" dirty="0">
                <a:solidFill>
                  <a:schemeClr val="tx1"/>
                </a:solidFill>
              </a:rPr>
              <a:t>All sections need to be completed, including Account Manager and Contractor signatures before submitting.</a:t>
            </a:r>
          </a:p>
          <a:p>
            <a:pPr marL="1371600" lvl="1" indent="-457200">
              <a:lnSpc>
                <a:spcPct val="100000"/>
              </a:lnSpc>
              <a:buFont typeface="Arial" panose="020B0604020202020204" pitchFamily="34" charset="0"/>
              <a:buChar char="•"/>
            </a:pPr>
            <a:r>
              <a:rPr lang="en-US" sz="3200" dirty="0">
                <a:solidFill>
                  <a:schemeClr val="tx1"/>
                </a:solidFill>
              </a:rPr>
              <a:t>FS-06 needs to be sent to </a:t>
            </a:r>
            <a:r>
              <a:rPr lang="en-US" sz="3200" dirty="0">
                <a:solidFill>
                  <a:schemeClr val="tx1"/>
                </a:solidFill>
                <a:hlinkClick r:id="rId4">
                  <a:extLst>
                    <a:ext uri="{A12FA001-AC4F-418D-AE19-62706E023703}">
                      <ahyp:hlinkClr xmlns:ahyp="http://schemas.microsoft.com/office/drawing/2018/hyperlinkcolor" val="tx"/>
                    </a:ext>
                  </a:extLst>
                </a:hlinkClick>
              </a:rPr>
              <a:t>purchasing@txstate.edu</a:t>
            </a:r>
            <a:r>
              <a:rPr lang="en-US" sz="3200" dirty="0">
                <a:solidFill>
                  <a:schemeClr val="tx1"/>
                </a:solidFill>
              </a:rPr>
              <a:t> </a:t>
            </a:r>
          </a:p>
          <a:p>
            <a:pPr marL="1371600" lvl="1" indent="-457200">
              <a:lnSpc>
                <a:spcPct val="100000"/>
              </a:lnSpc>
              <a:buFont typeface="Arial" panose="020B0604020202020204" pitchFamily="34" charset="0"/>
              <a:buChar char="•"/>
            </a:pPr>
            <a:r>
              <a:rPr lang="en-US" sz="3200" dirty="0">
                <a:solidFill>
                  <a:schemeClr val="tx1"/>
                </a:solidFill>
              </a:rPr>
              <a:t>FS-06 should be fully approved by Vendor Requests before creating a Requisition/eNPO or TCM Form Request.</a:t>
            </a:r>
          </a:p>
          <a:p>
            <a:pPr marL="1371600" lvl="1" indent="-457200">
              <a:lnSpc>
                <a:spcPct val="100000"/>
              </a:lnSpc>
              <a:buFont typeface="Arial" panose="020B0604020202020204" pitchFamily="34" charset="0"/>
              <a:buChar char="•"/>
            </a:pPr>
            <a:r>
              <a:rPr lang="en-US" sz="3200" dirty="0">
                <a:solidFill>
                  <a:schemeClr val="tx1"/>
                </a:solidFill>
              </a:rPr>
              <a:t>Approved forms will be returned to department contact listed on Section I. Be sure to include your name and net id.</a:t>
            </a:r>
          </a:p>
          <a:p>
            <a:pPr marL="1371600" lvl="1" indent="-457200">
              <a:lnSpc>
                <a:spcPct val="100000"/>
              </a:lnSpc>
              <a:buFont typeface="Arial" panose="020B0604020202020204" pitchFamily="34" charset="0"/>
              <a:buChar char="•"/>
            </a:pPr>
            <a:r>
              <a:rPr lang="en-US" sz="3200" dirty="0">
                <a:solidFill>
                  <a:schemeClr val="tx1"/>
                </a:solidFill>
              </a:rPr>
              <a:t>If setting up new vendor, send FS-06 in once their registration is completed through PaymentWorks and/or in SAP.</a:t>
            </a:r>
            <a:endParaRPr lang="en-US" dirty="0"/>
          </a:p>
        </p:txBody>
      </p:sp>
    </p:spTree>
    <p:extLst>
      <p:ext uri="{BB962C8B-B14F-4D97-AF65-F5344CB8AC3E}">
        <p14:creationId xmlns:p14="http://schemas.microsoft.com/office/powerpoint/2010/main" val="1396815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861C7-91EB-2C3D-FFF1-BB394DE6C7E2}"/>
              </a:ext>
            </a:extLst>
          </p:cNvPr>
          <p:cNvSpPr>
            <a:spLocks noGrp="1"/>
          </p:cNvSpPr>
          <p:nvPr>
            <p:ph type="title"/>
          </p:nvPr>
        </p:nvSpPr>
        <p:spPr/>
        <p:txBody>
          <a:bodyPr/>
          <a:lstStyle/>
          <a:p>
            <a:r>
              <a:rPr lang="en-US" dirty="0"/>
              <a:t>Vendor Management</a:t>
            </a:r>
          </a:p>
        </p:txBody>
      </p:sp>
      <p:sp>
        <p:nvSpPr>
          <p:cNvPr id="3" name="Text Placeholder 2">
            <a:extLst>
              <a:ext uri="{FF2B5EF4-FFF2-40B4-BE49-F238E27FC236}">
                <a16:creationId xmlns:a16="http://schemas.microsoft.com/office/drawing/2014/main" id="{6991BD78-03AE-CE89-1229-52F9418F0ABC}"/>
              </a:ext>
            </a:extLst>
          </p:cNvPr>
          <p:cNvSpPr>
            <a:spLocks noGrp="1"/>
          </p:cNvSpPr>
          <p:nvPr>
            <p:ph type="body" sz="quarter" idx="10"/>
          </p:nvPr>
        </p:nvSpPr>
        <p:spPr>
          <a:xfrm>
            <a:off x="2100942" y="3530600"/>
            <a:ext cx="18288000" cy="6629400"/>
          </a:xfrm>
        </p:spPr>
        <p:txBody>
          <a:bodyPr/>
          <a:lstStyle/>
          <a:p>
            <a:pPr marL="457200" indent="-457200">
              <a:buFont typeface="Arial" panose="020B0604020202020204" pitchFamily="34" charset="0"/>
              <a:buChar char="•"/>
            </a:pPr>
            <a:r>
              <a:rPr lang="en-US" sz="3200" dirty="0">
                <a:solidFill>
                  <a:schemeClr val="tx1"/>
                </a:solidFill>
              </a:rPr>
              <a:t>Email </a:t>
            </a:r>
            <a:r>
              <a:rPr lang="en-US" sz="3200" dirty="0">
                <a:solidFill>
                  <a:schemeClr val="tx1"/>
                </a:solidFill>
                <a:hlinkClick r:id="rId3">
                  <a:extLst>
                    <a:ext uri="{A12FA001-AC4F-418D-AE19-62706E023703}">
                      <ahyp:hlinkClr xmlns:ahyp="http://schemas.microsoft.com/office/drawing/2018/hyperlinkcolor" val="tx"/>
                    </a:ext>
                  </a:extLst>
                </a:hlinkClick>
              </a:rPr>
              <a:t>vendorrequests@txstate.edu</a:t>
            </a:r>
            <a:r>
              <a:rPr lang="en-US" sz="3200" dirty="0">
                <a:solidFill>
                  <a:schemeClr val="tx1"/>
                </a:solidFill>
              </a:rPr>
              <a:t> with PATS as the subject line with the vendor number to add  vendors to TCM. </a:t>
            </a:r>
          </a:p>
          <a:p>
            <a:pPr marL="457200" indent="-457200">
              <a:buFont typeface="Arial" panose="020B0604020202020204" pitchFamily="34" charset="0"/>
              <a:buChar char="•"/>
            </a:pPr>
            <a:r>
              <a:rPr lang="en-US" sz="3200" dirty="0">
                <a:solidFill>
                  <a:schemeClr val="tx1"/>
                </a:solidFill>
              </a:rPr>
              <a:t>If a vendor is blocked in SAP, reach out to me so I can unblock them or let you know why they are blocked. (Depending on the vendor)</a:t>
            </a:r>
          </a:p>
          <a:p>
            <a:pPr marL="457200" indent="-457200">
              <a:buFont typeface="Arial" panose="020B0604020202020204" pitchFamily="34" charset="0"/>
              <a:buChar char="•"/>
            </a:pPr>
            <a:r>
              <a:rPr lang="en-US" sz="3200" dirty="0">
                <a:solidFill>
                  <a:schemeClr val="tx1"/>
                </a:solidFill>
              </a:rPr>
              <a:t>I can correct 0TINS for reports or other needs. </a:t>
            </a:r>
          </a:p>
          <a:p>
            <a:pPr marL="457200" indent="-457200">
              <a:buFont typeface="Arial" panose="020B0604020202020204" pitchFamily="34" charset="0"/>
              <a:buChar char="•"/>
            </a:pPr>
            <a:r>
              <a:rPr lang="en-US" sz="3200" dirty="0">
                <a:solidFill>
                  <a:schemeClr val="tx1"/>
                </a:solidFill>
              </a:rPr>
              <a:t>If a vendor is requesting TXST complete a vendor profile, direct them to me.</a:t>
            </a:r>
            <a:endParaRPr lang="en-US" dirty="0"/>
          </a:p>
        </p:txBody>
      </p:sp>
    </p:spTree>
    <p:extLst>
      <p:ext uri="{BB962C8B-B14F-4D97-AF65-F5344CB8AC3E}">
        <p14:creationId xmlns:p14="http://schemas.microsoft.com/office/powerpoint/2010/main" val="3577797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FFFD95-B130-6865-69E4-28A4A4DB30C3}"/>
              </a:ext>
            </a:extLst>
          </p:cNvPr>
          <p:cNvSpPr>
            <a:spLocks noGrp="1"/>
          </p:cNvSpPr>
          <p:nvPr>
            <p:ph type="title"/>
          </p:nvPr>
        </p:nvSpPr>
        <p:spPr>
          <a:xfrm>
            <a:off x="3048000" y="1371039"/>
            <a:ext cx="18288000" cy="1143562"/>
          </a:xfrm>
        </p:spPr>
        <p:txBody>
          <a:bodyPr/>
          <a:lstStyle/>
          <a:p>
            <a:r>
              <a:rPr lang="en-US" dirty="0"/>
              <a:t>HUB Program Review</a:t>
            </a:r>
          </a:p>
        </p:txBody>
      </p:sp>
      <p:sp>
        <p:nvSpPr>
          <p:cNvPr id="5" name="Text Placeholder 2">
            <a:extLst>
              <a:ext uri="{FF2B5EF4-FFF2-40B4-BE49-F238E27FC236}">
                <a16:creationId xmlns:a16="http://schemas.microsoft.com/office/drawing/2014/main" id="{9B1EC357-B7FF-114A-5109-D6E278F02387}"/>
              </a:ext>
            </a:extLst>
          </p:cNvPr>
          <p:cNvSpPr>
            <a:spLocks noGrp="1"/>
          </p:cNvSpPr>
          <p:nvPr>
            <p:ph type="body" sz="quarter" idx="10"/>
          </p:nvPr>
        </p:nvSpPr>
        <p:spPr>
          <a:xfrm>
            <a:off x="3048000" y="2853559"/>
            <a:ext cx="18288000" cy="8166537"/>
          </a:xfrm>
        </p:spPr>
        <p:txBody>
          <a:bodyPr/>
          <a:lstStyle/>
          <a:p>
            <a:r>
              <a:rPr lang="en-US" sz="3200" dirty="0">
                <a:solidFill>
                  <a:schemeClr val="tx1"/>
                </a:solidFill>
              </a:rPr>
              <a:t>Historically Underutilized Businesses (HUBs):</a:t>
            </a:r>
          </a:p>
          <a:p>
            <a:pPr marL="1371600" lvl="1" indent="-457200">
              <a:buFont typeface="Arial" panose="020B0604020202020204" pitchFamily="34" charset="0"/>
              <a:buChar char="•"/>
            </a:pPr>
            <a:r>
              <a:rPr lang="en-US" sz="3200" dirty="0">
                <a:solidFill>
                  <a:schemeClr val="tx1"/>
                </a:solidFill>
              </a:rPr>
              <a:t>Small business (per TAC) with principal place of business in Texas </a:t>
            </a:r>
          </a:p>
          <a:p>
            <a:pPr marL="1371600" lvl="1" indent="-457200">
              <a:buFont typeface="Arial" panose="020B0604020202020204" pitchFamily="34" charset="0"/>
              <a:buChar char="•"/>
            </a:pPr>
            <a:r>
              <a:rPr lang="en-US" sz="3200" dirty="0">
                <a:solidFill>
                  <a:schemeClr val="tx1"/>
                </a:solidFill>
              </a:rPr>
              <a:t>51% or more owned by:</a:t>
            </a:r>
          </a:p>
          <a:p>
            <a:pPr marL="2286000" lvl="2" indent="-457200">
              <a:buFont typeface="Arial" panose="020B0604020202020204" pitchFamily="34" charset="0"/>
              <a:buChar char="•"/>
            </a:pPr>
            <a:r>
              <a:rPr lang="en-US" sz="3200" dirty="0">
                <a:solidFill>
                  <a:schemeClr val="tx1"/>
                </a:solidFill>
              </a:rPr>
              <a:t>Ethnic minority</a:t>
            </a:r>
          </a:p>
          <a:p>
            <a:pPr marL="2286000" lvl="2" indent="-457200">
              <a:buFont typeface="Arial" panose="020B0604020202020204" pitchFamily="34" charset="0"/>
              <a:buChar char="•"/>
            </a:pPr>
            <a:r>
              <a:rPr lang="en-US" sz="3200" dirty="0">
                <a:solidFill>
                  <a:schemeClr val="tx1"/>
                </a:solidFill>
              </a:rPr>
              <a:t>American Woman</a:t>
            </a:r>
          </a:p>
          <a:p>
            <a:pPr marL="2286000" lvl="2" indent="-457200">
              <a:buFont typeface="Arial" panose="020B0604020202020204" pitchFamily="34" charset="0"/>
              <a:buChar char="•"/>
            </a:pPr>
            <a:r>
              <a:rPr lang="en-US" sz="3200" dirty="0">
                <a:solidFill>
                  <a:schemeClr val="tx1"/>
                </a:solidFill>
              </a:rPr>
              <a:t>Service-disabled Veteran </a:t>
            </a:r>
          </a:p>
          <a:p>
            <a:pPr marL="1371600" lvl="1" indent="-457200">
              <a:buFont typeface="Arial" panose="020B0604020202020204" pitchFamily="34" charset="0"/>
              <a:buChar char="•"/>
            </a:pPr>
            <a:r>
              <a:rPr lang="en-US" sz="3200" dirty="0">
                <a:solidFill>
                  <a:schemeClr val="tx1"/>
                </a:solidFill>
              </a:rPr>
              <a:t>Owner must reside in Texas and actively participate in daily operations </a:t>
            </a:r>
          </a:p>
          <a:p>
            <a:pPr marL="1371600" lvl="1" indent="-457200">
              <a:buFont typeface="Arial" panose="020B0604020202020204" pitchFamily="34" charset="0"/>
              <a:buChar char="•"/>
            </a:pPr>
            <a:r>
              <a:rPr lang="en-US" sz="3200" dirty="0">
                <a:solidFill>
                  <a:schemeClr val="tx1"/>
                </a:solidFill>
              </a:rPr>
              <a:t>Must be certified by the state</a:t>
            </a:r>
          </a:p>
          <a:p>
            <a:pPr lvl="1"/>
            <a:endParaRPr lang="en-US" sz="3200" dirty="0">
              <a:solidFill>
                <a:schemeClr val="tx1"/>
              </a:solidFill>
            </a:endParaRPr>
          </a:p>
          <a:p>
            <a:pPr>
              <a:lnSpc>
                <a:spcPct val="100000"/>
              </a:lnSpc>
            </a:pPr>
            <a:r>
              <a:rPr lang="en-US" sz="3200" dirty="0">
                <a:solidFill>
                  <a:schemeClr val="tx1"/>
                </a:solidFill>
              </a:rPr>
              <a:t>The Statewide Procurement Division, Historically Underutilized Business (HUB) Program administers the HUB program in accordance with: </a:t>
            </a:r>
          </a:p>
          <a:p>
            <a:pPr marL="457200" indent="-457200">
              <a:lnSpc>
                <a:spcPct val="100000"/>
              </a:lnSpc>
              <a:buFont typeface="Arial" panose="020B0604020202020204" pitchFamily="34" charset="0"/>
              <a:buChar char="•"/>
            </a:pPr>
            <a:r>
              <a:rPr lang="en-US" sz="3200" dirty="0">
                <a:solidFill>
                  <a:schemeClr val="tx1"/>
                </a:solidFill>
              </a:rPr>
              <a:t>Texas Government Code Title 10, Subtitle D, Chapter 2161 &amp; Texas Administrative Code, Title 34, Part 1, Chapter 20, Subchapter D, Division 1, Rule §20.281 – 20.298</a:t>
            </a:r>
          </a:p>
        </p:txBody>
      </p:sp>
    </p:spTree>
    <p:extLst>
      <p:ext uri="{BB962C8B-B14F-4D97-AF65-F5344CB8AC3E}">
        <p14:creationId xmlns:p14="http://schemas.microsoft.com/office/powerpoint/2010/main" val="2795421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A915CF-E9EA-0FAE-6621-C1435C44380D}"/>
              </a:ext>
            </a:extLst>
          </p:cNvPr>
          <p:cNvSpPr>
            <a:spLocks noGrp="1"/>
          </p:cNvSpPr>
          <p:nvPr>
            <p:ph type="title"/>
          </p:nvPr>
        </p:nvSpPr>
        <p:spPr>
          <a:xfrm>
            <a:off x="3048000" y="1371039"/>
            <a:ext cx="18288000" cy="1143562"/>
          </a:xfrm>
        </p:spPr>
        <p:txBody>
          <a:bodyPr/>
          <a:lstStyle/>
          <a:p>
            <a:r>
              <a:rPr lang="en-US" dirty="0"/>
              <a:t>State of Texas HUB goals</a:t>
            </a:r>
          </a:p>
        </p:txBody>
      </p:sp>
      <p:sp>
        <p:nvSpPr>
          <p:cNvPr id="5" name="Text Placeholder 2">
            <a:extLst>
              <a:ext uri="{FF2B5EF4-FFF2-40B4-BE49-F238E27FC236}">
                <a16:creationId xmlns:a16="http://schemas.microsoft.com/office/drawing/2014/main" id="{63B4DDBA-85EF-2CDE-238E-3788B3631508}"/>
              </a:ext>
            </a:extLst>
          </p:cNvPr>
          <p:cNvSpPr>
            <a:spLocks noGrp="1"/>
          </p:cNvSpPr>
          <p:nvPr>
            <p:ph type="body" sz="quarter" idx="10"/>
          </p:nvPr>
        </p:nvSpPr>
        <p:spPr>
          <a:xfrm>
            <a:off x="3048000" y="3516274"/>
            <a:ext cx="19181379" cy="6202855"/>
          </a:xfrm>
        </p:spPr>
        <p:txBody>
          <a:bodyPr/>
          <a:lstStyle/>
          <a:p>
            <a:r>
              <a:rPr lang="en-US" sz="3200" dirty="0">
                <a:solidFill>
                  <a:schemeClr val="tx1"/>
                </a:solidFill>
              </a:rPr>
              <a:t>State agencies shall make a good faith effort to assist HUBs in receiving a portion of contracts.</a:t>
            </a:r>
          </a:p>
          <a:p>
            <a:r>
              <a:rPr lang="en-US" sz="3200" u="sng" dirty="0">
                <a:solidFill>
                  <a:schemeClr val="tx1"/>
                </a:solidFill>
              </a:rPr>
              <a:t>Texas State University has adopted the State of Texas HUB goals as follows:</a:t>
            </a:r>
          </a:p>
          <a:p>
            <a:pPr marL="457200" indent="-457200">
              <a:lnSpc>
                <a:spcPct val="100000"/>
              </a:lnSpc>
              <a:buFont typeface="Arial" panose="020B0604020202020204" pitchFamily="34" charset="0"/>
              <a:buChar char="•"/>
            </a:pPr>
            <a:r>
              <a:rPr lang="en-US" sz="3200" dirty="0">
                <a:solidFill>
                  <a:schemeClr val="tx1"/>
                </a:solidFill>
              </a:rPr>
              <a:t>21.1% Building Construction</a:t>
            </a:r>
          </a:p>
          <a:p>
            <a:pPr marL="457200" indent="-457200">
              <a:lnSpc>
                <a:spcPct val="100000"/>
              </a:lnSpc>
              <a:buFont typeface="Arial" panose="020B0604020202020204" pitchFamily="34" charset="0"/>
              <a:buChar char="•"/>
            </a:pPr>
            <a:r>
              <a:rPr lang="en-US" sz="3200" dirty="0">
                <a:solidFill>
                  <a:schemeClr val="tx1"/>
                </a:solidFill>
              </a:rPr>
              <a:t>32.9% Special Trade </a:t>
            </a:r>
          </a:p>
          <a:p>
            <a:pPr marL="457200" indent="-457200">
              <a:lnSpc>
                <a:spcPct val="100000"/>
              </a:lnSpc>
              <a:buFont typeface="Arial" panose="020B0604020202020204" pitchFamily="34" charset="0"/>
              <a:buChar char="•"/>
            </a:pPr>
            <a:r>
              <a:rPr lang="en-US" sz="3200" dirty="0">
                <a:solidFill>
                  <a:schemeClr val="tx1"/>
                </a:solidFill>
              </a:rPr>
              <a:t>23.7% Professional Services (engineering, architecture, etc.)</a:t>
            </a:r>
          </a:p>
          <a:p>
            <a:pPr marL="457200" indent="-457200">
              <a:lnSpc>
                <a:spcPct val="100000"/>
              </a:lnSpc>
              <a:buFont typeface="Arial" panose="020B0604020202020204" pitchFamily="34" charset="0"/>
              <a:buChar char="•"/>
            </a:pPr>
            <a:r>
              <a:rPr lang="en-US" sz="3200" dirty="0">
                <a:solidFill>
                  <a:schemeClr val="tx1"/>
                </a:solidFill>
              </a:rPr>
              <a:t>26.0% Other Services</a:t>
            </a:r>
          </a:p>
          <a:p>
            <a:pPr marL="457200" indent="-457200">
              <a:lnSpc>
                <a:spcPct val="100000"/>
              </a:lnSpc>
              <a:buFont typeface="Arial" panose="020B0604020202020204" pitchFamily="34" charset="0"/>
              <a:buChar char="•"/>
            </a:pPr>
            <a:r>
              <a:rPr lang="en-US" sz="3200" dirty="0">
                <a:solidFill>
                  <a:schemeClr val="tx1"/>
                </a:solidFill>
              </a:rPr>
              <a:t>21.1% Commodities</a:t>
            </a:r>
          </a:p>
          <a:p>
            <a:endParaRPr lang="en-US" dirty="0"/>
          </a:p>
        </p:txBody>
      </p:sp>
    </p:spTree>
    <p:extLst>
      <p:ext uri="{BB962C8B-B14F-4D97-AF65-F5344CB8AC3E}">
        <p14:creationId xmlns:p14="http://schemas.microsoft.com/office/powerpoint/2010/main" val="4273064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483A6-0C06-7428-EF79-98491AD686D5}"/>
              </a:ext>
            </a:extLst>
          </p:cNvPr>
          <p:cNvSpPr>
            <a:spLocks noGrp="1"/>
          </p:cNvSpPr>
          <p:nvPr>
            <p:ph type="title"/>
          </p:nvPr>
        </p:nvSpPr>
        <p:spPr>
          <a:xfrm>
            <a:off x="3918285" y="368720"/>
            <a:ext cx="18288000" cy="1143562"/>
          </a:xfrm>
        </p:spPr>
        <p:txBody>
          <a:bodyPr/>
          <a:lstStyle/>
          <a:p>
            <a:r>
              <a:rPr lang="en-US" dirty="0"/>
              <a:t>Total Annual HUB Spend and HUB%</a:t>
            </a:r>
          </a:p>
        </p:txBody>
      </p:sp>
      <p:pic>
        <p:nvPicPr>
          <p:cNvPr id="4" name="Picture 3">
            <a:extLst>
              <a:ext uri="{FF2B5EF4-FFF2-40B4-BE49-F238E27FC236}">
                <a16:creationId xmlns:a16="http://schemas.microsoft.com/office/drawing/2014/main" id="{809379ED-AF5E-FB44-1C27-F3DA5605273D}"/>
              </a:ext>
            </a:extLst>
          </p:cNvPr>
          <p:cNvPicPr>
            <a:picLocks noChangeAspect="1"/>
          </p:cNvPicPr>
          <p:nvPr/>
        </p:nvPicPr>
        <p:blipFill>
          <a:blip r:embed="rId3"/>
          <a:stretch>
            <a:fillRect/>
          </a:stretch>
        </p:blipFill>
        <p:spPr>
          <a:xfrm>
            <a:off x="3136066" y="1865935"/>
            <a:ext cx="18071597" cy="8883571"/>
          </a:xfrm>
          <a:prstGeom prst="rect">
            <a:avLst/>
          </a:prstGeom>
        </p:spPr>
      </p:pic>
    </p:spTree>
    <p:extLst>
      <p:ext uri="{BB962C8B-B14F-4D97-AF65-F5344CB8AC3E}">
        <p14:creationId xmlns:p14="http://schemas.microsoft.com/office/powerpoint/2010/main" val="1361003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549D48F-D442-F10F-B9B8-43C94773AB6F}"/>
              </a:ext>
            </a:extLst>
          </p:cNvPr>
          <p:cNvSpPr>
            <a:spLocks noGrp="1"/>
          </p:cNvSpPr>
          <p:nvPr>
            <p:ph type="body" sz="quarter" idx="10"/>
          </p:nvPr>
        </p:nvSpPr>
        <p:spPr>
          <a:xfrm>
            <a:off x="3749742" y="3506702"/>
            <a:ext cx="16884516" cy="6192470"/>
          </a:xfrm>
        </p:spPr>
        <p:txBody>
          <a:bodyPr/>
          <a:lstStyle/>
          <a:p>
            <a:pPr marL="0" marR="0">
              <a:spcBef>
                <a:spcPts val="0"/>
              </a:spcBef>
              <a:spcAft>
                <a:spcPts val="0"/>
              </a:spcAft>
            </a:pPr>
            <a:r>
              <a:rPr lang="en-US" sz="4000" b="1" u="sng" dirty="0">
                <a:solidFill>
                  <a:schemeClr val="tx1"/>
                </a:solidFill>
                <a:effectLst/>
                <a:latin typeface="Nunito Sans" pitchFamily="2" charset="0"/>
                <a:ea typeface="Times New Roman" panose="02020603050405020304" pitchFamily="18" charset="0"/>
              </a:rPr>
              <a:t>Informal Bids (15k-50k) </a:t>
            </a:r>
            <a:endParaRPr lang="en-US" sz="4000" dirty="0">
              <a:solidFill>
                <a:schemeClr val="tx1"/>
              </a:solidFill>
              <a:effectLst/>
              <a:latin typeface="Nunito Sans" pitchFamily="2" charset="0"/>
              <a:ea typeface="Times New Roman" panose="02020603050405020304" pitchFamily="18" charset="0"/>
            </a:endParaRPr>
          </a:p>
          <a:p>
            <a:pPr marL="457200" marR="0" indent="-457200">
              <a:spcBef>
                <a:spcPts val="0"/>
              </a:spcBef>
              <a:spcAft>
                <a:spcPts val="0"/>
              </a:spcAft>
              <a:buFont typeface="Arial" panose="020B0604020202020204" pitchFamily="34" charset="0"/>
              <a:buChar char="•"/>
            </a:pPr>
            <a:r>
              <a:rPr lang="en-US" sz="4000" dirty="0">
                <a:solidFill>
                  <a:schemeClr val="tx1"/>
                </a:solidFill>
                <a:latin typeface="Nunito Sans" pitchFamily="2" charset="0"/>
                <a:ea typeface="Times New Roman" panose="02020603050405020304" pitchFamily="18" charset="0"/>
              </a:rPr>
              <a:t>R</a:t>
            </a:r>
            <a:r>
              <a:rPr lang="en-US" sz="4000" dirty="0">
                <a:solidFill>
                  <a:schemeClr val="tx1"/>
                </a:solidFill>
                <a:effectLst/>
                <a:latin typeface="Nunito Sans" pitchFamily="2" charset="0"/>
                <a:ea typeface="Times New Roman" panose="02020603050405020304" pitchFamily="18" charset="0"/>
              </a:rPr>
              <a:t>equire 3 bids from CMBL vendors, 2 need to be HUBs</a:t>
            </a:r>
            <a:endParaRPr lang="en-US" sz="4000" dirty="0">
              <a:solidFill>
                <a:schemeClr val="tx1"/>
              </a:solidFill>
              <a:effectLst/>
              <a:latin typeface="Nunito Sans" pitchFamily="2" charset="0"/>
              <a:ea typeface="Calibri" panose="020F0502020204030204" pitchFamily="34" charset="0"/>
            </a:endParaRPr>
          </a:p>
          <a:p>
            <a:pPr marL="457200" lvl="0" indent="-457200">
              <a:spcBef>
                <a:spcPts val="0"/>
              </a:spcBef>
              <a:buFont typeface="Arial" panose="020B0604020202020204" pitchFamily="34" charset="0"/>
              <a:buChar char="•"/>
            </a:pPr>
            <a:endParaRPr lang="en-US" sz="4000" dirty="0">
              <a:solidFill>
                <a:schemeClr val="tx1"/>
              </a:solidFill>
              <a:latin typeface="Nunito Sans" pitchFamily="2" charset="0"/>
            </a:endParaRPr>
          </a:p>
          <a:p>
            <a:pPr marL="457200" lvl="0" indent="-457200">
              <a:spcBef>
                <a:spcPts val="0"/>
              </a:spcBef>
              <a:buFont typeface="Arial" panose="020B0604020202020204" pitchFamily="34" charset="0"/>
              <a:buChar char="•"/>
            </a:pPr>
            <a:r>
              <a:rPr lang="en-US" sz="4000" dirty="0">
                <a:solidFill>
                  <a:schemeClr val="tx1"/>
                </a:solidFill>
                <a:latin typeface="Nunito Sans" pitchFamily="2" charset="0"/>
              </a:rPr>
              <a:t>If you need help finding HUB vendors, I can help and provide training on using the </a:t>
            </a:r>
            <a:r>
              <a:rPr lang="en-US" sz="4000" dirty="0">
                <a:solidFill>
                  <a:schemeClr val="tx1"/>
                </a:solidFill>
                <a:latin typeface="Nunito Sans" pitchFamily="2" charset="0"/>
                <a:hlinkClick r:id="rId3">
                  <a:extLst>
                    <a:ext uri="{A12FA001-AC4F-418D-AE19-62706E023703}">
                      <ahyp:hlinkClr xmlns:ahyp="http://schemas.microsoft.com/office/drawing/2018/hyperlinkcolor" val="tx"/>
                    </a:ext>
                  </a:extLst>
                </a:hlinkClick>
              </a:rPr>
              <a:t>state’s commodity codes</a:t>
            </a:r>
            <a:r>
              <a:rPr lang="en-US" sz="4000" dirty="0">
                <a:solidFill>
                  <a:schemeClr val="tx1"/>
                </a:solidFill>
                <a:latin typeface="Nunito Sans" pitchFamily="2" charset="0"/>
              </a:rPr>
              <a:t> and </a:t>
            </a:r>
            <a:r>
              <a:rPr lang="en-US" sz="4000" dirty="0">
                <a:solidFill>
                  <a:schemeClr val="tx1"/>
                </a:solidFill>
                <a:latin typeface="Nunito Sans" pitchFamily="2" charset="0"/>
                <a:hlinkClick r:id="rId4">
                  <a:extLst>
                    <a:ext uri="{A12FA001-AC4F-418D-AE19-62706E023703}">
                      <ahyp:hlinkClr xmlns:ahyp="http://schemas.microsoft.com/office/drawing/2018/hyperlinkcolor" val="tx"/>
                    </a:ext>
                  </a:extLst>
                </a:hlinkClick>
              </a:rPr>
              <a:t>CMBL</a:t>
            </a:r>
            <a:r>
              <a:rPr lang="en-US" sz="4000" dirty="0">
                <a:solidFill>
                  <a:schemeClr val="tx1"/>
                </a:solidFill>
                <a:latin typeface="Nunito Sans" pitchFamily="2" charset="0"/>
              </a:rPr>
              <a:t> list.</a:t>
            </a:r>
          </a:p>
          <a:p>
            <a:pPr marR="0" lvl="0">
              <a:spcBef>
                <a:spcPts val="0"/>
              </a:spcBef>
              <a:spcAft>
                <a:spcPts val="0"/>
              </a:spcAft>
            </a:pPr>
            <a:endParaRPr lang="en-US" sz="3200" dirty="0">
              <a:solidFill>
                <a:schemeClr val="tx1"/>
              </a:solidFill>
              <a:effectLst/>
              <a:latin typeface="Nunito Sans" pitchFamily="2" charset="0"/>
              <a:ea typeface="Calibri" panose="020F0502020204030204" pitchFamily="34" charset="0"/>
            </a:endParaRPr>
          </a:p>
          <a:p>
            <a:pPr marL="1371600" lvl="1" indent="-457200">
              <a:buFont typeface="Arial" panose="020B0604020202020204" pitchFamily="34" charset="0"/>
              <a:buChar char="•"/>
            </a:pPr>
            <a:endParaRPr lang="en-US" sz="3200" dirty="0">
              <a:solidFill>
                <a:schemeClr val="accent6"/>
              </a:solidFill>
            </a:endParaRPr>
          </a:p>
          <a:p>
            <a:pPr lvl="1"/>
            <a:endParaRPr lang="en-US" sz="3200" dirty="0">
              <a:solidFill>
                <a:schemeClr val="accent6"/>
              </a:solidFill>
            </a:endParaRPr>
          </a:p>
        </p:txBody>
      </p:sp>
      <p:sp>
        <p:nvSpPr>
          <p:cNvPr id="5" name="Title 1">
            <a:extLst>
              <a:ext uri="{FF2B5EF4-FFF2-40B4-BE49-F238E27FC236}">
                <a16:creationId xmlns:a16="http://schemas.microsoft.com/office/drawing/2014/main" id="{6C5625C9-943B-D5AA-574A-DA00708EE764}"/>
              </a:ext>
            </a:extLst>
          </p:cNvPr>
          <p:cNvSpPr>
            <a:spLocks noGrp="1"/>
          </p:cNvSpPr>
          <p:nvPr>
            <p:ph type="title"/>
          </p:nvPr>
        </p:nvSpPr>
        <p:spPr>
          <a:xfrm>
            <a:off x="3048000" y="1016476"/>
            <a:ext cx="18288000" cy="1143562"/>
          </a:xfrm>
        </p:spPr>
        <p:txBody>
          <a:bodyPr/>
          <a:lstStyle/>
          <a:p>
            <a:pPr algn="ctr"/>
            <a:r>
              <a:rPr lang="en-US" dirty="0"/>
              <a:t>HUB Program Reminders</a:t>
            </a:r>
          </a:p>
        </p:txBody>
      </p:sp>
    </p:spTree>
    <p:extLst>
      <p:ext uri="{BB962C8B-B14F-4D97-AF65-F5344CB8AC3E}">
        <p14:creationId xmlns:p14="http://schemas.microsoft.com/office/powerpoint/2010/main" val="1532539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87E20-B5F5-DA4C-57EE-D12D540576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C041BC-74CC-1A97-9B19-000BB48BC79A}"/>
              </a:ext>
            </a:extLst>
          </p:cNvPr>
          <p:cNvSpPr>
            <a:spLocks noGrp="1"/>
          </p:cNvSpPr>
          <p:nvPr>
            <p:ph type="title"/>
          </p:nvPr>
        </p:nvSpPr>
        <p:spPr>
          <a:xfrm>
            <a:off x="3226332" y="627530"/>
            <a:ext cx="16607439" cy="1129553"/>
          </a:xfrm>
        </p:spPr>
        <p:txBody>
          <a:bodyPr>
            <a:normAutofit fontScale="90000"/>
          </a:bodyPr>
          <a:lstStyle/>
          <a:p>
            <a:r>
              <a:rPr lang="en-US" dirty="0"/>
              <a:t>New HUB Determination Form(HDF)</a:t>
            </a:r>
          </a:p>
        </p:txBody>
      </p:sp>
      <p:sp>
        <p:nvSpPr>
          <p:cNvPr id="8" name="TextBox 7">
            <a:extLst>
              <a:ext uri="{FF2B5EF4-FFF2-40B4-BE49-F238E27FC236}">
                <a16:creationId xmlns:a16="http://schemas.microsoft.com/office/drawing/2014/main" id="{31DF1D3B-BAA4-7748-49BC-A779E3C0E2FC}"/>
              </a:ext>
            </a:extLst>
          </p:cNvPr>
          <p:cNvSpPr txBox="1"/>
          <p:nvPr/>
        </p:nvSpPr>
        <p:spPr>
          <a:xfrm>
            <a:off x="11179628" y="1953986"/>
            <a:ext cx="8572500" cy="1098762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Non-exempt (per TSUS CHMB Sec 3.2.3E) and non-grant procurements &gt;= $100,000 will require either: </a:t>
            </a:r>
          </a:p>
          <a:p>
            <a:pPr marL="1257261" lvl="1" indent="-342900">
              <a:lnSpc>
                <a:spcPct val="150000"/>
              </a:lnSpc>
              <a:buFont typeface="Arial" panose="020B0604020202020204" pitchFamily="34" charset="0"/>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a HUB Subcontracting Plan (HSP), filled out by vendor</a:t>
            </a:r>
          </a:p>
          <a:p>
            <a:pPr marL="1257261" lvl="1" indent="-342900">
              <a:lnSpc>
                <a:spcPct val="150000"/>
              </a:lnSpc>
              <a:buFont typeface="Arial" panose="020B0604020202020204" pitchFamily="34" charset="0"/>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Or a HUB Determination Form (HDF) filled out by TXST department</a:t>
            </a:r>
          </a:p>
          <a:p>
            <a:pPr marL="1257261" lvl="1" indent="-342900">
              <a:lnSpc>
                <a:spcPct val="150000"/>
              </a:lnSpc>
              <a:buFont typeface="Arial" panose="020B0604020202020204" pitchFamily="34" charset="0"/>
              <a:buChar char="•"/>
            </a:pP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ct val="150000"/>
              </a:lnSpc>
              <a:buFont typeface="Arial" panose="020B0604020202020204" pitchFamily="34" charset="0"/>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 HDF states that the department has reviewed the purchase and has determined that subcontracting opportunities are not probable</a:t>
            </a:r>
          </a:p>
          <a:p>
            <a:pPr marL="342900" indent="-342900">
              <a:lnSpc>
                <a:spcPct val="150000"/>
              </a:lnSpc>
              <a:buFont typeface="Arial" panose="020B0604020202020204" pitchFamily="34" charset="0"/>
              <a:buChar char="•"/>
            </a:pP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ct val="150000"/>
              </a:lnSpc>
              <a:buFont typeface="Arial" panose="020B0604020202020204" pitchFamily="34" charset="0"/>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Other Exempt purchases (per TSUS CMHB Sec 3.2.3 E) and grants and subawards (per Texas Government Code Sec. 2155.140) do not require either HUB form</a:t>
            </a:r>
          </a:p>
          <a:p>
            <a:pPr marL="1257261" lvl="1" indent="-342900">
              <a:lnSpc>
                <a:spcPct val="150000"/>
              </a:lnSpc>
              <a:buFont typeface="Arial" panose="020B0604020202020204" pitchFamily="34" charset="0"/>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For example: utilities, hotel rooms, library books, subscriptions, etc. </a:t>
            </a:r>
          </a:p>
          <a:p>
            <a:pPr lvl="1">
              <a:lnSpc>
                <a:spcPct val="150000"/>
              </a:lnSpc>
            </a:pP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ct val="150000"/>
              </a:lnSpc>
              <a:buFont typeface="Arial" panose="020B0604020202020204" pitchFamily="34" charset="0"/>
              <a:buChar char="•"/>
            </a:pP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1257261" lvl="1" indent="-342900">
              <a:lnSpc>
                <a:spcPct val="150000"/>
              </a:lnSpc>
              <a:buFont typeface="Arial" panose="020B0604020202020204" pitchFamily="34" charset="0"/>
              <a:buChar char="•"/>
            </a:pP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Arial" panose="020B0604020202020204" pitchFamily="34" charset="0"/>
              <a:buChar char="•"/>
            </a:pPr>
            <a:endParaRPr lang="en-US" sz="2400" dirty="0">
              <a:solidFill>
                <a:srgbClr val="41414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 name="Picture 5">
            <a:extLst>
              <a:ext uri="{FF2B5EF4-FFF2-40B4-BE49-F238E27FC236}">
                <a16:creationId xmlns:a16="http://schemas.microsoft.com/office/drawing/2014/main" id="{8C83B4EE-E30A-3DA7-54C4-614134D0E0AF}"/>
              </a:ext>
            </a:extLst>
          </p:cNvPr>
          <p:cNvPicPr>
            <a:picLocks noChangeAspect="1"/>
          </p:cNvPicPr>
          <p:nvPr/>
        </p:nvPicPr>
        <p:blipFill>
          <a:blip r:embed="rId3"/>
          <a:stretch>
            <a:fillRect/>
          </a:stretch>
        </p:blipFill>
        <p:spPr>
          <a:xfrm>
            <a:off x="3495459" y="1953986"/>
            <a:ext cx="6949385" cy="8871858"/>
          </a:xfrm>
          <a:prstGeom prst="rect">
            <a:avLst/>
          </a:prstGeom>
        </p:spPr>
      </p:pic>
    </p:spTree>
    <p:extLst>
      <p:ext uri="{BB962C8B-B14F-4D97-AF65-F5344CB8AC3E}">
        <p14:creationId xmlns:p14="http://schemas.microsoft.com/office/powerpoint/2010/main" val="1991778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3B62-8EAB-B9F8-473E-60ACB1CE8A5E}"/>
              </a:ext>
            </a:extLst>
          </p:cNvPr>
          <p:cNvSpPr>
            <a:spLocks noGrp="1"/>
          </p:cNvSpPr>
          <p:nvPr>
            <p:ph type="title"/>
          </p:nvPr>
        </p:nvSpPr>
        <p:spPr/>
        <p:txBody>
          <a:bodyPr>
            <a:normAutofit fontScale="90000"/>
          </a:bodyPr>
          <a:lstStyle/>
          <a:p>
            <a:pPr algn="ctr"/>
            <a:r>
              <a:rPr lang="en-US" sz="4800" dirty="0"/>
              <a:t>Spot Bid Fair, May 14-15, 2024</a:t>
            </a:r>
            <a:br>
              <a:rPr lang="en-US" sz="4800" dirty="0"/>
            </a:br>
            <a:r>
              <a:rPr lang="en-US" sz="4800" dirty="0"/>
              <a:t>in Irving, TX</a:t>
            </a:r>
            <a:br>
              <a:rPr lang="en-US" sz="4800" dirty="0"/>
            </a:br>
            <a:endParaRPr lang="en-US" dirty="0"/>
          </a:p>
        </p:txBody>
      </p:sp>
      <p:sp>
        <p:nvSpPr>
          <p:cNvPr id="4" name="TextBox 3">
            <a:extLst>
              <a:ext uri="{FF2B5EF4-FFF2-40B4-BE49-F238E27FC236}">
                <a16:creationId xmlns:a16="http://schemas.microsoft.com/office/drawing/2014/main" id="{C5D172A1-DE38-787A-4211-B85251DD873B}"/>
              </a:ext>
            </a:extLst>
          </p:cNvPr>
          <p:cNvSpPr txBox="1"/>
          <p:nvPr/>
        </p:nvSpPr>
        <p:spPr>
          <a:xfrm>
            <a:off x="4762500" y="3114051"/>
            <a:ext cx="14858999" cy="803296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4000" dirty="0">
                <a:latin typeface="Calibri" panose="020F0502020204030204" pitchFamily="34" charset="0"/>
                <a:ea typeface="Calibri" panose="020F0502020204030204" pitchFamily="34" charset="0"/>
              </a:rPr>
              <a:t>Bypass the solicitation process and streamline purchasing</a:t>
            </a:r>
          </a:p>
          <a:p>
            <a:pPr marL="285750" indent="-285750">
              <a:lnSpc>
                <a:spcPct val="150000"/>
              </a:lnSpc>
              <a:buFont typeface="Arial" panose="020B0604020202020204" pitchFamily="34" charset="0"/>
              <a:buChar char="•"/>
            </a:pPr>
            <a:r>
              <a:rPr lang="en-US" sz="4000" dirty="0">
                <a:latin typeface="Calibri" panose="020F0502020204030204" pitchFamily="34" charset="0"/>
                <a:ea typeface="Calibri" panose="020F0502020204030204" pitchFamily="34" charset="0"/>
              </a:rPr>
              <a:t>Engage new HUB vendors with TXST and get competitive pricing</a:t>
            </a:r>
          </a:p>
          <a:p>
            <a:pPr marL="285750" indent="-285750">
              <a:lnSpc>
                <a:spcPct val="150000"/>
              </a:lnSpc>
              <a:buFont typeface="Arial" panose="020B0604020202020204" pitchFamily="34" charset="0"/>
              <a:buChar char="•"/>
            </a:pPr>
            <a:r>
              <a:rPr lang="en-US" sz="4000" dirty="0">
                <a:latin typeface="Calibri" panose="020F0502020204030204" pitchFamily="34" charset="0"/>
                <a:ea typeface="Calibri" panose="020F0502020204030204" pitchFamily="34" charset="0"/>
              </a:rPr>
              <a:t>&lt;$50,000 for Commodities and &lt; $100,000 for Services</a:t>
            </a:r>
          </a:p>
          <a:p>
            <a:pPr marL="285750" indent="-285750">
              <a:lnSpc>
                <a:spcPct val="150000"/>
              </a:lnSpc>
              <a:buFont typeface="Arial" panose="020B0604020202020204" pitchFamily="34" charset="0"/>
              <a:buChar char="•"/>
            </a:pPr>
            <a:r>
              <a:rPr lang="en-US" sz="4000" dirty="0">
                <a:latin typeface="Calibri" panose="020F0502020204030204" pitchFamily="34" charset="0"/>
                <a:ea typeface="Calibri" panose="020F0502020204030204" pitchFamily="34" charset="0"/>
              </a:rPr>
              <a:t>Purchases can range from services to supplies, e.g., golf carts, storage sheds, printers,  paper, office furniture,  cars, etc.</a:t>
            </a:r>
          </a:p>
          <a:p>
            <a:pPr marL="285750" indent="-285750">
              <a:lnSpc>
                <a:spcPct val="150000"/>
              </a:lnSpc>
              <a:buFont typeface="Arial" panose="020B0604020202020204" pitchFamily="34" charset="0"/>
              <a:buChar char="•"/>
            </a:pPr>
            <a:r>
              <a:rPr lang="en-US" sz="4000" dirty="0">
                <a:latin typeface="Calibri" panose="020F0502020204030204" pitchFamily="34" charset="0"/>
                <a:ea typeface="Calibri" panose="020F0502020204030204" pitchFamily="34" charset="0"/>
              </a:rPr>
              <a:t>Portal opens on March 1, 2024, please provide bids by end of April</a:t>
            </a:r>
          </a:p>
          <a:p>
            <a:pPr marL="285750" indent="-285750">
              <a:lnSpc>
                <a:spcPct val="150000"/>
              </a:lnSpc>
              <a:buFont typeface="Arial" panose="020B0604020202020204" pitchFamily="34" charset="0"/>
              <a:buChar char="•"/>
            </a:pPr>
            <a:r>
              <a:rPr lang="en-US" sz="4000" b="1" dirty="0">
                <a:latin typeface="Calibri" panose="020F0502020204030204" pitchFamily="34" charset="0"/>
                <a:ea typeface="Calibri" panose="020F0502020204030204" pitchFamily="34" charset="0"/>
              </a:rPr>
              <a:t>What are you purchasing that we could put in the Spot Bid Fair? </a:t>
            </a:r>
          </a:p>
          <a:p>
            <a:pPr marL="285750" indent="-285750">
              <a:lnSpc>
                <a:spcPct val="150000"/>
              </a:lnSpc>
              <a:buFont typeface="Arial" panose="020B0604020202020204" pitchFamily="34" charset="0"/>
              <a:buChar char="•"/>
            </a:pPr>
            <a:r>
              <a:rPr lang="en-US" sz="4000" dirty="0"/>
              <a:t>Please e-mail </a:t>
            </a:r>
            <a:r>
              <a:rPr lang="en-US" sz="4000" u="sng" dirty="0">
                <a:hlinkClick r:id="rId3">
                  <a:extLst>
                    <a:ext uri="{A12FA001-AC4F-418D-AE19-62706E023703}">
                      <ahyp:hlinkClr xmlns:ahyp="http://schemas.microsoft.com/office/drawing/2018/hyperlinkcolor" val="tx"/>
                    </a:ext>
                  </a:extLst>
                </a:hlinkClick>
              </a:rPr>
              <a:t>hub@txstate.edu</a:t>
            </a:r>
            <a:r>
              <a:rPr lang="en-US" sz="4000" u="sng" dirty="0"/>
              <a:t> </a:t>
            </a:r>
            <a:r>
              <a:rPr lang="en-US" sz="4000" dirty="0"/>
              <a:t>with bid opportunities</a:t>
            </a:r>
            <a:endParaRPr lang="en-US" sz="4000" u="sng" dirty="0"/>
          </a:p>
          <a:p>
            <a:pPr marL="285750" indent="-285750">
              <a:buFont typeface="Arial" panose="020B0604020202020204" pitchFamily="34" charset="0"/>
              <a:buChar char="•"/>
            </a:pPr>
            <a:endParaRPr lang="en-US"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676425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23C19-634B-D4ED-A3C0-20AB7A83C4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17E3EA-D98C-6501-B405-FBAF73FFB187}"/>
              </a:ext>
            </a:extLst>
          </p:cNvPr>
          <p:cNvSpPr>
            <a:spLocks noGrp="1"/>
          </p:cNvSpPr>
          <p:nvPr>
            <p:ph type="title"/>
          </p:nvPr>
        </p:nvSpPr>
        <p:spPr>
          <a:xfrm>
            <a:off x="1800836" y="541699"/>
            <a:ext cx="13716000" cy="1143562"/>
          </a:xfrm>
        </p:spPr>
        <p:txBody>
          <a:bodyPr>
            <a:normAutofit/>
          </a:bodyPr>
          <a:lstStyle/>
          <a:p>
            <a:r>
              <a:rPr lang="en-US" dirty="0"/>
              <a:t>Save the Date!!!</a:t>
            </a:r>
          </a:p>
        </p:txBody>
      </p:sp>
      <p:pic>
        <p:nvPicPr>
          <p:cNvPr id="1026" name="Picture 2">
            <a:extLst>
              <a:ext uri="{FF2B5EF4-FFF2-40B4-BE49-F238E27FC236}">
                <a16:creationId xmlns:a16="http://schemas.microsoft.com/office/drawing/2014/main" id="{8CA69DD7-24CA-6B0A-DFB1-C7E0F148C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836" y="2346668"/>
            <a:ext cx="20782328" cy="779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957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761C20-D375-4031-4F0E-C43D17740D4B}"/>
              </a:ext>
            </a:extLst>
          </p:cNvPr>
          <p:cNvSpPr>
            <a:spLocks noGrp="1"/>
          </p:cNvSpPr>
          <p:nvPr>
            <p:ph type="title"/>
          </p:nvPr>
        </p:nvSpPr>
        <p:spPr>
          <a:xfrm>
            <a:off x="3048000" y="553094"/>
            <a:ext cx="18288000" cy="1214064"/>
          </a:xfrm>
        </p:spPr>
        <p:txBody>
          <a:bodyPr>
            <a:normAutofit/>
          </a:bodyPr>
          <a:lstStyle/>
          <a:p>
            <a:r>
              <a:rPr lang="en-US" b="1" dirty="0"/>
              <a:t>RSS Feeds &amp; Contacts</a:t>
            </a:r>
            <a:endParaRPr lang="en-US" b="1" dirty="0">
              <a:solidFill>
                <a:srgbClr val="501215"/>
              </a:solidFill>
            </a:endParaRPr>
          </a:p>
        </p:txBody>
      </p:sp>
      <p:sp>
        <p:nvSpPr>
          <p:cNvPr id="5" name="Content Placeholder 2">
            <a:extLst>
              <a:ext uri="{FF2B5EF4-FFF2-40B4-BE49-F238E27FC236}">
                <a16:creationId xmlns:a16="http://schemas.microsoft.com/office/drawing/2014/main" id="{936EA842-9E19-C133-2F98-36E262BD4C0A}"/>
              </a:ext>
            </a:extLst>
          </p:cNvPr>
          <p:cNvSpPr txBox="1">
            <a:spLocks/>
          </p:cNvSpPr>
          <p:nvPr/>
        </p:nvSpPr>
        <p:spPr>
          <a:xfrm>
            <a:off x="3840715" y="2286001"/>
            <a:ext cx="16702570" cy="10096149"/>
          </a:xfrm>
        </p:spPr>
        <p:txBody>
          <a:bodyPr>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spcBef>
                <a:spcPts val="3600"/>
              </a:spcBef>
              <a:defRPr/>
            </a:pPr>
            <a:r>
              <a:rPr lang="en-US" sz="3200" dirty="0">
                <a:latin typeface="Nunito Sans" pitchFamily="2" charset="77"/>
              </a:rPr>
              <a:t>Stay informed on process and form changes.</a:t>
            </a:r>
          </a:p>
          <a:p>
            <a:pPr>
              <a:lnSpc>
                <a:spcPct val="100000"/>
              </a:lnSpc>
              <a:spcBef>
                <a:spcPts val="3600"/>
              </a:spcBef>
            </a:pPr>
            <a:r>
              <a:rPr lang="en-US" sz="3200" dirty="0">
                <a:latin typeface="Nunito Sans" pitchFamily="2" charset="77"/>
              </a:rPr>
              <a:t>Please see below for RSS Feed setup instructions:</a:t>
            </a:r>
          </a:p>
          <a:p>
            <a:pPr marL="923924" indent="0">
              <a:lnSpc>
                <a:spcPct val="150000"/>
              </a:lnSpc>
              <a:spcBef>
                <a:spcPts val="2400"/>
              </a:spcBef>
              <a:buFont typeface="Arial" panose="020B0604020202020204" pitchFamily="34" charset="0"/>
              <a:buNone/>
            </a:pPr>
            <a:r>
              <a:rPr lang="en-US" sz="3200" dirty="0">
                <a:latin typeface="Nunito Sans" pitchFamily="2" charset="77"/>
                <a:hlinkClick r:id="rId3">
                  <a:extLst>
                    <a:ext uri="{A12FA001-AC4F-418D-AE19-62706E023703}">
                      <ahyp:hlinkClr xmlns:ahyp="http://schemas.microsoft.com/office/drawing/2018/hyperlinkcolor" val="tx"/>
                    </a:ext>
                  </a:extLst>
                </a:hlinkClick>
              </a:rPr>
              <a:t>How to Add RSS Feed for Purchasing</a:t>
            </a:r>
            <a:endParaRPr lang="en-US" sz="3200" dirty="0">
              <a:latin typeface="Nunito Sans" pitchFamily="2" charset="77"/>
            </a:endParaRPr>
          </a:p>
          <a:p>
            <a:pPr marL="923924" indent="0">
              <a:lnSpc>
                <a:spcPct val="150000"/>
              </a:lnSpc>
              <a:spcBef>
                <a:spcPts val="2400"/>
              </a:spcBef>
              <a:buFont typeface="Arial" panose="020B0604020202020204" pitchFamily="34" charset="0"/>
              <a:buNone/>
            </a:pPr>
            <a:r>
              <a:rPr lang="en-US" sz="3200" dirty="0">
                <a:latin typeface="Nunito Sans" pitchFamily="2" charset="77"/>
              </a:rPr>
              <a:t>Procurement &amp; Strategic Sourcing </a:t>
            </a:r>
          </a:p>
          <a:p>
            <a:pPr marL="923924" indent="0">
              <a:lnSpc>
                <a:spcPct val="150000"/>
              </a:lnSpc>
              <a:spcBef>
                <a:spcPts val="2400"/>
              </a:spcBef>
              <a:buFont typeface="Arial" panose="020B0604020202020204" pitchFamily="34" charset="0"/>
              <a:buNone/>
            </a:pPr>
            <a:r>
              <a:rPr lang="en-US" sz="3200" dirty="0">
                <a:latin typeface="Nunito Sans" pitchFamily="2" charset="77"/>
              </a:rPr>
              <a:t>512-245-2521</a:t>
            </a:r>
          </a:p>
          <a:p>
            <a:pPr marL="923924" indent="0">
              <a:lnSpc>
                <a:spcPct val="100000"/>
              </a:lnSpc>
              <a:spcBef>
                <a:spcPts val="2400"/>
              </a:spcBef>
              <a:buFont typeface="Arial" panose="020B0604020202020204" pitchFamily="34" charset="0"/>
              <a:buNone/>
            </a:pPr>
            <a:r>
              <a:rPr lang="en-US" sz="3200" dirty="0">
                <a:latin typeface="Nunito Sans" pitchFamily="2" charset="77"/>
                <a:hlinkClick r:id="rId4">
                  <a:extLst>
                    <a:ext uri="{A12FA001-AC4F-418D-AE19-62706E023703}">
                      <ahyp:hlinkClr xmlns:ahyp="http://schemas.microsoft.com/office/drawing/2018/hyperlinkcolor" val="tx"/>
                    </a:ext>
                  </a:extLst>
                </a:hlinkClick>
              </a:rPr>
              <a:t>purchasing@txstate.edu</a:t>
            </a:r>
            <a:r>
              <a:rPr lang="en-US" sz="3200" dirty="0">
                <a:latin typeface="Nunito Sans" pitchFamily="2" charset="77"/>
              </a:rPr>
              <a:t> </a:t>
            </a:r>
          </a:p>
          <a:p>
            <a:pPr marL="923924" indent="0">
              <a:lnSpc>
                <a:spcPct val="100000"/>
              </a:lnSpc>
              <a:spcBef>
                <a:spcPts val="2400"/>
              </a:spcBef>
              <a:buFont typeface="Arial" panose="020B0604020202020204" pitchFamily="34" charset="0"/>
              <a:buNone/>
            </a:pPr>
            <a:r>
              <a:rPr lang="en-US" sz="3200" dirty="0">
                <a:latin typeface="Nunito Sans" pitchFamily="2" charset="77"/>
                <a:hlinkClick r:id="rId5">
                  <a:extLst>
                    <a:ext uri="{A12FA001-AC4F-418D-AE19-62706E023703}">
                      <ahyp:hlinkClr xmlns:ahyp="http://schemas.microsoft.com/office/drawing/2018/hyperlinkcolor" val="tx"/>
                    </a:ext>
                  </a:extLst>
                </a:hlinkClick>
              </a:rPr>
              <a:t>contracts@txstate.edu</a:t>
            </a:r>
            <a:endParaRPr lang="en-US" sz="3200" dirty="0">
              <a:latin typeface="Nunito Sans" pitchFamily="2" charset="77"/>
            </a:endParaRPr>
          </a:p>
          <a:p>
            <a:pPr marL="923924" indent="0">
              <a:lnSpc>
                <a:spcPct val="100000"/>
              </a:lnSpc>
              <a:spcBef>
                <a:spcPts val="2400"/>
              </a:spcBef>
              <a:buFont typeface="Arial" panose="020B0604020202020204" pitchFamily="34" charset="0"/>
              <a:buNone/>
            </a:pPr>
            <a:r>
              <a:rPr lang="en-US" sz="3200" dirty="0">
                <a:latin typeface="Nunito Sans" pitchFamily="2" charset="77"/>
                <a:hlinkClick r:id="rId6">
                  <a:extLst>
                    <a:ext uri="{A12FA001-AC4F-418D-AE19-62706E023703}">
                      <ahyp:hlinkClr xmlns:ahyp="http://schemas.microsoft.com/office/drawing/2018/hyperlinkcolor" val="tx"/>
                    </a:ext>
                  </a:extLst>
                </a:hlinkClick>
              </a:rPr>
              <a:t>p_card@txstate.edu</a:t>
            </a:r>
            <a:endParaRPr lang="en-US" sz="3200" dirty="0">
              <a:latin typeface="Nunito Sans" pitchFamily="2" charset="77"/>
            </a:endParaRPr>
          </a:p>
          <a:p>
            <a:pPr marL="923924" indent="0">
              <a:lnSpc>
                <a:spcPct val="100000"/>
              </a:lnSpc>
              <a:spcBef>
                <a:spcPts val="2400"/>
              </a:spcBef>
              <a:buFont typeface="Arial" panose="020B0604020202020204" pitchFamily="34" charset="0"/>
              <a:buNone/>
            </a:pPr>
            <a:r>
              <a:rPr lang="en-US" sz="3200" dirty="0">
                <a:latin typeface="Nunito Sans" pitchFamily="2" charset="77"/>
                <a:hlinkClick r:id="rId7">
                  <a:extLst>
                    <a:ext uri="{A12FA001-AC4F-418D-AE19-62706E023703}">
                      <ahyp:hlinkClr xmlns:ahyp="http://schemas.microsoft.com/office/drawing/2018/hyperlinkcolor" val="tx"/>
                    </a:ext>
                  </a:extLst>
                </a:hlinkClick>
              </a:rPr>
              <a:t>vendorrequests@txstate.edu</a:t>
            </a:r>
            <a:endParaRPr lang="en-US" sz="3200" dirty="0">
              <a:latin typeface="Nunito Sans" pitchFamily="2" charset="77"/>
            </a:endParaRPr>
          </a:p>
          <a:p>
            <a:pPr marL="923924" indent="0">
              <a:lnSpc>
                <a:spcPct val="100000"/>
              </a:lnSpc>
              <a:spcBef>
                <a:spcPts val="2400"/>
              </a:spcBef>
              <a:buFont typeface="Arial" panose="020B0604020202020204" pitchFamily="34" charset="0"/>
              <a:buNone/>
            </a:pPr>
            <a:r>
              <a:rPr lang="en-US" sz="3200" dirty="0">
                <a:latin typeface="Nunito Sans" pitchFamily="2" charset="77"/>
                <a:hlinkClick r:id="rId8">
                  <a:extLst>
                    <a:ext uri="{A12FA001-AC4F-418D-AE19-62706E023703}">
                      <ahyp:hlinkClr xmlns:ahyp="http://schemas.microsoft.com/office/drawing/2018/hyperlinkcolor" val="tx"/>
                    </a:ext>
                  </a:extLst>
                </a:hlinkClick>
              </a:rPr>
              <a:t>HUB@txstate.edu</a:t>
            </a:r>
            <a:endParaRPr lang="en-US" sz="3200" dirty="0">
              <a:latin typeface="Nunito Sans" pitchFamily="2" charset="77"/>
            </a:endParaRPr>
          </a:p>
        </p:txBody>
      </p:sp>
    </p:spTree>
    <p:extLst>
      <p:ext uri="{BB962C8B-B14F-4D97-AF65-F5344CB8AC3E}">
        <p14:creationId xmlns:p14="http://schemas.microsoft.com/office/powerpoint/2010/main" val="1526352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BC4A58F9-B9B2-8302-0A2D-BD467F582C0C}"/>
              </a:ext>
            </a:extLst>
          </p:cNvPr>
          <p:cNvSpPr txBox="1">
            <a:spLocks/>
          </p:cNvSpPr>
          <p:nvPr/>
        </p:nvSpPr>
        <p:spPr>
          <a:xfrm>
            <a:off x="1125415" y="1173854"/>
            <a:ext cx="22666569"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1828800" rtl="0" eaLnBrk="1" latinLnBrk="0" hangingPunct="1">
              <a:lnSpc>
                <a:spcPct val="90000"/>
              </a:lnSpc>
              <a:spcBef>
                <a:spcPct val="0"/>
              </a:spcBef>
              <a:buNone/>
              <a:defRPr sz="6000" b="0" i="0" kern="1200" spc="1200" baseline="0">
                <a:solidFill>
                  <a:schemeClr val="bg1"/>
                </a:solidFill>
                <a:latin typeface="Nunito Sans" pitchFamily="2" charset="77"/>
                <a:ea typeface="+mj-ea"/>
                <a:cs typeface="+mj-cs"/>
              </a:defRPr>
            </a:lvl1pPr>
          </a:lstStyle>
          <a:p>
            <a:pPr>
              <a:lnSpc>
                <a:spcPct val="100000"/>
              </a:lnSpc>
              <a:spcBef>
                <a:spcPts val="0"/>
              </a:spcBef>
              <a:defRPr/>
            </a:pPr>
            <a:r>
              <a:rPr lang="en-US" dirty="0">
                <a:solidFill>
                  <a:schemeClr val="tx1"/>
                </a:solidFill>
                <a:ea typeface="Lato Heavy" panose="020F0502020204030203" pitchFamily="34" charset="0"/>
                <a:cs typeface="Lato Heavy" panose="020F0502020204030203" pitchFamily="34" charset="0"/>
              </a:rPr>
              <a:t>Procurement &amp; Strategic Sourcing Leadership</a:t>
            </a:r>
            <a:endParaRPr lang="tr-TR" dirty="0">
              <a:solidFill>
                <a:schemeClr val="tx1"/>
              </a:solidFill>
              <a:ea typeface="Lato Heavy" panose="020F0502020204030203" pitchFamily="34" charset="0"/>
              <a:cs typeface="Lato Heavy" panose="020F0502020204030203" pitchFamily="34" charset="0"/>
            </a:endParaRPr>
          </a:p>
        </p:txBody>
      </p:sp>
      <p:sp>
        <p:nvSpPr>
          <p:cNvPr id="3" name="Oval 2" descr="placeholder picture box">
            <a:extLst>
              <a:ext uri="{FF2B5EF4-FFF2-40B4-BE49-F238E27FC236}">
                <a16:creationId xmlns:a16="http://schemas.microsoft.com/office/drawing/2014/main" id="{D7FE2838-E40A-5509-D42C-A899654BC6DF}"/>
              </a:ext>
              <a:ext uri="{C183D7F6-B498-43B3-948B-1728B52AA6E4}">
                <adec:decorative xmlns:adec="http://schemas.microsoft.com/office/drawing/2017/decorative" val="0"/>
              </a:ext>
            </a:extLst>
          </p:cNvPr>
          <p:cNvSpPr/>
          <p:nvPr/>
        </p:nvSpPr>
        <p:spPr>
          <a:xfrm>
            <a:off x="5499101" y="2983250"/>
            <a:ext cx="3543300" cy="3543300"/>
          </a:xfrm>
          <a:prstGeom prst="ellipse">
            <a:avLst/>
          </a:prstGeom>
          <a:blipFill dpi="0" rotWithShape="1">
            <a:blip r:embed="rId3"/>
            <a:srcRect/>
            <a:stretch>
              <a:fillRect/>
            </a:stretch>
          </a:blip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p:txBody>
      </p:sp>
      <p:sp>
        <p:nvSpPr>
          <p:cNvPr id="4" name="TextBox 3">
            <a:extLst>
              <a:ext uri="{FF2B5EF4-FFF2-40B4-BE49-F238E27FC236}">
                <a16:creationId xmlns:a16="http://schemas.microsoft.com/office/drawing/2014/main" id="{8BFE372C-E69B-81FF-AD00-84AE83575F0B}"/>
              </a:ext>
            </a:extLst>
          </p:cNvPr>
          <p:cNvSpPr txBox="1"/>
          <p:nvPr/>
        </p:nvSpPr>
        <p:spPr>
          <a:xfrm>
            <a:off x="6316003" y="7040596"/>
            <a:ext cx="1909497" cy="523220"/>
          </a:xfrm>
          <a:prstGeom prst="rect">
            <a:avLst/>
          </a:prstGeom>
          <a:noFill/>
        </p:spPr>
        <p:txBody>
          <a:bodyPr wrap="none" rtlCol="0">
            <a:spAutoFit/>
          </a:bodyPr>
          <a:lstStyle/>
          <a:p>
            <a:pPr algn="ctr"/>
            <a:r>
              <a:rPr lang="en-US" sz="2800" dirty="0">
                <a:solidFill>
                  <a:schemeClr val="accent3"/>
                </a:solidFill>
                <a:latin typeface="Nunito Sans" pitchFamily="2" charset="77"/>
                <a:ea typeface="Open Sans Semibold" panose="020B0706030804020204" pitchFamily="34" charset="0"/>
                <a:cs typeface="Open Sans Semibold" panose="020B0706030804020204" pitchFamily="34" charset="0"/>
              </a:rPr>
              <a:t>Dan Alden</a:t>
            </a:r>
            <a:endParaRPr lang="tr-TR" sz="2800" dirty="0">
              <a:solidFill>
                <a:schemeClr val="accent3"/>
              </a:solidFill>
              <a:latin typeface="Nunito Sans" pitchFamily="2" charset="77"/>
              <a:ea typeface="Open Sans Semibold" panose="020B0706030804020204" pitchFamily="34" charset="0"/>
              <a:cs typeface="Open Sans Semibold" panose="020B0706030804020204" pitchFamily="34" charset="0"/>
            </a:endParaRPr>
          </a:p>
        </p:txBody>
      </p:sp>
      <p:sp>
        <p:nvSpPr>
          <p:cNvPr id="5" name="TextBox 4">
            <a:extLst>
              <a:ext uri="{FF2B5EF4-FFF2-40B4-BE49-F238E27FC236}">
                <a16:creationId xmlns:a16="http://schemas.microsoft.com/office/drawing/2014/main" id="{CF531B3B-74CE-04F6-1353-C630EEA76939}"/>
              </a:ext>
            </a:extLst>
          </p:cNvPr>
          <p:cNvSpPr txBox="1"/>
          <p:nvPr/>
        </p:nvSpPr>
        <p:spPr>
          <a:xfrm>
            <a:off x="6625384" y="7596993"/>
            <a:ext cx="1290738" cy="461665"/>
          </a:xfrm>
          <a:prstGeom prst="rect">
            <a:avLst/>
          </a:prstGeom>
          <a:noFill/>
        </p:spPr>
        <p:txBody>
          <a:bodyPr wrap="none" rtlCol="0">
            <a:spAutoFit/>
          </a:bodyPr>
          <a:lstStyle/>
          <a:p>
            <a:pPr algn="ctr"/>
            <a:r>
              <a:rPr lang="en-US" sz="2400" dirty="0">
                <a:latin typeface="Nunito Sans" pitchFamily="2" charset="77"/>
                <a:ea typeface="Open Sans Semibold" panose="020B0706030804020204" pitchFamily="34" charset="0"/>
                <a:cs typeface="Open Sans Semibold" panose="020B0706030804020204" pitchFamily="34" charset="0"/>
              </a:rPr>
              <a:t>Director</a:t>
            </a:r>
            <a:endParaRPr lang="tr-TR" sz="2400" dirty="0">
              <a:solidFill>
                <a:schemeClr val="bg1"/>
              </a:solidFill>
              <a:latin typeface="Nunito Sans" pitchFamily="2" charset="77"/>
              <a:ea typeface="Open Sans Semibold" panose="020B0706030804020204" pitchFamily="34" charset="0"/>
              <a:cs typeface="Open Sans Semibold" panose="020B0706030804020204" pitchFamily="34" charset="0"/>
            </a:endParaRPr>
          </a:p>
        </p:txBody>
      </p:sp>
      <p:sp>
        <p:nvSpPr>
          <p:cNvPr id="6" name="Rectangle 5">
            <a:extLst>
              <a:ext uri="{FF2B5EF4-FFF2-40B4-BE49-F238E27FC236}">
                <a16:creationId xmlns:a16="http://schemas.microsoft.com/office/drawing/2014/main" id="{4CD39B02-E939-2218-043F-828BDE250973}"/>
              </a:ext>
            </a:extLst>
          </p:cNvPr>
          <p:cNvSpPr/>
          <p:nvPr/>
        </p:nvSpPr>
        <p:spPr>
          <a:xfrm>
            <a:off x="5499101" y="8135620"/>
            <a:ext cx="3543300" cy="600164"/>
          </a:xfrm>
          <a:prstGeom prst="rect">
            <a:avLst/>
          </a:prstGeom>
        </p:spPr>
        <p:txBody>
          <a:bodyPr wrap="square">
            <a:spAutoFit/>
          </a:bodyPr>
          <a:lstStyle/>
          <a:p>
            <a:pPr algn="ctr">
              <a:lnSpc>
                <a:spcPct val="150000"/>
              </a:lnSpc>
            </a:pPr>
            <a:r>
              <a:rPr lang="en-US" sz="2400" dirty="0">
                <a:latin typeface="Nunito Sans" pitchFamily="2" charset="77"/>
                <a:ea typeface="Open Sans" panose="020B0606030504020204" pitchFamily="34" charset="0"/>
                <a:cs typeface="Open Sans" panose="020B0606030504020204" pitchFamily="34" charset="0"/>
              </a:rPr>
              <a:t> and HUB Coordinator</a:t>
            </a:r>
            <a:endParaRPr lang="tr-TR" sz="2400" dirty="0">
              <a:latin typeface="Nunito Sans" pitchFamily="2" charset="77"/>
              <a:ea typeface="Open Sans" panose="020B0606030504020204" pitchFamily="34" charset="0"/>
              <a:cs typeface="Open Sans" panose="020B0606030504020204" pitchFamily="34" charset="0"/>
            </a:endParaRPr>
          </a:p>
        </p:txBody>
      </p:sp>
      <p:sp>
        <p:nvSpPr>
          <p:cNvPr id="7" name="Oval 6" descr="placeholder picture box">
            <a:extLst>
              <a:ext uri="{FF2B5EF4-FFF2-40B4-BE49-F238E27FC236}">
                <a16:creationId xmlns:a16="http://schemas.microsoft.com/office/drawing/2014/main" id="{49AD87CF-93F9-308B-B9A0-E40BA3DC063C}"/>
              </a:ext>
            </a:extLst>
          </p:cNvPr>
          <p:cNvSpPr/>
          <p:nvPr/>
        </p:nvSpPr>
        <p:spPr>
          <a:xfrm>
            <a:off x="10420350" y="2983250"/>
            <a:ext cx="3543300" cy="3543300"/>
          </a:xfrm>
          <a:prstGeom prst="ellipse">
            <a:avLst/>
          </a:prstGeom>
          <a:blipFill>
            <a:blip r:embed="rId4"/>
            <a:stretch>
              <a:fillRect/>
            </a:stretch>
          </a:blip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8" name="TextBox 7">
            <a:extLst>
              <a:ext uri="{FF2B5EF4-FFF2-40B4-BE49-F238E27FC236}">
                <a16:creationId xmlns:a16="http://schemas.microsoft.com/office/drawing/2014/main" id="{E0062266-A3FF-0424-0873-E754BA5AE145}"/>
              </a:ext>
            </a:extLst>
          </p:cNvPr>
          <p:cNvSpPr txBox="1"/>
          <p:nvPr/>
        </p:nvSpPr>
        <p:spPr>
          <a:xfrm>
            <a:off x="11143478" y="7040596"/>
            <a:ext cx="2097049" cy="523220"/>
          </a:xfrm>
          <a:prstGeom prst="rect">
            <a:avLst/>
          </a:prstGeom>
          <a:noFill/>
        </p:spPr>
        <p:txBody>
          <a:bodyPr wrap="none" rtlCol="0">
            <a:spAutoFit/>
          </a:bodyPr>
          <a:lstStyle/>
          <a:p>
            <a:pPr algn="ctr"/>
            <a:r>
              <a:rPr lang="en-US" sz="2800" dirty="0">
                <a:solidFill>
                  <a:schemeClr val="accent4"/>
                </a:solidFill>
                <a:latin typeface="Nunito Sans" pitchFamily="2" charset="77"/>
                <a:ea typeface="Open Sans Semibold" panose="020B0706030804020204" pitchFamily="34" charset="0"/>
                <a:cs typeface="Open Sans Semibold" panose="020B0706030804020204" pitchFamily="34" charset="0"/>
              </a:rPr>
              <a:t>Billy Becker</a:t>
            </a:r>
            <a:endParaRPr lang="tr-TR" sz="2800" dirty="0">
              <a:solidFill>
                <a:schemeClr val="accent4"/>
              </a:solidFill>
              <a:latin typeface="Nunito Sans" pitchFamily="2" charset="77"/>
              <a:ea typeface="Open Sans Semibold" panose="020B0706030804020204" pitchFamily="34" charset="0"/>
              <a:cs typeface="Open Sans Semibold" panose="020B0706030804020204" pitchFamily="34" charset="0"/>
            </a:endParaRPr>
          </a:p>
        </p:txBody>
      </p:sp>
      <p:sp>
        <p:nvSpPr>
          <p:cNvPr id="9" name="TextBox 8">
            <a:extLst>
              <a:ext uri="{FF2B5EF4-FFF2-40B4-BE49-F238E27FC236}">
                <a16:creationId xmlns:a16="http://schemas.microsoft.com/office/drawing/2014/main" id="{6C2F176C-58DC-64B4-654A-00EC1344F64B}"/>
              </a:ext>
            </a:extLst>
          </p:cNvPr>
          <p:cNvSpPr txBox="1"/>
          <p:nvPr/>
        </p:nvSpPr>
        <p:spPr>
          <a:xfrm>
            <a:off x="10837306" y="7578705"/>
            <a:ext cx="2709396" cy="461665"/>
          </a:xfrm>
          <a:prstGeom prst="rect">
            <a:avLst/>
          </a:prstGeom>
          <a:noFill/>
        </p:spPr>
        <p:txBody>
          <a:bodyPr wrap="none" rtlCol="0">
            <a:spAutoFit/>
          </a:bodyPr>
          <a:lstStyle/>
          <a:p>
            <a:pPr algn="ctr"/>
            <a:r>
              <a:rPr lang="en-US" sz="2400" dirty="0">
                <a:latin typeface="Nunito Sans" pitchFamily="2" charset="77"/>
                <a:ea typeface="Open Sans Semibold" panose="020B0706030804020204" pitchFamily="34" charset="0"/>
                <a:cs typeface="Open Sans Semibold" panose="020B0706030804020204" pitchFamily="34" charset="0"/>
              </a:rPr>
              <a:t>Associate</a:t>
            </a:r>
            <a:r>
              <a:rPr lang="en-US" sz="2400" dirty="0">
                <a:solidFill>
                  <a:schemeClr val="bg1"/>
                </a:solidFill>
                <a:latin typeface="Nunito Sans" pitchFamily="2" charset="77"/>
                <a:ea typeface="Open Sans Semibold" panose="020B0706030804020204" pitchFamily="34" charset="0"/>
                <a:cs typeface="Open Sans Semibold" panose="020B0706030804020204" pitchFamily="34" charset="0"/>
              </a:rPr>
              <a:t> </a:t>
            </a:r>
            <a:r>
              <a:rPr lang="en-US" sz="2400" dirty="0">
                <a:latin typeface="Nunito Sans" pitchFamily="2" charset="77"/>
                <a:ea typeface="Open Sans Semibold" panose="020B0706030804020204" pitchFamily="34" charset="0"/>
                <a:cs typeface="Open Sans Semibold" panose="020B0706030804020204" pitchFamily="34" charset="0"/>
              </a:rPr>
              <a:t>Director</a:t>
            </a:r>
            <a:endParaRPr lang="tr-TR" sz="2400" dirty="0">
              <a:latin typeface="Nunito Sans" pitchFamily="2" charset="77"/>
              <a:ea typeface="Open Sans Semibold" panose="020B0706030804020204" pitchFamily="34" charset="0"/>
              <a:cs typeface="Open Sans Semibold" panose="020B0706030804020204" pitchFamily="34" charset="0"/>
            </a:endParaRPr>
          </a:p>
        </p:txBody>
      </p:sp>
      <p:sp>
        <p:nvSpPr>
          <p:cNvPr id="10" name="Rectangle 9">
            <a:extLst>
              <a:ext uri="{FF2B5EF4-FFF2-40B4-BE49-F238E27FC236}">
                <a16:creationId xmlns:a16="http://schemas.microsoft.com/office/drawing/2014/main" id="{1BD09589-303C-A1BE-55CD-B1C18F6E9F60}"/>
              </a:ext>
            </a:extLst>
          </p:cNvPr>
          <p:cNvSpPr/>
          <p:nvPr/>
        </p:nvSpPr>
        <p:spPr>
          <a:xfrm>
            <a:off x="10420350" y="8135620"/>
            <a:ext cx="3543300" cy="1708160"/>
          </a:xfrm>
          <a:prstGeom prst="rect">
            <a:avLst/>
          </a:prstGeom>
        </p:spPr>
        <p:txBody>
          <a:bodyPr wrap="square">
            <a:spAutoFit/>
          </a:bodyPr>
          <a:lstStyle/>
          <a:p>
            <a:pPr algn="ctr">
              <a:lnSpc>
                <a:spcPct val="150000"/>
              </a:lnSpc>
            </a:pPr>
            <a:r>
              <a:rPr lang="en-US" sz="2400" dirty="0">
                <a:latin typeface="Nunito Sans" pitchFamily="2" charset="77"/>
                <a:ea typeface="Open Sans" panose="020B0606030504020204" pitchFamily="34" charset="0"/>
                <a:cs typeface="Open Sans" panose="020B0606030504020204" pitchFamily="34" charset="0"/>
              </a:rPr>
              <a:t>Purchasing, eProcurement, and Reporting</a:t>
            </a:r>
            <a:r>
              <a:rPr lang="tr-TR" sz="2400" dirty="0">
                <a:latin typeface="Nunito Sans" pitchFamily="2" charset="77"/>
                <a:ea typeface="Open Sans" panose="020B0606030504020204" pitchFamily="34" charset="0"/>
                <a:cs typeface="Open Sans" panose="020B0606030504020204" pitchFamily="34" charset="0"/>
              </a:rPr>
              <a:t>.</a:t>
            </a:r>
          </a:p>
        </p:txBody>
      </p:sp>
      <p:sp>
        <p:nvSpPr>
          <p:cNvPr id="12" name="Oval 11" descr="placeholder picture box">
            <a:extLst>
              <a:ext uri="{FF2B5EF4-FFF2-40B4-BE49-F238E27FC236}">
                <a16:creationId xmlns:a16="http://schemas.microsoft.com/office/drawing/2014/main" id="{8804733F-AD1F-A529-615C-27D63C9AC817}"/>
              </a:ext>
            </a:extLst>
          </p:cNvPr>
          <p:cNvSpPr/>
          <p:nvPr/>
        </p:nvSpPr>
        <p:spPr>
          <a:xfrm>
            <a:off x="15341601" y="2983250"/>
            <a:ext cx="3543300" cy="3543300"/>
          </a:xfrm>
          <a:prstGeom prst="ellipse">
            <a:avLst/>
          </a:prstGeom>
          <a:blipFill>
            <a:blip r:embed="rId5"/>
            <a:stretch>
              <a:fillRect/>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3" name="TextBox 12">
            <a:extLst>
              <a:ext uri="{FF2B5EF4-FFF2-40B4-BE49-F238E27FC236}">
                <a16:creationId xmlns:a16="http://schemas.microsoft.com/office/drawing/2014/main" id="{7DD88DAC-D784-D956-7191-045427EF26C6}"/>
              </a:ext>
            </a:extLst>
          </p:cNvPr>
          <p:cNvSpPr txBox="1"/>
          <p:nvPr/>
        </p:nvSpPr>
        <p:spPr>
          <a:xfrm>
            <a:off x="15799433" y="7040596"/>
            <a:ext cx="2627643" cy="523220"/>
          </a:xfrm>
          <a:prstGeom prst="rect">
            <a:avLst/>
          </a:prstGeom>
          <a:noFill/>
        </p:spPr>
        <p:txBody>
          <a:bodyPr wrap="none" rtlCol="0">
            <a:spAutoFit/>
          </a:bodyPr>
          <a:lstStyle/>
          <a:p>
            <a:pPr algn="ctr"/>
            <a:r>
              <a:rPr lang="en-US" sz="2800" dirty="0">
                <a:solidFill>
                  <a:schemeClr val="accent1"/>
                </a:solidFill>
                <a:latin typeface="Nunito Sans" pitchFamily="2" charset="77"/>
                <a:ea typeface="Open Sans Semibold" panose="020B0706030804020204" pitchFamily="34" charset="0"/>
                <a:cs typeface="Open Sans Semibold" panose="020B0706030804020204" pitchFamily="34" charset="0"/>
              </a:rPr>
              <a:t>Brenna Russell</a:t>
            </a:r>
            <a:endParaRPr lang="tr-TR" sz="2800" dirty="0">
              <a:solidFill>
                <a:schemeClr val="accent1"/>
              </a:solidFill>
              <a:latin typeface="Nunito Sans" pitchFamily="2" charset="77"/>
              <a:ea typeface="Open Sans Semibold" panose="020B0706030804020204" pitchFamily="34" charset="0"/>
              <a:cs typeface="Open Sans Semibold" panose="020B0706030804020204" pitchFamily="34" charset="0"/>
            </a:endParaRPr>
          </a:p>
        </p:txBody>
      </p:sp>
      <p:sp>
        <p:nvSpPr>
          <p:cNvPr id="14" name="TextBox 13">
            <a:extLst>
              <a:ext uri="{FF2B5EF4-FFF2-40B4-BE49-F238E27FC236}">
                <a16:creationId xmlns:a16="http://schemas.microsoft.com/office/drawing/2014/main" id="{D4ACB8F1-711D-09F7-DAE7-2823A6515E82}"/>
              </a:ext>
            </a:extLst>
          </p:cNvPr>
          <p:cNvSpPr txBox="1"/>
          <p:nvPr/>
        </p:nvSpPr>
        <p:spPr>
          <a:xfrm>
            <a:off x="15782602" y="7578705"/>
            <a:ext cx="2661306" cy="461665"/>
          </a:xfrm>
          <a:prstGeom prst="rect">
            <a:avLst/>
          </a:prstGeom>
          <a:noFill/>
        </p:spPr>
        <p:txBody>
          <a:bodyPr wrap="none" rtlCol="0">
            <a:spAutoFit/>
          </a:bodyPr>
          <a:lstStyle/>
          <a:p>
            <a:pPr algn="ctr"/>
            <a:r>
              <a:rPr lang="en-US" sz="2400" dirty="0">
                <a:latin typeface="Nunito Sans" pitchFamily="2" charset="77"/>
                <a:ea typeface="Open Sans Semibold" panose="020B0706030804020204" pitchFamily="34" charset="0"/>
                <a:cs typeface="Open Sans Semibold" panose="020B0706030804020204" pitchFamily="34" charset="0"/>
              </a:rPr>
              <a:t>Assistant Director</a:t>
            </a:r>
            <a:endParaRPr lang="tr-TR" sz="2400" dirty="0">
              <a:latin typeface="Nunito Sans" pitchFamily="2" charset="77"/>
              <a:ea typeface="Open Sans Semibold" panose="020B0706030804020204" pitchFamily="34" charset="0"/>
              <a:cs typeface="Open Sans Semibold" panose="020B0706030804020204" pitchFamily="34" charset="0"/>
            </a:endParaRPr>
          </a:p>
        </p:txBody>
      </p:sp>
      <p:sp>
        <p:nvSpPr>
          <p:cNvPr id="15" name="Rectangle 14">
            <a:extLst>
              <a:ext uri="{FF2B5EF4-FFF2-40B4-BE49-F238E27FC236}">
                <a16:creationId xmlns:a16="http://schemas.microsoft.com/office/drawing/2014/main" id="{E1DDFD3D-F5FD-F0B6-6DBD-A493E09C91B5}"/>
              </a:ext>
            </a:extLst>
          </p:cNvPr>
          <p:cNvSpPr/>
          <p:nvPr/>
        </p:nvSpPr>
        <p:spPr>
          <a:xfrm>
            <a:off x="15341601" y="8135620"/>
            <a:ext cx="3543300" cy="600164"/>
          </a:xfrm>
          <a:prstGeom prst="rect">
            <a:avLst/>
          </a:prstGeom>
        </p:spPr>
        <p:txBody>
          <a:bodyPr wrap="square">
            <a:spAutoFit/>
          </a:bodyPr>
          <a:lstStyle/>
          <a:p>
            <a:pPr algn="ctr">
              <a:lnSpc>
                <a:spcPct val="150000"/>
              </a:lnSpc>
            </a:pPr>
            <a:r>
              <a:rPr lang="en-US" sz="2400" dirty="0">
                <a:latin typeface="Nunito Sans" pitchFamily="2" charset="77"/>
                <a:ea typeface="Open Sans" panose="020B0606030504020204" pitchFamily="34" charset="0"/>
                <a:cs typeface="Open Sans" panose="020B0606030504020204" pitchFamily="34" charset="0"/>
              </a:rPr>
              <a:t>Contracts and Sourcing</a:t>
            </a:r>
            <a:endParaRPr lang="tr-TR" sz="2400" dirty="0">
              <a:latin typeface="Nunito Sans"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475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49B277-2614-BD0C-6B78-FA178601A603}"/>
              </a:ext>
            </a:extLst>
          </p:cNvPr>
          <p:cNvSpPr>
            <a:spLocks noGrp="1"/>
          </p:cNvSpPr>
          <p:nvPr>
            <p:ph type="title"/>
          </p:nvPr>
        </p:nvSpPr>
        <p:spPr>
          <a:xfrm>
            <a:off x="3048000" y="250563"/>
            <a:ext cx="18288000" cy="1956548"/>
          </a:xfrm>
        </p:spPr>
        <p:txBody>
          <a:bodyPr>
            <a:noAutofit/>
          </a:bodyPr>
          <a:lstStyle/>
          <a:p>
            <a:pPr algn="ctr"/>
            <a:r>
              <a:rPr lang="en-US" sz="13200" b="1" dirty="0"/>
              <a:t>Thank you for coming!</a:t>
            </a:r>
          </a:p>
        </p:txBody>
      </p:sp>
      <p:pic>
        <p:nvPicPr>
          <p:cNvPr id="5" name="Picture 4">
            <a:extLst>
              <a:ext uri="{FF2B5EF4-FFF2-40B4-BE49-F238E27FC236}">
                <a16:creationId xmlns:a16="http://schemas.microsoft.com/office/drawing/2014/main" id="{7B6A522F-A157-51F7-AE8A-22586CD09A40}"/>
              </a:ext>
            </a:extLst>
          </p:cNvPr>
          <p:cNvPicPr>
            <a:picLocks noChangeAspect="1"/>
          </p:cNvPicPr>
          <p:nvPr/>
        </p:nvPicPr>
        <p:blipFill>
          <a:blip r:embed="rId2"/>
          <a:stretch>
            <a:fillRect/>
          </a:stretch>
        </p:blipFill>
        <p:spPr>
          <a:xfrm>
            <a:off x="9558731" y="3869853"/>
            <a:ext cx="5266538" cy="7503538"/>
          </a:xfrm>
          <a:prstGeom prst="rect">
            <a:avLst/>
          </a:prstGeom>
        </p:spPr>
      </p:pic>
    </p:spTree>
    <p:extLst>
      <p:ext uri="{BB962C8B-B14F-4D97-AF65-F5344CB8AC3E}">
        <p14:creationId xmlns:p14="http://schemas.microsoft.com/office/powerpoint/2010/main" val="2225343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FDB00642-7620-F5AA-EC59-6F160301FB05}"/>
              </a:ext>
            </a:extLst>
          </p:cNvPr>
          <p:cNvSpPr txBox="1">
            <a:spLocks/>
          </p:cNvSpPr>
          <p:nvPr/>
        </p:nvSpPr>
        <p:spPr>
          <a:xfrm>
            <a:off x="3046707" y="1344864"/>
            <a:ext cx="12816145"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1828800" rtl="0" eaLnBrk="1" latinLnBrk="0" hangingPunct="1">
              <a:lnSpc>
                <a:spcPct val="90000"/>
              </a:lnSpc>
              <a:spcBef>
                <a:spcPct val="0"/>
              </a:spcBef>
              <a:buNone/>
              <a:defRPr sz="6000" b="0" i="0" kern="1200" spc="1200" baseline="0">
                <a:solidFill>
                  <a:schemeClr val="bg1"/>
                </a:solidFill>
                <a:latin typeface="Nunito Sans" pitchFamily="2" charset="77"/>
                <a:ea typeface="+mj-ea"/>
                <a:cs typeface="+mj-cs"/>
              </a:defRPr>
            </a:lvl1pPr>
          </a:lstStyle>
          <a:p>
            <a:pPr>
              <a:lnSpc>
                <a:spcPct val="100000"/>
              </a:lnSpc>
              <a:spcBef>
                <a:spcPts val="0"/>
              </a:spcBef>
              <a:defRPr/>
            </a:pPr>
            <a:r>
              <a:rPr lang="tr-TR" dirty="0">
                <a:solidFill>
                  <a:schemeClr val="tx1"/>
                </a:solidFill>
                <a:hlinkClick r:id="rId3">
                  <a:extLst>
                    <a:ext uri="{A12FA001-AC4F-418D-AE19-62706E023703}">
                      <ahyp:hlinkClr xmlns:ahyp="http://schemas.microsoft.com/office/drawing/2018/hyperlinkcolor" val="tx"/>
                    </a:ext>
                  </a:extLst>
                </a:hlinkClick>
              </a:rPr>
              <a:t>OUR TEAM</a:t>
            </a:r>
            <a:endParaRPr lang="tr-TR" dirty="0">
              <a:solidFill>
                <a:schemeClr val="tx1"/>
              </a:solidFill>
            </a:endParaRPr>
          </a:p>
        </p:txBody>
      </p:sp>
      <p:sp>
        <p:nvSpPr>
          <p:cNvPr id="3" name="Oval 2" descr="placeholder picture box">
            <a:extLst>
              <a:ext uri="{FF2B5EF4-FFF2-40B4-BE49-F238E27FC236}">
                <a16:creationId xmlns:a16="http://schemas.microsoft.com/office/drawing/2014/main" id="{646EA844-5BD4-90D3-F118-C8009AD7EF22}"/>
              </a:ext>
            </a:extLst>
          </p:cNvPr>
          <p:cNvSpPr/>
          <p:nvPr/>
        </p:nvSpPr>
        <p:spPr>
          <a:xfrm>
            <a:off x="3046707" y="2927939"/>
            <a:ext cx="2792097" cy="2792097"/>
          </a:xfrm>
          <a:prstGeom prst="ellipse">
            <a:avLst/>
          </a:prstGeom>
          <a:blipFill>
            <a:blip r:embed="rId4"/>
            <a:stretch>
              <a:fillRect/>
            </a:stretch>
          </a:blip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4" name="TextBox 3">
            <a:extLst>
              <a:ext uri="{FF2B5EF4-FFF2-40B4-BE49-F238E27FC236}">
                <a16:creationId xmlns:a16="http://schemas.microsoft.com/office/drawing/2014/main" id="{DFA75129-7DF1-3A29-C8B2-AF1684BB28AD}"/>
              </a:ext>
            </a:extLst>
          </p:cNvPr>
          <p:cNvSpPr txBox="1"/>
          <p:nvPr/>
        </p:nvSpPr>
        <p:spPr>
          <a:xfrm>
            <a:off x="2992681" y="5929991"/>
            <a:ext cx="2900153" cy="461665"/>
          </a:xfrm>
          <a:prstGeom prst="rect">
            <a:avLst/>
          </a:prstGeom>
          <a:noFill/>
        </p:spPr>
        <p:txBody>
          <a:bodyPr wrap="none" rtlCol="0">
            <a:spAutoFit/>
          </a:bodyPr>
          <a:lstStyle/>
          <a:p>
            <a:pPr algn="ctr"/>
            <a:r>
              <a:rPr lang="en-US" sz="2400" b="1" dirty="0">
                <a:solidFill>
                  <a:schemeClr val="accent3"/>
                </a:solidFill>
                <a:latin typeface="Nunito Sans SemiBold" pitchFamily="2" charset="77"/>
                <a:ea typeface="Open Sans Semibold" panose="020B0706030804020204" pitchFamily="34" charset="0"/>
                <a:cs typeface="Open Sans Semibold" panose="020B0706030804020204" pitchFamily="34" charset="0"/>
              </a:rPr>
              <a:t>CYNTHIA BALBOA</a:t>
            </a:r>
            <a:endParaRPr lang="tr-TR" sz="2400" b="1" dirty="0">
              <a:solidFill>
                <a:schemeClr val="accent3"/>
              </a:solidFill>
              <a:latin typeface="Nunito Sans SemiBold" pitchFamily="2" charset="77"/>
              <a:ea typeface="Open Sans Semibold" panose="020B0706030804020204" pitchFamily="34" charset="0"/>
              <a:cs typeface="Open Sans Semibold" panose="020B0706030804020204" pitchFamily="34" charset="0"/>
            </a:endParaRPr>
          </a:p>
        </p:txBody>
      </p:sp>
      <p:sp>
        <p:nvSpPr>
          <p:cNvPr id="5" name="TextBox 4">
            <a:extLst>
              <a:ext uri="{FF2B5EF4-FFF2-40B4-BE49-F238E27FC236}">
                <a16:creationId xmlns:a16="http://schemas.microsoft.com/office/drawing/2014/main" id="{6D633779-8005-0BB6-42C1-2E15B892474B}"/>
              </a:ext>
            </a:extLst>
          </p:cNvPr>
          <p:cNvSpPr txBox="1"/>
          <p:nvPr/>
        </p:nvSpPr>
        <p:spPr>
          <a:xfrm>
            <a:off x="3952880" y="6397833"/>
            <a:ext cx="979756" cy="369332"/>
          </a:xfrm>
          <a:prstGeom prst="rect">
            <a:avLst/>
          </a:prstGeom>
          <a:noFill/>
        </p:spPr>
        <p:txBody>
          <a:bodyPr wrap="none" rtlCol="0">
            <a:spAutoFit/>
          </a:bodyPr>
          <a:lstStyle/>
          <a:p>
            <a:pPr algn="ctr"/>
            <a:r>
              <a:rPr lang="en-US" sz="1800" dirty="0">
                <a:latin typeface="Nunito Sans" pitchFamily="2" charset="77"/>
                <a:ea typeface="Open Sans Semibold" panose="020B0706030804020204" pitchFamily="34" charset="0"/>
                <a:cs typeface="Open Sans Semibold" panose="020B0706030804020204" pitchFamily="34" charset="0"/>
              </a:rPr>
              <a:t>PCARD</a:t>
            </a:r>
            <a:endParaRPr lang="tr-TR" sz="1800" dirty="0">
              <a:latin typeface="Nunito Sans" pitchFamily="2" charset="77"/>
              <a:ea typeface="Open Sans Semibold" panose="020B0706030804020204" pitchFamily="34" charset="0"/>
              <a:cs typeface="Open Sans Semibold" panose="020B0706030804020204" pitchFamily="34" charset="0"/>
            </a:endParaRPr>
          </a:p>
        </p:txBody>
      </p:sp>
      <p:sp>
        <p:nvSpPr>
          <p:cNvPr id="6" name="Oval 5" descr="placeholder picture box">
            <a:extLst>
              <a:ext uri="{FF2B5EF4-FFF2-40B4-BE49-F238E27FC236}">
                <a16:creationId xmlns:a16="http://schemas.microsoft.com/office/drawing/2014/main" id="{5E75EED7-3BAD-9933-0D98-A4AB21666D83}"/>
              </a:ext>
            </a:extLst>
          </p:cNvPr>
          <p:cNvSpPr/>
          <p:nvPr/>
        </p:nvSpPr>
        <p:spPr>
          <a:xfrm>
            <a:off x="6924619" y="2927939"/>
            <a:ext cx="2792097" cy="2792097"/>
          </a:xfrm>
          <a:prstGeom prst="ellipse">
            <a:avLst/>
          </a:prstGeom>
          <a:blipFill>
            <a:blip r:embed="rId5"/>
            <a:stretch>
              <a:fillRect/>
            </a:stretch>
          </a:blip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7" name="TextBox 6">
            <a:extLst>
              <a:ext uri="{FF2B5EF4-FFF2-40B4-BE49-F238E27FC236}">
                <a16:creationId xmlns:a16="http://schemas.microsoft.com/office/drawing/2014/main" id="{F212DAD8-DF4B-AB93-D334-AFA7F79A2917}"/>
              </a:ext>
            </a:extLst>
          </p:cNvPr>
          <p:cNvSpPr txBox="1"/>
          <p:nvPr/>
        </p:nvSpPr>
        <p:spPr>
          <a:xfrm>
            <a:off x="6737546" y="5929991"/>
            <a:ext cx="3166251" cy="461665"/>
          </a:xfrm>
          <a:prstGeom prst="rect">
            <a:avLst/>
          </a:prstGeom>
          <a:noFill/>
        </p:spPr>
        <p:txBody>
          <a:bodyPr wrap="none" rtlCol="0">
            <a:spAutoFit/>
          </a:bodyPr>
          <a:lstStyle/>
          <a:p>
            <a:pPr algn="ctr"/>
            <a:r>
              <a:rPr lang="en-US" sz="2400" b="1" dirty="0">
                <a:solidFill>
                  <a:schemeClr val="accent4"/>
                </a:solidFill>
                <a:latin typeface="Nunito Sans SemiBold" pitchFamily="2" charset="77"/>
                <a:ea typeface="Open Sans Semibold" panose="020B0706030804020204" pitchFamily="34" charset="0"/>
                <a:cs typeface="Open Sans Semibold" panose="020B0706030804020204" pitchFamily="34" charset="0"/>
              </a:rPr>
              <a:t>CHRISTINE BONNER</a:t>
            </a:r>
            <a:endParaRPr lang="tr-TR" sz="2400" b="1" dirty="0">
              <a:solidFill>
                <a:schemeClr val="accent4"/>
              </a:solidFill>
              <a:latin typeface="Nunito Sans SemiBold" pitchFamily="2" charset="77"/>
              <a:ea typeface="Open Sans Semibold" panose="020B0706030804020204" pitchFamily="34" charset="0"/>
              <a:cs typeface="Open Sans Semibold" panose="020B0706030804020204" pitchFamily="34" charset="0"/>
            </a:endParaRPr>
          </a:p>
        </p:txBody>
      </p:sp>
      <p:sp>
        <p:nvSpPr>
          <p:cNvPr id="8" name="TextBox 7">
            <a:extLst>
              <a:ext uri="{FF2B5EF4-FFF2-40B4-BE49-F238E27FC236}">
                <a16:creationId xmlns:a16="http://schemas.microsoft.com/office/drawing/2014/main" id="{7FBDCEFD-D042-E46A-4AC7-1661C3B5A3C1}"/>
              </a:ext>
            </a:extLst>
          </p:cNvPr>
          <p:cNvSpPr txBox="1"/>
          <p:nvPr/>
        </p:nvSpPr>
        <p:spPr>
          <a:xfrm>
            <a:off x="6218980" y="6397833"/>
            <a:ext cx="4203395" cy="369332"/>
          </a:xfrm>
          <a:prstGeom prst="rect">
            <a:avLst/>
          </a:prstGeom>
          <a:noFill/>
        </p:spPr>
        <p:txBody>
          <a:bodyPr wrap="none" rtlCol="0">
            <a:spAutoFit/>
          </a:bodyPr>
          <a:lstStyle/>
          <a:p>
            <a:pPr algn="ctr"/>
            <a:r>
              <a:rPr lang="en-US" sz="1800" dirty="0">
                <a:latin typeface="Nunito Sans" pitchFamily="2" charset="77"/>
                <a:ea typeface="Open Sans Semibold" panose="020B0706030804020204" pitchFamily="34" charset="0"/>
                <a:cs typeface="Open Sans Semibold" panose="020B0706030804020204" pitchFamily="34" charset="0"/>
              </a:rPr>
              <a:t>CONTRACT SPECIALIST - ACADEMIC</a:t>
            </a:r>
            <a:endParaRPr lang="tr-TR" sz="1800" dirty="0">
              <a:latin typeface="Nunito Sans" pitchFamily="2" charset="77"/>
              <a:ea typeface="Open Sans Semibold" panose="020B0706030804020204" pitchFamily="34" charset="0"/>
              <a:cs typeface="Open Sans Semibold" panose="020B0706030804020204" pitchFamily="34" charset="0"/>
            </a:endParaRPr>
          </a:p>
        </p:txBody>
      </p:sp>
      <p:sp>
        <p:nvSpPr>
          <p:cNvPr id="9" name="Oval 8" descr="placeholder picture box">
            <a:extLst>
              <a:ext uri="{FF2B5EF4-FFF2-40B4-BE49-F238E27FC236}">
                <a16:creationId xmlns:a16="http://schemas.microsoft.com/office/drawing/2014/main" id="{9CB00DEF-D99D-F5A1-EEB2-E1438DCB9B4A}"/>
              </a:ext>
            </a:extLst>
          </p:cNvPr>
          <p:cNvSpPr/>
          <p:nvPr/>
        </p:nvSpPr>
        <p:spPr>
          <a:xfrm>
            <a:off x="18432042" y="7129244"/>
            <a:ext cx="2792097" cy="2792097"/>
          </a:xfrm>
          <a:prstGeom prst="ellipse">
            <a:avLst/>
          </a:prstGeom>
          <a:blipFill>
            <a:blip r:embed="rId6"/>
            <a:stretch>
              <a:fillRect/>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p:txBody>
      </p:sp>
      <p:sp>
        <p:nvSpPr>
          <p:cNvPr id="10" name="TextBox 9">
            <a:extLst>
              <a:ext uri="{FF2B5EF4-FFF2-40B4-BE49-F238E27FC236}">
                <a16:creationId xmlns:a16="http://schemas.microsoft.com/office/drawing/2014/main" id="{E4E9D354-0D0F-A872-E4FA-C2899A94C2F7}"/>
              </a:ext>
            </a:extLst>
          </p:cNvPr>
          <p:cNvSpPr txBox="1"/>
          <p:nvPr/>
        </p:nvSpPr>
        <p:spPr>
          <a:xfrm>
            <a:off x="11062696" y="5929991"/>
            <a:ext cx="2271777" cy="461665"/>
          </a:xfrm>
          <a:prstGeom prst="rect">
            <a:avLst/>
          </a:prstGeom>
          <a:noFill/>
        </p:spPr>
        <p:txBody>
          <a:bodyPr wrap="none" rtlCol="0">
            <a:spAutoFit/>
          </a:bodyPr>
          <a:lstStyle/>
          <a:p>
            <a:pPr algn="ctr"/>
            <a:r>
              <a:rPr lang="en-US" sz="2400" b="1" dirty="0">
                <a:solidFill>
                  <a:schemeClr val="accent1"/>
                </a:solidFill>
                <a:latin typeface="Nunito Sans SemiBold" pitchFamily="2" charset="77"/>
                <a:ea typeface="Open Sans Semibold" panose="020B0706030804020204" pitchFamily="34" charset="0"/>
                <a:cs typeface="Open Sans Semibold" panose="020B0706030804020204" pitchFamily="34" charset="0"/>
              </a:rPr>
              <a:t>LIN GACAYAN</a:t>
            </a:r>
            <a:endParaRPr lang="tr-TR" sz="2400" b="1" dirty="0">
              <a:solidFill>
                <a:schemeClr val="accent1"/>
              </a:solidFill>
              <a:latin typeface="Nunito Sans SemiBold" pitchFamily="2" charset="77"/>
              <a:ea typeface="Open Sans Semibold" panose="020B0706030804020204" pitchFamily="34" charset="0"/>
              <a:cs typeface="Open Sans Semibold" panose="020B0706030804020204" pitchFamily="34" charset="0"/>
            </a:endParaRPr>
          </a:p>
        </p:txBody>
      </p:sp>
      <p:sp>
        <p:nvSpPr>
          <p:cNvPr id="12" name="TextBox 11">
            <a:extLst>
              <a:ext uri="{FF2B5EF4-FFF2-40B4-BE49-F238E27FC236}">
                <a16:creationId xmlns:a16="http://schemas.microsoft.com/office/drawing/2014/main" id="{885BE847-AC6D-B63F-4D79-863A8722215E}"/>
              </a:ext>
            </a:extLst>
          </p:cNvPr>
          <p:cNvSpPr txBox="1"/>
          <p:nvPr/>
        </p:nvSpPr>
        <p:spPr>
          <a:xfrm>
            <a:off x="11663015" y="6397833"/>
            <a:ext cx="1071127" cy="369332"/>
          </a:xfrm>
          <a:prstGeom prst="rect">
            <a:avLst/>
          </a:prstGeom>
          <a:noFill/>
        </p:spPr>
        <p:txBody>
          <a:bodyPr wrap="none" rtlCol="0">
            <a:spAutoFit/>
          </a:bodyPr>
          <a:lstStyle/>
          <a:p>
            <a:pPr algn="ctr"/>
            <a:r>
              <a:rPr lang="en-US" sz="1800" dirty="0">
                <a:latin typeface="Nunito Sans" pitchFamily="2" charset="77"/>
                <a:ea typeface="Open Sans Semibold" panose="020B0706030804020204" pitchFamily="34" charset="0"/>
                <a:cs typeface="Open Sans Semibold" panose="020B0706030804020204" pitchFamily="34" charset="0"/>
              </a:rPr>
              <a:t>ADMIN</a:t>
            </a:r>
            <a:r>
              <a:rPr lang="en-US" sz="1800" dirty="0">
                <a:solidFill>
                  <a:schemeClr val="accent6"/>
                </a:solidFill>
                <a:latin typeface="Nunito Sans" pitchFamily="2" charset="77"/>
                <a:ea typeface="Open Sans Semibold" panose="020B0706030804020204" pitchFamily="34" charset="0"/>
                <a:cs typeface="Open Sans Semibold" panose="020B0706030804020204" pitchFamily="34" charset="0"/>
              </a:rPr>
              <a:t> I</a:t>
            </a:r>
            <a:endParaRPr lang="tr-TR" sz="1800" dirty="0">
              <a:solidFill>
                <a:schemeClr val="accent6"/>
              </a:solidFill>
              <a:latin typeface="Nunito Sans" pitchFamily="2" charset="77"/>
              <a:ea typeface="Open Sans Semibold" panose="020B0706030804020204" pitchFamily="34" charset="0"/>
              <a:cs typeface="Open Sans Semibold" panose="020B0706030804020204" pitchFamily="34" charset="0"/>
            </a:endParaRPr>
          </a:p>
        </p:txBody>
      </p:sp>
      <p:sp>
        <p:nvSpPr>
          <p:cNvPr id="13" name="Oval 12" descr="placeholder picture box">
            <a:extLst>
              <a:ext uri="{FF2B5EF4-FFF2-40B4-BE49-F238E27FC236}">
                <a16:creationId xmlns:a16="http://schemas.microsoft.com/office/drawing/2014/main" id="{C5D70FCE-6272-A5E5-653B-AB4F797AC3F0}"/>
              </a:ext>
            </a:extLst>
          </p:cNvPr>
          <p:cNvSpPr/>
          <p:nvPr/>
        </p:nvSpPr>
        <p:spPr>
          <a:xfrm>
            <a:off x="14680444" y="2927939"/>
            <a:ext cx="2792097" cy="2792097"/>
          </a:xfrm>
          <a:prstGeom prst="ellipse">
            <a:avLst/>
          </a:prstGeom>
          <a:blipFill>
            <a:blip r:embed="rId7"/>
            <a:stretch>
              <a:fillRect/>
            </a:stretch>
          </a:blip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TextBox 13">
            <a:extLst>
              <a:ext uri="{FF2B5EF4-FFF2-40B4-BE49-F238E27FC236}">
                <a16:creationId xmlns:a16="http://schemas.microsoft.com/office/drawing/2014/main" id="{31FB91F5-DD2D-0F2F-8C97-322588111351}"/>
              </a:ext>
            </a:extLst>
          </p:cNvPr>
          <p:cNvSpPr txBox="1"/>
          <p:nvPr/>
        </p:nvSpPr>
        <p:spPr>
          <a:xfrm>
            <a:off x="14896520" y="5929991"/>
            <a:ext cx="2359940" cy="461665"/>
          </a:xfrm>
          <a:prstGeom prst="rect">
            <a:avLst/>
          </a:prstGeom>
          <a:noFill/>
        </p:spPr>
        <p:txBody>
          <a:bodyPr wrap="none" rtlCol="0">
            <a:spAutoFit/>
          </a:bodyPr>
          <a:lstStyle/>
          <a:p>
            <a:pPr algn="ctr"/>
            <a:r>
              <a:rPr lang="en-US" sz="2400" b="1" dirty="0">
                <a:solidFill>
                  <a:schemeClr val="accent5"/>
                </a:solidFill>
                <a:latin typeface="Nunito Sans SemiBold" pitchFamily="2" charset="77"/>
                <a:ea typeface="Open Sans Semibold" panose="020B0706030804020204" pitchFamily="34" charset="0"/>
                <a:cs typeface="Open Sans Semibold" panose="020B0706030804020204" pitchFamily="34" charset="0"/>
              </a:rPr>
              <a:t>LISA LEOPOLD</a:t>
            </a:r>
            <a:endParaRPr lang="tr-TR" sz="2400" b="1" dirty="0">
              <a:solidFill>
                <a:schemeClr val="accent5"/>
              </a:solidFill>
              <a:latin typeface="Nunito Sans SemiBold" pitchFamily="2" charset="77"/>
              <a:ea typeface="Open Sans Semibold" panose="020B0706030804020204" pitchFamily="34" charset="0"/>
              <a:cs typeface="Open Sans Semibold" panose="020B0706030804020204" pitchFamily="34" charset="0"/>
            </a:endParaRPr>
          </a:p>
        </p:txBody>
      </p:sp>
      <p:sp>
        <p:nvSpPr>
          <p:cNvPr id="15" name="TextBox 14">
            <a:extLst>
              <a:ext uri="{FF2B5EF4-FFF2-40B4-BE49-F238E27FC236}">
                <a16:creationId xmlns:a16="http://schemas.microsoft.com/office/drawing/2014/main" id="{37CB730F-CFBB-2BFB-3EF1-20C448AB1F4B}"/>
              </a:ext>
            </a:extLst>
          </p:cNvPr>
          <p:cNvSpPr txBox="1"/>
          <p:nvPr/>
        </p:nvSpPr>
        <p:spPr>
          <a:xfrm>
            <a:off x="15490433" y="6397833"/>
            <a:ext cx="1172117" cy="369332"/>
          </a:xfrm>
          <a:prstGeom prst="rect">
            <a:avLst/>
          </a:prstGeom>
          <a:noFill/>
        </p:spPr>
        <p:txBody>
          <a:bodyPr wrap="none" rtlCol="0">
            <a:spAutoFit/>
          </a:bodyPr>
          <a:lstStyle/>
          <a:p>
            <a:pPr algn="ctr"/>
            <a:r>
              <a:rPr lang="en-US" sz="1800" dirty="0">
                <a:latin typeface="Nunito Sans" pitchFamily="2" charset="77"/>
                <a:ea typeface="Open Sans Semibold" panose="020B0706030804020204" pitchFamily="34" charset="0"/>
                <a:cs typeface="Open Sans Semibold" panose="020B0706030804020204" pitchFamily="34" charset="0"/>
              </a:rPr>
              <a:t>BUYER III</a:t>
            </a:r>
            <a:endParaRPr lang="tr-TR" sz="1800" dirty="0">
              <a:latin typeface="Nunito Sans" pitchFamily="2" charset="77"/>
              <a:ea typeface="Open Sans Semibold" panose="020B0706030804020204" pitchFamily="34" charset="0"/>
              <a:cs typeface="Open Sans Semibold" panose="020B0706030804020204" pitchFamily="34" charset="0"/>
            </a:endParaRPr>
          </a:p>
        </p:txBody>
      </p:sp>
      <p:sp>
        <p:nvSpPr>
          <p:cNvPr id="16" name="Oval 15" descr="placeholder picture box">
            <a:extLst>
              <a:ext uri="{FF2B5EF4-FFF2-40B4-BE49-F238E27FC236}">
                <a16:creationId xmlns:a16="http://schemas.microsoft.com/office/drawing/2014/main" id="{DFEAFDA9-0E88-0587-2499-9EBB7880964E}"/>
              </a:ext>
            </a:extLst>
          </p:cNvPr>
          <p:cNvSpPr/>
          <p:nvPr/>
        </p:nvSpPr>
        <p:spPr>
          <a:xfrm>
            <a:off x="18558356" y="2927939"/>
            <a:ext cx="2792097" cy="2792097"/>
          </a:xfrm>
          <a:prstGeom prst="ellipse">
            <a:avLst/>
          </a:prstGeom>
          <a:blipFill>
            <a:blip r:embed="rId8"/>
            <a:stretch>
              <a:fillRect/>
            </a:stretch>
          </a:blip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7" name="TextBox 16">
            <a:extLst>
              <a:ext uri="{FF2B5EF4-FFF2-40B4-BE49-F238E27FC236}">
                <a16:creationId xmlns:a16="http://schemas.microsoft.com/office/drawing/2014/main" id="{F1FB6F78-1CFD-F0D0-97AE-6C3E2E47F8E9}"/>
              </a:ext>
            </a:extLst>
          </p:cNvPr>
          <p:cNvSpPr txBox="1"/>
          <p:nvPr/>
        </p:nvSpPr>
        <p:spPr>
          <a:xfrm>
            <a:off x="18649394" y="5929991"/>
            <a:ext cx="2610010" cy="461665"/>
          </a:xfrm>
          <a:prstGeom prst="rect">
            <a:avLst/>
          </a:prstGeom>
          <a:noFill/>
        </p:spPr>
        <p:txBody>
          <a:bodyPr wrap="none" rtlCol="0">
            <a:spAutoFit/>
          </a:bodyPr>
          <a:lstStyle/>
          <a:p>
            <a:pPr algn="ctr"/>
            <a:r>
              <a:rPr lang="en-US" sz="2400" b="1" dirty="0">
                <a:solidFill>
                  <a:schemeClr val="accent3"/>
                </a:solidFill>
                <a:latin typeface="Nunito Sans SemiBold" pitchFamily="2" charset="77"/>
                <a:ea typeface="Open Sans Semibold" panose="020B0706030804020204" pitchFamily="34" charset="0"/>
                <a:cs typeface="Open Sans Semibold" panose="020B0706030804020204" pitchFamily="34" charset="0"/>
              </a:rPr>
              <a:t>EMILY McKENZIE</a:t>
            </a:r>
            <a:endParaRPr lang="tr-TR" sz="2400" b="1" dirty="0">
              <a:solidFill>
                <a:schemeClr val="accent3"/>
              </a:solidFill>
              <a:latin typeface="Nunito Sans SemiBold" pitchFamily="2" charset="77"/>
              <a:ea typeface="Open Sans Semibold" panose="020B0706030804020204" pitchFamily="34" charset="0"/>
              <a:cs typeface="Open Sans Semibold" panose="020B0706030804020204" pitchFamily="34" charset="0"/>
            </a:endParaRPr>
          </a:p>
        </p:txBody>
      </p:sp>
      <p:sp>
        <p:nvSpPr>
          <p:cNvPr id="18" name="TextBox 17">
            <a:extLst>
              <a:ext uri="{FF2B5EF4-FFF2-40B4-BE49-F238E27FC236}">
                <a16:creationId xmlns:a16="http://schemas.microsoft.com/office/drawing/2014/main" id="{10229D5F-B3F4-D088-9D53-9AA6AC859E1C}"/>
              </a:ext>
            </a:extLst>
          </p:cNvPr>
          <p:cNvSpPr txBox="1"/>
          <p:nvPr/>
        </p:nvSpPr>
        <p:spPr>
          <a:xfrm>
            <a:off x="18684661" y="6397833"/>
            <a:ext cx="2539478" cy="369332"/>
          </a:xfrm>
          <a:prstGeom prst="rect">
            <a:avLst/>
          </a:prstGeom>
          <a:noFill/>
        </p:spPr>
        <p:txBody>
          <a:bodyPr wrap="none" rtlCol="0">
            <a:spAutoFit/>
          </a:bodyPr>
          <a:lstStyle/>
          <a:p>
            <a:pPr algn="ctr"/>
            <a:r>
              <a:rPr lang="en-US" sz="1800" dirty="0">
                <a:latin typeface="Nunito Sans" pitchFamily="2" charset="77"/>
                <a:ea typeface="Open Sans Semibold" panose="020B0706030804020204" pitchFamily="34" charset="0"/>
                <a:cs typeface="Open Sans Semibold" panose="020B0706030804020204" pitchFamily="34" charset="0"/>
              </a:rPr>
              <a:t>BUYER II - ACADEMIC</a:t>
            </a:r>
            <a:endParaRPr lang="tr-TR" sz="1800" dirty="0">
              <a:latin typeface="Nunito Sans" pitchFamily="2" charset="77"/>
              <a:ea typeface="Open Sans Semibold" panose="020B0706030804020204" pitchFamily="34" charset="0"/>
              <a:cs typeface="Open Sans Semibold" panose="020B0706030804020204" pitchFamily="34" charset="0"/>
            </a:endParaRPr>
          </a:p>
        </p:txBody>
      </p:sp>
      <p:sp>
        <p:nvSpPr>
          <p:cNvPr id="19" name="Oval 18" descr="placeholder picture box">
            <a:extLst>
              <a:ext uri="{FF2B5EF4-FFF2-40B4-BE49-F238E27FC236}">
                <a16:creationId xmlns:a16="http://schemas.microsoft.com/office/drawing/2014/main" id="{E56A2C27-1E34-E99C-AAF5-E55100573F54}"/>
              </a:ext>
            </a:extLst>
          </p:cNvPr>
          <p:cNvSpPr/>
          <p:nvPr/>
        </p:nvSpPr>
        <p:spPr>
          <a:xfrm>
            <a:off x="3046707" y="7233239"/>
            <a:ext cx="2792097" cy="2792097"/>
          </a:xfrm>
          <a:prstGeom prst="ellipse">
            <a:avLst/>
          </a:prstGeom>
          <a:blipFill>
            <a:blip r:embed="rId9">
              <a:extLst>
                <a:ext uri="{96DAC541-7B7A-43D3-8B79-37D633B846F1}">
                  <asvg:svgBlip xmlns:asvg="http://schemas.microsoft.com/office/drawing/2016/SVG/main" r:embed="rId10"/>
                </a:ext>
              </a:extLst>
            </a:blip>
            <a:stretch>
              <a:fillRect/>
            </a:stretch>
          </a:blip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0" name="TextBox 19">
            <a:extLst>
              <a:ext uri="{FF2B5EF4-FFF2-40B4-BE49-F238E27FC236}">
                <a16:creationId xmlns:a16="http://schemas.microsoft.com/office/drawing/2014/main" id="{B6A715D7-921B-D8F2-4D54-4B23A8213C19}"/>
              </a:ext>
            </a:extLst>
          </p:cNvPr>
          <p:cNvSpPr txBox="1"/>
          <p:nvPr/>
        </p:nvSpPr>
        <p:spPr>
          <a:xfrm>
            <a:off x="3037568" y="10280714"/>
            <a:ext cx="2810385" cy="461665"/>
          </a:xfrm>
          <a:prstGeom prst="rect">
            <a:avLst/>
          </a:prstGeom>
          <a:noFill/>
        </p:spPr>
        <p:txBody>
          <a:bodyPr wrap="none" rtlCol="0">
            <a:spAutoFit/>
          </a:bodyPr>
          <a:lstStyle/>
          <a:p>
            <a:pPr algn="ctr"/>
            <a:r>
              <a:rPr lang="en-US" sz="2400" b="1" dirty="0">
                <a:solidFill>
                  <a:schemeClr val="accent3"/>
                </a:solidFill>
                <a:latin typeface="Nunito Sans SemiBold" pitchFamily="2" charset="77"/>
                <a:ea typeface="Open Sans Semibold" panose="020B0706030804020204" pitchFamily="34" charset="0"/>
                <a:cs typeface="Open Sans Semibold" panose="020B0706030804020204" pitchFamily="34" charset="0"/>
              </a:rPr>
              <a:t>MARY MORRISON</a:t>
            </a:r>
            <a:endParaRPr lang="tr-TR" sz="2400" b="1" dirty="0">
              <a:solidFill>
                <a:schemeClr val="accent3"/>
              </a:solidFill>
              <a:latin typeface="Nunito Sans SemiBold" pitchFamily="2" charset="77"/>
              <a:ea typeface="Open Sans Semibold" panose="020B0706030804020204" pitchFamily="34" charset="0"/>
              <a:cs typeface="Open Sans Semibold" panose="020B0706030804020204" pitchFamily="34" charset="0"/>
            </a:endParaRPr>
          </a:p>
        </p:txBody>
      </p:sp>
      <p:sp>
        <p:nvSpPr>
          <p:cNvPr id="21" name="TextBox 20">
            <a:extLst>
              <a:ext uri="{FF2B5EF4-FFF2-40B4-BE49-F238E27FC236}">
                <a16:creationId xmlns:a16="http://schemas.microsoft.com/office/drawing/2014/main" id="{7316F6AE-B127-3AEE-6CFA-748A84CCB155}"/>
              </a:ext>
            </a:extLst>
          </p:cNvPr>
          <p:cNvSpPr txBox="1"/>
          <p:nvPr/>
        </p:nvSpPr>
        <p:spPr>
          <a:xfrm>
            <a:off x="3404656" y="10748556"/>
            <a:ext cx="2076209" cy="369332"/>
          </a:xfrm>
          <a:prstGeom prst="rect">
            <a:avLst/>
          </a:prstGeom>
          <a:noFill/>
        </p:spPr>
        <p:txBody>
          <a:bodyPr wrap="none" rtlCol="0">
            <a:spAutoFit/>
          </a:bodyPr>
          <a:lstStyle/>
          <a:p>
            <a:pPr algn="ctr"/>
            <a:r>
              <a:rPr lang="en-US" sz="1800" dirty="0">
                <a:latin typeface="Nunito Sans" pitchFamily="2" charset="77"/>
                <a:ea typeface="Open Sans Semibold" panose="020B0706030804020204" pitchFamily="34" charset="0"/>
                <a:cs typeface="Open Sans Semibold" panose="020B0706030804020204" pitchFamily="34" charset="0"/>
              </a:rPr>
              <a:t>HUB SPECIALIST </a:t>
            </a:r>
            <a:endParaRPr lang="tr-TR" sz="1800" dirty="0">
              <a:latin typeface="Nunito Sans" pitchFamily="2" charset="77"/>
              <a:ea typeface="Open Sans Semibold" panose="020B0706030804020204" pitchFamily="34" charset="0"/>
              <a:cs typeface="Open Sans Semibold" panose="020B0706030804020204" pitchFamily="34" charset="0"/>
            </a:endParaRPr>
          </a:p>
        </p:txBody>
      </p:sp>
      <p:sp>
        <p:nvSpPr>
          <p:cNvPr id="52" name="Oval 51" descr="placeholder picture box">
            <a:extLst>
              <a:ext uri="{FF2B5EF4-FFF2-40B4-BE49-F238E27FC236}">
                <a16:creationId xmlns:a16="http://schemas.microsoft.com/office/drawing/2014/main" id="{A83C4D77-DDDA-07B2-FBCB-E868482BFDC0}"/>
              </a:ext>
            </a:extLst>
          </p:cNvPr>
          <p:cNvSpPr/>
          <p:nvPr/>
        </p:nvSpPr>
        <p:spPr>
          <a:xfrm>
            <a:off x="6924619" y="7233239"/>
            <a:ext cx="2792097" cy="2792097"/>
          </a:xfrm>
          <a:prstGeom prst="ellipse">
            <a:avLst/>
          </a:prstGeom>
          <a:blipFill>
            <a:blip r:embed="rId11"/>
            <a:stretch>
              <a:fillRect/>
            </a:stretch>
          </a:blip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53" name="TextBox 52">
            <a:extLst>
              <a:ext uri="{FF2B5EF4-FFF2-40B4-BE49-F238E27FC236}">
                <a16:creationId xmlns:a16="http://schemas.microsoft.com/office/drawing/2014/main" id="{049F0A93-5B22-1BF4-B881-61D35A3FFBA9}"/>
              </a:ext>
            </a:extLst>
          </p:cNvPr>
          <p:cNvSpPr txBox="1"/>
          <p:nvPr/>
        </p:nvSpPr>
        <p:spPr>
          <a:xfrm>
            <a:off x="7100624" y="10280714"/>
            <a:ext cx="2440092" cy="461665"/>
          </a:xfrm>
          <a:prstGeom prst="rect">
            <a:avLst/>
          </a:prstGeom>
          <a:noFill/>
        </p:spPr>
        <p:txBody>
          <a:bodyPr wrap="none" rtlCol="0">
            <a:spAutoFit/>
          </a:bodyPr>
          <a:lstStyle/>
          <a:p>
            <a:pPr algn="ctr"/>
            <a:r>
              <a:rPr lang="en-US" sz="2400" b="1" dirty="0">
                <a:solidFill>
                  <a:schemeClr val="accent5"/>
                </a:solidFill>
                <a:latin typeface="Nunito Sans SemiBold" pitchFamily="2" charset="77"/>
                <a:ea typeface="Open Sans Semibold" panose="020B0706030804020204" pitchFamily="34" charset="0"/>
                <a:cs typeface="Open Sans Semibold" panose="020B0706030804020204" pitchFamily="34" charset="0"/>
              </a:rPr>
              <a:t>NICOLE</a:t>
            </a:r>
            <a:r>
              <a:rPr lang="en-US" sz="2400" b="1" dirty="0">
                <a:solidFill>
                  <a:schemeClr val="accent3"/>
                </a:solidFill>
                <a:latin typeface="Nunito Sans SemiBold" pitchFamily="2" charset="77"/>
                <a:ea typeface="Open Sans Semibold" panose="020B0706030804020204" pitchFamily="34" charset="0"/>
                <a:cs typeface="Open Sans Semibold" panose="020B0706030804020204" pitchFamily="34" charset="0"/>
              </a:rPr>
              <a:t> </a:t>
            </a:r>
            <a:r>
              <a:rPr lang="en-US" sz="2400" b="1" dirty="0">
                <a:solidFill>
                  <a:schemeClr val="accent5"/>
                </a:solidFill>
                <a:latin typeface="Nunito Sans SemiBold" pitchFamily="2" charset="77"/>
                <a:ea typeface="Open Sans Semibold" panose="020B0706030804020204" pitchFamily="34" charset="0"/>
                <a:cs typeface="Open Sans Semibold" panose="020B0706030804020204" pitchFamily="34" charset="0"/>
              </a:rPr>
              <a:t>MOSES</a:t>
            </a:r>
            <a:endParaRPr lang="tr-TR" sz="2400" b="1" dirty="0">
              <a:solidFill>
                <a:schemeClr val="accent5"/>
              </a:solidFill>
              <a:latin typeface="Nunito Sans SemiBold" pitchFamily="2" charset="77"/>
              <a:ea typeface="Open Sans Semibold" panose="020B0706030804020204" pitchFamily="34" charset="0"/>
              <a:cs typeface="Open Sans Semibold" panose="020B0706030804020204" pitchFamily="34" charset="0"/>
            </a:endParaRPr>
          </a:p>
        </p:txBody>
      </p:sp>
      <p:sp>
        <p:nvSpPr>
          <p:cNvPr id="54" name="TextBox 53">
            <a:extLst>
              <a:ext uri="{FF2B5EF4-FFF2-40B4-BE49-F238E27FC236}">
                <a16:creationId xmlns:a16="http://schemas.microsoft.com/office/drawing/2014/main" id="{4A6C3DC5-E781-9BD2-8414-4851DD375056}"/>
              </a:ext>
            </a:extLst>
          </p:cNvPr>
          <p:cNvSpPr txBox="1"/>
          <p:nvPr/>
        </p:nvSpPr>
        <p:spPr>
          <a:xfrm>
            <a:off x="7272152" y="10748556"/>
            <a:ext cx="2097049" cy="369332"/>
          </a:xfrm>
          <a:prstGeom prst="rect">
            <a:avLst/>
          </a:prstGeom>
          <a:noFill/>
        </p:spPr>
        <p:txBody>
          <a:bodyPr wrap="none" rtlCol="0">
            <a:spAutoFit/>
          </a:bodyPr>
          <a:lstStyle/>
          <a:p>
            <a:pPr algn="ctr"/>
            <a:r>
              <a:rPr lang="en-US" sz="1800" dirty="0">
                <a:latin typeface="Nunito Sans" pitchFamily="2" charset="77"/>
                <a:ea typeface="Open Sans Semibold" panose="020B0706030804020204" pitchFamily="34" charset="0"/>
                <a:cs typeface="Open Sans Semibold" panose="020B0706030804020204" pitchFamily="34" charset="0"/>
              </a:rPr>
              <a:t>BUYER II - ADMIN</a:t>
            </a:r>
            <a:endParaRPr lang="tr-TR" sz="1800" dirty="0">
              <a:latin typeface="Nunito Sans" pitchFamily="2" charset="77"/>
              <a:ea typeface="Open Sans Semibold" panose="020B0706030804020204" pitchFamily="34" charset="0"/>
              <a:cs typeface="Open Sans Semibold" panose="020B0706030804020204" pitchFamily="34" charset="0"/>
            </a:endParaRPr>
          </a:p>
        </p:txBody>
      </p:sp>
      <p:sp>
        <p:nvSpPr>
          <p:cNvPr id="55" name="Oval 54" descr="placeholder picture box">
            <a:extLst>
              <a:ext uri="{FF2B5EF4-FFF2-40B4-BE49-F238E27FC236}">
                <a16:creationId xmlns:a16="http://schemas.microsoft.com/office/drawing/2014/main" id="{302E8749-1A9F-0C4F-B622-49707F803E23}"/>
              </a:ext>
            </a:extLst>
          </p:cNvPr>
          <p:cNvSpPr/>
          <p:nvPr/>
        </p:nvSpPr>
        <p:spPr>
          <a:xfrm>
            <a:off x="10802532" y="7233239"/>
            <a:ext cx="2792097" cy="2792097"/>
          </a:xfrm>
          <a:prstGeom prst="ellipse">
            <a:avLst/>
          </a:prstGeom>
          <a:blipFill>
            <a:blip r:embed="rId12"/>
            <a:stretch>
              <a:fillRect/>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56" name="TextBox 55">
            <a:extLst>
              <a:ext uri="{FF2B5EF4-FFF2-40B4-BE49-F238E27FC236}">
                <a16:creationId xmlns:a16="http://schemas.microsoft.com/office/drawing/2014/main" id="{A82037C7-FFF8-224B-7F97-6DCCC0454CFB}"/>
              </a:ext>
            </a:extLst>
          </p:cNvPr>
          <p:cNvSpPr txBox="1"/>
          <p:nvPr/>
        </p:nvSpPr>
        <p:spPr>
          <a:xfrm>
            <a:off x="10951284" y="10280714"/>
            <a:ext cx="2494594" cy="461665"/>
          </a:xfrm>
          <a:prstGeom prst="rect">
            <a:avLst/>
          </a:prstGeom>
          <a:noFill/>
        </p:spPr>
        <p:txBody>
          <a:bodyPr wrap="none" rtlCol="0">
            <a:spAutoFit/>
          </a:bodyPr>
          <a:lstStyle/>
          <a:p>
            <a:pPr algn="ctr"/>
            <a:r>
              <a:rPr lang="en-US" sz="2400" b="1" dirty="0">
                <a:solidFill>
                  <a:schemeClr val="accent1"/>
                </a:solidFill>
                <a:latin typeface="Nunito Sans SemiBold" pitchFamily="2" charset="77"/>
                <a:ea typeface="Open Sans Semibold" panose="020B0706030804020204" pitchFamily="34" charset="0"/>
                <a:cs typeface="Open Sans Semibold" panose="020B0706030804020204" pitchFamily="34" charset="0"/>
              </a:rPr>
              <a:t>ILONA</a:t>
            </a:r>
            <a:r>
              <a:rPr lang="en-US" sz="2400" b="1" dirty="0">
                <a:solidFill>
                  <a:schemeClr val="accent5"/>
                </a:solidFill>
                <a:latin typeface="Nunito Sans SemiBold" pitchFamily="2" charset="77"/>
                <a:ea typeface="Open Sans Semibold" panose="020B0706030804020204" pitchFamily="34" charset="0"/>
                <a:cs typeface="Open Sans Semibold" panose="020B0706030804020204" pitchFamily="34" charset="0"/>
              </a:rPr>
              <a:t> </a:t>
            </a:r>
            <a:r>
              <a:rPr lang="en-US" sz="2400" b="1" dirty="0">
                <a:solidFill>
                  <a:schemeClr val="accent1"/>
                </a:solidFill>
                <a:latin typeface="Nunito Sans SemiBold" pitchFamily="2" charset="77"/>
                <a:ea typeface="Open Sans Semibold" panose="020B0706030804020204" pitchFamily="34" charset="0"/>
                <a:cs typeface="Open Sans Semibold" panose="020B0706030804020204" pitchFamily="34" charset="0"/>
              </a:rPr>
              <a:t>RHYMER</a:t>
            </a:r>
            <a:endParaRPr lang="tr-TR" sz="2400" b="1" dirty="0">
              <a:solidFill>
                <a:schemeClr val="accent1"/>
              </a:solidFill>
              <a:latin typeface="Nunito Sans SemiBold" pitchFamily="2" charset="77"/>
              <a:ea typeface="Open Sans Semibold" panose="020B0706030804020204" pitchFamily="34" charset="0"/>
              <a:cs typeface="Open Sans Semibold" panose="020B0706030804020204" pitchFamily="34" charset="0"/>
            </a:endParaRPr>
          </a:p>
        </p:txBody>
      </p:sp>
      <p:sp>
        <p:nvSpPr>
          <p:cNvPr id="57" name="TextBox 56">
            <a:extLst>
              <a:ext uri="{FF2B5EF4-FFF2-40B4-BE49-F238E27FC236}">
                <a16:creationId xmlns:a16="http://schemas.microsoft.com/office/drawing/2014/main" id="{3A5448BE-C87A-B254-2CBA-67E75AD104E1}"/>
              </a:ext>
            </a:extLst>
          </p:cNvPr>
          <p:cNvSpPr txBox="1"/>
          <p:nvPr/>
        </p:nvSpPr>
        <p:spPr>
          <a:xfrm>
            <a:off x="10318096" y="10748556"/>
            <a:ext cx="3760966" cy="369332"/>
          </a:xfrm>
          <a:prstGeom prst="rect">
            <a:avLst/>
          </a:prstGeom>
          <a:noFill/>
        </p:spPr>
        <p:txBody>
          <a:bodyPr wrap="none" rtlCol="0">
            <a:spAutoFit/>
          </a:bodyPr>
          <a:lstStyle/>
          <a:p>
            <a:pPr algn="ctr"/>
            <a:r>
              <a:rPr lang="en-US" sz="1800" dirty="0">
                <a:latin typeface="Nunito Sans" pitchFamily="2" charset="77"/>
                <a:ea typeface="Open Sans Semibold" panose="020B0706030804020204" pitchFamily="34" charset="0"/>
                <a:cs typeface="Open Sans Semibold" panose="020B0706030804020204" pitchFamily="34" charset="0"/>
              </a:rPr>
              <a:t>CONTRACT SPECIALIST - ADMIN</a:t>
            </a:r>
            <a:endParaRPr lang="tr-TR" sz="1800" dirty="0">
              <a:latin typeface="Nunito Sans" pitchFamily="2" charset="77"/>
              <a:ea typeface="Open Sans Semibold" panose="020B0706030804020204" pitchFamily="34" charset="0"/>
              <a:cs typeface="Open Sans Semibold" panose="020B0706030804020204" pitchFamily="34" charset="0"/>
            </a:endParaRPr>
          </a:p>
        </p:txBody>
      </p:sp>
      <p:sp>
        <p:nvSpPr>
          <p:cNvPr id="59" name="TextBox 58">
            <a:extLst>
              <a:ext uri="{FF2B5EF4-FFF2-40B4-BE49-F238E27FC236}">
                <a16:creationId xmlns:a16="http://schemas.microsoft.com/office/drawing/2014/main" id="{1F3D4C79-5E3E-E34B-7F32-3BFC53CFDB89}"/>
              </a:ext>
            </a:extLst>
          </p:cNvPr>
          <p:cNvSpPr txBox="1"/>
          <p:nvPr/>
        </p:nvSpPr>
        <p:spPr>
          <a:xfrm>
            <a:off x="14434855" y="10280714"/>
            <a:ext cx="3283271" cy="461665"/>
          </a:xfrm>
          <a:prstGeom prst="rect">
            <a:avLst/>
          </a:prstGeom>
          <a:noFill/>
        </p:spPr>
        <p:txBody>
          <a:bodyPr wrap="none" rtlCol="0">
            <a:spAutoFit/>
          </a:bodyPr>
          <a:lstStyle/>
          <a:p>
            <a:pPr algn="ctr"/>
            <a:r>
              <a:rPr lang="en-US" sz="2400" b="1" dirty="0">
                <a:solidFill>
                  <a:schemeClr val="accent4"/>
                </a:solidFill>
                <a:latin typeface="Nunito Sans SemiBold" pitchFamily="2" charset="77"/>
                <a:ea typeface="Open Sans Semibold" panose="020B0706030804020204" pitchFamily="34" charset="0"/>
                <a:cs typeface="Open Sans Semibold" panose="020B0706030804020204" pitchFamily="34" charset="0"/>
              </a:rPr>
              <a:t>SLOANE</a:t>
            </a:r>
            <a:r>
              <a:rPr lang="en-US" sz="2400" b="1" dirty="0">
                <a:solidFill>
                  <a:schemeClr val="accent1"/>
                </a:solidFill>
                <a:latin typeface="Nunito Sans SemiBold" pitchFamily="2" charset="77"/>
                <a:ea typeface="Open Sans Semibold" panose="020B0706030804020204" pitchFamily="34" charset="0"/>
                <a:cs typeface="Open Sans Semibold" panose="020B0706030804020204" pitchFamily="34" charset="0"/>
              </a:rPr>
              <a:t> </a:t>
            </a:r>
            <a:r>
              <a:rPr lang="en-US" sz="2400" b="1" dirty="0">
                <a:solidFill>
                  <a:schemeClr val="accent4"/>
                </a:solidFill>
                <a:latin typeface="Nunito Sans SemiBold" pitchFamily="2" charset="77"/>
                <a:ea typeface="Open Sans Semibold" panose="020B0706030804020204" pitchFamily="34" charset="0"/>
                <a:cs typeface="Open Sans Semibold" panose="020B0706030804020204" pitchFamily="34" charset="0"/>
              </a:rPr>
              <a:t>THOMPSON</a:t>
            </a:r>
            <a:endParaRPr lang="tr-TR" sz="2400" b="1" dirty="0">
              <a:solidFill>
                <a:schemeClr val="accent4"/>
              </a:solidFill>
              <a:latin typeface="Nunito Sans SemiBold" pitchFamily="2" charset="77"/>
              <a:ea typeface="Open Sans Semibold" panose="020B0706030804020204" pitchFamily="34" charset="0"/>
              <a:cs typeface="Open Sans Semibold" panose="020B0706030804020204" pitchFamily="34" charset="0"/>
            </a:endParaRPr>
          </a:p>
        </p:txBody>
      </p:sp>
      <p:sp>
        <p:nvSpPr>
          <p:cNvPr id="60" name="TextBox 59">
            <a:extLst>
              <a:ext uri="{FF2B5EF4-FFF2-40B4-BE49-F238E27FC236}">
                <a16:creationId xmlns:a16="http://schemas.microsoft.com/office/drawing/2014/main" id="{4BA21B58-8CD0-43F7-F395-23CCD14F0809}"/>
              </a:ext>
            </a:extLst>
          </p:cNvPr>
          <p:cNvSpPr txBox="1"/>
          <p:nvPr/>
        </p:nvSpPr>
        <p:spPr>
          <a:xfrm>
            <a:off x="14645650" y="10748556"/>
            <a:ext cx="2861681" cy="369332"/>
          </a:xfrm>
          <a:prstGeom prst="rect">
            <a:avLst/>
          </a:prstGeom>
          <a:noFill/>
        </p:spPr>
        <p:txBody>
          <a:bodyPr wrap="none" rtlCol="0">
            <a:spAutoFit/>
          </a:bodyPr>
          <a:lstStyle/>
          <a:p>
            <a:pPr algn="ctr"/>
            <a:r>
              <a:rPr lang="en-US" sz="1800" dirty="0">
                <a:latin typeface="Nunito Sans" pitchFamily="2" charset="77"/>
                <a:ea typeface="Open Sans Semibold" panose="020B0706030804020204" pitchFamily="34" charset="0"/>
                <a:cs typeface="Open Sans Semibold" panose="020B0706030804020204" pitchFamily="34" charset="0"/>
              </a:rPr>
              <a:t>VENDOR</a:t>
            </a:r>
            <a:r>
              <a:rPr lang="tr-TR" sz="1800" dirty="0">
                <a:latin typeface="Nunito Sans" pitchFamily="2" charset="77"/>
                <a:ea typeface="Open Sans Semibold" panose="020B0706030804020204" pitchFamily="34" charset="0"/>
                <a:cs typeface="Open Sans Semibold" panose="020B0706030804020204" pitchFamily="34" charset="0"/>
              </a:rPr>
              <a:t> MANAGE</a:t>
            </a:r>
            <a:r>
              <a:rPr lang="en-US" sz="1800" dirty="0">
                <a:latin typeface="Nunito Sans" pitchFamily="2" charset="77"/>
                <a:ea typeface="Open Sans Semibold" panose="020B0706030804020204" pitchFamily="34" charset="0"/>
                <a:cs typeface="Open Sans Semibold" panose="020B0706030804020204" pitchFamily="34" charset="0"/>
              </a:rPr>
              <a:t>MENT</a:t>
            </a:r>
            <a:endParaRPr lang="tr-TR" sz="1800" dirty="0">
              <a:latin typeface="Nunito Sans" pitchFamily="2" charset="77"/>
              <a:ea typeface="Open Sans Semibold" panose="020B0706030804020204" pitchFamily="34" charset="0"/>
              <a:cs typeface="Open Sans Semibold" panose="020B0706030804020204" pitchFamily="34" charset="0"/>
            </a:endParaRPr>
          </a:p>
        </p:txBody>
      </p:sp>
      <p:sp>
        <p:nvSpPr>
          <p:cNvPr id="61" name="TextBox 60">
            <a:extLst>
              <a:ext uri="{FF2B5EF4-FFF2-40B4-BE49-F238E27FC236}">
                <a16:creationId xmlns:a16="http://schemas.microsoft.com/office/drawing/2014/main" id="{799FCE0E-B9D5-E75B-104F-D281FF2BDC6C}"/>
              </a:ext>
            </a:extLst>
          </p:cNvPr>
          <p:cNvSpPr txBox="1"/>
          <p:nvPr/>
        </p:nvSpPr>
        <p:spPr>
          <a:xfrm>
            <a:off x="18416157" y="10280714"/>
            <a:ext cx="3076483" cy="461665"/>
          </a:xfrm>
          <a:prstGeom prst="rect">
            <a:avLst/>
          </a:prstGeom>
          <a:noFill/>
        </p:spPr>
        <p:txBody>
          <a:bodyPr wrap="none" rtlCol="0">
            <a:spAutoFit/>
          </a:bodyPr>
          <a:lstStyle/>
          <a:p>
            <a:pPr algn="ctr"/>
            <a:r>
              <a:rPr lang="en-US" sz="2400" b="1" dirty="0">
                <a:solidFill>
                  <a:schemeClr val="accent1"/>
                </a:solidFill>
                <a:latin typeface="Nunito Sans SemiBold" pitchFamily="2" charset="77"/>
                <a:ea typeface="Open Sans Semibold" panose="020B0706030804020204" pitchFamily="34" charset="0"/>
                <a:cs typeface="Open Sans Semibold" panose="020B0706030804020204" pitchFamily="34" charset="0"/>
              </a:rPr>
              <a:t>SOFIA HERNANDEZ</a:t>
            </a:r>
            <a:endParaRPr lang="tr-TR" sz="2400" b="1" dirty="0">
              <a:solidFill>
                <a:schemeClr val="accent1"/>
              </a:solidFill>
              <a:latin typeface="Nunito Sans SemiBold" pitchFamily="2" charset="77"/>
              <a:ea typeface="Open Sans Semibold" panose="020B0706030804020204" pitchFamily="34" charset="0"/>
              <a:cs typeface="Open Sans Semibold" panose="020B0706030804020204" pitchFamily="34" charset="0"/>
            </a:endParaRPr>
          </a:p>
        </p:txBody>
      </p:sp>
      <p:sp>
        <p:nvSpPr>
          <p:cNvPr id="62" name="TextBox 61">
            <a:extLst>
              <a:ext uri="{FF2B5EF4-FFF2-40B4-BE49-F238E27FC236}">
                <a16:creationId xmlns:a16="http://schemas.microsoft.com/office/drawing/2014/main" id="{A5AE8E63-7409-40D2-3A9A-BFB114BC8BFB}"/>
              </a:ext>
            </a:extLst>
          </p:cNvPr>
          <p:cNvSpPr txBox="1"/>
          <p:nvPr/>
        </p:nvSpPr>
        <p:spPr>
          <a:xfrm>
            <a:off x="19389180" y="10748556"/>
            <a:ext cx="1130438" cy="369332"/>
          </a:xfrm>
          <a:prstGeom prst="rect">
            <a:avLst/>
          </a:prstGeom>
          <a:noFill/>
        </p:spPr>
        <p:txBody>
          <a:bodyPr wrap="none" rtlCol="0">
            <a:spAutoFit/>
          </a:bodyPr>
          <a:lstStyle/>
          <a:p>
            <a:pPr algn="ctr"/>
            <a:r>
              <a:rPr lang="en-US" sz="1800" dirty="0">
                <a:latin typeface="Nunito Sans" pitchFamily="2" charset="77"/>
                <a:ea typeface="Open Sans Semibold" panose="020B0706030804020204" pitchFamily="34" charset="0"/>
                <a:cs typeface="Open Sans Semibold" panose="020B0706030804020204" pitchFamily="34" charset="0"/>
              </a:rPr>
              <a:t>ADMIN II</a:t>
            </a:r>
            <a:endParaRPr lang="tr-TR" sz="1800" dirty="0">
              <a:latin typeface="Nunito Sans" pitchFamily="2" charset="77"/>
              <a:ea typeface="Open Sans Semibold" panose="020B0706030804020204" pitchFamily="34" charset="0"/>
              <a:cs typeface="Open Sans Semibold" panose="020B0706030804020204" pitchFamily="34" charset="0"/>
            </a:endParaRPr>
          </a:p>
        </p:txBody>
      </p:sp>
      <p:pic>
        <p:nvPicPr>
          <p:cNvPr id="11" name="Picture 10" descr="A person smiling for the camera">
            <a:extLst>
              <a:ext uri="{FF2B5EF4-FFF2-40B4-BE49-F238E27FC236}">
                <a16:creationId xmlns:a16="http://schemas.microsoft.com/office/drawing/2014/main" id="{045A4A95-06BB-536B-EB1F-79BF4F2C37C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0930" b="10930"/>
          <a:stretch/>
        </p:blipFill>
        <p:spPr>
          <a:xfrm>
            <a:off x="14645650" y="7233237"/>
            <a:ext cx="2792097" cy="2792097"/>
          </a:xfrm>
          <a:prstGeom prst="ellipse">
            <a:avLst/>
          </a:prstGeom>
          <a:ln w="63500" cap="rnd">
            <a:solidFill>
              <a:schemeClr val="accent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Oval 21" descr="placeholder picture box">
            <a:extLst>
              <a:ext uri="{FF2B5EF4-FFF2-40B4-BE49-F238E27FC236}">
                <a16:creationId xmlns:a16="http://schemas.microsoft.com/office/drawing/2014/main" id="{8F5B7B9B-EE3A-838B-84E8-6EC5DA607474}"/>
              </a:ext>
            </a:extLst>
          </p:cNvPr>
          <p:cNvSpPr/>
          <p:nvPr/>
        </p:nvSpPr>
        <p:spPr>
          <a:xfrm>
            <a:off x="10802532" y="2826601"/>
            <a:ext cx="2792097" cy="2792097"/>
          </a:xfrm>
          <a:prstGeom prst="ellipse">
            <a:avLst/>
          </a:prstGeom>
          <a:blipFill>
            <a:blip r:embed="rId14"/>
            <a:stretch>
              <a:fillRect/>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p:txBody>
      </p:sp>
    </p:spTree>
    <p:extLst>
      <p:ext uri="{BB962C8B-B14F-4D97-AF65-F5344CB8AC3E}">
        <p14:creationId xmlns:p14="http://schemas.microsoft.com/office/powerpoint/2010/main" val="374520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DFA06BFA-F5DB-508E-50F1-F7BF1BDCDF1A}"/>
              </a:ext>
            </a:extLst>
          </p:cNvPr>
          <p:cNvSpPr>
            <a:spLocks noGrp="1"/>
          </p:cNvSpPr>
          <p:nvPr>
            <p:ph type="title"/>
          </p:nvPr>
        </p:nvSpPr>
        <p:spPr>
          <a:xfrm>
            <a:off x="898357" y="1371039"/>
            <a:ext cx="21127453" cy="1143562"/>
          </a:xfrm>
        </p:spPr>
        <p:txBody>
          <a:bodyPr>
            <a:normAutofit fontScale="90000"/>
          </a:bodyPr>
          <a:lstStyle/>
          <a:p>
            <a:r>
              <a:rPr lang="en-US" dirty="0"/>
              <a:t>Training Objective – Financial Responsibility</a:t>
            </a:r>
          </a:p>
        </p:txBody>
      </p:sp>
      <p:sp>
        <p:nvSpPr>
          <p:cNvPr id="38" name="Text Placeholder 2">
            <a:extLst>
              <a:ext uri="{FF2B5EF4-FFF2-40B4-BE49-F238E27FC236}">
                <a16:creationId xmlns:a16="http://schemas.microsoft.com/office/drawing/2014/main" id="{A171B3AA-4821-8BC6-8874-AFBEDFE9697F}"/>
              </a:ext>
            </a:extLst>
          </p:cNvPr>
          <p:cNvSpPr>
            <a:spLocks noGrp="1"/>
          </p:cNvSpPr>
          <p:nvPr>
            <p:ph type="body" sz="quarter" idx="10"/>
          </p:nvPr>
        </p:nvSpPr>
        <p:spPr>
          <a:xfrm>
            <a:off x="1474237" y="3065379"/>
            <a:ext cx="21127453" cy="6629400"/>
          </a:xfrm>
        </p:spPr>
        <p:txBody>
          <a:bodyPr/>
          <a:lstStyle/>
          <a:p>
            <a:r>
              <a:rPr lang="en-US" sz="4400" dirty="0">
                <a:solidFill>
                  <a:schemeClr val="tx1"/>
                </a:solidFill>
              </a:rPr>
              <a:t>The fundamentals of financial responsibility call for each employee to make a personal </a:t>
            </a:r>
            <a:r>
              <a:rPr lang="en-US" sz="4400" b="1" dirty="0">
                <a:solidFill>
                  <a:schemeClr val="tx1"/>
                </a:solidFill>
              </a:rPr>
              <a:t>commitment</a:t>
            </a:r>
            <a:r>
              <a:rPr lang="en-US" sz="4400" dirty="0">
                <a:solidFill>
                  <a:schemeClr val="tx1"/>
                </a:solidFill>
              </a:rPr>
              <a:t>. </a:t>
            </a:r>
          </a:p>
          <a:p>
            <a:endParaRPr lang="en-US" sz="4400" dirty="0">
              <a:solidFill>
                <a:schemeClr val="tx1"/>
              </a:solidFill>
            </a:endParaRPr>
          </a:p>
          <a:p>
            <a:pPr marL="514350" indent="-514350">
              <a:buFont typeface="+mj-lt"/>
              <a:buAutoNum type="arabicPeriod"/>
            </a:pPr>
            <a:r>
              <a:rPr lang="en-US" sz="4400" dirty="0">
                <a:solidFill>
                  <a:schemeClr val="tx1"/>
                </a:solidFill>
              </a:rPr>
              <a:t>To “</a:t>
            </a:r>
            <a:r>
              <a:rPr lang="en-US" sz="4400" b="1" dirty="0">
                <a:solidFill>
                  <a:schemeClr val="tx1"/>
                </a:solidFill>
              </a:rPr>
              <a:t>do the right thing</a:t>
            </a:r>
            <a:r>
              <a:rPr lang="en-US" sz="4400" dirty="0">
                <a:solidFill>
                  <a:schemeClr val="tx1"/>
                </a:solidFill>
              </a:rPr>
              <a:t>” </a:t>
            </a:r>
          </a:p>
          <a:p>
            <a:pPr marL="514350" indent="-514350">
              <a:buFont typeface="+mj-lt"/>
              <a:buAutoNum type="arabicPeriod"/>
            </a:pPr>
            <a:r>
              <a:rPr lang="en-US" sz="4400" dirty="0">
                <a:solidFill>
                  <a:schemeClr val="tx1"/>
                </a:solidFill>
              </a:rPr>
              <a:t>Make </a:t>
            </a:r>
            <a:r>
              <a:rPr lang="en-US" sz="4400" b="1" dirty="0">
                <a:solidFill>
                  <a:schemeClr val="tx1"/>
                </a:solidFill>
              </a:rPr>
              <a:t>decisions</a:t>
            </a:r>
            <a:r>
              <a:rPr lang="en-US" sz="4400" dirty="0">
                <a:solidFill>
                  <a:schemeClr val="tx1"/>
                </a:solidFill>
              </a:rPr>
              <a:t> that are just and right for the common good.</a:t>
            </a:r>
          </a:p>
          <a:p>
            <a:endParaRPr lang="en-US" dirty="0"/>
          </a:p>
        </p:txBody>
      </p:sp>
    </p:spTree>
    <p:extLst>
      <p:ext uri="{BB962C8B-B14F-4D97-AF65-F5344CB8AC3E}">
        <p14:creationId xmlns:p14="http://schemas.microsoft.com/office/powerpoint/2010/main" val="1039975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28BFE0-F4AB-D6EE-F193-96DD6F1F489F}"/>
              </a:ext>
            </a:extLst>
          </p:cNvPr>
          <p:cNvSpPr>
            <a:spLocks noGrp="1"/>
          </p:cNvSpPr>
          <p:nvPr>
            <p:ph type="title"/>
          </p:nvPr>
        </p:nvSpPr>
        <p:spPr>
          <a:xfrm>
            <a:off x="3048000" y="1371039"/>
            <a:ext cx="18288000" cy="1143562"/>
          </a:xfrm>
        </p:spPr>
        <p:txBody>
          <a:bodyPr/>
          <a:lstStyle/>
          <a:p>
            <a:r>
              <a:rPr lang="en-US" dirty="0"/>
              <a:t>Purchasing and Contracts Overview</a:t>
            </a:r>
          </a:p>
        </p:txBody>
      </p:sp>
      <p:sp>
        <p:nvSpPr>
          <p:cNvPr id="5" name="Text Placeholder 2">
            <a:extLst>
              <a:ext uri="{FF2B5EF4-FFF2-40B4-BE49-F238E27FC236}">
                <a16:creationId xmlns:a16="http://schemas.microsoft.com/office/drawing/2014/main" id="{27A4F61D-0F25-9D9B-9629-B35AC73C0CAA}"/>
              </a:ext>
            </a:extLst>
          </p:cNvPr>
          <p:cNvSpPr>
            <a:spLocks noGrp="1"/>
          </p:cNvSpPr>
          <p:nvPr>
            <p:ph type="body" sz="quarter" idx="10"/>
          </p:nvPr>
        </p:nvSpPr>
        <p:spPr>
          <a:xfrm>
            <a:off x="1061357" y="3035300"/>
            <a:ext cx="22484443" cy="7645399"/>
          </a:xfrm>
        </p:spPr>
        <p:txBody>
          <a:bodyPr/>
          <a:lstStyle/>
          <a:p>
            <a:r>
              <a:rPr lang="en-US" sz="4000" b="1" dirty="0">
                <a:solidFill>
                  <a:schemeClr val="tx1"/>
                </a:solidFill>
              </a:rPr>
              <a:t>Financial management - </a:t>
            </a:r>
            <a:r>
              <a:rPr lang="en-US" sz="4000" dirty="0">
                <a:solidFill>
                  <a:schemeClr val="tx1"/>
                </a:solidFill>
              </a:rPr>
              <a:t>Involves every employee because we are all responsible for:</a:t>
            </a:r>
          </a:p>
          <a:p>
            <a:pPr marL="1428750" lvl="1" indent="-514350">
              <a:buFont typeface="+mj-lt"/>
              <a:buAutoNum type="arabicPeriod"/>
            </a:pPr>
            <a:endParaRPr lang="en-US" sz="2000" dirty="0">
              <a:solidFill>
                <a:schemeClr val="tx1"/>
              </a:solidFill>
            </a:endParaRPr>
          </a:p>
          <a:p>
            <a:pPr marL="1428750" lvl="1" indent="-514350">
              <a:buFont typeface="+mj-lt"/>
              <a:buAutoNum type="arabicPeriod"/>
            </a:pPr>
            <a:r>
              <a:rPr lang="en-US" sz="4000" dirty="0">
                <a:solidFill>
                  <a:schemeClr val="tx1"/>
                </a:solidFill>
              </a:rPr>
              <a:t>protecting and conserving TXST resources</a:t>
            </a:r>
          </a:p>
          <a:p>
            <a:pPr marL="1428750" lvl="1" indent="-514350">
              <a:buFont typeface="+mj-lt"/>
              <a:buAutoNum type="arabicPeriod"/>
            </a:pPr>
            <a:r>
              <a:rPr lang="en-US" sz="4000" dirty="0">
                <a:solidFill>
                  <a:schemeClr val="tx1"/>
                </a:solidFill>
              </a:rPr>
              <a:t>using these resources in a prudent manner for their designated purposes</a:t>
            </a:r>
          </a:p>
          <a:p>
            <a:pPr marL="1428750" lvl="1" indent="-514350">
              <a:buFont typeface="+mj-lt"/>
              <a:buAutoNum type="arabicPeriod"/>
            </a:pPr>
            <a:endParaRPr lang="en-US" sz="800" dirty="0">
              <a:solidFill>
                <a:schemeClr val="tx1"/>
              </a:solidFill>
            </a:endParaRPr>
          </a:p>
          <a:p>
            <a:r>
              <a:rPr lang="en-US" sz="4000" b="1" dirty="0">
                <a:solidFill>
                  <a:schemeClr val="tx1"/>
                </a:solidFill>
              </a:rPr>
              <a:t>By practicing good financial management - </a:t>
            </a:r>
            <a:r>
              <a:rPr lang="en-US" sz="4000" dirty="0">
                <a:solidFill>
                  <a:schemeClr val="tx1"/>
                </a:solidFill>
              </a:rPr>
              <a:t>TXST and its employees become accountable to:</a:t>
            </a:r>
          </a:p>
          <a:p>
            <a:pPr marL="1428750" lvl="1" indent="-514350">
              <a:buFont typeface="+mj-lt"/>
              <a:buAutoNum type="arabicPeriod"/>
            </a:pPr>
            <a:endParaRPr lang="en-US" sz="2000" dirty="0">
              <a:solidFill>
                <a:schemeClr val="tx1"/>
              </a:solidFill>
            </a:endParaRPr>
          </a:p>
          <a:p>
            <a:pPr marL="1428750" lvl="1" indent="-514350">
              <a:buFont typeface="+mj-lt"/>
              <a:buAutoNum type="arabicPeriod"/>
            </a:pPr>
            <a:r>
              <a:rPr lang="en-US" sz="4000" dirty="0">
                <a:solidFill>
                  <a:schemeClr val="tx1"/>
                </a:solidFill>
              </a:rPr>
              <a:t>each other</a:t>
            </a:r>
          </a:p>
          <a:p>
            <a:pPr marL="1428750" lvl="1" indent="-514350">
              <a:buFont typeface="+mj-lt"/>
              <a:buAutoNum type="arabicPeriod"/>
            </a:pPr>
            <a:r>
              <a:rPr lang="en-US" sz="4000" dirty="0">
                <a:solidFill>
                  <a:schemeClr val="tx1"/>
                </a:solidFill>
              </a:rPr>
              <a:t>our constituents</a:t>
            </a:r>
          </a:p>
          <a:p>
            <a:pPr marL="1428750" lvl="1" indent="-514350">
              <a:buFont typeface="+mj-lt"/>
              <a:buAutoNum type="arabicPeriod"/>
            </a:pPr>
            <a:r>
              <a:rPr lang="en-US" sz="4000" dirty="0">
                <a:solidFill>
                  <a:schemeClr val="tx1"/>
                </a:solidFill>
              </a:rPr>
              <a:t>our regulatory bodies</a:t>
            </a:r>
          </a:p>
          <a:p>
            <a:endParaRPr lang="en-US" dirty="0"/>
          </a:p>
        </p:txBody>
      </p:sp>
    </p:spTree>
    <p:extLst>
      <p:ext uri="{BB962C8B-B14F-4D97-AF65-F5344CB8AC3E}">
        <p14:creationId xmlns:p14="http://schemas.microsoft.com/office/powerpoint/2010/main" val="940783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DC2FF9-0AA4-62F5-8636-086EDFBFC565}"/>
              </a:ext>
            </a:extLst>
          </p:cNvPr>
          <p:cNvSpPr>
            <a:spLocks noGrp="1"/>
          </p:cNvSpPr>
          <p:nvPr>
            <p:ph type="title"/>
          </p:nvPr>
        </p:nvSpPr>
        <p:spPr>
          <a:xfrm>
            <a:off x="3048000" y="328339"/>
            <a:ext cx="18288000" cy="1143562"/>
          </a:xfrm>
        </p:spPr>
        <p:txBody>
          <a:bodyPr/>
          <a:lstStyle/>
          <a:p>
            <a:r>
              <a:rPr lang="en-US" dirty="0"/>
              <a:t>Purchasing and Contracts Overview</a:t>
            </a:r>
          </a:p>
        </p:txBody>
      </p:sp>
      <p:sp>
        <p:nvSpPr>
          <p:cNvPr id="5" name="Text Placeholder 2">
            <a:extLst>
              <a:ext uri="{FF2B5EF4-FFF2-40B4-BE49-F238E27FC236}">
                <a16:creationId xmlns:a16="http://schemas.microsoft.com/office/drawing/2014/main" id="{3EE92EFB-DA31-30DC-FE47-DA9081E21E64}"/>
              </a:ext>
            </a:extLst>
          </p:cNvPr>
          <p:cNvSpPr>
            <a:spLocks noGrp="1"/>
          </p:cNvSpPr>
          <p:nvPr>
            <p:ph type="body" sz="quarter" idx="10"/>
          </p:nvPr>
        </p:nvSpPr>
        <p:spPr>
          <a:xfrm>
            <a:off x="739840" y="1471901"/>
            <a:ext cx="22904320" cy="7645399"/>
          </a:xfrm>
        </p:spPr>
        <p:txBody>
          <a:bodyPr/>
          <a:lstStyle/>
          <a:p>
            <a:pPr>
              <a:lnSpc>
                <a:spcPct val="100000"/>
              </a:lnSpc>
            </a:pPr>
            <a:r>
              <a:rPr lang="en-US" sz="4000" dirty="0">
                <a:solidFill>
                  <a:schemeClr val="tx1"/>
                </a:solidFill>
              </a:rPr>
              <a:t>We are governed by many Texas laws with respect to procurement including Government &amp; Education Codes, Administrative Code and the General Appropriations Act.    </a:t>
            </a:r>
          </a:p>
          <a:p>
            <a:r>
              <a:rPr lang="en-US" sz="3600" dirty="0">
                <a:solidFill>
                  <a:schemeClr val="tx1"/>
                </a:solidFill>
                <a:hlinkClick r:id="rId3">
                  <a:extLst>
                    <a:ext uri="{A12FA001-AC4F-418D-AE19-62706E023703}">
                      <ahyp:hlinkClr xmlns:ahyp="http://schemas.microsoft.com/office/drawing/2018/hyperlinkcolor" val="tx"/>
                    </a:ext>
                  </a:extLst>
                </a:hlinkClick>
              </a:rPr>
              <a:t>TEC§51.9335</a:t>
            </a:r>
            <a:r>
              <a:rPr lang="en-US" sz="3600" dirty="0">
                <a:solidFill>
                  <a:schemeClr val="tx1"/>
                </a:solidFill>
              </a:rPr>
              <a:t>(a): An institution of higher education may acquire goods or services by the method that provides the </a:t>
            </a:r>
            <a:r>
              <a:rPr lang="en-US" sz="3600" b="1" u="sng" dirty="0">
                <a:solidFill>
                  <a:schemeClr val="tx1"/>
                </a:solidFill>
              </a:rPr>
              <a:t>best value </a:t>
            </a:r>
            <a:r>
              <a:rPr lang="en-US" sz="3600" dirty="0">
                <a:solidFill>
                  <a:schemeClr val="tx1"/>
                </a:solidFill>
              </a:rPr>
              <a:t>to the institution, including</a:t>
            </a:r>
            <a:r>
              <a:rPr lang="en-US" dirty="0">
                <a:solidFill>
                  <a:schemeClr val="tx1"/>
                </a:solidFill>
              </a:rPr>
              <a:t>: </a:t>
            </a:r>
          </a:p>
          <a:p>
            <a:pPr marL="1428750" lvl="1" indent="-514350">
              <a:lnSpc>
                <a:spcPct val="100000"/>
              </a:lnSpc>
              <a:buFont typeface="+mj-lt"/>
              <a:buAutoNum type="arabicPeriod"/>
            </a:pPr>
            <a:r>
              <a:rPr lang="en-US" dirty="0">
                <a:solidFill>
                  <a:schemeClr val="tx1"/>
                </a:solidFill>
              </a:rPr>
              <a:t>Competitive bids; </a:t>
            </a:r>
          </a:p>
          <a:p>
            <a:pPr marL="1428750" lvl="1" indent="-514350">
              <a:lnSpc>
                <a:spcPct val="100000"/>
              </a:lnSpc>
              <a:buFont typeface="+mj-lt"/>
              <a:buAutoNum type="arabicPeriod"/>
            </a:pPr>
            <a:r>
              <a:rPr lang="en-US" dirty="0">
                <a:solidFill>
                  <a:schemeClr val="tx1"/>
                </a:solidFill>
              </a:rPr>
              <a:t>Competitive sealed proposals; </a:t>
            </a:r>
          </a:p>
          <a:p>
            <a:pPr marL="1428750" lvl="1" indent="-514350">
              <a:lnSpc>
                <a:spcPct val="100000"/>
              </a:lnSpc>
              <a:buFont typeface="+mj-lt"/>
              <a:buAutoNum type="arabicPeriod"/>
            </a:pPr>
            <a:r>
              <a:rPr lang="en-US" dirty="0">
                <a:solidFill>
                  <a:schemeClr val="tx1"/>
                </a:solidFill>
              </a:rPr>
              <a:t>Catalog purchase (State of Texas contracts); </a:t>
            </a:r>
          </a:p>
          <a:p>
            <a:pPr marL="1428750" lvl="1" indent="-514350">
              <a:lnSpc>
                <a:spcPct val="100000"/>
              </a:lnSpc>
              <a:buFont typeface="+mj-lt"/>
              <a:buAutoNum type="arabicPeriod"/>
            </a:pPr>
            <a:r>
              <a:rPr lang="en-US" dirty="0">
                <a:solidFill>
                  <a:schemeClr val="tx1"/>
                </a:solidFill>
              </a:rPr>
              <a:t>A group purchasing program (cooperative); or </a:t>
            </a:r>
          </a:p>
          <a:p>
            <a:pPr marL="1428750" lvl="1" indent="-514350">
              <a:lnSpc>
                <a:spcPct val="100000"/>
              </a:lnSpc>
              <a:buFont typeface="+mj-lt"/>
              <a:buAutoNum type="arabicPeriod"/>
            </a:pPr>
            <a:r>
              <a:rPr lang="en-US" dirty="0">
                <a:solidFill>
                  <a:schemeClr val="tx1"/>
                </a:solidFill>
              </a:rPr>
              <a:t>An open market contract (&lt;$15k) </a:t>
            </a:r>
          </a:p>
          <a:p>
            <a:r>
              <a:rPr lang="en-US" sz="3600" dirty="0">
                <a:solidFill>
                  <a:schemeClr val="tx1"/>
                </a:solidFill>
                <a:hlinkClick r:id="rId4">
                  <a:extLst>
                    <a:ext uri="{A12FA001-AC4F-418D-AE19-62706E023703}">
                      <ahyp:hlinkClr xmlns:ahyp="http://schemas.microsoft.com/office/drawing/2018/hyperlinkcolor" val="tx"/>
                    </a:ext>
                  </a:extLst>
                </a:hlinkClick>
              </a:rPr>
              <a:t>TAC§20.133</a:t>
            </a:r>
            <a:r>
              <a:rPr lang="en-US" sz="3600" dirty="0">
                <a:solidFill>
                  <a:schemeClr val="tx1"/>
                </a:solidFill>
              </a:rPr>
              <a:t>: Only certified individuals may perform contract development activities or issue solicitations on the </a:t>
            </a:r>
            <a:r>
              <a:rPr lang="en-US" sz="3600" dirty="0">
                <a:solidFill>
                  <a:schemeClr val="tx1"/>
                </a:solidFill>
                <a:hlinkClick r:id="rId5">
                  <a:extLst>
                    <a:ext uri="{A12FA001-AC4F-418D-AE19-62706E023703}">
                      <ahyp:hlinkClr xmlns:ahyp="http://schemas.microsoft.com/office/drawing/2018/hyperlinkcolor" val="tx"/>
                    </a:ext>
                  </a:extLst>
                </a:hlinkClick>
              </a:rPr>
              <a:t>ESBD</a:t>
            </a:r>
            <a:r>
              <a:rPr lang="en-US" sz="3600" dirty="0">
                <a:solidFill>
                  <a:schemeClr val="tx1"/>
                </a:solidFill>
              </a:rPr>
              <a:t>.</a:t>
            </a:r>
          </a:p>
          <a:p>
            <a:pPr marL="1371600" lvl="1" indent="-457200">
              <a:lnSpc>
                <a:spcPct val="100000"/>
              </a:lnSpc>
              <a:buFont typeface="Arial" panose="020B0604020202020204" pitchFamily="34" charset="0"/>
              <a:buChar char="•"/>
            </a:pPr>
            <a:r>
              <a:rPr lang="en-US" dirty="0">
                <a:solidFill>
                  <a:schemeClr val="tx1"/>
                </a:solidFill>
              </a:rPr>
              <a:t>UPDATED: Statewide Procurement Manual and Contract Management Guide - </a:t>
            </a:r>
            <a:r>
              <a:rPr lang="en-US" dirty="0">
                <a:solidFill>
                  <a:schemeClr val="tx1"/>
                </a:solidFill>
                <a:hlinkClick r:id="rId6">
                  <a:extLst>
                    <a:ext uri="{A12FA001-AC4F-418D-AE19-62706E023703}">
                      <ahyp:hlinkClr xmlns:ahyp="http://schemas.microsoft.com/office/drawing/2018/hyperlinkcolor" val="tx"/>
                    </a:ext>
                  </a:extLst>
                </a:hlinkClick>
              </a:rPr>
              <a:t>https://comptroller.texas.gov/purchasing/publications/procurement-contract.php</a:t>
            </a:r>
            <a:endParaRPr lang="en-US" dirty="0">
              <a:solidFill>
                <a:schemeClr val="tx1"/>
              </a:solidFill>
            </a:endParaRPr>
          </a:p>
          <a:p>
            <a:pPr marL="1371600" lvl="1" indent="-457200">
              <a:lnSpc>
                <a:spcPct val="100000"/>
              </a:lnSpc>
              <a:buFont typeface="Arial" panose="020B0604020202020204" pitchFamily="34" charset="0"/>
              <a:buChar char="•"/>
            </a:pPr>
            <a:r>
              <a:rPr lang="en-US" dirty="0">
                <a:solidFill>
                  <a:schemeClr val="tx1"/>
                </a:solidFill>
              </a:rPr>
              <a:t>Texas State University System (TSUS) Policies - </a:t>
            </a:r>
            <a:r>
              <a:rPr lang="en-US" dirty="0">
                <a:solidFill>
                  <a:schemeClr val="tx1"/>
                </a:solidFill>
                <a:hlinkClick r:id="rId7">
                  <a:extLst>
                    <a:ext uri="{A12FA001-AC4F-418D-AE19-62706E023703}">
                      <ahyp:hlinkClr xmlns:ahyp="http://schemas.microsoft.com/office/drawing/2018/hyperlinkcolor" val="tx"/>
                    </a:ext>
                  </a:extLst>
                </a:hlinkClick>
              </a:rPr>
              <a:t>http://www.tsus.edu/about-tsus/policies.html</a:t>
            </a:r>
            <a:endParaRPr lang="en-US" dirty="0">
              <a:solidFill>
                <a:schemeClr val="tx1"/>
              </a:solidFill>
            </a:endParaRPr>
          </a:p>
          <a:p>
            <a:pPr marL="1371600" lvl="1" indent="-457200">
              <a:lnSpc>
                <a:spcPct val="100000"/>
              </a:lnSpc>
              <a:buFont typeface="Arial" panose="020B0604020202020204" pitchFamily="34" charset="0"/>
              <a:buChar char="•"/>
            </a:pPr>
            <a:r>
              <a:rPr lang="en-US" dirty="0">
                <a:solidFill>
                  <a:schemeClr val="tx1"/>
                </a:solidFill>
              </a:rPr>
              <a:t>Texas State University Contract Management Handbook - </a:t>
            </a:r>
            <a:r>
              <a:rPr lang="en-US" dirty="0">
                <a:solidFill>
                  <a:schemeClr val="tx1"/>
                </a:solidFill>
                <a:hlinkClick r:id="rId8">
                  <a:extLst>
                    <a:ext uri="{A12FA001-AC4F-418D-AE19-62706E023703}">
                      <ahyp:hlinkClr xmlns:ahyp="http://schemas.microsoft.com/office/drawing/2018/hyperlinkcolor" val="tx"/>
                    </a:ext>
                  </a:extLst>
                </a:hlinkClick>
              </a:rPr>
              <a:t>http://www.tsus.edu/offices</a:t>
            </a:r>
            <a:r>
              <a:rPr lang="en-US" dirty="0">
                <a:solidFill>
                  <a:schemeClr val="accent6"/>
                </a:solidFill>
                <a:hlinkClick r:id="rId8">
                  <a:extLst>
                    <a:ext uri="{A12FA001-AC4F-418D-AE19-62706E023703}">
                      <ahyp:hlinkClr xmlns:ahyp="http://schemas.microsoft.com/office/drawing/2018/hyperlinkcolor" val="tx"/>
                    </a:ext>
                  </a:extLst>
                </a:hlinkClick>
              </a:rPr>
              <a:t>/finance/procurement.html</a:t>
            </a:r>
            <a:endParaRPr lang="en-US" dirty="0">
              <a:solidFill>
                <a:schemeClr val="accent6"/>
              </a:solidFill>
            </a:endParaRPr>
          </a:p>
        </p:txBody>
      </p:sp>
    </p:spTree>
    <p:extLst>
      <p:ext uri="{BB962C8B-B14F-4D97-AF65-F5344CB8AC3E}">
        <p14:creationId xmlns:p14="http://schemas.microsoft.com/office/powerpoint/2010/main" val="3196123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8">
            <a:extLst>
              <a:ext uri="{FF2B5EF4-FFF2-40B4-BE49-F238E27FC236}">
                <a16:creationId xmlns:a16="http://schemas.microsoft.com/office/drawing/2014/main" id="{B32E06F4-A692-9853-8CD9-1ABD2D11D95F}"/>
              </a:ext>
            </a:extLst>
          </p:cNvPr>
          <p:cNvPicPr>
            <a:picLocks noChangeAspect="1"/>
          </p:cNvPicPr>
          <p:nvPr/>
        </p:nvPicPr>
        <p:blipFill>
          <a:blip r:embed="rId3"/>
          <a:stretch>
            <a:fillRect/>
          </a:stretch>
        </p:blipFill>
        <p:spPr>
          <a:xfrm>
            <a:off x="0" y="0"/>
            <a:ext cx="0" cy="0"/>
          </a:xfrm>
        </p:spPr>
      </p:pic>
      <p:sp>
        <p:nvSpPr>
          <p:cNvPr id="5" name="TextBox 4">
            <a:extLst>
              <a:ext uri="{FF2B5EF4-FFF2-40B4-BE49-F238E27FC236}">
                <a16:creationId xmlns:a16="http://schemas.microsoft.com/office/drawing/2014/main" id="{630D343B-E355-AD27-1FFF-0CFAD3651D49}"/>
              </a:ext>
            </a:extLst>
          </p:cNvPr>
          <p:cNvSpPr txBox="1"/>
          <p:nvPr/>
        </p:nvSpPr>
        <p:spPr>
          <a:xfrm>
            <a:off x="16667748" y="2662990"/>
            <a:ext cx="7367909" cy="3046988"/>
          </a:xfrm>
          <a:prstGeom prst="rect">
            <a:avLst/>
          </a:prstGeom>
          <a:noFill/>
        </p:spPr>
        <p:txBody>
          <a:bodyPr wrap="square" rtlCol="0">
            <a:spAutoFit/>
          </a:bodyPr>
          <a:lstStyle/>
          <a:p>
            <a:pPr algn="ctr"/>
            <a:r>
              <a:rPr lang="en-US" sz="4800" dirty="0">
                <a:latin typeface="Open Sans Semibold" panose="020B0706030804020204" pitchFamily="34" charset="0"/>
                <a:ea typeface="Open Sans Semibold" panose="020B0706030804020204" pitchFamily="34" charset="0"/>
                <a:cs typeface="Open Sans Semibold" panose="020B0706030804020204" pitchFamily="34" charset="0"/>
              </a:rPr>
              <a:t>For helpful resource documents visit the P&amp;SS website “</a:t>
            </a:r>
            <a:r>
              <a:rPr lang="en-US" sz="4800" dirty="0">
                <a:latin typeface="Open Sans Semibold" panose="020B0706030804020204" pitchFamily="34" charset="0"/>
                <a:ea typeface="Open Sans Semibold" panose="020B0706030804020204" pitchFamily="34" charset="0"/>
                <a:cs typeface="Open Sans Semibold" panose="020B0706030804020204" pitchFamily="34" charset="0"/>
                <a:hlinkClick r:id="rId4">
                  <a:extLst>
                    <a:ext uri="{A12FA001-AC4F-418D-AE19-62706E023703}">
                      <ahyp:hlinkClr xmlns:ahyp="http://schemas.microsoft.com/office/drawing/2018/hyperlinkcolor" val="tx"/>
                    </a:ext>
                  </a:extLst>
                </a:hlinkClick>
              </a:rPr>
              <a:t>Forms</a:t>
            </a:r>
            <a:r>
              <a:rPr lang="en-US" sz="4800" dirty="0">
                <a:latin typeface="Open Sans Semibold" panose="020B0706030804020204" pitchFamily="34" charset="0"/>
                <a:ea typeface="Open Sans Semibold" panose="020B0706030804020204" pitchFamily="34" charset="0"/>
                <a:cs typeface="Open Sans Semibold" panose="020B0706030804020204" pitchFamily="34" charset="0"/>
              </a:rPr>
              <a:t>” to view.</a:t>
            </a:r>
          </a:p>
        </p:txBody>
      </p:sp>
      <p:pic>
        <p:nvPicPr>
          <p:cNvPr id="6" name="Picture 5">
            <a:extLst>
              <a:ext uri="{FF2B5EF4-FFF2-40B4-BE49-F238E27FC236}">
                <a16:creationId xmlns:a16="http://schemas.microsoft.com/office/drawing/2014/main" id="{A197069A-6230-0568-A9FD-4B1DFE07DB10}"/>
              </a:ext>
            </a:extLst>
          </p:cNvPr>
          <p:cNvPicPr>
            <a:picLocks noChangeAspect="1"/>
          </p:cNvPicPr>
          <p:nvPr/>
        </p:nvPicPr>
        <p:blipFill>
          <a:blip r:embed="rId5"/>
          <a:stretch>
            <a:fillRect/>
          </a:stretch>
        </p:blipFill>
        <p:spPr>
          <a:xfrm>
            <a:off x="6307555" y="-1556085"/>
            <a:ext cx="10215814" cy="12702454"/>
          </a:xfrm>
          <a:prstGeom prst="rect">
            <a:avLst/>
          </a:prstGeom>
        </p:spPr>
      </p:pic>
    </p:spTree>
    <p:extLst>
      <p:ext uri="{BB962C8B-B14F-4D97-AF65-F5344CB8AC3E}">
        <p14:creationId xmlns:p14="http://schemas.microsoft.com/office/powerpoint/2010/main" val="2057511632"/>
      </p:ext>
    </p:extLst>
  </p:cSld>
  <p:clrMapOvr>
    <a:masterClrMapping/>
  </p:clrMapOvr>
</p:sld>
</file>

<file path=ppt/theme/theme1.xml><?xml version="1.0" encoding="utf-8"?>
<a:theme xmlns:a="http://schemas.openxmlformats.org/drawingml/2006/main" name="Gaillardia Light Theme">
  <a:themeElements>
    <a:clrScheme name="TXST Brand">
      <a:dk1>
        <a:srgbClr val="501214"/>
      </a:dk1>
      <a:lt1>
        <a:srgbClr val="FFFFFF"/>
      </a:lt1>
      <a:dk2>
        <a:srgbClr val="006F98"/>
      </a:dk2>
      <a:lt2>
        <a:srgbClr val="E7E6E6"/>
      </a:lt2>
      <a:accent1>
        <a:srgbClr val="EB2E47"/>
      </a:accent1>
      <a:accent2>
        <a:srgbClr val="EAB942"/>
      </a:accent2>
      <a:accent3>
        <a:srgbClr val="F3725A"/>
      </a:accent3>
      <a:accent4>
        <a:srgbClr val="3A9F68"/>
      </a:accent4>
      <a:accent5>
        <a:srgbClr val="92D7E8"/>
      </a:accent5>
      <a:accent6>
        <a:srgbClr val="F9DDDD"/>
      </a:accent6>
      <a:hlink>
        <a:srgbClr val="006E96"/>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E6869"/>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tx1">
              <a:lumMod val="95000"/>
              <a:lumOff val="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400" smtClean="0">
            <a:solidFill>
              <a:srgbClr val="414141"/>
            </a:solidFill>
            <a:latin typeface="Open Sans Semibold" panose="020B0706030804020204" pitchFamily="34" charset="0"/>
            <a:ea typeface="Open Sans Semibold" panose="020B0706030804020204" pitchFamily="34" charset="0"/>
            <a:cs typeface="Open Sans Semibold" panose="020B07060308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12990</TotalTime>
  <Words>3426</Words>
  <Application>Microsoft Office PowerPoint</Application>
  <PresentationFormat>Custom</PresentationFormat>
  <Paragraphs>430</Paragraphs>
  <Slides>40</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Lato Heavy</vt:lpstr>
      <vt:lpstr>Open Sans Semibold</vt:lpstr>
      <vt:lpstr>Nunito Sans</vt:lpstr>
      <vt:lpstr>Nunito Sans SemiBold</vt:lpstr>
      <vt:lpstr>Calibri</vt:lpstr>
      <vt:lpstr>Arial</vt:lpstr>
      <vt:lpstr>Gaillardia Light Theme</vt:lpstr>
      <vt:lpstr>Texas State University Procurement &amp; Strategic Sourcing </vt:lpstr>
      <vt:lpstr>PowerPoint Presentation</vt:lpstr>
      <vt:lpstr>5 Pillars of Procurement &amp; Strategic Sourcing</vt:lpstr>
      <vt:lpstr>PowerPoint Presentation</vt:lpstr>
      <vt:lpstr>PowerPoint Presentation</vt:lpstr>
      <vt:lpstr>Training Objective – Financial Responsibility</vt:lpstr>
      <vt:lpstr>Purchasing and Contracts Overview</vt:lpstr>
      <vt:lpstr>Purchasing and Contracts Overview</vt:lpstr>
      <vt:lpstr>PowerPoint Presentation</vt:lpstr>
      <vt:lpstr>SPD Professional Certification and Training Program</vt:lpstr>
      <vt:lpstr>Purchasing and Contracts Overview - Ethics</vt:lpstr>
      <vt:lpstr>CONTRACT MANGAGEMENT–CONTRACT AUTHORITY</vt:lpstr>
      <vt:lpstr>Contract and Purchasing Authority</vt:lpstr>
      <vt:lpstr>CONTRACT MANAGEMENT</vt:lpstr>
      <vt:lpstr>Contracts Updates &amp; Reminders</vt:lpstr>
      <vt:lpstr>Purchasing and Contracts Overview – GPO Contracts</vt:lpstr>
      <vt:lpstr>Purchasing and Contracts - State Contracts</vt:lpstr>
      <vt:lpstr>Purchasing Overview- Guidelines Summary</vt:lpstr>
      <vt:lpstr>TXST Required Forms per Procurement</vt:lpstr>
      <vt:lpstr>Purchasing and Contracts Overview</vt:lpstr>
      <vt:lpstr>Purchasing Overview</vt:lpstr>
      <vt:lpstr>Purchasing Overview</vt:lpstr>
      <vt:lpstr>Purchasing Overview – Proprietary Justification</vt:lpstr>
      <vt:lpstr>Purchasing Overview – Emergency Justification</vt:lpstr>
      <vt:lpstr>Purchasing Updates &amp; Reminders</vt:lpstr>
      <vt:lpstr>State Use Program</vt:lpstr>
      <vt:lpstr>PCard Program</vt:lpstr>
      <vt:lpstr>PCard Growth</vt:lpstr>
      <vt:lpstr>Vendor Management </vt:lpstr>
      <vt:lpstr>Vendor Management</vt:lpstr>
      <vt:lpstr>Vendor Management</vt:lpstr>
      <vt:lpstr>HUB Program Review</vt:lpstr>
      <vt:lpstr>State of Texas HUB goals</vt:lpstr>
      <vt:lpstr>Total Annual HUB Spend and HUB%</vt:lpstr>
      <vt:lpstr>HUB Program Reminders</vt:lpstr>
      <vt:lpstr>New HUB Determination Form(HDF)</vt:lpstr>
      <vt:lpstr>Spot Bid Fair, May 14-15, 2024 in Irving, TX </vt:lpstr>
      <vt:lpstr>Save the Date!!!</vt:lpstr>
      <vt:lpstr>RSS Feeds &amp; Contacts</vt:lpstr>
      <vt:lpstr>Thank you for coming!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Gaillardia Theme PowerPoint Template-Light</dc:title>
  <dc:subject/>
  <dc:creator>Texas State Office of University Marketing</dc:creator>
  <cp:keywords/>
  <dc:description/>
  <cp:lastModifiedBy>Alden, Dan</cp:lastModifiedBy>
  <cp:revision>1154</cp:revision>
  <dcterms:created xsi:type="dcterms:W3CDTF">2014-09-26T10:57:37Z</dcterms:created>
  <dcterms:modified xsi:type="dcterms:W3CDTF">2024-02-28T20:20:52Z</dcterms:modified>
  <cp:category/>
</cp:coreProperties>
</file>