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58" r:id="rId3"/>
    <p:sldId id="277" r:id="rId4"/>
    <p:sldId id="263" r:id="rId5"/>
    <p:sldId id="264" r:id="rId6"/>
    <p:sldId id="265" r:id="rId7"/>
    <p:sldId id="266" r:id="rId8"/>
    <p:sldId id="279" r:id="rId9"/>
    <p:sldId id="276" r:id="rId10"/>
    <p:sldId id="267" r:id="rId11"/>
    <p:sldId id="268" r:id="rId12"/>
    <p:sldId id="270" r:id="rId13"/>
    <p:sldId id="271" r:id="rId14"/>
    <p:sldId id="272" r:id="rId15"/>
    <p:sldId id="281" r:id="rId16"/>
    <p:sldId id="278" r:id="rId17"/>
    <p:sldId id="262" r:id="rId18"/>
    <p:sldId id="282" r:id="rId19"/>
    <p:sldId id="283" r:id="rId20"/>
    <p:sldId id="269" r:id="rId21"/>
    <p:sldId id="284" r:id="rId22"/>
    <p:sldId id="285" r:id="rId23"/>
    <p:sldId id="286" r:id="rId24"/>
    <p:sldId id="274" r:id="rId25"/>
    <p:sldId id="275"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49800"/>
    <a:srgbClr val="B49859"/>
    <a:srgbClr val="998019"/>
    <a:srgbClr val="501215"/>
    <a:srgbClr val="663333"/>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3" autoAdjust="0"/>
  </p:normalViewPr>
  <p:slideViewPr>
    <p:cSldViewPr>
      <p:cViewPr varScale="1">
        <p:scale>
          <a:sx n="82" d="100"/>
          <a:sy n="82" d="100"/>
        </p:scale>
        <p:origin x="893" y="72"/>
      </p:cViewPr>
      <p:guideLst>
        <p:guide orient="horz" pos="2160"/>
        <p:guide pos="2880"/>
      </p:guideLst>
    </p:cSldViewPr>
  </p:slideViewPr>
  <p:outlineViewPr>
    <p:cViewPr>
      <p:scale>
        <a:sx n="33" d="100"/>
        <a:sy n="33" d="100"/>
      </p:scale>
      <p:origin x="0" y="-2221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CF7AF2-85DF-1F41-88E0-6C3377FE32F7}" type="datetimeFigureOut">
              <a:rPr lang="en-US" smtClean="0"/>
              <a:t>9/12/2024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78C892-A888-CD44-ABFF-D6A436DC146C}" type="slidenum">
              <a:rPr lang="en-US" smtClean="0"/>
              <a:t>‹#›</a:t>
            </a:fld>
            <a:endParaRPr lang="en-US" dirty="0"/>
          </a:p>
        </p:txBody>
      </p:sp>
    </p:spTree>
    <p:extLst>
      <p:ext uri="{BB962C8B-B14F-4D97-AF65-F5344CB8AC3E}">
        <p14:creationId xmlns:p14="http://schemas.microsoft.com/office/powerpoint/2010/main" val="719710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dirty="0"/>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dirty="0"/>
          </a:p>
        </p:txBody>
      </p:sp>
      <p:sp>
        <p:nvSpPr>
          <p:cNvPr id="5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a:t>
            </a:fld>
            <a:endParaRPr lang="en-US" dirty="0"/>
          </a:p>
        </p:txBody>
      </p:sp>
    </p:spTree>
    <p:extLst>
      <p:ext uri="{BB962C8B-B14F-4D97-AF65-F5344CB8AC3E}">
        <p14:creationId xmlns:p14="http://schemas.microsoft.com/office/powerpoint/2010/main" val="224070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11</a:t>
            </a:fld>
            <a:endParaRPr lang="en-US" dirty="0"/>
          </a:p>
        </p:txBody>
      </p:sp>
    </p:spTree>
    <p:extLst>
      <p:ext uri="{BB962C8B-B14F-4D97-AF65-F5344CB8AC3E}">
        <p14:creationId xmlns:p14="http://schemas.microsoft.com/office/powerpoint/2010/main" val="17884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20</a:t>
            </a:fld>
            <a:endParaRPr lang="en-US" dirty="0"/>
          </a:p>
        </p:txBody>
      </p:sp>
    </p:spTree>
    <p:extLst>
      <p:ext uri="{BB962C8B-B14F-4D97-AF65-F5344CB8AC3E}">
        <p14:creationId xmlns:p14="http://schemas.microsoft.com/office/powerpoint/2010/main" val="389453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25</a:t>
            </a:fld>
            <a:endParaRPr lang="en-US" dirty="0"/>
          </a:p>
        </p:txBody>
      </p:sp>
    </p:spTree>
    <p:extLst>
      <p:ext uri="{BB962C8B-B14F-4D97-AF65-F5344CB8AC3E}">
        <p14:creationId xmlns:p14="http://schemas.microsoft.com/office/powerpoint/2010/main" val="1401712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4" y="-1191"/>
            <a:ext cx="9143557"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hasCustomPrompt="1"/>
          </p:nvPr>
        </p:nvSpPr>
        <p:spPr>
          <a:xfrm>
            <a:off x="685800" y="762000"/>
            <a:ext cx="7772400" cy="1143000"/>
          </a:xfrm>
        </p:spPr>
        <p:txBody>
          <a:bodyPr/>
          <a:lstStyle>
            <a:lvl1pPr>
              <a:defRPr>
                <a:solidFill>
                  <a:schemeClr val="bg1"/>
                </a:solidFill>
              </a:defRPr>
            </a:lvl1pPr>
          </a:lstStyle>
          <a:p>
            <a:pPr lvl="0"/>
            <a:r>
              <a:rPr lang="en-US" noProof="0" dirty="0"/>
              <a:t>Click to edit master title style</a:t>
            </a:r>
          </a:p>
        </p:txBody>
      </p:sp>
      <p:sp>
        <p:nvSpPr>
          <p:cNvPr id="3075" name="Rectangle 3"/>
          <p:cNvSpPr>
            <a:spLocks noGrp="1" noChangeArrowheads="1"/>
          </p:cNvSpPr>
          <p:nvPr>
            <p:ph type="subTitle" idx="1" hasCustomPrompt="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dirty="0"/>
              <a:t>Click to edit master subtitle style</a:t>
            </a:r>
          </a:p>
        </p:txBody>
      </p:sp>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
        <p:nvSpPr>
          <p:cNvPr id="5" name="Content Placeholder 2"/>
          <p:cNvSpPr>
            <a:spLocks noGrp="1"/>
          </p:cNvSpPr>
          <p:nvPr>
            <p:ph idx="1"/>
          </p:nvPr>
        </p:nvSpPr>
        <p:spPr>
          <a:xfrm>
            <a:off x="1752600" y="1981200"/>
            <a:ext cx="6858000" cy="4114800"/>
          </a:xfrm>
        </p:spPr>
        <p:txBody>
          <a:bodyPr/>
          <a:lstStyle>
            <a:lvl1pPr marL="0" indent="0">
              <a:buFontTx/>
              <a:buNone/>
              <a:defRPr/>
            </a:lvl1pPr>
          </a:lstStyle>
          <a:p>
            <a:pPr lvl="0"/>
            <a:r>
              <a:rPr lang="en-US" dirty="0"/>
              <a:t>Click to edit Master text styles</a:t>
            </a:r>
          </a:p>
        </p:txBody>
      </p:sp>
      <p:sp>
        <p:nvSpPr>
          <p:cNvPr id="6" name="Slide Number Placeholder 5"/>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B7CFA7D8-35C9-C54B-B306-E9537D7350C6}" type="slidenum">
              <a:rPr lang="en-US" smtClean="0"/>
              <a:t>‹#›</a:t>
            </a:fld>
            <a:endParaRPr lang="en-US" dirty="0"/>
          </a:p>
        </p:txBody>
      </p:sp>
      <p:sp>
        <p:nvSpPr>
          <p:cNvPr id="7"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a:t>
            </a:fld>
            <a:endParaRPr lang="en-US" dirty="0"/>
          </a:p>
        </p:txBody>
      </p:sp>
      <p:sp>
        <p:nvSpPr>
          <p:cNvPr id="4"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399880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981200"/>
            <a:ext cx="3276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5334000" y="1981200"/>
            <a:ext cx="3276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B7CFA7D8-35C9-C54B-B306-E9537D7350C6}" type="slidenum">
              <a:rPr lang="en-US" smtClean="0"/>
              <a:t>‹#›</a:t>
            </a:fld>
            <a:endParaRPr lang="en-US" dirty="0"/>
          </a:p>
        </p:txBody>
      </p:sp>
      <p:sp>
        <p:nvSpPr>
          <p:cNvPr id="9"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Tree>
    <p:extLst>
      <p:ext uri="{BB962C8B-B14F-4D97-AF65-F5344CB8AC3E}">
        <p14:creationId xmlns:p14="http://schemas.microsoft.com/office/powerpoint/2010/main" val="152079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28414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52600" y="609600"/>
            <a:ext cx="6858000" cy="1143000"/>
          </a:xfrm>
        </p:spPr>
        <p:txBody>
          <a:bodyPr/>
          <a:lstStyle/>
          <a:p>
            <a:r>
              <a:rPr lang="en-US" dirty="0"/>
              <a:t>Click to edit master title style</a:t>
            </a:r>
          </a:p>
        </p:txBody>
      </p:sp>
      <p:sp>
        <p:nvSpPr>
          <p:cNvPr id="6" name="Content Placeholder 2"/>
          <p:cNvSpPr>
            <a:spLocks noGrp="1"/>
          </p:cNvSpPr>
          <p:nvPr>
            <p:ph idx="1"/>
          </p:nvPr>
        </p:nvSpPr>
        <p:spPr>
          <a:xfrm>
            <a:off x="1752600" y="1981200"/>
            <a:ext cx="3276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5334000" y="1981200"/>
            <a:ext cx="3276600" cy="4114800"/>
          </a:xfrm>
        </p:spPr>
        <p:txBody>
          <a:bodyPr/>
          <a:lstStyle>
            <a:lvl1pPr marL="0" indent="0">
              <a:buFontTx/>
              <a:buNone/>
              <a:defRPr/>
            </a:lvl1pPr>
          </a:lstStyle>
          <a:p>
            <a:pPr lvl="0"/>
            <a:r>
              <a:rPr lang="en-US" dirty="0"/>
              <a:t>Click to edit Master text styles</a:t>
            </a:r>
          </a:p>
        </p:txBody>
      </p:sp>
      <p:sp>
        <p:nvSpPr>
          <p:cNvPr id="9" name="Slide Number Placeholder 8"/>
          <p:cNvSpPr>
            <a:spLocks noGrp="1"/>
          </p:cNvSpPr>
          <p:nvPr>
            <p:ph type="sldNum" sz="quarter" idx="11"/>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208523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89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CFA7D8-35C9-C54B-B306-E9537D7350C6}" type="slidenum">
              <a:rPr lang="en-US" smtClean="0"/>
              <a:t>‹#›</a:t>
            </a:fld>
            <a:endParaRPr lang="en-US" dirty="0"/>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200" y="2284"/>
            <a:ext cx="9144000" cy="6853431"/>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7848599" y="6492875"/>
            <a:ext cx="12615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FA7D8-35C9-C54B-B306-E9537D7350C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5" r:id="rId4"/>
    <p:sldLayoutId id="2147483663" r:id="rId5"/>
    <p:sldLayoutId id="2147483666" r:id="rId6"/>
    <p:sldLayoutId id="2147483667" r:id="rId7"/>
    <p:sldLayoutId id="2147483668" r:id="rId8"/>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AA21@txstat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YS11@txstat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p:txBody>
          <a:bodyPr/>
          <a:lstStyle/>
          <a:p>
            <a:r>
              <a:rPr lang="en-US" dirty="0">
                <a:latin typeface="Arial" charset="0"/>
                <a:ea typeface="ＭＳ Ｐゴシック" charset="0"/>
                <a:cs typeface="ＭＳ Ｐゴシック" charset="0"/>
              </a:rPr>
              <a:t>Overview of the Research Enhancement Program at Texas State University</a:t>
            </a:r>
          </a:p>
        </p:txBody>
      </p:sp>
      <p:sp>
        <p:nvSpPr>
          <p:cNvPr id="4098" name="Rectangle 3"/>
          <p:cNvSpPr>
            <a:spLocks noGrp="1" noChangeArrowheads="1"/>
          </p:cNvSpPr>
          <p:nvPr>
            <p:ph type="subTitle" idx="1"/>
          </p:nvPr>
        </p:nvSpPr>
        <p:spPr>
          <a:xfrm>
            <a:off x="1371600" y="2133600"/>
            <a:ext cx="6400800" cy="685800"/>
          </a:xfrm>
        </p:spPr>
        <p:txBody>
          <a:bodyPr/>
          <a:lstStyle/>
          <a:p>
            <a:r>
              <a:rPr lang="en-US" dirty="0">
                <a:latin typeface="Arial" charset="0"/>
                <a:ea typeface="ＭＳ Ｐゴシック" charset="0"/>
                <a:cs typeface="ＭＳ Ｐゴシック" charset="0"/>
              </a:rPr>
              <a:t>A summary of the REP mission, guidelines, application and review processes, and post-award policies and procedures</a:t>
            </a:r>
          </a:p>
          <a:p>
            <a:endParaRPr lang="en-US" dirty="0">
              <a:latin typeface="Arial" charset="0"/>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858000" cy="685800"/>
          </a:xfrm>
        </p:spPr>
        <p:txBody>
          <a:bodyPr/>
          <a:lstStyle/>
          <a:p>
            <a:r>
              <a:rPr lang="en-US" dirty="0"/>
              <a:t>REP Review-General</a:t>
            </a:r>
          </a:p>
        </p:txBody>
      </p:sp>
      <p:sp>
        <p:nvSpPr>
          <p:cNvPr id="3" name="Content Placeholder 2"/>
          <p:cNvSpPr>
            <a:spLocks noGrp="1"/>
          </p:cNvSpPr>
          <p:nvPr>
            <p:ph idx="1"/>
          </p:nvPr>
        </p:nvSpPr>
        <p:spPr>
          <a:xfrm>
            <a:off x="1752600" y="1066800"/>
            <a:ext cx="7010400" cy="4953000"/>
          </a:xfrm>
        </p:spPr>
        <p:txBody>
          <a:bodyPr/>
          <a:lstStyle/>
          <a:p>
            <a:pPr marL="342900" lvl="0" indent="-342900" eaLnBrk="0" hangingPunct="0">
              <a:lnSpc>
                <a:spcPct val="90000"/>
              </a:lnSpc>
              <a:spcAft>
                <a:spcPts val="600"/>
              </a:spcAft>
              <a:buFontTx/>
              <a:buChar char="•"/>
            </a:pPr>
            <a:r>
              <a:rPr lang="en-US" altLang="en-US" sz="2200" dirty="0">
                <a:solidFill>
                  <a:srgbClr val="000000"/>
                </a:solidFill>
                <a:ea typeface="MS PGothic" pitchFamily="34" charset="-128"/>
                <a:cs typeface="Arial" charset="0"/>
              </a:rPr>
              <a:t>Four essential aspects will be evaluated and given a numerical score. </a:t>
            </a:r>
          </a:p>
          <a:p>
            <a:pPr marL="342900" lvl="0" indent="-342900" eaLnBrk="0" hangingPunct="0">
              <a:lnSpc>
                <a:spcPct val="90000"/>
              </a:lnSpc>
              <a:spcAft>
                <a:spcPts val="600"/>
              </a:spcAft>
            </a:pPr>
            <a:r>
              <a:rPr lang="en-US" altLang="en-US" sz="2200" dirty="0">
                <a:solidFill>
                  <a:srgbClr val="000000"/>
                </a:solidFill>
                <a:ea typeface="MS PGothic" pitchFamily="34" charset="-128"/>
                <a:cs typeface="Arial" charset="0"/>
              </a:rPr>
              <a:t>	-Introduction (statement of objectives and/or research questions) 			- 10 pts. </a:t>
            </a:r>
          </a:p>
          <a:p>
            <a:pPr marL="342900" lvl="0" indent="-342900" eaLnBrk="0" hangingPunct="0">
              <a:lnSpc>
                <a:spcPct val="90000"/>
              </a:lnSpc>
              <a:spcAft>
                <a:spcPts val="600"/>
              </a:spcAft>
            </a:pPr>
            <a:r>
              <a:rPr lang="en-US" altLang="en-US" sz="2200" dirty="0">
                <a:solidFill>
                  <a:srgbClr val="000000"/>
                </a:solidFill>
                <a:ea typeface="MS PGothic" pitchFamily="34" charset="-128"/>
                <a:cs typeface="Arial" charset="0"/>
              </a:rPr>
              <a:t>	-Methodology (overall project design) 	- 25 pts.</a:t>
            </a:r>
          </a:p>
          <a:p>
            <a:pPr marL="342900" lvl="0" indent="-342900" eaLnBrk="0" hangingPunct="0">
              <a:lnSpc>
                <a:spcPct val="90000"/>
              </a:lnSpc>
              <a:spcAft>
                <a:spcPts val="0"/>
              </a:spcAft>
            </a:pPr>
            <a:r>
              <a:rPr lang="en-US" altLang="en-US" sz="2200" dirty="0">
                <a:solidFill>
                  <a:srgbClr val="000000"/>
                </a:solidFill>
                <a:ea typeface="MS PGothic" pitchFamily="34" charset="-128"/>
                <a:cs typeface="Arial" charset="0"/>
              </a:rPr>
              <a:t>	-Quality of proposed project (creativity, </a:t>
            </a:r>
          </a:p>
          <a:p>
            <a:pPr marL="342900" lvl="0" indent="-342900" eaLnBrk="0" hangingPunct="0">
              <a:lnSpc>
                <a:spcPct val="90000"/>
              </a:lnSpc>
              <a:spcAft>
                <a:spcPts val="0"/>
              </a:spcAft>
            </a:pPr>
            <a:r>
              <a:rPr lang="en-US" altLang="en-US" sz="2200" dirty="0">
                <a:solidFill>
                  <a:srgbClr val="000000"/>
                </a:solidFill>
                <a:ea typeface="MS PGothic" pitchFamily="34" charset="-128"/>
                <a:cs typeface="Arial" charset="0"/>
              </a:rPr>
              <a:t>	organization and presentation of ideas, </a:t>
            </a:r>
          </a:p>
          <a:p>
            <a:pPr marL="342900" lvl="0" indent="-342900" eaLnBrk="0" hangingPunct="0">
              <a:lnSpc>
                <a:spcPct val="90000"/>
              </a:lnSpc>
              <a:spcAft>
                <a:spcPts val="600"/>
              </a:spcAft>
            </a:pPr>
            <a:r>
              <a:rPr lang="en-US" altLang="en-US" sz="2200" dirty="0">
                <a:solidFill>
                  <a:srgbClr val="000000"/>
                </a:solidFill>
                <a:ea typeface="MS PGothic" pitchFamily="34" charset="-128"/>
                <a:cs typeface="Arial" charset="0"/>
              </a:rPr>
              <a:t>	importance to field, access to resources) 	- 55 pts. </a:t>
            </a:r>
          </a:p>
          <a:p>
            <a:pPr marL="342900" lvl="0" indent="-342900" eaLnBrk="0" hangingPunct="0">
              <a:lnSpc>
                <a:spcPct val="90000"/>
              </a:lnSpc>
              <a:spcAft>
                <a:spcPts val="1800"/>
              </a:spcAft>
            </a:pPr>
            <a:r>
              <a:rPr lang="en-US" altLang="en-US" sz="2200" dirty="0">
                <a:solidFill>
                  <a:srgbClr val="000000"/>
                </a:solidFill>
                <a:ea typeface="MS PGothic" pitchFamily="34" charset="-128"/>
                <a:cs typeface="Arial" charset="0"/>
              </a:rPr>
              <a:t>	-Budget request detail and justification 	- 10 pts.</a:t>
            </a:r>
          </a:p>
          <a:p>
            <a:pPr marL="342900" lvl="0" indent="-342900" eaLnBrk="0" hangingPunct="0">
              <a:lnSpc>
                <a:spcPct val="90000"/>
              </a:lnSpc>
              <a:spcAft>
                <a:spcPts val="1800"/>
              </a:spcAft>
            </a:pPr>
            <a:r>
              <a:rPr lang="en-US" altLang="en-US" sz="2200" dirty="0">
                <a:solidFill>
                  <a:srgbClr val="000000"/>
                </a:solidFill>
                <a:ea typeface="MS PGothic" pitchFamily="34" charset="-128"/>
                <a:cs typeface="Arial" charset="0"/>
              </a:rPr>
              <a:t>Refer to the REP website for college scoring sheets.</a:t>
            </a:r>
            <a:r>
              <a:rPr lang="en-US" altLang="en-US" sz="2200" dirty="0">
                <a:solidFill>
                  <a:srgbClr val="000000"/>
                </a:solidFill>
                <a:latin typeface="Times New Roman"/>
                <a:ea typeface="MS PGothic" pitchFamily="34" charset="-128"/>
                <a:cs typeface="Arial" charset="0"/>
              </a:rPr>
              <a:t> </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10</a:t>
            </a:fld>
            <a:endParaRPr lang="en-US" dirty="0"/>
          </a:p>
        </p:txBody>
      </p:sp>
    </p:spTree>
    <p:extLst>
      <p:ext uri="{BB962C8B-B14F-4D97-AF65-F5344CB8AC3E}">
        <p14:creationId xmlns:p14="http://schemas.microsoft.com/office/powerpoint/2010/main" val="239848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838200"/>
          </a:xfrm>
        </p:spPr>
        <p:txBody>
          <a:bodyPr/>
          <a:lstStyle/>
          <a:p>
            <a:r>
              <a:rPr lang="en-US" dirty="0"/>
              <a:t>REP Review Process</a:t>
            </a:r>
          </a:p>
        </p:txBody>
      </p:sp>
      <p:sp>
        <p:nvSpPr>
          <p:cNvPr id="3" name="Content Placeholder 2"/>
          <p:cNvSpPr>
            <a:spLocks noGrp="1"/>
          </p:cNvSpPr>
          <p:nvPr>
            <p:ph idx="1"/>
          </p:nvPr>
        </p:nvSpPr>
        <p:spPr>
          <a:xfrm>
            <a:off x="1659924" y="1143000"/>
            <a:ext cx="7331676" cy="5562600"/>
          </a:xfrm>
        </p:spPr>
        <p:txBody>
          <a:bodyPr/>
          <a:lstStyle/>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All proposals from a college are discussed and scored numerically by the college research enhancement committee (CREC). </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CREC will disqualify proposals that do not conform to submission guidelines.</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Budgets will be adjusted by the CREC if non-allowed costs are identified or for other specified reasons.</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Evaluation scores are submitted via the online system. Proposals are ranked in descending numerical order and funds are allocated starting from the highest ranked proposal until available college funds are depleted.</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The University Research Enhancement Committee(UREC) oversees each college’s funding process and resolves any conflicts. </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After the UREC has approved each CREC’s funding recommendations, the UREC Chair presents recommendations to the Faculty Senate for final approval.</a:t>
            </a:r>
          </a:p>
          <a:p>
            <a:pPr marL="342900" lvl="0" indent="-342900" eaLnBrk="0" hangingPunct="0">
              <a:lnSpc>
                <a:spcPct val="80000"/>
              </a:lnSpc>
              <a:spcAft>
                <a:spcPts val="600"/>
              </a:spcAft>
              <a:buFont typeface="Arial"/>
              <a:buChar char="•"/>
            </a:pPr>
            <a:r>
              <a:rPr lang="en-US" altLang="en-US" sz="2000" dirty="0">
                <a:solidFill>
                  <a:srgbClr val="000000"/>
                </a:solidFill>
                <a:ea typeface="MS PGothic" pitchFamily="34" charset="-128"/>
              </a:rPr>
              <a:t>Faculty Senate acts on UREC recommendations.</a:t>
            </a:r>
          </a:p>
          <a:p>
            <a:pPr marL="342900" lvl="0" indent="-342900" eaLnBrk="0" hangingPunct="0">
              <a:lnSpc>
                <a:spcPct val="80000"/>
              </a:lnSpc>
              <a:spcAft>
                <a:spcPts val="600"/>
              </a:spcAft>
              <a:buFont typeface="Arial"/>
              <a:buChar char="•"/>
            </a:pPr>
            <a:endParaRPr lang="en-US" altLang="en-US" sz="2400" dirty="0">
              <a:solidFill>
                <a:srgbClr val="000000"/>
              </a:solidFill>
              <a:ea typeface="MS PGothic" pitchFamily="34" charset="-128"/>
            </a:endParaRPr>
          </a:p>
          <a:p>
            <a:pPr marL="342900" lvl="0" indent="-342900" eaLnBrk="0" hangingPunct="0">
              <a:lnSpc>
                <a:spcPct val="80000"/>
              </a:lnSpc>
              <a:spcAft>
                <a:spcPts val="600"/>
              </a:spcAft>
              <a:buFont typeface="Arial"/>
              <a:buChar char="•"/>
            </a:pPr>
            <a:endParaRPr lang="en-US" altLang="en-US" sz="2400" dirty="0">
              <a:solidFill>
                <a:srgbClr val="000000"/>
              </a:solidFill>
              <a:ea typeface="MS PGothic" pitchFamily="34" charset="-128"/>
            </a:endParaRPr>
          </a:p>
          <a:p>
            <a:pPr marL="342900" lvl="0" indent="-342900" eaLnBrk="0" hangingPunct="0">
              <a:lnSpc>
                <a:spcPct val="80000"/>
              </a:lnSpc>
              <a:spcAft>
                <a:spcPts val="600"/>
              </a:spcAft>
              <a:buFont typeface="Arial"/>
              <a:buChar char="•"/>
            </a:pPr>
            <a:endParaRPr lang="en-US" altLang="en-US" sz="2400" dirty="0">
              <a:solidFill>
                <a:srgbClr val="000000"/>
              </a:solidFill>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11</a:t>
            </a:fld>
            <a:endParaRPr lang="en-US" dirty="0"/>
          </a:p>
        </p:txBody>
      </p:sp>
    </p:spTree>
    <p:extLst>
      <p:ext uri="{BB962C8B-B14F-4D97-AF65-F5344CB8AC3E}">
        <p14:creationId xmlns:p14="http://schemas.microsoft.com/office/powerpoint/2010/main" val="424589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 Review-Notifications</a:t>
            </a:r>
          </a:p>
        </p:txBody>
      </p:sp>
      <p:sp>
        <p:nvSpPr>
          <p:cNvPr id="3" name="Content Placeholder 2"/>
          <p:cNvSpPr>
            <a:spLocks noGrp="1"/>
          </p:cNvSpPr>
          <p:nvPr>
            <p:ph idx="1"/>
          </p:nvPr>
        </p:nvSpPr>
        <p:spPr/>
        <p:txBody>
          <a:bodyPr/>
          <a:lstStyle/>
          <a:p>
            <a:pPr marL="342900" lvl="0" indent="-342900" eaLnBrk="0" hangingPunct="0">
              <a:lnSpc>
                <a:spcPct val="80000"/>
              </a:lnSpc>
              <a:spcAft>
                <a:spcPts val="1200"/>
              </a:spcAft>
              <a:buFontTx/>
              <a:buChar char="•"/>
            </a:pPr>
            <a:r>
              <a:rPr lang="en-US" altLang="en-US" sz="2400" dirty="0">
                <a:solidFill>
                  <a:srgbClr val="000000"/>
                </a:solidFill>
                <a:ea typeface="MS PGothic" pitchFamily="34" charset="-128"/>
              </a:rPr>
              <a:t>Once the Faculty Senate has taken final action, the list of funded projects will be posted on the REP website. </a:t>
            </a:r>
          </a:p>
          <a:p>
            <a:pPr marL="342900" lvl="0" indent="-342900" eaLnBrk="0" hangingPunct="0">
              <a:lnSpc>
                <a:spcPct val="80000"/>
              </a:lnSpc>
              <a:spcAft>
                <a:spcPts val="1200"/>
              </a:spcAft>
              <a:buFontTx/>
              <a:buChar char="•"/>
            </a:pPr>
            <a:r>
              <a:rPr lang="en-US" altLang="en-US" sz="2400" dirty="0">
                <a:solidFill>
                  <a:srgbClr val="000000"/>
                </a:solidFill>
                <a:ea typeface="MS PGothic" pitchFamily="34" charset="-128"/>
              </a:rPr>
              <a:t>Unsuccessful applicants are encouraged to contact Dr. Yongxia Xia in the Office of Research IT to obtain review scores </a:t>
            </a:r>
          </a:p>
          <a:p>
            <a:pPr marL="342900" lvl="0" indent="-342900" eaLnBrk="0" hangingPunct="0">
              <a:lnSpc>
                <a:spcPct val="80000"/>
              </a:lnSpc>
              <a:spcAft>
                <a:spcPts val="1200"/>
              </a:spcAft>
              <a:buFontTx/>
              <a:buChar char="•"/>
            </a:pPr>
            <a:r>
              <a:rPr lang="en-US" altLang="en-US" sz="2400" dirty="0">
                <a:solidFill>
                  <a:srgbClr val="000000"/>
                </a:solidFill>
                <a:ea typeface="MS PGothic" pitchFamily="34" charset="-128"/>
              </a:rPr>
              <a:t>Successful applicants will be sent an award package from the Division of Research via email containing the award amount and a new account request form to complete and return.</a:t>
            </a:r>
          </a:p>
          <a:p>
            <a:pPr marL="342900" lvl="0" indent="-342900" eaLnBrk="0" hangingPunct="0">
              <a:buFontTx/>
              <a:buChar char="•"/>
            </a:pPr>
            <a:endParaRPr lang="en-US" altLang="en-US" sz="2400" dirty="0">
              <a:solidFill>
                <a:srgbClr val="000000"/>
              </a:solidFill>
              <a:latin typeface="Times New Roman"/>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12</a:t>
            </a:fld>
            <a:endParaRPr lang="en-US" dirty="0"/>
          </a:p>
        </p:txBody>
      </p:sp>
    </p:spTree>
    <p:extLst>
      <p:ext uri="{BB962C8B-B14F-4D97-AF65-F5344CB8AC3E}">
        <p14:creationId xmlns:p14="http://schemas.microsoft.com/office/powerpoint/2010/main" val="101942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858000" cy="914400"/>
          </a:xfrm>
        </p:spPr>
        <p:txBody>
          <a:bodyPr/>
          <a:lstStyle/>
          <a:p>
            <a:r>
              <a:rPr lang="en-US" dirty="0"/>
              <a:t>REP Post Award</a:t>
            </a:r>
          </a:p>
        </p:txBody>
      </p:sp>
      <p:sp>
        <p:nvSpPr>
          <p:cNvPr id="3" name="Content Placeholder 2"/>
          <p:cNvSpPr>
            <a:spLocks noGrp="1"/>
          </p:cNvSpPr>
          <p:nvPr>
            <p:ph idx="1"/>
          </p:nvPr>
        </p:nvSpPr>
        <p:spPr>
          <a:xfrm>
            <a:off x="1752600" y="1600199"/>
            <a:ext cx="6858000" cy="4892675"/>
          </a:xfrm>
        </p:spPr>
        <p:txBody>
          <a:bodyPr/>
          <a:lstStyle/>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The project period for Research Enhancement Program grants is from January of one fiscal year through May 31 of the next fiscal year.</a:t>
            </a:r>
          </a:p>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A minimum project period of 12 months is guaranteed if account set up is delayed due to pending compliance approval. </a:t>
            </a:r>
            <a:r>
              <a:rPr lang="en-US" altLang="en-US" sz="2400" dirty="0">
                <a:solidFill>
                  <a:srgbClr val="FF0000"/>
                </a:solidFill>
                <a:ea typeface="MS PGothic" pitchFamily="34" charset="-128"/>
              </a:rPr>
              <a:t>START EARLY!</a:t>
            </a:r>
          </a:p>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Extensions are possible with approved justification.</a:t>
            </a:r>
            <a:endParaRPr lang="en-US" altLang="en-US" sz="1800" dirty="0">
              <a:solidFill>
                <a:srgbClr val="000000"/>
              </a:solidFill>
              <a:ea typeface="MS PGothic" pitchFamily="34" charset="-128"/>
            </a:endParaRPr>
          </a:p>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Recipients of awards must submit a written terminal report via the online system. Faculty may not submit new REP proposals while reports from past grants are overdue.  </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13</a:t>
            </a:fld>
            <a:endParaRPr lang="en-US" dirty="0"/>
          </a:p>
        </p:txBody>
      </p:sp>
    </p:spTree>
    <p:extLst>
      <p:ext uri="{BB962C8B-B14F-4D97-AF65-F5344CB8AC3E}">
        <p14:creationId xmlns:p14="http://schemas.microsoft.com/office/powerpoint/2010/main" val="225885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
            <a:ext cx="6858000" cy="762000"/>
          </a:xfrm>
        </p:spPr>
        <p:txBody>
          <a:bodyPr/>
          <a:lstStyle/>
          <a:p>
            <a:r>
              <a:rPr lang="en-US" dirty="0"/>
              <a:t>Proportional College Funding Allocation (FY24 Applications)</a:t>
            </a:r>
          </a:p>
        </p:txBody>
      </p:sp>
      <p:sp>
        <p:nvSpPr>
          <p:cNvPr id="4" name="Slide Number Placeholder 3"/>
          <p:cNvSpPr>
            <a:spLocks noGrp="1"/>
          </p:cNvSpPr>
          <p:nvPr>
            <p:ph type="sldNum" sz="quarter" idx="10"/>
          </p:nvPr>
        </p:nvSpPr>
        <p:spPr>
          <a:xfrm>
            <a:off x="7846907" y="6553200"/>
            <a:ext cx="1261533" cy="365125"/>
          </a:xfrm>
        </p:spPr>
        <p:txBody>
          <a:bodyPr/>
          <a:lstStyle/>
          <a:p>
            <a:fld id="{B7CFA7D8-35C9-C54B-B306-E9537D7350C6}" type="slidenum">
              <a:rPr lang="en-US" smtClean="0"/>
              <a:t>14</a:t>
            </a:fld>
            <a:endParaRPr lang="en-US" dirty="0"/>
          </a:p>
        </p:txBody>
      </p:sp>
      <p:sp>
        <p:nvSpPr>
          <p:cNvPr id="3" name="TextBox 2">
            <a:extLst>
              <a:ext uri="{FF2B5EF4-FFF2-40B4-BE49-F238E27FC236}">
                <a16:creationId xmlns:a16="http://schemas.microsoft.com/office/drawing/2014/main" id="{D55662EB-D371-4864-B919-0C628573B743}"/>
              </a:ext>
            </a:extLst>
          </p:cNvPr>
          <p:cNvSpPr txBox="1"/>
          <p:nvPr/>
        </p:nvSpPr>
        <p:spPr>
          <a:xfrm>
            <a:off x="1885950" y="6096001"/>
            <a:ext cx="114300" cy="276999"/>
          </a:xfrm>
          <a:prstGeom prst="rect">
            <a:avLst/>
          </a:prstGeom>
          <a:noFill/>
        </p:spPr>
        <p:txBody>
          <a:bodyPr wrap="square" rtlCol="0">
            <a:spAutoFit/>
          </a:bodyPr>
          <a:lstStyle/>
          <a:p>
            <a:r>
              <a:rPr lang="en-US" sz="1200" dirty="0"/>
              <a:t>    </a:t>
            </a:r>
          </a:p>
        </p:txBody>
      </p:sp>
      <p:sp>
        <p:nvSpPr>
          <p:cNvPr id="7" name="TextBox 6">
            <a:extLst>
              <a:ext uri="{FF2B5EF4-FFF2-40B4-BE49-F238E27FC236}">
                <a16:creationId xmlns:a16="http://schemas.microsoft.com/office/drawing/2014/main" id="{6E13EBE5-F83E-4DCC-81BA-306F791ABF71}"/>
              </a:ext>
            </a:extLst>
          </p:cNvPr>
          <p:cNvSpPr txBox="1"/>
          <p:nvPr/>
        </p:nvSpPr>
        <p:spPr>
          <a:xfrm>
            <a:off x="2438400" y="5275729"/>
            <a:ext cx="6324600" cy="1077218"/>
          </a:xfrm>
          <a:prstGeom prst="rect">
            <a:avLst/>
          </a:prstGeom>
          <a:noFill/>
        </p:spPr>
        <p:txBody>
          <a:bodyPr wrap="square" rtlCol="0">
            <a:spAutoFit/>
          </a:bodyPr>
          <a:lstStyle/>
          <a:p>
            <a:r>
              <a:rPr lang="en-US" sz="1600" dirty="0"/>
              <a:t>Overall Funding Rate =  total available/total requested = 0.327 (32.7%)</a:t>
            </a:r>
          </a:p>
          <a:p>
            <a:r>
              <a:rPr lang="en-US" sz="1600" dirty="0"/>
              <a:t>Funding to College =  total available/total requested x Amt. Requested by College</a:t>
            </a:r>
          </a:p>
        </p:txBody>
      </p:sp>
      <p:graphicFrame>
        <p:nvGraphicFramePr>
          <p:cNvPr id="8" name="Content Placeholder 7">
            <a:extLst>
              <a:ext uri="{FF2B5EF4-FFF2-40B4-BE49-F238E27FC236}">
                <a16:creationId xmlns:a16="http://schemas.microsoft.com/office/drawing/2014/main" id="{7CD8BD9E-5581-7AFE-2969-691FF96AA5D4}"/>
              </a:ext>
            </a:extLst>
          </p:cNvPr>
          <p:cNvGraphicFramePr>
            <a:graphicFrameLocks noGrp="1"/>
          </p:cNvGraphicFramePr>
          <p:nvPr>
            <p:ph idx="1"/>
            <p:extLst>
              <p:ext uri="{D42A27DB-BD31-4B8C-83A1-F6EECF244321}">
                <p14:modId xmlns:p14="http://schemas.microsoft.com/office/powerpoint/2010/main" val="4062127985"/>
              </p:ext>
            </p:extLst>
          </p:nvPr>
        </p:nvGraphicFramePr>
        <p:xfrm>
          <a:off x="2033778" y="1066800"/>
          <a:ext cx="6576823" cy="3989643"/>
        </p:xfrm>
        <a:graphic>
          <a:graphicData uri="http://schemas.openxmlformats.org/drawingml/2006/table">
            <a:tbl>
              <a:tblPr>
                <a:tableStyleId>{5940675A-B579-460E-94D1-54222C63F5DA}</a:tableStyleId>
              </a:tblPr>
              <a:tblGrid>
                <a:gridCol w="1547622">
                  <a:extLst>
                    <a:ext uri="{9D8B030D-6E8A-4147-A177-3AD203B41FA5}">
                      <a16:colId xmlns:a16="http://schemas.microsoft.com/office/drawing/2014/main" val="1015133837"/>
                    </a:ext>
                  </a:extLst>
                </a:gridCol>
                <a:gridCol w="990600">
                  <a:extLst>
                    <a:ext uri="{9D8B030D-6E8A-4147-A177-3AD203B41FA5}">
                      <a16:colId xmlns:a16="http://schemas.microsoft.com/office/drawing/2014/main" val="1745615545"/>
                    </a:ext>
                  </a:extLst>
                </a:gridCol>
                <a:gridCol w="914400">
                  <a:extLst>
                    <a:ext uri="{9D8B030D-6E8A-4147-A177-3AD203B41FA5}">
                      <a16:colId xmlns:a16="http://schemas.microsoft.com/office/drawing/2014/main" val="263167151"/>
                    </a:ext>
                  </a:extLst>
                </a:gridCol>
                <a:gridCol w="990600">
                  <a:extLst>
                    <a:ext uri="{9D8B030D-6E8A-4147-A177-3AD203B41FA5}">
                      <a16:colId xmlns:a16="http://schemas.microsoft.com/office/drawing/2014/main" val="3203283104"/>
                    </a:ext>
                  </a:extLst>
                </a:gridCol>
                <a:gridCol w="914400">
                  <a:extLst>
                    <a:ext uri="{9D8B030D-6E8A-4147-A177-3AD203B41FA5}">
                      <a16:colId xmlns:a16="http://schemas.microsoft.com/office/drawing/2014/main" val="1934744010"/>
                    </a:ext>
                  </a:extLst>
                </a:gridCol>
                <a:gridCol w="1219201">
                  <a:extLst>
                    <a:ext uri="{9D8B030D-6E8A-4147-A177-3AD203B41FA5}">
                      <a16:colId xmlns:a16="http://schemas.microsoft.com/office/drawing/2014/main" val="1586007513"/>
                    </a:ext>
                  </a:extLst>
                </a:gridCol>
              </a:tblGrid>
              <a:tr h="943326">
                <a:tc>
                  <a:txBody>
                    <a:bodyPr/>
                    <a:lstStyle/>
                    <a:p>
                      <a:pPr algn="ctr" fontAlgn="b"/>
                      <a:r>
                        <a:rPr lang="en-US" sz="1400" b="1" u="none" strike="noStrike" dirty="0">
                          <a:effectLst/>
                        </a:rPr>
                        <a:t>College</a:t>
                      </a:r>
                      <a:endParaRPr lang="en-US" sz="1400" b="1" i="0" u="none" strike="noStrike" dirty="0">
                        <a:solidFill>
                          <a:srgbClr val="1F497D"/>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Number of Proposals Submitted</a:t>
                      </a:r>
                      <a:endParaRPr lang="en-US" sz="1400" b="1" i="0" u="none" strike="noStrike" dirty="0">
                        <a:solidFill>
                          <a:srgbClr val="1F497D"/>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Assistant</a:t>
                      </a:r>
                      <a:endParaRPr lang="en-US" sz="1400" b="1" i="0" u="none" strike="noStrike" dirty="0">
                        <a:solidFill>
                          <a:srgbClr val="1F497D"/>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Associate</a:t>
                      </a:r>
                      <a:endParaRPr lang="en-US" sz="1400" b="1" i="0" u="none" strike="noStrike" dirty="0">
                        <a:solidFill>
                          <a:srgbClr val="1F497D"/>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Professor</a:t>
                      </a:r>
                      <a:endParaRPr lang="en-US" sz="1400" b="1" i="0" u="none" strike="noStrike" dirty="0">
                        <a:solidFill>
                          <a:srgbClr val="1F497D"/>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Requested Amount </a:t>
                      </a:r>
                      <a:endParaRPr lang="en-US" sz="1400" b="1" i="0" u="none" strike="noStrike" dirty="0">
                        <a:solidFill>
                          <a:srgbClr val="1F497D"/>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9556385"/>
                  </a:ext>
                </a:extLst>
              </a:tr>
              <a:tr h="235832">
                <a:tc>
                  <a:txBody>
                    <a:bodyPr/>
                    <a:lstStyle/>
                    <a:p>
                      <a:pPr algn="ctr" fontAlgn="b"/>
                      <a:r>
                        <a:rPr lang="en-US" sz="1400" u="none" strike="noStrike" dirty="0">
                          <a:effectLst/>
                        </a:rPr>
                        <a:t>Applied Arts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$163,491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219566224"/>
                  </a:ext>
                </a:extLst>
              </a:tr>
              <a:tr h="235832">
                <a:tc>
                  <a:txBody>
                    <a:bodyPr/>
                    <a:lstStyle/>
                    <a:p>
                      <a:pPr algn="ctr" fontAlgn="b"/>
                      <a:r>
                        <a:rPr lang="en-US" sz="1400" u="none" strike="noStrike" dirty="0">
                          <a:effectLst/>
                        </a:rPr>
                        <a:t>Education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$174,388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5771808"/>
                  </a:ext>
                </a:extLst>
              </a:tr>
              <a:tr h="471663">
                <a:tc>
                  <a:txBody>
                    <a:bodyPr/>
                    <a:lstStyle/>
                    <a:p>
                      <a:pPr algn="ctr" fontAlgn="b"/>
                      <a:r>
                        <a:rPr lang="en-US" sz="1400" u="none" strike="noStrike" dirty="0">
                          <a:effectLst/>
                        </a:rPr>
                        <a:t>Fine Arts and Communication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$199,978</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031217121"/>
                  </a:ext>
                </a:extLst>
              </a:tr>
              <a:tr h="221092">
                <a:tc>
                  <a:txBody>
                    <a:bodyPr/>
                    <a:lstStyle/>
                    <a:p>
                      <a:pPr algn="ctr" fontAlgn="b"/>
                      <a:r>
                        <a:rPr lang="en-US" sz="1400" u="none" strike="noStrike" dirty="0">
                          <a:effectLst/>
                        </a:rPr>
                        <a:t>Health Professions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$111,974</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726583497"/>
                  </a:ext>
                </a:extLst>
              </a:tr>
              <a:tr h="235832">
                <a:tc>
                  <a:txBody>
                    <a:bodyPr/>
                    <a:lstStyle/>
                    <a:p>
                      <a:pPr algn="ctr" fontAlgn="b"/>
                      <a:r>
                        <a:rPr lang="en-US" sz="1400" u="none" strike="noStrike" dirty="0">
                          <a:effectLst/>
                        </a:rPr>
                        <a:t>Liberal Arts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9525" marR="9525" marT="9525" marB="0" anchor="b"/>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$327,149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604130549"/>
                  </a:ext>
                </a:extLst>
              </a:tr>
              <a:tr h="235832">
                <a:tc>
                  <a:txBody>
                    <a:bodyPr/>
                    <a:lstStyle/>
                    <a:p>
                      <a:pPr algn="ctr" fontAlgn="b"/>
                      <a:r>
                        <a:rPr lang="en-US" sz="1400" u="none" strike="noStrike" dirty="0">
                          <a:effectLst/>
                        </a:rPr>
                        <a:t>McCoy Business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effectLst/>
                          <a:latin typeface="Calibri" panose="020F0502020204030204" pitchFamily="34" charset="0"/>
                        </a:rPr>
                        <a:t>11</a:t>
                      </a:r>
                    </a:p>
                  </a:txBody>
                  <a:tcPr marL="9525" marR="9525" marT="9525" marB="0" anchor="b"/>
                </a:tc>
                <a:tc>
                  <a:txBody>
                    <a:bodyPr/>
                    <a:lstStyle/>
                    <a:p>
                      <a:pPr algn="ctr" fontAlgn="b"/>
                      <a:r>
                        <a:rPr lang="en-US" sz="1400" u="none" strike="noStrike" dirty="0">
                          <a:effectLst/>
                        </a:rPr>
                        <a:t>8</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$86,500</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668217735"/>
                  </a:ext>
                </a:extLst>
              </a:tr>
              <a:tr h="400177">
                <a:tc>
                  <a:txBody>
                    <a:bodyPr/>
                    <a:lstStyle/>
                    <a:p>
                      <a:pPr algn="ctr" fontAlgn="b"/>
                      <a:r>
                        <a:rPr lang="en-US" sz="1400" u="none" strike="noStrike" dirty="0">
                          <a:effectLst/>
                        </a:rPr>
                        <a:t>Science and Engineering</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a:effectLst/>
                          <a:latin typeface="Calibri" panose="020F0502020204030204" pitchFamily="34" charset="0"/>
                        </a:rPr>
                        <a:t>33</a:t>
                      </a:r>
                    </a:p>
                  </a:txBody>
                  <a:tcPr marL="9525" marR="9525" marT="9525" marB="0" anchor="b"/>
                </a:tc>
                <a:tc>
                  <a:txBody>
                    <a:bodyPr/>
                    <a:lstStyle/>
                    <a:p>
                      <a:pPr algn="ctr" fontAlgn="b"/>
                      <a:r>
                        <a:rPr lang="en-US" sz="1400" u="none" strike="noStrike" dirty="0">
                          <a:effectLst/>
                        </a:rPr>
                        <a:t>13</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$311,899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06610731"/>
                  </a:ext>
                </a:extLst>
              </a:tr>
              <a:tr h="221092">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2486756"/>
                  </a:ext>
                </a:extLst>
              </a:tr>
              <a:tr h="493468">
                <a:tc>
                  <a:txBody>
                    <a:bodyPr/>
                    <a:lstStyle/>
                    <a:p>
                      <a:pPr algn="ctr" fontAlgn="b"/>
                      <a:r>
                        <a:rPr lang="en-US" sz="1400" u="none" strike="noStrike" dirty="0">
                          <a:effectLst/>
                        </a:rPr>
                        <a:t>Total</a:t>
                      </a:r>
                      <a:endParaRPr lang="en-US" sz="1400" b="1" i="0" u="none" strike="noStrike" dirty="0">
                        <a:solidFill>
                          <a:srgbClr val="10243E"/>
                        </a:solidFill>
                        <a:effectLst/>
                        <a:latin typeface="Calibri" panose="020F0502020204030204" pitchFamily="34" charset="0"/>
                      </a:endParaRPr>
                    </a:p>
                  </a:txBody>
                  <a:tcPr marL="9525" marR="9525" marT="9525" marB="0" anchor="b"/>
                </a:tc>
                <a:tc>
                  <a:txBody>
                    <a:bodyPr/>
                    <a:lstStyle/>
                    <a:p>
                      <a:pPr algn="ctr" fontAlgn="b"/>
                      <a:r>
                        <a:rPr lang="en-US" sz="1400" b="1" i="0" u="none" strike="noStrike" dirty="0">
                          <a:solidFill>
                            <a:srgbClr val="10243E"/>
                          </a:solidFill>
                          <a:effectLst/>
                          <a:latin typeface="Calibri" panose="020F0502020204030204" pitchFamily="34" charset="0"/>
                        </a:rPr>
                        <a:t>137</a:t>
                      </a:r>
                    </a:p>
                  </a:txBody>
                  <a:tcPr marL="9525" marR="9525" marT="9525" marB="0" anchor="b"/>
                </a:tc>
                <a:tc>
                  <a:txBody>
                    <a:bodyPr/>
                    <a:lstStyle/>
                    <a:p>
                      <a:pPr algn="ctr" fontAlgn="b"/>
                      <a:r>
                        <a:rPr lang="en-US" sz="1400" b="1" i="0" u="none" strike="noStrike" dirty="0">
                          <a:solidFill>
                            <a:srgbClr val="10243E"/>
                          </a:solidFill>
                          <a:effectLst/>
                          <a:latin typeface="Calibri" panose="020F0502020204030204" pitchFamily="34" charset="0"/>
                        </a:rPr>
                        <a:t>70</a:t>
                      </a:r>
                    </a:p>
                  </a:txBody>
                  <a:tcPr marL="9525" marR="9525" marT="9525" marB="0" anchor="b"/>
                </a:tc>
                <a:tc>
                  <a:txBody>
                    <a:bodyPr/>
                    <a:lstStyle/>
                    <a:p>
                      <a:pPr algn="ctr" fontAlgn="b"/>
                      <a:r>
                        <a:rPr lang="en-US" sz="1400" u="none" strike="noStrike" dirty="0">
                          <a:effectLst/>
                        </a:rPr>
                        <a:t>39</a:t>
                      </a:r>
                      <a:endParaRPr lang="en-US" sz="1400" b="1" i="0" u="none" strike="noStrike" dirty="0">
                        <a:solidFill>
                          <a:srgbClr val="10243E"/>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28</a:t>
                      </a:r>
                      <a:endParaRPr lang="en-US" sz="1400" b="1" i="0" u="none" strike="noStrike" dirty="0">
                        <a:solidFill>
                          <a:srgbClr val="10243E"/>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$1,375,381</a:t>
                      </a:r>
                      <a:endParaRPr lang="en-US" sz="1400" b="1" i="0" u="none" strike="noStrike" dirty="0">
                        <a:solidFill>
                          <a:srgbClr val="10243E"/>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4662008"/>
                  </a:ext>
                </a:extLst>
              </a:tr>
              <a:tr h="255843">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806121"/>
                  </a:ext>
                </a:extLst>
              </a:tr>
            </a:tbl>
          </a:graphicData>
        </a:graphic>
      </p:graphicFrame>
    </p:spTree>
    <p:extLst>
      <p:ext uri="{BB962C8B-B14F-4D97-AF65-F5344CB8AC3E}">
        <p14:creationId xmlns:p14="http://schemas.microsoft.com/office/powerpoint/2010/main" val="91414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7508-C602-4902-B92F-E6E8B0F66F86}"/>
              </a:ext>
            </a:extLst>
          </p:cNvPr>
          <p:cNvSpPr>
            <a:spLocks noGrp="1"/>
          </p:cNvSpPr>
          <p:nvPr>
            <p:ph type="title"/>
          </p:nvPr>
        </p:nvSpPr>
        <p:spPr>
          <a:xfrm>
            <a:off x="1828800" y="189189"/>
            <a:ext cx="6858000" cy="609600"/>
          </a:xfrm>
        </p:spPr>
        <p:txBody>
          <a:bodyPr/>
          <a:lstStyle/>
          <a:p>
            <a:r>
              <a:rPr lang="en-US" dirty="0"/>
              <a:t>FY24 Funding Stats</a:t>
            </a:r>
          </a:p>
        </p:txBody>
      </p:sp>
      <p:sp>
        <p:nvSpPr>
          <p:cNvPr id="4" name="Slide Number Placeholder 3">
            <a:extLst>
              <a:ext uri="{FF2B5EF4-FFF2-40B4-BE49-F238E27FC236}">
                <a16:creationId xmlns:a16="http://schemas.microsoft.com/office/drawing/2014/main" id="{957333FC-1166-44CB-A1FF-BB8255ADAA7F}"/>
              </a:ext>
            </a:extLst>
          </p:cNvPr>
          <p:cNvSpPr>
            <a:spLocks noGrp="1"/>
          </p:cNvSpPr>
          <p:nvPr>
            <p:ph type="sldNum" sz="quarter" idx="10"/>
          </p:nvPr>
        </p:nvSpPr>
        <p:spPr/>
        <p:txBody>
          <a:bodyPr/>
          <a:lstStyle/>
          <a:p>
            <a:fld id="{B7CFA7D8-35C9-C54B-B306-E9537D7350C6}" type="slidenum">
              <a:rPr lang="en-US" smtClean="0"/>
              <a:t>15</a:t>
            </a:fld>
            <a:endParaRPr lang="en-US" dirty="0"/>
          </a:p>
        </p:txBody>
      </p:sp>
      <p:sp>
        <p:nvSpPr>
          <p:cNvPr id="6" name="TextBox 5">
            <a:extLst>
              <a:ext uri="{FF2B5EF4-FFF2-40B4-BE49-F238E27FC236}">
                <a16:creationId xmlns:a16="http://schemas.microsoft.com/office/drawing/2014/main" id="{1F9BE9D9-474C-4B04-847D-BD4A76DF7297}"/>
              </a:ext>
            </a:extLst>
          </p:cNvPr>
          <p:cNvSpPr txBox="1"/>
          <p:nvPr/>
        </p:nvSpPr>
        <p:spPr>
          <a:xfrm flipH="1">
            <a:off x="2272154" y="5122795"/>
            <a:ext cx="6278881" cy="646331"/>
          </a:xfrm>
          <a:prstGeom prst="rect">
            <a:avLst/>
          </a:prstGeom>
          <a:noFill/>
        </p:spPr>
        <p:txBody>
          <a:bodyPr wrap="square" rtlCol="0">
            <a:spAutoFit/>
          </a:bodyPr>
          <a:lstStyle/>
          <a:p>
            <a:r>
              <a:rPr lang="en-US" sz="1800" dirty="0"/>
              <a:t>The distribution of funds correlates closely with the submission of proposals.</a:t>
            </a:r>
          </a:p>
        </p:txBody>
      </p:sp>
      <p:graphicFrame>
        <p:nvGraphicFramePr>
          <p:cNvPr id="8" name="Content Placeholder 7">
            <a:extLst>
              <a:ext uri="{FF2B5EF4-FFF2-40B4-BE49-F238E27FC236}">
                <a16:creationId xmlns:a16="http://schemas.microsoft.com/office/drawing/2014/main" id="{F71754FF-B6D5-C243-F4DE-FC1C314F3B2C}"/>
              </a:ext>
            </a:extLst>
          </p:cNvPr>
          <p:cNvGraphicFramePr>
            <a:graphicFrameLocks noGrp="1"/>
          </p:cNvGraphicFramePr>
          <p:nvPr>
            <p:ph idx="1"/>
            <p:extLst>
              <p:ext uri="{D42A27DB-BD31-4B8C-83A1-F6EECF244321}">
                <p14:modId xmlns:p14="http://schemas.microsoft.com/office/powerpoint/2010/main" val="1682110633"/>
              </p:ext>
            </p:extLst>
          </p:nvPr>
        </p:nvGraphicFramePr>
        <p:xfrm>
          <a:off x="1706882" y="995679"/>
          <a:ext cx="6857999" cy="4109910"/>
        </p:xfrm>
        <a:graphic>
          <a:graphicData uri="http://schemas.openxmlformats.org/drawingml/2006/table">
            <a:tbl>
              <a:tblPr>
                <a:tableStyleId>{5940675A-B579-460E-94D1-54222C63F5DA}</a:tableStyleId>
              </a:tblPr>
              <a:tblGrid>
                <a:gridCol w="1703830">
                  <a:extLst>
                    <a:ext uri="{9D8B030D-6E8A-4147-A177-3AD203B41FA5}">
                      <a16:colId xmlns:a16="http://schemas.microsoft.com/office/drawing/2014/main" val="2477706435"/>
                    </a:ext>
                  </a:extLst>
                </a:gridCol>
                <a:gridCol w="914400">
                  <a:extLst>
                    <a:ext uri="{9D8B030D-6E8A-4147-A177-3AD203B41FA5}">
                      <a16:colId xmlns:a16="http://schemas.microsoft.com/office/drawing/2014/main" val="2383389104"/>
                    </a:ext>
                  </a:extLst>
                </a:gridCol>
                <a:gridCol w="762000">
                  <a:extLst>
                    <a:ext uri="{9D8B030D-6E8A-4147-A177-3AD203B41FA5}">
                      <a16:colId xmlns:a16="http://schemas.microsoft.com/office/drawing/2014/main" val="2430087310"/>
                    </a:ext>
                  </a:extLst>
                </a:gridCol>
                <a:gridCol w="685800">
                  <a:extLst>
                    <a:ext uri="{9D8B030D-6E8A-4147-A177-3AD203B41FA5}">
                      <a16:colId xmlns:a16="http://schemas.microsoft.com/office/drawing/2014/main" val="217888850"/>
                    </a:ext>
                  </a:extLst>
                </a:gridCol>
                <a:gridCol w="762000">
                  <a:extLst>
                    <a:ext uri="{9D8B030D-6E8A-4147-A177-3AD203B41FA5}">
                      <a16:colId xmlns:a16="http://schemas.microsoft.com/office/drawing/2014/main" val="2207318459"/>
                    </a:ext>
                  </a:extLst>
                </a:gridCol>
                <a:gridCol w="627888">
                  <a:extLst>
                    <a:ext uri="{9D8B030D-6E8A-4147-A177-3AD203B41FA5}">
                      <a16:colId xmlns:a16="http://schemas.microsoft.com/office/drawing/2014/main" val="3952519398"/>
                    </a:ext>
                  </a:extLst>
                </a:gridCol>
                <a:gridCol w="743712">
                  <a:extLst>
                    <a:ext uri="{9D8B030D-6E8A-4147-A177-3AD203B41FA5}">
                      <a16:colId xmlns:a16="http://schemas.microsoft.com/office/drawing/2014/main" val="2839142064"/>
                    </a:ext>
                  </a:extLst>
                </a:gridCol>
                <a:gridCol w="658369">
                  <a:extLst>
                    <a:ext uri="{9D8B030D-6E8A-4147-A177-3AD203B41FA5}">
                      <a16:colId xmlns:a16="http://schemas.microsoft.com/office/drawing/2014/main" val="4169365314"/>
                    </a:ext>
                  </a:extLst>
                </a:gridCol>
              </a:tblGrid>
              <a:tr h="397016">
                <a:tc>
                  <a:txBody>
                    <a:bodyPr/>
                    <a:lstStyle/>
                    <a:p>
                      <a:pPr algn="l" fontAlgn="b"/>
                      <a:r>
                        <a:rPr lang="en-US" sz="1100" b="1" u="none" strike="noStrike" dirty="0">
                          <a:effectLst/>
                        </a:rPr>
                        <a:t>College</a:t>
                      </a:r>
                      <a:endParaRPr lang="en-US" sz="1100" b="1" i="0" u="none" strike="noStrike" dirty="0">
                        <a:solidFill>
                          <a:srgbClr val="1F497D"/>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Proportional Funding to College</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Assistant</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Amount</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Associate</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Amount</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Professor</a:t>
                      </a:r>
                      <a:endParaRPr lang="en-US" sz="1100" b="1"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b="1" u="none" strike="noStrike" dirty="0">
                          <a:effectLst/>
                        </a:rPr>
                        <a:t>Funded Amount</a:t>
                      </a:r>
                      <a:endParaRPr lang="en-US" sz="1100" b="1"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1284785727"/>
                  </a:ext>
                </a:extLst>
              </a:tr>
              <a:tr h="314858">
                <a:tc>
                  <a:txBody>
                    <a:bodyPr/>
                    <a:lstStyle/>
                    <a:p>
                      <a:pPr algn="l" fontAlgn="b"/>
                      <a:r>
                        <a:rPr lang="en-US" sz="1100" u="none" strike="noStrike" dirty="0">
                          <a:effectLst/>
                        </a:rPr>
                        <a:t>Applied Arts</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53,491.00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a:t>
                      </a:r>
                    </a:p>
                  </a:txBody>
                  <a:tcPr marL="7379" marR="7379" marT="7379" marB="0" anchor="b"/>
                </a:tc>
                <a:tc>
                  <a:txBody>
                    <a:bodyPr/>
                    <a:lstStyle/>
                    <a:p>
                      <a:pPr algn="r" fontAlgn="b"/>
                      <a:r>
                        <a:rPr lang="en-US" sz="1100" u="none" strike="noStrike" dirty="0">
                          <a:effectLst/>
                        </a:rPr>
                        <a:t>45,491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8,000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0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0</a:t>
                      </a:r>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68806993"/>
                  </a:ext>
                </a:extLst>
              </a:tr>
              <a:tr h="314858">
                <a:tc>
                  <a:txBody>
                    <a:bodyPr/>
                    <a:lstStyle/>
                    <a:p>
                      <a:pPr algn="l" fontAlgn="b"/>
                      <a:r>
                        <a:rPr lang="en-US" sz="1100" u="none" strike="noStrike" dirty="0">
                          <a:effectLst/>
                        </a:rPr>
                        <a:t>Education</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56,000.00</a:t>
                      </a:r>
                    </a:p>
                  </a:txBody>
                  <a:tcPr marL="7379" marR="7379" marT="7379"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40,000</a:t>
                      </a:r>
                    </a:p>
                  </a:txBody>
                  <a:tcPr marL="7379" marR="7379" marT="7379"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16,000.00</a:t>
                      </a:r>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1232088493"/>
                  </a:ext>
                </a:extLst>
              </a:tr>
              <a:tr h="629716">
                <a:tc>
                  <a:txBody>
                    <a:bodyPr/>
                    <a:lstStyle/>
                    <a:p>
                      <a:pPr algn="l" fontAlgn="b"/>
                      <a:r>
                        <a:rPr lang="en-US" sz="1100" u="none" strike="noStrike" dirty="0">
                          <a:effectLst/>
                        </a:rPr>
                        <a:t>Fine Arts and Communication</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64,000.00</a:t>
                      </a:r>
                    </a:p>
                  </a:txBody>
                  <a:tcPr marL="7379" marR="7379" marT="7379"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40,000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8,000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16,000.00</a:t>
                      </a:r>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274856154"/>
                  </a:ext>
                </a:extLst>
              </a:tr>
              <a:tr h="472287">
                <a:tc>
                  <a:txBody>
                    <a:bodyPr/>
                    <a:lstStyle/>
                    <a:p>
                      <a:pPr algn="l" fontAlgn="b"/>
                      <a:r>
                        <a:rPr lang="en-US" sz="1100" u="none" strike="noStrike" dirty="0">
                          <a:effectLst/>
                        </a:rPr>
                        <a:t>Health Professions</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36,636.00</a:t>
                      </a:r>
                    </a:p>
                  </a:txBody>
                  <a:tcPr marL="7379" marR="7379" marT="7379"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28,636</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8,000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5272346"/>
                  </a:ext>
                </a:extLst>
              </a:tr>
              <a:tr h="314858">
                <a:tc>
                  <a:txBody>
                    <a:bodyPr/>
                    <a:lstStyle/>
                    <a:p>
                      <a:pPr algn="l" fontAlgn="b"/>
                      <a:r>
                        <a:rPr lang="en-US" sz="1100" u="none" strike="noStrike" dirty="0">
                          <a:effectLst/>
                        </a:rPr>
                        <a:t>Liberal Arts</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107,760.00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32,000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a:t>
                      </a:r>
                    </a:p>
                  </a:txBody>
                  <a:tcPr marL="7379" marR="7379" marT="7379" marB="0" anchor="b"/>
                </a:tc>
                <a:tc>
                  <a:txBody>
                    <a:bodyPr/>
                    <a:lstStyle/>
                    <a:p>
                      <a:pPr algn="r" fontAlgn="b"/>
                      <a:r>
                        <a:rPr lang="en-US" sz="1100" u="none" strike="noStrike" dirty="0">
                          <a:effectLst/>
                        </a:rPr>
                        <a:t>36,000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endParaRPr lang="en-US" sz="1100" b="0" i="0" u="none" strike="noStrike" dirty="0">
                        <a:solidFill>
                          <a:srgbClr val="000000"/>
                        </a:solidFill>
                        <a:effectLst/>
                        <a:latin typeface="Calibri" panose="020F0502020204030204" pitchFamily="34" charset="0"/>
                      </a:endParaRPr>
                    </a:p>
                    <a:p>
                      <a:pPr algn="r" fontAlgn="b"/>
                      <a:r>
                        <a:rPr lang="en-US" sz="1100" b="0" i="0" u="none" strike="noStrike" dirty="0">
                          <a:solidFill>
                            <a:srgbClr val="000000"/>
                          </a:solidFill>
                          <a:effectLst/>
                          <a:latin typeface="Calibri" panose="020F0502020204030204" pitchFamily="34" charset="0"/>
                        </a:rPr>
                        <a:t>5</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39,760</a:t>
                      </a:r>
                    </a:p>
                  </a:txBody>
                  <a:tcPr marL="7379" marR="7379" marT="7379" marB="0" anchor="b"/>
                </a:tc>
                <a:extLst>
                  <a:ext uri="{0D108BD9-81ED-4DB2-BD59-A6C34878D82A}">
                    <a16:rowId xmlns:a16="http://schemas.microsoft.com/office/drawing/2014/main" val="565156271"/>
                  </a:ext>
                </a:extLst>
              </a:tr>
              <a:tr h="314858">
                <a:tc>
                  <a:txBody>
                    <a:bodyPr/>
                    <a:lstStyle/>
                    <a:p>
                      <a:pPr algn="l" fontAlgn="b"/>
                      <a:r>
                        <a:rPr lang="en-US" sz="1100" u="none" strike="noStrike" dirty="0">
                          <a:effectLst/>
                        </a:rPr>
                        <a:t>McCoy Business</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30,000</a:t>
                      </a:r>
                    </a:p>
                  </a:txBody>
                  <a:tcPr marL="7379" marR="7379" marT="7379"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u="none" strike="noStrike" dirty="0">
                          <a:effectLst/>
                        </a:rPr>
                        <a:t>6000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0</a:t>
                      </a:r>
                    </a:p>
                  </a:txBody>
                  <a:tcPr marL="7379" marR="7379" marT="7379"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3</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24,000</a:t>
                      </a:r>
                    </a:p>
                    <a:p>
                      <a:pPr algn="l" fontAlgn="b"/>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3059202956"/>
                  </a:ext>
                </a:extLst>
              </a:tr>
              <a:tr h="629716">
                <a:tc>
                  <a:txBody>
                    <a:bodyPr/>
                    <a:lstStyle/>
                    <a:p>
                      <a:pPr algn="l" fontAlgn="b"/>
                      <a:r>
                        <a:rPr lang="en-US" sz="1100" u="none" strike="noStrike" dirty="0">
                          <a:effectLst/>
                        </a:rPr>
                        <a:t>Science and Engineering</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102,048</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2</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16,000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24,000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6</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62,048</a:t>
                      </a:r>
                    </a:p>
                  </a:txBody>
                  <a:tcPr marL="7379" marR="7379" marT="7379" marB="0" anchor="b"/>
                </a:tc>
                <a:extLst>
                  <a:ext uri="{0D108BD9-81ED-4DB2-BD59-A6C34878D82A}">
                    <a16:rowId xmlns:a16="http://schemas.microsoft.com/office/drawing/2014/main" val="692763371"/>
                  </a:ext>
                </a:extLst>
              </a:tr>
              <a:tr h="14759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extLst>
                  <a:ext uri="{0D108BD9-81ED-4DB2-BD59-A6C34878D82A}">
                    <a16:rowId xmlns:a16="http://schemas.microsoft.com/office/drawing/2014/main" val="610372304"/>
                  </a:ext>
                </a:extLst>
              </a:tr>
              <a:tr h="157429">
                <a:tc>
                  <a:txBody>
                    <a:bodyPr/>
                    <a:lstStyle/>
                    <a:p>
                      <a:pPr algn="l" fontAlgn="b"/>
                      <a:r>
                        <a:rPr lang="en-US" sz="1100" u="none" strike="noStrike" dirty="0">
                          <a:effectLst/>
                        </a:rPr>
                        <a:t>Total</a:t>
                      </a:r>
                      <a:endParaRPr lang="en-US" sz="1100" b="1" i="0" u="none" strike="noStrike" dirty="0">
                        <a:solidFill>
                          <a:srgbClr val="10243E"/>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449,935</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19</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208,127</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9</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84,000</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16</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157,808</a:t>
                      </a:r>
                    </a:p>
                  </a:txBody>
                  <a:tcPr marL="7379" marR="7379" marT="7379" marB="0" anchor="b"/>
                </a:tc>
                <a:extLst>
                  <a:ext uri="{0D108BD9-81ED-4DB2-BD59-A6C34878D82A}">
                    <a16:rowId xmlns:a16="http://schemas.microsoft.com/office/drawing/2014/main" val="3718952938"/>
                  </a:ext>
                </a:extLst>
              </a:tr>
              <a:tr h="14759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43%</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46%</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21%</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19%</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36%</a:t>
                      </a:r>
                    </a:p>
                  </a:txBody>
                  <a:tcPr marL="7379" marR="7379" marT="7379" marB="0" anchor="b"/>
                </a:tc>
                <a:tc>
                  <a:txBody>
                    <a:bodyPr/>
                    <a:lstStyle/>
                    <a:p>
                      <a:pPr algn="r" fontAlgn="b"/>
                      <a:r>
                        <a:rPr lang="en-US" sz="1100" b="0" i="0" u="none" strike="noStrike" dirty="0">
                          <a:solidFill>
                            <a:srgbClr val="000000"/>
                          </a:solidFill>
                          <a:effectLst/>
                          <a:latin typeface="Calibri" panose="020F0502020204030204" pitchFamily="34" charset="0"/>
                        </a:rPr>
                        <a:t>35%</a:t>
                      </a:r>
                    </a:p>
                  </a:txBody>
                  <a:tcPr marL="7379" marR="7379" marT="7379" marB="0" anchor="b"/>
                </a:tc>
                <a:extLst>
                  <a:ext uri="{0D108BD9-81ED-4DB2-BD59-A6C34878D82A}">
                    <a16:rowId xmlns:a16="http://schemas.microsoft.com/office/drawing/2014/main" val="3133453267"/>
                  </a:ext>
                </a:extLst>
              </a:tr>
            </a:tbl>
          </a:graphicData>
        </a:graphic>
      </p:graphicFrame>
    </p:spTree>
    <p:extLst>
      <p:ext uri="{BB962C8B-B14F-4D97-AF65-F5344CB8AC3E}">
        <p14:creationId xmlns:p14="http://schemas.microsoft.com/office/powerpoint/2010/main" val="88396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762000"/>
            <a:ext cx="6858000" cy="5257800"/>
          </a:xfrm>
        </p:spPr>
        <p:txBody>
          <a:bodyPr/>
          <a:lstStyle/>
          <a:p>
            <a:pPr marL="0" indent="0">
              <a:buNone/>
            </a:pPr>
            <a:r>
              <a:rPr lang="en-US" dirty="0"/>
              <a:t>The REP process intentionally mimics the external submission process to provide some experience in proposal preparation and project execution</a:t>
            </a:r>
            <a:r>
              <a:rPr lang="en-US" sz="1800" dirty="0"/>
              <a:t>.</a:t>
            </a:r>
          </a:p>
          <a:p>
            <a:pPr>
              <a:buFont typeface="Wingdings" panose="05000000000000000000" pitchFamily="2" charset="2"/>
              <a:buChar char="Ø"/>
            </a:pPr>
            <a:r>
              <a:rPr lang="en-US" dirty="0"/>
              <a:t>Guideline Requirements (rules, format, evaluation criteria)</a:t>
            </a:r>
          </a:p>
          <a:p>
            <a:pPr>
              <a:buFont typeface="Wingdings" panose="05000000000000000000" pitchFamily="2" charset="2"/>
              <a:buChar char="Ø"/>
            </a:pPr>
            <a:r>
              <a:rPr lang="en-US" dirty="0"/>
              <a:t>Concept Development (Fundable Idea)</a:t>
            </a:r>
          </a:p>
          <a:p>
            <a:pPr>
              <a:buFont typeface="Wingdings" panose="05000000000000000000" pitchFamily="2" charset="2"/>
              <a:buChar char="Ø"/>
            </a:pPr>
            <a:r>
              <a:rPr lang="en-US" dirty="0"/>
              <a:t>Team Building (project roles and responsibilities, dynamics)</a:t>
            </a:r>
          </a:p>
          <a:p>
            <a:pPr>
              <a:buFont typeface="Wingdings" panose="05000000000000000000" pitchFamily="2" charset="2"/>
              <a:buChar char="Ø"/>
            </a:pPr>
            <a:r>
              <a:rPr lang="en-US" dirty="0"/>
              <a:t>Literature Survey (only the most relevant)</a:t>
            </a:r>
          </a:p>
          <a:p>
            <a:pPr>
              <a:buFont typeface="Wingdings" panose="05000000000000000000" pitchFamily="2" charset="2"/>
              <a:buChar char="Ø"/>
            </a:pPr>
            <a:r>
              <a:rPr lang="en-US" dirty="0"/>
              <a:t>Proposal Writing (well-defined scope of work, clearly written, adherence to guidelines and rubric)</a:t>
            </a:r>
          </a:p>
          <a:p>
            <a:pPr>
              <a:buFont typeface="Wingdings" panose="05000000000000000000" pitchFamily="2" charset="2"/>
              <a:buChar char="Ø"/>
            </a:pPr>
            <a:r>
              <a:rPr lang="en-US" dirty="0"/>
              <a:t>Budget Development (commensurate with scope of work presented)</a:t>
            </a:r>
          </a:p>
          <a:p>
            <a:pPr>
              <a:buFont typeface="Wingdings" panose="05000000000000000000" pitchFamily="2" charset="2"/>
              <a:buChar char="Ø"/>
            </a:pPr>
            <a:r>
              <a:rPr lang="en-US" dirty="0"/>
              <a:t>Project Timeline (management)</a:t>
            </a:r>
          </a:p>
          <a:p>
            <a:pPr>
              <a:buFont typeface="Wingdings" panose="05000000000000000000" pitchFamily="2" charset="2"/>
              <a:buChar char="Ø"/>
            </a:pPr>
            <a:r>
              <a:rPr lang="en-US" dirty="0"/>
              <a:t>Online Application (time stamp)</a:t>
            </a:r>
          </a:p>
          <a:p>
            <a:pPr>
              <a:buFont typeface="Wingdings" panose="05000000000000000000" pitchFamily="2" charset="2"/>
              <a:buChar char="Ø"/>
            </a:pPr>
            <a:r>
              <a:rPr lang="en-US" dirty="0"/>
              <a:t>Panel Review (feedback is essential for improvement)</a:t>
            </a:r>
          </a:p>
          <a:p>
            <a:pPr>
              <a:buFont typeface="Wingdings" panose="05000000000000000000" pitchFamily="2" charset="2"/>
              <a:buChar char="Ø"/>
            </a:pPr>
            <a:r>
              <a:rPr lang="en-US" dirty="0"/>
              <a:t>Research Compliance Approvals (IRB, IACUC, IBC)</a:t>
            </a:r>
          </a:p>
          <a:p>
            <a:pPr>
              <a:buFont typeface="Wingdings" panose="05000000000000000000" pitchFamily="2" charset="2"/>
              <a:buChar char="Ø"/>
            </a:pPr>
            <a:r>
              <a:rPr lang="en-US" dirty="0"/>
              <a:t>Project Execution (preliminary results, modifications to original ideas, re-budgeting, disseminations, etc.)</a:t>
            </a:r>
          </a:p>
          <a:p>
            <a:pPr>
              <a:buFont typeface="Wingdings" panose="05000000000000000000" pitchFamily="2" charset="2"/>
              <a:buChar char="Ø"/>
            </a:pPr>
            <a:r>
              <a:rPr lang="en-US" dirty="0"/>
              <a:t>Terminal Report (accountability, reporting outcomes)</a:t>
            </a:r>
          </a:p>
          <a:p>
            <a:pPr>
              <a:buFont typeface="Wingdings" panose="05000000000000000000" pitchFamily="2" charset="2"/>
              <a:buChar char="Ø"/>
            </a:pPr>
            <a:r>
              <a:rPr lang="en-US" dirty="0"/>
              <a:t>Leverage to other funding (Flip My REP coming in the Spring)</a:t>
            </a:r>
          </a:p>
          <a:p>
            <a:pPr>
              <a:buFont typeface="Wingdings" panose="05000000000000000000" pitchFamily="2" charset="2"/>
              <a:buChar char="Ø"/>
            </a:pPr>
            <a:r>
              <a:rPr lang="en-US" dirty="0"/>
              <a:t>Personal, Societal and Institutional Benefits</a:t>
            </a:r>
          </a:p>
          <a:p>
            <a:pPr marL="0" indent="0">
              <a:buNone/>
            </a:pPr>
            <a:endParaRPr lang="en-US" dirty="0"/>
          </a:p>
          <a:p>
            <a:pPr marL="0" indent="0">
              <a:buNone/>
            </a:pPr>
            <a:endParaRPr lang="en-US" dirty="0"/>
          </a:p>
          <a:p>
            <a:pPr marL="0" indent="0">
              <a:buNone/>
            </a:pPr>
            <a:r>
              <a:rPr lang="en-US" dirty="0"/>
              <a:t>	</a:t>
            </a:r>
          </a:p>
        </p:txBody>
      </p:sp>
      <p:sp>
        <p:nvSpPr>
          <p:cNvPr id="3" name="Slide Number Placeholder 2"/>
          <p:cNvSpPr>
            <a:spLocks noGrp="1"/>
          </p:cNvSpPr>
          <p:nvPr>
            <p:ph type="sldNum" sz="quarter" idx="10"/>
          </p:nvPr>
        </p:nvSpPr>
        <p:spPr/>
        <p:txBody>
          <a:bodyPr/>
          <a:lstStyle/>
          <a:p>
            <a:fld id="{B7CFA7D8-35C9-C54B-B306-E9537D7350C6}" type="slidenum">
              <a:rPr lang="en-US" smtClean="0"/>
              <a:t>16</a:t>
            </a:fld>
            <a:endParaRPr lang="en-US" dirty="0"/>
          </a:p>
        </p:txBody>
      </p:sp>
      <p:sp>
        <p:nvSpPr>
          <p:cNvPr id="4" name="Title 3"/>
          <p:cNvSpPr>
            <a:spLocks noGrp="1"/>
          </p:cNvSpPr>
          <p:nvPr>
            <p:ph type="title"/>
          </p:nvPr>
        </p:nvSpPr>
        <p:spPr>
          <a:xfrm>
            <a:off x="1752600" y="228600"/>
            <a:ext cx="6858000" cy="609600"/>
          </a:xfrm>
        </p:spPr>
        <p:txBody>
          <a:bodyPr/>
          <a:lstStyle/>
          <a:p>
            <a:r>
              <a:rPr lang="en-US" dirty="0"/>
              <a:t>The REP Experience</a:t>
            </a:r>
          </a:p>
        </p:txBody>
      </p:sp>
    </p:spTree>
    <p:extLst>
      <p:ext uri="{BB962C8B-B14F-4D97-AF65-F5344CB8AC3E}">
        <p14:creationId xmlns:p14="http://schemas.microsoft.com/office/powerpoint/2010/main" val="358649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Texas State Interested in Leveraging REPs?</a:t>
            </a:r>
          </a:p>
        </p:txBody>
      </p:sp>
      <p:sp>
        <p:nvSpPr>
          <p:cNvPr id="3" name="Content Placeholder 2"/>
          <p:cNvSpPr>
            <a:spLocks noGrp="1"/>
          </p:cNvSpPr>
          <p:nvPr>
            <p:ph idx="1"/>
          </p:nvPr>
        </p:nvSpPr>
        <p:spPr>
          <a:xfrm>
            <a:off x="1905000" y="1905000"/>
            <a:ext cx="6858000" cy="4495800"/>
          </a:xfrm>
        </p:spPr>
        <p:txBody>
          <a:bodyPr/>
          <a:lstStyle/>
          <a:p>
            <a:pPr>
              <a:buFont typeface="Wingdings" panose="05000000000000000000" pitchFamily="2" charset="2"/>
              <a:buChar char="Ø"/>
            </a:pPr>
            <a:r>
              <a:rPr lang="en-US" sz="1800" dirty="0"/>
              <a:t>The REP is an extremely successful  program from the standpoint of supporting scholarship, providing student learning opportunities and faculty productivity (papers, books, recitals, exhibitions, conference proceedings and presentations, and much more.)</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solidFill>
                  <a:srgbClr val="000000"/>
                </a:solidFill>
                <a:ea typeface="Calibri"/>
                <a:cs typeface="Times New Roman"/>
              </a:rPr>
              <a:t>As Texas State transitions to an R-1 University, one strategy to sustain this trajectory is to more effectively leverage the ideas and outcomes of the REP to increase broader participation in externally funded research. </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17</a:t>
            </a:fld>
            <a:endParaRPr lang="en-US" dirty="0"/>
          </a:p>
        </p:txBody>
      </p:sp>
    </p:spTree>
    <p:extLst>
      <p:ext uri="{BB962C8B-B14F-4D97-AF65-F5344CB8AC3E}">
        <p14:creationId xmlns:p14="http://schemas.microsoft.com/office/powerpoint/2010/main" val="36335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3C6D21-7CE5-4673-A22C-561FE66742BB}"/>
              </a:ext>
            </a:extLst>
          </p:cNvPr>
          <p:cNvSpPr>
            <a:spLocks noGrp="1"/>
          </p:cNvSpPr>
          <p:nvPr>
            <p:ph idx="1"/>
          </p:nvPr>
        </p:nvSpPr>
        <p:spPr>
          <a:xfrm>
            <a:off x="1828800" y="772886"/>
            <a:ext cx="6858000" cy="6008914"/>
          </a:xfrm>
        </p:spPr>
        <p:txBody>
          <a:bodyPr/>
          <a:lstStyle/>
          <a:p>
            <a:pPr lvl="0">
              <a:buFont typeface="Wingdings" panose="05000000000000000000" pitchFamily="2" charset="2"/>
              <a:buChar char="Ø"/>
            </a:pPr>
            <a:r>
              <a:rPr lang="en-US" sz="1400" b="1" dirty="0">
                <a:solidFill>
                  <a:srgbClr val="000000"/>
                </a:solidFill>
              </a:rPr>
              <a:t>Engaging in the peer-review proposal process</a:t>
            </a:r>
            <a:r>
              <a:rPr lang="en-US" sz="1400" dirty="0">
                <a:solidFill>
                  <a:srgbClr val="000000"/>
                </a:solidFill>
              </a:rPr>
              <a:t>: Challenges the PI to communicate ideas to experts in a clear and succinct manner. It also requires the PI to be at the fore-front of their respective disciplines.</a:t>
            </a:r>
          </a:p>
          <a:p>
            <a:pPr lvl="0">
              <a:buFont typeface="Wingdings" panose="05000000000000000000" pitchFamily="2" charset="2"/>
              <a:buChar char="Ø"/>
            </a:pPr>
            <a:endParaRPr lang="en-US" sz="1400" dirty="0"/>
          </a:p>
          <a:p>
            <a:pPr>
              <a:buFont typeface="Wingdings" panose="05000000000000000000" pitchFamily="2" charset="2"/>
              <a:buChar char="Ø"/>
            </a:pPr>
            <a:r>
              <a:rPr lang="en-US" sz="1400" b="1" dirty="0"/>
              <a:t>Evidence of sustained scholarship:  </a:t>
            </a:r>
            <a:r>
              <a:rPr lang="en-US" sz="1400" dirty="0"/>
              <a:t>Funded proposals provide an alternative record of success in scholarship and enables future work.</a:t>
            </a:r>
          </a:p>
          <a:p>
            <a:pPr>
              <a:buFont typeface="Wingdings" panose="05000000000000000000" pitchFamily="2" charset="2"/>
              <a:buChar char="Ø"/>
            </a:pPr>
            <a:endParaRPr lang="en-US" sz="1400" dirty="0"/>
          </a:p>
          <a:p>
            <a:pPr>
              <a:buFont typeface="Wingdings" panose="05000000000000000000" pitchFamily="2" charset="2"/>
              <a:buChar char="Ø"/>
            </a:pPr>
            <a:r>
              <a:rPr lang="en-US" sz="1400" b="1" dirty="0"/>
              <a:t>Demonstrates added depth in scholarship</a:t>
            </a:r>
            <a:r>
              <a:rPr lang="en-US" sz="1400" dirty="0"/>
              <a:t>:  Funded proposals can supplement your record of publication and indicates activity other than publications, presentations, etc.).</a:t>
            </a:r>
          </a:p>
          <a:p>
            <a:pPr>
              <a:buFont typeface="Wingdings" panose="05000000000000000000" pitchFamily="2" charset="2"/>
              <a:buChar char="Ø"/>
            </a:pPr>
            <a:endParaRPr lang="en-US" sz="1400" dirty="0"/>
          </a:p>
          <a:p>
            <a:pPr>
              <a:buFont typeface="Wingdings" panose="05000000000000000000" pitchFamily="2" charset="2"/>
              <a:buChar char="Ø"/>
            </a:pPr>
            <a:r>
              <a:rPr lang="en-US" sz="1400" b="1" dirty="0"/>
              <a:t>Enhances external review of tenure package:  </a:t>
            </a:r>
            <a:r>
              <a:rPr lang="en-US" sz="1400" dirty="0"/>
              <a:t>Faculty at other institutions can comment on more than just published works.</a:t>
            </a:r>
          </a:p>
          <a:p>
            <a:pPr>
              <a:buFont typeface="Wingdings" panose="05000000000000000000" pitchFamily="2" charset="2"/>
              <a:buChar char="Ø"/>
            </a:pPr>
            <a:endParaRPr lang="en-US" sz="1400" dirty="0"/>
          </a:p>
          <a:p>
            <a:pPr>
              <a:buFont typeface="Wingdings" panose="05000000000000000000" pitchFamily="2" charset="2"/>
              <a:buChar char="Ø"/>
            </a:pPr>
            <a:r>
              <a:rPr lang="en-US" sz="1400" b="1" dirty="0"/>
              <a:t>Additional Resources:  </a:t>
            </a:r>
            <a:r>
              <a:rPr lang="en-US" sz="1400" dirty="0"/>
              <a:t>Funded projects can provide additional resources such as personnel, materials, equipment, data, etc. </a:t>
            </a:r>
          </a:p>
          <a:p>
            <a:pPr>
              <a:buFont typeface="Wingdings" panose="05000000000000000000" pitchFamily="2" charset="2"/>
              <a:buChar char="Ø"/>
            </a:pPr>
            <a:endParaRPr lang="en-US" sz="1400" dirty="0"/>
          </a:p>
          <a:p>
            <a:pPr>
              <a:buFont typeface="Wingdings" panose="05000000000000000000" pitchFamily="2" charset="2"/>
              <a:buChar char="Ø"/>
            </a:pPr>
            <a:r>
              <a:rPr lang="en-US" sz="1400" b="1" dirty="0"/>
              <a:t>Eligibility for national recognition: </a:t>
            </a:r>
            <a:r>
              <a:rPr lang="en-US" sz="1400" dirty="0"/>
              <a:t> Awards are often predicated on external funding (e.g. Internal awards, Presidential Career Awards, National Academies, others).</a:t>
            </a:r>
          </a:p>
          <a:p>
            <a:pPr>
              <a:buFont typeface="Wingdings" panose="05000000000000000000" pitchFamily="2" charset="2"/>
              <a:buChar char="Ø"/>
            </a:pPr>
            <a:endParaRPr lang="en-US" sz="1400" dirty="0"/>
          </a:p>
          <a:p>
            <a:pPr lvl="0">
              <a:buFont typeface="Wingdings" panose="05000000000000000000" pitchFamily="2" charset="2"/>
              <a:buChar char="Ø"/>
            </a:pPr>
            <a:r>
              <a:rPr lang="en-US" sz="1400" b="1" dirty="0">
                <a:solidFill>
                  <a:srgbClr val="000000"/>
                </a:solidFill>
              </a:rPr>
              <a:t>Financial:  </a:t>
            </a:r>
            <a:r>
              <a:rPr lang="en-US" sz="1400" dirty="0">
                <a:solidFill>
                  <a:srgbClr val="000000"/>
                </a:solidFill>
              </a:rPr>
              <a:t>Sponsored Programs can supplement summer salary and/or buy out workload during the academic year. Buyout of academic workload is avenue for personal one-time bonus or to create research support account.</a:t>
            </a:r>
            <a:endParaRPr lang="en-US" dirty="0"/>
          </a:p>
        </p:txBody>
      </p:sp>
      <p:sp>
        <p:nvSpPr>
          <p:cNvPr id="3" name="Slide Number Placeholder 2">
            <a:extLst>
              <a:ext uri="{FF2B5EF4-FFF2-40B4-BE49-F238E27FC236}">
                <a16:creationId xmlns:a16="http://schemas.microsoft.com/office/drawing/2014/main" id="{9F577A0B-AE9E-4521-8625-4DFEAE733841}"/>
              </a:ext>
            </a:extLst>
          </p:cNvPr>
          <p:cNvSpPr>
            <a:spLocks noGrp="1"/>
          </p:cNvSpPr>
          <p:nvPr>
            <p:ph type="sldNum" sz="quarter" idx="10"/>
          </p:nvPr>
        </p:nvSpPr>
        <p:spPr/>
        <p:txBody>
          <a:bodyPr/>
          <a:lstStyle/>
          <a:p>
            <a:fld id="{B7CFA7D8-35C9-C54B-B306-E9537D7350C6}" type="slidenum">
              <a:rPr lang="en-US" smtClean="0"/>
              <a:t>18</a:t>
            </a:fld>
            <a:endParaRPr lang="en-US" dirty="0"/>
          </a:p>
        </p:txBody>
      </p:sp>
      <p:sp>
        <p:nvSpPr>
          <p:cNvPr id="4" name="Title 3">
            <a:extLst>
              <a:ext uri="{FF2B5EF4-FFF2-40B4-BE49-F238E27FC236}">
                <a16:creationId xmlns:a16="http://schemas.microsoft.com/office/drawing/2014/main" id="{18ABAFE0-1B7A-4C02-9A2D-8688B1758B75}"/>
              </a:ext>
            </a:extLst>
          </p:cNvPr>
          <p:cNvSpPr>
            <a:spLocks noGrp="1"/>
          </p:cNvSpPr>
          <p:nvPr>
            <p:ph type="title"/>
          </p:nvPr>
        </p:nvSpPr>
        <p:spPr>
          <a:xfrm>
            <a:off x="1786812" y="76200"/>
            <a:ext cx="7128587" cy="609600"/>
          </a:xfrm>
        </p:spPr>
        <p:txBody>
          <a:bodyPr/>
          <a:lstStyle/>
          <a:p>
            <a:r>
              <a:rPr lang="en-US" dirty="0"/>
              <a:t>How Can </a:t>
            </a:r>
            <a:r>
              <a:rPr lang="en-US" u="sng" dirty="0"/>
              <a:t>You </a:t>
            </a:r>
            <a:r>
              <a:rPr lang="en-US" dirty="0"/>
              <a:t>Benefit From Leveraging Your REP Proposal? </a:t>
            </a:r>
          </a:p>
        </p:txBody>
      </p:sp>
    </p:spTree>
    <p:extLst>
      <p:ext uri="{BB962C8B-B14F-4D97-AF65-F5344CB8AC3E}">
        <p14:creationId xmlns:p14="http://schemas.microsoft.com/office/powerpoint/2010/main" val="194990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14400"/>
            <a:ext cx="6858000" cy="4724400"/>
          </a:xfrm>
        </p:spPr>
        <p:txBody>
          <a:bodyPr/>
          <a:lstStyle/>
          <a:p>
            <a:pPr>
              <a:buFont typeface="Wingdings" panose="05000000000000000000" pitchFamily="2" charset="2"/>
              <a:buChar char="Ø"/>
            </a:pPr>
            <a:r>
              <a:rPr lang="en-US" sz="1800" b="1" dirty="0"/>
              <a:t>Sustained contribution to academic discipline’s body of knowledge : </a:t>
            </a:r>
            <a:r>
              <a:rPr lang="en-US" sz="1800" dirty="0"/>
              <a:t> Funded research can enhance your ability to make discoveries and generate new concepts and knowledge in your academic discipline because of more available resources and/or time allocated to research. </a:t>
            </a:r>
          </a:p>
          <a:p>
            <a:pPr>
              <a:buFont typeface="Wingdings" panose="05000000000000000000" pitchFamily="2" charset="2"/>
              <a:buChar char="Ø"/>
            </a:pPr>
            <a:endParaRPr lang="en-US" sz="1800" dirty="0"/>
          </a:p>
          <a:p>
            <a:pPr>
              <a:buFont typeface="Wingdings" panose="05000000000000000000" pitchFamily="2" charset="2"/>
              <a:buChar char="Ø"/>
            </a:pPr>
            <a:r>
              <a:rPr lang="en-US" sz="1800" b="1" dirty="0"/>
              <a:t>Enhanced student learning opportunities:</a:t>
            </a:r>
            <a:r>
              <a:rPr lang="en-US" sz="1800" dirty="0"/>
              <a:t> Funded research is a very good way to mentor students one-on-one and provide them with relevant experience in their academic major. It also increases retention of students.</a:t>
            </a:r>
          </a:p>
          <a:p>
            <a:pPr>
              <a:buFont typeface="Wingdings" panose="05000000000000000000" pitchFamily="2" charset="2"/>
              <a:buChar char="Ø"/>
            </a:pPr>
            <a:endParaRPr lang="en-US" sz="1800" dirty="0"/>
          </a:p>
          <a:p>
            <a:pPr>
              <a:buFont typeface="Wingdings" panose="05000000000000000000" pitchFamily="2" charset="2"/>
              <a:buChar char="Ø"/>
            </a:pPr>
            <a:r>
              <a:rPr lang="en-US" sz="1800" b="1" dirty="0"/>
              <a:t>Contribute to Economic impact: </a:t>
            </a:r>
            <a:r>
              <a:rPr lang="en-US" sz="1800" dirty="0"/>
              <a:t> Funded research may result in the creation of intellectual property that can be patented, licensed and commercialized.</a:t>
            </a:r>
          </a:p>
          <a:p>
            <a:pPr>
              <a:buFont typeface="Wingdings" panose="05000000000000000000" pitchFamily="2" charset="2"/>
              <a:buChar char="Ø"/>
            </a:pPr>
            <a:endParaRPr lang="en-US" sz="2000" dirty="0"/>
          </a:p>
        </p:txBody>
      </p:sp>
      <p:sp>
        <p:nvSpPr>
          <p:cNvPr id="4" name="Slide Number Placeholder 3"/>
          <p:cNvSpPr>
            <a:spLocks noGrp="1"/>
          </p:cNvSpPr>
          <p:nvPr>
            <p:ph type="sldNum" sz="quarter" idx="10"/>
          </p:nvPr>
        </p:nvSpPr>
        <p:spPr/>
        <p:txBody>
          <a:bodyPr/>
          <a:lstStyle/>
          <a:p>
            <a:fld id="{B7CFA7D8-35C9-C54B-B306-E9537D7350C6}" type="slidenum">
              <a:rPr lang="en-US" smtClean="0"/>
              <a:t>19</a:t>
            </a:fld>
            <a:endParaRPr lang="en-US" dirty="0"/>
          </a:p>
        </p:txBody>
      </p:sp>
      <p:sp>
        <p:nvSpPr>
          <p:cNvPr id="2" name="Title 1"/>
          <p:cNvSpPr>
            <a:spLocks noGrp="1"/>
          </p:cNvSpPr>
          <p:nvPr>
            <p:ph type="title"/>
          </p:nvPr>
        </p:nvSpPr>
        <p:spPr>
          <a:xfrm>
            <a:off x="1752600" y="228600"/>
            <a:ext cx="6858000" cy="609600"/>
          </a:xfrm>
        </p:spPr>
        <p:txBody>
          <a:bodyPr/>
          <a:lstStyle/>
          <a:p>
            <a:r>
              <a:rPr lang="en-US" dirty="0"/>
              <a:t>Broader Impacts of Leveraging an REP</a:t>
            </a:r>
          </a:p>
        </p:txBody>
      </p:sp>
    </p:spTree>
    <p:extLst>
      <p:ext uri="{BB962C8B-B14F-4D97-AF65-F5344CB8AC3E}">
        <p14:creationId xmlns:p14="http://schemas.microsoft.com/office/powerpoint/2010/main" val="222287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371600"/>
            <a:ext cx="6858000" cy="5257800"/>
          </a:xfrm>
        </p:spPr>
        <p:txBody>
          <a:bodyPr/>
          <a:lstStyle/>
          <a:p>
            <a:pPr lvl="0" eaLnBrk="0" hangingPunct="0">
              <a:spcAft>
                <a:spcPts val="600"/>
              </a:spcAft>
              <a:buNone/>
            </a:pPr>
            <a:r>
              <a:rPr lang="en-US" altLang="en-US" sz="2400" dirty="0">
                <a:solidFill>
                  <a:srgbClr val="000000"/>
                </a:solidFill>
                <a:latin typeface="Times New Roman"/>
                <a:ea typeface="MS PGothic" pitchFamily="34" charset="-128"/>
              </a:rPr>
              <a:t>	• </a:t>
            </a:r>
            <a:r>
              <a:rPr lang="en-US" altLang="en-US" sz="2400" dirty="0">
                <a:solidFill>
                  <a:srgbClr val="000000"/>
                </a:solidFill>
                <a:ea typeface="MS PGothic" pitchFamily="34" charset="-128"/>
              </a:rPr>
              <a:t>The REP is established to enhance research and creative expression opportunities for eligible Texas State University faculty in all academic disciplines.</a:t>
            </a:r>
          </a:p>
          <a:p>
            <a:pPr lvl="0" eaLnBrk="0" hangingPunct="0">
              <a:spcAft>
                <a:spcPts val="600"/>
              </a:spcAft>
              <a:buNone/>
            </a:pPr>
            <a:r>
              <a:rPr lang="en-US" altLang="en-US" sz="2400" dirty="0">
                <a:solidFill>
                  <a:srgbClr val="000000"/>
                </a:solidFill>
                <a:ea typeface="MS PGothic" pitchFamily="34" charset="-128"/>
              </a:rPr>
              <a:t>	• The faculty have a major role in decision making concerning REP policies and procedures.</a:t>
            </a:r>
          </a:p>
          <a:p>
            <a:pPr lvl="0" eaLnBrk="0" hangingPunct="0">
              <a:spcAft>
                <a:spcPts val="600"/>
              </a:spcAft>
              <a:buNone/>
            </a:pPr>
            <a:r>
              <a:rPr lang="en-US" altLang="en-US" sz="2400" dirty="0">
                <a:solidFill>
                  <a:srgbClr val="000000"/>
                </a:solidFill>
                <a:ea typeface="MS PGothic" pitchFamily="34" charset="-128"/>
              </a:rPr>
              <a:t>	• The awarding of grants is determined through a</a:t>
            </a:r>
            <a:r>
              <a:rPr kumimoji="0" lang="en-US" altLang="en-US" sz="2400" b="0" i="0" u="none" strike="noStrike" kern="0" cap="none" spc="0" normalizeH="0" baseline="0" noProof="0" dirty="0">
                <a:ln>
                  <a:noFill/>
                </a:ln>
                <a:solidFill>
                  <a:srgbClr val="000000"/>
                </a:solidFill>
                <a:effectLst/>
                <a:uLnTx/>
                <a:uFillTx/>
                <a:latin typeface="Arial"/>
                <a:ea typeface="MS PGothic" pitchFamily="34" charset="-128"/>
              </a:rPr>
              <a:t> competitive</a:t>
            </a:r>
            <a:r>
              <a:rPr lang="en-US" altLang="en-US" sz="2400" dirty="0">
                <a:solidFill>
                  <a:srgbClr val="000000"/>
                </a:solidFill>
                <a:ea typeface="MS PGothic" pitchFamily="34" charset="-128"/>
              </a:rPr>
              <a:t> peer review process.</a:t>
            </a:r>
          </a:p>
          <a:p>
            <a:pPr lvl="0" eaLnBrk="0" hangingPunct="0">
              <a:spcAft>
                <a:spcPts val="600"/>
              </a:spcAft>
              <a:buNone/>
            </a:pPr>
            <a:r>
              <a:rPr lang="en-US" altLang="en-US" sz="2400" dirty="0">
                <a:solidFill>
                  <a:srgbClr val="000000"/>
                </a:solidFill>
                <a:ea typeface="MS PGothic" pitchFamily="34" charset="-128"/>
              </a:rPr>
              <a:t>	• The primary consideration in the awarding of grants is the </a:t>
            </a:r>
            <a:r>
              <a:rPr lang="en-US" altLang="en-US" sz="2400" b="1" dirty="0">
                <a:solidFill>
                  <a:srgbClr val="000000"/>
                </a:solidFill>
                <a:ea typeface="MS PGothic" pitchFamily="34" charset="-128"/>
              </a:rPr>
              <a:t>quality</a:t>
            </a:r>
            <a:r>
              <a:rPr lang="en-US" altLang="en-US" sz="2400" dirty="0">
                <a:solidFill>
                  <a:srgbClr val="000000"/>
                </a:solidFill>
                <a:ea typeface="MS PGothic" pitchFamily="34" charset="-128"/>
              </a:rPr>
              <a:t> of the proposed project.</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2</a:t>
            </a:fld>
            <a:endParaRPr lang="en-US" dirty="0"/>
          </a:p>
        </p:txBody>
      </p:sp>
      <p:sp>
        <p:nvSpPr>
          <p:cNvPr id="2" name="Title 1"/>
          <p:cNvSpPr>
            <a:spLocks noGrp="1"/>
          </p:cNvSpPr>
          <p:nvPr>
            <p:ph type="title"/>
          </p:nvPr>
        </p:nvSpPr>
        <p:spPr>
          <a:xfrm>
            <a:off x="1752600" y="304800"/>
            <a:ext cx="6858000" cy="914400"/>
          </a:xfrm>
        </p:spPr>
        <p:txBody>
          <a:bodyPr/>
          <a:lstStyle/>
          <a:p>
            <a:r>
              <a:rPr lang="en-US" dirty="0"/>
              <a:t> REP Core Principles</a:t>
            </a:r>
          </a:p>
        </p:txBody>
      </p:sp>
    </p:spTree>
    <p:extLst>
      <p:ext uri="{BB962C8B-B14F-4D97-AF65-F5344CB8AC3E}">
        <p14:creationId xmlns:p14="http://schemas.microsoft.com/office/powerpoint/2010/main" val="28476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896" y="717176"/>
            <a:ext cx="7009504" cy="6064624"/>
          </a:xfrm>
        </p:spPr>
        <p:txBody>
          <a:bodyPr/>
          <a:lstStyle/>
          <a:p>
            <a:r>
              <a:rPr lang="en-US" dirty="0">
                <a:latin typeface="+mj-lt"/>
              </a:rPr>
              <a:t>REP </a:t>
            </a:r>
          </a:p>
          <a:p>
            <a:pPr marL="0" indent="0">
              <a:buNone/>
            </a:pPr>
            <a:r>
              <a:rPr lang="en-US" dirty="0">
                <a:latin typeface="+mj-lt"/>
              </a:rPr>
              <a:t>	Proposals can serve as the proof-of-concept or whitepaper to 	share with program officers at Federal and Private (for- and not-	for-profit).  </a:t>
            </a:r>
          </a:p>
          <a:p>
            <a:endParaRPr lang="en-US" dirty="0">
              <a:latin typeface="+mj-lt"/>
            </a:endParaRPr>
          </a:p>
          <a:p>
            <a:r>
              <a:rPr lang="en-US" dirty="0">
                <a:latin typeface="+mj-lt"/>
              </a:rPr>
              <a:t>What is TUF? </a:t>
            </a:r>
          </a:p>
          <a:p>
            <a:pPr marL="0" indent="0">
              <a:buNone/>
            </a:pPr>
            <a:r>
              <a:rPr lang="en-US" kern="0" dirty="0">
                <a:solidFill>
                  <a:srgbClr val="353A33"/>
                </a:solidFill>
                <a:effectLst/>
                <a:latin typeface="+mj-lt"/>
                <a:ea typeface="Calibri" panose="020F0502020204030204" pitchFamily="34" charset="0"/>
                <a:cs typeface="Calibri" panose="020F0502020204030204" pitchFamily="34" charset="0"/>
              </a:rPr>
              <a:t>	The Texas University Fund is an endowment created by the TX 	Legislature that currently supports only four Texas IHEs that 	have met eligibility criteria: UH, TTU, UNT and TXST.  To 	receive full funding from TUF a minimum of $47M in research 	expenditures emanating from Federal and Private awards.</a:t>
            </a:r>
          </a:p>
          <a:p>
            <a:pPr marL="0" indent="0">
              <a:buNone/>
            </a:pPr>
            <a:endParaRPr lang="en-US" dirty="0"/>
          </a:p>
          <a:p>
            <a:r>
              <a:rPr lang="en-US" dirty="0"/>
              <a:t>Carnegie Classification</a:t>
            </a:r>
          </a:p>
          <a:p>
            <a:pPr marL="571500" lvl="1" indent="-171450">
              <a:buFont typeface="Arial" panose="020B0604020202020204" pitchFamily="34" charset="0"/>
              <a:buChar char="•"/>
            </a:pPr>
            <a:r>
              <a:rPr lang="en-US" sz="1600" dirty="0"/>
              <a:t>Texas State’s current classification is Doctoral, High Research Activity or R-2. Our goal is to upgrade that status to Doctoral, Very Research Activity or R-1 by 2027!</a:t>
            </a:r>
          </a:p>
          <a:p>
            <a:pPr marL="571500" lvl="1" indent="-171450">
              <a:buFont typeface="Arial" panose="020B0604020202020204" pitchFamily="34" charset="0"/>
              <a:buChar char="•"/>
            </a:pPr>
            <a:r>
              <a:rPr lang="en-US" sz="1600" dirty="0"/>
              <a:t>Classification is in part related to Total Research and Development Expenditures. </a:t>
            </a:r>
          </a:p>
          <a:p>
            <a:pPr marL="571500" lvl="1" indent="-171450">
              <a:buFont typeface="Arial" panose="020B0604020202020204" pitchFamily="34" charset="0"/>
              <a:buChar char="•"/>
            </a:pPr>
            <a:r>
              <a:rPr lang="en-US" sz="1600" dirty="0"/>
              <a:t>FY22-24 Total R&amp;D for TXST $110M, $141M </a:t>
            </a:r>
            <a:r>
              <a:rPr lang="en-US" sz="1600" dirty="0">
                <a:solidFill>
                  <a:srgbClr val="FF0000"/>
                </a:solidFill>
              </a:rPr>
              <a:t>$160M</a:t>
            </a:r>
            <a:r>
              <a:rPr lang="en-US" sz="1600" dirty="0"/>
              <a:t>.  This trend places TXST within top 17% out of &gt;900 institutions reporting to NSF survey.</a:t>
            </a:r>
          </a:p>
          <a:p>
            <a:pPr marL="571500" lvl="1" indent="-171450">
              <a:buFont typeface="Arial" panose="020B0604020202020204" pitchFamily="34" charset="0"/>
              <a:buChar char="•"/>
            </a:pPr>
            <a:r>
              <a:rPr lang="en-US" sz="1600" dirty="0"/>
              <a:t>New doctoral programs will impact this classification.</a:t>
            </a:r>
          </a:p>
        </p:txBody>
      </p:sp>
      <p:sp>
        <p:nvSpPr>
          <p:cNvPr id="3" name="Slide Number Placeholder 2"/>
          <p:cNvSpPr>
            <a:spLocks noGrp="1"/>
          </p:cNvSpPr>
          <p:nvPr>
            <p:ph type="sldNum" sz="quarter" idx="10"/>
          </p:nvPr>
        </p:nvSpPr>
        <p:spPr/>
        <p:txBody>
          <a:bodyPr/>
          <a:lstStyle/>
          <a:p>
            <a:fld id="{B7CFA7D8-35C9-C54B-B306-E9537D7350C6}" type="slidenum">
              <a:rPr lang="en-US" smtClean="0"/>
              <a:t>20</a:t>
            </a:fld>
            <a:endParaRPr lang="en-US" dirty="0"/>
          </a:p>
        </p:txBody>
      </p:sp>
      <p:sp>
        <p:nvSpPr>
          <p:cNvPr id="4" name="Title 3"/>
          <p:cNvSpPr>
            <a:spLocks noGrp="1"/>
          </p:cNvSpPr>
          <p:nvPr>
            <p:ph type="title"/>
          </p:nvPr>
        </p:nvSpPr>
        <p:spPr>
          <a:xfrm>
            <a:off x="1752600" y="76200"/>
            <a:ext cx="6858000" cy="762000"/>
          </a:xfrm>
        </p:spPr>
        <p:txBody>
          <a:bodyPr/>
          <a:lstStyle/>
          <a:p>
            <a:r>
              <a:rPr lang="en-US" dirty="0"/>
              <a:t> REP, TUF and R-1 Designation</a:t>
            </a:r>
          </a:p>
        </p:txBody>
      </p:sp>
    </p:spTree>
    <p:extLst>
      <p:ext uri="{BB962C8B-B14F-4D97-AF65-F5344CB8AC3E}">
        <p14:creationId xmlns:p14="http://schemas.microsoft.com/office/powerpoint/2010/main" val="218463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000" dirty="0"/>
              <a:t>Relevance of REP proposal to potential sponsors.</a:t>
            </a:r>
          </a:p>
          <a:p>
            <a:pPr>
              <a:buFont typeface="Wingdings" panose="05000000000000000000" pitchFamily="2" charset="2"/>
              <a:buChar char="Ø"/>
            </a:pPr>
            <a:r>
              <a:rPr lang="en-US" sz="2000" dirty="0"/>
              <a:t>May require you to broaden or generalize REP concept.</a:t>
            </a:r>
          </a:p>
          <a:p>
            <a:pPr>
              <a:buFont typeface="Wingdings" panose="05000000000000000000" pitchFamily="2" charset="2"/>
              <a:buChar char="Ø"/>
            </a:pPr>
            <a:r>
              <a:rPr lang="en-US" sz="2000" dirty="0"/>
              <a:t>Identifying a funding opportunity (Private, State or Federal).</a:t>
            </a:r>
          </a:p>
          <a:p>
            <a:pPr>
              <a:buFont typeface="Wingdings" panose="05000000000000000000" pitchFamily="2" charset="2"/>
              <a:buChar char="Ø"/>
            </a:pPr>
            <a:r>
              <a:rPr lang="en-US" sz="2000" dirty="0"/>
              <a:t>Consider trends in funding priorities (environmental scan).</a:t>
            </a:r>
          </a:p>
          <a:p>
            <a:pPr>
              <a:buFont typeface="Wingdings" panose="05000000000000000000" pitchFamily="2" charset="2"/>
              <a:buChar char="Ø"/>
            </a:pPr>
            <a:r>
              <a:rPr lang="en-US" sz="2000" dirty="0"/>
              <a:t>Obtaining review comments and scores.</a:t>
            </a:r>
          </a:p>
          <a:p>
            <a:pPr>
              <a:buFont typeface="Wingdings" panose="05000000000000000000" pitchFamily="2" charset="2"/>
              <a:buChar char="Ø"/>
            </a:pPr>
            <a:r>
              <a:rPr lang="en-US" sz="2000" dirty="0"/>
              <a:t>Where to go for assistance.</a:t>
            </a:r>
          </a:p>
        </p:txBody>
      </p:sp>
      <p:sp>
        <p:nvSpPr>
          <p:cNvPr id="3" name="Slide Number Placeholder 2"/>
          <p:cNvSpPr>
            <a:spLocks noGrp="1"/>
          </p:cNvSpPr>
          <p:nvPr>
            <p:ph type="sldNum" sz="quarter" idx="10"/>
          </p:nvPr>
        </p:nvSpPr>
        <p:spPr/>
        <p:txBody>
          <a:bodyPr/>
          <a:lstStyle/>
          <a:p>
            <a:fld id="{B7CFA7D8-35C9-C54B-B306-E9537D7350C6}" type="slidenum">
              <a:rPr lang="en-US" smtClean="0"/>
              <a:t>21</a:t>
            </a:fld>
            <a:endParaRPr lang="en-US" dirty="0"/>
          </a:p>
        </p:txBody>
      </p:sp>
      <p:sp>
        <p:nvSpPr>
          <p:cNvPr id="4" name="Title 3"/>
          <p:cNvSpPr>
            <a:spLocks noGrp="1"/>
          </p:cNvSpPr>
          <p:nvPr>
            <p:ph type="title"/>
          </p:nvPr>
        </p:nvSpPr>
        <p:spPr/>
        <p:txBody>
          <a:bodyPr/>
          <a:lstStyle/>
          <a:p>
            <a:r>
              <a:rPr lang="en-US" dirty="0"/>
              <a:t>Things to Consider When Leveraging Your REP</a:t>
            </a:r>
          </a:p>
        </p:txBody>
      </p:sp>
    </p:spTree>
    <p:extLst>
      <p:ext uri="{BB962C8B-B14F-4D97-AF65-F5344CB8AC3E}">
        <p14:creationId xmlns:p14="http://schemas.microsoft.com/office/powerpoint/2010/main" val="164436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95400"/>
            <a:ext cx="6858000" cy="5257800"/>
          </a:xfrm>
        </p:spPr>
        <p:txBody>
          <a:bodyPr/>
          <a:lstStyle/>
          <a:p>
            <a:pPr>
              <a:buFont typeface="Wingdings" panose="05000000000000000000" pitchFamily="2" charset="2"/>
              <a:buChar char="Ø"/>
            </a:pPr>
            <a:r>
              <a:rPr lang="en-US" sz="2400" dirty="0">
                <a:latin typeface="Arial" charset="0"/>
                <a:ea typeface="ＭＳ Ｐゴシック" charset="0"/>
                <a:cs typeface="ＭＳ Ｐゴシック" charset="0"/>
              </a:rPr>
              <a:t>Discuss idea with office of Research Development (Dr. Jennifer Speed) </a:t>
            </a:r>
          </a:p>
          <a:p>
            <a:pPr>
              <a:buFont typeface="Wingdings" panose="05000000000000000000" pitchFamily="2" charset="2"/>
              <a:buChar char="Ø"/>
            </a:pPr>
            <a:r>
              <a:rPr lang="en-US" sz="2400" dirty="0">
                <a:latin typeface="Arial" charset="0"/>
                <a:ea typeface="ＭＳ Ｐゴシック" charset="0"/>
                <a:cs typeface="ＭＳ Ｐゴシック" charset="0"/>
              </a:rPr>
              <a:t>Identify a potential sponsor</a:t>
            </a:r>
          </a:p>
          <a:p>
            <a:pPr>
              <a:buFont typeface="Wingdings" panose="05000000000000000000" pitchFamily="2" charset="2"/>
              <a:buChar char="Ø"/>
            </a:pPr>
            <a:r>
              <a:rPr lang="en-US" sz="2400" dirty="0">
                <a:latin typeface="Arial" charset="0"/>
                <a:ea typeface="ＭＳ Ｐゴシック" charset="0"/>
                <a:cs typeface="ＭＳ Ｐゴシック" charset="0"/>
              </a:rPr>
              <a:t>Know your sponsor</a:t>
            </a:r>
          </a:p>
          <a:p>
            <a:pPr>
              <a:buFont typeface="Wingdings" panose="05000000000000000000" pitchFamily="2" charset="2"/>
              <a:buChar char="Ø"/>
            </a:pPr>
            <a:r>
              <a:rPr lang="en-US" sz="2400" dirty="0">
                <a:latin typeface="Arial" charset="0"/>
                <a:ea typeface="ＭＳ Ｐゴシック" charset="0"/>
                <a:cs typeface="ＭＳ Ｐゴシック" charset="0"/>
              </a:rPr>
              <a:t>List how your project directly relates to the funder’s priorities </a:t>
            </a:r>
            <a:r>
              <a:rPr lang="en-US" sz="2400" u="sng" dirty="0">
                <a:latin typeface="Arial" charset="0"/>
                <a:ea typeface="ＭＳ Ｐゴシック" charset="0"/>
                <a:cs typeface="ＭＳ Ｐゴシック" charset="0"/>
              </a:rPr>
              <a:t>using their language</a:t>
            </a:r>
          </a:p>
          <a:p>
            <a:pPr>
              <a:buFont typeface="Wingdings" panose="05000000000000000000" pitchFamily="2" charset="2"/>
              <a:buChar char="Ø"/>
            </a:pPr>
            <a:r>
              <a:rPr lang="en-US" sz="2400" dirty="0">
                <a:latin typeface="Arial" charset="0"/>
                <a:ea typeface="ＭＳ Ｐゴシック" charset="0"/>
              </a:rPr>
              <a:t>Consider your proposal as a sales pitch to the funder</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Don’t wait for a call for proposals-develop a whitepaper</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Contact program officer</a:t>
            </a:r>
          </a:p>
          <a:p>
            <a:pPr>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0"/>
          </p:nvPr>
        </p:nvSpPr>
        <p:spPr/>
        <p:txBody>
          <a:bodyPr/>
          <a:lstStyle/>
          <a:p>
            <a:fld id="{B7CFA7D8-35C9-C54B-B306-E9537D7350C6}" type="slidenum">
              <a:rPr lang="en-US" smtClean="0"/>
              <a:t>22</a:t>
            </a:fld>
            <a:endParaRPr lang="en-US" dirty="0"/>
          </a:p>
        </p:txBody>
      </p:sp>
      <p:sp>
        <p:nvSpPr>
          <p:cNvPr id="4" name="Title 3"/>
          <p:cNvSpPr>
            <a:spLocks noGrp="1"/>
          </p:cNvSpPr>
          <p:nvPr>
            <p:ph type="title"/>
          </p:nvPr>
        </p:nvSpPr>
        <p:spPr>
          <a:xfrm>
            <a:off x="1752600" y="533400"/>
            <a:ext cx="6858000" cy="838200"/>
          </a:xfrm>
        </p:spPr>
        <p:txBody>
          <a:bodyPr/>
          <a:lstStyle/>
          <a:p>
            <a:r>
              <a:rPr lang="en-US" dirty="0"/>
              <a:t>Some General Strategies</a:t>
            </a:r>
          </a:p>
        </p:txBody>
      </p:sp>
    </p:spTree>
    <p:extLst>
      <p:ext uri="{BB962C8B-B14F-4D97-AF65-F5344CB8AC3E}">
        <p14:creationId xmlns:p14="http://schemas.microsoft.com/office/powerpoint/2010/main" val="257019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143000"/>
            <a:ext cx="6858000" cy="5562600"/>
          </a:xfrm>
        </p:spPr>
        <p:txBody>
          <a:bodyPr/>
          <a:lstStyle/>
          <a:p>
            <a:pPr>
              <a:buFont typeface="Wingdings" panose="05000000000000000000" pitchFamily="2" charset="2"/>
              <a:buChar char="Ø"/>
            </a:pPr>
            <a:r>
              <a:rPr lang="en-US" sz="1800" dirty="0"/>
              <a:t>Engaged in process to explore conversion of REP proposal!</a:t>
            </a:r>
          </a:p>
          <a:p>
            <a:pPr marL="0" indent="0">
              <a:buNone/>
            </a:pPr>
            <a:endParaRPr lang="en-US" sz="1800" dirty="0"/>
          </a:p>
          <a:p>
            <a:pPr>
              <a:buFont typeface="Wingdings" panose="05000000000000000000" pitchFamily="2" charset="2"/>
              <a:buChar char="Ø"/>
            </a:pPr>
            <a:r>
              <a:rPr lang="en-US" sz="1800" dirty="0"/>
              <a:t>Prepared and submitted an external proposal!!</a:t>
            </a:r>
          </a:p>
          <a:p>
            <a:pPr marL="0" indent="0">
              <a:buNone/>
            </a:pPr>
            <a:endParaRPr lang="en-US" sz="1800" dirty="0"/>
          </a:p>
          <a:p>
            <a:pPr>
              <a:buFont typeface="Wingdings" panose="05000000000000000000" pitchFamily="2" charset="2"/>
              <a:buChar char="Ø"/>
            </a:pPr>
            <a:r>
              <a:rPr lang="en-US" sz="1800" dirty="0"/>
              <a:t>External proposal was funded!!!</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Roll around in money!!!!</a:t>
            </a:r>
          </a:p>
          <a:p>
            <a:pPr>
              <a:buFont typeface="Wingdings" panose="05000000000000000000" pitchFamily="2" charset="2"/>
              <a:buChar char="Ø"/>
            </a:pPr>
            <a:endParaRPr lang="en-US" sz="1800" dirty="0"/>
          </a:p>
          <a:p>
            <a:pPr marL="0" indent="0">
              <a:buNone/>
            </a:pPr>
            <a:endParaRPr lang="en-US" dirty="0"/>
          </a:p>
        </p:txBody>
      </p:sp>
      <p:sp>
        <p:nvSpPr>
          <p:cNvPr id="3" name="Slide Number Placeholder 2"/>
          <p:cNvSpPr>
            <a:spLocks noGrp="1"/>
          </p:cNvSpPr>
          <p:nvPr>
            <p:ph type="sldNum" sz="quarter" idx="10"/>
          </p:nvPr>
        </p:nvSpPr>
        <p:spPr/>
        <p:txBody>
          <a:bodyPr/>
          <a:lstStyle/>
          <a:p>
            <a:fld id="{B7CFA7D8-35C9-C54B-B306-E9537D7350C6}" type="slidenum">
              <a:rPr lang="en-US" smtClean="0"/>
              <a:t>23</a:t>
            </a:fld>
            <a:endParaRPr lang="en-US" dirty="0"/>
          </a:p>
        </p:txBody>
      </p:sp>
      <p:sp>
        <p:nvSpPr>
          <p:cNvPr id="4" name="Title 3"/>
          <p:cNvSpPr>
            <a:spLocks noGrp="1"/>
          </p:cNvSpPr>
          <p:nvPr>
            <p:ph type="title"/>
          </p:nvPr>
        </p:nvSpPr>
        <p:spPr>
          <a:xfrm>
            <a:off x="1752600" y="304800"/>
            <a:ext cx="6858000" cy="685800"/>
          </a:xfrm>
        </p:spPr>
        <p:txBody>
          <a:bodyPr/>
          <a:lstStyle/>
          <a:p>
            <a:r>
              <a:rPr lang="en-US" dirty="0"/>
              <a:t>Degrees of a Successful Leverage Attempt</a:t>
            </a:r>
          </a:p>
        </p:txBody>
      </p:sp>
      <p:pic>
        <p:nvPicPr>
          <p:cNvPr id="5" name="Picture 4">
            <a:extLst>
              <a:ext uri="{FF2B5EF4-FFF2-40B4-BE49-F238E27FC236}">
                <a16:creationId xmlns:a16="http://schemas.microsoft.com/office/drawing/2014/main" id="{DD339832-492D-9AE7-E6D3-070F3FFA53EC}"/>
              </a:ext>
            </a:extLst>
          </p:cNvPr>
          <p:cNvPicPr>
            <a:picLocks noChangeAspect="1"/>
          </p:cNvPicPr>
          <p:nvPr/>
        </p:nvPicPr>
        <p:blipFill>
          <a:blip r:embed="rId2"/>
          <a:stretch>
            <a:fillRect/>
          </a:stretch>
        </p:blipFill>
        <p:spPr>
          <a:xfrm>
            <a:off x="2743200" y="3810000"/>
            <a:ext cx="4267200" cy="2743200"/>
          </a:xfrm>
          <a:prstGeom prst="rect">
            <a:avLst/>
          </a:prstGeom>
        </p:spPr>
      </p:pic>
    </p:spTree>
    <p:extLst>
      <p:ext uri="{BB962C8B-B14F-4D97-AF65-F5344CB8AC3E}">
        <p14:creationId xmlns:p14="http://schemas.microsoft.com/office/powerpoint/2010/main" val="446686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Research Enhancement Committee (UREC)</a:t>
            </a:r>
          </a:p>
        </p:txBody>
      </p:sp>
      <p:sp>
        <p:nvSpPr>
          <p:cNvPr id="3" name="Content Placeholder 2"/>
          <p:cNvSpPr>
            <a:spLocks noGrp="1"/>
          </p:cNvSpPr>
          <p:nvPr>
            <p:ph idx="1"/>
          </p:nvPr>
        </p:nvSpPr>
        <p:spPr>
          <a:xfrm>
            <a:off x="1752600" y="1905000"/>
            <a:ext cx="7239000" cy="4419600"/>
          </a:xfrm>
        </p:spPr>
        <p:txBody>
          <a:bodyPr/>
          <a:lstStyle/>
          <a:p>
            <a:pPr marL="342900" lvl="0" indent="-342900" eaLnBrk="0" hangingPunct="0">
              <a:buFontTx/>
              <a:buChar char="•"/>
            </a:pPr>
            <a:r>
              <a:rPr lang="en-US" altLang="en-US" sz="2300" dirty="0">
                <a:solidFill>
                  <a:srgbClr val="000000"/>
                </a:solidFill>
                <a:latin typeface="Times New Roman"/>
                <a:ea typeface="MS PGothic" pitchFamily="34" charset="-128"/>
              </a:rPr>
              <a:t>Augustine Agwuele (UREC Chair-at large)</a:t>
            </a:r>
          </a:p>
          <a:p>
            <a:pPr marL="342900" lvl="0" indent="-342900" eaLnBrk="0" hangingPunct="0">
              <a:buFontTx/>
              <a:buChar char="•"/>
            </a:pPr>
            <a:r>
              <a:rPr lang="en-US" altLang="en-US" sz="2300" dirty="0">
                <a:solidFill>
                  <a:srgbClr val="000000"/>
                </a:solidFill>
                <a:latin typeface="Times New Roman"/>
                <a:ea typeface="MS PGothic" pitchFamily="34" charset="-128"/>
              </a:rPr>
              <a:t>Kelly Clary (CREC Chair-Applied Arts)</a:t>
            </a:r>
          </a:p>
          <a:p>
            <a:pPr marL="342900" lvl="0" indent="-342900" eaLnBrk="0" hangingPunct="0">
              <a:buFontTx/>
              <a:buChar char="•"/>
            </a:pPr>
            <a:r>
              <a:rPr lang="en-US" altLang="en-US" sz="2300" dirty="0">
                <a:solidFill>
                  <a:srgbClr val="000000"/>
                </a:solidFill>
                <a:latin typeface="Times New Roman"/>
                <a:ea typeface="MS PGothic" pitchFamily="34" charset="-128"/>
              </a:rPr>
              <a:t>Jaymeen Shah (CREC Chair-McCoy College, Business)</a:t>
            </a:r>
          </a:p>
          <a:p>
            <a:pPr marL="342900" lvl="0" indent="-342900" eaLnBrk="0" hangingPunct="0">
              <a:buFontTx/>
              <a:buChar char="•"/>
            </a:pPr>
            <a:r>
              <a:rPr lang="en-US" altLang="en-US" sz="2300" dirty="0">
                <a:solidFill>
                  <a:srgbClr val="000000"/>
                </a:solidFill>
                <a:latin typeface="Times New Roman"/>
                <a:ea typeface="MS PGothic" pitchFamily="34" charset="-128"/>
              </a:rPr>
              <a:t>Russell Lang (CREC Chair-Education)</a:t>
            </a:r>
          </a:p>
          <a:p>
            <a:pPr marL="342900" lvl="0" indent="-342900" eaLnBrk="0" hangingPunct="0">
              <a:buFontTx/>
              <a:buChar char="•"/>
            </a:pPr>
            <a:r>
              <a:rPr lang="en-US" altLang="en-US" sz="2300" dirty="0">
                <a:solidFill>
                  <a:srgbClr val="000000"/>
                </a:solidFill>
                <a:latin typeface="Times New Roman"/>
                <a:ea typeface="MS PGothic" pitchFamily="34" charset="-128"/>
              </a:rPr>
              <a:t>William Kaufhold(CREC Chair-Fine Arts &amp; Comm.)</a:t>
            </a:r>
          </a:p>
          <a:p>
            <a:pPr marL="342900" lvl="0" indent="-342900" eaLnBrk="0" hangingPunct="0">
              <a:buFontTx/>
              <a:buChar char="•"/>
            </a:pPr>
            <a:r>
              <a:rPr lang="en-US" altLang="en-US" sz="2300" dirty="0">
                <a:solidFill>
                  <a:srgbClr val="000000"/>
                </a:solidFill>
                <a:highlight>
                  <a:srgbClr val="F7F7F7"/>
                </a:highlight>
                <a:latin typeface="Times New Roman"/>
                <a:ea typeface="MS PGothic" pitchFamily="34" charset="-128"/>
              </a:rPr>
              <a:t>Ram Shanmugam (CREC Chair-Health Prof.)</a:t>
            </a:r>
          </a:p>
          <a:p>
            <a:pPr marL="342900" lvl="0" indent="-342900" eaLnBrk="0" hangingPunct="0">
              <a:buFontTx/>
              <a:buChar char="•"/>
            </a:pPr>
            <a:r>
              <a:rPr lang="en-US" altLang="en-US" sz="2300" dirty="0">
                <a:solidFill>
                  <a:srgbClr val="000000"/>
                </a:solidFill>
                <a:latin typeface="Times New Roman"/>
                <a:ea typeface="MS PGothic" pitchFamily="34" charset="-128"/>
              </a:rPr>
              <a:t>Catherine Jaffe (CREC Chair-Liberal Arts)</a:t>
            </a:r>
          </a:p>
          <a:p>
            <a:pPr marL="342900" lvl="0" indent="-342900" eaLnBrk="0" hangingPunct="0">
              <a:buFontTx/>
              <a:buChar char="•"/>
            </a:pPr>
            <a:r>
              <a:rPr lang="en-US" altLang="en-US" sz="2300" dirty="0">
                <a:solidFill>
                  <a:srgbClr val="000000"/>
                </a:solidFill>
                <a:latin typeface="Times New Roman"/>
                <a:ea typeface="MS PGothic" pitchFamily="34" charset="-128"/>
              </a:rPr>
              <a:t>Nihal Dharmasiri (CREC Chair-Science &amp; Engineering)</a:t>
            </a:r>
          </a:p>
          <a:p>
            <a:pPr marL="342900" lvl="0" indent="-342900" eaLnBrk="0" hangingPunct="0">
              <a:buFontTx/>
              <a:buChar char="•"/>
            </a:pPr>
            <a:r>
              <a:rPr lang="en-US" altLang="en-US" sz="2300" dirty="0">
                <a:solidFill>
                  <a:srgbClr val="000000"/>
                </a:solidFill>
                <a:latin typeface="Times New Roman"/>
                <a:ea typeface="MS PGothic" pitchFamily="34" charset="-128"/>
              </a:rPr>
              <a:t>Michael Blanda (AVP-Research, ex officio)</a:t>
            </a:r>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24</a:t>
            </a:fld>
            <a:endParaRPr lang="en-US" dirty="0"/>
          </a:p>
        </p:txBody>
      </p:sp>
    </p:spTree>
    <p:extLst>
      <p:ext uri="{BB962C8B-B14F-4D97-AF65-F5344CB8AC3E}">
        <p14:creationId xmlns:p14="http://schemas.microsoft.com/office/powerpoint/2010/main" val="303646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188" y="152400"/>
            <a:ext cx="6858000" cy="914400"/>
          </a:xfrm>
        </p:spPr>
        <p:txBody>
          <a:bodyPr/>
          <a:lstStyle/>
          <a:p>
            <a:r>
              <a:rPr lang="en-US" dirty="0"/>
              <a:t>Administrative Contact Information</a:t>
            </a:r>
          </a:p>
        </p:txBody>
      </p:sp>
      <p:sp>
        <p:nvSpPr>
          <p:cNvPr id="3" name="Content Placeholder 2"/>
          <p:cNvSpPr>
            <a:spLocks noGrp="1"/>
          </p:cNvSpPr>
          <p:nvPr>
            <p:ph idx="1"/>
          </p:nvPr>
        </p:nvSpPr>
        <p:spPr>
          <a:xfrm>
            <a:off x="1828800" y="990600"/>
            <a:ext cx="6858000" cy="5502275"/>
          </a:xfrm>
        </p:spPr>
        <p:txBody>
          <a:bodyPr/>
          <a:lstStyle/>
          <a:p>
            <a:pPr marL="342900" lvl="0" indent="-342900" eaLnBrk="0" hangingPunct="0">
              <a:spcAft>
                <a:spcPts val="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Michael Blanda, Associate Vice President for Research and Federal Relations </a:t>
            </a:r>
          </a:p>
          <a:p>
            <a:pPr marL="342900" lvl="0" indent="-342900" eaLnBrk="0" hangingPunct="0">
              <a:spcAft>
                <a:spcPts val="120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Email:  </a:t>
            </a:r>
            <a:r>
              <a:rPr lang="en-US" altLang="en-US" u="sng" dirty="0">
                <a:solidFill>
                  <a:srgbClr val="3333CC"/>
                </a:solidFill>
                <a:latin typeface="Times New Roman" panose="02020603050405020304" pitchFamily="18" charset="0"/>
                <a:ea typeface="MS PGothic" pitchFamily="34" charset="-128"/>
                <a:cs typeface="Times New Roman" panose="02020603050405020304" pitchFamily="18" charset="0"/>
              </a:rPr>
              <a:t>MB29@txstate.edu</a:t>
            </a:r>
            <a:r>
              <a:rPr lang="en-US" altLang="en-US" dirty="0">
                <a:solidFill>
                  <a:srgbClr val="3333CC"/>
                </a:solidFill>
                <a:latin typeface="Times New Roman" panose="02020603050405020304" pitchFamily="18" charset="0"/>
                <a:ea typeface="MS PGothic" pitchFamily="34" charset="-128"/>
                <a:cs typeface="Times New Roman" panose="02020603050405020304" pitchFamily="18" charset="0"/>
              </a:rPr>
              <a:t> </a:t>
            </a: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  Telephone:  245-2314</a:t>
            </a:r>
          </a:p>
          <a:p>
            <a:pPr marL="342900" lvl="0" indent="-342900" eaLnBrk="0" hangingPunct="0">
              <a:spcAft>
                <a:spcPts val="120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Augustine Agwuele, UREC Chair</a:t>
            </a:r>
          </a:p>
          <a:p>
            <a:pPr marL="342900" lvl="0" indent="-342900" eaLnBrk="0" hangingPunct="0">
              <a:spcAft>
                <a:spcPts val="120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	Email: </a:t>
            </a:r>
            <a:r>
              <a:rPr lang="en-US" altLang="en-US" u="sng" dirty="0">
                <a:solidFill>
                  <a:schemeClr val="accent2"/>
                </a:solidFill>
                <a:latin typeface="Times New Roman" panose="02020603050405020304" pitchFamily="18" charset="0"/>
                <a:ea typeface="MS PGothic" pitchFamily="34" charset="-128"/>
                <a:cs typeface="Times New Roman" panose="02020603050405020304" pitchFamily="18" charset="0"/>
                <a:hlinkClick r:id="rId3"/>
              </a:rPr>
              <a:t>AA21@txstate.edu</a:t>
            </a:r>
            <a:endParaRPr lang="en-US" altLang="en-US" u="sng" dirty="0">
              <a:solidFill>
                <a:schemeClr val="accent2"/>
              </a:solidFill>
              <a:latin typeface="Times New Roman" panose="02020603050405020304" pitchFamily="18" charset="0"/>
              <a:ea typeface="MS PGothic" pitchFamily="34" charset="-128"/>
              <a:cs typeface="Times New Roman" panose="02020603050405020304" pitchFamily="18" charset="0"/>
            </a:endParaRPr>
          </a:p>
          <a:p>
            <a:pPr marL="342900" lvl="0" indent="-342900" eaLnBrk="0" hangingPunct="0">
              <a:spcAft>
                <a:spcPts val="120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Technical Support: Yongxia Xia, </a:t>
            </a:r>
            <a:r>
              <a:rPr lang="en-US" altLang="en-US" dirty="0">
                <a:solidFill>
                  <a:schemeClr val="accent2"/>
                </a:solidFill>
                <a:latin typeface="Times New Roman" panose="02020603050405020304" pitchFamily="18" charset="0"/>
                <a:ea typeface="MS PGothic" pitchFamily="34" charset="-128"/>
                <a:cs typeface="Times New Roman" panose="02020603050405020304" pitchFamily="18" charset="0"/>
                <a:hlinkClick r:id="rId4">
                  <a:extLst>
                    <a:ext uri="{A12FA001-AC4F-418D-AE19-62706E023703}">
                      <ahyp:hlinkClr xmlns:ahyp="http://schemas.microsoft.com/office/drawing/2018/hyperlinkcolor" val="tx"/>
                    </a:ext>
                  </a:extLst>
                </a:hlinkClick>
              </a:rPr>
              <a:t>YS11@txstate.edu</a:t>
            </a:r>
            <a:r>
              <a:rPr lang="en-US" altLang="en-US" dirty="0">
                <a:solidFill>
                  <a:schemeClr val="accent2"/>
                </a:solidFill>
                <a:latin typeface="Times New Roman" panose="02020603050405020304" pitchFamily="18" charset="0"/>
                <a:ea typeface="MS PGothic" pitchFamily="34" charset="-128"/>
                <a:cs typeface="Times New Roman" panose="02020603050405020304" pitchFamily="18" charset="0"/>
              </a:rPr>
              <a:t>  </a:t>
            </a:r>
          </a:p>
          <a:p>
            <a:pPr marL="342900" lvl="0" indent="-342900" eaLnBrk="0" hangingPunct="0">
              <a:spcAft>
                <a:spcPts val="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Leticia Ramirez, Senior Administrative Assistant </a:t>
            </a:r>
          </a:p>
          <a:p>
            <a:pPr marL="342900" lvl="0" indent="-342900" eaLnBrk="0" hangingPunct="0">
              <a:spcAft>
                <a:spcPts val="1200"/>
              </a:spcAft>
            </a:pP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	Email: </a:t>
            </a:r>
            <a:r>
              <a:rPr lang="en-US" altLang="en-US" u="sng" dirty="0">
                <a:solidFill>
                  <a:srgbClr val="3333CC"/>
                </a:solidFill>
                <a:latin typeface="Times New Roman" panose="02020603050405020304" pitchFamily="18" charset="0"/>
                <a:ea typeface="MS PGothic" pitchFamily="34" charset="-128"/>
                <a:cs typeface="Times New Roman" panose="02020603050405020304" pitchFamily="18" charset="0"/>
              </a:rPr>
              <a:t>GLY19@txstate.edu</a:t>
            </a:r>
            <a:r>
              <a:rPr lang="en-US" altLang="en-US" dirty="0">
                <a:solidFill>
                  <a:srgbClr val="000000"/>
                </a:solidFill>
                <a:latin typeface="Times New Roman" panose="02020603050405020304" pitchFamily="18" charset="0"/>
                <a:ea typeface="MS PGothic" pitchFamily="34" charset="-128"/>
                <a:cs typeface="Times New Roman" panose="02020603050405020304" pitchFamily="18" charset="0"/>
              </a:rPr>
              <a:t>, Telephone: 245-2654</a:t>
            </a:r>
          </a:p>
          <a:p>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7CFA7D8-35C9-C54B-B306-E9537D7350C6}" type="slidenum">
              <a:rPr lang="en-US" smtClean="0"/>
              <a:t>25</a:t>
            </a:fld>
            <a:endParaRPr lang="en-US" dirty="0"/>
          </a:p>
        </p:txBody>
      </p:sp>
    </p:spTree>
    <p:extLst>
      <p:ext uri="{BB962C8B-B14F-4D97-AF65-F5344CB8AC3E}">
        <p14:creationId xmlns:p14="http://schemas.microsoft.com/office/powerpoint/2010/main" val="266714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7CFA7D8-35C9-C54B-B306-E9537D7350C6}" type="slidenum">
              <a:rPr lang="en-US" smtClean="0"/>
              <a:t>3</a:t>
            </a:fld>
            <a:endParaRPr lang="en-US" dirty="0"/>
          </a:p>
        </p:txBody>
      </p:sp>
      <p:sp>
        <p:nvSpPr>
          <p:cNvPr id="4" name="Title 3"/>
          <p:cNvSpPr>
            <a:spLocks noGrp="1"/>
          </p:cNvSpPr>
          <p:nvPr>
            <p:ph type="title"/>
          </p:nvPr>
        </p:nvSpPr>
        <p:spPr>
          <a:xfrm>
            <a:off x="1752600" y="190500"/>
            <a:ext cx="6858000" cy="838200"/>
          </a:xfrm>
        </p:spPr>
        <p:txBody>
          <a:bodyPr/>
          <a:lstStyle/>
          <a:p>
            <a:r>
              <a:rPr lang="en-US" dirty="0"/>
              <a:t>FY25 REP Timeline</a:t>
            </a:r>
          </a:p>
        </p:txBody>
      </p:sp>
      <p:sp>
        <p:nvSpPr>
          <p:cNvPr id="6" name="Content Placeholder 5"/>
          <p:cNvSpPr>
            <a:spLocks noGrp="1"/>
          </p:cNvSpPr>
          <p:nvPr>
            <p:ph idx="1"/>
          </p:nvPr>
        </p:nvSpPr>
        <p:spPr>
          <a:xfrm>
            <a:off x="1752600" y="914400"/>
            <a:ext cx="6858000" cy="5486400"/>
          </a:xfrm>
        </p:spPr>
        <p:txBody>
          <a:bodyPr/>
          <a:lstStyle/>
          <a:p>
            <a:pPr marL="0" indent="0">
              <a:buNone/>
            </a:pPr>
            <a:endParaRPr lang="en-US" dirty="0"/>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 19</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Call for CREC representatives goes out from Division 		of Research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 28 	Program Announcement and call for proposals is 		sent from Provost Office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 12	REP Zoom workshop for general audience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 13	CREC nominees due to Division of Research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 9</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Due date for proposals at 5 pm Central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 18	Scores are due from CRECs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Dec 4 	Presentation of funding recommendations to 			Faculty Senate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Dec 6		Proposals recommended for funding are posted on 		REP website. Division of </a:t>
            </a:r>
            <a:r>
              <a:rPr lang="en-US" sz="1800" dirty="0">
                <a:latin typeface="Calibri" panose="020F0502020204030204" pitchFamily="34" charset="0"/>
                <a:ea typeface="Calibri" panose="020F0502020204030204" pitchFamily="34" charset="0"/>
                <a:cs typeface="Times New Roman" panose="02020603050405020304" pitchFamily="18" charset="0"/>
              </a:rPr>
              <a:t>Research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sends out of 			award information packages (account set up).</a:t>
            </a:r>
          </a:p>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250923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64" y="46689"/>
            <a:ext cx="6858000" cy="530665"/>
          </a:xfrm>
        </p:spPr>
        <p:txBody>
          <a:bodyPr/>
          <a:lstStyle/>
          <a:p>
            <a:r>
              <a:rPr lang="en-US" dirty="0"/>
              <a:t>Application: On-line Submission</a:t>
            </a:r>
          </a:p>
        </p:txBody>
      </p:sp>
      <p:sp>
        <p:nvSpPr>
          <p:cNvPr id="3" name="Content Placeholder 2"/>
          <p:cNvSpPr>
            <a:spLocks noGrp="1"/>
          </p:cNvSpPr>
          <p:nvPr>
            <p:ph idx="1"/>
          </p:nvPr>
        </p:nvSpPr>
        <p:spPr>
          <a:xfrm>
            <a:off x="1743436" y="1657337"/>
            <a:ext cx="6858000" cy="5153974"/>
          </a:xfrm>
        </p:spPr>
        <p:txBody>
          <a:bodyPr/>
          <a:lstStyle/>
          <a:p>
            <a:pPr>
              <a:spcAft>
                <a:spcPts val="600"/>
              </a:spcAft>
              <a:defRPr/>
            </a:pPr>
            <a:r>
              <a:rPr lang="en-US" sz="2000" dirty="0">
                <a:ea typeface="ＭＳ Ｐゴシック" charset="0"/>
              </a:rPr>
              <a:t>All proposals must be submitted electronically through the online application provided on the Research Enhancement Program (REP) website. Send technical questions to Dr. Yongxia Xia.</a:t>
            </a:r>
          </a:p>
          <a:p>
            <a:pPr>
              <a:spcAft>
                <a:spcPts val="600"/>
              </a:spcAft>
              <a:defRPr/>
            </a:pPr>
            <a:r>
              <a:rPr lang="en-US" sz="2000" b="1" dirty="0">
                <a:ea typeface="ＭＳ Ｐゴシック" charset="0"/>
              </a:rPr>
              <a:t>There is a tutorial for the application process on the REP site.</a:t>
            </a:r>
          </a:p>
          <a:p>
            <a:pPr>
              <a:spcAft>
                <a:spcPts val="600"/>
              </a:spcAft>
              <a:defRPr/>
            </a:pPr>
            <a:r>
              <a:rPr lang="en-US" sz="2400" dirty="0">
                <a:ea typeface="ＭＳ Ｐゴシック" charset="0"/>
              </a:rPr>
              <a:t> </a:t>
            </a:r>
          </a:p>
          <a:p>
            <a:pPr>
              <a:spcAft>
                <a:spcPts val="600"/>
              </a:spcAft>
              <a:defRPr/>
            </a:pPr>
            <a:endParaRPr lang="en-US" sz="2400" dirty="0">
              <a:ea typeface="ＭＳ Ｐゴシック" charset="0"/>
            </a:endParaRPr>
          </a:p>
          <a:p>
            <a:pPr>
              <a:spcAft>
                <a:spcPts val="600"/>
              </a:spcAft>
              <a:defRPr/>
            </a:pPr>
            <a:endParaRPr lang="en-US" sz="2400" dirty="0">
              <a:ea typeface="ＭＳ Ｐゴシック" charset="0"/>
            </a:endParaRPr>
          </a:p>
          <a:p>
            <a:pPr>
              <a:spcAft>
                <a:spcPts val="600"/>
              </a:spcAft>
              <a:defRPr/>
            </a:pPr>
            <a:endParaRPr lang="en-US" dirty="0">
              <a:solidFill>
                <a:srgbClr val="FF0000"/>
              </a:solidFill>
              <a:ea typeface="ＭＳ Ｐゴシック" charset="0"/>
            </a:endParaRPr>
          </a:p>
          <a:p>
            <a:pPr>
              <a:spcAft>
                <a:spcPts val="600"/>
              </a:spcAft>
              <a:defRPr/>
            </a:pPr>
            <a:endParaRPr lang="en-US" dirty="0">
              <a:solidFill>
                <a:srgbClr val="FF0000"/>
              </a:solidFill>
              <a:ea typeface="ＭＳ Ｐゴシック" charset="0"/>
            </a:endParaRPr>
          </a:p>
          <a:p>
            <a:pPr>
              <a:spcAft>
                <a:spcPts val="600"/>
              </a:spcAft>
              <a:defRPr/>
            </a:pPr>
            <a:r>
              <a:rPr lang="en-US" dirty="0">
                <a:solidFill>
                  <a:srgbClr val="FF0000"/>
                </a:solidFill>
                <a:ea typeface="ＭＳ Ｐゴシック" charset="0"/>
              </a:rPr>
              <a:t>CAUTION: Proposals that are not completed and submitted by 5pm CST on the due date will not be accepted. PLEASE allow enough time to work through the online application</a:t>
            </a:r>
            <a:r>
              <a:rPr lang="en-US" sz="2000" dirty="0">
                <a:solidFill>
                  <a:srgbClr val="FF0000"/>
                </a:solidFill>
                <a:ea typeface="ＭＳ Ｐゴシック" charset="0"/>
              </a:rPr>
              <a:t>.</a:t>
            </a:r>
          </a:p>
          <a:p>
            <a:pPr>
              <a:spcAft>
                <a:spcPts val="600"/>
              </a:spcAft>
              <a:defRPr/>
            </a:pPr>
            <a:endParaRPr lang="en-US" sz="2400" dirty="0">
              <a:solidFill>
                <a:srgbClr val="FF0000"/>
              </a:solidFill>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4</a:t>
            </a:fld>
            <a:endParaRPr lang="en-US" dirty="0"/>
          </a:p>
        </p:txBody>
      </p:sp>
      <p:sp>
        <p:nvSpPr>
          <p:cNvPr id="7" name="TextBox 6">
            <a:extLst>
              <a:ext uri="{FF2B5EF4-FFF2-40B4-BE49-F238E27FC236}">
                <a16:creationId xmlns:a16="http://schemas.microsoft.com/office/drawing/2014/main" id="{7FDAE678-DC2B-449F-A519-53E2D324B4E3}"/>
              </a:ext>
            </a:extLst>
          </p:cNvPr>
          <p:cNvSpPr txBox="1"/>
          <p:nvPr/>
        </p:nvSpPr>
        <p:spPr>
          <a:xfrm>
            <a:off x="1676400" y="496771"/>
            <a:ext cx="7315200" cy="1077218"/>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The REP is an internal funding process. As such, OSP’s pre-award and post-award support services are not involved. Direct program questions to Mike Blanda and Augustine Agwuele.</a:t>
            </a:r>
          </a:p>
        </p:txBody>
      </p:sp>
      <p:pic>
        <p:nvPicPr>
          <p:cNvPr id="6" name="Picture 5">
            <a:extLst>
              <a:ext uri="{FF2B5EF4-FFF2-40B4-BE49-F238E27FC236}">
                <a16:creationId xmlns:a16="http://schemas.microsoft.com/office/drawing/2014/main" id="{EDCBA7B3-80DE-2BCD-27F6-37C887D64892}"/>
              </a:ext>
            </a:extLst>
          </p:cNvPr>
          <p:cNvPicPr>
            <a:picLocks noChangeAspect="1"/>
          </p:cNvPicPr>
          <p:nvPr/>
        </p:nvPicPr>
        <p:blipFill>
          <a:blip r:embed="rId3"/>
          <a:stretch>
            <a:fillRect/>
          </a:stretch>
        </p:blipFill>
        <p:spPr>
          <a:xfrm>
            <a:off x="1676400" y="3750628"/>
            <a:ext cx="6858000" cy="2116772"/>
          </a:xfrm>
          <a:prstGeom prst="rect">
            <a:avLst/>
          </a:prstGeom>
        </p:spPr>
      </p:pic>
    </p:spTree>
    <p:extLst>
      <p:ext uri="{BB962C8B-B14F-4D97-AF65-F5344CB8AC3E}">
        <p14:creationId xmlns:p14="http://schemas.microsoft.com/office/powerpoint/2010/main" val="279820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858000" cy="1143000"/>
          </a:xfrm>
        </p:spPr>
        <p:txBody>
          <a:bodyPr/>
          <a:lstStyle/>
          <a:p>
            <a:r>
              <a:rPr lang="en-US" dirty="0"/>
              <a:t>Application: Proposal Narrative</a:t>
            </a:r>
          </a:p>
        </p:txBody>
      </p:sp>
      <p:sp>
        <p:nvSpPr>
          <p:cNvPr id="3" name="Content Placeholder 2"/>
          <p:cNvSpPr>
            <a:spLocks noGrp="1"/>
          </p:cNvSpPr>
          <p:nvPr>
            <p:ph idx="1"/>
          </p:nvPr>
        </p:nvSpPr>
        <p:spPr>
          <a:xfrm>
            <a:off x="1752600" y="1600200"/>
            <a:ext cx="6858000" cy="4572000"/>
          </a:xfrm>
        </p:spPr>
        <p:txBody>
          <a:bodyPr/>
          <a:lstStyle/>
          <a:p>
            <a:pPr marL="342900" lvl="0" indent="-342900" eaLnBrk="0" hangingPunct="0">
              <a:lnSpc>
                <a:spcPct val="80000"/>
              </a:lnSpc>
              <a:spcAft>
                <a:spcPts val="1200"/>
              </a:spcAft>
              <a:buFontTx/>
              <a:buChar char="•"/>
              <a:defRPr/>
            </a:pPr>
            <a:r>
              <a:rPr lang="en-US" sz="2400" dirty="0">
                <a:solidFill>
                  <a:srgbClr val="000000"/>
                </a:solidFill>
                <a:latin typeface="+mj-lt"/>
                <a:ea typeface="ＭＳ Ｐゴシック" charset="0"/>
              </a:rPr>
              <a:t>The narrative is a PDF document, maximum five pages (including any literature citations) double-spaced in </a:t>
            </a:r>
            <a:r>
              <a:rPr lang="en-US" sz="2400" dirty="0">
                <a:solidFill>
                  <a:srgbClr val="000000"/>
                </a:solidFill>
                <a:latin typeface="+mj-lt"/>
                <a:ea typeface="ＭＳ Ｐゴシック" charset="0"/>
                <a:cs typeface="Times"/>
              </a:rPr>
              <a:t>12-point Times</a:t>
            </a:r>
            <a:r>
              <a:rPr lang="en-US" sz="2400" dirty="0">
                <a:solidFill>
                  <a:srgbClr val="000000"/>
                </a:solidFill>
                <a:latin typeface="+mj-lt"/>
                <a:ea typeface="ＭＳ Ｐゴシック" charset="0"/>
              </a:rPr>
              <a:t> font (recommended) with one-inch margins. Citations and captions may be single-spaced. </a:t>
            </a:r>
          </a:p>
          <a:p>
            <a:pPr marL="342900" lvl="0" indent="-342900" eaLnBrk="0" hangingPunct="0">
              <a:lnSpc>
                <a:spcPct val="80000"/>
              </a:lnSpc>
              <a:spcAft>
                <a:spcPts val="1200"/>
              </a:spcAft>
              <a:buFontTx/>
              <a:buChar char="•"/>
              <a:defRPr/>
            </a:pPr>
            <a:r>
              <a:rPr lang="en-US" sz="2400" dirty="0">
                <a:solidFill>
                  <a:srgbClr val="000000"/>
                </a:solidFill>
                <a:ea typeface="ＭＳ Ｐゴシック" charset="0"/>
              </a:rPr>
              <a:t>An introduction, including literature citations (if appropriate), and statement of hypothesis or purpose.</a:t>
            </a:r>
          </a:p>
          <a:p>
            <a:pPr marL="342900" lvl="0" indent="-342900" eaLnBrk="0" hangingPunct="0">
              <a:lnSpc>
                <a:spcPct val="80000"/>
              </a:lnSpc>
              <a:spcAft>
                <a:spcPts val="1200"/>
              </a:spcAft>
              <a:buFontTx/>
              <a:buChar char="•"/>
              <a:defRPr/>
            </a:pPr>
            <a:r>
              <a:rPr lang="en-US" sz="2400" dirty="0">
                <a:solidFill>
                  <a:srgbClr val="000000"/>
                </a:solidFill>
                <a:ea typeface="ＭＳ Ｐゴシック" charset="0"/>
              </a:rPr>
              <a:t>A specific explanation of the project's methodology detailing project design, data collection/analysis procedures (if appropriate), etc. </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5</a:t>
            </a:fld>
            <a:endParaRPr lang="en-US" dirty="0"/>
          </a:p>
        </p:txBody>
      </p:sp>
    </p:spTree>
    <p:extLst>
      <p:ext uri="{BB962C8B-B14F-4D97-AF65-F5344CB8AC3E}">
        <p14:creationId xmlns:p14="http://schemas.microsoft.com/office/powerpoint/2010/main" val="409697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858000" cy="1143000"/>
          </a:xfrm>
        </p:spPr>
        <p:txBody>
          <a:bodyPr/>
          <a:lstStyle/>
          <a:p>
            <a:r>
              <a:rPr lang="en-US" dirty="0"/>
              <a:t>Application: Narrative</a:t>
            </a:r>
          </a:p>
        </p:txBody>
      </p:sp>
      <p:sp>
        <p:nvSpPr>
          <p:cNvPr id="3" name="Content Placeholder 2"/>
          <p:cNvSpPr>
            <a:spLocks noGrp="1"/>
          </p:cNvSpPr>
          <p:nvPr>
            <p:ph idx="1"/>
          </p:nvPr>
        </p:nvSpPr>
        <p:spPr>
          <a:xfrm>
            <a:off x="1782452" y="1504361"/>
            <a:ext cx="6858000" cy="4876800"/>
          </a:xfrm>
        </p:spPr>
        <p:txBody>
          <a:bodyPr/>
          <a:lstStyle/>
          <a:p>
            <a:pPr lvl="0" eaLnBrk="0" hangingPunct="0">
              <a:lnSpc>
                <a:spcPct val="80000"/>
              </a:lnSpc>
              <a:spcAft>
                <a:spcPts val="1800"/>
              </a:spcAft>
              <a:buFontTx/>
              <a:buChar char="•"/>
            </a:pPr>
            <a:r>
              <a:rPr lang="en-US" altLang="en-US" sz="2400" dirty="0">
                <a:solidFill>
                  <a:srgbClr val="000000"/>
                </a:solidFill>
                <a:ea typeface="MS PGothic" pitchFamily="34" charset="-128"/>
              </a:rPr>
              <a:t>A description of the project, with an emphasis on the creativity, organization and presentation of ideas.  Statements detailing the importance of the project to the applicant's field and personal scholarly/creative development, and the applicant’s access to necessary resources. </a:t>
            </a:r>
          </a:p>
          <a:p>
            <a:pPr lvl="0" eaLnBrk="0" hangingPunct="0">
              <a:lnSpc>
                <a:spcPct val="80000"/>
              </a:lnSpc>
              <a:spcAft>
                <a:spcPts val="1800"/>
              </a:spcAft>
              <a:buFontTx/>
              <a:buChar char="•"/>
            </a:pPr>
            <a:r>
              <a:rPr lang="en-US" altLang="en-US" sz="2400" dirty="0">
                <a:solidFill>
                  <a:srgbClr val="000000"/>
                </a:solidFill>
                <a:ea typeface="MS PGothic" pitchFamily="34" charset="-128"/>
              </a:rPr>
              <a:t>A detailed budget justification especially for equipment and travel.</a:t>
            </a:r>
          </a:p>
          <a:p>
            <a:pPr lvl="0" eaLnBrk="0" hangingPunct="0">
              <a:lnSpc>
                <a:spcPct val="80000"/>
              </a:lnSpc>
              <a:spcAft>
                <a:spcPts val="1800"/>
              </a:spcAft>
              <a:buFontTx/>
              <a:buChar char="•"/>
            </a:pPr>
            <a:r>
              <a:rPr lang="en-US" altLang="en-US" sz="2400" dirty="0">
                <a:solidFill>
                  <a:srgbClr val="000000"/>
                </a:solidFill>
                <a:ea typeface="MS PGothic" pitchFamily="34" charset="-128"/>
              </a:rPr>
              <a:t>An explanation of the explicit roles of each applicant if there are multiple investigators.</a:t>
            </a:r>
          </a:p>
          <a:p>
            <a:pPr lvl="0" eaLnBrk="0" hangingPunct="0">
              <a:lnSpc>
                <a:spcPct val="80000"/>
              </a:lnSpc>
              <a:spcAft>
                <a:spcPts val="1800"/>
              </a:spcAft>
              <a:buFontTx/>
              <a:buChar char="•"/>
            </a:pPr>
            <a:r>
              <a:rPr lang="en-US" altLang="en-US" sz="2400" dirty="0">
                <a:solidFill>
                  <a:srgbClr val="FF0000"/>
                </a:solidFill>
                <a:ea typeface="MS PGothic" pitchFamily="34" charset="-128"/>
              </a:rPr>
              <a:t>Tip: Work off-line on narrative/vita then upload final document for submission. The abstract can be cut and pasted into online application field</a:t>
            </a:r>
            <a:r>
              <a:rPr lang="en-US" altLang="en-US" sz="2400" dirty="0">
                <a:solidFill>
                  <a:srgbClr val="000000"/>
                </a:solidFill>
                <a:ea typeface="MS PGothic" pitchFamily="34" charset="-128"/>
              </a:rPr>
              <a:t>.</a:t>
            </a:r>
          </a:p>
          <a:p>
            <a:pPr lvl="0" eaLnBrk="0" hangingPunct="0">
              <a:lnSpc>
                <a:spcPct val="80000"/>
              </a:lnSpc>
              <a:spcAft>
                <a:spcPts val="1800"/>
              </a:spcAft>
            </a:pPr>
            <a:endParaRPr lang="en-US" altLang="en-US" sz="2400" dirty="0">
              <a:solidFill>
                <a:srgbClr val="000000"/>
              </a:solidFill>
              <a:latin typeface="Times New Roman"/>
              <a:ea typeface="MS PGothic" pitchFamily="34" charset="-128"/>
            </a:endParaRPr>
          </a:p>
        </p:txBody>
      </p:sp>
      <p:sp>
        <p:nvSpPr>
          <p:cNvPr id="4" name="Slide Number Placeholder 3"/>
          <p:cNvSpPr>
            <a:spLocks noGrp="1"/>
          </p:cNvSpPr>
          <p:nvPr>
            <p:ph type="sldNum" sz="quarter" idx="10"/>
          </p:nvPr>
        </p:nvSpPr>
        <p:spPr/>
        <p:txBody>
          <a:bodyPr/>
          <a:lstStyle/>
          <a:p>
            <a:fld id="{B7CFA7D8-35C9-C54B-B306-E9537D7350C6}" type="slidenum">
              <a:rPr lang="en-US" smtClean="0"/>
              <a:t>6</a:t>
            </a:fld>
            <a:endParaRPr lang="en-US" dirty="0"/>
          </a:p>
        </p:txBody>
      </p:sp>
    </p:spTree>
    <p:extLst>
      <p:ext uri="{BB962C8B-B14F-4D97-AF65-F5344CB8AC3E}">
        <p14:creationId xmlns:p14="http://schemas.microsoft.com/office/powerpoint/2010/main" val="69673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Curriculum Vitae</a:t>
            </a:r>
          </a:p>
        </p:txBody>
      </p:sp>
      <p:sp>
        <p:nvSpPr>
          <p:cNvPr id="3" name="Content Placeholder 2"/>
          <p:cNvSpPr>
            <a:spLocks noGrp="1"/>
          </p:cNvSpPr>
          <p:nvPr>
            <p:ph idx="1"/>
          </p:nvPr>
        </p:nvSpPr>
        <p:spPr/>
        <p:txBody>
          <a:bodyPr/>
          <a:lstStyle/>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A</a:t>
            </a:r>
            <a:r>
              <a:rPr lang="en-US" altLang="en-US" sz="2400" i="1" dirty="0">
                <a:solidFill>
                  <a:srgbClr val="000000"/>
                </a:solidFill>
                <a:ea typeface="MS PGothic" pitchFamily="34" charset="-128"/>
              </a:rPr>
              <a:t> </a:t>
            </a:r>
            <a:r>
              <a:rPr lang="en-US" altLang="en-US" sz="2400" dirty="0">
                <a:solidFill>
                  <a:srgbClr val="000000"/>
                </a:solidFill>
                <a:ea typeface="MS PGothic" pitchFamily="34" charset="-128"/>
              </a:rPr>
              <a:t>two page maximum</a:t>
            </a:r>
            <a:r>
              <a:rPr lang="en-US" altLang="en-US" sz="2400" i="1" dirty="0">
                <a:solidFill>
                  <a:srgbClr val="000000"/>
                </a:solidFill>
                <a:ea typeface="MS PGothic" pitchFamily="34" charset="-128"/>
              </a:rPr>
              <a:t> </a:t>
            </a:r>
            <a:r>
              <a:rPr lang="en-US" altLang="en-US" sz="2400" dirty="0">
                <a:solidFill>
                  <a:srgbClr val="000000"/>
                </a:solidFill>
                <a:ea typeface="MS PGothic" pitchFamily="34" charset="-128"/>
              </a:rPr>
              <a:t>CV </a:t>
            </a:r>
            <a:r>
              <a:rPr lang="en-US" altLang="en-US" sz="2400" dirty="0">
                <a:solidFill>
                  <a:srgbClr val="000000"/>
                </a:solidFill>
                <a:latin typeface="Times New Roman"/>
                <a:ea typeface="MS PGothic" pitchFamily="34" charset="-128"/>
              </a:rPr>
              <a:t>(</a:t>
            </a:r>
            <a:r>
              <a:rPr lang="en-US" altLang="en-US" sz="2400" dirty="0">
                <a:solidFill>
                  <a:srgbClr val="000000"/>
                </a:solidFill>
                <a:latin typeface="+mj-lt"/>
                <a:ea typeface="MS PGothic" pitchFamily="34" charset="-128"/>
              </a:rPr>
              <a:t>single spaced in 12 pt. Times New Roman</a:t>
            </a:r>
            <a:r>
              <a:rPr lang="en-US" altLang="en-US" sz="2400" i="1" dirty="0">
                <a:solidFill>
                  <a:srgbClr val="000000"/>
                </a:solidFill>
                <a:latin typeface="Times New Roman"/>
                <a:ea typeface="MS PGothic" pitchFamily="34" charset="-128"/>
              </a:rPr>
              <a:t>) </a:t>
            </a:r>
            <a:r>
              <a:rPr lang="en-US" altLang="en-US" sz="2400" dirty="0">
                <a:solidFill>
                  <a:srgbClr val="000000"/>
                </a:solidFill>
                <a:ea typeface="MS PGothic" pitchFamily="34" charset="-128"/>
              </a:rPr>
              <a:t>for each applicant that summarizes the applicant’s research, and scholarly/creative activities.  The CV(s) should detail outcomes from previously funded REP grants and a third page is allowed for this purpose if needed.</a:t>
            </a:r>
          </a:p>
          <a:p>
            <a:pPr marL="342900" lvl="0" indent="-342900" eaLnBrk="0" hangingPunct="0">
              <a:lnSpc>
                <a:spcPct val="80000"/>
              </a:lnSpc>
              <a:spcAft>
                <a:spcPts val="600"/>
              </a:spcAft>
              <a:buFontTx/>
              <a:buChar char="•"/>
            </a:pPr>
            <a:r>
              <a:rPr lang="en-US" altLang="en-US" sz="2400" dirty="0">
                <a:solidFill>
                  <a:srgbClr val="000000"/>
                </a:solidFill>
                <a:ea typeface="MS PGothic" pitchFamily="34" charset="-128"/>
              </a:rPr>
              <a:t>The CV(s) must be added to the end of the narrative so that both comprise a single PDF document.</a:t>
            </a:r>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7</a:t>
            </a:fld>
            <a:endParaRPr lang="en-US" dirty="0"/>
          </a:p>
        </p:txBody>
      </p:sp>
    </p:spTree>
    <p:extLst>
      <p:ext uri="{BB962C8B-B14F-4D97-AF65-F5344CB8AC3E}">
        <p14:creationId xmlns:p14="http://schemas.microsoft.com/office/powerpoint/2010/main" val="42329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D8F3-00A9-44F5-8361-5D6DC9FBE337}"/>
              </a:ext>
            </a:extLst>
          </p:cNvPr>
          <p:cNvSpPr>
            <a:spLocks noGrp="1"/>
          </p:cNvSpPr>
          <p:nvPr>
            <p:ph type="title"/>
          </p:nvPr>
        </p:nvSpPr>
        <p:spPr>
          <a:xfrm>
            <a:off x="1752600" y="152400"/>
            <a:ext cx="6858000" cy="1143000"/>
          </a:xfrm>
        </p:spPr>
        <p:txBody>
          <a:bodyPr/>
          <a:lstStyle/>
          <a:p>
            <a:r>
              <a:rPr lang="en-US" dirty="0"/>
              <a:t>Budget</a:t>
            </a:r>
          </a:p>
        </p:txBody>
      </p:sp>
      <p:sp>
        <p:nvSpPr>
          <p:cNvPr id="3" name="Content Placeholder 2">
            <a:extLst>
              <a:ext uri="{FF2B5EF4-FFF2-40B4-BE49-F238E27FC236}">
                <a16:creationId xmlns:a16="http://schemas.microsoft.com/office/drawing/2014/main" id="{19DE5FEA-DF1C-4AD3-B253-004FA77A0F57}"/>
              </a:ext>
            </a:extLst>
          </p:cNvPr>
          <p:cNvSpPr>
            <a:spLocks noGrp="1"/>
          </p:cNvSpPr>
          <p:nvPr>
            <p:ph idx="1"/>
          </p:nvPr>
        </p:nvSpPr>
        <p:spPr>
          <a:xfrm>
            <a:off x="1828800" y="1150938"/>
            <a:ext cx="6858000" cy="5486400"/>
          </a:xfrm>
        </p:spPr>
        <p:txBody>
          <a:bodyPr/>
          <a:lstStyle/>
          <a:p>
            <a:r>
              <a:rPr lang="en-US" sz="2000" dirty="0"/>
              <a:t>There is a specific budget template to use for the REP in Excel format. This is separate from the Budget Justification portion of the Narrative.</a:t>
            </a:r>
          </a:p>
          <a:p>
            <a:endParaRPr lang="en-US" sz="2000" dirty="0"/>
          </a:p>
          <a:p>
            <a:r>
              <a:rPr lang="en-US" sz="2000" dirty="0"/>
              <a:t>Single Investigator proposals are limited to $8,000 requests</a:t>
            </a:r>
          </a:p>
          <a:p>
            <a:r>
              <a:rPr lang="en-US" sz="2000" dirty="0"/>
              <a:t>Multiple Investigator proposals can request up to $16,000</a:t>
            </a:r>
          </a:p>
          <a:p>
            <a:endParaRPr lang="en-US" sz="2000" dirty="0"/>
          </a:p>
          <a:p>
            <a:r>
              <a:rPr lang="en-US" sz="2000" dirty="0"/>
              <a:t>The budget lines are: Faculty Salaries, Hourly wages and Maintenance and Operation (M&amp;O).</a:t>
            </a:r>
          </a:p>
          <a:p>
            <a:endParaRPr lang="en-US" sz="2000" dirty="0"/>
          </a:p>
          <a:p>
            <a:r>
              <a:rPr lang="en-US" sz="2000" b="1" dirty="0"/>
              <a:t>Note 1: Do not budget for Fringe Benefits!</a:t>
            </a:r>
          </a:p>
          <a:p>
            <a:endParaRPr lang="en-US" sz="2000" dirty="0"/>
          </a:p>
          <a:p>
            <a:r>
              <a:rPr lang="en-US" sz="2000" dirty="0"/>
              <a:t>Note 2: Consultants, funds for payment of human subjects and travel in pursuit of research outcomes are listed under M&amp;O. Travel to conferences is not allowed.</a:t>
            </a:r>
          </a:p>
        </p:txBody>
      </p:sp>
      <p:sp>
        <p:nvSpPr>
          <p:cNvPr id="4" name="Slide Number Placeholder 3">
            <a:extLst>
              <a:ext uri="{FF2B5EF4-FFF2-40B4-BE49-F238E27FC236}">
                <a16:creationId xmlns:a16="http://schemas.microsoft.com/office/drawing/2014/main" id="{5B36AFB8-BB85-4679-B447-597784985A71}"/>
              </a:ext>
            </a:extLst>
          </p:cNvPr>
          <p:cNvSpPr>
            <a:spLocks noGrp="1"/>
          </p:cNvSpPr>
          <p:nvPr>
            <p:ph type="sldNum" sz="quarter" idx="10"/>
          </p:nvPr>
        </p:nvSpPr>
        <p:spPr/>
        <p:txBody>
          <a:bodyPr/>
          <a:lstStyle/>
          <a:p>
            <a:fld id="{B7CFA7D8-35C9-C54B-B306-E9537D7350C6}" type="slidenum">
              <a:rPr lang="en-US" smtClean="0"/>
              <a:t>8</a:t>
            </a:fld>
            <a:endParaRPr lang="en-US" dirty="0"/>
          </a:p>
        </p:txBody>
      </p:sp>
    </p:spTree>
    <p:extLst>
      <p:ext uri="{BB962C8B-B14F-4D97-AF65-F5344CB8AC3E}">
        <p14:creationId xmlns:p14="http://schemas.microsoft.com/office/powerpoint/2010/main" val="31730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Submission Confirmation</a:t>
            </a:r>
          </a:p>
        </p:txBody>
      </p:sp>
      <p:sp>
        <p:nvSpPr>
          <p:cNvPr id="3" name="Content Placeholder 2"/>
          <p:cNvSpPr>
            <a:spLocks noGrp="1"/>
          </p:cNvSpPr>
          <p:nvPr>
            <p:ph idx="1"/>
          </p:nvPr>
        </p:nvSpPr>
        <p:spPr/>
        <p:txBody>
          <a:bodyPr/>
          <a:lstStyle/>
          <a:p>
            <a:r>
              <a:rPr lang="en-US" sz="2400" dirty="0"/>
              <a:t>An auto-generated email will be sent to the Principal Investigator after the “Submit” is clicked. When “Saved as Draft” is click, edits can be made, but no notification is sent.</a:t>
            </a:r>
          </a:p>
          <a:p>
            <a:endParaRPr lang="en-US" sz="2400" dirty="0"/>
          </a:p>
          <a:p>
            <a:r>
              <a:rPr lang="en-US" sz="2400" dirty="0">
                <a:solidFill>
                  <a:srgbClr val="FF0000"/>
                </a:solidFill>
              </a:rPr>
              <a:t>CAUTION: Deleting a proposal after it has been “submitted” can take up to 48 hours. So once inside that time frame be very careful to use Save as Draft to ensure last minute edits can be made safely.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CFA7D8-35C9-C54B-B306-E9537D7350C6}" type="slidenum">
              <a:rPr lang="en-US" smtClean="0"/>
              <a:t>9</a:t>
            </a:fld>
            <a:endParaRPr lang="en-US" dirty="0"/>
          </a:p>
        </p:txBody>
      </p:sp>
    </p:spTree>
    <p:extLst>
      <p:ext uri="{BB962C8B-B14F-4D97-AF65-F5344CB8AC3E}">
        <p14:creationId xmlns:p14="http://schemas.microsoft.com/office/powerpoint/2010/main" val="735622916"/>
      </p:ext>
    </p:extLst>
  </p:cSld>
  <p:clrMapOvr>
    <a:masterClrMapping/>
  </p:clrMapOvr>
</p:sld>
</file>

<file path=ppt/theme/theme1.xml><?xml version="1.0" encoding="utf-8"?>
<a:theme xmlns:a="http://schemas.openxmlformats.org/drawingml/2006/main" name="Template_2">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13410</TotalTime>
  <Words>2495</Words>
  <Application>Microsoft Office PowerPoint</Application>
  <PresentationFormat>On-screen Show (4:3)</PresentationFormat>
  <Paragraphs>371</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MS PGothic</vt:lpstr>
      <vt:lpstr>Arial</vt:lpstr>
      <vt:lpstr>Calibri</vt:lpstr>
      <vt:lpstr>Times New Roman</vt:lpstr>
      <vt:lpstr>Wingdings</vt:lpstr>
      <vt:lpstr>Template_2</vt:lpstr>
      <vt:lpstr>Overview of the Research Enhancement Program at Texas State University</vt:lpstr>
      <vt:lpstr> REP Core Principles</vt:lpstr>
      <vt:lpstr>FY25 REP Timeline</vt:lpstr>
      <vt:lpstr>Application: On-line Submission</vt:lpstr>
      <vt:lpstr>Application: Proposal Narrative</vt:lpstr>
      <vt:lpstr>Application: Narrative</vt:lpstr>
      <vt:lpstr>Application: Curriculum Vitae</vt:lpstr>
      <vt:lpstr>Budget</vt:lpstr>
      <vt:lpstr>Proposal Submission Confirmation</vt:lpstr>
      <vt:lpstr>REP Review-General</vt:lpstr>
      <vt:lpstr>REP Review Process</vt:lpstr>
      <vt:lpstr>REP Review-Notifications</vt:lpstr>
      <vt:lpstr>REP Post Award</vt:lpstr>
      <vt:lpstr>Proportional College Funding Allocation (FY24 Applications)</vt:lpstr>
      <vt:lpstr>FY24 Funding Stats</vt:lpstr>
      <vt:lpstr>The REP Experience</vt:lpstr>
      <vt:lpstr>Why is Texas State Interested in Leveraging REPs?</vt:lpstr>
      <vt:lpstr>How Can You Benefit From Leveraging Your REP Proposal? </vt:lpstr>
      <vt:lpstr>Broader Impacts of Leveraging an REP</vt:lpstr>
      <vt:lpstr> REP, TUF and R-1 Designation</vt:lpstr>
      <vt:lpstr>Things to Consider When Leveraging Your REP</vt:lpstr>
      <vt:lpstr>Some General Strategies</vt:lpstr>
      <vt:lpstr>Degrees of a Successful Leverage Attempt</vt:lpstr>
      <vt:lpstr>University Research Enhancement Committee (UREC)</vt:lpstr>
      <vt:lpstr>Administrative Contact Information</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Xia, Yongxia</cp:lastModifiedBy>
  <cp:revision>138</cp:revision>
  <cp:lastPrinted>2024-07-25T21:13:50Z</cp:lastPrinted>
  <dcterms:created xsi:type="dcterms:W3CDTF">2008-03-03T18:35:18Z</dcterms:created>
  <dcterms:modified xsi:type="dcterms:W3CDTF">2024-09-12T18:43:08Z</dcterms:modified>
</cp:coreProperties>
</file>