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2" r:id="rId3"/>
    <p:sldId id="257" r:id="rId4"/>
    <p:sldId id="302" r:id="rId5"/>
    <p:sldId id="303" r:id="rId6"/>
    <p:sldId id="304" r:id="rId7"/>
    <p:sldId id="305" r:id="rId8"/>
    <p:sldId id="270" r:id="rId9"/>
    <p:sldId id="310" r:id="rId10"/>
    <p:sldId id="307" r:id="rId11"/>
    <p:sldId id="309" r:id="rId12"/>
    <p:sldId id="308" r:id="rId13"/>
    <p:sldId id="277" r:id="rId14"/>
    <p:sldId id="301" r:id="rId15"/>
    <p:sldId id="311" r:id="rId16"/>
    <p:sldId id="312" r:id="rId17"/>
    <p:sldId id="315" r:id="rId18"/>
    <p:sldId id="314" r:id="rId19"/>
    <p:sldId id="298" r:id="rId20"/>
    <p:sldId id="275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A510"/>
    <a:srgbClr val="F5F5F5"/>
    <a:srgbClr val="7CA800"/>
    <a:srgbClr val="BCF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5" autoAdjust="0"/>
    <p:restoredTop sz="94249" autoAdjust="0"/>
  </p:normalViewPr>
  <p:slideViewPr>
    <p:cSldViewPr snapToGrid="0" snapToObjects="1">
      <p:cViewPr varScale="1">
        <p:scale>
          <a:sx n="61" d="100"/>
          <a:sy n="61" d="100"/>
        </p:scale>
        <p:origin x="136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3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TOTAL University-wide</a:t>
            </a:r>
            <a:r>
              <a:rPr lang="en-US" baseline="0" dirty="0"/>
              <a:t> </a:t>
            </a:r>
            <a:r>
              <a:rPr lang="en-US" dirty="0"/>
              <a:t>REP</a:t>
            </a:r>
            <a:r>
              <a:rPr lang="en-US" baseline="0" dirty="0"/>
              <a:t> FUNDING (anticipated)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Sheet1!$A$2:$A$3</c:f>
              <c:strCache>
                <c:ptCount val="2"/>
                <c:pt idx="0">
                  <c:v>FY 23</c:v>
                </c:pt>
                <c:pt idx="1">
                  <c:v>FY 24</c:v>
                </c:pt>
              </c:strCache>
            </c:strRef>
          </c:cat>
          <c:val>
            <c:numRef>
              <c:f>Sheet1!$B$2:$B$3</c:f>
              <c:numCache>
                <c:formatCode>"$"#,##0_);[Red]\("$"#,##0\)</c:formatCode>
                <c:ptCount val="2"/>
                <c:pt idx="0">
                  <c:v>450000</c:v>
                </c:pt>
                <c:pt idx="1">
                  <c:v>450000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DA-443C-B4AD-918FBF2C0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38344992"/>
        <c:axId val="338345384"/>
        <c:axId val="0"/>
      </c:bar3DChart>
      <c:catAx>
        <c:axId val="33834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345384"/>
        <c:crosses val="autoZero"/>
        <c:auto val="1"/>
        <c:lblAlgn val="ctr"/>
        <c:lblOffset val="100"/>
        <c:noMultiLvlLbl val="0"/>
      </c:catAx>
      <c:valAx>
        <c:axId val="338345384"/>
        <c:scaling>
          <c:orientation val="minMax"/>
          <c:min val="1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_);[Red]\(&quot;$&quot;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8344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771C1A-F7DA-48F3-8745-9FF21BEBC3C5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D9BD02-4F0C-4B55-B0E6-C47BC7AA6A98}">
      <dgm:prSet phldrT="[Text]"/>
      <dgm:spPr/>
      <dgm:t>
        <a:bodyPr/>
        <a:lstStyle/>
        <a:p>
          <a:r>
            <a:rPr lang="en-US" dirty="0"/>
            <a:t>Faculty Senate</a:t>
          </a:r>
        </a:p>
      </dgm:t>
    </dgm:pt>
    <dgm:pt modelId="{CABBB438-02A1-46E2-A247-804AB79470E3}" type="parTrans" cxnId="{637403C4-D25A-453B-A9CF-30A18C6B168E}">
      <dgm:prSet/>
      <dgm:spPr/>
      <dgm:t>
        <a:bodyPr/>
        <a:lstStyle/>
        <a:p>
          <a:endParaRPr lang="en-US"/>
        </a:p>
      </dgm:t>
    </dgm:pt>
    <dgm:pt modelId="{D8D2BBBA-E320-456D-AE2A-384319B390A5}" type="sibTrans" cxnId="{637403C4-D25A-453B-A9CF-30A18C6B168E}">
      <dgm:prSet/>
      <dgm:spPr/>
      <dgm:t>
        <a:bodyPr/>
        <a:lstStyle/>
        <a:p>
          <a:endParaRPr lang="en-US"/>
        </a:p>
      </dgm:t>
    </dgm:pt>
    <dgm:pt modelId="{7BA76ED1-A42E-4F2E-A4A2-5180F77A95EC}">
      <dgm:prSet phldrT="[Text]"/>
      <dgm:spPr/>
      <dgm:t>
        <a:bodyPr/>
        <a:lstStyle/>
        <a:p>
          <a:r>
            <a:rPr lang="en-US" dirty="0"/>
            <a:t>University Research Enhancement Committee (UREC)</a:t>
          </a:r>
        </a:p>
      </dgm:t>
    </dgm:pt>
    <dgm:pt modelId="{310D9B64-19E3-4D14-9698-D9A68A9CF431}" type="parTrans" cxnId="{EEB9DB44-246E-458B-A7DE-2E2D2D64337B}">
      <dgm:prSet/>
      <dgm:spPr/>
      <dgm:t>
        <a:bodyPr/>
        <a:lstStyle/>
        <a:p>
          <a:endParaRPr lang="en-US"/>
        </a:p>
      </dgm:t>
    </dgm:pt>
    <dgm:pt modelId="{E688EE65-B404-4FB0-83BC-B2D94F55878E}" type="sibTrans" cxnId="{EEB9DB44-246E-458B-A7DE-2E2D2D64337B}">
      <dgm:prSet/>
      <dgm:spPr/>
      <dgm:t>
        <a:bodyPr/>
        <a:lstStyle/>
        <a:p>
          <a:endParaRPr lang="en-US"/>
        </a:p>
      </dgm:t>
    </dgm:pt>
    <dgm:pt modelId="{CE8E8220-DBD3-41FD-BB59-2FE19B55BC60}">
      <dgm:prSet phldrT="[Text]"/>
      <dgm:spPr/>
      <dgm:t>
        <a:bodyPr/>
        <a:lstStyle/>
        <a:p>
          <a:r>
            <a:rPr lang="en-US" dirty="0"/>
            <a:t>College Research Enhancement Committee (CREC)</a:t>
          </a:r>
        </a:p>
      </dgm:t>
    </dgm:pt>
    <dgm:pt modelId="{0D837F31-0DF7-4325-97F4-443D08EC7B71}" type="parTrans" cxnId="{88627120-FFA8-4B98-89CB-6AD814B11C86}">
      <dgm:prSet/>
      <dgm:spPr/>
      <dgm:t>
        <a:bodyPr/>
        <a:lstStyle/>
        <a:p>
          <a:endParaRPr lang="en-US"/>
        </a:p>
      </dgm:t>
    </dgm:pt>
    <dgm:pt modelId="{95DD9C89-6906-4AAE-9435-05F375612039}" type="sibTrans" cxnId="{88627120-FFA8-4B98-89CB-6AD814B11C86}">
      <dgm:prSet/>
      <dgm:spPr/>
      <dgm:t>
        <a:bodyPr/>
        <a:lstStyle/>
        <a:p>
          <a:endParaRPr lang="en-US"/>
        </a:p>
      </dgm:t>
    </dgm:pt>
    <dgm:pt modelId="{ECE2F48D-AFF4-4E1A-8E28-E9AA32C4E225}" type="pres">
      <dgm:prSet presAssocID="{97771C1A-F7DA-48F3-8745-9FF21BEBC3C5}" presName="compositeShape" presStyleCnt="0">
        <dgm:presLayoutVars>
          <dgm:dir/>
          <dgm:resizeHandles/>
        </dgm:presLayoutVars>
      </dgm:prSet>
      <dgm:spPr/>
    </dgm:pt>
    <dgm:pt modelId="{A7AF04A7-AD0A-435E-9F3F-76AA89D06350}" type="pres">
      <dgm:prSet presAssocID="{97771C1A-F7DA-48F3-8745-9FF21BEBC3C5}" presName="pyramid" presStyleLbl="node1" presStyleIdx="0" presStyleCnt="1"/>
      <dgm:spPr/>
    </dgm:pt>
    <dgm:pt modelId="{62ADAD86-0DAC-4C84-9544-A81216689B12}" type="pres">
      <dgm:prSet presAssocID="{97771C1A-F7DA-48F3-8745-9FF21BEBC3C5}" presName="theList" presStyleCnt="0"/>
      <dgm:spPr/>
    </dgm:pt>
    <dgm:pt modelId="{F083AEAC-4E6D-47F4-9B62-22FCC40B4071}" type="pres">
      <dgm:prSet presAssocID="{AAD9BD02-4F0C-4B55-B0E6-C47BC7AA6A98}" presName="aNode" presStyleLbl="fgAcc1" presStyleIdx="0" presStyleCnt="3">
        <dgm:presLayoutVars>
          <dgm:bulletEnabled val="1"/>
        </dgm:presLayoutVars>
      </dgm:prSet>
      <dgm:spPr/>
    </dgm:pt>
    <dgm:pt modelId="{229FD071-792E-4EDB-BE4C-F17ED008BF73}" type="pres">
      <dgm:prSet presAssocID="{AAD9BD02-4F0C-4B55-B0E6-C47BC7AA6A98}" presName="aSpace" presStyleCnt="0"/>
      <dgm:spPr/>
    </dgm:pt>
    <dgm:pt modelId="{B31CC48B-3A9E-4F41-9D0D-6D1CEAA96B50}" type="pres">
      <dgm:prSet presAssocID="{7BA76ED1-A42E-4F2E-A4A2-5180F77A95EC}" presName="aNode" presStyleLbl="fgAcc1" presStyleIdx="1" presStyleCnt="3">
        <dgm:presLayoutVars>
          <dgm:bulletEnabled val="1"/>
        </dgm:presLayoutVars>
      </dgm:prSet>
      <dgm:spPr/>
    </dgm:pt>
    <dgm:pt modelId="{F5ADD8EC-1B04-440E-A9FD-50C733C5D4C0}" type="pres">
      <dgm:prSet presAssocID="{7BA76ED1-A42E-4F2E-A4A2-5180F77A95EC}" presName="aSpace" presStyleCnt="0"/>
      <dgm:spPr/>
    </dgm:pt>
    <dgm:pt modelId="{F2F566E7-2BFA-412D-A9F9-BB09EEE44D8C}" type="pres">
      <dgm:prSet presAssocID="{CE8E8220-DBD3-41FD-BB59-2FE19B55BC60}" presName="aNode" presStyleLbl="fgAcc1" presStyleIdx="2" presStyleCnt="3">
        <dgm:presLayoutVars>
          <dgm:bulletEnabled val="1"/>
        </dgm:presLayoutVars>
      </dgm:prSet>
      <dgm:spPr/>
    </dgm:pt>
    <dgm:pt modelId="{4A8172A9-CAEA-4B1A-96A9-5D1DAAF45C00}" type="pres">
      <dgm:prSet presAssocID="{CE8E8220-DBD3-41FD-BB59-2FE19B55BC60}" presName="aSpace" presStyleCnt="0"/>
      <dgm:spPr/>
    </dgm:pt>
  </dgm:ptLst>
  <dgm:cxnLst>
    <dgm:cxn modelId="{D239AB0C-5D1A-4BE9-B3E3-FAC3ECA5F907}" type="presOf" srcId="{7BA76ED1-A42E-4F2E-A4A2-5180F77A95EC}" destId="{B31CC48B-3A9E-4F41-9D0D-6D1CEAA96B50}" srcOrd="0" destOrd="0" presId="urn:microsoft.com/office/officeart/2005/8/layout/pyramid2"/>
    <dgm:cxn modelId="{88627120-FFA8-4B98-89CB-6AD814B11C86}" srcId="{97771C1A-F7DA-48F3-8745-9FF21BEBC3C5}" destId="{CE8E8220-DBD3-41FD-BB59-2FE19B55BC60}" srcOrd="2" destOrd="0" parTransId="{0D837F31-0DF7-4325-97F4-443D08EC7B71}" sibTransId="{95DD9C89-6906-4AAE-9435-05F375612039}"/>
    <dgm:cxn modelId="{EEB9DB44-246E-458B-A7DE-2E2D2D64337B}" srcId="{97771C1A-F7DA-48F3-8745-9FF21BEBC3C5}" destId="{7BA76ED1-A42E-4F2E-A4A2-5180F77A95EC}" srcOrd="1" destOrd="0" parTransId="{310D9B64-19E3-4D14-9698-D9A68A9CF431}" sibTransId="{E688EE65-B404-4FB0-83BC-B2D94F55878E}"/>
    <dgm:cxn modelId="{0733F577-5C78-4F0A-97E4-89F3E3A2450A}" type="presOf" srcId="{CE8E8220-DBD3-41FD-BB59-2FE19B55BC60}" destId="{F2F566E7-2BFA-412D-A9F9-BB09EEE44D8C}" srcOrd="0" destOrd="0" presId="urn:microsoft.com/office/officeart/2005/8/layout/pyramid2"/>
    <dgm:cxn modelId="{6AB20DB3-3672-4073-A5DD-F7A280E681E2}" type="presOf" srcId="{AAD9BD02-4F0C-4B55-B0E6-C47BC7AA6A98}" destId="{F083AEAC-4E6D-47F4-9B62-22FCC40B4071}" srcOrd="0" destOrd="0" presId="urn:microsoft.com/office/officeart/2005/8/layout/pyramid2"/>
    <dgm:cxn modelId="{637403C4-D25A-453B-A9CF-30A18C6B168E}" srcId="{97771C1A-F7DA-48F3-8745-9FF21BEBC3C5}" destId="{AAD9BD02-4F0C-4B55-B0E6-C47BC7AA6A98}" srcOrd="0" destOrd="0" parTransId="{CABBB438-02A1-46E2-A247-804AB79470E3}" sibTransId="{D8D2BBBA-E320-456D-AE2A-384319B390A5}"/>
    <dgm:cxn modelId="{262561E2-D0A3-4736-A592-14B3996667C3}" type="presOf" srcId="{97771C1A-F7DA-48F3-8745-9FF21BEBC3C5}" destId="{ECE2F48D-AFF4-4E1A-8E28-E9AA32C4E225}" srcOrd="0" destOrd="0" presId="urn:microsoft.com/office/officeart/2005/8/layout/pyramid2"/>
    <dgm:cxn modelId="{A998ABF6-DB97-4780-8D04-DBD5BA5F56EC}" type="presParOf" srcId="{ECE2F48D-AFF4-4E1A-8E28-E9AA32C4E225}" destId="{A7AF04A7-AD0A-435E-9F3F-76AA89D06350}" srcOrd="0" destOrd="0" presId="urn:microsoft.com/office/officeart/2005/8/layout/pyramid2"/>
    <dgm:cxn modelId="{622528D1-0F1C-4DB4-ABF2-11D8DAC10A66}" type="presParOf" srcId="{ECE2F48D-AFF4-4E1A-8E28-E9AA32C4E225}" destId="{62ADAD86-0DAC-4C84-9544-A81216689B12}" srcOrd="1" destOrd="0" presId="urn:microsoft.com/office/officeart/2005/8/layout/pyramid2"/>
    <dgm:cxn modelId="{CEC1DC27-D1EB-4212-8A1B-3E5BCB3D0DA5}" type="presParOf" srcId="{62ADAD86-0DAC-4C84-9544-A81216689B12}" destId="{F083AEAC-4E6D-47F4-9B62-22FCC40B4071}" srcOrd="0" destOrd="0" presId="urn:microsoft.com/office/officeart/2005/8/layout/pyramid2"/>
    <dgm:cxn modelId="{1137B719-2E2D-43A3-B90A-BFE736DF74E7}" type="presParOf" srcId="{62ADAD86-0DAC-4C84-9544-A81216689B12}" destId="{229FD071-792E-4EDB-BE4C-F17ED008BF73}" srcOrd="1" destOrd="0" presId="urn:microsoft.com/office/officeart/2005/8/layout/pyramid2"/>
    <dgm:cxn modelId="{5AEA1E77-257E-4CBC-934F-1248543DB9D3}" type="presParOf" srcId="{62ADAD86-0DAC-4C84-9544-A81216689B12}" destId="{B31CC48B-3A9E-4F41-9D0D-6D1CEAA96B50}" srcOrd="2" destOrd="0" presId="urn:microsoft.com/office/officeart/2005/8/layout/pyramid2"/>
    <dgm:cxn modelId="{F4DCA56B-D823-42CD-9CE7-66AD74268B00}" type="presParOf" srcId="{62ADAD86-0DAC-4C84-9544-A81216689B12}" destId="{F5ADD8EC-1B04-440E-A9FD-50C733C5D4C0}" srcOrd="3" destOrd="0" presId="urn:microsoft.com/office/officeart/2005/8/layout/pyramid2"/>
    <dgm:cxn modelId="{566C7BC7-2AC8-4C50-9F1C-F92E89793237}" type="presParOf" srcId="{62ADAD86-0DAC-4C84-9544-A81216689B12}" destId="{F2F566E7-2BFA-412D-A9F9-BB09EEE44D8C}" srcOrd="4" destOrd="0" presId="urn:microsoft.com/office/officeart/2005/8/layout/pyramid2"/>
    <dgm:cxn modelId="{1B014952-5D19-4A3F-90EB-374E48E41BC6}" type="presParOf" srcId="{62ADAD86-0DAC-4C84-9544-A81216689B12}" destId="{4A8172A9-CAEA-4B1A-96A9-5D1DAAF45C0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06757E-8243-44DD-88A8-2F1CE1452759}" type="doc">
      <dgm:prSet loTypeId="urn:microsoft.com/office/officeart/2005/8/layout/bProcess2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8E8938D6-80F5-4832-A00A-DD2A3ED0DB0E}">
      <dgm:prSet phldrT="[Text]" custT="1"/>
      <dgm:spPr/>
      <dgm:t>
        <a:bodyPr/>
        <a:lstStyle/>
        <a:p>
          <a:r>
            <a:rPr lang="en-US" sz="1600" dirty="0">
              <a:solidFill>
                <a:schemeClr val="tx1">
                  <a:lumMod val="95000"/>
                  <a:lumOff val="5000"/>
                </a:schemeClr>
              </a:solidFill>
            </a:rPr>
            <a:t>CREC scores proposals</a:t>
          </a:r>
        </a:p>
      </dgm:t>
    </dgm:pt>
    <dgm:pt modelId="{D1757CB1-C10A-429D-AF27-3140408EBA7D}" type="parTrans" cxnId="{669705E9-5F76-48C1-A212-AEF70D6E6B2A}">
      <dgm:prSet/>
      <dgm:spPr/>
      <dgm:t>
        <a:bodyPr/>
        <a:lstStyle/>
        <a:p>
          <a:endParaRPr lang="en-US"/>
        </a:p>
      </dgm:t>
    </dgm:pt>
    <dgm:pt modelId="{5AC405EB-849B-460D-856F-0F255AC5EA8A}" type="sibTrans" cxnId="{669705E9-5F76-48C1-A212-AEF70D6E6B2A}">
      <dgm:prSet/>
      <dgm:spPr/>
      <dgm:t>
        <a:bodyPr/>
        <a:lstStyle/>
        <a:p>
          <a:endParaRPr lang="en-US"/>
        </a:p>
      </dgm:t>
    </dgm:pt>
    <dgm:pt modelId="{77652F48-34C0-4508-9717-002DD5EC5EFE}">
      <dgm:prSet phldrT="[Text]" custT="1"/>
      <dgm:spPr/>
      <dgm:t>
        <a:bodyPr/>
        <a:lstStyle/>
        <a:p>
          <a:r>
            <a:rPr lang="en-US" sz="1300" dirty="0">
              <a:solidFill>
                <a:schemeClr val="tx1">
                  <a:lumMod val="95000"/>
                  <a:lumOff val="5000"/>
                </a:schemeClr>
              </a:solidFill>
            </a:rPr>
            <a:t>Proposals ranked in descending order</a:t>
          </a:r>
        </a:p>
      </dgm:t>
    </dgm:pt>
    <dgm:pt modelId="{A13A4CE9-FF3B-4D66-9625-E30469A31497}" type="parTrans" cxnId="{01AE948B-F321-4F8D-B9AF-72193CB09BBE}">
      <dgm:prSet/>
      <dgm:spPr/>
      <dgm:t>
        <a:bodyPr/>
        <a:lstStyle/>
        <a:p>
          <a:endParaRPr lang="en-US"/>
        </a:p>
      </dgm:t>
    </dgm:pt>
    <dgm:pt modelId="{241E3B47-AEDF-4928-8B29-3B6EC0F9E213}" type="sibTrans" cxnId="{01AE948B-F321-4F8D-B9AF-72193CB09BBE}">
      <dgm:prSet/>
      <dgm:spPr/>
      <dgm:t>
        <a:bodyPr/>
        <a:lstStyle/>
        <a:p>
          <a:endParaRPr lang="en-US"/>
        </a:p>
      </dgm:t>
    </dgm:pt>
    <dgm:pt modelId="{A97F2B09-8135-4BD0-A867-F172985B85CA}">
      <dgm:prSet phldrT="[Text]" custT="1"/>
      <dgm:spPr/>
      <dgm:t>
        <a:bodyPr/>
        <a:lstStyle/>
        <a:p>
          <a:r>
            <a:rPr lang="en-US" sz="1300" dirty="0">
              <a:solidFill>
                <a:schemeClr val="tx1">
                  <a:lumMod val="95000"/>
                  <a:lumOff val="5000"/>
                </a:schemeClr>
              </a:solidFill>
            </a:rPr>
            <a:t>Budget adjusted to reflect allowed costs</a:t>
          </a:r>
        </a:p>
      </dgm:t>
    </dgm:pt>
    <dgm:pt modelId="{5402F1E3-F127-473D-884C-9A53A688F2B5}" type="parTrans" cxnId="{53E4A119-8245-4F19-A10C-C8606D26C7E7}">
      <dgm:prSet/>
      <dgm:spPr/>
      <dgm:t>
        <a:bodyPr/>
        <a:lstStyle/>
        <a:p>
          <a:endParaRPr lang="en-US"/>
        </a:p>
      </dgm:t>
    </dgm:pt>
    <dgm:pt modelId="{FEDBDE63-F2FD-478A-A478-20DBFF4A3D10}" type="sibTrans" cxnId="{53E4A119-8245-4F19-A10C-C8606D26C7E7}">
      <dgm:prSet/>
      <dgm:spPr/>
      <dgm:t>
        <a:bodyPr/>
        <a:lstStyle/>
        <a:p>
          <a:endParaRPr lang="en-US"/>
        </a:p>
      </dgm:t>
    </dgm:pt>
    <dgm:pt modelId="{AF34EA8C-5826-47BF-AFA2-92C49D657361}">
      <dgm:prSet phldrT="[Text]" custT="1"/>
      <dgm:spPr/>
      <dgm:t>
        <a:bodyPr/>
        <a:lstStyle/>
        <a:p>
          <a:r>
            <a:rPr lang="en-US" sz="1300" dirty="0">
              <a:solidFill>
                <a:schemeClr val="tx1">
                  <a:lumMod val="95000"/>
                  <a:lumOff val="5000"/>
                </a:schemeClr>
              </a:solidFill>
            </a:rPr>
            <a:t>Highest rated marked for funding and ties are resolved</a:t>
          </a:r>
        </a:p>
      </dgm:t>
    </dgm:pt>
    <dgm:pt modelId="{21DA61B5-3FEB-44E9-A16E-4752E6267FE2}" type="parTrans" cxnId="{CC634F61-0534-4831-84C4-429374E71D28}">
      <dgm:prSet/>
      <dgm:spPr/>
      <dgm:t>
        <a:bodyPr/>
        <a:lstStyle/>
        <a:p>
          <a:endParaRPr lang="en-US"/>
        </a:p>
      </dgm:t>
    </dgm:pt>
    <dgm:pt modelId="{C20F1E5F-1093-4DB3-AE6D-C7BBC2CB2040}" type="sibTrans" cxnId="{CC634F61-0534-4831-84C4-429374E71D28}">
      <dgm:prSet/>
      <dgm:spPr/>
      <dgm:t>
        <a:bodyPr/>
        <a:lstStyle/>
        <a:p>
          <a:endParaRPr lang="en-US"/>
        </a:p>
      </dgm:t>
    </dgm:pt>
    <dgm:pt modelId="{B7643736-3487-4D7A-B17F-B280B57DA1EC}">
      <dgm:prSet phldrT="[Text]" custT="1"/>
      <dgm:spPr/>
      <dgm:t>
        <a:bodyPr/>
        <a:lstStyle/>
        <a:p>
          <a:r>
            <a:rPr lang="en-US" sz="1300" dirty="0">
              <a:solidFill>
                <a:schemeClr val="tx1">
                  <a:lumMod val="95000"/>
                  <a:lumOff val="5000"/>
                </a:schemeClr>
              </a:solidFill>
            </a:rPr>
            <a:t>CREC chair submits recommendations to UREC and AVPR</a:t>
          </a:r>
        </a:p>
      </dgm:t>
    </dgm:pt>
    <dgm:pt modelId="{E66C3203-3478-43DE-B947-6827D1A92CD5}" type="parTrans" cxnId="{145AEDD1-CC8E-4CBF-AEBC-37B868186C44}">
      <dgm:prSet/>
      <dgm:spPr/>
      <dgm:t>
        <a:bodyPr/>
        <a:lstStyle/>
        <a:p>
          <a:endParaRPr lang="en-US"/>
        </a:p>
      </dgm:t>
    </dgm:pt>
    <dgm:pt modelId="{828CBC34-90BE-4306-88CE-09B92D8F8992}" type="sibTrans" cxnId="{145AEDD1-CC8E-4CBF-AEBC-37B868186C44}">
      <dgm:prSet/>
      <dgm:spPr/>
      <dgm:t>
        <a:bodyPr/>
        <a:lstStyle/>
        <a:p>
          <a:endParaRPr lang="en-US"/>
        </a:p>
      </dgm:t>
    </dgm:pt>
    <dgm:pt modelId="{2E1EF51A-B76D-4258-8389-C69C02E89E5C}">
      <dgm:prSet phldrT="[Text]" custT="1"/>
      <dgm:spPr/>
      <dgm:t>
        <a:bodyPr/>
        <a:lstStyle/>
        <a:p>
          <a:r>
            <a:rPr lang="en-US" sz="1300" dirty="0">
              <a:solidFill>
                <a:schemeClr val="tx1">
                  <a:lumMod val="95000"/>
                  <a:lumOff val="5000"/>
                </a:schemeClr>
              </a:solidFill>
            </a:rPr>
            <a:t>UREC resolves conflicts, reviews, and approves CREC recommendations</a:t>
          </a:r>
        </a:p>
      </dgm:t>
    </dgm:pt>
    <dgm:pt modelId="{A966DFB4-DF2F-4168-BEB6-A89BFEDE09E0}" type="parTrans" cxnId="{4B9C2E58-0B31-4A2A-BE19-A15D6B1C0311}">
      <dgm:prSet/>
      <dgm:spPr/>
      <dgm:t>
        <a:bodyPr/>
        <a:lstStyle/>
        <a:p>
          <a:endParaRPr lang="en-US"/>
        </a:p>
      </dgm:t>
    </dgm:pt>
    <dgm:pt modelId="{609F1BB8-B12E-473C-BBB9-C03511F30135}" type="sibTrans" cxnId="{4B9C2E58-0B31-4A2A-BE19-A15D6B1C0311}">
      <dgm:prSet/>
      <dgm:spPr/>
      <dgm:t>
        <a:bodyPr/>
        <a:lstStyle/>
        <a:p>
          <a:endParaRPr lang="en-US"/>
        </a:p>
      </dgm:t>
    </dgm:pt>
    <dgm:pt modelId="{4E35DB29-8180-4E79-9E93-DA528CD40CAB}">
      <dgm:prSet phldrT="[Text]" custT="1"/>
      <dgm:spPr/>
      <dgm:t>
        <a:bodyPr/>
        <a:lstStyle/>
        <a:p>
          <a:r>
            <a:rPr lang="en-US" sz="1300" dirty="0">
              <a:solidFill>
                <a:schemeClr val="tx1">
                  <a:lumMod val="95000"/>
                  <a:lumOff val="5000"/>
                </a:schemeClr>
              </a:solidFill>
            </a:rPr>
            <a:t>UREC Chair and AVPR present recommendations to Faculty Senate</a:t>
          </a:r>
        </a:p>
      </dgm:t>
    </dgm:pt>
    <dgm:pt modelId="{4E21901F-396A-49B4-8131-E72C597B76D8}" type="parTrans" cxnId="{BDFA8012-CEF5-447A-BB21-2916656AC2AA}">
      <dgm:prSet/>
      <dgm:spPr/>
      <dgm:t>
        <a:bodyPr/>
        <a:lstStyle/>
        <a:p>
          <a:endParaRPr lang="en-US"/>
        </a:p>
      </dgm:t>
    </dgm:pt>
    <dgm:pt modelId="{249AD4BC-18FF-4229-9ADA-C7F4C6C3404C}" type="sibTrans" cxnId="{BDFA8012-CEF5-447A-BB21-2916656AC2AA}">
      <dgm:prSet/>
      <dgm:spPr/>
      <dgm:t>
        <a:bodyPr/>
        <a:lstStyle/>
        <a:p>
          <a:endParaRPr lang="en-US"/>
        </a:p>
      </dgm:t>
    </dgm:pt>
    <dgm:pt modelId="{A0158690-0138-494E-BACE-E4071B964D80}">
      <dgm:prSet phldrT="[Text]" custT="1"/>
      <dgm:spPr/>
      <dgm:t>
        <a:bodyPr/>
        <a:lstStyle/>
        <a:p>
          <a:r>
            <a:rPr lang="en-US" sz="1300" dirty="0">
              <a:solidFill>
                <a:schemeClr val="tx1">
                  <a:lumMod val="95000"/>
                  <a:lumOff val="5000"/>
                </a:schemeClr>
              </a:solidFill>
            </a:rPr>
            <a:t>Faculty Senate acts on recommendations</a:t>
          </a:r>
        </a:p>
      </dgm:t>
    </dgm:pt>
    <dgm:pt modelId="{6A53357A-3B23-473C-8344-B61CA1922AED}" type="parTrans" cxnId="{3329E059-C7A8-4C7D-95DD-E914653FE331}">
      <dgm:prSet/>
      <dgm:spPr/>
      <dgm:t>
        <a:bodyPr/>
        <a:lstStyle/>
        <a:p>
          <a:endParaRPr lang="en-US"/>
        </a:p>
      </dgm:t>
    </dgm:pt>
    <dgm:pt modelId="{AD94EA77-539B-45E6-AF89-2697892B7BF2}" type="sibTrans" cxnId="{3329E059-C7A8-4C7D-95DD-E914653FE331}">
      <dgm:prSet/>
      <dgm:spPr/>
      <dgm:t>
        <a:bodyPr/>
        <a:lstStyle/>
        <a:p>
          <a:endParaRPr lang="en-US"/>
        </a:p>
      </dgm:t>
    </dgm:pt>
    <dgm:pt modelId="{3C5941D6-173C-4988-B0C3-A41FCD5E1245}">
      <dgm:prSet phldrT="[Text]" custT="1"/>
      <dgm:spPr/>
      <dgm:t>
        <a:bodyPr/>
        <a:lstStyle/>
        <a:p>
          <a:r>
            <a:rPr lang="en-US" sz="1300" dirty="0">
              <a:solidFill>
                <a:schemeClr val="tx1">
                  <a:lumMod val="95000"/>
                  <a:lumOff val="5000"/>
                </a:schemeClr>
              </a:solidFill>
            </a:rPr>
            <a:t>NOTIFICATION EMAIL SENT TO ALL APPLICANTS to check website</a:t>
          </a:r>
        </a:p>
      </dgm:t>
    </dgm:pt>
    <dgm:pt modelId="{EFE9E5F9-894B-4894-85BB-9547F3A71449}" type="parTrans" cxnId="{73501866-98FF-41F2-876C-742A1F6761FC}">
      <dgm:prSet/>
      <dgm:spPr/>
      <dgm:t>
        <a:bodyPr/>
        <a:lstStyle/>
        <a:p>
          <a:endParaRPr lang="en-US"/>
        </a:p>
      </dgm:t>
    </dgm:pt>
    <dgm:pt modelId="{AB1DC90E-D584-4330-8797-3B08DFAAAF0E}" type="sibTrans" cxnId="{73501866-98FF-41F2-876C-742A1F6761FC}">
      <dgm:prSet/>
      <dgm:spPr/>
      <dgm:t>
        <a:bodyPr/>
        <a:lstStyle/>
        <a:p>
          <a:endParaRPr lang="en-US"/>
        </a:p>
      </dgm:t>
    </dgm:pt>
    <dgm:pt modelId="{F515D0A6-D0BA-4030-A488-1C4463F387D9}" type="pres">
      <dgm:prSet presAssocID="{1806757E-8243-44DD-88A8-2F1CE1452759}" presName="diagram" presStyleCnt="0">
        <dgm:presLayoutVars>
          <dgm:dir/>
          <dgm:resizeHandles/>
        </dgm:presLayoutVars>
      </dgm:prSet>
      <dgm:spPr/>
    </dgm:pt>
    <dgm:pt modelId="{C8D90804-B56E-4C11-85E3-9EC3D2FA5EBD}" type="pres">
      <dgm:prSet presAssocID="{8E8938D6-80F5-4832-A00A-DD2A3ED0DB0E}" presName="firstNode" presStyleLbl="node1" presStyleIdx="0" presStyleCnt="9" custScaleX="142565">
        <dgm:presLayoutVars>
          <dgm:bulletEnabled val="1"/>
        </dgm:presLayoutVars>
      </dgm:prSet>
      <dgm:spPr/>
    </dgm:pt>
    <dgm:pt modelId="{0C68A711-9CA9-4822-93A6-53BBB5B3537D}" type="pres">
      <dgm:prSet presAssocID="{5AC405EB-849B-460D-856F-0F255AC5EA8A}" presName="sibTrans" presStyleLbl="sibTrans2D1" presStyleIdx="0" presStyleCnt="8"/>
      <dgm:spPr/>
    </dgm:pt>
    <dgm:pt modelId="{62D2602D-AFF6-4FBB-870D-62E8190FCFE6}" type="pres">
      <dgm:prSet presAssocID="{77652F48-34C0-4508-9717-002DD5EC5EFE}" presName="middleNode" presStyleCnt="0"/>
      <dgm:spPr/>
    </dgm:pt>
    <dgm:pt modelId="{2E2C34C4-EF42-4869-952F-A8743CC9863C}" type="pres">
      <dgm:prSet presAssocID="{77652F48-34C0-4508-9717-002DD5EC5EFE}" presName="padding" presStyleLbl="node1" presStyleIdx="0" presStyleCnt="9"/>
      <dgm:spPr/>
    </dgm:pt>
    <dgm:pt modelId="{AD2276C7-E690-4079-B400-791F140C8C72}" type="pres">
      <dgm:prSet presAssocID="{77652F48-34C0-4508-9717-002DD5EC5EFE}" presName="shape" presStyleLbl="node1" presStyleIdx="1" presStyleCnt="9" custScaleX="207786" custScaleY="114031">
        <dgm:presLayoutVars>
          <dgm:bulletEnabled val="1"/>
        </dgm:presLayoutVars>
      </dgm:prSet>
      <dgm:spPr>
        <a:prstGeom prst="roundRect">
          <a:avLst/>
        </a:prstGeom>
      </dgm:spPr>
    </dgm:pt>
    <dgm:pt modelId="{5C1A618A-EDAB-42F0-BDD4-62192CAA33D6}" type="pres">
      <dgm:prSet presAssocID="{241E3B47-AEDF-4928-8B29-3B6EC0F9E213}" presName="sibTrans" presStyleLbl="sibTrans2D1" presStyleIdx="1" presStyleCnt="8"/>
      <dgm:spPr/>
    </dgm:pt>
    <dgm:pt modelId="{DC6AA89E-FC30-430D-8AFB-52123021C1A9}" type="pres">
      <dgm:prSet presAssocID="{A97F2B09-8135-4BD0-A867-F172985B85CA}" presName="middleNode" presStyleCnt="0"/>
      <dgm:spPr/>
    </dgm:pt>
    <dgm:pt modelId="{2F705C74-E349-455F-A631-6365749AC544}" type="pres">
      <dgm:prSet presAssocID="{A97F2B09-8135-4BD0-A867-F172985B85CA}" presName="padding" presStyleLbl="node1" presStyleIdx="1" presStyleCnt="9"/>
      <dgm:spPr/>
    </dgm:pt>
    <dgm:pt modelId="{20F99CEC-225D-4421-BAD0-988B03F22C12}" type="pres">
      <dgm:prSet presAssocID="{A97F2B09-8135-4BD0-A867-F172985B85CA}" presName="shape" presStyleLbl="node1" presStyleIdx="2" presStyleCnt="9" custScaleX="213276" custScaleY="127318">
        <dgm:presLayoutVars>
          <dgm:bulletEnabled val="1"/>
        </dgm:presLayoutVars>
      </dgm:prSet>
      <dgm:spPr>
        <a:prstGeom prst="roundRect">
          <a:avLst/>
        </a:prstGeom>
      </dgm:spPr>
    </dgm:pt>
    <dgm:pt modelId="{85FDBBBE-B176-438E-BE87-2048B4CEC0EB}" type="pres">
      <dgm:prSet presAssocID="{FEDBDE63-F2FD-478A-A478-20DBFF4A3D10}" presName="sibTrans" presStyleLbl="sibTrans2D1" presStyleIdx="2" presStyleCnt="8"/>
      <dgm:spPr/>
    </dgm:pt>
    <dgm:pt modelId="{6CD9AAD0-566B-465C-947F-7DE2553E51F7}" type="pres">
      <dgm:prSet presAssocID="{AF34EA8C-5826-47BF-AFA2-92C49D657361}" presName="middleNode" presStyleCnt="0"/>
      <dgm:spPr/>
    </dgm:pt>
    <dgm:pt modelId="{030E50DC-B416-4E2B-BB17-0CE5B9B595E6}" type="pres">
      <dgm:prSet presAssocID="{AF34EA8C-5826-47BF-AFA2-92C49D657361}" presName="padding" presStyleLbl="node1" presStyleIdx="2" presStyleCnt="9"/>
      <dgm:spPr/>
    </dgm:pt>
    <dgm:pt modelId="{AE819DB0-0F13-4343-AD96-4BBAEE149666}" type="pres">
      <dgm:prSet presAssocID="{AF34EA8C-5826-47BF-AFA2-92C49D657361}" presName="shape" presStyleLbl="node1" presStyleIdx="3" presStyleCnt="9" custScaleX="198969" custScaleY="127318">
        <dgm:presLayoutVars>
          <dgm:bulletEnabled val="1"/>
        </dgm:presLayoutVars>
      </dgm:prSet>
      <dgm:spPr>
        <a:prstGeom prst="roundRect">
          <a:avLst/>
        </a:prstGeom>
      </dgm:spPr>
    </dgm:pt>
    <dgm:pt modelId="{3994B261-B79A-45A4-B1B2-0CA9DC53E012}" type="pres">
      <dgm:prSet presAssocID="{C20F1E5F-1093-4DB3-AE6D-C7BBC2CB2040}" presName="sibTrans" presStyleLbl="sibTrans2D1" presStyleIdx="3" presStyleCnt="8"/>
      <dgm:spPr/>
    </dgm:pt>
    <dgm:pt modelId="{9B93B851-1D00-434B-9F73-5AA262AD7DF2}" type="pres">
      <dgm:prSet presAssocID="{B7643736-3487-4D7A-B17F-B280B57DA1EC}" presName="middleNode" presStyleCnt="0"/>
      <dgm:spPr/>
    </dgm:pt>
    <dgm:pt modelId="{7E7559CD-6896-4991-A696-40DEF5A6D0DB}" type="pres">
      <dgm:prSet presAssocID="{B7643736-3487-4D7A-B17F-B280B57DA1EC}" presName="padding" presStyleLbl="node1" presStyleIdx="3" presStyleCnt="9"/>
      <dgm:spPr/>
    </dgm:pt>
    <dgm:pt modelId="{DE4C9FA6-5848-43C8-B887-98B18827129B}" type="pres">
      <dgm:prSet presAssocID="{B7643736-3487-4D7A-B17F-B280B57DA1EC}" presName="shape" presStyleLbl="node1" presStyleIdx="4" presStyleCnt="9" custScaleX="202406" custScaleY="119496">
        <dgm:presLayoutVars>
          <dgm:bulletEnabled val="1"/>
        </dgm:presLayoutVars>
      </dgm:prSet>
      <dgm:spPr>
        <a:prstGeom prst="roundRect">
          <a:avLst/>
        </a:prstGeom>
      </dgm:spPr>
    </dgm:pt>
    <dgm:pt modelId="{8B00F119-6BC0-4CD4-96FE-92F3E1CE6984}" type="pres">
      <dgm:prSet presAssocID="{828CBC34-90BE-4306-88CE-09B92D8F8992}" presName="sibTrans" presStyleLbl="sibTrans2D1" presStyleIdx="4" presStyleCnt="8"/>
      <dgm:spPr/>
    </dgm:pt>
    <dgm:pt modelId="{ADA6AF57-37A3-40B8-BE7F-2457053F161D}" type="pres">
      <dgm:prSet presAssocID="{2E1EF51A-B76D-4258-8389-C69C02E89E5C}" presName="middleNode" presStyleCnt="0"/>
      <dgm:spPr/>
    </dgm:pt>
    <dgm:pt modelId="{FB98CD7E-A98D-46A5-A7B6-A433D392880F}" type="pres">
      <dgm:prSet presAssocID="{2E1EF51A-B76D-4258-8389-C69C02E89E5C}" presName="padding" presStyleLbl="node1" presStyleIdx="4" presStyleCnt="9"/>
      <dgm:spPr/>
    </dgm:pt>
    <dgm:pt modelId="{45E64B1A-CF2A-4AB6-A2D8-8500CE0EFAF1}" type="pres">
      <dgm:prSet presAssocID="{2E1EF51A-B76D-4258-8389-C69C02E89E5C}" presName="shape" presStyleLbl="node1" presStyleIdx="5" presStyleCnt="9" custScaleX="208049" custScaleY="129335">
        <dgm:presLayoutVars>
          <dgm:bulletEnabled val="1"/>
        </dgm:presLayoutVars>
      </dgm:prSet>
      <dgm:spPr>
        <a:prstGeom prst="roundRect">
          <a:avLst/>
        </a:prstGeom>
      </dgm:spPr>
    </dgm:pt>
    <dgm:pt modelId="{972A3E45-B602-4FE7-93E0-D3BB07603C17}" type="pres">
      <dgm:prSet presAssocID="{609F1BB8-B12E-473C-BBB9-C03511F30135}" presName="sibTrans" presStyleLbl="sibTrans2D1" presStyleIdx="5" presStyleCnt="8"/>
      <dgm:spPr/>
    </dgm:pt>
    <dgm:pt modelId="{57257372-C65A-41DE-8F7C-FE7DD0461CF2}" type="pres">
      <dgm:prSet presAssocID="{4E35DB29-8180-4E79-9E93-DA528CD40CAB}" presName="middleNode" presStyleCnt="0"/>
      <dgm:spPr/>
    </dgm:pt>
    <dgm:pt modelId="{37404343-4B23-4263-8463-413A199E127D}" type="pres">
      <dgm:prSet presAssocID="{4E35DB29-8180-4E79-9E93-DA528CD40CAB}" presName="padding" presStyleLbl="node1" presStyleIdx="5" presStyleCnt="9"/>
      <dgm:spPr/>
    </dgm:pt>
    <dgm:pt modelId="{18F2B46C-FC88-47B7-8A57-7C23D08C61C4}" type="pres">
      <dgm:prSet presAssocID="{4E35DB29-8180-4E79-9E93-DA528CD40CAB}" presName="shape" presStyleLbl="node1" presStyleIdx="6" presStyleCnt="9" custScaleX="207043" custScaleY="118563">
        <dgm:presLayoutVars>
          <dgm:bulletEnabled val="1"/>
        </dgm:presLayoutVars>
      </dgm:prSet>
      <dgm:spPr>
        <a:prstGeom prst="roundRect">
          <a:avLst/>
        </a:prstGeom>
      </dgm:spPr>
    </dgm:pt>
    <dgm:pt modelId="{142B180D-77B2-4C36-A00E-A9B0D6906D16}" type="pres">
      <dgm:prSet presAssocID="{249AD4BC-18FF-4229-9ADA-C7F4C6C3404C}" presName="sibTrans" presStyleLbl="sibTrans2D1" presStyleIdx="6" presStyleCnt="8"/>
      <dgm:spPr/>
    </dgm:pt>
    <dgm:pt modelId="{1F760057-91B8-4D18-9087-9A54E62879BD}" type="pres">
      <dgm:prSet presAssocID="{A0158690-0138-494E-BACE-E4071B964D80}" presName="middleNode" presStyleCnt="0"/>
      <dgm:spPr/>
    </dgm:pt>
    <dgm:pt modelId="{67F74798-E290-4440-B229-B3CE82CDDE8F}" type="pres">
      <dgm:prSet presAssocID="{A0158690-0138-494E-BACE-E4071B964D80}" presName="padding" presStyleLbl="node1" presStyleIdx="6" presStyleCnt="9"/>
      <dgm:spPr/>
    </dgm:pt>
    <dgm:pt modelId="{6881363C-985B-4CE1-8B59-DE2E5500262E}" type="pres">
      <dgm:prSet presAssocID="{A0158690-0138-494E-BACE-E4071B964D80}" presName="shape" presStyleLbl="node1" presStyleIdx="7" presStyleCnt="9" custScaleX="207043" custScaleY="117479">
        <dgm:presLayoutVars>
          <dgm:bulletEnabled val="1"/>
        </dgm:presLayoutVars>
      </dgm:prSet>
      <dgm:spPr>
        <a:prstGeom prst="roundRect">
          <a:avLst/>
        </a:prstGeom>
      </dgm:spPr>
    </dgm:pt>
    <dgm:pt modelId="{CB065444-E83D-4198-8065-C35A33B515E6}" type="pres">
      <dgm:prSet presAssocID="{AD94EA77-539B-45E6-AF89-2697892B7BF2}" presName="sibTrans" presStyleLbl="sibTrans2D1" presStyleIdx="7" presStyleCnt="8"/>
      <dgm:spPr/>
    </dgm:pt>
    <dgm:pt modelId="{26C9BDA9-CE59-4275-809C-A10CE36A579E}" type="pres">
      <dgm:prSet presAssocID="{3C5941D6-173C-4988-B0C3-A41FCD5E1245}" presName="lastNode" presStyleLbl="node1" presStyleIdx="8" presStyleCnt="9" custScaleX="156473">
        <dgm:presLayoutVars>
          <dgm:bulletEnabled val="1"/>
        </dgm:presLayoutVars>
      </dgm:prSet>
      <dgm:spPr/>
    </dgm:pt>
  </dgm:ptLst>
  <dgm:cxnLst>
    <dgm:cxn modelId="{23597B05-F66F-451E-8AC1-10B0B913DC3D}" type="presOf" srcId="{C20F1E5F-1093-4DB3-AE6D-C7BBC2CB2040}" destId="{3994B261-B79A-45A4-B1B2-0CA9DC53E012}" srcOrd="0" destOrd="0" presId="urn:microsoft.com/office/officeart/2005/8/layout/bProcess2"/>
    <dgm:cxn modelId="{BDFA8012-CEF5-447A-BB21-2916656AC2AA}" srcId="{1806757E-8243-44DD-88A8-2F1CE1452759}" destId="{4E35DB29-8180-4E79-9E93-DA528CD40CAB}" srcOrd="6" destOrd="0" parTransId="{4E21901F-396A-49B4-8131-E72C597B76D8}" sibTransId="{249AD4BC-18FF-4229-9ADA-C7F4C6C3404C}"/>
    <dgm:cxn modelId="{81C58813-83CF-4D8F-A130-3084D76C383A}" type="presOf" srcId="{AD94EA77-539B-45E6-AF89-2697892B7BF2}" destId="{CB065444-E83D-4198-8065-C35A33B515E6}" srcOrd="0" destOrd="0" presId="urn:microsoft.com/office/officeart/2005/8/layout/bProcess2"/>
    <dgm:cxn modelId="{53E4A119-8245-4F19-A10C-C8606D26C7E7}" srcId="{1806757E-8243-44DD-88A8-2F1CE1452759}" destId="{A97F2B09-8135-4BD0-A867-F172985B85CA}" srcOrd="2" destOrd="0" parTransId="{5402F1E3-F127-473D-884C-9A53A688F2B5}" sibTransId="{FEDBDE63-F2FD-478A-A478-20DBFF4A3D10}"/>
    <dgm:cxn modelId="{5B1BD21C-814A-47B9-A426-502F48432214}" type="presOf" srcId="{609F1BB8-B12E-473C-BBB9-C03511F30135}" destId="{972A3E45-B602-4FE7-93E0-D3BB07603C17}" srcOrd="0" destOrd="0" presId="urn:microsoft.com/office/officeart/2005/8/layout/bProcess2"/>
    <dgm:cxn modelId="{D109621E-6BA0-463C-8E39-CD2D4ED040E1}" type="presOf" srcId="{8E8938D6-80F5-4832-A00A-DD2A3ED0DB0E}" destId="{C8D90804-B56E-4C11-85E3-9EC3D2FA5EBD}" srcOrd="0" destOrd="0" presId="urn:microsoft.com/office/officeart/2005/8/layout/bProcess2"/>
    <dgm:cxn modelId="{8DDCB224-29C2-4BA6-B42D-C3C98A935516}" type="presOf" srcId="{5AC405EB-849B-460D-856F-0F255AC5EA8A}" destId="{0C68A711-9CA9-4822-93A6-53BBB5B3537D}" srcOrd="0" destOrd="0" presId="urn:microsoft.com/office/officeart/2005/8/layout/bProcess2"/>
    <dgm:cxn modelId="{B4CB0531-99BE-48F2-82B9-4440910D29AA}" type="presOf" srcId="{B7643736-3487-4D7A-B17F-B280B57DA1EC}" destId="{DE4C9FA6-5848-43C8-B887-98B18827129B}" srcOrd="0" destOrd="0" presId="urn:microsoft.com/office/officeart/2005/8/layout/bProcess2"/>
    <dgm:cxn modelId="{45CDDA31-4631-4874-A57D-B95A896ACAF1}" type="presOf" srcId="{2E1EF51A-B76D-4258-8389-C69C02E89E5C}" destId="{45E64B1A-CF2A-4AB6-A2D8-8500CE0EFAF1}" srcOrd="0" destOrd="0" presId="urn:microsoft.com/office/officeart/2005/8/layout/bProcess2"/>
    <dgm:cxn modelId="{CC634F61-0534-4831-84C4-429374E71D28}" srcId="{1806757E-8243-44DD-88A8-2F1CE1452759}" destId="{AF34EA8C-5826-47BF-AFA2-92C49D657361}" srcOrd="3" destOrd="0" parTransId="{21DA61B5-3FEB-44E9-A16E-4752E6267FE2}" sibTransId="{C20F1E5F-1093-4DB3-AE6D-C7BBC2CB2040}"/>
    <dgm:cxn modelId="{16D2C661-6286-424A-86B3-65EA5C77891D}" type="presOf" srcId="{AF34EA8C-5826-47BF-AFA2-92C49D657361}" destId="{AE819DB0-0F13-4343-AD96-4BBAEE149666}" srcOrd="0" destOrd="0" presId="urn:microsoft.com/office/officeart/2005/8/layout/bProcess2"/>
    <dgm:cxn modelId="{73501866-98FF-41F2-876C-742A1F6761FC}" srcId="{1806757E-8243-44DD-88A8-2F1CE1452759}" destId="{3C5941D6-173C-4988-B0C3-A41FCD5E1245}" srcOrd="8" destOrd="0" parTransId="{EFE9E5F9-894B-4894-85BB-9547F3A71449}" sibTransId="{AB1DC90E-D584-4330-8797-3B08DFAAAF0E}"/>
    <dgm:cxn modelId="{C8B3676B-9A1E-43C4-B4CF-808FD5C29E87}" type="presOf" srcId="{A97F2B09-8135-4BD0-A867-F172985B85CA}" destId="{20F99CEC-225D-4421-BAD0-988B03F22C12}" srcOrd="0" destOrd="0" presId="urn:microsoft.com/office/officeart/2005/8/layout/bProcess2"/>
    <dgm:cxn modelId="{EED1D674-8D91-4557-8FFC-54576C1F482E}" type="presOf" srcId="{828CBC34-90BE-4306-88CE-09B92D8F8992}" destId="{8B00F119-6BC0-4CD4-96FE-92F3E1CE6984}" srcOrd="0" destOrd="0" presId="urn:microsoft.com/office/officeart/2005/8/layout/bProcess2"/>
    <dgm:cxn modelId="{4B9C2E58-0B31-4A2A-BE19-A15D6B1C0311}" srcId="{1806757E-8243-44DD-88A8-2F1CE1452759}" destId="{2E1EF51A-B76D-4258-8389-C69C02E89E5C}" srcOrd="5" destOrd="0" parTransId="{A966DFB4-DF2F-4168-BEB6-A89BFEDE09E0}" sibTransId="{609F1BB8-B12E-473C-BBB9-C03511F30135}"/>
    <dgm:cxn modelId="{3329E059-C7A8-4C7D-95DD-E914653FE331}" srcId="{1806757E-8243-44DD-88A8-2F1CE1452759}" destId="{A0158690-0138-494E-BACE-E4071B964D80}" srcOrd="7" destOrd="0" parTransId="{6A53357A-3B23-473C-8344-B61CA1922AED}" sibTransId="{AD94EA77-539B-45E6-AF89-2697892B7BF2}"/>
    <dgm:cxn modelId="{C4831D7D-64E9-4597-8851-03DF9677F081}" type="presOf" srcId="{A0158690-0138-494E-BACE-E4071B964D80}" destId="{6881363C-985B-4CE1-8B59-DE2E5500262E}" srcOrd="0" destOrd="0" presId="urn:microsoft.com/office/officeart/2005/8/layout/bProcess2"/>
    <dgm:cxn modelId="{01AE948B-F321-4F8D-B9AF-72193CB09BBE}" srcId="{1806757E-8243-44DD-88A8-2F1CE1452759}" destId="{77652F48-34C0-4508-9717-002DD5EC5EFE}" srcOrd="1" destOrd="0" parTransId="{A13A4CE9-FF3B-4D66-9625-E30469A31497}" sibTransId="{241E3B47-AEDF-4928-8B29-3B6EC0F9E213}"/>
    <dgm:cxn modelId="{00EAC795-0A12-44C2-9152-BEF9E9A712D0}" type="presOf" srcId="{1806757E-8243-44DD-88A8-2F1CE1452759}" destId="{F515D0A6-D0BA-4030-A488-1C4463F387D9}" srcOrd="0" destOrd="0" presId="urn:microsoft.com/office/officeart/2005/8/layout/bProcess2"/>
    <dgm:cxn modelId="{E21BE4B1-DC12-41B9-997A-426969469384}" type="presOf" srcId="{249AD4BC-18FF-4229-9ADA-C7F4C6C3404C}" destId="{142B180D-77B2-4C36-A00E-A9B0D6906D16}" srcOrd="0" destOrd="0" presId="urn:microsoft.com/office/officeart/2005/8/layout/bProcess2"/>
    <dgm:cxn modelId="{E94543D0-76E7-4FE9-9B73-898EDA35395C}" type="presOf" srcId="{241E3B47-AEDF-4928-8B29-3B6EC0F9E213}" destId="{5C1A618A-EDAB-42F0-BDD4-62192CAA33D6}" srcOrd="0" destOrd="0" presId="urn:microsoft.com/office/officeart/2005/8/layout/bProcess2"/>
    <dgm:cxn modelId="{CA0F67D0-6545-4DD5-B097-F070D9F8D56A}" type="presOf" srcId="{3C5941D6-173C-4988-B0C3-A41FCD5E1245}" destId="{26C9BDA9-CE59-4275-809C-A10CE36A579E}" srcOrd="0" destOrd="0" presId="urn:microsoft.com/office/officeart/2005/8/layout/bProcess2"/>
    <dgm:cxn modelId="{145AEDD1-CC8E-4CBF-AEBC-37B868186C44}" srcId="{1806757E-8243-44DD-88A8-2F1CE1452759}" destId="{B7643736-3487-4D7A-B17F-B280B57DA1EC}" srcOrd="4" destOrd="0" parTransId="{E66C3203-3478-43DE-B947-6827D1A92CD5}" sibTransId="{828CBC34-90BE-4306-88CE-09B92D8F8992}"/>
    <dgm:cxn modelId="{048E7DE4-4CF5-4CC1-B6A4-608B417D2A2B}" type="presOf" srcId="{4E35DB29-8180-4E79-9E93-DA528CD40CAB}" destId="{18F2B46C-FC88-47B7-8A57-7C23D08C61C4}" srcOrd="0" destOrd="0" presId="urn:microsoft.com/office/officeart/2005/8/layout/bProcess2"/>
    <dgm:cxn modelId="{669705E9-5F76-48C1-A212-AEF70D6E6B2A}" srcId="{1806757E-8243-44DD-88A8-2F1CE1452759}" destId="{8E8938D6-80F5-4832-A00A-DD2A3ED0DB0E}" srcOrd="0" destOrd="0" parTransId="{D1757CB1-C10A-429D-AF27-3140408EBA7D}" sibTransId="{5AC405EB-849B-460D-856F-0F255AC5EA8A}"/>
    <dgm:cxn modelId="{9522C0F2-C808-4A47-AAF5-3E4B42EA8F46}" type="presOf" srcId="{77652F48-34C0-4508-9717-002DD5EC5EFE}" destId="{AD2276C7-E690-4079-B400-791F140C8C72}" srcOrd="0" destOrd="0" presId="urn:microsoft.com/office/officeart/2005/8/layout/bProcess2"/>
    <dgm:cxn modelId="{6D4E18FB-5549-4FA5-A373-7D47BD80D592}" type="presOf" srcId="{FEDBDE63-F2FD-478A-A478-20DBFF4A3D10}" destId="{85FDBBBE-B176-438E-BE87-2048B4CEC0EB}" srcOrd="0" destOrd="0" presId="urn:microsoft.com/office/officeart/2005/8/layout/bProcess2"/>
    <dgm:cxn modelId="{7EBF0762-5568-41F5-B88B-FD6A99B5955D}" type="presParOf" srcId="{F515D0A6-D0BA-4030-A488-1C4463F387D9}" destId="{C8D90804-B56E-4C11-85E3-9EC3D2FA5EBD}" srcOrd="0" destOrd="0" presId="urn:microsoft.com/office/officeart/2005/8/layout/bProcess2"/>
    <dgm:cxn modelId="{F815B242-38DF-42B5-96E8-BB9C567C284E}" type="presParOf" srcId="{F515D0A6-D0BA-4030-A488-1C4463F387D9}" destId="{0C68A711-9CA9-4822-93A6-53BBB5B3537D}" srcOrd="1" destOrd="0" presId="urn:microsoft.com/office/officeart/2005/8/layout/bProcess2"/>
    <dgm:cxn modelId="{C6D60FCF-7E00-426D-9B67-19480BF1018C}" type="presParOf" srcId="{F515D0A6-D0BA-4030-A488-1C4463F387D9}" destId="{62D2602D-AFF6-4FBB-870D-62E8190FCFE6}" srcOrd="2" destOrd="0" presId="urn:microsoft.com/office/officeart/2005/8/layout/bProcess2"/>
    <dgm:cxn modelId="{44E494BF-B83D-4D40-94D7-3827AA6728C6}" type="presParOf" srcId="{62D2602D-AFF6-4FBB-870D-62E8190FCFE6}" destId="{2E2C34C4-EF42-4869-952F-A8743CC9863C}" srcOrd="0" destOrd="0" presId="urn:microsoft.com/office/officeart/2005/8/layout/bProcess2"/>
    <dgm:cxn modelId="{3EFC98EB-7604-4D6F-BB54-20933FC6AEF0}" type="presParOf" srcId="{62D2602D-AFF6-4FBB-870D-62E8190FCFE6}" destId="{AD2276C7-E690-4079-B400-791F140C8C72}" srcOrd="1" destOrd="0" presId="urn:microsoft.com/office/officeart/2005/8/layout/bProcess2"/>
    <dgm:cxn modelId="{BC7B72C8-76B6-46EC-9F76-134DEB1785BD}" type="presParOf" srcId="{F515D0A6-D0BA-4030-A488-1C4463F387D9}" destId="{5C1A618A-EDAB-42F0-BDD4-62192CAA33D6}" srcOrd="3" destOrd="0" presId="urn:microsoft.com/office/officeart/2005/8/layout/bProcess2"/>
    <dgm:cxn modelId="{5F98E88F-895D-476B-BD70-5D2FDF5AF220}" type="presParOf" srcId="{F515D0A6-D0BA-4030-A488-1C4463F387D9}" destId="{DC6AA89E-FC30-430D-8AFB-52123021C1A9}" srcOrd="4" destOrd="0" presId="urn:microsoft.com/office/officeart/2005/8/layout/bProcess2"/>
    <dgm:cxn modelId="{899473B8-EBF8-4877-9131-B6BAB32E8D7A}" type="presParOf" srcId="{DC6AA89E-FC30-430D-8AFB-52123021C1A9}" destId="{2F705C74-E349-455F-A631-6365749AC544}" srcOrd="0" destOrd="0" presId="urn:microsoft.com/office/officeart/2005/8/layout/bProcess2"/>
    <dgm:cxn modelId="{444F740C-4788-4B21-9C95-ECB80A53DE62}" type="presParOf" srcId="{DC6AA89E-FC30-430D-8AFB-52123021C1A9}" destId="{20F99CEC-225D-4421-BAD0-988B03F22C12}" srcOrd="1" destOrd="0" presId="urn:microsoft.com/office/officeart/2005/8/layout/bProcess2"/>
    <dgm:cxn modelId="{E3AEF077-D2FC-41FD-BB11-75B155F58F9F}" type="presParOf" srcId="{F515D0A6-D0BA-4030-A488-1C4463F387D9}" destId="{85FDBBBE-B176-438E-BE87-2048B4CEC0EB}" srcOrd="5" destOrd="0" presId="urn:microsoft.com/office/officeart/2005/8/layout/bProcess2"/>
    <dgm:cxn modelId="{9A6F9C70-24AB-457E-B9C1-C531B92CF1F1}" type="presParOf" srcId="{F515D0A6-D0BA-4030-A488-1C4463F387D9}" destId="{6CD9AAD0-566B-465C-947F-7DE2553E51F7}" srcOrd="6" destOrd="0" presId="urn:microsoft.com/office/officeart/2005/8/layout/bProcess2"/>
    <dgm:cxn modelId="{203BD202-3AA7-4583-AD1F-1BF8538580AE}" type="presParOf" srcId="{6CD9AAD0-566B-465C-947F-7DE2553E51F7}" destId="{030E50DC-B416-4E2B-BB17-0CE5B9B595E6}" srcOrd="0" destOrd="0" presId="urn:microsoft.com/office/officeart/2005/8/layout/bProcess2"/>
    <dgm:cxn modelId="{97EE42A7-EE25-48D9-94B6-1BD83CB819DD}" type="presParOf" srcId="{6CD9AAD0-566B-465C-947F-7DE2553E51F7}" destId="{AE819DB0-0F13-4343-AD96-4BBAEE149666}" srcOrd="1" destOrd="0" presId="urn:microsoft.com/office/officeart/2005/8/layout/bProcess2"/>
    <dgm:cxn modelId="{EF08CFCB-8DB9-4BAD-9229-FA1B9DA204F3}" type="presParOf" srcId="{F515D0A6-D0BA-4030-A488-1C4463F387D9}" destId="{3994B261-B79A-45A4-B1B2-0CA9DC53E012}" srcOrd="7" destOrd="0" presId="urn:microsoft.com/office/officeart/2005/8/layout/bProcess2"/>
    <dgm:cxn modelId="{B9ED68C7-C235-4432-897F-329BD847A543}" type="presParOf" srcId="{F515D0A6-D0BA-4030-A488-1C4463F387D9}" destId="{9B93B851-1D00-434B-9F73-5AA262AD7DF2}" srcOrd="8" destOrd="0" presId="urn:microsoft.com/office/officeart/2005/8/layout/bProcess2"/>
    <dgm:cxn modelId="{46C93E3D-2AAB-4D50-B7B1-22341B69E3EC}" type="presParOf" srcId="{9B93B851-1D00-434B-9F73-5AA262AD7DF2}" destId="{7E7559CD-6896-4991-A696-40DEF5A6D0DB}" srcOrd="0" destOrd="0" presId="urn:microsoft.com/office/officeart/2005/8/layout/bProcess2"/>
    <dgm:cxn modelId="{57B7698E-B029-43C3-900D-2D409242082E}" type="presParOf" srcId="{9B93B851-1D00-434B-9F73-5AA262AD7DF2}" destId="{DE4C9FA6-5848-43C8-B887-98B18827129B}" srcOrd="1" destOrd="0" presId="urn:microsoft.com/office/officeart/2005/8/layout/bProcess2"/>
    <dgm:cxn modelId="{732EE2A2-F8F9-47F8-871E-24BE1DE3219C}" type="presParOf" srcId="{F515D0A6-D0BA-4030-A488-1C4463F387D9}" destId="{8B00F119-6BC0-4CD4-96FE-92F3E1CE6984}" srcOrd="9" destOrd="0" presId="urn:microsoft.com/office/officeart/2005/8/layout/bProcess2"/>
    <dgm:cxn modelId="{1B958139-75FF-403C-8318-19FC322C79F3}" type="presParOf" srcId="{F515D0A6-D0BA-4030-A488-1C4463F387D9}" destId="{ADA6AF57-37A3-40B8-BE7F-2457053F161D}" srcOrd="10" destOrd="0" presId="urn:microsoft.com/office/officeart/2005/8/layout/bProcess2"/>
    <dgm:cxn modelId="{5548AB4C-95C4-400A-B430-9C1640DA74E1}" type="presParOf" srcId="{ADA6AF57-37A3-40B8-BE7F-2457053F161D}" destId="{FB98CD7E-A98D-46A5-A7B6-A433D392880F}" srcOrd="0" destOrd="0" presId="urn:microsoft.com/office/officeart/2005/8/layout/bProcess2"/>
    <dgm:cxn modelId="{8D0DAFF4-6CD9-44B2-9EF5-DFEFE87D5244}" type="presParOf" srcId="{ADA6AF57-37A3-40B8-BE7F-2457053F161D}" destId="{45E64B1A-CF2A-4AB6-A2D8-8500CE0EFAF1}" srcOrd="1" destOrd="0" presId="urn:microsoft.com/office/officeart/2005/8/layout/bProcess2"/>
    <dgm:cxn modelId="{8F64BD8D-6989-4BC4-A3BD-88284078CE39}" type="presParOf" srcId="{F515D0A6-D0BA-4030-A488-1C4463F387D9}" destId="{972A3E45-B602-4FE7-93E0-D3BB07603C17}" srcOrd="11" destOrd="0" presId="urn:microsoft.com/office/officeart/2005/8/layout/bProcess2"/>
    <dgm:cxn modelId="{8591AC82-8EB1-4C89-9E5B-A31A93D3A81D}" type="presParOf" srcId="{F515D0A6-D0BA-4030-A488-1C4463F387D9}" destId="{57257372-C65A-41DE-8F7C-FE7DD0461CF2}" srcOrd="12" destOrd="0" presId="urn:microsoft.com/office/officeart/2005/8/layout/bProcess2"/>
    <dgm:cxn modelId="{C63720F8-CC87-430C-93FA-CAD8E2131D06}" type="presParOf" srcId="{57257372-C65A-41DE-8F7C-FE7DD0461CF2}" destId="{37404343-4B23-4263-8463-413A199E127D}" srcOrd="0" destOrd="0" presId="urn:microsoft.com/office/officeart/2005/8/layout/bProcess2"/>
    <dgm:cxn modelId="{877C142B-B0AD-491F-A632-509E99100708}" type="presParOf" srcId="{57257372-C65A-41DE-8F7C-FE7DD0461CF2}" destId="{18F2B46C-FC88-47B7-8A57-7C23D08C61C4}" srcOrd="1" destOrd="0" presId="urn:microsoft.com/office/officeart/2005/8/layout/bProcess2"/>
    <dgm:cxn modelId="{D22CE203-2787-4A75-B061-5EB8798FB239}" type="presParOf" srcId="{F515D0A6-D0BA-4030-A488-1C4463F387D9}" destId="{142B180D-77B2-4C36-A00E-A9B0D6906D16}" srcOrd="13" destOrd="0" presId="urn:microsoft.com/office/officeart/2005/8/layout/bProcess2"/>
    <dgm:cxn modelId="{7A086B61-77A1-4E7C-A63C-C85CB761F7DD}" type="presParOf" srcId="{F515D0A6-D0BA-4030-A488-1C4463F387D9}" destId="{1F760057-91B8-4D18-9087-9A54E62879BD}" srcOrd="14" destOrd="0" presId="urn:microsoft.com/office/officeart/2005/8/layout/bProcess2"/>
    <dgm:cxn modelId="{854BC9C7-7FF5-4169-AA4F-0C8A790C222F}" type="presParOf" srcId="{1F760057-91B8-4D18-9087-9A54E62879BD}" destId="{67F74798-E290-4440-B229-B3CE82CDDE8F}" srcOrd="0" destOrd="0" presId="urn:microsoft.com/office/officeart/2005/8/layout/bProcess2"/>
    <dgm:cxn modelId="{F22941AC-92FC-4BC4-A0FE-CDC3A63986B4}" type="presParOf" srcId="{1F760057-91B8-4D18-9087-9A54E62879BD}" destId="{6881363C-985B-4CE1-8B59-DE2E5500262E}" srcOrd="1" destOrd="0" presId="urn:microsoft.com/office/officeart/2005/8/layout/bProcess2"/>
    <dgm:cxn modelId="{44E4FA02-1D22-4C1A-BAAD-7DCD7DF8EEAD}" type="presParOf" srcId="{F515D0A6-D0BA-4030-A488-1C4463F387D9}" destId="{CB065444-E83D-4198-8065-C35A33B515E6}" srcOrd="15" destOrd="0" presId="urn:microsoft.com/office/officeart/2005/8/layout/bProcess2"/>
    <dgm:cxn modelId="{8F5E0AF0-8425-42FD-95B1-89E05ECA4046}" type="presParOf" srcId="{F515D0A6-D0BA-4030-A488-1C4463F387D9}" destId="{26C9BDA9-CE59-4275-809C-A10CE36A579E}" srcOrd="16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F04A7-AD0A-435E-9F3F-76AA89D06350}">
      <dsp:nvSpPr>
        <dsp:cNvPr id="0" name=""/>
        <dsp:cNvSpPr/>
      </dsp:nvSpPr>
      <dsp:spPr>
        <a:xfrm>
          <a:off x="2033558" y="0"/>
          <a:ext cx="3283866" cy="328386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83AEAC-4E6D-47F4-9B62-22FCC40B4071}">
      <dsp:nvSpPr>
        <dsp:cNvPr id="0" name=""/>
        <dsp:cNvSpPr/>
      </dsp:nvSpPr>
      <dsp:spPr>
        <a:xfrm>
          <a:off x="3675491" y="330150"/>
          <a:ext cx="2134512" cy="7773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Faculty Senate</a:t>
          </a:r>
        </a:p>
      </dsp:txBody>
      <dsp:txXfrm>
        <a:off x="3713438" y="368097"/>
        <a:ext cx="2058618" cy="701458"/>
      </dsp:txXfrm>
    </dsp:sp>
    <dsp:sp modelId="{B31CC48B-3A9E-4F41-9D0D-6D1CEAA96B50}">
      <dsp:nvSpPr>
        <dsp:cNvPr id="0" name=""/>
        <dsp:cNvSpPr/>
      </dsp:nvSpPr>
      <dsp:spPr>
        <a:xfrm>
          <a:off x="3675491" y="1204672"/>
          <a:ext cx="2134512" cy="7773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University Research Enhancement Committee (UREC)</a:t>
          </a:r>
        </a:p>
      </dsp:txBody>
      <dsp:txXfrm>
        <a:off x="3713438" y="1242619"/>
        <a:ext cx="2058618" cy="701458"/>
      </dsp:txXfrm>
    </dsp:sp>
    <dsp:sp modelId="{F2F566E7-2BFA-412D-A9F9-BB09EEE44D8C}">
      <dsp:nvSpPr>
        <dsp:cNvPr id="0" name=""/>
        <dsp:cNvSpPr/>
      </dsp:nvSpPr>
      <dsp:spPr>
        <a:xfrm>
          <a:off x="3675491" y="2079193"/>
          <a:ext cx="2134512" cy="77735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College Research Enhancement Committee (CREC)</a:t>
          </a:r>
        </a:p>
      </dsp:txBody>
      <dsp:txXfrm>
        <a:off x="3713438" y="2117140"/>
        <a:ext cx="2058618" cy="7014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D90804-B56E-4C11-85E3-9EC3D2FA5EBD}">
      <dsp:nvSpPr>
        <dsp:cNvPr id="0" name=""/>
        <dsp:cNvSpPr/>
      </dsp:nvSpPr>
      <dsp:spPr>
        <a:xfrm>
          <a:off x="438707" y="2623"/>
          <a:ext cx="1701041" cy="1193168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>
                  <a:lumMod val="95000"/>
                  <a:lumOff val="5000"/>
                </a:schemeClr>
              </a:solidFill>
            </a:rPr>
            <a:t>CREC scores proposals</a:t>
          </a:r>
        </a:p>
      </dsp:txBody>
      <dsp:txXfrm>
        <a:off x="687819" y="177358"/>
        <a:ext cx="1202817" cy="843698"/>
      </dsp:txXfrm>
    </dsp:sp>
    <dsp:sp modelId="{0C68A711-9CA9-4822-93A6-53BBB5B3537D}">
      <dsp:nvSpPr>
        <dsp:cNvPr id="0" name=""/>
        <dsp:cNvSpPr/>
      </dsp:nvSpPr>
      <dsp:spPr>
        <a:xfrm rot="10800000">
          <a:off x="1080423" y="1339331"/>
          <a:ext cx="417609" cy="289761"/>
        </a:xfrm>
        <a:prstGeom prst="triangle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2276C7-E690-4079-B400-791F140C8C72}">
      <dsp:nvSpPr>
        <dsp:cNvPr id="0" name=""/>
        <dsp:cNvSpPr/>
      </dsp:nvSpPr>
      <dsp:spPr>
        <a:xfrm>
          <a:off x="462402" y="1756231"/>
          <a:ext cx="1653651" cy="907508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>
                  <a:lumMod val="95000"/>
                  <a:lumOff val="5000"/>
                </a:schemeClr>
              </a:solidFill>
            </a:rPr>
            <a:t>Proposals ranked in descending order</a:t>
          </a:r>
        </a:p>
      </dsp:txBody>
      <dsp:txXfrm>
        <a:off x="506703" y="1800532"/>
        <a:ext cx="1565049" cy="818906"/>
      </dsp:txXfrm>
    </dsp:sp>
    <dsp:sp modelId="{5C1A618A-EDAB-42F0-BDD4-62192CAA33D6}">
      <dsp:nvSpPr>
        <dsp:cNvPr id="0" name=""/>
        <dsp:cNvSpPr/>
      </dsp:nvSpPr>
      <dsp:spPr>
        <a:xfrm rot="10800000">
          <a:off x="1080423" y="2852258"/>
          <a:ext cx="417609" cy="289761"/>
        </a:xfrm>
        <a:prstGeom prst="triangle">
          <a:avLst/>
        </a:prstGeom>
        <a:solidFill>
          <a:schemeClr val="accent1">
            <a:shade val="90000"/>
            <a:hueOff val="97780"/>
            <a:satOff val="-7980"/>
            <a:lumOff val="637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F99CEC-225D-4421-BAD0-988B03F22C12}">
      <dsp:nvSpPr>
        <dsp:cNvPr id="0" name=""/>
        <dsp:cNvSpPr/>
      </dsp:nvSpPr>
      <dsp:spPr>
        <a:xfrm>
          <a:off x="440556" y="3314137"/>
          <a:ext cx="1697343" cy="1013252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>
                  <a:lumMod val="95000"/>
                  <a:lumOff val="5000"/>
                </a:schemeClr>
              </a:solidFill>
            </a:rPr>
            <a:t>Budget adjusted to reflect allowed costs</a:t>
          </a:r>
        </a:p>
      </dsp:txBody>
      <dsp:txXfrm>
        <a:off x="490019" y="3363600"/>
        <a:ext cx="1598417" cy="914326"/>
      </dsp:txXfrm>
    </dsp:sp>
    <dsp:sp modelId="{85FDBBBE-B176-438E-BE87-2048B4CEC0EB}">
      <dsp:nvSpPr>
        <dsp:cNvPr id="0" name=""/>
        <dsp:cNvSpPr/>
      </dsp:nvSpPr>
      <dsp:spPr>
        <a:xfrm rot="5400000">
          <a:off x="2254578" y="3675882"/>
          <a:ext cx="417609" cy="289761"/>
        </a:xfrm>
        <a:prstGeom prst="triangle">
          <a:avLst/>
        </a:prstGeom>
        <a:solidFill>
          <a:schemeClr val="accent1">
            <a:shade val="90000"/>
            <a:hueOff val="195559"/>
            <a:satOff val="-15960"/>
            <a:lumOff val="127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819DB0-0F13-4343-AD96-4BBAEE149666}">
      <dsp:nvSpPr>
        <dsp:cNvPr id="0" name=""/>
        <dsp:cNvSpPr/>
      </dsp:nvSpPr>
      <dsp:spPr>
        <a:xfrm>
          <a:off x="2772464" y="3314137"/>
          <a:ext cx="1583482" cy="1013252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1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>
                  <a:lumMod val="95000"/>
                  <a:lumOff val="5000"/>
                </a:schemeClr>
              </a:solidFill>
            </a:rPr>
            <a:t>Highest rated marked for funding and ties are resolved</a:t>
          </a:r>
        </a:p>
      </dsp:txBody>
      <dsp:txXfrm>
        <a:off x="2821927" y="3363600"/>
        <a:ext cx="1484556" cy="914326"/>
      </dsp:txXfrm>
    </dsp:sp>
    <dsp:sp modelId="{3994B261-B79A-45A4-B1B2-0CA9DC53E012}">
      <dsp:nvSpPr>
        <dsp:cNvPr id="0" name=""/>
        <dsp:cNvSpPr/>
      </dsp:nvSpPr>
      <dsp:spPr>
        <a:xfrm>
          <a:off x="3355401" y="2846730"/>
          <a:ext cx="417609" cy="289761"/>
        </a:xfrm>
        <a:prstGeom prst="triangle">
          <a:avLst/>
        </a:prstGeom>
        <a:solidFill>
          <a:schemeClr val="accent1">
            <a:shade val="90000"/>
            <a:hueOff val="293339"/>
            <a:satOff val="-23940"/>
            <a:lumOff val="191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4C9FA6-5848-43C8-B887-98B18827129B}">
      <dsp:nvSpPr>
        <dsp:cNvPr id="0" name=""/>
        <dsp:cNvSpPr/>
      </dsp:nvSpPr>
      <dsp:spPr>
        <a:xfrm>
          <a:off x="2758788" y="1734484"/>
          <a:ext cx="1610835" cy="951001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>
                  <a:lumMod val="95000"/>
                  <a:lumOff val="5000"/>
                </a:schemeClr>
              </a:solidFill>
            </a:rPr>
            <a:t>CREC chair submits recommendations to UREC and AVPR</a:t>
          </a:r>
        </a:p>
      </dsp:txBody>
      <dsp:txXfrm>
        <a:off x="2805212" y="1780908"/>
        <a:ext cx="1517987" cy="858153"/>
      </dsp:txXfrm>
    </dsp:sp>
    <dsp:sp modelId="{8B00F119-6BC0-4CD4-96FE-92F3E1CE6984}">
      <dsp:nvSpPr>
        <dsp:cNvPr id="0" name=""/>
        <dsp:cNvSpPr/>
      </dsp:nvSpPr>
      <dsp:spPr>
        <a:xfrm>
          <a:off x="3355401" y="1271090"/>
          <a:ext cx="417609" cy="289761"/>
        </a:xfrm>
        <a:prstGeom prst="triangle">
          <a:avLst/>
        </a:prstGeom>
        <a:solidFill>
          <a:schemeClr val="accent1">
            <a:shade val="90000"/>
            <a:hueOff val="391119"/>
            <a:satOff val="-31919"/>
            <a:lumOff val="2548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E64B1A-CF2A-4AB6-A2D8-8500CE0EFAF1}">
      <dsp:nvSpPr>
        <dsp:cNvPr id="0" name=""/>
        <dsp:cNvSpPr/>
      </dsp:nvSpPr>
      <dsp:spPr>
        <a:xfrm>
          <a:off x="2736333" y="84555"/>
          <a:ext cx="1655744" cy="1029304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>
                  <a:lumMod val="95000"/>
                  <a:lumOff val="5000"/>
                </a:schemeClr>
              </a:solidFill>
            </a:rPr>
            <a:t>UREC resolves conflicts, reviews, and approves CREC recommendations</a:t>
          </a:r>
        </a:p>
      </dsp:txBody>
      <dsp:txXfrm>
        <a:off x="2786579" y="134801"/>
        <a:ext cx="1555252" cy="928812"/>
      </dsp:txXfrm>
    </dsp:sp>
    <dsp:sp modelId="{972A3E45-B602-4FE7-93E0-D3BB07603C17}">
      <dsp:nvSpPr>
        <dsp:cNvPr id="0" name=""/>
        <dsp:cNvSpPr/>
      </dsp:nvSpPr>
      <dsp:spPr>
        <a:xfrm rot="5400000">
          <a:off x="4544579" y="454326"/>
          <a:ext cx="417609" cy="289761"/>
        </a:xfrm>
        <a:prstGeom prst="triangle">
          <a:avLst/>
        </a:prstGeom>
        <a:solidFill>
          <a:schemeClr val="accent1">
            <a:shade val="90000"/>
            <a:hueOff val="488898"/>
            <a:satOff val="-39899"/>
            <a:lumOff val="318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2B46C-FC88-47B7-8A57-7C23D08C61C4}">
      <dsp:nvSpPr>
        <dsp:cNvPr id="0" name=""/>
        <dsp:cNvSpPr/>
      </dsp:nvSpPr>
      <dsp:spPr>
        <a:xfrm>
          <a:off x="5098287" y="127419"/>
          <a:ext cx="1647738" cy="943576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>
                  <a:lumMod val="95000"/>
                  <a:lumOff val="5000"/>
                </a:schemeClr>
              </a:solidFill>
            </a:rPr>
            <a:t>UREC Chair and AVPR present recommendations to Faculty Senate</a:t>
          </a:r>
        </a:p>
      </dsp:txBody>
      <dsp:txXfrm>
        <a:off x="5144349" y="173481"/>
        <a:ext cx="1555614" cy="851452"/>
      </dsp:txXfrm>
    </dsp:sp>
    <dsp:sp modelId="{142B180D-77B2-4C36-A00E-A9B0D6906D16}">
      <dsp:nvSpPr>
        <dsp:cNvPr id="0" name=""/>
        <dsp:cNvSpPr/>
      </dsp:nvSpPr>
      <dsp:spPr>
        <a:xfrm rot="10800000">
          <a:off x="5713351" y="1270073"/>
          <a:ext cx="417609" cy="289761"/>
        </a:xfrm>
        <a:prstGeom prst="triangle">
          <a:avLst/>
        </a:prstGeom>
        <a:solidFill>
          <a:schemeClr val="accent1">
            <a:shade val="90000"/>
            <a:hueOff val="586678"/>
            <a:satOff val="-47879"/>
            <a:lumOff val="382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81363C-985B-4CE1-8B59-DE2E5500262E}">
      <dsp:nvSpPr>
        <dsp:cNvPr id="0" name=""/>
        <dsp:cNvSpPr/>
      </dsp:nvSpPr>
      <dsp:spPr>
        <a:xfrm>
          <a:off x="5098287" y="1742510"/>
          <a:ext cx="1647738" cy="934949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3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>
                  <a:lumMod val="95000"/>
                  <a:lumOff val="5000"/>
                </a:schemeClr>
              </a:solidFill>
            </a:rPr>
            <a:t>Faculty Senate acts on recommendations</a:t>
          </a:r>
        </a:p>
      </dsp:txBody>
      <dsp:txXfrm>
        <a:off x="5143927" y="1788150"/>
        <a:ext cx="1556458" cy="843669"/>
      </dsp:txXfrm>
    </dsp:sp>
    <dsp:sp modelId="{CB065444-E83D-4198-8065-C35A33B515E6}">
      <dsp:nvSpPr>
        <dsp:cNvPr id="0" name=""/>
        <dsp:cNvSpPr/>
      </dsp:nvSpPr>
      <dsp:spPr>
        <a:xfrm rot="10800000">
          <a:off x="5713351" y="2814139"/>
          <a:ext cx="417609" cy="289761"/>
        </a:xfrm>
        <a:prstGeom prst="triangle">
          <a:avLst/>
        </a:prstGeom>
        <a:solidFill>
          <a:schemeClr val="accent1">
            <a:shade val="90000"/>
            <a:hueOff val="684458"/>
            <a:satOff val="-55859"/>
            <a:lumOff val="446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C9BDA9-CE59-4275-809C-A10CE36A579E}">
      <dsp:nvSpPr>
        <dsp:cNvPr id="0" name=""/>
        <dsp:cNvSpPr/>
      </dsp:nvSpPr>
      <dsp:spPr>
        <a:xfrm>
          <a:off x="4988662" y="3224179"/>
          <a:ext cx="1866987" cy="1193168"/>
        </a:xfrm>
        <a:prstGeom prst="ellipse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solidFill>
                <a:schemeClr val="tx1">
                  <a:lumMod val="95000"/>
                  <a:lumOff val="5000"/>
                </a:schemeClr>
              </a:solidFill>
            </a:rPr>
            <a:t>NOTIFICATION EMAIL SENT TO ALL APPLICANTS to check website</a:t>
          </a:r>
        </a:p>
      </dsp:txBody>
      <dsp:txXfrm>
        <a:off x="5262076" y="3398914"/>
        <a:ext cx="1320159" cy="8436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31853D67-1245-4E1A-8E95-8FE3732ABCF9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DD837187-142C-4901-89C5-7E6CAE39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469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9D0A7D08-D7F9-5C4F-B4C3-12A28E2F02F9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D08F6A8D-B7AC-F44A-90C8-48FDD5964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925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F6A8D-B7AC-F44A-90C8-48FDD59641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967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A5222-C645-194E-AA89-2CCF1B27CC3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7693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A5222-C645-194E-AA89-2CCF1B27CC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951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A5222-C645-194E-AA89-2CCF1B27CC3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583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F6A8D-B7AC-F44A-90C8-48FDD596417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060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F6A8D-B7AC-F44A-90C8-48FDD596417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1807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F6A8D-B7AC-F44A-90C8-48FDD596417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764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F6A8D-B7AC-F44A-90C8-48FDD596417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048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F6A8D-B7AC-F44A-90C8-48FDD596417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25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F6A8D-B7AC-F44A-90C8-48FDD596417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097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F6A8D-B7AC-F44A-90C8-48FDD596417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06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A5222-C645-194E-AA89-2CCF1B27CC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95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F6A8D-B7AC-F44A-90C8-48FDD59641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49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F6A8D-B7AC-F44A-90C8-48FDD596417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99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F6A8D-B7AC-F44A-90C8-48FDD596417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2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F6A8D-B7AC-F44A-90C8-48FDD596417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29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F6A8D-B7AC-F44A-90C8-48FDD596417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97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A5222-C645-194E-AA89-2CCF1B27CC3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277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F6A8D-B7AC-F44A-90C8-48FDD596417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579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September 16, 2024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September 16,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September 16,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September 16,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September 16,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September 16,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September 16,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September 16,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September 16,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September 16, 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September 16,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September 16,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winn@txstat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.txst.edu/rrss/rep/guidelines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.txst.edu/rrss/rep/guidelines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3.finearts.txstate.edu/" TargetMode="External"/><Relationship Id="rId5" Type="http://schemas.openxmlformats.org/officeDocument/2006/relationships/hyperlink" Target="mailto:%7Cmc65@txstate.edu" TargetMode="External"/><Relationship Id="rId4" Type="http://schemas.openxmlformats.org/officeDocument/2006/relationships/hyperlink" Target="mailto:mwinn@txstate.ed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16099" y="4185866"/>
            <a:ext cx="3616146" cy="1260629"/>
          </a:xfrm>
        </p:spPr>
        <p:txBody>
          <a:bodyPr>
            <a:noAutofit/>
          </a:bodyPr>
          <a:lstStyle/>
          <a:p>
            <a:r>
              <a:rPr lang="en-US" sz="2400" b="1" dirty="0"/>
              <a:t>Writing REP Proposals:</a:t>
            </a:r>
          </a:p>
          <a:p>
            <a:r>
              <a:rPr lang="en-US" sz="2400" dirty="0"/>
              <a:t>For the College of Fine Arts and Communication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04345" y="165826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78820" y="4532135"/>
            <a:ext cx="5327374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Presented By:</a:t>
            </a:r>
          </a:p>
          <a:p>
            <a:endParaRPr lang="en-US" sz="700" dirty="0"/>
          </a:p>
          <a:p>
            <a:r>
              <a:rPr lang="en-US" sz="1400" dirty="0"/>
              <a:t>Matthew Winn</a:t>
            </a:r>
          </a:p>
          <a:p>
            <a:r>
              <a:rPr lang="en-US" sz="1400" i="1" dirty="0"/>
              <a:t>Pre-Award Research Coordinator</a:t>
            </a:r>
          </a:p>
          <a:p>
            <a:r>
              <a:rPr lang="en-US" sz="1400" dirty="0"/>
              <a:t>(512)-408-2727</a:t>
            </a:r>
          </a:p>
          <a:p>
            <a:r>
              <a:rPr lang="en-US" sz="1400" dirty="0">
                <a:hlinkClick r:id="rId3"/>
              </a:rPr>
              <a:t>mwinn@txstate.edu</a:t>
            </a:r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grpSp>
        <p:nvGrpSpPr>
          <p:cNvPr id="6" name="Group 5"/>
          <p:cNvGrpSpPr/>
          <p:nvPr/>
        </p:nvGrpSpPr>
        <p:grpSpPr>
          <a:xfrm>
            <a:off x="573048" y="508476"/>
            <a:ext cx="6338256" cy="3586545"/>
            <a:chOff x="573048" y="508476"/>
            <a:chExt cx="6338256" cy="3586545"/>
          </a:xfrm>
        </p:grpSpPr>
        <p:pic>
          <p:nvPicPr>
            <p:cNvPr id="7" name="Picture 6" descr="center-colors_vertical_new.jpe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488" t="24180" r="18417" b="29616"/>
            <a:stretch/>
          </p:blipFill>
          <p:spPr>
            <a:xfrm>
              <a:off x="573048" y="508476"/>
              <a:ext cx="6338256" cy="3586545"/>
            </a:xfrm>
            <a:prstGeom prst="rect">
              <a:avLst/>
            </a:prstGeom>
            <a:ln w="57150" cmpd="sng">
              <a:solidFill>
                <a:schemeClr val="accent2"/>
              </a:solidFill>
            </a:ln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0340" y="688467"/>
              <a:ext cx="2007500" cy="1690526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3889011" y="5888924"/>
            <a:ext cx="4790755" cy="430887"/>
          </a:xfrm>
          <a:prstGeom prst="rect">
            <a:avLst/>
          </a:prstGeom>
          <a:solidFill>
            <a:srgbClr val="F5F5F5"/>
          </a:solidFill>
          <a:ln>
            <a:solidFill>
              <a:srgbClr val="74A51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</a:rPr>
              <a:t>DEADLINE: October 9th @ 5:00pm</a:t>
            </a:r>
          </a:p>
        </p:txBody>
      </p:sp>
    </p:spTree>
    <p:extLst>
      <p:ext uri="{BB962C8B-B14F-4D97-AF65-F5344CB8AC3E}">
        <p14:creationId xmlns:p14="http://schemas.microsoft.com/office/powerpoint/2010/main" val="4237064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541887"/>
            <a:ext cx="7462066" cy="776210"/>
          </a:xfrm>
        </p:spPr>
        <p:txBody>
          <a:bodyPr>
            <a:normAutofit/>
          </a:bodyPr>
          <a:lstStyle/>
          <a:p>
            <a:r>
              <a:rPr lang="en-US" sz="3000" b="1" dirty="0"/>
              <a:t>How much funding will TXST award?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09030" y="4250210"/>
            <a:ext cx="7706308" cy="3508977"/>
          </a:xfrm>
        </p:spPr>
        <p:txBody>
          <a:bodyPr>
            <a:normAutofit/>
          </a:bodyPr>
          <a:lstStyle/>
          <a:p>
            <a:r>
              <a:rPr lang="en-US" sz="2100" dirty="0"/>
              <a:t>This year:</a:t>
            </a:r>
          </a:p>
          <a:p>
            <a:pPr lvl="1"/>
            <a:r>
              <a:rPr lang="en-US" sz="1900" dirty="0"/>
              <a:t>Some comes from a small portion of the university’s overall funded research (i.e. grants, contracts)</a:t>
            </a:r>
          </a:p>
          <a:p>
            <a:pPr lvl="1"/>
            <a:r>
              <a:rPr lang="en-US" sz="1900" dirty="0"/>
              <a:t>Some comes from state funds matching large gifts from private donors (i.e. TRIP funds)</a:t>
            </a:r>
          </a:p>
          <a:p>
            <a:endParaRPr lang="en-US" sz="2100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921381661"/>
              </p:ext>
            </p:extLst>
          </p:nvPr>
        </p:nvGraphicFramePr>
        <p:xfrm>
          <a:off x="709030" y="1318097"/>
          <a:ext cx="5520181" cy="2932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666006"/>
              </p:ext>
            </p:extLst>
          </p:nvPr>
        </p:nvGraphicFramePr>
        <p:xfrm>
          <a:off x="5986271" y="2478246"/>
          <a:ext cx="2570976" cy="876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8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775">
                <a:tc>
                  <a:txBody>
                    <a:bodyPr/>
                    <a:lstStyle/>
                    <a:p>
                      <a:r>
                        <a:rPr lang="en-US" dirty="0"/>
                        <a:t>FY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367">
                <a:tc>
                  <a:txBody>
                    <a:bodyPr/>
                    <a:lstStyle/>
                    <a:p>
                      <a:r>
                        <a:rPr lang="en-US" dirty="0"/>
                        <a:t>$450,000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$450,000?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37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541887"/>
            <a:ext cx="7462066" cy="776210"/>
          </a:xfrm>
        </p:spPr>
        <p:txBody>
          <a:bodyPr>
            <a:normAutofit fontScale="90000"/>
          </a:bodyPr>
          <a:lstStyle/>
          <a:p>
            <a:r>
              <a:rPr lang="en-US" sz="3000" b="1" dirty="0"/>
              <a:t>How much funding will my college award?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7618" y="3221510"/>
            <a:ext cx="7706308" cy="2536353"/>
          </a:xfrm>
        </p:spPr>
        <p:txBody>
          <a:bodyPr>
            <a:normAutofit/>
          </a:bodyPr>
          <a:lstStyle/>
          <a:p>
            <a:r>
              <a:rPr lang="en-US" sz="2100" dirty="0"/>
              <a:t>The amount of funding each college is allowed to award is proportional and based on their total amount requested from REP proposals</a:t>
            </a:r>
          </a:p>
          <a:p>
            <a:r>
              <a:rPr lang="en-US" sz="2100" dirty="0"/>
              <a:t>The more REP funds requested from a college, the more REP funds that college can award that year</a:t>
            </a:r>
          </a:p>
          <a:p>
            <a:r>
              <a:rPr lang="en-US" sz="2100" b="1" dirty="0"/>
              <a:t>Last year</a:t>
            </a:r>
            <a:r>
              <a:rPr lang="en-US" sz="2100" dirty="0"/>
              <a:t>, each college was awarded </a:t>
            </a:r>
            <a:r>
              <a:rPr lang="en-US" sz="2100" b="1" dirty="0"/>
              <a:t>32.7% </a:t>
            </a:r>
            <a:r>
              <a:rPr lang="en-US" sz="2100" dirty="0"/>
              <a:t>of funds requested. This year will hopefully be higher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268411"/>
              </p:ext>
            </p:extLst>
          </p:nvPr>
        </p:nvGraphicFramePr>
        <p:xfrm>
          <a:off x="2862383" y="1657350"/>
          <a:ext cx="3399602" cy="1255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9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9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7391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COFAC TOTAL REP Funds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48">
                <a:tc>
                  <a:txBody>
                    <a:bodyPr/>
                    <a:lstStyle/>
                    <a:p>
                      <a:r>
                        <a:rPr lang="en-US" dirty="0"/>
                        <a:t>FY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524">
                <a:tc>
                  <a:txBody>
                    <a:bodyPr/>
                    <a:lstStyle/>
                    <a:p>
                      <a:r>
                        <a:rPr lang="en-US" dirty="0"/>
                        <a:t>$99,794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$64,000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48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620790"/>
            <a:ext cx="7462066" cy="776210"/>
          </a:xfrm>
        </p:spPr>
        <p:txBody>
          <a:bodyPr>
            <a:normAutofit/>
          </a:bodyPr>
          <a:lstStyle/>
          <a:p>
            <a:r>
              <a:rPr lang="en-US" sz="3000" b="1" dirty="0"/>
              <a:t>Last Year’s Funding (FY24 Applications)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733775"/>
              </p:ext>
            </p:extLst>
          </p:nvPr>
        </p:nvGraphicFramePr>
        <p:xfrm>
          <a:off x="1042988" y="1542222"/>
          <a:ext cx="6777036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4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4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2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4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Submissions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Awards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Allocated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Applied 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$ 53,491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Business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$ 56,000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Fine Arts/</a:t>
                      </a:r>
                      <a:r>
                        <a:rPr lang="en-US" dirty="0" err="1"/>
                        <a:t>Comm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$64,000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Health Professions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$ 36,636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Liberal 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$ 107,760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Science/</a:t>
                      </a:r>
                    </a:p>
                    <a:p>
                      <a:r>
                        <a:rPr lang="en-US" dirty="0"/>
                        <a:t>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$ 102,048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Content Placeholder 5"/>
          <p:cNvSpPr txBox="1">
            <a:spLocks/>
          </p:cNvSpPr>
          <p:nvPr/>
        </p:nvSpPr>
        <p:spPr>
          <a:xfrm>
            <a:off x="1042707" y="5316662"/>
            <a:ext cx="6777317" cy="1085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5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465" y="1028221"/>
            <a:ext cx="7024744" cy="67254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How do I apply?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462" y="2320276"/>
            <a:ext cx="7263774" cy="409957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b="1" dirty="0"/>
              <a:t>Online: </a:t>
            </a:r>
            <a:r>
              <a:rPr lang="en-US" dirty="0">
                <a:ea typeface="ＭＳ Ｐゴシック" charset="0"/>
              </a:rPr>
              <a:t>All proposals must be submitted electronically through the online application provided on the Research Enhancement Program (REP) webpage </a:t>
            </a:r>
          </a:p>
          <a:p>
            <a:pPr>
              <a:defRPr/>
            </a:pPr>
            <a:r>
              <a:rPr lang="en-US" dirty="0">
                <a:ea typeface="ＭＳ Ｐゴシック" charset="0"/>
                <a:hlinkClick r:id="rId3"/>
              </a:rPr>
              <a:t>https://www.research.txst.edu/rrss/rep/guidelines.html</a:t>
            </a:r>
            <a:endParaRPr lang="en-US" dirty="0">
              <a:ea typeface="ＭＳ Ｐゴシック" charset="0"/>
            </a:endParaRPr>
          </a:p>
          <a:p>
            <a:pPr>
              <a:defRPr/>
            </a:pPr>
            <a:r>
              <a:rPr lang="en-US" dirty="0">
                <a:ea typeface="ＭＳ Ｐゴシック" charset="0"/>
              </a:rPr>
              <a:t>Click on the menu bar link "REP Online Application" to begin the process 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pPr marL="365760" lvl="1" indent="0">
              <a:buNone/>
            </a:pPr>
            <a:endParaRPr lang="en-US" sz="3000" dirty="0"/>
          </a:p>
          <a:p>
            <a:pPr lvl="2"/>
            <a:endParaRPr lang="en-US" dirty="0"/>
          </a:p>
          <a:p>
            <a:pPr lvl="1"/>
            <a:endParaRPr lang="en-US" sz="3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8212" y="841115"/>
            <a:ext cx="3240024" cy="1438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21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477" y="984739"/>
            <a:ext cx="6628685" cy="545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55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76" y="1028221"/>
            <a:ext cx="7605661" cy="67254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Application: Proposal Narrative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462" y="1948801"/>
            <a:ext cx="7263774" cy="4415423"/>
          </a:xfrm>
        </p:spPr>
        <p:txBody>
          <a:bodyPr>
            <a:normAutofit fontScale="92500" lnSpcReduction="10000"/>
          </a:bodyPr>
          <a:lstStyle/>
          <a:p>
            <a:pPr marL="0" lvl="0" indent="0" eaLnBrk="0" hangingPunct="0">
              <a:lnSpc>
                <a:spcPct val="80000"/>
              </a:lnSpc>
              <a:spcAft>
                <a:spcPts val="1200"/>
              </a:spcAft>
              <a:buNone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The narrative must be saved as a PDF document, maximum five pages (including any literature citations) double-spaced in </a:t>
            </a:r>
            <a:r>
              <a:rPr lang="en-US" dirty="0">
                <a:solidFill>
                  <a:srgbClr val="000000"/>
                </a:solidFill>
                <a:latin typeface="Times"/>
                <a:ea typeface="ＭＳ Ｐゴシック" charset="0"/>
                <a:cs typeface="Times"/>
              </a:rPr>
              <a:t>12 point Times</a:t>
            </a: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 font with one inch margins. References and citations may be single-spaced. 8MB size limit. It should include:</a:t>
            </a:r>
          </a:p>
          <a:p>
            <a:pPr lvl="1" indent="-342900" eaLnBrk="0" hangingPunct="0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Introduction</a:t>
            </a:r>
          </a:p>
          <a:p>
            <a:pPr lvl="1" indent="-342900" eaLnBrk="0" hangingPunct="0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Methodology</a:t>
            </a:r>
          </a:p>
          <a:p>
            <a:pPr lvl="1" indent="-342900" eaLnBrk="0" hangingPunct="0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Quality of Proposed Project (Project Description &amp; Importance</a:t>
            </a:r>
          </a:p>
          <a:p>
            <a:pPr lvl="1" indent="-342900" eaLnBrk="0" hangingPunct="0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Budget Justification</a:t>
            </a:r>
          </a:p>
          <a:p>
            <a:pPr lvl="1" indent="-342900" eaLnBrk="0" hangingPunct="0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Explanation of team member roles (if appropriate)</a:t>
            </a:r>
          </a:p>
          <a:p>
            <a:pPr lvl="1" indent="-342900" eaLnBrk="0" hangingPunct="0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Curriculum Vitae (In one PDF with Narrative)</a:t>
            </a:r>
          </a:p>
          <a:p>
            <a:pPr lvl="1" indent="-342900" eaLnBrk="0" hangingPunct="0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  <a:p>
            <a:pPr lvl="1" indent="-342900" eaLnBrk="0" hangingPunct="0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pPr marL="365760" lvl="1" indent="0">
              <a:buNone/>
            </a:pPr>
            <a:endParaRPr lang="en-US" sz="3000" dirty="0"/>
          </a:p>
          <a:p>
            <a:pPr lvl="2"/>
            <a:endParaRPr lang="en-US" dirty="0"/>
          </a:p>
          <a:p>
            <a:pPr lvl="1"/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56581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77" y="1028221"/>
            <a:ext cx="7691386" cy="67254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Application: Curriculum Vitae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462" y="1948801"/>
            <a:ext cx="7263774" cy="4099573"/>
          </a:xfrm>
        </p:spPr>
        <p:txBody>
          <a:bodyPr>
            <a:normAutofit lnSpcReduction="10000"/>
          </a:bodyPr>
          <a:lstStyle/>
          <a:p>
            <a:pPr lvl="0" indent="-342900" eaLnBrk="0" hangingPunct="0">
              <a:lnSpc>
                <a:spcPct val="80000"/>
              </a:lnSpc>
              <a:spcAft>
                <a:spcPts val="600"/>
              </a:spcAft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A</a:t>
            </a:r>
            <a:r>
              <a:rPr lang="en-US" altLang="en-US" i="1" dirty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two page maximum</a:t>
            </a:r>
            <a:r>
              <a:rPr lang="en-US" altLang="en-US" b="1" i="1" dirty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CV </a:t>
            </a:r>
            <a:r>
              <a:rPr lang="en-US" altLang="en-US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(</a:t>
            </a:r>
            <a:r>
              <a:rPr lang="en-US" altLang="en-US" b="1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single spaced in 12 pt. Times</a:t>
            </a:r>
            <a:r>
              <a:rPr lang="en-US" altLang="en-US" i="1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) 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for each applicant that summarizes the applicant’s research, and scholarly/ creative activities. CV(s) should detail outcomes from previously funded REP grants and a third page is allowed for this purpose if needed</a:t>
            </a:r>
          </a:p>
          <a:p>
            <a:pPr lvl="0" indent="-342900" eaLnBrk="0" hangingPunct="0">
              <a:lnSpc>
                <a:spcPct val="80000"/>
              </a:lnSpc>
              <a:spcAft>
                <a:spcPts val="600"/>
              </a:spcAft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The CV(s) must be added to the end of the narrative so that both </a:t>
            </a: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comprise a single PDF document</a:t>
            </a:r>
          </a:p>
          <a:p>
            <a:pPr lvl="0" indent="-342900" eaLnBrk="0" hangingPunct="0">
              <a:lnSpc>
                <a:spcPct val="80000"/>
              </a:lnSpc>
              <a:spcAft>
                <a:spcPts val="600"/>
              </a:spcAft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The narrative/CV document must be </a:t>
            </a: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uploaded 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via the online application process by clicking the "Narrative/Vitae Upload" link on the menu bar</a:t>
            </a:r>
            <a:endParaRPr lang="en-US" altLang="en-US" dirty="0">
              <a:solidFill>
                <a:srgbClr val="000000"/>
              </a:solidFill>
              <a:latin typeface="Times New Roman"/>
              <a:ea typeface="MS PGothic" pitchFamily="34" charset="-128"/>
            </a:endParaRPr>
          </a:p>
          <a:p>
            <a:pPr lvl="1" indent="-342900" eaLnBrk="0" hangingPunct="0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  <a:p>
            <a:pPr lvl="1" indent="-342900" eaLnBrk="0" hangingPunct="0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pPr marL="365760" lvl="1" indent="0">
              <a:buNone/>
            </a:pPr>
            <a:endParaRPr lang="en-US" sz="3000" dirty="0"/>
          </a:p>
          <a:p>
            <a:pPr lvl="2"/>
            <a:endParaRPr lang="en-US" dirty="0"/>
          </a:p>
          <a:p>
            <a:pPr lvl="1"/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62755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D0135-4FDB-6783-3DE2-801ACC7E5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065" y="428574"/>
            <a:ext cx="2630307" cy="1143000"/>
          </a:xfrm>
        </p:spPr>
        <p:txBody>
          <a:bodyPr/>
          <a:lstStyle/>
          <a:p>
            <a:r>
              <a:rPr lang="en-US" b="1" dirty="0"/>
              <a:t>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A682A-AF8E-14AF-67D7-B598E0CCF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986456"/>
            <a:ext cx="6777317" cy="434016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The REP Budget Template </a:t>
            </a:r>
            <a:r>
              <a:rPr lang="en-US" dirty="0"/>
              <a:t>can be found in the </a:t>
            </a:r>
            <a:r>
              <a:rPr lang="en-US" dirty="0" err="1"/>
              <a:t>InfoReady</a:t>
            </a:r>
            <a:r>
              <a:rPr lang="en-US" dirty="0"/>
              <a:t> System (I can also send you the template)</a:t>
            </a:r>
          </a:p>
          <a:p>
            <a:endParaRPr lang="en-US" dirty="0"/>
          </a:p>
          <a:p>
            <a:r>
              <a:rPr lang="en-US" dirty="0"/>
              <a:t>Budget Lines include: Faculty Salaries, Hourly Wages, and Maintenance and Operation (M&amp;O)</a:t>
            </a:r>
          </a:p>
          <a:p>
            <a:endParaRPr lang="en-US" dirty="0"/>
          </a:p>
          <a:p>
            <a:r>
              <a:rPr lang="en-US" b="1" dirty="0"/>
              <a:t>Important Note:</a:t>
            </a:r>
            <a:r>
              <a:rPr lang="en-US" dirty="0"/>
              <a:t> Consultants and funds for payment of human subjects are listed under M&amp;O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547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977" y="1028221"/>
            <a:ext cx="7691386" cy="67254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Upon Award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462" y="1948801"/>
            <a:ext cx="7263774" cy="1272864"/>
          </a:xfrm>
        </p:spPr>
        <p:txBody>
          <a:bodyPr>
            <a:normAutofit lnSpcReduction="10000"/>
          </a:bodyPr>
          <a:lstStyle/>
          <a:p>
            <a:pPr lvl="0" indent="-342900" eaLnBrk="0" hangingPunct="0">
              <a:lnSpc>
                <a:spcPct val="80000"/>
              </a:lnSpc>
              <a:spcAft>
                <a:spcPts val="600"/>
              </a:spcAft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All applicants will receive an email from Dr. Michael Blanda stating that the FY25 REP Awards have been posted to the 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  <a:hlinkClick r:id="rId3"/>
              </a:rPr>
              <a:t>REP site 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(Dec 4).</a:t>
            </a:r>
          </a:p>
          <a:p>
            <a:pPr lvl="0" indent="-342900" eaLnBrk="0" hangingPunct="0">
              <a:lnSpc>
                <a:spcPct val="80000"/>
              </a:lnSpc>
              <a:spcAft>
                <a:spcPts val="600"/>
              </a:spcAft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Times New Roman"/>
              <a:ea typeface="MS PGothic" pitchFamily="34" charset="-128"/>
            </a:endParaRPr>
          </a:p>
          <a:p>
            <a:pPr lvl="1" indent="-342900" eaLnBrk="0" hangingPunct="0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  <a:p>
            <a:pPr lvl="1" indent="-342900" eaLnBrk="0" hangingPunct="0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pPr marL="365760" lvl="1" indent="0">
              <a:buNone/>
            </a:pPr>
            <a:endParaRPr lang="en-US" sz="3000" dirty="0"/>
          </a:p>
          <a:p>
            <a:pPr lvl="2"/>
            <a:endParaRPr lang="en-US" dirty="0"/>
          </a:p>
          <a:p>
            <a:pPr lvl="1"/>
            <a:endParaRPr lang="en-US" sz="30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23977" y="2991840"/>
            <a:ext cx="7691386" cy="6725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>
                <a:solidFill>
                  <a:schemeClr val="accent1">
                    <a:lumMod val="50000"/>
                  </a:schemeClr>
                </a:solidFill>
              </a:rPr>
              <a:t>Next Steps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04462" y="3824176"/>
            <a:ext cx="7263774" cy="2684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342900" eaLnBrk="0" hangingPunct="0">
              <a:lnSpc>
                <a:spcPct val="80000"/>
              </a:lnSpc>
              <a:spcAft>
                <a:spcPts val="600"/>
              </a:spcAft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Award and account setup will be sent via email. . </a:t>
            </a: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You must accept the award and send back the documents signed by the due date in Dr. </a:t>
            </a:r>
            <a:r>
              <a:rPr lang="en-US" altLang="en-US" b="1" dirty="0" err="1">
                <a:solidFill>
                  <a:srgbClr val="000000"/>
                </a:solidFill>
                <a:ea typeface="MS PGothic" pitchFamily="34" charset="-128"/>
              </a:rPr>
              <a:t>Blanda’s</a:t>
            </a: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 email</a:t>
            </a:r>
          </a:p>
          <a:p>
            <a:pPr indent="-342900" eaLnBrk="0" hangingPunct="0">
              <a:lnSpc>
                <a:spcPct val="80000"/>
              </a:lnSpc>
              <a:spcAft>
                <a:spcPts val="600"/>
              </a:spcAft>
              <a:buFontTx/>
              <a:buChar char="•"/>
            </a:pPr>
            <a:r>
              <a:rPr lang="en-US" altLang="en-US" b="1" dirty="0">
                <a:solidFill>
                  <a:schemeClr val="tx1"/>
                </a:solidFill>
                <a:ea typeface="MS PGothic" pitchFamily="34" charset="-128"/>
              </a:rPr>
              <a:t>Be sure to add Matthew and Meredith, along with your departmental administrative assistant, so we can all work together</a:t>
            </a:r>
          </a:p>
          <a:p>
            <a:pPr indent="-342900" eaLnBrk="0" hangingPunct="0">
              <a:lnSpc>
                <a:spcPct val="80000"/>
              </a:lnSpc>
              <a:spcAft>
                <a:spcPts val="600"/>
              </a:spcAft>
              <a:buFontTx/>
              <a:buChar char="•"/>
            </a:pPr>
            <a:endParaRPr lang="en-US" altLang="en-US" dirty="0">
              <a:solidFill>
                <a:srgbClr val="000000"/>
              </a:solidFill>
              <a:latin typeface="Times New Roman"/>
              <a:ea typeface="MS PGothic" pitchFamily="34" charset="-128"/>
            </a:endParaRPr>
          </a:p>
          <a:p>
            <a:pPr lvl="1" indent="-342900" eaLnBrk="0" hangingPunct="0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  <a:p>
            <a:pPr lvl="1" indent="-342900" eaLnBrk="0" hangingPunct="0">
              <a:lnSpc>
                <a:spcPct val="80000"/>
              </a:lnSpc>
              <a:spcAft>
                <a:spcPts val="1200"/>
              </a:spcAft>
              <a:buFontTx/>
              <a:buChar char="•"/>
              <a:defRPr/>
            </a:pPr>
            <a:endParaRPr lang="en-US" dirty="0">
              <a:solidFill>
                <a:srgbClr val="000000"/>
              </a:solidFill>
              <a:ea typeface="ＭＳ Ｐゴシック" charset="0"/>
            </a:endParaRP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pPr marL="365760" lvl="1" indent="0">
              <a:buFont typeface="Wingdings 2" pitchFamily="18" charset="2"/>
              <a:buNone/>
            </a:pPr>
            <a:endParaRPr lang="en-US" sz="3000" dirty="0"/>
          </a:p>
          <a:p>
            <a:pPr lvl="2"/>
            <a:endParaRPr lang="en-US" dirty="0"/>
          </a:p>
          <a:p>
            <a:pPr lvl="1"/>
            <a:endParaRPr lang="en-US" sz="3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049" y="115617"/>
            <a:ext cx="1858073" cy="168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64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704849"/>
            <a:ext cx="7024744" cy="113347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Comments and Advice from Dr. Kelly Kaufhold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31689"/>
            <a:ext cx="6777317" cy="3508977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Professor, SJMC</a:t>
            </a:r>
          </a:p>
          <a:p>
            <a:pPr marL="365760" lvl="1" indent="0">
              <a:buNone/>
            </a:pPr>
            <a:endParaRPr lang="en-US" b="1" dirty="0"/>
          </a:p>
          <a:p>
            <a:pPr lvl="1"/>
            <a:r>
              <a:rPr lang="en-US" b="1" dirty="0"/>
              <a:t>Chair of </a:t>
            </a:r>
            <a:r>
              <a:rPr lang="en-US" b="1" dirty="0" err="1"/>
              <a:t>CoFAC</a:t>
            </a:r>
            <a:r>
              <a:rPr lang="en-US" b="1" dirty="0"/>
              <a:t> REP Committee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Past REP Awardee </a:t>
            </a:r>
          </a:p>
          <a:p>
            <a:pPr lvl="1"/>
            <a:endParaRPr lang="en-US" b="1" dirty="0"/>
          </a:p>
          <a:p>
            <a:pPr lvl="1"/>
            <a:r>
              <a:rPr lang="en-US" b="1" dirty="0"/>
              <a:t>Past REP Reviewer</a:t>
            </a:r>
          </a:p>
          <a:p>
            <a:pPr marL="365760" lvl="1" indent="0">
              <a:buNone/>
            </a:pPr>
            <a:endParaRPr lang="en-US" b="1" dirty="0"/>
          </a:p>
          <a:p>
            <a:pPr marL="365760" lvl="1" indent="0">
              <a:buNone/>
            </a:pPr>
            <a:endParaRPr lang="en-US" b="1" dirty="0"/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34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193" y="1052475"/>
            <a:ext cx="7024744" cy="776210"/>
          </a:xfrm>
        </p:spPr>
        <p:txBody>
          <a:bodyPr>
            <a:normAutofit/>
          </a:bodyPr>
          <a:lstStyle/>
          <a:p>
            <a:r>
              <a:rPr lang="en-US" b="1" dirty="0"/>
              <a:t>Welcome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60" y="1376010"/>
            <a:ext cx="8101300" cy="520414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sz="2000" dirty="0"/>
          </a:p>
          <a:p>
            <a:pPr marL="68580" indent="0">
              <a:buNone/>
            </a:pPr>
            <a:endParaRPr lang="en-US" sz="1800" dirty="0"/>
          </a:p>
          <a:p>
            <a:pPr marL="68580" indent="0">
              <a:buNone/>
            </a:pPr>
            <a:endParaRPr lang="en-US" sz="1800" dirty="0"/>
          </a:p>
          <a:p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985269" y="1862199"/>
            <a:ext cx="7181269" cy="424731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200" b="1" dirty="0"/>
              <a:t>Purpose of Workshop: </a:t>
            </a:r>
            <a:r>
              <a:rPr lang="en-US" sz="2200" dirty="0"/>
              <a:t>to provide College of Fine Arts and Communication (COFAC) faculty and team members with information to successfully apply for Research Enhancement Program funding </a:t>
            </a:r>
          </a:p>
          <a:p>
            <a:endParaRPr lang="en-US" sz="2200" dirty="0"/>
          </a:p>
          <a:p>
            <a:r>
              <a:rPr lang="en-US" sz="2000" b="1" dirty="0"/>
              <a:t>Topics Discussed:</a:t>
            </a:r>
          </a:p>
          <a:p>
            <a:endParaRPr lang="en-US" sz="2000" dirty="0"/>
          </a:p>
          <a:p>
            <a:pPr marL="342900" indent="-342900">
              <a:buAutoNum type="arabicParenR"/>
            </a:pPr>
            <a:r>
              <a:rPr lang="en-US" sz="2000" dirty="0"/>
              <a:t>Basic REP Eligibility &amp; Guidance</a:t>
            </a:r>
          </a:p>
          <a:p>
            <a:pPr marL="342900" indent="-342900">
              <a:buAutoNum type="arabicParenR"/>
            </a:pPr>
            <a:r>
              <a:rPr lang="en-US" sz="2000" dirty="0"/>
              <a:t>Common Ways to Spend REP Funds</a:t>
            </a:r>
          </a:p>
          <a:p>
            <a:pPr marL="342900" indent="-342900">
              <a:buAutoNum type="arabicParenR"/>
            </a:pPr>
            <a:r>
              <a:rPr lang="en-US" sz="2000" dirty="0"/>
              <a:t>How REPs are Selected and Awarded</a:t>
            </a:r>
          </a:p>
          <a:p>
            <a:pPr marL="342900" indent="-342900">
              <a:buAutoNum type="arabicParenR"/>
            </a:pPr>
            <a:r>
              <a:rPr lang="en-US" sz="2000" dirty="0"/>
              <a:t>Writing REPs and the Application Process</a:t>
            </a:r>
          </a:p>
          <a:p>
            <a:pPr marL="342900" indent="-342900">
              <a:buAutoNum type="arabicParenR"/>
            </a:pPr>
            <a:r>
              <a:rPr lang="en-US" sz="2000" dirty="0"/>
              <a:t>Comments from a Former Awardee and Committee Chair</a:t>
            </a:r>
          </a:p>
        </p:txBody>
      </p:sp>
    </p:spTree>
    <p:extLst>
      <p:ext uri="{BB962C8B-B14F-4D97-AF65-F5344CB8AC3E}">
        <p14:creationId xmlns:p14="http://schemas.microsoft.com/office/powerpoint/2010/main" val="410184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28211" y="871982"/>
            <a:ext cx="4692598" cy="1143000"/>
          </a:xfrm>
        </p:spPr>
        <p:txBody>
          <a:bodyPr>
            <a:normAutofit/>
          </a:bodyPr>
          <a:lstStyle/>
          <a:p>
            <a:r>
              <a:rPr lang="en-US" sz="5000" dirty="0"/>
              <a:t>Questions?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027" y="871982"/>
            <a:ext cx="1853184" cy="1560576"/>
          </a:xfrm>
        </p:spPr>
      </p:pic>
      <p:sp>
        <p:nvSpPr>
          <p:cNvPr id="10" name="TextBox 9"/>
          <p:cNvSpPr txBox="1"/>
          <p:nvPr/>
        </p:nvSpPr>
        <p:spPr>
          <a:xfrm>
            <a:off x="433138" y="2426235"/>
            <a:ext cx="8277726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Contacts</a:t>
            </a:r>
          </a:p>
          <a:p>
            <a:pPr algn="ctr"/>
            <a:r>
              <a:rPr lang="en-US" dirty="0"/>
              <a:t>* * * *</a:t>
            </a:r>
          </a:p>
          <a:p>
            <a:pPr algn="ctr"/>
            <a:r>
              <a:rPr lang="en-US" sz="1600" b="1" dirty="0"/>
              <a:t>Matthew Winn</a:t>
            </a:r>
            <a:br>
              <a:rPr lang="en-US" sz="1600" dirty="0"/>
            </a:br>
            <a:r>
              <a:rPr lang="en-US" sz="1600" dirty="0"/>
              <a:t>Pre-Award Research Coordinator</a:t>
            </a:r>
            <a:br>
              <a:rPr lang="en-US" sz="1600" dirty="0"/>
            </a:br>
            <a:r>
              <a:rPr lang="en-US" sz="1600" dirty="0"/>
              <a:t>512-408-2727|   </a:t>
            </a:r>
            <a:r>
              <a:rPr lang="en-US" sz="1600" dirty="0">
                <a:hlinkClick r:id="rId4"/>
              </a:rPr>
              <a:t>mwinn@txstate.edu</a:t>
            </a:r>
            <a:r>
              <a:rPr lang="en-US" sz="1600" dirty="0"/>
              <a:t> </a:t>
            </a:r>
          </a:p>
          <a:p>
            <a:pPr algn="ctr"/>
            <a:endParaRPr lang="en-US" sz="1600" dirty="0"/>
          </a:p>
          <a:p>
            <a:pPr algn="ctr"/>
            <a:r>
              <a:rPr lang="en-US" sz="1600" b="1" dirty="0"/>
              <a:t>Meredith Williams</a:t>
            </a:r>
            <a:br>
              <a:rPr lang="en-US" sz="1600" dirty="0"/>
            </a:br>
            <a:r>
              <a:rPr lang="en-US" sz="1600" dirty="0"/>
              <a:t>Post-Award Research Coordinator</a:t>
            </a:r>
          </a:p>
          <a:p>
            <a:pPr algn="ctr"/>
            <a:r>
              <a:rPr lang="en-US" sz="1600" dirty="0"/>
              <a:t>512-408-4363 | </a:t>
            </a:r>
            <a:r>
              <a:rPr lang="en-US" sz="1600" dirty="0">
                <a:hlinkClick r:id="rId5"/>
              </a:rPr>
              <a:t>mc65@txstate.edu</a:t>
            </a:r>
            <a:r>
              <a:rPr lang="en-US" sz="1600" dirty="0"/>
              <a:t> </a:t>
            </a:r>
          </a:p>
          <a:p>
            <a:pPr algn="ctr"/>
            <a:endParaRPr lang="en-US" sz="1600" dirty="0"/>
          </a:p>
          <a:p>
            <a:pPr algn="ctr"/>
            <a:r>
              <a:rPr lang="en-US" sz="2400" b="1" dirty="0"/>
              <a:t>Center for Communication, Collaboration &amp; Creativity</a:t>
            </a:r>
            <a:br>
              <a:rPr lang="en-US" sz="2400" b="1" dirty="0"/>
            </a:br>
            <a:r>
              <a:rPr lang="en-US" sz="2400" dirty="0"/>
              <a:t>Texas State University</a:t>
            </a:r>
            <a:endParaRPr lang="en-US" sz="1600" dirty="0">
              <a:solidFill>
                <a:srgbClr val="7CA800"/>
              </a:solidFill>
            </a:endParaRPr>
          </a:p>
          <a:p>
            <a:pPr algn="ctr"/>
            <a:r>
              <a:rPr lang="en-US" sz="1600" dirty="0">
                <a:hlinkClick r:id="rId6"/>
              </a:rPr>
              <a:t>http://c3.finearts.txstate.edu/</a:t>
            </a:r>
            <a:endParaRPr lang="en-US" sz="1600" dirty="0"/>
          </a:p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2063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193" y="1688064"/>
            <a:ext cx="8184838" cy="4691715"/>
          </a:xfrm>
        </p:spPr>
        <p:txBody>
          <a:bodyPr>
            <a:normAutofit/>
          </a:bodyPr>
          <a:lstStyle/>
          <a:p>
            <a:r>
              <a:rPr lang="en-US" dirty="0"/>
              <a:t>REP enhances </a:t>
            </a:r>
            <a:r>
              <a:rPr lang="en-US" b="1" dirty="0"/>
              <a:t>research and creative expression </a:t>
            </a:r>
            <a:r>
              <a:rPr lang="en-US" dirty="0"/>
              <a:t>opportunities for Texas State faculty</a:t>
            </a:r>
          </a:p>
          <a:p>
            <a:r>
              <a:rPr lang="en-US" dirty="0"/>
              <a:t>REP is </a:t>
            </a:r>
            <a:r>
              <a:rPr lang="en-US" b="1" dirty="0"/>
              <a:t>faculty led</a:t>
            </a:r>
            <a:r>
              <a:rPr lang="en-US" dirty="0"/>
              <a:t>: policies, procedures, administration</a:t>
            </a:r>
          </a:p>
          <a:p>
            <a:r>
              <a:rPr lang="en-US" dirty="0"/>
              <a:t>Grants awarded through a </a:t>
            </a:r>
            <a:r>
              <a:rPr lang="en-US" b="1" dirty="0"/>
              <a:t>peer review process</a:t>
            </a:r>
          </a:p>
          <a:p>
            <a:r>
              <a:rPr lang="en-US" dirty="0"/>
              <a:t>Most important funding                                   consideration is </a:t>
            </a:r>
            <a:r>
              <a:rPr lang="en-US" b="1" i="1" dirty="0"/>
              <a:t>the quality                                          of the proposed project</a:t>
            </a:r>
          </a:p>
          <a:p>
            <a:pPr lvl="1"/>
            <a:endParaRPr lang="en-US" sz="1600" dirty="0"/>
          </a:p>
          <a:p>
            <a:endParaRPr lang="en-US" sz="2800" dirty="0"/>
          </a:p>
          <a:p>
            <a:pPr marL="68580" indent="0">
              <a:buNone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1830" y="229913"/>
            <a:ext cx="6757798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REP Mission and  Core Principles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946" y="4033921"/>
            <a:ext cx="2141538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98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193" y="2151891"/>
            <a:ext cx="8184838" cy="4691715"/>
          </a:xfrm>
        </p:spPr>
        <p:txBody>
          <a:bodyPr>
            <a:normAutofit/>
          </a:bodyPr>
          <a:lstStyle/>
          <a:p>
            <a:r>
              <a:rPr lang="en-US" sz="2200" dirty="0"/>
              <a:t>All </a:t>
            </a:r>
            <a:r>
              <a:rPr lang="en-US" sz="2200" b="1" dirty="0"/>
              <a:t>full-time</a:t>
            </a:r>
            <a:r>
              <a:rPr lang="en-US" sz="2200" dirty="0"/>
              <a:t> tenured/ tenured track Texas State faculty members with </a:t>
            </a:r>
            <a:r>
              <a:rPr lang="en-US" sz="2200" b="1" dirty="0"/>
              <a:t>continuing nine-month academic appointments </a:t>
            </a:r>
            <a:r>
              <a:rPr lang="en-US" sz="2200" dirty="0"/>
              <a:t>may apply as Principle Investigators (i.e. PI/Project Leads) or Co-Investigators (i.e. CI)</a:t>
            </a:r>
          </a:p>
          <a:p>
            <a:r>
              <a:rPr lang="en-US" sz="2200" dirty="0"/>
              <a:t>Faculty of Practice who hold rank of assistant professor, associate, or professor can be PI or Co-PI</a:t>
            </a:r>
          </a:p>
          <a:p>
            <a:r>
              <a:rPr lang="en-US" sz="2200" dirty="0"/>
              <a:t>Full-time non-tenure line Faculty of Instruction may apply only as </a:t>
            </a:r>
            <a:r>
              <a:rPr lang="en-US" sz="2200" b="1" dirty="0"/>
              <a:t>CI with tenured or tenure-track faculty</a:t>
            </a:r>
          </a:p>
          <a:p>
            <a:r>
              <a:rPr lang="en-US" sz="2200" dirty="0"/>
              <a:t>Clinical Faculty may apply, but Research faculty are not eligible</a:t>
            </a:r>
          </a:p>
          <a:p>
            <a:r>
              <a:rPr lang="en-US" sz="2200" dirty="0"/>
              <a:t>Department Chairs, School Directors, Program Directors, and Deans are not eligible to apply</a:t>
            </a:r>
          </a:p>
          <a:p>
            <a:pPr lvl="1"/>
            <a:endParaRPr lang="en-US" sz="1600" dirty="0"/>
          </a:p>
          <a:p>
            <a:endParaRPr lang="en-US" sz="2800" dirty="0"/>
          </a:p>
          <a:p>
            <a:pPr marL="68580" indent="0">
              <a:buNone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1830" y="388937"/>
            <a:ext cx="453733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Eligibility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510" y="0"/>
            <a:ext cx="28575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53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846" y="-872711"/>
            <a:ext cx="3846528" cy="354392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9193" y="1727820"/>
            <a:ext cx="8184838" cy="4691715"/>
          </a:xfrm>
        </p:spPr>
        <p:txBody>
          <a:bodyPr>
            <a:normAutofit fontScale="92500"/>
          </a:bodyPr>
          <a:lstStyle/>
          <a:p>
            <a:pPr lvl="0" indent="-342900" eaLnBrk="0" hangingPunct="0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Faculty may submit</a:t>
            </a:r>
            <a:r>
              <a:rPr lang="en-US" altLang="en-US" i="1" dirty="0">
                <a:solidFill>
                  <a:srgbClr val="000000"/>
                </a:solidFill>
                <a:ea typeface="MS PGothic" pitchFamily="34" charset="-128"/>
              </a:rPr>
              <a:t> </a:t>
            </a: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only one 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proposal</a:t>
            </a:r>
          </a:p>
          <a:p>
            <a:pPr lvl="0" indent="-342900" eaLnBrk="0" hangingPunct="0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For collaborative proposals, </a:t>
            </a: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one PI 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must be designated.</a:t>
            </a:r>
          </a:p>
          <a:p>
            <a:pPr lvl="0" indent="-342900" eaLnBrk="0" hangingPunct="0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Faculty </a:t>
            </a: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may not receive REP funds in consecutive years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. REP grantees with delinquent final reports are not eligible to apply </a:t>
            </a:r>
          </a:p>
          <a:p>
            <a:pPr lvl="0" indent="-342900" eaLnBrk="0" hangingPunct="0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The </a:t>
            </a: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maximum award level for individuals is $8,000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. Collaborative projects of </a:t>
            </a: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two or more eligible faculty may be awarded a maximum of $16,000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 </a:t>
            </a:r>
          </a:p>
          <a:p>
            <a:pPr lvl="0" indent="-342900" eaLnBrk="0" hangingPunct="0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Salary stipends may not exceed $8,000 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and may be requested </a:t>
            </a: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only for summer months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.  The combined summer teaching salary (if any) and REP </a:t>
            </a: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salary stipend may not exceed one-third of the applicants nine month salary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 </a:t>
            </a:r>
          </a:p>
          <a:p>
            <a:endParaRPr lang="en-US" sz="2800" dirty="0"/>
          </a:p>
          <a:p>
            <a:pPr marL="68580" indent="0">
              <a:buNone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1830" y="229913"/>
            <a:ext cx="453733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Guidelines</a:t>
            </a:r>
          </a:p>
        </p:txBody>
      </p:sp>
    </p:spTree>
    <p:extLst>
      <p:ext uri="{BB962C8B-B14F-4D97-AF65-F5344CB8AC3E}">
        <p14:creationId xmlns:p14="http://schemas.microsoft.com/office/powerpoint/2010/main" val="102988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1829" y="229913"/>
            <a:ext cx="6789387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Common REP Spending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29193" y="1688064"/>
            <a:ext cx="8184838" cy="4907046"/>
          </a:xfrm>
        </p:spPr>
        <p:txBody>
          <a:bodyPr>
            <a:normAutofit lnSpcReduction="10000"/>
          </a:bodyPr>
          <a:lstStyle/>
          <a:p>
            <a:pPr lvl="0" indent="-342900" eaLnBrk="0" hangingPunct="0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Summer Salary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 (see restrictions): For a multi-person project, you must justify the specializations each person brings to the project</a:t>
            </a:r>
          </a:p>
          <a:p>
            <a:pPr lvl="3" indent="-342900" eaLnBrk="0" hangingPunct="0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en-US" altLang="en-US" dirty="0">
                <a:solidFill>
                  <a:schemeClr val="tx1"/>
                </a:solidFill>
                <a:ea typeface="MS PGothic" pitchFamily="34" charset="-128"/>
              </a:rPr>
              <a:t>Questions about base monthly rates or amounts to include in your budget, email Matthew</a:t>
            </a:r>
          </a:p>
          <a:p>
            <a:pPr lvl="0" indent="-342900" eaLnBrk="0" hangingPunct="0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Assistance:  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Graduate Research Assistants (GRAs), Undergraduate Students, Transcription, Coding, Consultants (i.e. other faculty expertise)</a:t>
            </a:r>
          </a:p>
          <a:p>
            <a:pPr lvl="0" indent="-342900" eaLnBrk="0" hangingPunct="0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Travel: 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Airfare, public transportation, Per diem (necessary to the project?)</a:t>
            </a:r>
          </a:p>
          <a:p>
            <a:pPr lvl="0" indent="-342900" eaLnBrk="0" hangingPunct="0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Supplies and equipment 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(necessary to the project?)</a:t>
            </a:r>
          </a:p>
          <a:p>
            <a:pPr lvl="0" indent="-342900" eaLnBrk="0" hangingPunct="0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en-US" altLang="en-US" b="1" dirty="0">
                <a:solidFill>
                  <a:srgbClr val="000000"/>
                </a:solidFill>
                <a:ea typeface="MS PGothic" pitchFamily="34" charset="-128"/>
              </a:rPr>
              <a:t>Incentive payments for human subjects </a:t>
            </a:r>
            <a:r>
              <a:rPr lang="en-US" altLang="en-US" dirty="0">
                <a:solidFill>
                  <a:srgbClr val="000000"/>
                </a:solidFill>
                <a:ea typeface="MS PGothic" pitchFamily="34" charset="-128"/>
              </a:rPr>
              <a:t>(like cash or gift cards)</a:t>
            </a:r>
          </a:p>
          <a:p>
            <a:pPr lvl="0" indent="-342900" eaLnBrk="0" hangingPunct="0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endParaRPr lang="en-US" altLang="en-US" dirty="0">
              <a:solidFill>
                <a:srgbClr val="000000"/>
              </a:solidFill>
              <a:ea typeface="MS PGothic" pitchFamily="34" charset="-128"/>
            </a:endParaRPr>
          </a:p>
          <a:p>
            <a:endParaRPr lang="en-US" sz="2800" dirty="0"/>
          </a:p>
          <a:p>
            <a:pPr marL="68580" indent="0">
              <a:buNone/>
            </a:pPr>
            <a:endParaRPr lang="en-US" sz="2800" dirty="0"/>
          </a:p>
          <a:p>
            <a:endParaRPr lang="en-US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770" y="229913"/>
            <a:ext cx="1358762" cy="135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65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5914" y="-39757"/>
            <a:ext cx="1776205" cy="1776205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1829" y="229913"/>
            <a:ext cx="6789387" cy="11430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REP will NOT fund: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29193" y="1767576"/>
            <a:ext cx="8184838" cy="4907046"/>
          </a:xfrm>
        </p:spPr>
        <p:txBody>
          <a:bodyPr>
            <a:normAutofit/>
          </a:bodyPr>
          <a:lstStyle/>
          <a:p>
            <a:pPr lvl="0" indent="-342900" eaLnBrk="0" hangingPunct="0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en-US" altLang="en-US" sz="2200" dirty="0">
                <a:solidFill>
                  <a:srgbClr val="000000"/>
                </a:solidFill>
                <a:ea typeface="MS PGothic" pitchFamily="34" charset="-128"/>
              </a:rPr>
              <a:t>Any research associated with the completion of the applicant’s master’s thesis or doctoral dissertation</a:t>
            </a:r>
          </a:p>
          <a:p>
            <a:pPr lvl="0" indent="-342900" eaLnBrk="0" hangingPunct="0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en-US" altLang="en-US" sz="2200" dirty="0">
                <a:solidFill>
                  <a:srgbClr val="000000"/>
                </a:solidFill>
                <a:ea typeface="MS PGothic" pitchFamily="34" charset="-128"/>
              </a:rPr>
              <a:t>Faculty education or training (unless directly related to the grant project)</a:t>
            </a:r>
          </a:p>
          <a:p>
            <a:pPr lvl="0" indent="-342900" eaLnBrk="0" hangingPunct="0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en-US" altLang="en-US" sz="2200" dirty="0">
                <a:solidFill>
                  <a:srgbClr val="000000"/>
                </a:solidFill>
                <a:ea typeface="MS PGothic" pitchFamily="34" charset="-128"/>
              </a:rPr>
              <a:t>Conference registration and travel to conferences</a:t>
            </a:r>
          </a:p>
          <a:p>
            <a:pPr lvl="0" indent="-342900" eaLnBrk="0" hangingPunct="0">
              <a:lnSpc>
                <a:spcPct val="90000"/>
              </a:lnSpc>
              <a:spcAft>
                <a:spcPts val="600"/>
              </a:spcAft>
              <a:buFontTx/>
              <a:buChar char="•"/>
            </a:pPr>
            <a:r>
              <a:rPr lang="en-US" altLang="en-US" sz="2200" dirty="0">
                <a:solidFill>
                  <a:srgbClr val="000000"/>
                </a:solidFill>
                <a:ea typeface="MS PGothic" pitchFamily="34" charset="-128"/>
              </a:rPr>
              <a:t>Course or curriculum development projects</a:t>
            </a:r>
          </a:p>
          <a:p>
            <a:pPr marL="0" lvl="0" indent="0" eaLnBrk="0" hangingPunct="0">
              <a:lnSpc>
                <a:spcPct val="90000"/>
              </a:lnSpc>
              <a:spcAft>
                <a:spcPts val="600"/>
              </a:spcAft>
              <a:buNone/>
            </a:pPr>
            <a:endParaRPr lang="en-US" altLang="en-US" dirty="0">
              <a:solidFill>
                <a:srgbClr val="000000"/>
              </a:solidFill>
              <a:ea typeface="MS PGothic" pitchFamily="34" charset="-128"/>
            </a:endParaRPr>
          </a:p>
          <a:p>
            <a:pPr marL="0" lvl="0" indent="0" eaLnBrk="0" hangingPunct="0">
              <a:lnSpc>
                <a:spcPct val="90000"/>
              </a:lnSpc>
              <a:spcAft>
                <a:spcPts val="600"/>
              </a:spcAft>
              <a:buNone/>
            </a:pPr>
            <a:endParaRPr lang="en-US" altLang="en-US" dirty="0">
              <a:solidFill>
                <a:srgbClr val="000000"/>
              </a:solidFill>
              <a:ea typeface="MS PGothic" pitchFamily="34" charset="-128"/>
            </a:endParaRPr>
          </a:p>
          <a:p>
            <a:pPr marL="0" lvl="0" indent="0" eaLnBrk="0" hangingPunct="0">
              <a:lnSpc>
                <a:spcPct val="90000"/>
              </a:lnSpc>
              <a:spcAft>
                <a:spcPts val="600"/>
              </a:spcAft>
              <a:buNone/>
            </a:pPr>
            <a:r>
              <a:rPr lang="en-US" altLang="en-US" b="1" dirty="0">
                <a:solidFill>
                  <a:srgbClr val="7CA800"/>
                </a:solidFill>
                <a:ea typeface="MS PGothic" pitchFamily="34" charset="-128"/>
              </a:rPr>
              <a:t>Note:  When in doubt, provide ample justification</a:t>
            </a:r>
          </a:p>
          <a:p>
            <a:pPr marL="68580" indent="0"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15439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256" y="514774"/>
            <a:ext cx="8124674" cy="776210"/>
          </a:xfrm>
        </p:spPr>
        <p:txBody>
          <a:bodyPr>
            <a:normAutofit/>
          </a:bodyPr>
          <a:lstStyle/>
          <a:p>
            <a:r>
              <a:rPr lang="en-US" sz="2600" b="1" dirty="0"/>
              <a:t>Who selects awardees for REP funding?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022" y="4724567"/>
            <a:ext cx="8124674" cy="212256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2000" b="1" dirty="0"/>
              <a:t>CREC Info:</a:t>
            </a:r>
          </a:p>
          <a:p>
            <a:pPr marL="68580" indent="0">
              <a:buNone/>
            </a:pPr>
            <a:r>
              <a:rPr lang="en-US" sz="2000" b="1" dirty="0"/>
              <a:t>-1 CREC per college</a:t>
            </a:r>
          </a:p>
          <a:p>
            <a:pPr marL="68580" indent="0">
              <a:buNone/>
            </a:pPr>
            <a:r>
              <a:rPr lang="en-US" sz="2000" b="1" dirty="0"/>
              <a:t>-Made up of elected faculty members from each department or school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pPr lvl="1"/>
            <a:endParaRPr lang="en-US" sz="1800" b="1" dirty="0"/>
          </a:p>
          <a:p>
            <a:pPr marL="68580" indent="0">
              <a:buNone/>
            </a:pPr>
            <a:endParaRPr lang="en-US" sz="1800" dirty="0"/>
          </a:p>
          <a:p>
            <a:pPr marL="68580" indent="0">
              <a:buNone/>
            </a:pPr>
            <a:endParaRPr lang="en-US" sz="1800" dirty="0"/>
          </a:p>
          <a:p>
            <a:endParaRPr lang="en-US" sz="20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09225576"/>
              </p:ext>
            </p:extLst>
          </p:nvPr>
        </p:nvGraphicFramePr>
        <p:xfrm>
          <a:off x="227012" y="1390141"/>
          <a:ext cx="7843562" cy="3283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1607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742480"/>
            <a:ext cx="7024744" cy="67254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What is the review process?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91229339"/>
              </p:ext>
            </p:extLst>
          </p:nvPr>
        </p:nvGraphicFramePr>
        <p:xfrm>
          <a:off x="1059628" y="1680069"/>
          <a:ext cx="7294358" cy="44199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8663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xmlns:p14="http://schemas.microsoft.com/office/powerpoint/2010/main" spd="slow" advClick="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15514</TotalTime>
  <Words>1295</Words>
  <Application>Microsoft Office PowerPoint</Application>
  <PresentationFormat>On-screen Show (4:3)</PresentationFormat>
  <Paragraphs>225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ＭＳ Ｐゴシック</vt:lpstr>
      <vt:lpstr>ＭＳ Ｐゴシック</vt:lpstr>
      <vt:lpstr>Calibri</vt:lpstr>
      <vt:lpstr>Century Gothic</vt:lpstr>
      <vt:lpstr>Times</vt:lpstr>
      <vt:lpstr>Times New Roman</vt:lpstr>
      <vt:lpstr>Wingdings 2</vt:lpstr>
      <vt:lpstr>Austin</vt:lpstr>
      <vt:lpstr>PowerPoint Presentation</vt:lpstr>
      <vt:lpstr>Welcome</vt:lpstr>
      <vt:lpstr>REP Mission and  Core Principles</vt:lpstr>
      <vt:lpstr>Eligibility</vt:lpstr>
      <vt:lpstr>Guidelines</vt:lpstr>
      <vt:lpstr>Common REP Spending</vt:lpstr>
      <vt:lpstr>REP will NOT fund:</vt:lpstr>
      <vt:lpstr>Who selects awardees for REP funding?</vt:lpstr>
      <vt:lpstr>What is the review process?</vt:lpstr>
      <vt:lpstr>How much funding will TXST award?</vt:lpstr>
      <vt:lpstr>How much funding will my college award?</vt:lpstr>
      <vt:lpstr>Last Year’s Funding (FY24 Applications)</vt:lpstr>
      <vt:lpstr>How do I apply?</vt:lpstr>
      <vt:lpstr>PowerPoint Presentation</vt:lpstr>
      <vt:lpstr>Application: Proposal Narrative</vt:lpstr>
      <vt:lpstr>Application: Curriculum Vitae</vt:lpstr>
      <vt:lpstr>Budget</vt:lpstr>
      <vt:lpstr>Upon Award</vt:lpstr>
      <vt:lpstr>Comments and Advice from Dr. Kelly Kaufhold</vt:lpstr>
      <vt:lpstr>Questions?</vt:lpstr>
    </vt:vector>
  </TitlesOfParts>
  <Company>Texas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C3</dc:title>
  <dc:creator>Marian Houser</dc:creator>
  <cp:lastModifiedBy>Winn, Matthew R</cp:lastModifiedBy>
  <cp:revision>351</cp:revision>
  <cp:lastPrinted>2017-10-03T13:27:10Z</cp:lastPrinted>
  <dcterms:created xsi:type="dcterms:W3CDTF">2014-08-19T23:57:36Z</dcterms:created>
  <dcterms:modified xsi:type="dcterms:W3CDTF">2024-09-16T21:49:07Z</dcterms:modified>
</cp:coreProperties>
</file>