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9"/>
  </p:notesMasterIdLst>
  <p:handoutMasterIdLst>
    <p:handoutMasterId r:id="rId30"/>
  </p:handout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3958"/>
    <a:srgbClr val="B49800"/>
    <a:srgbClr val="B49859"/>
    <a:srgbClr val="998019"/>
    <a:srgbClr val="501215"/>
    <a:srgbClr val="F7F7F7"/>
    <a:srgbClr val="663333"/>
    <a:srgbClr val="000000"/>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2" autoAdjust="0"/>
    <p:restoredTop sz="94758" autoAdjust="0"/>
  </p:normalViewPr>
  <p:slideViewPr>
    <p:cSldViewPr>
      <p:cViewPr>
        <p:scale>
          <a:sx n="150" d="100"/>
          <a:sy n="150" d="100"/>
        </p:scale>
        <p:origin x="-336"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CF7AF2-85DF-1F41-88E0-6C3377FE32F7}" type="datetimeFigureOut">
              <a:rPr lang="en-US" smtClean="0"/>
              <a:pPr/>
              <a:t>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A78C892-A888-CD44-ABFF-D6A436DC146C}" type="slidenum">
              <a:rPr lang="en-US" smtClean="0"/>
              <a:pPr/>
              <a:t>‹#›</a:t>
            </a:fld>
            <a:endParaRPr lang="en-US"/>
          </a:p>
        </p:txBody>
      </p:sp>
    </p:spTree>
    <p:extLst>
      <p:ext uri="{BB962C8B-B14F-4D97-AF65-F5344CB8AC3E}">
        <p14:creationId xmlns:p14="http://schemas.microsoft.com/office/powerpoint/2010/main" val="7197109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6BEFD72E-21C8-064E-8F9F-DAF3C83C2994}" type="slidenum">
              <a:rPr lang="en-US"/>
              <a:pPr>
                <a:defRPr/>
              </a:pPr>
              <a:t>‹#›</a:t>
            </a:fld>
            <a:endParaRPr lang="en-US"/>
          </a:p>
        </p:txBody>
      </p:sp>
    </p:spTree>
    <p:extLst>
      <p:ext uri="{BB962C8B-B14F-4D97-AF65-F5344CB8AC3E}">
        <p14:creationId xmlns:p14="http://schemas.microsoft.com/office/powerpoint/2010/main" val="9717560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5A4471F-A8BB-AD45-9C8A-C3BA537C43C3}" type="slidenum">
              <a:rPr lang="en-US" sz="1200"/>
              <a:pPr/>
              <a:t>1</a:t>
            </a:fld>
            <a:endParaRPr lang="en-US" sz="1200"/>
          </a:p>
        </p:txBody>
      </p:sp>
      <p:sp>
        <p:nvSpPr>
          <p:cNvPr id="51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123"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2" descr="15-144_HPC_WELLCHPs_PP_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32" y="0"/>
            <a:ext cx="9141768" cy="6858000"/>
          </a:xfrm>
          <a:prstGeom prst="rect">
            <a:avLst/>
          </a:prstGeom>
        </p:spPr>
      </p:pic>
      <p:sp>
        <p:nvSpPr>
          <p:cNvPr id="2" name="Slide Number Placeholder 1"/>
          <p:cNvSpPr>
            <a:spLocks noGrp="1"/>
          </p:cNvSpPr>
          <p:nvPr>
            <p:ph type="sldNum" sz="quarter" idx="10"/>
          </p:nvPr>
        </p:nvSpPr>
        <p:spPr/>
        <p:txBody>
          <a:bodyPr/>
          <a:lstStyle/>
          <a:p>
            <a:fld id="{B7CFA7D8-35C9-C54B-B306-E9537D7350C6}" type="slidenum">
              <a:rPr lang="en-US" smtClean="0"/>
              <a:pPr/>
              <a:t>‹#›</a:t>
            </a:fld>
            <a:endParaRPr lang="en-US"/>
          </a:p>
        </p:txBody>
      </p:sp>
    </p:spTree>
    <p:extLst>
      <p:ext uri="{BB962C8B-B14F-4D97-AF65-F5344CB8AC3E}">
        <p14:creationId xmlns:p14="http://schemas.microsoft.com/office/powerpoint/2010/main" val="1543846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1AD20DFC-E2D5-4BD6-B744-D8DEEAB5F7C2}" type="slidenum">
              <a:rPr lang="en-US" smtClean="0"/>
              <a:pPr/>
              <a:t>‹#›</a:t>
            </a:fld>
            <a:endParaRPr lang="en-US" dirty="0"/>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US"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381000" y="6288741"/>
            <a:ext cx="1887537" cy="365125"/>
          </a:xfrm>
          <a:prstGeom prst="rect">
            <a:avLst/>
          </a:prstGeom>
        </p:spPr>
        <p:txBody>
          <a:bodyPr/>
          <a:lstStyle/>
          <a:p>
            <a:pPr>
              <a:defRPr/>
            </a:pPr>
            <a:fld id="{C995BCB9-39B9-344B-BEBC-8804BBD3787E}" type="datetimeFigureOut">
              <a:rPr lang="en-US" smtClean="0"/>
              <a:pPr>
                <a:defRPr/>
              </a:pPr>
              <a:t>1/20/15</a:t>
            </a:fld>
            <a:endParaRPr lang="en-US" dirty="0"/>
          </a:p>
        </p:txBody>
      </p:sp>
      <p:sp>
        <p:nvSpPr>
          <p:cNvPr id="5" name="Footer Placeholder 4"/>
          <p:cNvSpPr>
            <a:spLocks noGrp="1"/>
          </p:cNvSpPr>
          <p:nvPr>
            <p:ph type="ftr" sz="quarter" idx="11"/>
          </p:nvPr>
        </p:nvSpPr>
        <p:spPr>
          <a:xfrm>
            <a:off x="3304615" y="6288741"/>
            <a:ext cx="5238750" cy="365125"/>
          </a:xfrm>
          <a:prstGeom prst="rect">
            <a:avLst/>
          </a:prstGeom>
        </p:spPr>
        <p:txBody>
          <a:bodyPr/>
          <a:lstStyle/>
          <a:p>
            <a:pPr>
              <a:defRPr/>
            </a:pPr>
            <a:endParaRPr lang="en-US" dirty="0"/>
          </a:p>
        </p:txBody>
      </p:sp>
    </p:spTree>
    <p:extLst>
      <p:ext uri="{BB962C8B-B14F-4D97-AF65-F5344CB8AC3E}">
        <p14:creationId xmlns:p14="http://schemas.microsoft.com/office/powerpoint/2010/main" val="2271299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7CFA7D8-35C9-C54B-B306-E9537D7350C6}" type="slidenum">
              <a:rPr lang="en-US" smtClean="0"/>
              <a:pPr/>
              <a:t>‹#›</a:t>
            </a:fld>
            <a:endParaRPr lang="en-US"/>
          </a:p>
        </p:txBody>
      </p:sp>
      <p:pic>
        <p:nvPicPr>
          <p:cNvPr id="4" name="Picture 3" descr="15-144_HPC_WELLCHPs_PP_Template_Cover_Blank.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768" cy="6858000"/>
          </a:xfrm>
          <a:prstGeom prst="rect">
            <a:avLst/>
          </a:prstGeom>
        </p:spPr>
      </p:pic>
    </p:spTree>
    <p:extLst>
      <p:ext uri="{BB962C8B-B14F-4D97-AF65-F5344CB8AC3E}">
        <p14:creationId xmlns:p14="http://schemas.microsoft.com/office/powerpoint/2010/main" val="1989613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752600" y="609600"/>
            <a:ext cx="6858000" cy="1143000"/>
          </a:xfrm>
        </p:spPr>
        <p:txBody>
          <a:bodyPr/>
          <a:lstStyle/>
          <a:p>
            <a:r>
              <a:rPr lang="en-US" dirty="0" smtClean="0"/>
              <a:t>Click to edit master title style</a:t>
            </a:r>
            <a:endParaRPr lang="en-US" dirty="0"/>
          </a:p>
        </p:txBody>
      </p:sp>
      <p:sp>
        <p:nvSpPr>
          <p:cNvPr id="5" name="Content Placeholder 2"/>
          <p:cNvSpPr>
            <a:spLocks noGrp="1"/>
          </p:cNvSpPr>
          <p:nvPr>
            <p:ph idx="1"/>
          </p:nvPr>
        </p:nvSpPr>
        <p:spPr>
          <a:xfrm>
            <a:off x="1752600" y="1981200"/>
            <a:ext cx="6858000" cy="4114800"/>
          </a:xfrm>
        </p:spPr>
        <p:txBody>
          <a:bodyPr/>
          <a:lstStyle>
            <a:lvl1pPr marL="0" indent="0">
              <a:buFontTx/>
              <a:buNone/>
              <a:defRPr/>
            </a:lvl1pPr>
          </a:lstStyle>
          <a:p>
            <a:pPr lvl="0"/>
            <a:r>
              <a:rPr lang="en-US" dirty="0" smtClean="0"/>
              <a:t>Click to edit Master text styles</a:t>
            </a:r>
          </a:p>
        </p:txBody>
      </p:sp>
      <p:sp>
        <p:nvSpPr>
          <p:cNvPr id="6" name="Slide Number Placeholder 5"/>
          <p:cNvSpPr>
            <a:spLocks noGrp="1"/>
          </p:cNvSpPr>
          <p:nvPr>
            <p:ph type="sldNum" sz="quarter" idx="10"/>
          </p:nvPr>
        </p:nvSpPr>
        <p:spPr/>
        <p:txBody>
          <a:bodyPr/>
          <a:lstStyle/>
          <a:p>
            <a:fld id="{B7CFA7D8-35C9-C54B-B306-E9537D7350C6}" type="slidenum">
              <a:rPr lang="en-US" smtClean="0"/>
              <a:pPr/>
              <a:t>‹#›</a:t>
            </a:fld>
            <a:endParaRPr lang="en-US" dirty="0"/>
          </a:p>
        </p:txBody>
      </p:sp>
    </p:spTree>
    <p:extLst>
      <p:ext uri="{BB962C8B-B14F-4D97-AF65-F5344CB8AC3E}">
        <p14:creationId xmlns:p14="http://schemas.microsoft.com/office/powerpoint/2010/main" val="4121822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p>
            <a:fld id="{B7CFA7D8-35C9-C54B-B306-E9537D7350C6}" type="slidenum">
              <a:rPr lang="en-US" smtClean="0"/>
              <a:pPr/>
              <a:t>‹#›</a:t>
            </a:fld>
            <a:endParaRPr lang="en-US"/>
          </a:p>
        </p:txBody>
      </p:sp>
      <p:sp>
        <p:nvSpPr>
          <p:cNvPr id="7" name="Title 1"/>
          <p:cNvSpPr>
            <a:spLocks noGrp="1"/>
          </p:cNvSpPr>
          <p:nvPr>
            <p:ph type="title" hasCustomPrompt="1"/>
          </p:nvPr>
        </p:nvSpPr>
        <p:spPr>
          <a:xfrm>
            <a:off x="1752600" y="609600"/>
            <a:ext cx="6858000" cy="11430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260950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7CFA7D8-35C9-C54B-B306-E9537D7350C6}" type="slidenum">
              <a:rPr lang="en-US" smtClean="0"/>
              <a:pPr/>
              <a:t>‹#›</a:t>
            </a:fld>
            <a:endParaRPr lang="en-US" dirty="0"/>
          </a:p>
        </p:txBody>
      </p:sp>
      <p:sp>
        <p:nvSpPr>
          <p:cNvPr id="4" name="Title 1"/>
          <p:cNvSpPr>
            <a:spLocks noGrp="1"/>
          </p:cNvSpPr>
          <p:nvPr>
            <p:ph type="title" hasCustomPrompt="1"/>
          </p:nvPr>
        </p:nvSpPr>
        <p:spPr>
          <a:xfrm>
            <a:off x="1752600" y="609600"/>
            <a:ext cx="6858000" cy="11430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998804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Content Placeholder 2"/>
          <p:cNvSpPr>
            <a:spLocks noGrp="1"/>
          </p:cNvSpPr>
          <p:nvPr>
            <p:ph idx="1"/>
          </p:nvPr>
        </p:nvSpPr>
        <p:spPr>
          <a:xfrm>
            <a:off x="1752600" y="1981200"/>
            <a:ext cx="32766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0"/>
          </p:nvPr>
        </p:nvSpPr>
        <p:spPr>
          <a:xfrm>
            <a:off x="5334000" y="1981200"/>
            <a:ext cx="3276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11"/>
          </p:nvPr>
        </p:nvSpPr>
        <p:spPr/>
        <p:txBody>
          <a:bodyPr/>
          <a:lstStyle/>
          <a:p>
            <a:fld id="{B7CFA7D8-35C9-C54B-B306-E9537D7350C6}" type="slidenum">
              <a:rPr lang="en-US" smtClean="0"/>
              <a:pPr/>
              <a:t>‹#›</a:t>
            </a:fld>
            <a:endParaRPr lang="en-US" dirty="0"/>
          </a:p>
        </p:txBody>
      </p:sp>
      <p:sp>
        <p:nvSpPr>
          <p:cNvPr id="9" name="Title 1"/>
          <p:cNvSpPr>
            <a:spLocks noGrp="1"/>
          </p:cNvSpPr>
          <p:nvPr>
            <p:ph type="title" hasCustomPrompt="1"/>
          </p:nvPr>
        </p:nvSpPr>
        <p:spPr>
          <a:xfrm>
            <a:off x="1752600" y="609600"/>
            <a:ext cx="6858000" cy="11430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520796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7CFA7D8-35C9-C54B-B306-E9537D7350C6}" type="slidenum">
              <a:rPr lang="en-US" smtClean="0"/>
              <a:pPr/>
              <a:t>‹#›</a:t>
            </a:fld>
            <a:endParaRPr lang="en-US" dirty="0"/>
          </a:p>
        </p:txBody>
      </p:sp>
    </p:spTree>
    <p:extLst>
      <p:ext uri="{BB962C8B-B14F-4D97-AF65-F5344CB8AC3E}">
        <p14:creationId xmlns:p14="http://schemas.microsoft.com/office/powerpoint/2010/main" val="2284147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752600" y="609600"/>
            <a:ext cx="6858000" cy="1143000"/>
          </a:xfrm>
        </p:spPr>
        <p:txBody>
          <a:bodyPr/>
          <a:lstStyle/>
          <a:p>
            <a:r>
              <a:rPr lang="en-US" dirty="0" smtClean="0"/>
              <a:t>Click to edit master title style</a:t>
            </a:r>
            <a:endParaRPr lang="en-US" dirty="0"/>
          </a:p>
        </p:txBody>
      </p:sp>
      <p:sp>
        <p:nvSpPr>
          <p:cNvPr id="6" name="Content Placeholder 2"/>
          <p:cNvSpPr>
            <a:spLocks noGrp="1"/>
          </p:cNvSpPr>
          <p:nvPr>
            <p:ph idx="1"/>
          </p:nvPr>
        </p:nvSpPr>
        <p:spPr>
          <a:xfrm>
            <a:off x="1752600" y="1981200"/>
            <a:ext cx="32766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0"/>
          </p:nvPr>
        </p:nvSpPr>
        <p:spPr>
          <a:xfrm>
            <a:off x="5334000" y="1981200"/>
            <a:ext cx="3276600" cy="4114800"/>
          </a:xfrm>
        </p:spPr>
        <p:txBody>
          <a:bodyPr/>
          <a:lstStyle>
            <a:lvl1pPr marL="0" indent="0">
              <a:buFontTx/>
              <a:buNone/>
              <a:defRPr/>
            </a:lvl1pPr>
          </a:lstStyle>
          <a:p>
            <a:pPr lvl="0"/>
            <a:r>
              <a:rPr lang="en-US" dirty="0" smtClean="0"/>
              <a:t>Click to edit Master text styles</a:t>
            </a:r>
          </a:p>
        </p:txBody>
      </p:sp>
      <p:sp>
        <p:nvSpPr>
          <p:cNvPr id="9" name="Slide Number Placeholder 8"/>
          <p:cNvSpPr>
            <a:spLocks noGrp="1"/>
          </p:cNvSpPr>
          <p:nvPr>
            <p:ph type="sldNum" sz="quarter" idx="11"/>
          </p:nvPr>
        </p:nvSpPr>
        <p:spPr/>
        <p:txBody>
          <a:bodyPr/>
          <a:lstStyle/>
          <a:p>
            <a:fld id="{B7CFA7D8-35C9-C54B-B306-E9537D7350C6}" type="slidenum">
              <a:rPr lang="en-US" smtClean="0"/>
              <a:pPr/>
              <a:t>‹#›</a:t>
            </a:fld>
            <a:endParaRPr lang="en-US" dirty="0"/>
          </a:p>
        </p:txBody>
      </p:sp>
    </p:spTree>
    <p:extLst>
      <p:ext uri="{BB962C8B-B14F-4D97-AF65-F5344CB8AC3E}">
        <p14:creationId xmlns:p14="http://schemas.microsoft.com/office/powerpoint/2010/main" val="2085233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6894512"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68945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68945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p>
            <a:fld id="{B7CFA7D8-35C9-C54B-B306-E9537D7350C6}" type="slidenum">
              <a:rPr lang="en-US" smtClean="0"/>
              <a:pPr/>
              <a:t>‹#›</a:t>
            </a:fld>
            <a:endParaRPr lang="en-US" dirty="0"/>
          </a:p>
        </p:txBody>
      </p:sp>
    </p:spTree>
    <p:extLst>
      <p:ext uri="{BB962C8B-B14F-4D97-AF65-F5344CB8AC3E}">
        <p14:creationId xmlns:p14="http://schemas.microsoft.com/office/powerpoint/2010/main" val="18606816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15-144_HPC_WELLCHPs_PP_Template_Slide_Blank.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1768" cy="6858000"/>
          </a:xfrm>
          <a:prstGeom prst="rect">
            <a:avLst/>
          </a:prstGeom>
        </p:spPr>
      </p:pic>
      <p:sp>
        <p:nvSpPr>
          <p:cNvPr id="1026" name="Rectangle 2"/>
          <p:cNvSpPr>
            <a:spLocks noGrp="1" noChangeArrowheads="1"/>
          </p:cNvSpPr>
          <p:nvPr>
            <p:ph type="title"/>
          </p:nvPr>
        </p:nvSpPr>
        <p:spPr bwMode="auto">
          <a:xfrm>
            <a:off x="2057400" y="609600"/>
            <a:ext cx="65532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sp>
        <p:nvSpPr>
          <p:cNvPr id="1027" name="Rectangle 3"/>
          <p:cNvSpPr>
            <a:spLocks noGrp="1" noChangeArrowheads="1"/>
          </p:cNvSpPr>
          <p:nvPr>
            <p:ph type="body" idx="1"/>
          </p:nvPr>
        </p:nvSpPr>
        <p:spPr bwMode="auto">
          <a:xfrm>
            <a:off x="2057400" y="1981200"/>
            <a:ext cx="655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Slide Number Placeholder 2"/>
          <p:cNvSpPr>
            <a:spLocks noGrp="1"/>
          </p:cNvSpPr>
          <p:nvPr>
            <p:ph type="sldNum" sz="quarter" idx="4"/>
          </p:nvPr>
        </p:nvSpPr>
        <p:spPr>
          <a:xfrm>
            <a:off x="7848599" y="6492875"/>
            <a:ext cx="126153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CFA7D8-35C9-C54B-B306-E9537D7350C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62" r:id="rId3"/>
    <p:sldLayoutId id="2147483661" r:id="rId4"/>
    <p:sldLayoutId id="2147483665" r:id="rId5"/>
    <p:sldLayoutId id="2147483663" r:id="rId6"/>
    <p:sldLayoutId id="2147483666" r:id="rId7"/>
    <p:sldLayoutId id="2147483667" r:id="rId8"/>
    <p:sldLayoutId id="2147483668" r:id="rId9"/>
    <p:sldLayoutId id="2147483673" r:id="rId10"/>
  </p:sldLayoutIdLst>
  <p:hf hdr="0" dt="0"/>
  <p:txStyles>
    <p:titleStyle>
      <a:lvl1pPr algn="ctr" rtl="0" eaLnBrk="1" fontAlgn="base" hangingPunct="1">
        <a:spcBef>
          <a:spcPct val="0"/>
        </a:spcBef>
        <a:spcAft>
          <a:spcPct val="0"/>
        </a:spcAft>
        <a:defRPr sz="2800" b="1">
          <a:solidFill>
            <a:srgbClr val="003958"/>
          </a:solidFill>
          <a:latin typeface="Univers LT Std 75 Black"/>
          <a:ea typeface="+mj-ea"/>
          <a:cs typeface="+mj-cs"/>
        </a:defRPr>
      </a:lvl1pPr>
      <a:lvl2pPr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2pPr>
      <a:lvl3pPr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3pPr>
      <a:lvl4pPr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4pPr>
      <a:lvl5pPr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SzPct val="100000"/>
        <a:buFont typeface="Courier New"/>
        <a:buChar char="o"/>
        <a:defRPr sz="2800">
          <a:solidFill>
            <a:schemeClr val="tx1"/>
          </a:solidFill>
          <a:latin typeface="Univers 55 Roman"/>
          <a:ea typeface="+mn-ea"/>
          <a:cs typeface="+mn-cs"/>
        </a:defRPr>
      </a:lvl1pPr>
      <a:lvl2pPr marL="742950" indent="-285750" algn="l" rtl="0" eaLnBrk="1" fontAlgn="base" hangingPunct="1">
        <a:spcBef>
          <a:spcPct val="20000"/>
        </a:spcBef>
        <a:spcAft>
          <a:spcPct val="0"/>
        </a:spcAft>
        <a:buSzPct val="100000"/>
        <a:buFont typeface="Courier New"/>
        <a:buChar char="o"/>
        <a:defRPr sz="2800">
          <a:solidFill>
            <a:schemeClr val="tx1"/>
          </a:solidFill>
          <a:latin typeface="Univers 55 Roman"/>
          <a:ea typeface="+mn-ea"/>
        </a:defRPr>
      </a:lvl2pPr>
      <a:lvl3pPr marL="1143000" indent="-228600" algn="l" rtl="0" eaLnBrk="1" fontAlgn="base" hangingPunct="1">
        <a:spcBef>
          <a:spcPct val="20000"/>
        </a:spcBef>
        <a:spcAft>
          <a:spcPct val="0"/>
        </a:spcAft>
        <a:buSzPct val="100000"/>
        <a:buFont typeface="Courier New"/>
        <a:buChar char="o"/>
        <a:defRPr sz="2800">
          <a:solidFill>
            <a:schemeClr val="tx1"/>
          </a:solidFill>
          <a:latin typeface="Univers 55 Roman"/>
          <a:ea typeface="+mn-ea"/>
        </a:defRPr>
      </a:lvl3pPr>
      <a:lvl4pPr marL="1600200" indent="-228600" algn="l" rtl="0" eaLnBrk="1" fontAlgn="base" hangingPunct="1">
        <a:spcBef>
          <a:spcPct val="20000"/>
        </a:spcBef>
        <a:spcAft>
          <a:spcPct val="0"/>
        </a:spcAft>
        <a:buSzPct val="100000"/>
        <a:buFont typeface="Courier New"/>
        <a:buChar char="o"/>
        <a:defRPr sz="2800">
          <a:solidFill>
            <a:schemeClr val="tx1"/>
          </a:solidFill>
          <a:latin typeface="Univers 55 Roman"/>
          <a:ea typeface="+mn-ea"/>
        </a:defRPr>
      </a:lvl4pPr>
      <a:lvl5pPr marL="2057400" indent="-228600" algn="l" rtl="0" eaLnBrk="1" fontAlgn="base" hangingPunct="1">
        <a:spcBef>
          <a:spcPct val="20000"/>
        </a:spcBef>
        <a:spcAft>
          <a:spcPct val="0"/>
        </a:spcAft>
        <a:buSzPct val="100000"/>
        <a:buFont typeface="Courier New"/>
        <a:buChar char="o"/>
        <a:defRPr sz="2800">
          <a:solidFill>
            <a:schemeClr val="tx1"/>
          </a:solidFill>
          <a:latin typeface="Univers 55 Roman"/>
          <a:ea typeface="+mn-ea"/>
        </a:defRPr>
      </a:lvl5pPr>
      <a:lvl6pPr marL="2514600" indent="-228600" algn="l" rtl="0" eaLnBrk="1" fontAlgn="base" hangingPunct="1">
        <a:spcBef>
          <a:spcPct val="20000"/>
        </a:spcBef>
        <a:spcAft>
          <a:spcPct val="0"/>
        </a:spcAft>
        <a:buChar char="»"/>
        <a:defRPr sz="1200">
          <a:solidFill>
            <a:schemeClr val="tx1"/>
          </a:solidFill>
          <a:latin typeface="+mn-lt"/>
          <a:ea typeface="+mn-ea"/>
        </a:defRPr>
      </a:lvl6pPr>
      <a:lvl7pPr marL="2971800" indent="-228600" algn="l" rtl="0" eaLnBrk="1" fontAlgn="base" hangingPunct="1">
        <a:spcBef>
          <a:spcPct val="20000"/>
        </a:spcBef>
        <a:spcAft>
          <a:spcPct val="0"/>
        </a:spcAft>
        <a:buChar char="»"/>
        <a:defRPr sz="1200">
          <a:solidFill>
            <a:schemeClr val="tx1"/>
          </a:solidFill>
          <a:latin typeface="+mn-lt"/>
          <a:ea typeface="+mn-ea"/>
        </a:defRPr>
      </a:lvl7pPr>
      <a:lvl8pPr marL="3429000" indent="-228600" algn="l" rtl="0" eaLnBrk="1" fontAlgn="base" hangingPunct="1">
        <a:spcBef>
          <a:spcPct val="20000"/>
        </a:spcBef>
        <a:spcAft>
          <a:spcPct val="0"/>
        </a:spcAft>
        <a:buChar char="»"/>
        <a:defRPr sz="1200">
          <a:solidFill>
            <a:schemeClr val="tx1"/>
          </a:solidFill>
          <a:latin typeface="+mn-lt"/>
          <a:ea typeface="+mn-ea"/>
        </a:defRPr>
      </a:lvl8pPr>
      <a:lvl9pPr marL="3886200" indent="-228600" algn="l" rtl="0" eaLnBrk="1" fontAlgn="base" hangingPunct="1">
        <a:spcBef>
          <a:spcPct val="20000"/>
        </a:spcBef>
        <a:spcAft>
          <a:spcPct val="0"/>
        </a:spcAft>
        <a:buChar char="»"/>
        <a:defRPr sz="12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 Id="rId3" Type="http://schemas.microsoft.com/office/2007/relationships/hdphoto" Target="../media/hdphoto1.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 Id="rId3" Type="http://schemas.microsoft.com/office/2007/relationships/hdphoto" Target="../media/hdphoto2.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 Id="rId3" Type="http://schemas.microsoft.com/office/2007/relationships/hdphoto" Target="../media/hdphoto3.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 Id="rId3" Type="http://schemas.microsoft.com/office/2007/relationships/hdphoto" Target="../media/hdphoto4.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sleepreviewmag.com/2014/08/sleep-affect-face-premature-agin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dirty="0">
                <a:latin typeface="Goudy Old Style" charset="0"/>
              </a:rPr>
              <a:t>Stages of Sleep</a:t>
            </a:r>
          </a:p>
        </p:txBody>
      </p:sp>
      <p:sp>
        <p:nvSpPr>
          <p:cNvPr id="3" name="Content Placeholder 2"/>
          <p:cNvSpPr>
            <a:spLocks noGrp="1"/>
          </p:cNvSpPr>
          <p:nvPr>
            <p:ph idx="1"/>
          </p:nvPr>
        </p:nvSpPr>
        <p:spPr>
          <a:xfrm>
            <a:off x="2057400" y="1524000"/>
            <a:ext cx="6553200" cy="4648200"/>
          </a:xfrm>
        </p:spPr>
        <p:txBody>
          <a:bodyPr rtlCol="0">
            <a:noAutofit/>
          </a:bodyPr>
          <a:lstStyle/>
          <a:p>
            <a:pPr eaLnBrk="1" fontAlgn="auto" hangingPunct="1">
              <a:spcAft>
                <a:spcPts val="0"/>
              </a:spcAft>
              <a:defRPr/>
            </a:pPr>
            <a:r>
              <a:rPr lang="en-US" sz="2800" dirty="0" smtClean="0">
                <a:latin typeface="Goudy Old Style"/>
                <a:ea typeface="+mn-ea"/>
                <a:cs typeface="Goudy Old Style"/>
              </a:rPr>
              <a:t>NREM Sleep</a:t>
            </a:r>
          </a:p>
          <a:p>
            <a:pPr lvl="1" eaLnBrk="1" fontAlgn="auto" hangingPunct="1">
              <a:spcAft>
                <a:spcPts val="0"/>
              </a:spcAft>
              <a:defRPr/>
            </a:pPr>
            <a:r>
              <a:rPr lang="en-US" sz="2800" dirty="0" smtClean="0">
                <a:latin typeface="Goudy Old Style"/>
                <a:ea typeface="+mn-ea"/>
                <a:cs typeface="Goudy Old Style"/>
              </a:rPr>
              <a:t>Nonrapid Eye Movement – initiate stages of sleep</a:t>
            </a:r>
          </a:p>
          <a:p>
            <a:pPr lvl="1" eaLnBrk="1" fontAlgn="auto" hangingPunct="1">
              <a:spcAft>
                <a:spcPts val="0"/>
              </a:spcAft>
              <a:defRPr/>
            </a:pPr>
            <a:r>
              <a:rPr lang="en-US" sz="2800" dirty="0" smtClean="0">
                <a:latin typeface="Goudy Old Style"/>
                <a:ea typeface="+mn-ea"/>
                <a:cs typeface="Goudy Old Style"/>
              </a:rPr>
              <a:t>Stage 1 &amp; 2 – respiratory rate and depth of breath variable, may have periods of apnea (absence of breathing)</a:t>
            </a:r>
          </a:p>
          <a:p>
            <a:pPr lvl="1" eaLnBrk="1" fontAlgn="auto" hangingPunct="1">
              <a:spcAft>
                <a:spcPts val="0"/>
              </a:spcAft>
              <a:defRPr/>
            </a:pPr>
            <a:r>
              <a:rPr lang="en-US" sz="2800" dirty="0" smtClean="0">
                <a:latin typeface="Goudy Old Style"/>
                <a:ea typeface="+mn-ea"/>
                <a:cs typeface="Goudy Old Style"/>
              </a:rPr>
              <a:t>Stage 3 (Delta Sleep) – “Restorative Sleep” with respiratory rate slowing significantly, deep sleep -- aka </a:t>
            </a:r>
            <a:r>
              <a:rPr lang="en-US" sz="2800" b="1" dirty="0" smtClean="0">
                <a:solidFill>
                  <a:srgbClr val="008000"/>
                </a:solidFill>
                <a:latin typeface="Goudy Old Style"/>
                <a:ea typeface="+mn-ea"/>
                <a:cs typeface="Goudy Old Style"/>
              </a:rPr>
              <a:t>Slow Wave Sleep (SWS)</a:t>
            </a:r>
          </a:p>
          <a:p>
            <a:pPr marL="457200" lvl="1" indent="0" eaLnBrk="1" fontAlgn="auto" hangingPunct="1">
              <a:spcAft>
                <a:spcPts val="0"/>
              </a:spcAft>
              <a:buFontTx/>
              <a:buNone/>
              <a:defRPr/>
            </a:pPr>
            <a:endParaRPr lang="en-US" sz="2800" dirty="0" smtClean="0">
              <a:ea typeface="+mn-ea"/>
            </a:endParaRPr>
          </a:p>
        </p:txBody>
      </p:sp>
    </p:spTree>
    <p:extLst>
      <p:ext uri="{BB962C8B-B14F-4D97-AF65-F5344CB8AC3E}">
        <p14:creationId xmlns:p14="http://schemas.microsoft.com/office/powerpoint/2010/main" val="4243513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en-US" dirty="0">
                <a:latin typeface="Goudy Old Style" charset="0"/>
              </a:rPr>
              <a:t>Stages of Sleep	</a:t>
            </a:r>
          </a:p>
        </p:txBody>
      </p:sp>
      <p:sp>
        <p:nvSpPr>
          <p:cNvPr id="3" name="Content Placeholder 2"/>
          <p:cNvSpPr>
            <a:spLocks noGrp="1"/>
          </p:cNvSpPr>
          <p:nvPr>
            <p:ph idx="1"/>
          </p:nvPr>
        </p:nvSpPr>
        <p:spPr>
          <a:xfrm>
            <a:off x="1752600" y="1752600"/>
            <a:ext cx="6856413" cy="4819650"/>
          </a:xfrm>
        </p:spPr>
        <p:txBody>
          <a:bodyPr rtlCol="0">
            <a:normAutofit/>
          </a:bodyPr>
          <a:lstStyle/>
          <a:p>
            <a:pPr eaLnBrk="1" fontAlgn="auto" hangingPunct="1">
              <a:spcAft>
                <a:spcPts val="0"/>
              </a:spcAft>
              <a:defRPr/>
            </a:pPr>
            <a:r>
              <a:rPr lang="en-US" sz="2800" dirty="0" smtClean="0">
                <a:latin typeface="Goudy Old Style"/>
                <a:ea typeface="+mn-ea"/>
                <a:cs typeface="Goudy Old Style"/>
              </a:rPr>
              <a:t>REM Sleep</a:t>
            </a:r>
          </a:p>
          <a:p>
            <a:pPr lvl="1" eaLnBrk="1" fontAlgn="auto" hangingPunct="1">
              <a:spcAft>
                <a:spcPts val="0"/>
              </a:spcAft>
              <a:defRPr/>
            </a:pPr>
            <a:r>
              <a:rPr lang="en-US" sz="2800" dirty="0" smtClean="0">
                <a:latin typeface="Goudy Old Style"/>
                <a:ea typeface="+mn-ea"/>
                <a:cs typeface="Goudy Old Style"/>
              </a:rPr>
              <a:t>Rapid Eye Movement apparent, respiratory rate and depth variable, some periods of apnea, heart rate irregular, “Dream State”</a:t>
            </a:r>
          </a:p>
          <a:p>
            <a:pPr lvl="1" eaLnBrk="1" fontAlgn="auto" hangingPunct="1">
              <a:spcAft>
                <a:spcPts val="0"/>
              </a:spcAft>
              <a:defRPr/>
            </a:pPr>
            <a:r>
              <a:rPr lang="en-US" sz="2800" dirty="0" smtClean="0">
                <a:latin typeface="Goudy Old Style"/>
                <a:ea typeface="+mn-ea"/>
                <a:cs typeface="Goudy Old Style"/>
              </a:rPr>
              <a:t>Profound sense of paralysis with all skeletal muscles losing tone, loss of respiratory muscle tone will decrease respiratory rate more</a:t>
            </a:r>
          </a:p>
          <a:p>
            <a:pPr lvl="1" eaLnBrk="1" fontAlgn="auto" hangingPunct="1">
              <a:spcAft>
                <a:spcPts val="0"/>
              </a:spcAft>
              <a:defRPr/>
            </a:pPr>
            <a:endParaRPr lang="en-US" dirty="0">
              <a:latin typeface="Goudy Old Style"/>
              <a:ea typeface="+mn-ea"/>
              <a:cs typeface="Goudy Old Style"/>
            </a:endParaRPr>
          </a:p>
        </p:txBody>
      </p:sp>
    </p:spTree>
    <p:extLst>
      <p:ext uri="{BB962C8B-B14F-4D97-AF65-F5344CB8AC3E}">
        <p14:creationId xmlns:p14="http://schemas.microsoft.com/office/powerpoint/2010/main" val="2586050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oudy Old Style"/>
                <a:cs typeface="Goudy Old Style"/>
              </a:rPr>
              <a:t>REM cont….</a:t>
            </a:r>
            <a:endParaRPr lang="en-US" dirty="0">
              <a:latin typeface="Goudy Old Style"/>
              <a:cs typeface="Goudy Old Style"/>
            </a:endParaRPr>
          </a:p>
        </p:txBody>
      </p:sp>
      <p:sp>
        <p:nvSpPr>
          <p:cNvPr id="3" name="Content Placeholder 2"/>
          <p:cNvSpPr>
            <a:spLocks noGrp="1"/>
          </p:cNvSpPr>
          <p:nvPr>
            <p:ph idx="1"/>
          </p:nvPr>
        </p:nvSpPr>
        <p:spPr/>
        <p:txBody>
          <a:bodyPr>
            <a:normAutofit fontScale="92500" lnSpcReduction="10000"/>
          </a:bodyPr>
          <a:lstStyle/>
          <a:p>
            <a:pPr lvl="1" eaLnBrk="1" fontAlgn="auto" hangingPunct="1">
              <a:spcAft>
                <a:spcPts val="0"/>
              </a:spcAft>
              <a:defRPr/>
            </a:pPr>
            <a:r>
              <a:rPr lang="en-US" sz="2800" dirty="0">
                <a:latin typeface="Goudy Old Style"/>
                <a:cs typeface="Goudy Old Style"/>
              </a:rPr>
              <a:t>Loss of </a:t>
            </a:r>
            <a:r>
              <a:rPr lang="en-US" sz="2800" dirty="0" smtClean="0">
                <a:latin typeface="Goudy Old Style"/>
                <a:cs typeface="Goudy Old Style"/>
              </a:rPr>
              <a:t>pharyngeal </a:t>
            </a:r>
            <a:r>
              <a:rPr lang="en-US" sz="2800" dirty="0">
                <a:latin typeface="Goudy Old Style"/>
                <a:cs typeface="Goudy Old Style"/>
              </a:rPr>
              <a:t>tone </a:t>
            </a:r>
            <a:r>
              <a:rPr lang="en-US" sz="2800" dirty="0" smtClean="0">
                <a:latin typeface="Goudy Old Style"/>
                <a:cs typeface="Goudy Old Style"/>
              </a:rPr>
              <a:t>in the throat CAN cause </a:t>
            </a:r>
            <a:r>
              <a:rPr lang="en-US" sz="2800" dirty="0">
                <a:latin typeface="Goudy Old Style"/>
                <a:cs typeface="Goudy Old Style"/>
              </a:rPr>
              <a:t>tongue to relax into the back of the oral cavity and if </a:t>
            </a:r>
            <a:r>
              <a:rPr lang="en-US" sz="2800" dirty="0" smtClean="0">
                <a:latin typeface="Goudy Old Style"/>
                <a:cs typeface="Goudy Old Style"/>
              </a:rPr>
              <a:t>obstructs the oral airway </a:t>
            </a:r>
            <a:r>
              <a:rPr lang="en-US" sz="2800" dirty="0" smtClean="0">
                <a:latin typeface="Goudy Old Style"/>
                <a:cs typeface="Goudy Old Style"/>
                <a:sym typeface="Wingdings"/>
              </a:rPr>
              <a:t></a:t>
            </a:r>
            <a:r>
              <a:rPr lang="en-US" sz="2800" dirty="0" smtClean="0">
                <a:latin typeface="Goudy Old Style"/>
                <a:cs typeface="Goudy Old Style"/>
              </a:rPr>
              <a:t> </a:t>
            </a:r>
            <a:r>
              <a:rPr lang="en-US" sz="2800" dirty="0">
                <a:latin typeface="Goudy Old Style"/>
                <a:cs typeface="Goudy Old Style"/>
              </a:rPr>
              <a:t>results in </a:t>
            </a:r>
            <a:r>
              <a:rPr lang="en-US" sz="2800" dirty="0" smtClean="0">
                <a:latin typeface="Goudy Old Style"/>
                <a:cs typeface="Goudy Old Style"/>
              </a:rPr>
              <a:t>snoring, apnea</a:t>
            </a:r>
            <a:r>
              <a:rPr lang="en-US" sz="2800" dirty="0">
                <a:latin typeface="Goudy Old Style"/>
                <a:cs typeface="Goudy Old Style"/>
              </a:rPr>
              <a:t>, gasping, disrupted sleep</a:t>
            </a:r>
          </a:p>
          <a:p>
            <a:pPr lvl="1" eaLnBrk="1" fontAlgn="auto" hangingPunct="1">
              <a:spcAft>
                <a:spcPts val="0"/>
              </a:spcAft>
              <a:defRPr/>
            </a:pPr>
            <a:r>
              <a:rPr lang="en-US" sz="2800" dirty="0">
                <a:latin typeface="Goudy Old Style"/>
                <a:cs typeface="Goudy Old Style"/>
              </a:rPr>
              <a:t>Time spent in REM lengthens during the night and very difficult to awaken someone in REM stage</a:t>
            </a:r>
          </a:p>
          <a:p>
            <a:pPr lvl="1" eaLnBrk="1" fontAlgn="auto" hangingPunct="1">
              <a:spcAft>
                <a:spcPts val="0"/>
              </a:spcAft>
              <a:defRPr/>
            </a:pPr>
            <a:r>
              <a:rPr lang="en-US" sz="2800" dirty="0">
                <a:latin typeface="Goudy Old Style"/>
                <a:cs typeface="Goudy Old Style"/>
              </a:rPr>
              <a:t>Enhances learning and memory – contributes to emotional health</a:t>
            </a:r>
          </a:p>
          <a:p>
            <a:endParaRPr lang="en-US" dirty="0">
              <a:latin typeface="Goudy Old Style"/>
              <a:cs typeface="Goudy Old Style"/>
            </a:endParaRPr>
          </a:p>
        </p:txBody>
      </p:sp>
    </p:spTree>
    <p:extLst>
      <p:ext uri="{BB962C8B-B14F-4D97-AF65-F5344CB8AC3E}">
        <p14:creationId xmlns:p14="http://schemas.microsoft.com/office/powerpoint/2010/main" val="1001708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US" dirty="0">
                <a:latin typeface="Goudy Old Style" charset="0"/>
              </a:rPr>
              <a:t>NREM vs REM Sleep</a:t>
            </a:r>
          </a:p>
        </p:txBody>
      </p:sp>
      <p:sp>
        <p:nvSpPr>
          <p:cNvPr id="36866" name="Content Placeholder 2"/>
          <p:cNvSpPr>
            <a:spLocks noGrp="1"/>
          </p:cNvSpPr>
          <p:nvPr>
            <p:ph idx="1"/>
          </p:nvPr>
        </p:nvSpPr>
        <p:spPr>
          <a:xfrm>
            <a:off x="1981200" y="1735138"/>
            <a:ext cx="6526213" cy="4056062"/>
          </a:xfrm>
        </p:spPr>
        <p:txBody>
          <a:bodyPr/>
          <a:lstStyle/>
          <a:p>
            <a:pPr eaLnBrk="1" hangingPunct="1"/>
            <a:r>
              <a:rPr lang="en-US" sz="2800" dirty="0">
                <a:latin typeface="Goudy Old Style" charset="0"/>
              </a:rPr>
              <a:t>Beginning with NREM Stage 1, sleep onset and movement into and out of Stages 1, 2, &amp; 3 for 30 to 60 minutes</a:t>
            </a:r>
          </a:p>
          <a:p>
            <a:pPr eaLnBrk="1" hangingPunct="1"/>
            <a:r>
              <a:rPr lang="en-US" sz="2800" dirty="0">
                <a:latin typeface="Goudy Old Style" charset="0"/>
              </a:rPr>
              <a:t>Transition to REM lasting 5 – 40 minutes</a:t>
            </a:r>
          </a:p>
          <a:p>
            <a:pPr eaLnBrk="1" hangingPunct="1"/>
            <a:r>
              <a:rPr lang="en-US" sz="2800" dirty="0">
                <a:latin typeface="Goudy Old Style" charset="0"/>
              </a:rPr>
              <a:t>Cycling between NREM and REM in 60 – 90 minute cycles</a:t>
            </a:r>
          </a:p>
          <a:p>
            <a:pPr eaLnBrk="1" hangingPunct="1"/>
            <a:r>
              <a:rPr lang="en-US" sz="2800" dirty="0">
                <a:latin typeface="Goudy Old Style" charset="0"/>
              </a:rPr>
              <a:t>Normally, three to four REM episodes per night</a:t>
            </a:r>
          </a:p>
        </p:txBody>
      </p:sp>
    </p:spTree>
    <p:extLst>
      <p:ext uri="{BB962C8B-B14F-4D97-AF65-F5344CB8AC3E}">
        <p14:creationId xmlns:p14="http://schemas.microsoft.com/office/powerpoint/2010/main" val="1803772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oudy Old Style"/>
                <a:cs typeface="Goudy Old Style"/>
              </a:rPr>
              <a:t>Sleep Architecture</a:t>
            </a:r>
            <a:endParaRPr lang="en-US" dirty="0">
              <a:latin typeface="Goudy Old Style"/>
              <a:cs typeface="Goudy Old Style"/>
            </a:endParaRPr>
          </a:p>
        </p:txBody>
      </p:sp>
      <p:pic>
        <p:nvPicPr>
          <p:cNvPr id="8" name="Content Placeholder 7" descr="sc00037cca.jpg"/>
          <p:cNvPicPr>
            <a:picLocks noGrp="1" noChangeAspect="1"/>
          </p:cNvPicPr>
          <p:nvPr>
            <p:ph idx="1"/>
          </p:nvPr>
        </p:nvPicPr>
        <p:blipFill>
          <a:blip r:embed="rId2">
            <a:extLst>
              <a:ext uri="{28A0092B-C50C-407E-A947-70E740481C1C}">
                <a14:useLocalDpi xmlns:a14="http://schemas.microsoft.com/office/drawing/2010/main" val="0"/>
              </a:ext>
            </a:extLst>
          </a:blip>
          <a:srcRect t="7456" b="7456"/>
          <a:stretch>
            <a:fillRect/>
          </a:stretch>
        </p:blipFill>
        <p:spPr>
          <a:xfrm>
            <a:off x="2057400" y="2057400"/>
            <a:ext cx="6553200" cy="4038600"/>
          </a:xfrm>
        </p:spPr>
      </p:pic>
      <p:sp>
        <p:nvSpPr>
          <p:cNvPr id="9" name="TextBox 8"/>
          <p:cNvSpPr txBox="1"/>
          <p:nvPr/>
        </p:nvSpPr>
        <p:spPr>
          <a:xfrm>
            <a:off x="4572000" y="6172200"/>
            <a:ext cx="1851789" cy="461665"/>
          </a:xfrm>
          <a:prstGeom prst="rect">
            <a:avLst/>
          </a:prstGeom>
          <a:noFill/>
        </p:spPr>
        <p:txBody>
          <a:bodyPr wrap="none" rtlCol="0">
            <a:spAutoFit/>
          </a:bodyPr>
          <a:lstStyle/>
          <a:p>
            <a:r>
              <a:rPr lang="en-US" dirty="0" smtClean="0">
                <a:latin typeface="Goudy Old Style"/>
                <a:cs typeface="Goudy Old Style"/>
              </a:rPr>
              <a:t>8 Hour Night</a:t>
            </a:r>
            <a:endParaRPr lang="en-US" dirty="0">
              <a:latin typeface="Goudy Old Style"/>
              <a:cs typeface="Goudy Old Style"/>
            </a:endParaRPr>
          </a:p>
        </p:txBody>
      </p:sp>
    </p:spTree>
    <p:extLst>
      <p:ext uri="{BB962C8B-B14F-4D97-AF65-F5344CB8AC3E}">
        <p14:creationId xmlns:p14="http://schemas.microsoft.com/office/powerpoint/2010/main" val="3859679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828800"/>
            <a:ext cx="2940748" cy="1802320"/>
          </a:xfrm>
        </p:spPr>
        <p:txBody>
          <a:bodyPr>
            <a:normAutofit/>
          </a:bodyPr>
          <a:lstStyle/>
          <a:p>
            <a:pPr algn="l"/>
            <a:r>
              <a:rPr lang="en-US" dirty="0" smtClean="0">
                <a:latin typeface="Goudy Old Style"/>
                <a:cs typeface="Goudy Old Style"/>
              </a:rPr>
              <a:t>   Normal Sleep</a:t>
            </a:r>
            <a:br>
              <a:rPr lang="en-US" dirty="0" smtClean="0">
                <a:latin typeface="Goudy Old Style"/>
                <a:cs typeface="Goudy Old Style"/>
              </a:rPr>
            </a:br>
            <a:r>
              <a:rPr lang="en-US" dirty="0">
                <a:latin typeface="Goudy Old Style"/>
                <a:cs typeface="Goudy Old Style"/>
              </a:rPr>
              <a:t> </a:t>
            </a:r>
            <a:r>
              <a:rPr lang="en-US" dirty="0" smtClean="0">
                <a:latin typeface="Goudy Old Style"/>
                <a:cs typeface="Goudy Old Style"/>
              </a:rPr>
              <a:t>      Cycle</a:t>
            </a:r>
            <a:endParaRPr lang="en-US" dirty="0">
              <a:latin typeface="Goudy Old Style"/>
              <a:cs typeface="Goudy Old Style"/>
            </a:endParaRPr>
          </a:p>
        </p:txBody>
      </p:sp>
      <p:pic>
        <p:nvPicPr>
          <p:cNvPr id="8" name="Picture 7"/>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114800" y="730401"/>
            <a:ext cx="4573405" cy="6127599"/>
          </a:xfrm>
          <a:prstGeom prst="rect">
            <a:avLst/>
          </a:prstGeom>
          <a:noFill/>
          <a:ln>
            <a:noFill/>
          </a:ln>
        </p:spPr>
      </p:pic>
      <p:sp>
        <p:nvSpPr>
          <p:cNvPr id="9" name="TextBox 8"/>
          <p:cNvSpPr txBox="1"/>
          <p:nvPr/>
        </p:nvSpPr>
        <p:spPr>
          <a:xfrm>
            <a:off x="1828800" y="4114800"/>
            <a:ext cx="2389897" cy="830997"/>
          </a:xfrm>
          <a:prstGeom prst="rect">
            <a:avLst/>
          </a:prstGeom>
          <a:noFill/>
        </p:spPr>
        <p:txBody>
          <a:bodyPr wrap="none" rtlCol="0">
            <a:spAutoFit/>
          </a:bodyPr>
          <a:lstStyle/>
          <a:p>
            <a:r>
              <a:rPr lang="en-US" dirty="0" smtClean="0"/>
              <a:t>       </a:t>
            </a:r>
            <a:r>
              <a:rPr lang="en-US" dirty="0" smtClean="0">
                <a:latin typeface="Goudy Old Style"/>
                <a:cs typeface="Goudy Old Style"/>
              </a:rPr>
              <a:t>13 days</a:t>
            </a:r>
          </a:p>
          <a:p>
            <a:r>
              <a:rPr lang="en-US" dirty="0" smtClean="0">
                <a:latin typeface="Goudy Old Style"/>
                <a:cs typeface="Goudy Old Style"/>
              </a:rPr>
              <a:t>Tracking 24 hours</a:t>
            </a:r>
            <a:endParaRPr lang="en-US" dirty="0">
              <a:latin typeface="Goudy Old Style"/>
              <a:cs typeface="Goudy Old Style"/>
            </a:endParaRPr>
          </a:p>
        </p:txBody>
      </p:sp>
    </p:spTree>
    <p:extLst>
      <p:ext uri="{BB962C8B-B14F-4D97-AF65-F5344CB8AC3E}">
        <p14:creationId xmlns:p14="http://schemas.microsoft.com/office/powerpoint/2010/main" val="3806647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9998" y="2046226"/>
            <a:ext cx="2512797" cy="1484788"/>
          </a:xfrm>
        </p:spPr>
        <p:txBody>
          <a:bodyPr/>
          <a:lstStyle/>
          <a:p>
            <a:r>
              <a:rPr lang="en-US" dirty="0" smtClean="0">
                <a:latin typeface="Goudy Old Style"/>
                <a:cs typeface="Goudy Old Style"/>
              </a:rPr>
              <a:t>Insomnia</a:t>
            </a:r>
            <a:endParaRPr lang="en-US" dirty="0">
              <a:latin typeface="Goudy Old Style"/>
              <a:cs typeface="Goudy Old Style"/>
            </a:endParaRPr>
          </a:p>
        </p:txBody>
      </p:sp>
      <p:pic>
        <p:nvPicPr>
          <p:cNvPr id="4" name="Picture 3"/>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52400" y="275242"/>
            <a:ext cx="5486400" cy="6616625"/>
          </a:xfrm>
          <a:prstGeom prst="rect">
            <a:avLst/>
          </a:prstGeom>
          <a:noFill/>
          <a:ln>
            <a:noFill/>
          </a:ln>
        </p:spPr>
      </p:pic>
      <p:sp>
        <p:nvSpPr>
          <p:cNvPr id="5" name="TextBox 4"/>
          <p:cNvSpPr txBox="1"/>
          <p:nvPr/>
        </p:nvSpPr>
        <p:spPr>
          <a:xfrm>
            <a:off x="7026678" y="3860415"/>
            <a:ext cx="1056449" cy="461665"/>
          </a:xfrm>
          <a:prstGeom prst="rect">
            <a:avLst/>
          </a:prstGeom>
          <a:noFill/>
        </p:spPr>
        <p:txBody>
          <a:bodyPr wrap="none" rtlCol="0">
            <a:spAutoFit/>
          </a:bodyPr>
          <a:lstStyle/>
          <a:p>
            <a:r>
              <a:rPr lang="en-US" dirty="0" smtClean="0">
                <a:latin typeface="Goudy Old Style"/>
                <a:cs typeface="Goudy Old Style"/>
              </a:rPr>
              <a:t>21 days</a:t>
            </a:r>
            <a:endParaRPr lang="en-US" dirty="0">
              <a:latin typeface="Goudy Old Style"/>
              <a:cs typeface="Goudy Old Style"/>
            </a:endParaRPr>
          </a:p>
        </p:txBody>
      </p:sp>
    </p:spTree>
    <p:extLst>
      <p:ext uri="{BB962C8B-B14F-4D97-AF65-F5344CB8AC3E}">
        <p14:creationId xmlns:p14="http://schemas.microsoft.com/office/powerpoint/2010/main" val="1783578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6532" y="1522162"/>
            <a:ext cx="2995968" cy="2567867"/>
          </a:xfrm>
        </p:spPr>
        <p:txBody>
          <a:bodyPr>
            <a:normAutofit/>
          </a:bodyPr>
          <a:lstStyle/>
          <a:p>
            <a:r>
              <a:rPr lang="en-US" dirty="0" smtClean="0">
                <a:latin typeface="Goudy Old Style"/>
                <a:cs typeface="Goudy Old Style"/>
              </a:rPr>
              <a:t>Delayed Sleep </a:t>
            </a:r>
            <a:r>
              <a:rPr lang="en-US" dirty="0">
                <a:latin typeface="Goudy Old Style"/>
                <a:cs typeface="Goudy Old Style"/>
              </a:rPr>
              <a:t>Phase (</a:t>
            </a:r>
            <a:r>
              <a:rPr lang="en-US" dirty="0" smtClean="0">
                <a:latin typeface="Goudy Old Style"/>
                <a:cs typeface="Goudy Old Style"/>
              </a:rPr>
              <a:t>DSP) </a:t>
            </a:r>
            <a:endParaRPr lang="en-US" dirty="0">
              <a:latin typeface="Goudy Old Style"/>
              <a:cs typeface="Goudy Old Style"/>
            </a:endParaRPr>
          </a:p>
        </p:txBody>
      </p:sp>
      <p:pic>
        <p:nvPicPr>
          <p:cNvPr id="4" name="Picture 3"/>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52400" y="228600"/>
            <a:ext cx="5486400" cy="6419667"/>
          </a:xfrm>
          <a:prstGeom prst="rect">
            <a:avLst/>
          </a:prstGeom>
          <a:noFill/>
          <a:ln>
            <a:noFill/>
          </a:ln>
        </p:spPr>
      </p:pic>
      <p:sp>
        <p:nvSpPr>
          <p:cNvPr id="5" name="TextBox 4"/>
          <p:cNvSpPr txBox="1"/>
          <p:nvPr/>
        </p:nvSpPr>
        <p:spPr>
          <a:xfrm>
            <a:off x="7239000" y="4572000"/>
            <a:ext cx="1057651" cy="461665"/>
          </a:xfrm>
          <a:prstGeom prst="rect">
            <a:avLst/>
          </a:prstGeom>
          <a:noFill/>
        </p:spPr>
        <p:txBody>
          <a:bodyPr wrap="none" rtlCol="0">
            <a:spAutoFit/>
          </a:bodyPr>
          <a:lstStyle/>
          <a:p>
            <a:r>
              <a:rPr lang="en-US" dirty="0" smtClean="0">
                <a:latin typeface="Goudy Old Style"/>
                <a:cs typeface="Goudy Old Style"/>
              </a:rPr>
              <a:t>14 days</a:t>
            </a:r>
            <a:endParaRPr lang="en-US" dirty="0">
              <a:latin typeface="Goudy Old Style"/>
              <a:cs typeface="Goudy Old Style"/>
            </a:endParaRPr>
          </a:p>
        </p:txBody>
      </p:sp>
    </p:spTree>
    <p:extLst>
      <p:ext uri="{BB962C8B-B14F-4D97-AF65-F5344CB8AC3E}">
        <p14:creationId xmlns:p14="http://schemas.microsoft.com/office/powerpoint/2010/main" val="2336977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1770" y="1029291"/>
            <a:ext cx="3534358" cy="2906779"/>
          </a:xfrm>
        </p:spPr>
        <p:txBody>
          <a:bodyPr/>
          <a:lstStyle/>
          <a:p>
            <a:r>
              <a:rPr lang="en-US" dirty="0" smtClean="0">
                <a:latin typeface="Goudy Old Style"/>
                <a:cs typeface="Goudy Old Style"/>
              </a:rPr>
              <a:t>Shift-workers</a:t>
            </a:r>
            <a:br>
              <a:rPr lang="en-US" dirty="0" smtClean="0">
                <a:latin typeface="Goudy Old Style"/>
                <a:cs typeface="Goudy Old Style"/>
              </a:rPr>
            </a:br>
            <a:r>
              <a:rPr lang="en-US" dirty="0">
                <a:latin typeface="Goudy Old Style"/>
                <a:cs typeface="Goudy Old Style"/>
              </a:rPr>
              <a:t> </a:t>
            </a:r>
            <a:r>
              <a:rPr lang="en-US" dirty="0" smtClean="0">
                <a:latin typeface="Goudy Old Style"/>
                <a:cs typeface="Goudy Old Style"/>
              </a:rPr>
              <a:t>  Syndrome</a:t>
            </a:r>
            <a:endParaRPr lang="en-US" dirty="0">
              <a:latin typeface="Goudy Old Style"/>
              <a:cs typeface="Goudy Old Style"/>
            </a:endParaRPr>
          </a:p>
        </p:txBody>
      </p:sp>
      <p:pic>
        <p:nvPicPr>
          <p:cNvPr id="4" name="Picture 3"/>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23242" y="234699"/>
            <a:ext cx="5486400" cy="6419667"/>
          </a:xfrm>
          <a:prstGeom prst="rect">
            <a:avLst/>
          </a:prstGeom>
          <a:noFill/>
          <a:ln>
            <a:noFill/>
          </a:ln>
        </p:spPr>
      </p:pic>
      <p:sp>
        <p:nvSpPr>
          <p:cNvPr id="5" name="TextBox 4"/>
          <p:cNvSpPr txBox="1"/>
          <p:nvPr/>
        </p:nvSpPr>
        <p:spPr>
          <a:xfrm>
            <a:off x="6999068" y="4426450"/>
            <a:ext cx="1057651" cy="461665"/>
          </a:xfrm>
          <a:prstGeom prst="rect">
            <a:avLst/>
          </a:prstGeom>
          <a:noFill/>
        </p:spPr>
        <p:txBody>
          <a:bodyPr wrap="none" rtlCol="0">
            <a:spAutoFit/>
          </a:bodyPr>
          <a:lstStyle/>
          <a:p>
            <a:r>
              <a:rPr lang="en-US" dirty="0" smtClean="0">
                <a:latin typeface="Goudy Old Style"/>
                <a:cs typeface="Goudy Old Style"/>
              </a:rPr>
              <a:t>14 days</a:t>
            </a:r>
            <a:endParaRPr lang="en-US" dirty="0">
              <a:latin typeface="Goudy Old Style"/>
              <a:cs typeface="Goudy Old Style"/>
            </a:endParaRPr>
          </a:p>
        </p:txBody>
      </p:sp>
    </p:spTree>
    <p:extLst>
      <p:ext uri="{BB962C8B-B14F-4D97-AF65-F5344CB8AC3E}">
        <p14:creationId xmlns:p14="http://schemas.microsoft.com/office/powerpoint/2010/main" val="2830384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oudy Old Style"/>
                <a:cs typeface="Goudy Old Style"/>
              </a:rPr>
              <a:t>“Enemies” of SWS or Delta Sleep</a:t>
            </a:r>
            <a:endParaRPr lang="en-US" dirty="0">
              <a:latin typeface="Goudy Old Style"/>
              <a:cs typeface="Goudy Old Style"/>
            </a:endParaRPr>
          </a:p>
        </p:txBody>
      </p:sp>
      <p:sp>
        <p:nvSpPr>
          <p:cNvPr id="3" name="Content Placeholder 2"/>
          <p:cNvSpPr>
            <a:spLocks noGrp="1"/>
          </p:cNvSpPr>
          <p:nvPr>
            <p:ph idx="1"/>
          </p:nvPr>
        </p:nvSpPr>
        <p:spPr>
          <a:xfrm>
            <a:off x="1752600" y="1735138"/>
            <a:ext cx="6741061" cy="4056062"/>
          </a:xfrm>
        </p:spPr>
        <p:txBody>
          <a:bodyPr>
            <a:normAutofit lnSpcReduction="10000"/>
          </a:bodyPr>
          <a:lstStyle/>
          <a:p>
            <a:r>
              <a:rPr lang="en-US" sz="2800" dirty="0" smtClean="0">
                <a:latin typeface="Goudy Old Style"/>
                <a:cs typeface="Goudy Old Style"/>
              </a:rPr>
              <a:t>Stage 3 “Restorative Sleep” limited/prevented by</a:t>
            </a:r>
          </a:p>
          <a:p>
            <a:pPr lvl="1"/>
            <a:r>
              <a:rPr lang="en-US" sz="2800" dirty="0" smtClean="0">
                <a:latin typeface="Goudy Old Style"/>
                <a:cs typeface="Goudy Old Style"/>
              </a:rPr>
              <a:t>OTC sleep aids such as</a:t>
            </a:r>
          </a:p>
          <a:p>
            <a:pPr lvl="2"/>
            <a:r>
              <a:rPr lang="en-US" sz="2600" dirty="0">
                <a:latin typeface="Goudy Old Style"/>
                <a:cs typeface="Goudy Old Style"/>
              </a:rPr>
              <a:t>Diphenhydramine</a:t>
            </a:r>
            <a:r>
              <a:rPr lang="en-US" sz="2400" dirty="0" smtClean="0">
                <a:latin typeface="Goudy Old Style"/>
                <a:cs typeface="Goudy Old Style"/>
              </a:rPr>
              <a:t> </a:t>
            </a:r>
          </a:p>
          <a:p>
            <a:pPr lvl="3"/>
            <a:r>
              <a:rPr lang="en-US" sz="2200" dirty="0" smtClean="0">
                <a:latin typeface="Goudy Old Style"/>
                <a:cs typeface="Goudy Old Style"/>
              </a:rPr>
              <a:t>Sominex, Benadryl, Tylenol PM, any “PM”</a:t>
            </a:r>
          </a:p>
          <a:p>
            <a:pPr lvl="2"/>
            <a:r>
              <a:rPr lang="en-US" sz="2600" dirty="0" smtClean="0">
                <a:latin typeface="Goudy Old Style"/>
                <a:cs typeface="Goudy Old Style"/>
              </a:rPr>
              <a:t>Doxylamine (Unisom)</a:t>
            </a:r>
          </a:p>
          <a:p>
            <a:pPr lvl="1"/>
            <a:r>
              <a:rPr lang="en-US" sz="2600" dirty="0" smtClean="0">
                <a:latin typeface="Goudy Old Style"/>
                <a:cs typeface="Goudy Old Style"/>
              </a:rPr>
              <a:t>Cold/allergy medication</a:t>
            </a:r>
          </a:p>
          <a:p>
            <a:pPr lvl="1"/>
            <a:r>
              <a:rPr lang="en-US" sz="2800" dirty="0" smtClean="0">
                <a:latin typeface="Goudy Old Style"/>
                <a:cs typeface="Goudy Old Style"/>
              </a:rPr>
              <a:t>Alcohol before bedtime – “nightcap”</a:t>
            </a:r>
          </a:p>
          <a:p>
            <a:pPr lvl="1"/>
            <a:r>
              <a:rPr lang="en-US" sz="2800" dirty="0" smtClean="0">
                <a:latin typeface="Goudy Old Style"/>
                <a:cs typeface="Goudy Old Style"/>
              </a:rPr>
              <a:t>Smoking (increases sleep onset time)</a:t>
            </a:r>
          </a:p>
          <a:p>
            <a:pPr lvl="1"/>
            <a:endParaRPr lang="en-US" dirty="0" smtClean="0">
              <a:latin typeface="Goudy Old Style"/>
              <a:cs typeface="Goudy Old Style"/>
            </a:endParaRPr>
          </a:p>
          <a:p>
            <a:pPr lvl="1"/>
            <a:endParaRPr lang="en-US" dirty="0" smtClean="0">
              <a:latin typeface="Goudy Old Style"/>
              <a:cs typeface="Goudy Old Style"/>
            </a:endParaRPr>
          </a:p>
          <a:p>
            <a:pPr lvl="1"/>
            <a:endParaRPr lang="en-US" dirty="0">
              <a:latin typeface="Goudy Old Style"/>
              <a:cs typeface="Goudy Old Style"/>
            </a:endParaRPr>
          </a:p>
        </p:txBody>
      </p:sp>
    </p:spTree>
    <p:extLst>
      <p:ext uri="{BB962C8B-B14F-4D97-AF65-F5344CB8AC3E}">
        <p14:creationId xmlns:p14="http://schemas.microsoft.com/office/powerpoint/2010/main" val="1384132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ctrTitle"/>
          </p:nvPr>
        </p:nvSpPr>
        <p:spPr>
          <a:xfrm>
            <a:off x="2209800" y="463550"/>
            <a:ext cx="6477000" cy="4575175"/>
          </a:xfrm>
        </p:spPr>
        <p:txBody>
          <a:bodyPr>
            <a:normAutofit/>
          </a:bodyPr>
          <a:lstStyle/>
          <a:p>
            <a:r>
              <a:rPr lang="en-US" b="1" dirty="0" smtClean="0">
                <a:latin typeface="Goudy Old Style" charset="0"/>
                <a:ea typeface="ＭＳ Ｐゴシック" charset="0"/>
                <a:cs typeface="ＭＳ Ｐゴシック" charset="0"/>
              </a:rPr>
              <a:t>Sleepless in San Marcos: How to get your </a:t>
            </a:r>
            <a:r>
              <a:rPr lang="en-US" b="1" dirty="0" err="1" smtClean="0">
                <a:latin typeface="Goudy Old Style" charset="0"/>
                <a:ea typeface="ＭＳ Ｐゴシック" charset="0"/>
                <a:cs typeface="ＭＳ Ｐゴシック" charset="0"/>
              </a:rPr>
              <a:t>Zzzzz’s</a:t>
            </a:r>
            <a:r>
              <a:rPr lang="en-US" b="1" dirty="0">
                <a:latin typeface="Goudy Old Style" charset="0"/>
                <a:ea typeface="ＭＳ Ｐゴシック" charset="0"/>
                <a:cs typeface="ＭＳ Ｐゴシック" charset="0"/>
              </a:rPr>
              <a:t/>
            </a:r>
            <a:br>
              <a:rPr lang="en-US" b="1" dirty="0">
                <a:latin typeface="Goudy Old Style" charset="0"/>
                <a:ea typeface="ＭＳ Ｐゴシック" charset="0"/>
                <a:cs typeface="ＭＳ Ｐゴシック" charset="0"/>
              </a:rPr>
            </a:br>
            <a:r>
              <a:rPr lang="en-US" b="1" dirty="0">
                <a:latin typeface="Goudy Old Style" charset="0"/>
                <a:ea typeface="ＭＳ Ｐゴシック" charset="0"/>
                <a:cs typeface="ＭＳ Ｐゴシック" charset="0"/>
              </a:rPr>
              <a:t/>
            </a:r>
            <a:br>
              <a:rPr lang="en-US" b="1" dirty="0">
                <a:latin typeface="Goudy Old Style" charset="0"/>
                <a:ea typeface="ＭＳ Ｐゴシック" charset="0"/>
                <a:cs typeface="ＭＳ Ｐゴシック" charset="0"/>
              </a:rPr>
            </a:br>
            <a:r>
              <a:rPr lang="en-US" sz="3200" i="1" dirty="0">
                <a:solidFill>
                  <a:srgbClr val="FF0000"/>
                </a:solidFill>
                <a:latin typeface="Goudy Old Style" charset="0"/>
                <a:ea typeface="ＭＳ Ｐゴシック" charset="0"/>
                <a:cs typeface="ＭＳ Ｐゴシック" charset="0"/>
              </a:rPr>
              <a:t>“To sleep, perchance to dream—ay, </a:t>
            </a:r>
            <a:br>
              <a:rPr lang="en-US" sz="3200" i="1" dirty="0">
                <a:solidFill>
                  <a:srgbClr val="FF0000"/>
                </a:solidFill>
                <a:latin typeface="Goudy Old Style" charset="0"/>
                <a:ea typeface="ＭＳ Ｐゴシック" charset="0"/>
                <a:cs typeface="ＭＳ Ｐゴシック" charset="0"/>
              </a:rPr>
            </a:br>
            <a:r>
              <a:rPr lang="en-US" sz="3200" i="1" dirty="0">
                <a:solidFill>
                  <a:srgbClr val="FF0000"/>
                </a:solidFill>
                <a:latin typeface="Goudy Old Style" charset="0"/>
                <a:ea typeface="ＭＳ Ｐゴシック" charset="0"/>
                <a:cs typeface="ＭＳ Ｐゴシック" charset="0"/>
              </a:rPr>
              <a:t>  there’s the rub.” </a:t>
            </a:r>
            <a:r>
              <a:rPr lang="en-US" sz="1800" i="1" dirty="0">
                <a:solidFill>
                  <a:srgbClr val="FF0000"/>
                </a:solidFill>
                <a:latin typeface="Goudy Old Style" charset="0"/>
                <a:ea typeface="ＭＳ Ｐゴシック" charset="0"/>
                <a:cs typeface="ＭＳ Ｐゴシック" charset="0"/>
              </a:rPr>
              <a:t>Hamlet (III, I, 65-68)</a:t>
            </a:r>
            <a:br>
              <a:rPr lang="en-US" sz="1800" i="1" dirty="0">
                <a:solidFill>
                  <a:srgbClr val="FF0000"/>
                </a:solidFill>
                <a:latin typeface="Goudy Old Style" charset="0"/>
                <a:ea typeface="ＭＳ Ｐゴシック" charset="0"/>
                <a:cs typeface="ＭＳ Ｐゴシック" charset="0"/>
              </a:rPr>
            </a:br>
            <a:endParaRPr lang="en-US" sz="3200" i="1" dirty="0">
              <a:solidFill>
                <a:srgbClr val="FF0000"/>
              </a:solidFill>
              <a:latin typeface="Goudy Old Style" charset="0"/>
              <a:ea typeface="ＭＳ Ｐゴシック" charset="0"/>
              <a:cs typeface="ＭＳ Ｐゴシック" charset="0"/>
            </a:endParaRPr>
          </a:p>
        </p:txBody>
      </p:sp>
      <p:sp>
        <p:nvSpPr>
          <p:cNvPr id="23554" name="Subtitle 2"/>
          <p:cNvSpPr>
            <a:spLocks noGrp="1"/>
          </p:cNvSpPr>
          <p:nvPr>
            <p:ph type="subTitle" idx="1"/>
          </p:nvPr>
        </p:nvSpPr>
        <p:spPr>
          <a:xfrm>
            <a:off x="1711068" y="4914377"/>
            <a:ext cx="6762749" cy="1752600"/>
          </a:xfrm>
        </p:spPr>
        <p:txBody>
          <a:bodyPr>
            <a:normAutofit/>
          </a:bodyPr>
          <a:lstStyle/>
          <a:p>
            <a:pPr>
              <a:spcBef>
                <a:spcPct val="0"/>
              </a:spcBef>
            </a:pPr>
            <a:r>
              <a:rPr lang="en-US" sz="2400" dirty="0">
                <a:solidFill>
                  <a:schemeClr val="accent2">
                    <a:lumMod val="50000"/>
                  </a:schemeClr>
                </a:solidFill>
                <a:latin typeface="Goudy Old Style" charset="0"/>
                <a:ea typeface="ＭＳ Ｐゴシック" charset="0"/>
                <a:cs typeface="ＭＳ Ｐゴシック" charset="0"/>
              </a:rPr>
              <a:t>Gregg Marshall, PhD, RRT, RPSGT, RST</a:t>
            </a:r>
          </a:p>
          <a:p>
            <a:pPr>
              <a:spcBef>
                <a:spcPct val="0"/>
              </a:spcBef>
            </a:pPr>
            <a:r>
              <a:rPr lang="en-US" sz="2000" dirty="0">
                <a:solidFill>
                  <a:schemeClr val="accent2">
                    <a:lumMod val="50000"/>
                  </a:schemeClr>
                </a:solidFill>
                <a:latin typeface="Goudy Old Style" charset="0"/>
                <a:ea typeface="ＭＳ Ｐゴシック" charset="0"/>
                <a:cs typeface="ＭＳ Ｐゴシック" charset="0"/>
              </a:rPr>
              <a:t>Chair/Associate Professor</a:t>
            </a:r>
          </a:p>
          <a:p>
            <a:pPr>
              <a:spcBef>
                <a:spcPct val="0"/>
              </a:spcBef>
            </a:pPr>
            <a:r>
              <a:rPr lang="en-US" sz="2000" dirty="0">
                <a:solidFill>
                  <a:schemeClr val="accent2">
                    <a:lumMod val="50000"/>
                  </a:schemeClr>
                </a:solidFill>
                <a:latin typeface="Goudy Old Style" charset="0"/>
                <a:ea typeface="ＭＳ Ｐゴシック" charset="0"/>
                <a:cs typeface="ＭＳ Ｐゴシック" charset="0"/>
              </a:rPr>
              <a:t>Department of Respiratory Care and Texas State Sleep Center</a:t>
            </a:r>
          </a:p>
        </p:txBody>
      </p:sp>
      <p:pic>
        <p:nvPicPr>
          <p:cNvPr id="4" name="Picture 3" descr="Sleep Wal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981200"/>
            <a:ext cx="2076380" cy="3220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7909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Goudy Old Style"/>
                <a:cs typeface="Goudy Old Style"/>
              </a:rPr>
              <a:t>Long-term effects of reduced SWS</a:t>
            </a:r>
            <a:endParaRPr lang="en-US" dirty="0">
              <a:latin typeface="Goudy Old Style"/>
              <a:cs typeface="Goudy Old Style"/>
            </a:endParaRPr>
          </a:p>
        </p:txBody>
      </p:sp>
      <p:sp>
        <p:nvSpPr>
          <p:cNvPr id="3" name="Content Placeholder 2"/>
          <p:cNvSpPr>
            <a:spLocks noGrp="1"/>
          </p:cNvSpPr>
          <p:nvPr>
            <p:ph idx="1"/>
          </p:nvPr>
        </p:nvSpPr>
        <p:spPr/>
        <p:txBody>
          <a:bodyPr>
            <a:normAutofit fontScale="85000" lnSpcReduction="10000"/>
          </a:bodyPr>
          <a:lstStyle/>
          <a:p>
            <a:r>
              <a:rPr lang="en-US" dirty="0" smtClean="0">
                <a:latin typeface="Goudy Old Style"/>
                <a:cs typeface="Goudy Old Style"/>
              </a:rPr>
              <a:t>One study </a:t>
            </a:r>
            <a:r>
              <a:rPr lang="en-US" dirty="0">
                <a:latin typeface="Goudy Old Style"/>
                <a:cs typeface="Goudy Old Style"/>
              </a:rPr>
              <a:t>found that after only three nights of selective slow-wave sleep suppression, young healthy subjects became less sensitive to insulin. Although they needed more insulin to dispose of the same amount of glucose, their insulin secretion did not increase to compensate for the reduced sensitivity, resulting in reduced tolerance to glucose and increased risk for type 2 diabetes. The decrease in insulin sensitivity was comparable to that caused by gaining 20 to 30 pounds</a:t>
            </a:r>
            <a:r>
              <a:rPr lang="en-US" dirty="0" smtClean="0">
                <a:latin typeface="Goudy Old Style"/>
                <a:cs typeface="Goudy Old Style"/>
              </a:rPr>
              <a:t>.</a:t>
            </a:r>
          </a:p>
          <a:p>
            <a:r>
              <a:rPr lang="en-US" dirty="0" smtClean="0">
                <a:latin typeface="Goudy Old Style"/>
                <a:cs typeface="Goudy Old Style"/>
              </a:rPr>
              <a:t>Decreased mental acuity, concentration, memory</a:t>
            </a:r>
            <a:endParaRPr lang="en-US" dirty="0">
              <a:latin typeface="Goudy Old Style"/>
              <a:cs typeface="Goudy Old Style"/>
            </a:endParaRPr>
          </a:p>
        </p:txBody>
      </p:sp>
    </p:spTree>
    <p:extLst>
      <p:ext uri="{BB962C8B-B14F-4D97-AF65-F5344CB8AC3E}">
        <p14:creationId xmlns:p14="http://schemas.microsoft.com/office/powerpoint/2010/main" val="3865305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en-US" dirty="0">
                <a:latin typeface="Goudy Old Style" charset="0"/>
              </a:rPr>
              <a:t>Sleep disruption</a:t>
            </a:r>
          </a:p>
        </p:txBody>
      </p:sp>
      <p:sp>
        <p:nvSpPr>
          <p:cNvPr id="37890" name="Content Placeholder 2"/>
          <p:cNvSpPr>
            <a:spLocks noGrp="1"/>
          </p:cNvSpPr>
          <p:nvPr>
            <p:ph idx="1"/>
          </p:nvPr>
        </p:nvSpPr>
        <p:spPr/>
        <p:txBody>
          <a:bodyPr>
            <a:normAutofit lnSpcReduction="10000"/>
          </a:bodyPr>
          <a:lstStyle/>
          <a:p>
            <a:pPr eaLnBrk="1" hangingPunct="1"/>
            <a:r>
              <a:rPr lang="en-US" dirty="0">
                <a:latin typeface="Goudy Old Style" charset="0"/>
              </a:rPr>
              <a:t>Disruption affects levels of neurotransmitters and stress hormones</a:t>
            </a:r>
          </a:p>
          <a:p>
            <a:pPr eaLnBrk="1" hangingPunct="1"/>
            <a:r>
              <a:rPr lang="en-US" dirty="0">
                <a:latin typeface="Goudy Old Style" charset="0"/>
              </a:rPr>
              <a:t>Impairs thinking and emotional regulation</a:t>
            </a:r>
          </a:p>
          <a:p>
            <a:pPr eaLnBrk="1" hangingPunct="1"/>
            <a:r>
              <a:rPr lang="en-US" dirty="0">
                <a:latin typeface="Goudy Old Style" charset="0"/>
              </a:rPr>
              <a:t>Insomnia may amplify the effects of psychiatric disorders, and vice versa</a:t>
            </a:r>
          </a:p>
          <a:p>
            <a:pPr eaLnBrk="1" hangingPunct="1"/>
            <a:r>
              <a:rPr lang="en-US" dirty="0">
                <a:latin typeface="Goudy Old Style" charset="0"/>
              </a:rPr>
              <a:t>More than 84 sleep identified sleep disorders, but most common are insomnia, obstructive sleep apnea, various movement syndromes, and narcolepsy</a:t>
            </a:r>
          </a:p>
        </p:txBody>
      </p:sp>
    </p:spTree>
    <p:extLst>
      <p:ext uri="{BB962C8B-B14F-4D97-AF65-F5344CB8AC3E}">
        <p14:creationId xmlns:p14="http://schemas.microsoft.com/office/powerpoint/2010/main" val="1649731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oudy Old Style"/>
                <a:cs typeface="Goudy Old Style"/>
              </a:rPr>
              <a:t>FDA approved Rx for sleep</a:t>
            </a:r>
            <a:endParaRPr lang="en-US" dirty="0">
              <a:latin typeface="Goudy Old Style"/>
              <a:cs typeface="Goudy Old Style"/>
            </a:endParaRPr>
          </a:p>
        </p:txBody>
      </p:sp>
      <p:sp>
        <p:nvSpPr>
          <p:cNvPr id="3" name="Content Placeholder 2"/>
          <p:cNvSpPr>
            <a:spLocks noGrp="1"/>
          </p:cNvSpPr>
          <p:nvPr>
            <p:ph idx="1"/>
          </p:nvPr>
        </p:nvSpPr>
        <p:spPr/>
        <p:txBody>
          <a:bodyPr>
            <a:normAutofit fontScale="85000" lnSpcReduction="10000"/>
          </a:bodyPr>
          <a:lstStyle/>
          <a:p>
            <a:r>
              <a:rPr lang="en-US" dirty="0" smtClean="0">
                <a:latin typeface="Goudy Old Style"/>
                <a:cs typeface="Goudy Old Style"/>
              </a:rPr>
              <a:t>Benzodiazepine (immediate release)</a:t>
            </a:r>
          </a:p>
          <a:p>
            <a:pPr lvl="1"/>
            <a:r>
              <a:rPr lang="en-US" dirty="0" smtClean="0">
                <a:latin typeface="Goudy Old Style"/>
                <a:cs typeface="Goudy Old Style"/>
              </a:rPr>
              <a:t>ProSom, Dalmane, Doral, Restoril, Halcion</a:t>
            </a:r>
          </a:p>
          <a:p>
            <a:r>
              <a:rPr lang="en-US" dirty="0" smtClean="0">
                <a:latin typeface="Goudy Old Style"/>
                <a:cs typeface="Goudy Old Style"/>
              </a:rPr>
              <a:t>Non-BZDs (immediate release)</a:t>
            </a:r>
          </a:p>
          <a:p>
            <a:pPr lvl="1"/>
            <a:r>
              <a:rPr lang="en-US" dirty="0" smtClean="0">
                <a:latin typeface="Goudy Old Style"/>
                <a:cs typeface="Goudy Old Style"/>
              </a:rPr>
              <a:t>Lunesta, Sonata, Ambien</a:t>
            </a:r>
          </a:p>
          <a:p>
            <a:r>
              <a:rPr lang="en-US" dirty="0" smtClean="0">
                <a:latin typeface="Goudy Old Style"/>
                <a:cs typeface="Goudy Old Style"/>
              </a:rPr>
              <a:t>Modified Non-BZDs (continual release)</a:t>
            </a:r>
          </a:p>
          <a:p>
            <a:pPr lvl="1"/>
            <a:r>
              <a:rPr lang="en-US" dirty="0" smtClean="0">
                <a:latin typeface="Goudy Old Style"/>
                <a:cs typeface="Goudy Old Style"/>
              </a:rPr>
              <a:t>Ambien</a:t>
            </a:r>
          </a:p>
          <a:p>
            <a:r>
              <a:rPr lang="en-US" dirty="0" smtClean="0">
                <a:latin typeface="Goudy Old Style"/>
                <a:cs typeface="Goudy Old Style"/>
              </a:rPr>
              <a:t>Melatonin Receptor Agonist</a:t>
            </a:r>
          </a:p>
          <a:p>
            <a:pPr lvl="1"/>
            <a:r>
              <a:rPr lang="en-US" dirty="0" err="1" smtClean="0">
                <a:latin typeface="Goudy Old Style"/>
                <a:cs typeface="Goudy Old Style"/>
              </a:rPr>
              <a:t>Rozerem</a:t>
            </a:r>
            <a:endParaRPr lang="en-US" dirty="0" smtClean="0">
              <a:latin typeface="Goudy Old Style"/>
              <a:cs typeface="Goudy Old Style"/>
            </a:endParaRPr>
          </a:p>
          <a:p>
            <a:r>
              <a:rPr lang="en-US" dirty="0" smtClean="0">
                <a:latin typeface="Goudy Old Style"/>
                <a:cs typeface="Goudy Old Style"/>
              </a:rPr>
              <a:t>SHORT TERM TREATMENT OF INSOMNIA use only 2-4 weeks to “break” poor sleep cycle</a:t>
            </a:r>
            <a:endParaRPr lang="en-US" dirty="0">
              <a:latin typeface="Goudy Old Style"/>
              <a:cs typeface="Goudy Old Style"/>
            </a:endParaRPr>
          </a:p>
        </p:txBody>
      </p:sp>
    </p:spTree>
    <p:extLst>
      <p:ext uri="{BB962C8B-B14F-4D97-AF65-F5344CB8AC3E}">
        <p14:creationId xmlns:p14="http://schemas.microsoft.com/office/powerpoint/2010/main" val="1363020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1560513" y="304800"/>
            <a:ext cx="7583487" cy="1044388"/>
          </a:xfrm>
        </p:spPr>
        <p:txBody>
          <a:bodyPr/>
          <a:lstStyle/>
          <a:p>
            <a:pPr eaLnBrk="1" hangingPunct="1"/>
            <a:r>
              <a:rPr lang="en-US" dirty="0">
                <a:latin typeface="Goudy Old Style" charset="0"/>
              </a:rPr>
              <a:t>5 Lifestyle Interventions</a:t>
            </a:r>
          </a:p>
        </p:txBody>
      </p:sp>
      <p:sp>
        <p:nvSpPr>
          <p:cNvPr id="45058" name="Content Placeholder 2"/>
          <p:cNvSpPr>
            <a:spLocks noGrp="1"/>
          </p:cNvSpPr>
          <p:nvPr>
            <p:ph idx="1"/>
          </p:nvPr>
        </p:nvSpPr>
        <p:spPr>
          <a:xfrm>
            <a:off x="1828800" y="1269922"/>
            <a:ext cx="7050631" cy="5211348"/>
          </a:xfrm>
        </p:spPr>
        <p:txBody>
          <a:bodyPr>
            <a:noAutofit/>
          </a:bodyPr>
          <a:lstStyle/>
          <a:p>
            <a:pPr lvl="1" eaLnBrk="1" hangingPunct="1"/>
            <a:r>
              <a:rPr lang="en-US" sz="2400" dirty="0" smtClean="0">
                <a:latin typeface="Goudy Old Style" charset="0"/>
              </a:rPr>
              <a:t>1</a:t>
            </a:r>
            <a:r>
              <a:rPr lang="en-US" sz="2400" dirty="0">
                <a:latin typeface="Goudy Old Style" charset="0"/>
              </a:rPr>
              <a:t>) </a:t>
            </a:r>
            <a:r>
              <a:rPr lang="en-US" sz="2400" b="1" u="sng" dirty="0">
                <a:latin typeface="Goudy Old Style" charset="0"/>
              </a:rPr>
              <a:t>Lifestyle changes: </a:t>
            </a:r>
            <a:r>
              <a:rPr lang="en-US" sz="2400" dirty="0">
                <a:latin typeface="Goudy Old Style" charset="0"/>
              </a:rPr>
              <a:t>decrease caffeine, alcohol, </a:t>
            </a:r>
            <a:r>
              <a:rPr lang="en-US" sz="2400" dirty="0" smtClean="0">
                <a:latin typeface="Goudy Old Style" charset="0"/>
              </a:rPr>
              <a:t>nicotine</a:t>
            </a:r>
          </a:p>
          <a:p>
            <a:pPr lvl="1" eaLnBrk="1" hangingPunct="1"/>
            <a:endParaRPr lang="en-US" sz="2400" dirty="0">
              <a:latin typeface="Goudy Old Style" charset="0"/>
            </a:endParaRPr>
          </a:p>
          <a:p>
            <a:pPr lvl="1" eaLnBrk="1" hangingPunct="1"/>
            <a:r>
              <a:rPr lang="en-US" sz="2400" dirty="0">
                <a:latin typeface="Goudy Old Style" charset="0"/>
              </a:rPr>
              <a:t>2) </a:t>
            </a:r>
            <a:r>
              <a:rPr lang="en-US" sz="2400" b="1" u="sng" dirty="0">
                <a:latin typeface="Goudy Old Style" charset="0"/>
              </a:rPr>
              <a:t>Physical activity: </a:t>
            </a:r>
            <a:r>
              <a:rPr lang="en-US" sz="2400" dirty="0">
                <a:latin typeface="Goudy Old Style" charset="0"/>
              </a:rPr>
              <a:t>regular aerobic activity helps people fall asleep faster, spend more time in deep sleep, and awaken less often in the </a:t>
            </a:r>
            <a:r>
              <a:rPr lang="en-US" sz="2400" dirty="0" smtClean="0">
                <a:latin typeface="Goudy Old Style" charset="0"/>
              </a:rPr>
              <a:t>night</a:t>
            </a:r>
          </a:p>
          <a:p>
            <a:pPr lvl="1" eaLnBrk="1" hangingPunct="1"/>
            <a:endParaRPr lang="en-US" sz="2400" dirty="0">
              <a:latin typeface="Goudy Old Style" charset="0"/>
            </a:endParaRPr>
          </a:p>
          <a:p>
            <a:pPr lvl="1" eaLnBrk="1" hangingPunct="1"/>
            <a:r>
              <a:rPr lang="en-US" sz="2400" dirty="0">
                <a:latin typeface="Goudy Old Style" charset="0"/>
              </a:rPr>
              <a:t>3</a:t>
            </a:r>
            <a:r>
              <a:rPr lang="en-US" sz="2400" dirty="0" smtClean="0">
                <a:latin typeface="Goudy Old Style" charset="0"/>
              </a:rPr>
              <a:t>) </a:t>
            </a:r>
            <a:r>
              <a:rPr lang="en-US" sz="2400" b="1" u="sng" dirty="0" smtClean="0">
                <a:latin typeface="Goudy Old Style" charset="0"/>
              </a:rPr>
              <a:t>Sleep </a:t>
            </a:r>
            <a:r>
              <a:rPr lang="en-US" sz="2400" b="1" u="sng" dirty="0">
                <a:latin typeface="Goudy Old Style" charset="0"/>
              </a:rPr>
              <a:t>hygiene: </a:t>
            </a:r>
            <a:r>
              <a:rPr lang="en-US" sz="2400" dirty="0">
                <a:latin typeface="Goudy Old Style" charset="0"/>
              </a:rPr>
              <a:t>regular sleep/wake schedule, using the bedroom only for sleeping or sex, keeping bedroom dark and free from TV or computer light, retain bedtime by staying awake longer before bed, no naps during the day, taking HOT shower before going to bed</a:t>
            </a:r>
          </a:p>
        </p:txBody>
      </p:sp>
    </p:spTree>
    <p:extLst>
      <p:ext uri="{BB962C8B-B14F-4D97-AF65-F5344CB8AC3E}">
        <p14:creationId xmlns:p14="http://schemas.microsoft.com/office/powerpoint/2010/main" val="22593395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eaLnBrk="1" hangingPunct="1"/>
            <a:r>
              <a:rPr lang="en-US" dirty="0">
                <a:latin typeface="Goudy Old Style" charset="0"/>
              </a:rPr>
              <a:t>5 Lifestyle Interventions</a:t>
            </a:r>
          </a:p>
        </p:txBody>
      </p:sp>
      <p:sp>
        <p:nvSpPr>
          <p:cNvPr id="46082" name="Content Placeholder 2"/>
          <p:cNvSpPr>
            <a:spLocks noGrp="1"/>
          </p:cNvSpPr>
          <p:nvPr>
            <p:ph idx="1"/>
          </p:nvPr>
        </p:nvSpPr>
        <p:spPr/>
        <p:txBody>
          <a:bodyPr>
            <a:normAutofit/>
          </a:bodyPr>
          <a:lstStyle/>
          <a:p>
            <a:pPr eaLnBrk="1" hangingPunct="1"/>
            <a:r>
              <a:rPr lang="en-US" sz="2400" dirty="0">
                <a:latin typeface="Goudy Old Style" charset="0"/>
              </a:rPr>
              <a:t>4) </a:t>
            </a:r>
            <a:r>
              <a:rPr lang="en-US" sz="2400" b="1" u="sng" dirty="0">
                <a:latin typeface="Goudy Old Style" charset="0"/>
              </a:rPr>
              <a:t>Relaxation techniques: </a:t>
            </a:r>
            <a:r>
              <a:rPr lang="en-US" sz="2400" dirty="0">
                <a:latin typeface="Goudy Old Style" charset="0"/>
              </a:rPr>
              <a:t>meditation, guided imagery, deep breathing exercises, progressive muscle relaxation</a:t>
            </a:r>
          </a:p>
          <a:p>
            <a:pPr eaLnBrk="1" hangingPunct="1"/>
            <a:r>
              <a:rPr lang="en-US" sz="2400" dirty="0">
                <a:latin typeface="Goudy Old Style" charset="0"/>
              </a:rPr>
              <a:t>5) </a:t>
            </a:r>
            <a:r>
              <a:rPr lang="en-US" sz="2400" b="1" u="sng" dirty="0">
                <a:latin typeface="Goudy Old Style" charset="0"/>
              </a:rPr>
              <a:t>Cognitive behavior therapy: </a:t>
            </a:r>
            <a:r>
              <a:rPr lang="en-US" sz="2400" dirty="0">
                <a:latin typeface="Goudy Old Style" charset="0"/>
              </a:rPr>
              <a:t>CBT techniques </a:t>
            </a:r>
            <a:r>
              <a:rPr lang="en-US" sz="2400" dirty="0" smtClean="0">
                <a:latin typeface="Goudy Old Style" charset="0"/>
              </a:rPr>
              <a:t>help </a:t>
            </a:r>
            <a:r>
              <a:rPr lang="en-US" sz="2400" dirty="0">
                <a:latin typeface="Goudy Old Style" charset="0"/>
              </a:rPr>
              <a:t>change negative expectations and build confidence the patient can have a good night’s sleep (change the “blame game” of blaming all problems during the day on the lack of sleep)</a:t>
            </a:r>
          </a:p>
        </p:txBody>
      </p:sp>
    </p:spTree>
    <p:extLst>
      <p:ext uri="{BB962C8B-B14F-4D97-AF65-F5344CB8AC3E}">
        <p14:creationId xmlns:p14="http://schemas.microsoft.com/office/powerpoint/2010/main" val="1096567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1560513" y="304800"/>
            <a:ext cx="7583487" cy="1044388"/>
          </a:xfrm>
        </p:spPr>
        <p:txBody>
          <a:bodyPr/>
          <a:lstStyle/>
          <a:p>
            <a:pPr eaLnBrk="1" hangingPunct="1"/>
            <a:r>
              <a:rPr lang="en-US" dirty="0">
                <a:latin typeface="Goudy Old Style" charset="0"/>
              </a:rPr>
              <a:t>Texas State Sleep Center</a:t>
            </a:r>
          </a:p>
        </p:txBody>
      </p:sp>
      <p:sp>
        <p:nvSpPr>
          <p:cNvPr id="3" name="Content Placeholder 2"/>
          <p:cNvSpPr>
            <a:spLocks noGrp="1"/>
          </p:cNvSpPr>
          <p:nvPr>
            <p:ph idx="1"/>
          </p:nvPr>
        </p:nvSpPr>
        <p:spPr>
          <a:xfrm>
            <a:off x="1981199" y="1449915"/>
            <a:ext cx="6626103" cy="4208930"/>
          </a:xfrm>
        </p:spPr>
        <p:txBody>
          <a:bodyPr rtlCol="0">
            <a:noAutofit/>
          </a:bodyPr>
          <a:lstStyle/>
          <a:p>
            <a:pPr eaLnBrk="1" fontAlgn="auto" hangingPunct="1">
              <a:spcAft>
                <a:spcPts val="0"/>
              </a:spcAft>
              <a:defRPr/>
            </a:pPr>
            <a:r>
              <a:rPr lang="en-US" sz="2400" dirty="0" smtClean="0">
                <a:latin typeface="Goudy Old Style"/>
                <a:cs typeface="Goudy Old Style"/>
              </a:rPr>
              <a:t>2-bedroom, 2 bathroom sleep center</a:t>
            </a:r>
          </a:p>
          <a:p>
            <a:pPr eaLnBrk="1" fontAlgn="auto" hangingPunct="1">
              <a:spcAft>
                <a:spcPts val="0"/>
              </a:spcAft>
              <a:defRPr/>
            </a:pPr>
            <a:r>
              <a:rPr lang="en-US" sz="2400" dirty="0" smtClean="0">
                <a:latin typeface="Goudy Old Style"/>
                <a:cs typeface="Goudy Old Style"/>
              </a:rPr>
              <a:t>Accredited by American Academy for Sleep Medicine (AASM) and Medicare/Medicaid</a:t>
            </a:r>
          </a:p>
          <a:p>
            <a:pPr eaLnBrk="1" fontAlgn="auto" hangingPunct="1">
              <a:spcAft>
                <a:spcPts val="0"/>
              </a:spcAft>
              <a:defRPr/>
            </a:pPr>
            <a:r>
              <a:rPr lang="en-US" sz="2400" dirty="0" smtClean="0">
                <a:latin typeface="Goudy Old Style"/>
                <a:cs typeface="Goudy Old Style"/>
              </a:rPr>
              <a:t>Operational 7 nights a week and Saturday mornings for narcolepsy testing</a:t>
            </a:r>
          </a:p>
          <a:p>
            <a:pPr eaLnBrk="1" fontAlgn="auto" hangingPunct="1">
              <a:spcAft>
                <a:spcPts val="0"/>
              </a:spcAft>
              <a:defRPr/>
            </a:pPr>
            <a:r>
              <a:rPr lang="en-US" sz="2400" dirty="0" smtClean="0">
                <a:latin typeface="Goudy Old Style"/>
                <a:cs typeface="Goudy Old Style"/>
              </a:rPr>
              <a:t>Medical Director: Dr. Joseph Hong, MD, Board Certified in Internal, Pulmonary</a:t>
            </a:r>
            <a:r>
              <a:rPr lang="en-US" sz="2400" dirty="0">
                <a:latin typeface="Goudy Old Style"/>
                <a:cs typeface="Goudy Old Style"/>
              </a:rPr>
              <a:t> </a:t>
            </a:r>
            <a:r>
              <a:rPr lang="en-US" sz="2400" dirty="0" smtClean="0">
                <a:latin typeface="Goudy Old Style"/>
                <a:cs typeface="Goudy Old Style"/>
              </a:rPr>
              <a:t>&amp; Critical Care, and Sleep Medicine</a:t>
            </a:r>
          </a:p>
          <a:p>
            <a:pPr eaLnBrk="1" fontAlgn="auto" hangingPunct="1">
              <a:spcAft>
                <a:spcPts val="0"/>
              </a:spcAft>
              <a:defRPr/>
            </a:pPr>
            <a:r>
              <a:rPr lang="en-US" sz="2400" dirty="0" smtClean="0">
                <a:latin typeface="Goudy Old Style"/>
                <a:cs typeface="Goudy Old Style"/>
              </a:rPr>
              <a:t>Most insurances accepted (certainly ours!)</a:t>
            </a:r>
          </a:p>
          <a:p>
            <a:pPr eaLnBrk="1" fontAlgn="auto" hangingPunct="1">
              <a:spcAft>
                <a:spcPts val="0"/>
              </a:spcAft>
              <a:defRPr/>
            </a:pPr>
            <a:r>
              <a:rPr lang="en-US" sz="2400" dirty="0" smtClean="0">
                <a:latin typeface="Goudy Old Style"/>
                <a:cs typeface="Goudy Old Style"/>
              </a:rPr>
              <a:t>Referral required from PCP</a:t>
            </a:r>
            <a:endParaRPr lang="en-US" sz="2400" dirty="0">
              <a:latin typeface="Goudy Old Style"/>
              <a:cs typeface="Goudy Old Style"/>
            </a:endParaRPr>
          </a:p>
        </p:txBody>
      </p:sp>
    </p:spTree>
    <p:extLst>
      <p:ext uri="{BB962C8B-B14F-4D97-AF65-F5344CB8AC3E}">
        <p14:creationId xmlns:p14="http://schemas.microsoft.com/office/powerpoint/2010/main" val="2779024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oudy Old Style"/>
                <a:cs typeface="Goudy Old Style"/>
              </a:rPr>
              <a:t>Texas State Sleep Center</a:t>
            </a:r>
            <a:endParaRPr lang="en-US" dirty="0">
              <a:latin typeface="Goudy Old Style"/>
              <a:cs typeface="Goudy Old Style"/>
            </a:endParaRPr>
          </a:p>
        </p:txBody>
      </p:sp>
      <p:pic>
        <p:nvPicPr>
          <p:cNvPr id="10" name="Content Placeholder 9" descr="Color Bedroom 1.2.jpg"/>
          <p:cNvPicPr>
            <a:picLocks noGrp="1" noChangeAspect="1"/>
          </p:cNvPicPr>
          <p:nvPr>
            <p:ph idx="1"/>
          </p:nvPr>
        </p:nvPicPr>
        <p:blipFill rotWithShape="1">
          <a:blip r:embed="rId2">
            <a:extLst>
              <a:ext uri="{28A0092B-C50C-407E-A947-70E740481C1C}">
                <a14:useLocalDpi xmlns:a14="http://schemas.microsoft.com/office/drawing/2010/main" val="0"/>
              </a:ext>
            </a:extLst>
          </a:blip>
          <a:srcRect t="13003" b="13003"/>
          <a:stretch/>
        </p:blipFill>
        <p:spPr/>
      </p:pic>
    </p:spTree>
    <p:extLst>
      <p:ext uri="{BB962C8B-B14F-4D97-AF65-F5344CB8AC3E}">
        <p14:creationId xmlns:p14="http://schemas.microsoft.com/office/powerpoint/2010/main" val="3131313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883812"/>
            <a:ext cx="7313613" cy="868362"/>
          </a:xfrm>
        </p:spPr>
        <p:txBody>
          <a:bodyPr/>
          <a:lstStyle/>
          <a:p>
            <a:r>
              <a:rPr lang="en-US" dirty="0" smtClean="0">
                <a:latin typeface="Goudy Old Style"/>
                <a:cs typeface="Goudy Old Style"/>
              </a:rPr>
              <a:t>Thank you!</a:t>
            </a:r>
            <a:endParaRPr lang="en-US" dirty="0">
              <a:latin typeface="Goudy Old Style"/>
              <a:cs typeface="Goudy Old Style"/>
            </a:endParaRPr>
          </a:p>
        </p:txBody>
      </p:sp>
      <p:sp>
        <p:nvSpPr>
          <p:cNvPr id="3" name="Content Placeholder 2"/>
          <p:cNvSpPr>
            <a:spLocks noGrp="1"/>
          </p:cNvSpPr>
          <p:nvPr>
            <p:ph idx="1"/>
          </p:nvPr>
        </p:nvSpPr>
        <p:spPr>
          <a:xfrm>
            <a:off x="2057400" y="2991460"/>
            <a:ext cx="6170613" cy="4056062"/>
          </a:xfrm>
        </p:spPr>
        <p:txBody>
          <a:bodyPr/>
          <a:lstStyle/>
          <a:p>
            <a:pPr marL="0" indent="0" algn="ctr">
              <a:buNone/>
            </a:pPr>
            <a:r>
              <a:rPr lang="en-US" dirty="0" smtClean="0">
                <a:latin typeface="Goudy Old Style"/>
                <a:cs typeface="Goudy Old Style"/>
              </a:rPr>
              <a:t>Please feel free to contact me with questions or comments.</a:t>
            </a:r>
          </a:p>
          <a:p>
            <a:pPr marL="0" indent="0" algn="ctr">
              <a:buNone/>
            </a:pPr>
            <a:r>
              <a:rPr lang="en-US" dirty="0" smtClean="0">
                <a:latin typeface="Goudy Old Style"/>
                <a:cs typeface="Goudy Old Style"/>
              </a:rPr>
              <a:t>sm10@txstate.edu</a:t>
            </a:r>
            <a:endParaRPr lang="en-US" dirty="0">
              <a:latin typeface="Goudy Old Style"/>
              <a:cs typeface="Goudy Old Style"/>
            </a:endParaRPr>
          </a:p>
        </p:txBody>
      </p:sp>
    </p:spTree>
    <p:extLst>
      <p:ext uri="{BB962C8B-B14F-4D97-AF65-F5344CB8AC3E}">
        <p14:creationId xmlns:p14="http://schemas.microsoft.com/office/powerpoint/2010/main" val="3602570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What I hope you learn….</a:t>
            </a:r>
            <a:endParaRPr lang="en-US" sz="4000" dirty="0"/>
          </a:p>
        </p:txBody>
      </p:sp>
      <p:sp>
        <p:nvSpPr>
          <p:cNvPr id="3" name="Content Placeholder 2"/>
          <p:cNvSpPr>
            <a:spLocks noGrp="1"/>
          </p:cNvSpPr>
          <p:nvPr>
            <p:ph idx="1"/>
          </p:nvPr>
        </p:nvSpPr>
        <p:spPr>
          <a:xfrm>
            <a:off x="1828800" y="1828800"/>
            <a:ext cx="7239000" cy="4410557"/>
          </a:xfrm>
        </p:spPr>
        <p:txBody>
          <a:bodyPr>
            <a:normAutofit/>
          </a:bodyPr>
          <a:lstStyle/>
          <a:p>
            <a:pPr marL="0" indent="0">
              <a:buNone/>
            </a:pPr>
            <a:r>
              <a:rPr lang="en-US" sz="2000" b="1" dirty="0"/>
              <a:t> </a:t>
            </a:r>
            <a:r>
              <a:rPr lang="en-US" sz="2800" dirty="0" smtClean="0"/>
              <a:t>1</a:t>
            </a:r>
            <a:r>
              <a:rPr lang="en-US" sz="2800" dirty="0"/>
              <a:t>) </a:t>
            </a:r>
            <a:r>
              <a:rPr lang="en-US" sz="2800" dirty="0" smtClean="0"/>
              <a:t>The incidence of sleep disorders in the US</a:t>
            </a:r>
            <a:endParaRPr lang="en-US" sz="2800" dirty="0"/>
          </a:p>
          <a:p>
            <a:pPr marL="0" indent="0">
              <a:buNone/>
            </a:pPr>
            <a:r>
              <a:rPr lang="en-US" sz="2800" dirty="0"/>
              <a:t> </a:t>
            </a:r>
            <a:r>
              <a:rPr lang="en-US" sz="2800" dirty="0" smtClean="0"/>
              <a:t>2</a:t>
            </a:r>
            <a:r>
              <a:rPr lang="en-US" sz="2800" dirty="0"/>
              <a:t>) </a:t>
            </a:r>
            <a:r>
              <a:rPr lang="en-US" sz="2800" dirty="0" smtClean="0"/>
              <a:t>The normal NREM/REM sleep cycle we SHOULD be experiencing every night</a:t>
            </a:r>
            <a:endParaRPr lang="en-US" sz="2800" dirty="0"/>
          </a:p>
          <a:p>
            <a:pPr marL="0" indent="0">
              <a:buNone/>
            </a:pPr>
            <a:r>
              <a:rPr lang="en-US" sz="2800" dirty="0"/>
              <a:t> </a:t>
            </a:r>
            <a:r>
              <a:rPr lang="en-US" sz="2800" dirty="0" smtClean="0"/>
              <a:t>3) The “enemies” of Slow-Wave Sleep that rob us restorative sleep during the night</a:t>
            </a:r>
            <a:endParaRPr lang="en-US" sz="2800" dirty="0"/>
          </a:p>
          <a:p>
            <a:pPr marL="0" indent="0">
              <a:buNone/>
            </a:pPr>
            <a:r>
              <a:rPr lang="en-US" sz="2800" dirty="0"/>
              <a:t> </a:t>
            </a:r>
            <a:r>
              <a:rPr lang="en-US" sz="2800" dirty="0" smtClean="0"/>
              <a:t>4) Five </a:t>
            </a:r>
            <a:r>
              <a:rPr lang="en-US" sz="2800" dirty="0"/>
              <a:t>lifestyle </a:t>
            </a:r>
            <a:r>
              <a:rPr lang="en-US" sz="2800" dirty="0" smtClean="0"/>
              <a:t>changes that can drastically improve sleep</a:t>
            </a:r>
            <a:endParaRPr lang="en-US" sz="2800" dirty="0"/>
          </a:p>
        </p:txBody>
      </p:sp>
    </p:spTree>
    <p:extLst>
      <p:ext uri="{BB962C8B-B14F-4D97-AF65-F5344CB8AC3E}">
        <p14:creationId xmlns:p14="http://schemas.microsoft.com/office/powerpoint/2010/main" val="3937801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108847"/>
            <a:ext cx="7583487" cy="1044388"/>
          </a:xfrm>
        </p:spPr>
        <p:txBody>
          <a:bodyPr/>
          <a:lstStyle/>
          <a:p>
            <a:pPr>
              <a:defRPr/>
            </a:pPr>
            <a:r>
              <a:rPr lang="en-US" dirty="0" smtClean="0"/>
              <a:t>Do you find yourself….</a:t>
            </a:r>
            <a:endParaRPr lang="en-US" dirty="0"/>
          </a:p>
        </p:txBody>
      </p:sp>
      <p:sp>
        <p:nvSpPr>
          <p:cNvPr id="3" name="Content Placeholder 2"/>
          <p:cNvSpPr>
            <a:spLocks noGrp="1"/>
          </p:cNvSpPr>
          <p:nvPr>
            <p:ph idx="1"/>
          </p:nvPr>
        </p:nvSpPr>
        <p:spPr/>
        <p:txBody>
          <a:bodyPr>
            <a:normAutofit fontScale="92500" lnSpcReduction="20000"/>
          </a:bodyPr>
          <a:lstStyle/>
          <a:p>
            <a:pPr>
              <a:defRPr/>
            </a:pPr>
            <a:r>
              <a:rPr lang="en-US" sz="3200" dirty="0" smtClean="0"/>
              <a:t>Having trouble sleeping at night?</a:t>
            </a:r>
          </a:p>
          <a:p>
            <a:pPr>
              <a:defRPr/>
            </a:pPr>
            <a:r>
              <a:rPr lang="en-US" sz="3200" dirty="0" smtClean="0"/>
              <a:t>Tired and  dozing during the day?</a:t>
            </a:r>
          </a:p>
          <a:p>
            <a:pPr>
              <a:defRPr/>
            </a:pPr>
            <a:r>
              <a:rPr lang="en-US" sz="3200" dirty="0" smtClean="0"/>
              <a:t>Having difficulty staying focused and concentrating?</a:t>
            </a:r>
          </a:p>
          <a:p>
            <a:pPr>
              <a:defRPr/>
            </a:pPr>
            <a:r>
              <a:rPr lang="en-US" sz="3200" dirty="0" smtClean="0"/>
              <a:t>Waking up to with headaches?</a:t>
            </a:r>
          </a:p>
          <a:p>
            <a:pPr>
              <a:defRPr/>
            </a:pPr>
            <a:r>
              <a:rPr lang="en-US" sz="3200" dirty="0" smtClean="0"/>
              <a:t>Hearing complaints about your snoring?</a:t>
            </a:r>
          </a:p>
          <a:p>
            <a:pPr>
              <a:defRPr/>
            </a:pPr>
            <a:r>
              <a:rPr lang="en-US" sz="3200" dirty="0" smtClean="0"/>
              <a:t>“Never getting a good night’s sleep?”</a:t>
            </a:r>
            <a:endParaRPr lang="en-US" sz="3200" dirty="0"/>
          </a:p>
        </p:txBody>
      </p:sp>
    </p:spTree>
    <p:extLst>
      <p:ext uri="{BB962C8B-B14F-4D97-AF65-F5344CB8AC3E}">
        <p14:creationId xmlns:p14="http://schemas.microsoft.com/office/powerpoint/2010/main" val="1292347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200" dirty="0" smtClean="0"/>
              <a:t>What is a GOOD night’s sleep?</a:t>
            </a:r>
            <a:endParaRPr lang="en-US" sz="4200" dirty="0"/>
          </a:p>
        </p:txBody>
      </p:sp>
      <p:sp>
        <p:nvSpPr>
          <p:cNvPr id="3" name="Content Placeholder 2"/>
          <p:cNvSpPr>
            <a:spLocks noGrp="1"/>
          </p:cNvSpPr>
          <p:nvPr>
            <p:ph idx="1"/>
          </p:nvPr>
        </p:nvSpPr>
        <p:spPr>
          <a:xfrm>
            <a:off x="2057400" y="2514600"/>
            <a:ext cx="6553200" cy="4114800"/>
          </a:xfrm>
        </p:spPr>
        <p:txBody>
          <a:bodyPr/>
          <a:lstStyle/>
          <a:p>
            <a:pPr>
              <a:defRPr/>
            </a:pPr>
            <a:r>
              <a:rPr lang="en-US" dirty="0" smtClean="0"/>
              <a:t>6-8 hours of uninterrupted sleep</a:t>
            </a:r>
          </a:p>
          <a:p>
            <a:pPr>
              <a:defRPr/>
            </a:pPr>
            <a:r>
              <a:rPr lang="en-US" dirty="0" smtClean="0"/>
              <a:t>Awakening refreshed, rested, clear-headed</a:t>
            </a:r>
          </a:p>
          <a:p>
            <a:pPr>
              <a:defRPr/>
            </a:pPr>
            <a:r>
              <a:rPr lang="en-US" dirty="0" smtClean="0"/>
              <a:t>No daytime sleepiness issues or slowdowns in the afternoon</a:t>
            </a:r>
            <a:endParaRPr lang="en-US" dirty="0"/>
          </a:p>
        </p:txBody>
      </p:sp>
    </p:spTree>
    <p:extLst>
      <p:ext uri="{BB962C8B-B14F-4D97-AF65-F5344CB8AC3E}">
        <p14:creationId xmlns:p14="http://schemas.microsoft.com/office/powerpoint/2010/main" val="3860277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dirty="0" smtClean="0">
                <a:latin typeface="Goudy Old Style" charset="0"/>
              </a:rPr>
              <a:t>Q: How are we sleeping?</a:t>
            </a:r>
            <a:endParaRPr lang="en-US" dirty="0">
              <a:latin typeface="Goudy Old Style" charset="0"/>
            </a:endParaRPr>
          </a:p>
        </p:txBody>
      </p:sp>
      <p:sp>
        <p:nvSpPr>
          <p:cNvPr id="26626" name="Content Placeholder 2"/>
          <p:cNvSpPr>
            <a:spLocks noGrp="1"/>
          </p:cNvSpPr>
          <p:nvPr>
            <p:ph idx="1"/>
          </p:nvPr>
        </p:nvSpPr>
        <p:spPr>
          <a:xfrm>
            <a:off x="1981200" y="1828800"/>
            <a:ext cx="7010400" cy="4056062"/>
          </a:xfrm>
        </p:spPr>
        <p:txBody>
          <a:bodyPr>
            <a:normAutofit/>
          </a:bodyPr>
          <a:lstStyle/>
          <a:p>
            <a:pPr eaLnBrk="1" hangingPunct="1"/>
            <a:r>
              <a:rPr lang="en-US" dirty="0" smtClean="0"/>
              <a:t>The </a:t>
            </a:r>
            <a:r>
              <a:rPr lang="en-US" dirty="0"/>
              <a:t>majority of Americans are notoriously sleep </a:t>
            </a:r>
            <a:r>
              <a:rPr lang="en-US" dirty="0" smtClean="0"/>
              <a:t>deprived with</a:t>
            </a:r>
            <a:r>
              <a:rPr lang="en-US" dirty="0"/>
              <a:t> c</a:t>
            </a:r>
            <a:r>
              <a:rPr lang="en-US" dirty="0" smtClean="0"/>
              <a:t>hronic </a:t>
            </a:r>
            <a:r>
              <a:rPr lang="en-US" dirty="0"/>
              <a:t>sleep problems </a:t>
            </a:r>
            <a:r>
              <a:rPr lang="en-US" dirty="0" smtClean="0"/>
              <a:t>affecting over 40 million adults </a:t>
            </a:r>
            <a:r>
              <a:rPr lang="en-US" dirty="0"/>
              <a:t>in the </a:t>
            </a:r>
            <a:r>
              <a:rPr lang="en-US" dirty="0" smtClean="0"/>
              <a:t>US (1 in 6) </a:t>
            </a:r>
          </a:p>
          <a:p>
            <a:pPr eaLnBrk="1" hangingPunct="1"/>
            <a:r>
              <a:rPr lang="en-US" dirty="0" smtClean="0"/>
              <a:t>Insomnia (1 in 8)</a:t>
            </a:r>
          </a:p>
          <a:p>
            <a:pPr eaLnBrk="1" hangingPunct="1"/>
            <a:r>
              <a:rPr lang="en-US" dirty="0" smtClean="0"/>
              <a:t>Sleep apnea (1 in 15)</a:t>
            </a:r>
          </a:p>
          <a:p>
            <a:pPr eaLnBrk="1" hangingPunct="1"/>
            <a:r>
              <a:rPr lang="en-US" dirty="0" smtClean="0"/>
              <a:t>Obstructive sleep apnea (1 in 22)</a:t>
            </a:r>
            <a:endParaRPr lang="en-US" dirty="0"/>
          </a:p>
        </p:txBody>
      </p:sp>
    </p:spTree>
    <p:extLst>
      <p:ext uri="{BB962C8B-B14F-4D97-AF65-F5344CB8AC3E}">
        <p14:creationId xmlns:p14="http://schemas.microsoft.com/office/powerpoint/2010/main" val="3056701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066800"/>
            <a:ext cx="7239000" cy="1044388"/>
          </a:xfrm>
        </p:spPr>
        <p:txBody>
          <a:bodyPr/>
          <a:lstStyle/>
          <a:p>
            <a:r>
              <a:rPr lang="en-US" dirty="0" smtClean="0"/>
              <a:t>Q: Does the lack of sleep affect the aging process?</a:t>
            </a:r>
            <a:endParaRPr lang="en-US" dirty="0"/>
          </a:p>
        </p:txBody>
      </p:sp>
      <p:sp>
        <p:nvSpPr>
          <p:cNvPr id="3" name="Content Placeholder 2"/>
          <p:cNvSpPr>
            <a:spLocks noGrp="1"/>
          </p:cNvSpPr>
          <p:nvPr>
            <p:ph idx="1"/>
          </p:nvPr>
        </p:nvSpPr>
        <p:spPr>
          <a:xfrm>
            <a:off x="1828800" y="1447800"/>
            <a:ext cx="7391400" cy="5489033"/>
          </a:xfrm>
        </p:spPr>
        <p:txBody>
          <a:bodyPr>
            <a:normAutofit/>
          </a:bodyPr>
          <a:lstStyle/>
          <a:p>
            <a:endParaRPr lang="en-US" dirty="0" smtClean="0"/>
          </a:p>
          <a:p>
            <a:endParaRPr lang="en-US" dirty="0"/>
          </a:p>
          <a:p>
            <a:r>
              <a:rPr lang="en-US" dirty="0" smtClean="0"/>
              <a:t>A:  You may not like this answer…</a:t>
            </a:r>
          </a:p>
          <a:p>
            <a:r>
              <a:rPr lang="en-US" dirty="0" smtClean="0">
                <a:hlinkClick r:id="rId2"/>
              </a:rPr>
              <a:t>http://www.sleepreviewmag.com/2014/08/sleep-affect-face-premature-aging/</a:t>
            </a:r>
            <a:endParaRPr lang="en-US" dirty="0"/>
          </a:p>
        </p:txBody>
      </p:sp>
    </p:spTree>
    <p:extLst>
      <p:ext uri="{BB962C8B-B14F-4D97-AF65-F5344CB8AC3E}">
        <p14:creationId xmlns:p14="http://schemas.microsoft.com/office/powerpoint/2010/main" val="1468333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US" dirty="0">
                <a:latin typeface="Goudy Old Style" charset="0"/>
              </a:rPr>
              <a:t>The BIG missing question…</a:t>
            </a:r>
          </a:p>
        </p:txBody>
      </p:sp>
      <p:sp>
        <p:nvSpPr>
          <p:cNvPr id="27650" name="Content Placeholder 2"/>
          <p:cNvSpPr>
            <a:spLocks noGrp="1"/>
          </p:cNvSpPr>
          <p:nvPr>
            <p:ph idx="1"/>
          </p:nvPr>
        </p:nvSpPr>
        <p:spPr>
          <a:xfrm>
            <a:off x="1905000" y="1828800"/>
            <a:ext cx="6553200" cy="3932237"/>
          </a:xfrm>
        </p:spPr>
        <p:txBody>
          <a:bodyPr>
            <a:normAutofit/>
          </a:bodyPr>
          <a:lstStyle/>
          <a:p>
            <a:pPr eaLnBrk="1" hangingPunct="1"/>
            <a:r>
              <a:rPr lang="en-US" sz="3200" b="1" u="sng" dirty="0" smtClean="0">
                <a:latin typeface="Goudy Old Style" charset="0"/>
              </a:rPr>
              <a:t>Q: “</a:t>
            </a:r>
            <a:r>
              <a:rPr lang="en-US" sz="3200" b="1" u="sng" dirty="0">
                <a:latin typeface="Goudy Old Style" charset="0"/>
              </a:rPr>
              <a:t>How are you sleeping?”</a:t>
            </a:r>
          </a:p>
          <a:p>
            <a:pPr eaLnBrk="1" hangingPunct="1"/>
            <a:r>
              <a:rPr lang="en-US" dirty="0">
                <a:latin typeface="Goudy Old Style" charset="0"/>
              </a:rPr>
              <a:t>By far, one of the most neglected assessment question relates to the </a:t>
            </a:r>
            <a:r>
              <a:rPr lang="en-US" u="sng" dirty="0">
                <a:latin typeface="Goudy Old Style" charset="0"/>
              </a:rPr>
              <a:t>quality</a:t>
            </a:r>
            <a:r>
              <a:rPr lang="en-US" dirty="0">
                <a:latin typeface="Goudy Old Style" charset="0"/>
              </a:rPr>
              <a:t> and </a:t>
            </a:r>
            <a:r>
              <a:rPr lang="en-US" u="sng" dirty="0">
                <a:latin typeface="Goudy Old Style" charset="0"/>
              </a:rPr>
              <a:t>quantity</a:t>
            </a:r>
            <a:r>
              <a:rPr lang="en-US" dirty="0">
                <a:latin typeface="Goudy Old Style" charset="0"/>
              </a:rPr>
              <a:t> of </a:t>
            </a:r>
            <a:r>
              <a:rPr lang="en-US" dirty="0" smtClean="0">
                <a:latin typeface="Goudy Old Style" charset="0"/>
              </a:rPr>
              <a:t>sleep</a:t>
            </a:r>
            <a:endParaRPr lang="en-US" dirty="0">
              <a:latin typeface="Goudy Old Style" charset="0"/>
            </a:endParaRPr>
          </a:p>
        </p:txBody>
      </p:sp>
    </p:spTree>
    <p:extLst>
      <p:ext uri="{BB962C8B-B14F-4D97-AF65-F5344CB8AC3E}">
        <p14:creationId xmlns:p14="http://schemas.microsoft.com/office/powerpoint/2010/main" val="3633443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r>
              <a:rPr lang="en-US" dirty="0">
                <a:latin typeface="Goudy Old Style" charset="0"/>
              </a:rPr>
              <a:t>Stages of </a:t>
            </a:r>
            <a:r>
              <a:rPr lang="en-US" dirty="0" smtClean="0">
                <a:latin typeface="Goudy Old Style" charset="0"/>
              </a:rPr>
              <a:t>Sleep </a:t>
            </a:r>
            <a:endParaRPr lang="en-US" dirty="0">
              <a:latin typeface="Goudy Old Style" charset="0"/>
            </a:endParaRPr>
          </a:p>
        </p:txBody>
      </p:sp>
      <p:sp>
        <p:nvSpPr>
          <p:cNvPr id="33794" name="Content Placeholder 2"/>
          <p:cNvSpPr>
            <a:spLocks noGrp="1"/>
          </p:cNvSpPr>
          <p:nvPr>
            <p:ph idx="1"/>
          </p:nvPr>
        </p:nvSpPr>
        <p:spPr/>
        <p:txBody>
          <a:bodyPr>
            <a:normAutofit/>
          </a:bodyPr>
          <a:lstStyle/>
          <a:p>
            <a:pPr eaLnBrk="1" hangingPunct="1"/>
            <a:r>
              <a:rPr lang="en-US" sz="3200" dirty="0" smtClean="0">
                <a:latin typeface="Goudy Old Style" charset="0"/>
              </a:rPr>
              <a:t>Sleep is an ACTIVE process</a:t>
            </a:r>
          </a:p>
          <a:p>
            <a:pPr eaLnBrk="1" hangingPunct="1"/>
            <a:r>
              <a:rPr lang="en-US" sz="3200" dirty="0" smtClean="0">
                <a:latin typeface="Goudy Old Style" charset="0"/>
              </a:rPr>
              <a:t>Two </a:t>
            </a:r>
            <a:r>
              <a:rPr lang="en-US" sz="3200" dirty="0">
                <a:latin typeface="Goudy Old Style" charset="0"/>
              </a:rPr>
              <a:t>primary stages of sleep</a:t>
            </a:r>
          </a:p>
          <a:p>
            <a:pPr lvl="1" eaLnBrk="1" hangingPunct="1"/>
            <a:r>
              <a:rPr lang="en-US" sz="3200" dirty="0">
                <a:latin typeface="Goudy Old Style" charset="0"/>
              </a:rPr>
              <a:t>Non-Rapid Eye Movement </a:t>
            </a:r>
            <a:r>
              <a:rPr lang="en-US" sz="3200" dirty="0">
                <a:solidFill>
                  <a:srgbClr val="008000"/>
                </a:solidFill>
                <a:latin typeface="Goudy Old Style" charset="0"/>
              </a:rPr>
              <a:t>(NREM) </a:t>
            </a:r>
            <a:r>
              <a:rPr lang="en-US" sz="3200" dirty="0">
                <a:latin typeface="Goudy Old Style" charset="0"/>
              </a:rPr>
              <a:t>Sleep</a:t>
            </a:r>
          </a:p>
          <a:p>
            <a:pPr lvl="2" eaLnBrk="1" hangingPunct="1"/>
            <a:r>
              <a:rPr lang="en-US" sz="3200" dirty="0">
                <a:latin typeface="Goudy Old Style" charset="0"/>
              </a:rPr>
              <a:t>Brain resting/Body active</a:t>
            </a:r>
          </a:p>
          <a:p>
            <a:pPr lvl="1" eaLnBrk="1" hangingPunct="1"/>
            <a:r>
              <a:rPr lang="en-US" sz="3200" dirty="0">
                <a:latin typeface="Goudy Old Style" charset="0"/>
              </a:rPr>
              <a:t>Rapid Eye Movement </a:t>
            </a:r>
            <a:r>
              <a:rPr lang="en-US" sz="3200" dirty="0">
                <a:solidFill>
                  <a:srgbClr val="FF0000"/>
                </a:solidFill>
                <a:latin typeface="Goudy Old Style" charset="0"/>
              </a:rPr>
              <a:t>(REM)</a:t>
            </a:r>
            <a:r>
              <a:rPr lang="en-US" sz="3200" dirty="0">
                <a:latin typeface="Goudy Old Style" charset="0"/>
              </a:rPr>
              <a:t> Sleep</a:t>
            </a:r>
          </a:p>
          <a:p>
            <a:pPr lvl="2" eaLnBrk="1" hangingPunct="1"/>
            <a:r>
              <a:rPr lang="en-US" sz="3200" dirty="0">
                <a:latin typeface="Goudy Old Style" charset="0"/>
              </a:rPr>
              <a:t>Body resting/Brain active</a:t>
            </a:r>
          </a:p>
        </p:txBody>
      </p:sp>
    </p:spTree>
    <p:extLst>
      <p:ext uri="{BB962C8B-B14F-4D97-AF65-F5344CB8AC3E}">
        <p14:creationId xmlns:p14="http://schemas.microsoft.com/office/powerpoint/2010/main" val="1734351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theme/theme1.xml><?xml version="1.0" encoding="utf-8"?>
<a:theme xmlns:a="http://schemas.openxmlformats.org/drawingml/2006/main" name="Template_2">
  <a:themeElements>
    <a:clrScheme name="">
      <a:dk1>
        <a:srgbClr val="000000"/>
      </a:dk1>
      <a:lt1>
        <a:srgbClr val="FFFFFF"/>
      </a:lt1>
      <a:dk2>
        <a:srgbClr val="000000"/>
      </a:dk2>
      <a:lt2>
        <a:srgbClr val="808080"/>
      </a:lt2>
      <a:accent1>
        <a:srgbClr val="FFF700"/>
      </a:accent1>
      <a:accent2>
        <a:srgbClr val="0000FF"/>
      </a:accent2>
      <a:accent3>
        <a:srgbClr val="FFFFFF"/>
      </a:accent3>
      <a:accent4>
        <a:srgbClr val="000000"/>
      </a:accent4>
      <a:accent5>
        <a:srgbClr val="FFFAAA"/>
      </a:accent5>
      <a:accent6>
        <a:srgbClr val="0000E7"/>
      </a:accent6>
      <a:hlink>
        <a:srgbClr val="99CC99"/>
      </a:hlink>
      <a:folHlink>
        <a:srgbClr val="5A0019"/>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231</TotalTime>
  <Words>1070</Words>
  <Application>Microsoft Macintosh PowerPoint</Application>
  <PresentationFormat>On-screen Show (4:3)</PresentationFormat>
  <Paragraphs>118</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Template_2</vt:lpstr>
      <vt:lpstr>PowerPoint Presentation</vt:lpstr>
      <vt:lpstr>Sleepless in San Marcos: How to get your Zzzzz’s  “To sleep, perchance to dream—ay,    there’s the rub.” Hamlet (III, I, 65-68) </vt:lpstr>
      <vt:lpstr>What I hope you learn….</vt:lpstr>
      <vt:lpstr>Do you find yourself….</vt:lpstr>
      <vt:lpstr>What is a GOOD night’s sleep?</vt:lpstr>
      <vt:lpstr>Q: How are we sleeping?</vt:lpstr>
      <vt:lpstr>Q: Does the lack of sleep affect the aging process?</vt:lpstr>
      <vt:lpstr>The BIG missing question…</vt:lpstr>
      <vt:lpstr>Stages of Sleep </vt:lpstr>
      <vt:lpstr>Stages of Sleep</vt:lpstr>
      <vt:lpstr>Stages of Sleep </vt:lpstr>
      <vt:lpstr>REM cont….</vt:lpstr>
      <vt:lpstr>NREM vs REM Sleep</vt:lpstr>
      <vt:lpstr>Sleep Architecture</vt:lpstr>
      <vt:lpstr>   Normal Sleep        Cycle</vt:lpstr>
      <vt:lpstr>Insomnia</vt:lpstr>
      <vt:lpstr>Delayed Sleep Phase (DSP) </vt:lpstr>
      <vt:lpstr>Shift-workers    Syndrome</vt:lpstr>
      <vt:lpstr>“Enemies” of SWS or Delta Sleep</vt:lpstr>
      <vt:lpstr>Long-term effects of reduced SWS</vt:lpstr>
      <vt:lpstr>Sleep disruption</vt:lpstr>
      <vt:lpstr>FDA approved Rx for sleep</vt:lpstr>
      <vt:lpstr>5 Lifestyle Interventions</vt:lpstr>
      <vt:lpstr>5 Lifestyle Interventions</vt:lpstr>
      <vt:lpstr>Texas State Sleep Center</vt:lpstr>
      <vt:lpstr>Texas State Sleep Center</vt:lpstr>
      <vt:lpstr>Thank you!</vt:lpstr>
    </vt:vector>
  </TitlesOfParts>
  <Company>MRP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MRP</dc:creator>
  <cp:lastModifiedBy>Dr. Gregg Marshall</cp:lastModifiedBy>
  <cp:revision>28</cp:revision>
  <dcterms:created xsi:type="dcterms:W3CDTF">2008-03-03T18:35:18Z</dcterms:created>
  <dcterms:modified xsi:type="dcterms:W3CDTF">2015-01-20T15:01:43Z</dcterms:modified>
</cp:coreProperties>
</file>