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handoutMasterIdLst>
    <p:handoutMasterId r:id="rId24"/>
  </p:handoutMasterIdLst>
  <p:sldIdLst>
    <p:sldId id="256" r:id="rId2"/>
    <p:sldId id="279" r:id="rId3"/>
    <p:sldId id="274" r:id="rId4"/>
    <p:sldId id="258" r:id="rId5"/>
    <p:sldId id="277" r:id="rId6"/>
    <p:sldId id="259" r:id="rId7"/>
    <p:sldId id="260" r:id="rId8"/>
    <p:sldId id="278" r:id="rId9"/>
    <p:sldId id="276" r:id="rId10"/>
    <p:sldId id="261" r:id="rId11"/>
    <p:sldId id="257" r:id="rId12"/>
    <p:sldId id="262" r:id="rId13"/>
    <p:sldId id="263" r:id="rId14"/>
    <p:sldId id="264" r:id="rId15"/>
    <p:sldId id="268" r:id="rId16"/>
    <p:sldId id="272" r:id="rId17"/>
    <p:sldId id="266" r:id="rId18"/>
    <p:sldId id="269" r:id="rId19"/>
    <p:sldId id="275" r:id="rId20"/>
    <p:sldId id="271" r:id="rId21"/>
    <p:sldId id="273" r:id="rId2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958"/>
    <a:srgbClr val="CBCBFF"/>
    <a:srgbClr val="B49800"/>
    <a:srgbClr val="B49859"/>
    <a:srgbClr val="998019"/>
    <a:srgbClr val="501215"/>
    <a:srgbClr val="F7F7F7"/>
    <a:srgbClr val="66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55" autoAdjust="0"/>
    <p:restoredTop sz="64124" autoAdjust="0"/>
  </p:normalViewPr>
  <p:slideViewPr>
    <p:cSldViewPr>
      <p:cViewPr varScale="1">
        <p:scale>
          <a:sx n="75" d="100"/>
          <a:sy n="75" d="100"/>
        </p:scale>
        <p:origin x="22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6653" tIns="48327" rIns="96653" bIns="48327" rtlCol="0"/>
          <a:lstStyle>
            <a:lvl1pPr algn="l" eaLnBrk="0" hangingPunct="0">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6653" tIns="48327" rIns="96653" bIns="48327" rtlCol="0"/>
          <a:lstStyle>
            <a:lvl1pPr algn="r" eaLnBrk="0" hangingPunct="0">
              <a:defRPr sz="1200">
                <a:latin typeface="Arial" charset="0"/>
                <a:ea typeface="ＭＳ Ｐゴシック" charset="0"/>
                <a:cs typeface="ＭＳ Ｐゴシック" charset="0"/>
              </a:defRPr>
            </a:lvl1pPr>
          </a:lstStyle>
          <a:p>
            <a:pPr>
              <a:defRPr/>
            </a:pPr>
            <a:r>
              <a:rPr lang="en-US" smtClean="0"/>
              <a:t>2/12/2015</a:t>
            </a:r>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6653" tIns="48327" rIns="96653" bIns="48327" rtlCol="0" anchor="b"/>
          <a:lstStyle>
            <a:lvl1pPr algn="l" eaLnBrk="0" hangingPunct="0">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wrap="square" lIns="96653" tIns="48327" rIns="96653" bIns="48327" numCol="1" anchor="b" anchorCtr="0" compatLnSpc="1">
            <a:prstTxWarp prst="textNoShape">
              <a:avLst/>
            </a:prstTxWarp>
          </a:bodyPr>
          <a:lstStyle>
            <a:lvl1pPr algn="r" eaLnBrk="0" hangingPunct="0">
              <a:defRPr sz="1200"/>
            </a:lvl1pPr>
          </a:lstStyle>
          <a:p>
            <a:pPr>
              <a:defRPr/>
            </a:pPr>
            <a:fld id="{930B309C-072C-47F8-B0EE-9AC1EF2D4B97}" type="slidenum">
              <a:rPr lang="en-US" altLang="en-US"/>
              <a:pPr>
                <a:defRPr/>
              </a:pPr>
              <a:t>‹#›</a:t>
            </a:fld>
            <a:endParaRPr lang="en-US" altLang="en-US"/>
          </a:p>
        </p:txBody>
      </p:sp>
    </p:spTree>
    <p:extLst>
      <p:ext uri="{BB962C8B-B14F-4D97-AF65-F5344CB8AC3E}">
        <p14:creationId xmlns:p14="http://schemas.microsoft.com/office/powerpoint/2010/main" val="328774859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583" cy="480388"/>
          </a:xfrm>
          <a:prstGeom prst="rect">
            <a:avLst/>
          </a:prstGeom>
          <a:noFill/>
          <a:ln>
            <a:noFill/>
          </a:ln>
          <a:extLst>
            <a:ext uri="{FAA26D3D-D897-4be2-8F04-BA451C77F1D7}"/>
          </a:extLst>
        </p:spPr>
        <p:txBody>
          <a:bodyPr vert="horz" wrap="square" lIns="96653" tIns="48327" rIns="96653" bIns="48327"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US"/>
          </a:p>
        </p:txBody>
      </p:sp>
      <p:sp>
        <p:nvSpPr>
          <p:cNvPr id="4099" name="Rectangle 3"/>
          <p:cNvSpPr>
            <a:spLocks noGrp="1" noChangeArrowheads="1"/>
          </p:cNvSpPr>
          <p:nvPr>
            <p:ph type="dt" idx="1"/>
          </p:nvPr>
        </p:nvSpPr>
        <p:spPr bwMode="auto">
          <a:xfrm>
            <a:off x="4144618" y="0"/>
            <a:ext cx="3170583" cy="480388"/>
          </a:xfrm>
          <a:prstGeom prst="rect">
            <a:avLst/>
          </a:prstGeom>
          <a:noFill/>
          <a:ln>
            <a:noFill/>
          </a:ln>
          <a:extLst>
            <a:ext uri="{FAA26D3D-D897-4be2-8F04-BA451C77F1D7}"/>
          </a:extLst>
        </p:spPr>
        <p:txBody>
          <a:bodyPr vert="horz" wrap="square" lIns="96653" tIns="48327" rIns="96653" bIns="48327" numCol="1" anchor="t" anchorCtr="0" compatLnSpc="1">
            <a:prstTxWarp prst="textNoShape">
              <a:avLst/>
            </a:prstTxWarp>
          </a:bodyPr>
          <a:lstStyle>
            <a:lvl1pPr algn="r" eaLnBrk="0" hangingPunct="0">
              <a:defRPr sz="1200">
                <a:latin typeface="Arial" charset="0"/>
                <a:ea typeface="ＭＳ Ｐゴシック" charset="0"/>
                <a:cs typeface="ＭＳ Ｐゴシック" charset="0"/>
              </a:defRPr>
            </a:lvl1pPr>
          </a:lstStyle>
          <a:p>
            <a:pPr>
              <a:defRPr/>
            </a:pPr>
            <a:r>
              <a:rPr lang="en-US" smtClean="0"/>
              <a:t>2/12/2015</a:t>
            </a:r>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75693" y="4561226"/>
            <a:ext cx="5363817" cy="4320213"/>
          </a:xfrm>
          <a:prstGeom prst="rect">
            <a:avLst/>
          </a:prstGeom>
          <a:noFill/>
          <a:ln>
            <a:noFill/>
          </a:ln>
          <a:extLst>
            <a:ext uri="{FAA26D3D-D897-4be2-8F04-BA451C77F1D7}"/>
          </a:extLst>
        </p:spPr>
        <p:txBody>
          <a:bodyPr vert="horz" wrap="square" lIns="96653" tIns="48327" rIns="96653"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0813"/>
            <a:ext cx="3170583" cy="480387"/>
          </a:xfrm>
          <a:prstGeom prst="rect">
            <a:avLst/>
          </a:prstGeom>
          <a:noFill/>
          <a:ln>
            <a:noFill/>
          </a:ln>
          <a:extLst>
            <a:ext uri="{FAA26D3D-D897-4be2-8F04-BA451C77F1D7}"/>
          </a:extLst>
        </p:spPr>
        <p:txBody>
          <a:bodyPr vert="horz" wrap="square" lIns="96653" tIns="48327" rIns="96653" bIns="48327"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US"/>
          </a:p>
        </p:txBody>
      </p:sp>
      <p:sp>
        <p:nvSpPr>
          <p:cNvPr id="4103" name="Rectangle 7"/>
          <p:cNvSpPr>
            <a:spLocks noGrp="1" noChangeArrowheads="1"/>
          </p:cNvSpPr>
          <p:nvPr>
            <p:ph type="sldNum" sz="quarter" idx="5"/>
          </p:nvPr>
        </p:nvSpPr>
        <p:spPr bwMode="auto">
          <a:xfrm>
            <a:off x="4144618" y="9120813"/>
            <a:ext cx="3170583" cy="480387"/>
          </a:xfrm>
          <a:prstGeom prst="rect">
            <a:avLst/>
          </a:prstGeom>
          <a:noFill/>
          <a:ln>
            <a:noFill/>
          </a:ln>
          <a:extLst>
            <a:ext uri="{FAA26D3D-D897-4be2-8F04-BA451C77F1D7}"/>
          </a:extLst>
        </p:spPr>
        <p:txBody>
          <a:bodyPr vert="horz" wrap="square" lIns="96653" tIns="48327" rIns="96653" bIns="48327" numCol="1" anchor="b" anchorCtr="0" compatLnSpc="1">
            <a:prstTxWarp prst="textNoShape">
              <a:avLst/>
            </a:prstTxWarp>
          </a:bodyPr>
          <a:lstStyle>
            <a:lvl1pPr algn="r" eaLnBrk="0" hangingPunct="0">
              <a:defRPr sz="1200"/>
            </a:lvl1pPr>
          </a:lstStyle>
          <a:p>
            <a:pPr>
              <a:defRPr/>
            </a:pPr>
            <a:fld id="{9B79B880-39A3-4E65-ABEF-E1F35DAEB5CB}" type="slidenum">
              <a:rPr lang="en-US" altLang="en-US"/>
              <a:pPr>
                <a:defRPr/>
              </a:pPr>
              <a:t>‹#›</a:t>
            </a:fld>
            <a:endParaRPr lang="en-US" altLang="en-US"/>
          </a:p>
        </p:txBody>
      </p:sp>
    </p:spTree>
    <p:extLst>
      <p:ext uri="{BB962C8B-B14F-4D97-AF65-F5344CB8AC3E}">
        <p14:creationId xmlns:p14="http://schemas.microsoft.com/office/powerpoint/2010/main" val="3651338870"/>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83836" indent="-301349">
              <a:spcBef>
                <a:spcPct val="30000"/>
              </a:spcBef>
              <a:defRPr sz="1200">
                <a:solidFill>
                  <a:schemeClr val="tx1"/>
                </a:solidFill>
                <a:latin typeface="Arial" panose="020B0604020202020204" pitchFamily="34" charset="0"/>
                <a:ea typeface="ＭＳ Ｐゴシック" panose="020B0600070205080204" pitchFamily="34" charset="-128"/>
              </a:defRPr>
            </a:lvl2pPr>
            <a:lvl3pPr marL="1207042" indent="-24042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91176" indent="-240420">
              <a:spcBef>
                <a:spcPct val="30000"/>
              </a:spcBef>
              <a:defRPr sz="1200">
                <a:solidFill>
                  <a:schemeClr val="tx1"/>
                </a:solidFill>
                <a:latin typeface="Arial" panose="020B0604020202020204" pitchFamily="34" charset="0"/>
                <a:ea typeface="ＭＳ Ｐゴシック" panose="020B0600070205080204" pitchFamily="34" charset="-128"/>
              </a:defRPr>
            </a:lvl4pPr>
            <a:lvl5pPr marL="2173662" indent="-240420">
              <a:spcBef>
                <a:spcPct val="30000"/>
              </a:spcBef>
              <a:defRPr sz="1200">
                <a:solidFill>
                  <a:schemeClr val="tx1"/>
                </a:solidFill>
                <a:latin typeface="Arial" panose="020B0604020202020204" pitchFamily="34" charset="0"/>
                <a:ea typeface="ＭＳ Ｐゴシック" panose="020B0600070205080204" pitchFamily="34" charset="-128"/>
              </a:defRPr>
            </a:lvl5pPr>
            <a:lvl6pPr marL="2647916" indent="-24042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122169" indent="-24042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96423" indent="-24042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70676" indent="-24042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7785FA7-7F9D-4CB5-A461-59AF9FE6230D}" type="slidenum">
              <a:rPr lang="en-US" altLang="en-US" smtClean="0"/>
              <a:pPr>
                <a:spcBef>
                  <a:spcPct val="0"/>
                </a:spcBef>
              </a:pPr>
              <a:t>1</a:t>
            </a:fld>
            <a:endParaRPr lang="en-US"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2" name="Date Placeholder 1"/>
          <p:cNvSpPr>
            <a:spLocks noGrp="1"/>
          </p:cNvSpPr>
          <p:nvPr>
            <p:ph type="dt" idx="10"/>
          </p:nvPr>
        </p:nvSpPr>
        <p:spPr/>
        <p:txBody>
          <a:bodyPr/>
          <a:lstStyle/>
          <a:p>
            <a:pPr>
              <a:defRPr/>
            </a:pPr>
            <a:r>
              <a:rPr lang="en-US" smtClean="0"/>
              <a:t>2/12/2015</a:t>
            </a:r>
            <a:endParaRPr lang="en-US"/>
          </a:p>
        </p:txBody>
      </p:sp>
    </p:spTree>
    <p:extLst>
      <p:ext uri="{BB962C8B-B14F-4D97-AF65-F5344CB8AC3E}">
        <p14:creationId xmlns:p14="http://schemas.microsoft.com/office/powerpoint/2010/main" val="2265400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79B880-39A3-4E65-ABEF-E1F35DAEB5CB}" type="slidenum">
              <a:rPr lang="en-US" altLang="en-US" smtClean="0"/>
              <a:pPr>
                <a:defRPr/>
              </a:pPr>
              <a:t>10</a:t>
            </a:fld>
            <a:endParaRPr lang="en-US" altLang="en-US"/>
          </a:p>
        </p:txBody>
      </p:sp>
      <p:sp>
        <p:nvSpPr>
          <p:cNvPr id="5" name="Date Placeholder 4"/>
          <p:cNvSpPr>
            <a:spLocks noGrp="1"/>
          </p:cNvSpPr>
          <p:nvPr>
            <p:ph type="dt" idx="11"/>
          </p:nvPr>
        </p:nvSpPr>
        <p:spPr/>
        <p:txBody>
          <a:bodyPr/>
          <a:lstStyle/>
          <a:p>
            <a:pPr>
              <a:defRPr/>
            </a:pPr>
            <a:r>
              <a:rPr lang="en-US" smtClean="0"/>
              <a:t>2/12/2015</a:t>
            </a:r>
            <a:endParaRPr lang="en-US"/>
          </a:p>
        </p:txBody>
      </p:sp>
    </p:spTree>
    <p:extLst>
      <p:ext uri="{BB962C8B-B14F-4D97-AF65-F5344CB8AC3E}">
        <p14:creationId xmlns:p14="http://schemas.microsoft.com/office/powerpoint/2010/main" val="152481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79B880-39A3-4E65-ABEF-E1F35DAEB5CB}" type="slidenum">
              <a:rPr lang="en-US" altLang="en-US" smtClean="0"/>
              <a:pPr>
                <a:defRPr/>
              </a:pPr>
              <a:t>11</a:t>
            </a:fld>
            <a:endParaRPr lang="en-US" altLang="en-US"/>
          </a:p>
        </p:txBody>
      </p:sp>
      <p:sp>
        <p:nvSpPr>
          <p:cNvPr id="5" name="Date Placeholder 4"/>
          <p:cNvSpPr>
            <a:spLocks noGrp="1"/>
          </p:cNvSpPr>
          <p:nvPr>
            <p:ph type="dt" idx="11"/>
          </p:nvPr>
        </p:nvSpPr>
        <p:spPr/>
        <p:txBody>
          <a:bodyPr/>
          <a:lstStyle/>
          <a:p>
            <a:pPr>
              <a:defRPr/>
            </a:pPr>
            <a:r>
              <a:rPr lang="en-US" smtClean="0"/>
              <a:t>2/12/2015</a:t>
            </a:r>
            <a:endParaRPr lang="en-US"/>
          </a:p>
        </p:txBody>
      </p:sp>
    </p:spTree>
    <p:extLst>
      <p:ext uri="{BB962C8B-B14F-4D97-AF65-F5344CB8AC3E}">
        <p14:creationId xmlns:p14="http://schemas.microsoft.com/office/powerpoint/2010/main" val="2506614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79B880-39A3-4E65-ABEF-E1F35DAEB5CB}" type="slidenum">
              <a:rPr lang="en-US" altLang="en-US" smtClean="0"/>
              <a:pPr>
                <a:defRPr/>
              </a:pPr>
              <a:t>12</a:t>
            </a:fld>
            <a:endParaRPr lang="en-US" altLang="en-US"/>
          </a:p>
        </p:txBody>
      </p:sp>
      <p:sp>
        <p:nvSpPr>
          <p:cNvPr id="5" name="Date Placeholder 4"/>
          <p:cNvSpPr>
            <a:spLocks noGrp="1"/>
          </p:cNvSpPr>
          <p:nvPr>
            <p:ph type="dt" idx="11"/>
          </p:nvPr>
        </p:nvSpPr>
        <p:spPr/>
        <p:txBody>
          <a:bodyPr/>
          <a:lstStyle/>
          <a:p>
            <a:pPr>
              <a:defRPr/>
            </a:pPr>
            <a:r>
              <a:rPr lang="en-US" smtClean="0"/>
              <a:t>2/12/2015</a:t>
            </a:r>
            <a:endParaRPr lang="en-US"/>
          </a:p>
        </p:txBody>
      </p:sp>
    </p:spTree>
    <p:extLst>
      <p:ext uri="{BB962C8B-B14F-4D97-AF65-F5344CB8AC3E}">
        <p14:creationId xmlns:p14="http://schemas.microsoft.com/office/powerpoint/2010/main" val="2840708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79B880-39A3-4E65-ABEF-E1F35DAEB5CB}" type="slidenum">
              <a:rPr lang="en-US" altLang="en-US" smtClean="0"/>
              <a:pPr>
                <a:defRPr/>
              </a:pPr>
              <a:t>13</a:t>
            </a:fld>
            <a:endParaRPr lang="en-US" altLang="en-US"/>
          </a:p>
        </p:txBody>
      </p:sp>
      <p:sp>
        <p:nvSpPr>
          <p:cNvPr id="5" name="Date Placeholder 4"/>
          <p:cNvSpPr>
            <a:spLocks noGrp="1"/>
          </p:cNvSpPr>
          <p:nvPr>
            <p:ph type="dt" idx="11"/>
          </p:nvPr>
        </p:nvSpPr>
        <p:spPr/>
        <p:txBody>
          <a:bodyPr/>
          <a:lstStyle/>
          <a:p>
            <a:pPr>
              <a:defRPr/>
            </a:pPr>
            <a:r>
              <a:rPr lang="en-US" smtClean="0"/>
              <a:t>2/12/2015</a:t>
            </a:r>
            <a:endParaRPr lang="en-US"/>
          </a:p>
        </p:txBody>
      </p:sp>
    </p:spTree>
    <p:extLst>
      <p:ext uri="{BB962C8B-B14F-4D97-AF65-F5344CB8AC3E}">
        <p14:creationId xmlns:p14="http://schemas.microsoft.com/office/powerpoint/2010/main" val="1441756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79B880-39A3-4E65-ABEF-E1F35DAEB5CB}" type="slidenum">
              <a:rPr lang="en-US" altLang="en-US" smtClean="0"/>
              <a:pPr>
                <a:defRPr/>
              </a:pPr>
              <a:t>14</a:t>
            </a:fld>
            <a:endParaRPr lang="en-US" altLang="en-US"/>
          </a:p>
        </p:txBody>
      </p:sp>
      <p:sp>
        <p:nvSpPr>
          <p:cNvPr id="5" name="Date Placeholder 4"/>
          <p:cNvSpPr>
            <a:spLocks noGrp="1"/>
          </p:cNvSpPr>
          <p:nvPr>
            <p:ph type="dt" idx="11"/>
          </p:nvPr>
        </p:nvSpPr>
        <p:spPr/>
        <p:txBody>
          <a:bodyPr/>
          <a:lstStyle/>
          <a:p>
            <a:pPr>
              <a:defRPr/>
            </a:pPr>
            <a:r>
              <a:rPr lang="en-US" smtClean="0"/>
              <a:t>2/12/2015</a:t>
            </a:r>
            <a:endParaRPr lang="en-US"/>
          </a:p>
        </p:txBody>
      </p:sp>
    </p:spTree>
    <p:extLst>
      <p:ext uri="{BB962C8B-B14F-4D97-AF65-F5344CB8AC3E}">
        <p14:creationId xmlns:p14="http://schemas.microsoft.com/office/powerpoint/2010/main" val="3661077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ＭＳ Ｐゴシック" panose="020B0600070205080204" pitchFamily="34" charset="-128"/>
              </a:defRPr>
            </a:lvl1pPr>
            <a:lvl2pPr marL="783836" indent="-301349">
              <a:defRPr sz="2500">
                <a:solidFill>
                  <a:schemeClr val="tx1"/>
                </a:solidFill>
                <a:latin typeface="Arial" panose="020B0604020202020204" pitchFamily="34" charset="0"/>
                <a:ea typeface="ＭＳ Ｐゴシック" panose="020B0600070205080204" pitchFamily="34" charset="-128"/>
              </a:defRPr>
            </a:lvl2pPr>
            <a:lvl3pPr marL="1207042" indent="-240420">
              <a:defRPr sz="2500">
                <a:solidFill>
                  <a:schemeClr val="tx1"/>
                </a:solidFill>
                <a:latin typeface="Arial" panose="020B0604020202020204" pitchFamily="34" charset="0"/>
                <a:ea typeface="ＭＳ Ｐゴシック" panose="020B0600070205080204" pitchFamily="34" charset="-128"/>
              </a:defRPr>
            </a:lvl3pPr>
            <a:lvl4pPr marL="1691176" indent="-240420">
              <a:defRPr sz="2500">
                <a:solidFill>
                  <a:schemeClr val="tx1"/>
                </a:solidFill>
                <a:latin typeface="Arial" panose="020B0604020202020204" pitchFamily="34" charset="0"/>
                <a:ea typeface="ＭＳ Ｐゴシック" panose="020B0600070205080204" pitchFamily="34" charset="-128"/>
              </a:defRPr>
            </a:lvl4pPr>
            <a:lvl5pPr marL="2173662" indent="-240420">
              <a:defRPr sz="2500">
                <a:solidFill>
                  <a:schemeClr val="tx1"/>
                </a:solidFill>
                <a:latin typeface="Arial" panose="020B0604020202020204" pitchFamily="34" charset="0"/>
                <a:ea typeface="ＭＳ Ｐゴシック" panose="020B0600070205080204" pitchFamily="34" charset="-128"/>
              </a:defRPr>
            </a:lvl5pPr>
            <a:lvl6pPr marL="2647916" indent="-24042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122169" indent="-24042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596423" indent="-24042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4070676" indent="-24042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fld id="{68FBB99F-F611-4F80-8506-5F05261EC6E2}" type="slidenum">
              <a:rPr lang="en-US" altLang="en-US" sz="1200"/>
              <a:pPr/>
              <a:t>15</a:t>
            </a:fld>
            <a:endParaRPr lang="en-US" altLang="en-US" sz="1200"/>
          </a:p>
        </p:txBody>
      </p:sp>
      <p:sp>
        <p:nvSpPr>
          <p:cNvPr id="2" name="Date Placeholder 1"/>
          <p:cNvSpPr>
            <a:spLocks noGrp="1"/>
          </p:cNvSpPr>
          <p:nvPr>
            <p:ph type="dt" idx="10"/>
          </p:nvPr>
        </p:nvSpPr>
        <p:spPr/>
        <p:txBody>
          <a:bodyPr/>
          <a:lstStyle/>
          <a:p>
            <a:pPr>
              <a:defRPr/>
            </a:pPr>
            <a:r>
              <a:rPr lang="en-US" smtClean="0"/>
              <a:t>2/12/2015</a:t>
            </a:r>
            <a:endParaRPr lang="en-US"/>
          </a:p>
        </p:txBody>
      </p:sp>
    </p:spTree>
    <p:extLst>
      <p:ext uri="{BB962C8B-B14F-4D97-AF65-F5344CB8AC3E}">
        <p14:creationId xmlns:p14="http://schemas.microsoft.com/office/powerpoint/2010/main" val="1465665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So let’s see how ready you are to take actions to reduce your risk for cardiovascular disease.  Here is a list of readiness statements. I am going to read each readiness statement out loud and I want you to put a check in the box that best describes how much you agree or disagree with each statement. After I have read all the statements and you have marked each box we will determine how ready you are to take action by filling in the numbers you see displayed on the screen. </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If you scored 21 or higher, this means you are ready to take action to reduce your CV risk.  If you scored lower than 21, then you are just not sure you are ready yet– but it does not mean you should not try.  Remember, this exercise gives you a chance to get started on reducing your risk of stroke with support from us and members of this group.  </a:t>
            </a:r>
          </a:p>
          <a:p>
            <a:endParaRPr lang="en-US" altLang="en-US" smtClean="0">
              <a:latin typeface="Arial" panose="020B0604020202020204" pitchFamily="34" charset="0"/>
              <a:ea typeface="ＭＳ Ｐゴシック" panose="020B0600070205080204" pitchFamily="34" charset="-128"/>
            </a:endParaRPr>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ＭＳ Ｐゴシック" panose="020B0600070205080204" pitchFamily="34" charset="-128"/>
              </a:defRPr>
            </a:lvl1pPr>
            <a:lvl2pPr marL="783836" indent="-301349">
              <a:defRPr sz="2500">
                <a:solidFill>
                  <a:schemeClr val="tx1"/>
                </a:solidFill>
                <a:latin typeface="Arial" panose="020B0604020202020204" pitchFamily="34" charset="0"/>
                <a:ea typeface="ＭＳ Ｐゴシック" panose="020B0600070205080204" pitchFamily="34" charset="-128"/>
              </a:defRPr>
            </a:lvl2pPr>
            <a:lvl3pPr marL="1207042" indent="-240420">
              <a:defRPr sz="2500">
                <a:solidFill>
                  <a:schemeClr val="tx1"/>
                </a:solidFill>
                <a:latin typeface="Arial" panose="020B0604020202020204" pitchFamily="34" charset="0"/>
                <a:ea typeface="ＭＳ Ｐゴシック" panose="020B0600070205080204" pitchFamily="34" charset="-128"/>
              </a:defRPr>
            </a:lvl3pPr>
            <a:lvl4pPr marL="1691176" indent="-240420">
              <a:defRPr sz="2500">
                <a:solidFill>
                  <a:schemeClr val="tx1"/>
                </a:solidFill>
                <a:latin typeface="Arial" panose="020B0604020202020204" pitchFamily="34" charset="0"/>
                <a:ea typeface="ＭＳ Ｐゴシック" panose="020B0600070205080204" pitchFamily="34" charset="-128"/>
              </a:defRPr>
            </a:lvl4pPr>
            <a:lvl5pPr marL="2173662" indent="-240420">
              <a:defRPr sz="2500">
                <a:solidFill>
                  <a:schemeClr val="tx1"/>
                </a:solidFill>
                <a:latin typeface="Arial" panose="020B0604020202020204" pitchFamily="34" charset="0"/>
                <a:ea typeface="ＭＳ Ｐゴシック" panose="020B0600070205080204" pitchFamily="34" charset="-128"/>
              </a:defRPr>
            </a:lvl5pPr>
            <a:lvl6pPr marL="2647916" indent="-24042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122169" indent="-24042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596423" indent="-24042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4070676" indent="-24042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fld id="{9C6442C7-0D08-48F1-BB9B-A86F4AD13431}" type="slidenum">
              <a:rPr lang="en-US" altLang="en-US" sz="1200"/>
              <a:pPr/>
              <a:t>16</a:t>
            </a:fld>
            <a:endParaRPr lang="en-US" altLang="en-US" sz="1200"/>
          </a:p>
        </p:txBody>
      </p:sp>
      <p:sp>
        <p:nvSpPr>
          <p:cNvPr id="2" name="Date Placeholder 1"/>
          <p:cNvSpPr>
            <a:spLocks noGrp="1"/>
          </p:cNvSpPr>
          <p:nvPr>
            <p:ph type="dt" idx="10"/>
          </p:nvPr>
        </p:nvSpPr>
        <p:spPr/>
        <p:txBody>
          <a:bodyPr/>
          <a:lstStyle/>
          <a:p>
            <a:pPr>
              <a:defRPr/>
            </a:pPr>
            <a:r>
              <a:rPr lang="en-US" smtClean="0"/>
              <a:t>2/12/2015</a:t>
            </a:r>
            <a:endParaRPr lang="en-US"/>
          </a:p>
        </p:txBody>
      </p:sp>
    </p:spTree>
    <p:extLst>
      <p:ext uri="{BB962C8B-B14F-4D97-AF65-F5344CB8AC3E}">
        <p14:creationId xmlns:p14="http://schemas.microsoft.com/office/powerpoint/2010/main" val="1386341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The handouts were adapted from the materials we developed in our program of research looking at the feasibility of Advanced Practice Nurses conducting self-management group sessions to Veteran’s via video conferencing. The funding was from the National Institutes for Nursing Research. Mort Walker, a Veteran graciously drew the “Beetle Bailey” art work for the Veteran Patient Educational Materials. We publicly thank him again for his gift.</a:t>
            </a:r>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ＭＳ Ｐゴシック" panose="020B0600070205080204" pitchFamily="34" charset="-128"/>
              </a:defRPr>
            </a:lvl1pPr>
            <a:lvl2pPr marL="783836" indent="-301349">
              <a:defRPr sz="2500">
                <a:solidFill>
                  <a:schemeClr val="tx1"/>
                </a:solidFill>
                <a:latin typeface="Arial" panose="020B0604020202020204" pitchFamily="34" charset="0"/>
                <a:ea typeface="ＭＳ Ｐゴシック" panose="020B0600070205080204" pitchFamily="34" charset="-128"/>
              </a:defRPr>
            </a:lvl2pPr>
            <a:lvl3pPr marL="1207042" indent="-240420">
              <a:defRPr sz="2500">
                <a:solidFill>
                  <a:schemeClr val="tx1"/>
                </a:solidFill>
                <a:latin typeface="Arial" panose="020B0604020202020204" pitchFamily="34" charset="0"/>
                <a:ea typeface="ＭＳ Ｐゴシック" panose="020B0600070205080204" pitchFamily="34" charset="-128"/>
              </a:defRPr>
            </a:lvl3pPr>
            <a:lvl4pPr marL="1691176" indent="-240420">
              <a:defRPr sz="2500">
                <a:solidFill>
                  <a:schemeClr val="tx1"/>
                </a:solidFill>
                <a:latin typeface="Arial" panose="020B0604020202020204" pitchFamily="34" charset="0"/>
                <a:ea typeface="ＭＳ Ｐゴシック" panose="020B0600070205080204" pitchFamily="34" charset="-128"/>
              </a:defRPr>
            </a:lvl4pPr>
            <a:lvl5pPr marL="2173662" indent="-240420">
              <a:defRPr sz="2500">
                <a:solidFill>
                  <a:schemeClr val="tx1"/>
                </a:solidFill>
                <a:latin typeface="Arial" panose="020B0604020202020204" pitchFamily="34" charset="0"/>
                <a:ea typeface="ＭＳ Ｐゴシック" panose="020B0600070205080204" pitchFamily="34" charset="-128"/>
              </a:defRPr>
            </a:lvl5pPr>
            <a:lvl6pPr marL="2647916" indent="-24042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122169" indent="-24042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596423" indent="-24042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4070676" indent="-24042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fld id="{407447A2-0573-46D6-9B13-FC0ABD373897}" type="slidenum">
              <a:rPr lang="en-US" altLang="en-US" sz="1200"/>
              <a:pPr/>
              <a:t>17</a:t>
            </a:fld>
            <a:endParaRPr lang="en-US" altLang="en-US" sz="1200"/>
          </a:p>
        </p:txBody>
      </p:sp>
      <p:sp>
        <p:nvSpPr>
          <p:cNvPr id="2" name="Date Placeholder 1"/>
          <p:cNvSpPr>
            <a:spLocks noGrp="1"/>
          </p:cNvSpPr>
          <p:nvPr>
            <p:ph type="dt" idx="10"/>
          </p:nvPr>
        </p:nvSpPr>
        <p:spPr/>
        <p:txBody>
          <a:bodyPr/>
          <a:lstStyle/>
          <a:p>
            <a:pPr>
              <a:defRPr/>
            </a:pPr>
            <a:r>
              <a:rPr lang="en-US" smtClean="0"/>
              <a:t>2/12/2015</a:t>
            </a:r>
            <a:endParaRPr lang="en-US"/>
          </a:p>
        </p:txBody>
      </p:sp>
    </p:spTree>
    <p:extLst>
      <p:ext uri="{BB962C8B-B14F-4D97-AF65-F5344CB8AC3E}">
        <p14:creationId xmlns:p14="http://schemas.microsoft.com/office/powerpoint/2010/main" val="106915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A step that will help you be successful with self-management planning is a skill is called “Action Planning” and it is very similar to goal setting.  </a:t>
            </a:r>
          </a:p>
          <a:p>
            <a:r>
              <a:rPr lang="en-US" altLang="en-US" smtClean="0">
                <a:latin typeface="Arial" panose="020B0604020202020204" pitchFamily="34" charset="0"/>
                <a:ea typeface="ＭＳ Ｐゴシック" panose="020B0600070205080204" pitchFamily="34" charset="-128"/>
              </a:rPr>
              <a:t>The difference is that when you make an Action Plan you learn to break down big goals into a smaller goal that is specific and achievable. </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When making an Action Plan you break down your big goal into the actions you need to take to get there.  The best way to do this is to answer these four very specific questions:</a:t>
            </a:r>
          </a:p>
          <a:p>
            <a:r>
              <a:rPr lang="en-US" altLang="en-US" b="1" smtClean="0">
                <a:latin typeface="Arial" panose="020B0604020202020204" pitchFamily="34" charset="0"/>
                <a:ea typeface="ＭＳ Ｐゴシック" panose="020B0600070205080204" pitchFamily="34" charset="-128"/>
              </a:rPr>
              <a:t>WHAT do I want to do?  HOW MUCH will I do?   WHEN will I do it?  HOW OFTEN will I do it</a:t>
            </a:r>
            <a:r>
              <a:rPr lang="en-US" altLang="en-US" smtClean="0">
                <a:latin typeface="Arial" panose="020B0604020202020204" pitchFamily="34" charset="0"/>
                <a:ea typeface="ＭＳ Ｐゴシック" panose="020B0600070205080204" pitchFamily="34" charset="-128"/>
              </a:rPr>
              <a:t>? </a:t>
            </a:r>
          </a:p>
          <a:p>
            <a:r>
              <a:rPr lang="en-US" altLang="en-US" b="1" smtClean="0">
                <a:latin typeface="Arial" panose="020B0604020202020204" pitchFamily="34" charset="0"/>
                <a:ea typeface="ＭＳ Ｐゴシック" panose="020B0600070205080204" pitchFamily="34" charset="-128"/>
              </a:rPr>
              <a:t>Paraphrase: </a:t>
            </a:r>
            <a:r>
              <a:rPr lang="en-US" altLang="en-US" smtClean="0">
                <a:latin typeface="Arial" panose="020B0604020202020204" pitchFamily="34" charset="0"/>
                <a:ea typeface="ＭＳ Ｐゴシック" panose="020B0600070205080204" pitchFamily="34" charset="-128"/>
              </a:rPr>
              <a:t> There is one final step to making an Action Plan.  That is determining your </a:t>
            </a:r>
            <a:r>
              <a:rPr lang="en-US" altLang="en-US" b="1" smtClean="0">
                <a:latin typeface="Arial" panose="020B0604020202020204" pitchFamily="34" charset="0"/>
                <a:ea typeface="ＭＳ Ｐゴシック" panose="020B0600070205080204" pitchFamily="34" charset="-128"/>
              </a:rPr>
              <a:t>LEVEL OF CONFIDENCE </a:t>
            </a:r>
            <a:r>
              <a:rPr lang="en-US" altLang="en-US" smtClean="0">
                <a:latin typeface="Arial" panose="020B0604020202020204" pitchFamily="34" charset="0"/>
                <a:ea typeface="ＭＳ Ｐゴシック" panose="020B0600070205080204" pitchFamily="34" charset="-128"/>
              </a:rPr>
              <a:t>for completing your Action Plan. It is important that you believe in your ability to do what you plan to do.  In other words, your Action Plan needs to be realistic for you to achieve.  You may want to walk a mile, but in reality you believe you can only walk a half a mile. So after you answer the four questions of -</a:t>
            </a:r>
            <a:r>
              <a:rPr lang="en-US" altLang="en-US" b="1" smtClean="0">
                <a:latin typeface="Arial" panose="020B0604020202020204" pitchFamily="34" charset="0"/>
                <a:ea typeface="ＭＳ Ｐゴシック" panose="020B0600070205080204" pitchFamily="34" charset="-128"/>
              </a:rPr>
              <a:t>What, How Much, When, and How Often</a:t>
            </a:r>
            <a:r>
              <a:rPr lang="en-US" altLang="en-US" smtClean="0">
                <a:latin typeface="Arial" panose="020B0604020202020204" pitchFamily="34" charset="0"/>
                <a:ea typeface="ＭＳ Ｐゴシック" panose="020B0600070205080204" pitchFamily="34" charset="-128"/>
              </a:rPr>
              <a:t> - set your confidence level using a scale of 0 to-10.  Here’s how it works, if you are not confident at all and you have 0 percent confidence, your confidence level is “0”.  On the other hand, if you are 100 percent sure you can do it, then your confidence level is “10”.  Make sure you have a confidence level of at least “7” or more to be successful with your Action Plan.</a:t>
            </a:r>
          </a:p>
          <a:p>
            <a:endParaRPr lang="en-US" altLang="en-US" smtClean="0">
              <a:latin typeface="Arial" panose="020B0604020202020204" pitchFamily="34" charset="0"/>
              <a:ea typeface="ＭＳ Ｐゴシック" panose="020B0600070205080204" pitchFamily="34" charset="-128"/>
            </a:endParaRPr>
          </a:p>
          <a:p>
            <a:endParaRPr lang="en-US" altLang="en-US" smtClean="0">
              <a:latin typeface="Arial" panose="020B0604020202020204" pitchFamily="34" charset="0"/>
              <a:ea typeface="ＭＳ Ｐゴシック" panose="020B0600070205080204" pitchFamily="34" charset="-128"/>
            </a:endParaRPr>
          </a:p>
          <a:p>
            <a:r>
              <a:rPr lang="en-US" altLang="en-US" b="1" smtClean="0">
                <a:latin typeface="Arial" panose="020B0604020202020204" pitchFamily="34" charset="0"/>
                <a:ea typeface="ＭＳ Ｐゴシック" panose="020B0600070205080204" pitchFamily="34" charset="-128"/>
              </a:rPr>
              <a:t>Facilitator # 1</a:t>
            </a:r>
            <a:r>
              <a:rPr lang="en-US" altLang="en-US" smtClean="0">
                <a:latin typeface="Arial" panose="020B0604020202020204" pitchFamily="34" charset="0"/>
                <a:ea typeface="ＭＳ Ｐゴシック" panose="020B0600070205080204" pitchFamily="34" charset="-128"/>
              </a:rPr>
              <a:t> - So, turn to page 14 and follow along as we all make and an Action Plan for this week.  Also, you should have a blank Action Plan Form to write on as we do this together.  [Insert Name of Facilitator #2] and I will go first to get us started.  </a:t>
            </a:r>
          </a:p>
          <a:p>
            <a:r>
              <a:rPr lang="en-US" altLang="en-US" smtClean="0">
                <a:latin typeface="Arial" panose="020B0604020202020204" pitchFamily="34" charset="0"/>
                <a:ea typeface="ＭＳ Ｐゴシック" panose="020B0600070205080204" pitchFamily="34" charset="-128"/>
              </a:rPr>
              <a:t>What I want to do is – Swim </a:t>
            </a:r>
          </a:p>
          <a:p>
            <a:r>
              <a:rPr lang="en-US" altLang="en-US" smtClean="0">
                <a:latin typeface="Arial" panose="020B0604020202020204" pitchFamily="34" charset="0"/>
                <a:ea typeface="ＭＳ Ｐゴシック" panose="020B0600070205080204" pitchFamily="34" charset="-128"/>
              </a:rPr>
              <a:t>How much will I do is – 30 minutes</a:t>
            </a:r>
          </a:p>
          <a:p>
            <a:r>
              <a:rPr lang="en-US" altLang="en-US" smtClean="0">
                <a:latin typeface="Arial" panose="020B0604020202020204" pitchFamily="34" charset="0"/>
                <a:ea typeface="ＭＳ Ｐゴシック" panose="020B0600070205080204" pitchFamily="34" charset="-128"/>
              </a:rPr>
              <a:t>When I will do it is – 6:30 pm</a:t>
            </a:r>
          </a:p>
          <a:p>
            <a:r>
              <a:rPr lang="en-US" altLang="en-US" smtClean="0">
                <a:latin typeface="Arial" panose="020B0604020202020204" pitchFamily="34" charset="0"/>
                <a:ea typeface="ＭＳ Ｐゴシック" panose="020B0600070205080204" pitchFamily="34" charset="-128"/>
              </a:rPr>
              <a:t>How often I will do it is - 3 day a week – </a:t>
            </a:r>
          </a:p>
          <a:p>
            <a:r>
              <a:rPr lang="en-US" altLang="en-US" smtClean="0">
                <a:latin typeface="Arial" panose="020B0604020202020204" pitchFamily="34" charset="0"/>
                <a:ea typeface="ＭＳ Ｐゴシック" panose="020B0600070205080204" pitchFamily="34" charset="-128"/>
              </a:rPr>
              <a:t>I am confident at a level of 7 that I can do this for one week. </a:t>
            </a:r>
          </a:p>
          <a:p>
            <a:endParaRPr lang="en-US" altLang="en-US" smtClean="0">
              <a:latin typeface="Arial" panose="020B0604020202020204" pitchFamily="34" charset="0"/>
              <a:ea typeface="ＭＳ Ｐゴシック" panose="020B0600070205080204" pitchFamily="34" charset="-128"/>
            </a:endParaRPr>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ＭＳ Ｐゴシック" panose="020B0600070205080204" pitchFamily="34" charset="-128"/>
              </a:defRPr>
            </a:lvl1pPr>
            <a:lvl2pPr marL="783836" indent="-301349">
              <a:defRPr sz="2500">
                <a:solidFill>
                  <a:schemeClr val="tx1"/>
                </a:solidFill>
                <a:latin typeface="Arial" panose="020B0604020202020204" pitchFamily="34" charset="0"/>
                <a:ea typeface="ＭＳ Ｐゴシック" panose="020B0600070205080204" pitchFamily="34" charset="-128"/>
              </a:defRPr>
            </a:lvl2pPr>
            <a:lvl3pPr marL="1207042" indent="-240420">
              <a:defRPr sz="2500">
                <a:solidFill>
                  <a:schemeClr val="tx1"/>
                </a:solidFill>
                <a:latin typeface="Arial" panose="020B0604020202020204" pitchFamily="34" charset="0"/>
                <a:ea typeface="ＭＳ Ｐゴシック" panose="020B0600070205080204" pitchFamily="34" charset="-128"/>
              </a:defRPr>
            </a:lvl3pPr>
            <a:lvl4pPr marL="1691176" indent="-240420">
              <a:defRPr sz="2500">
                <a:solidFill>
                  <a:schemeClr val="tx1"/>
                </a:solidFill>
                <a:latin typeface="Arial" panose="020B0604020202020204" pitchFamily="34" charset="0"/>
                <a:ea typeface="ＭＳ Ｐゴシック" panose="020B0600070205080204" pitchFamily="34" charset="-128"/>
              </a:defRPr>
            </a:lvl4pPr>
            <a:lvl5pPr marL="2173662" indent="-240420">
              <a:defRPr sz="2500">
                <a:solidFill>
                  <a:schemeClr val="tx1"/>
                </a:solidFill>
                <a:latin typeface="Arial" panose="020B0604020202020204" pitchFamily="34" charset="0"/>
                <a:ea typeface="ＭＳ Ｐゴシック" panose="020B0600070205080204" pitchFamily="34" charset="-128"/>
              </a:defRPr>
            </a:lvl5pPr>
            <a:lvl6pPr marL="2647916" indent="-24042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122169" indent="-24042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596423" indent="-24042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4070676" indent="-24042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fld id="{D24922FA-EACD-476B-B38F-5AE0D02AB0CD}" type="slidenum">
              <a:rPr lang="en-US" altLang="en-US" sz="1200"/>
              <a:pPr/>
              <a:t>18</a:t>
            </a:fld>
            <a:endParaRPr lang="en-US" altLang="en-US" sz="1200"/>
          </a:p>
        </p:txBody>
      </p:sp>
      <p:sp>
        <p:nvSpPr>
          <p:cNvPr id="2" name="Date Placeholder 1"/>
          <p:cNvSpPr>
            <a:spLocks noGrp="1"/>
          </p:cNvSpPr>
          <p:nvPr>
            <p:ph type="dt" idx="10"/>
          </p:nvPr>
        </p:nvSpPr>
        <p:spPr/>
        <p:txBody>
          <a:bodyPr/>
          <a:lstStyle/>
          <a:p>
            <a:pPr>
              <a:defRPr/>
            </a:pPr>
            <a:r>
              <a:rPr lang="en-US" smtClean="0"/>
              <a:t>2/12/2015</a:t>
            </a:r>
            <a:endParaRPr lang="en-US"/>
          </a:p>
        </p:txBody>
      </p:sp>
    </p:spTree>
    <p:extLst>
      <p:ext uri="{BB962C8B-B14F-4D97-AF65-F5344CB8AC3E}">
        <p14:creationId xmlns:p14="http://schemas.microsoft.com/office/powerpoint/2010/main" val="2356495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79B880-39A3-4E65-ABEF-E1F35DAEB5CB}" type="slidenum">
              <a:rPr lang="en-US" altLang="en-US" smtClean="0"/>
              <a:pPr>
                <a:defRPr/>
              </a:pPr>
              <a:t>19</a:t>
            </a:fld>
            <a:endParaRPr lang="en-US" altLang="en-US"/>
          </a:p>
        </p:txBody>
      </p:sp>
      <p:sp>
        <p:nvSpPr>
          <p:cNvPr id="5" name="Date Placeholder 4"/>
          <p:cNvSpPr>
            <a:spLocks noGrp="1"/>
          </p:cNvSpPr>
          <p:nvPr>
            <p:ph type="dt" idx="11"/>
          </p:nvPr>
        </p:nvSpPr>
        <p:spPr/>
        <p:txBody>
          <a:bodyPr/>
          <a:lstStyle/>
          <a:p>
            <a:pPr>
              <a:defRPr/>
            </a:pPr>
            <a:r>
              <a:rPr lang="en-US" smtClean="0"/>
              <a:t>2/12/2015</a:t>
            </a:r>
            <a:endParaRPr lang="en-US"/>
          </a:p>
        </p:txBody>
      </p:sp>
    </p:spTree>
    <p:extLst>
      <p:ext uri="{BB962C8B-B14F-4D97-AF65-F5344CB8AC3E}">
        <p14:creationId xmlns:p14="http://schemas.microsoft.com/office/powerpoint/2010/main" val="50063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184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ＭＳ Ｐゴシック" panose="020B0600070205080204" pitchFamily="34" charset="-128"/>
              </a:defRPr>
            </a:lvl1pPr>
            <a:lvl2pPr marL="783836" indent="-301349">
              <a:defRPr sz="2500">
                <a:solidFill>
                  <a:schemeClr val="tx1"/>
                </a:solidFill>
                <a:latin typeface="Arial" panose="020B0604020202020204" pitchFamily="34" charset="0"/>
                <a:ea typeface="ＭＳ Ｐゴシック" panose="020B0600070205080204" pitchFamily="34" charset="-128"/>
              </a:defRPr>
            </a:lvl2pPr>
            <a:lvl3pPr marL="1207042" indent="-240420">
              <a:defRPr sz="2500">
                <a:solidFill>
                  <a:schemeClr val="tx1"/>
                </a:solidFill>
                <a:latin typeface="Arial" panose="020B0604020202020204" pitchFamily="34" charset="0"/>
                <a:ea typeface="ＭＳ Ｐゴシック" panose="020B0600070205080204" pitchFamily="34" charset="-128"/>
              </a:defRPr>
            </a:lvl3pPr>
            <a:lvl4pPr marL="1691176" indent="-240420">
              <a:defRPr sz="2500">
                <a:solidFill>
                  <a:schemeClr val="tx1"/>
                </a:solidFill>
                <a:latin typeface="Arial" panose="020B0604020202020204" pitchFamily="34" charset="0"/>
                <a:ea typeface="ＭＳ Ｐゴシック" panose="020B0600070205080204" pitchFamily="34" charset="-128"/>
              </a:defRPr>
            </a:lvl4pPr>
            <a:lvl5pPr marL="2173662" indent="-240420">
              <a:defRPr sz="2500">
                <a:solidFill>
                  <a:schemeClr val="tx1"/>
                </a:solidFill>
                <a:latin typeface="Arial" panose="020B0604020202020204" pitchFamily="34" charset="0"/>
                <a:ea typeface="ＭＳ Ｐゴシック" panose="020B0600070205080204" pitchFamily="34" charset="-128"/>
              </a:defRPr>
            </a:lvl5pPr>
            <a:lvl6pPr marL="2647916" indent="-24042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122169" indent="-24042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596423" indent="-24042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4070676" indent="-24042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fld id="{CCEB570B-2E83-48E1-927D-7164268818F5}" type="slidenum">
              <a:rPr lang="en-US" altLang="en-US" sz="1200"/>
              <a:pPr/>
              <a:t>2</a:t>
            </a:fld>
            <a:endParaRPr lang="en-US" altLang="en-US" sz="1200"/>
          </a:p>
        </p:txBody>
      </p:sp>
      <p:sp>
        <p:nvSpPr>
          <p:cNvPr id="2" name="Date Placeholder 1"/>
          <p:cNvSpPr>
            <a:spLocks noGrp="1"/>
          </p:cNvSpPr>
          <p:nvPr>
            <p:ph type="dt" idx="10"/>
          </p:nvPr>
        </p:nvSpPr>
        <p:spPr/>
        <p:txBody>
          <a:bodyPr/>
          <a:lstStyle/>
          <a:p>
            <a:pPr>
              <a:defRPr/>
            </a:pPr>
            <a:r>
              <a:rPr lang="en-US" smtClean="0"/>
              <a:t>2/12/2015</a:t>
            </a:r>
            <a:endParaRPr lang="en-US"/>
          </a:p>
        </p:txBody>
      </p:sp>
    </p:spTree>
    <p:extLst>
      <p:ext uri="{BB962C8B-B14F-4D97-AF65-F5344CB8AC3E}">
        <p14:creationId xmlns:p14="http://schemas.microsoft.com/office/powerpoint/2010/main" val="1571916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79B880-39A3-4E65-ABEF-E1F35DAEB5CB}" type="slidenum">
              <a:rPr lang="en-US" altLang="en-US" smtClean="0"/>
              <a:pPr>
                <a:defRPr/>
              </a:pPr>
              <a:t>20</a:t>
            </a:fld>
            <a:endParaRPr lang="en-US" altLang="en-US"/>
          </a:p>
        </p:txBody>
      </p:sp>
      <p:sp>
        <p:nvSpPr>
          <p:cNvPr id="5" name="Date Placeholder 4"/>
          <p:cNvSpPr>
            <a:spLocks noGrp="1"/>
          </p:cNvSpPr>
          <p:nvPr>
            <p:ph type="dt" idx="11"/>
          </p:nvPr>
        </p:nvSpPr>
        <p:spPr/>
        <p:txBody>
          <a:bodyPr/>
          <a:lstStyle/>
          <a:p>
            <a:pPr>
              <a:defRPr/>
            </a:pPr>
            <a:r>
              <a:rPr lang="en-US" smtClean="0"/>
              <a:t>2/12/2015</a:t>
            </a:r>
            <a:endParaRPr lang="en-US"/>
          </a:p>
        </p:txBody>
      </p:sp>
    </p:spTree>
    <p:extLst>
      <p:ext uri="{BB962C8B-B14F-4D97-AF65-F5344CB8AC3E}">
        <p14:creationId xmlns:p14="http://schemas.microsoft.com/office/powerpoint/2010/main" val="3974280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79B880-39A3-4E65-ABEF-E1F35DAEB5CB}" type="slidenum">
              <a:rPr lang="en-US" altLang="en-US" smtClean="0"/>
              <a:pPr>
                <a:defRPr/>
              </a:pPr>
              <a:t>21</a:t>
            </a:fld>
            <a:endParaRPr lang="en-US" altLang="en-US"/>
          </a:p>
        </p:txBody>
      </p:sp>
      <p:sp>
        <p:nvSpPr>
          <p:cNvPr id="5" name="Date Placeholder 4"/>
          <p:cNvSpPr>
            <a:spLocks noGrp="1"/>
          </p:cNvSpPr>
          <p:nvPr>
            <p:ph type="dt" idx="11"/>
          </p:nvPr>
        </p:nvSpPr>
        <p:spPr/>
        <p:txBody>
          <a:bodyPr/>
          <a:lstStyle/>
          <a:p>
            <a:pPr>
              <a:defRPr/>
            </a:pPr>
            <a:r>
              <a:rPr lang="en-US" smtClean="0"/>
              <a:t>2/12/2015</a:t>
            </a:r>
            <a:endParaRPr lang="en-US"/>
          </a:p>
        </p:txBody>
      </p:sp>
    </p:spTree>
    <p:extLst>
      <p:ext uri="{BB962C8B-B14F-4D97-AF65-F5344CB8AC3E}">
        <p14:creationId xmlns:p14="http://schemas.microsoft.com/office/powerpoint/2010/main" val="400485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ＭＳ Ｐゴシック" panose="020B0600070205080204" pitchFamily="34" charset="-128"/>
              </a:defRPr>
            </a:lvl1pPr>
            <a:lvl2pPr marL="783836" indent="-301349">
              <a:defRPr sz="2500">
                <a:solidFill>
                  <a:schemeClr val="tx1"/>
                </a:solidFill>
                <a:latin typeface="Arial" panose="020B0604020202020204" pitchFamily="34" charset="0"/>
                <a:ea typeface="ＭＳ Ｐゴシック" panose="020B0600070205080204" pitchFamily="34" charset="-128"/>
              </a:defRPr>
            </a:lvl2pPr>
            <a:lvl3pPr marL="1207042" indent="-240420">
              <a:defRPr sz="2500">
                <a:solidFill>
                  <a:schemeClr val="tx1"/>
                </a:solidFill>
                <a:latin typeface="Arial" panose="020B0604020202020204" pitchFamily="34" charset="0"/>
                <a:ea typeface="ＭＳ Ｐゴシック" panose="020B0600070205080204" pitchFamily="34" charset="-128"/>
              </a:defRPr>
            </a:lvl3pPr>
            <a:lvl4pPr marL="1691176" indent="-240420">
              <a:defRPr sz="2500">
                <a:solidFill>
                  <a:schemeClr val="tx1"/>
                </a:solidFill>
                <a:latin typeface="Arial" panose="020B0604020202020204" pitchFamily="34" charset="0"/>
                <a:ea typeface="ＭＳ Ｐゴシック" panose="020B0600070205080204" pitchFamily="34" charset="-128"/>
              </a:defRPr>
            </a:lvl4pPr>
            <a:lvl5pPr marL="2173662" indent="-240420">
              <a:defRPr sz="2500">
                <a:solidFill>
                  <a:schemeClr val="tx1"/>
                </a:solidFill>
                <a:latin typeface="Arial" panose="020B0604020202020204" pitchFamily="34" charset="0"/>
                <a:ea typeface="ＭＳ Ｐゴシック" panose="020B0600070205080204" pitchFamily="34" charset="-128"/>
              </a:defRPr>
            </a:lvl5pPr>
            <a:lvl6pPr marL="2647916" indent="-24042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122169" indent="-24042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596423" indent="-24042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4070676" indent="-240420"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fld id="{369A274E-23B3-4C42-A427-10E1432D5705}" type="slidenum">
              <a:rPr lang="en-US" altLang="en-US" sz="1200"/>
              <a:pPr/>
              <a:t>3</a:t>
            </a:fld>
            <a:endParaRPr lang="en-US" altLang="en-US" sz="1200"/>
          </a:p>
        </p:txBody>
      </p:sp>
      <p:sp>
        <p:nvSpPr>
          <p:cNvPr id="2" name="Date Placeholder 1"/>
          <p:cNvSpPr>
            <a:spLocks noGrp="1"/>
          </p:cNvSpPr>
          <p:nvPr>
            <p:ph type="dt" idx="10"/>
          </p:nvPr>
        </p:nvSpPr>
        <p:spPr/>
        <p:txBody>
          <a:bodyPr/>
          <a:lstStyle/>
          <a:p>
            <a:pPr>
              <a:defRPr/>
            </a:pPr>
            <a:r>
              <a:rPr lang="en-US" smtClean="0"/>
              <a:t>2/12/2015</a:t>
            </a:r>
            <a:endParaRPr lang="en-US"/>
          </a:p>
        </p:txBody>
      </p:sp>
    </p:spTree>
    <p:extLst>
      <p:ext uri="{BB962C8B-B14F-4D97-AF65-F5344CB8AC3E}">
        <p14:creationId xmlns:p14="http://schemas.microsoft.com/office/powerpoint/2010/main" val="2280832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79B880-39A3-4E65-ABEF-E1F35DAEB5CB}" type="slidenum">
              <a:rPr lang="en-US" altLang="en-US" smtClean="0"/>
              <a:pPr>
                <a:defRPr/>
              </a:pPr>
              <a:t>4</a:t>
            </a:fld>
            <a:endParaRPr lang="en-US" altLang="en-US"/>
          </a:p>
        </p:txBody>
      </p:sp>
      <p:sp>
        <p:nvSpPr>
          <p:cNvPr id="5" name="Date Placeholder 4"/>
          <p:cNvSpPr>
            <a:spLocks noGrp="1"/>
          </p:cNvSpPr>
          <p:nvPr>
            <p:ph type="dt" idx="11"/>
          </p:nvPr>
        </p:nvSpPr>
        <p:spPr/>
        <p:txBody>
          <a:bodyPr/>
          <a:lstStyle/>
          <a:p>
            <a:pPr>
              <a:defRPr/>
            </a:pPr>
            <a:r>
              <a:rPr lang="en-US" smtClean="0"/>
              <a:t>2/12/2015</a:t>
            </a:r>
            <a:endParaRPr lang="en-US"/>
          </a:p>
        </p:txBody>
      </p:sp>
    </p:spTree>
    <p:extLst>
      <p:ext uri="{BB962C8B-B14F-4D97-AF65-F5344CB8AC3E}">
        <p14:creationId xmlns:p14="http://schemas.microsoft.com/office/powerpoint/2010/main" val="1396911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79B880-39A3-4E65-ABEF-E1F35DAEB5CB}" type="slidenum">
              <a:rPr lang="en-US" altLang="en-US" smtClean="0"/>
              <a:pPr>
                <a:defRPr/>
              </a:pPr>
              <a:t>5</a:t>
            </a:fld>
            <a:endParaRPr lang="en-US" altLang="en-US"/>
          </a:p>
        </p:txBody>
      </p:sp>
      <p:sp>
        <p:nvSpPr>
          <p:cNvPr id="5" name="Date Placeholder 4"/>
          <p:cNvSpPr>
            <a:spLocks noGrp="1"/>
          </p:cNvSpPr>
          <p:nvPr>
            <p:ph type="dt" idx="11"/>
          </p:nvPr>
        </p:nvSpPr>
        <p:spPr/>
        <p:txBody>
          <a:bodyPr/>
          <a:lstStyle/>
          <a:p>
            <a:pPr>
              <a:defRPr/>
            </a:pPr>
            <a:r>
              <a:rPr lang="en-US" smtClean="0"/>
              <a:t>2/12/2015</a:t>
            </a:r>
            <a:endParaRPr lang="en-US"/>
          </a:p>
        </p:txBody>
      </p:sp>
    </p:spTree>
    <p:extLst>
      <p:ext uri="{BB962C8B-B14F-4D97-AF65-F5344CB8AC3E}">
        <p14:creationId xmlns:p14="http://schemas.microsoft.com/office/powerpoint/2010/main" val="2736601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79B880-39A3-4E65-ABEF-E1F35DAEB5CB}" type="slidenum">
              <a:rPr lang="en-US" altLang="en-US" smtClean="0"/>
              <a:pPr>
                <a:defRPr/>
              </a:pPr>
              <a:t>6</a:t>
            </a:fld>
            <a:endParaRPr lang="en-US" altLang="en-US"/>
          </a:p>
        </p:txBody>
      </p:sp>
      <p:sp>
        <p:nvSpPr>
          <p:cNvPr id="5" name="Date Placeholder 4"/>
          <p:cNvSpPr>
            <a:spLocks noGrp="1"/>
          </p:cNvSpPr>
          <p:nvPr>
            <p:ph type="dt" idx="11"/>
          </p:nvPr>
        </p:nvSpPr>
        <p:spPr/>
        <p:txBody>
          <a:bodyPr/>
          <a:lstStyle/>
          <a:p>
            <a:pPr>
              <a:defRPr/>
            </a:pPr>
            <a:r>
              <a:rPr lang="en-US" smtClean="0"/>
              <a:t>2/12/2015</a:t>
            </a:r>
            <a:endParaRPr lang="en-US"/>
          </a:p>
        </p:txBody>
      </p:sp>
    </p:spTree>
    <p:extLst>
      <p:ext uri="{BB962C8B-B14F-4D97-AF65-F5344CB8AC3E}">
        <p14:creationId xmlns:p14="http://schemas.microsoft.com/office/powerpoint/2010/main" val="268156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79B880-39A3-4E65-ABEF-E1F35DAEB5CB}" type="slidenum">
              <a:rPr lang="en-US" altLang="en-US" smtClean="0"/>
              <a:pPr>
                <a:defRPr/>
              </a:pPr>
              <a:t>7</a:t>
            </a:fld>
            <a:endParaRPr lang="en-US" altLang="en-US"/>
          </a:p>
        </p:txBody>
      </p:sp>
      <p:sp>
        <p:nvSpPr>
          <p:cNvPr id="5" name="Date Placeholder 4"/>
          <p:cNvSpPr>
            <a:spLocks noGrp="1"/>
          </p:cNvSpPr>
          <p:nvPr>
            <p:ph type="dt" idx="11"/>
          </p:nvPr>
        </p:nvSpPr>
        <p:spPr/>
        <p:txBody>
          <a:bodyPr/>
          <a:lstStyle/>
          <a:p>
            <a:pPr>
              <a:defRPr/>
            </a:pPr>
            <a:r>
              <a:rPr lang="en-US" smtClean="0"/>
              <a:t>2/12/2015</a:t>
            </a:r>
            <a:endParaRPr lang="en-US"/>
          </a:p>
        </p:txBody>
      </p:sp>
    </p:spTree>
    <p:extLst>
      <p:ext uri="{BB962C8B-B14F-4D97-AF65-F5344CB8AC3E}">
        <p14:creationId xmlns:p14="http://schemas.microsoft.com/office/powerpoint/2010/main" val="1580276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79B880-39A3-4E65-ABEF-E1F35DAEB5CB}" type="slidenum">
              <a:rPr lang="en-US" altLang="en-US" smtClean="0"/>
              <a:pPr>
                <a:defRPr/>
              </a:pPr>
              <a:t>8</a:t>
            </a:fld>
            <a:endParaRPr lang="en-US" altLang="en-US"/>
          </a:p>
        </p:txBody>
      </p:sp>
      <p:sp>
        <p:nvSpPr>
          <p:cNvPr id="5" name="Date Placeholder 4"/>
          <p:cNvSpPr>
            <a:spLocks noGrp="1"/>
          </p:cNvSpPr>
          <p:nvPr>
            <p:ph type="dt" idx="11"/>
          </p:nvPr>
        </p:nvSpPr>
        <p:spPr/>
        <p:txBody>
          <a:bodyPr/>
          <a:lstStyle/>
          <a:p>
            <a:pPr>
              <a:defRPr/>
            </a:pPr>
            <a:r>
              <a:rPr lang="en-US" smtClean="0"/>
              <a:t>2/12/2015</a:t>
            </a:r>
            <a:endParaRPr lang="en-US"/>
          </a:p>
        </p:txBody>
      </p:sp>
    </p:spTree>
    <p:extLst>
      <p:ext uri="{BB962C8B-B14F-4D97-AF65-F5344CB8AC3E}">
        <p14:creationId xmlns:p14="http://schemas.microsoft.com/office/powerpoint/2010/main" val="3401193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79B880-39A3-4E65-ABEF-E1F35DAEB5CB}" type="slidenum">
              <a:rPr lang="en-US" altLang="en-US" smtClean="0"/>
              <a:pPr>
                <a:defRPr/>
              </a:pPr>
              <a:t>9</a:t>
            </a:fld>
            <a:endParaRPr lang="en-US" altLang="en-US"/>
          </a:p>
        </p:txBody>
      </p:sp>
      <p:sp>
        <p:nvSpPr>
          <p:cNvPr id="5" name="Date Placeholder 4"/>
          <p:cNvSpPr>
            <a:spLocks noGrp="1"/>
          </p:cNvSpPr>
          <p:nvPr>
            <p:ph type="dt" idx="11"/>
          </p:nvPr>
        </p:nvSpPr>
        <p:spPr/>
        <p:txBody>
          <a:bodyPr/>
          <a:lstStyle/>
          <a:p>
            <a:pPr>
              <a:defRPr/>
            </a:pPr>
            <a:r>
              <a:rPr lang="en-US" smtClean="0"/>
              <a:t>2/12/2015</a:t>
            </a:r>
            <a:endParaRPr lang="en-US"/>
          </a:p>
        </p:txBody>
      </p:sp>
    </p:spTree>
    <p:extLst>
      <p:ext uri="{BB962C8B-B14F-4D97-AF65-F5344CB8AC3E}">
        <p14:creationId xmlns:p14="http://schemas.microsoft.com/office/powerpoint/2010/main" val="1933238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1839913" y="4521200"/>
            <a:ext cx="725963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600" smtClean="0"/>
              <a:t>Blood pressure measures the force of blood pushing outwards on your arterial walls. It's written as two numbers, such as 112/78 mm Hg. </a:t>
            </a:r>
          </a:p>
          <a:p>
            <a:pPr eaLnBrk="1" hangingPunct="1">
              <a:defRPr/>
            </a:pPr>
            <a:endParaRPr lang="en-US" altLang="en-US" sz="1600" b="1" smtClean="0"/>
          </a:p>
          <a:p>
            <a:pPr eaLnBrk="1" hangingPunct="1">
              <a:defRPr/>
            </a:pPr>
            <a:r>
              <a:rPr lang="en-US" altLang="en-US" sz="1600" b="1" smtClean="0"/>
              <a:t>High Blood Pressure</a:t>
            </a:r>
            <a:r>
              <a:rPr lang="en-US" altLang="en-US" sz="1600" smtClean="0"/>
              <a:t> means the pressure in your arteries is elevated. The top, systolic, number is the pressure when the heart beats. The bottom, diastolic, number is the pressure when the heart rests between beats. </a:t>
            </a:r>
          </a:p>
          <a:p>
            <a:pPr eaLnBrk="1" hangingPunct="1">
              <a:defRPr/>
            </a:pPr>
            <a:endParaRPr lang="en-US" altLang="en-US" sz="1600" smtClean="0"/>
          </a:p>
          <a:p>
            <a:pPr eaLnBrk="1" hangingPunct="1">
              <a:defRPr/>
            </a:pPr>
            <a:endParaRPr lang="en-US" altLang="en-US" sz="1000" smtClean="0"/>
          </a:p>
          <a:p>
            <a:pPr eaLnBrk="1" hangingPunct="1">
              <a:defRPr/>
            </a:pPr>
            <a:r>
              <a:rPr lang="en-US" altLang="en-US" sz="1000" smtClean="0"/>
              <a:t>http://watchlearnlive.heart.org/CVML_Player.php?moduleSelect=highbp</a:t>
            </a:r>
          </a:p>
        </p:txBody>
      </p:sp>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98650" y="596900"/>
            <a:ext cx="68580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2506663" y="4038600"/>
            <a:ext cx="5641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mtClean="0"/>
              <a:t>Ideal blood pressure is ≤ 120/80 mm Hg</a:t>
            </a:r>
          </a:p>
        </p:txBody>
      </p:sp>
      <p:sp>
        <p:nvSpPr>
          <p:cNvPr id="5" name="Slide Number Placeholder 2"/>
          <p:cNvSpPr>
            <a:spLocks noGrp="1"/>
          </p:cNvSpPr>
          <p:nvPr>
            <p:ph type="sldNum" sz="quarter" idx="10"/>
          </p:nvPr>
        </p:nvSpPr>
        <p:spPr/>
        <p:txBody>
          <a:bodyPr/>
          <a:lstStyle>
            <a:lvl1pPr>
              <a:defRPr/>
            </a:lvl1pPr>
          </a:lstStyle>
          <a:p>
            <a:pPr>
              <a:defRPr/>
            </a:pPr>
            <a:fld id="{CD323A54-495A-45C7-80FC-002AB49A8545}" type="slidenum">
              <a:rPr lang="en-US" altLang="en-US"/>
              <a:pPr>
                <a:defRPr/>
              </a:pPr>
              <a:t>‹#›</a:t>
            </a:fld>
            <a:endParaRPr lang="en-US" altLang="en-US"/>
          </a:p>
        </p:txBody>
      </p:sp>
    </p:spTree>
    <p:extLst>
      <p:ext uri="{BB962C8B-B14F-4D97-AF65-F5344CB8AC3E}">
        <p14:creationId xmlns:p14="http://schemas.microsoft.com/office/powerpoint/2010/main" val="3510429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1752600" y="609600"/>
            <a:ext cx="6858000" cy="11430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E26EB0DB-454D-41FC-8477-853547BF200D}" type="slidenum">
              <a:rPr lang="en-US" altLang="en-US"/>
              <a:pPr>
                <a:defRPr/>
              </a:pPr>
              <a:t>‹#›</a:t>
            </a:fld>
            <a:endParaRPr lang="en-US" altLang="en-US"/>
          </a:p>
        </p:txBody>
      </p:sp>
    </p:spTree>
    <p:extLst>
      <p:ext uri="{BB962C8B-B14F-4D97-AF65-F5344CB8AC3E}">
        <p14:creationId xmlns:p14="http://schemas.microsoft.com/office/powerpoint/2010/main" val="178531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1"/>
          <p:cNvSpPr>
            <a:spLocks noGrp="1"/>
          </p:cNvSpPr>
          <p:nvPr>
            <p:ph type="title"/>
          </p:nvPr>
        </p:nvSpPr>
        <p:spPr>
          <a:xfrm>
            <a:off x="1752600" y="609600"/>
            <a:ext cx="6858000" cy="11430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2D230275-58E8-4B9F-BDFC-60ED3ACB8FDE}" type="slidenum">
              <a:rPr lang="en-US" altLang="en-US"/>
              <a:pPr>
                <a:defRPr/>
              </a:pPr>
              <a:t>‹#›</a:t>
            </a:fld>
            <a:endParaRPr lang="en-US" altLang="en-US"/>
          </a:p>
        </p:txBody>
      </p:sp>
    </p:spTree>
    <p:extLst>
      <p:ext uri="{BB962C8B-B14F-4D97-AF65-F5344CB8AC3E}">
        <p14:creationId xmlns:p14="http://schemas.microsoft.com/office/powerpoint/2010/main" val="272508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981200"/>
            <a:ext cx="3276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0"/>
          </p:nvPr>
        </p:nvSpPr>
        <p:spPr>
          <a:xfrm>
            <a:off x="5334000" y="1981200"/>
            <a:ext cx="3276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1"/>
          <p:cNvSpPr>
            <a:spLocks noGrp="1"/>
          </p:cNvSpPr>
          <p:nvPr>
            <p:ph type="title"/>
          </p:nvPr>
        </p:nvSpPr>
        <p:spPr>
          <a:xfrm>
            <a:off x="1752600" y="609600"/>
            <a:ext cx="6858000" cy="1143000"/>
          </a:xfrm>
        </p:spPr>
        <p:txBody>
          <a:bodyPr/>
          <a:lstStyle/>
          <a:p>
            <a:r>
              <a:rPr lang="en-US" dirty="0" smtClean="0"/>
              <a:t>Click to edit Master title style</a:t>
            </a: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ECE402DA-074B-4767-B4B1-B4B15393DE40}" type="slidenum">
              <a:rPr lang="en-US" altLang="en-US"/>
              <a:pPr>
                <a:defRPr/>
              </a:pPr>
              <a:t>‹#›</a:t>
            </a:fld>
            <a:endParaRPr lang="en-US" altLang="en-US"/>
          </a:p>
        </p:txBody>
      </p:sp>
    </p:spTree>
    <p:extLst>
      <p:ext uri="{BB962C8B-B14F-4D97-AF65-F5344CB8AC3E}">
        <p14:creationId xmlns:p14="http://schemas.microsoft.com/office/powerpoint/2010/main" val="3740803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lvl1pPr>
          </a:lstStyle>
          <a:p>
            <a:pPr>
              <a:defRPr/>
            </a:pPr>
            <a:fld id="{0DC89B60-AAFB-4F74-9D11-6A90782F51EC}" type="slidenum">
              <a:rPr lang="en-US" altLang="en-US"/>
              <a:pPr>
                <a:defRPr/>
              </a:pPr>
              <a:t>‹#›</a:t>
            </a:fld>
            <a:endParaRPr lang="en-US" altLang="en-US"/>
          </a:p>
        </p:txBody>
      </p:sp>
    </p:spTree>
    <p:extLst>
      <p:ext uri="{BB962C8B-B14F-4D97-AF65-F5344CB8AC3E}">
        <p14:creationId xmlns:p14="http://schemas.microsoft.com/office/powerpoint/2010/main" val="812677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52600" y="609600"/>
            <a:ext cx="6858000" cy="1143000"/>
          </a:xfrm>
        </p:spPr>
        <p:txBody>
          <a:bodyPr/>
          <a:lstStyle/>
          <a:p>
            <a:r>
              <a:rPr lang="en-US" dirty="0" smtClean="0"/>
              <a:t>Click to edit Master title style</a:t>
            </a:r>
            <a:endParaRPr lang="en-US" dirty="0"/>
          </a:p>
        </p:txBody>
      </p:sp>
      <p:sp>
        <p:nvSpPr>
          <p:cNvPr id="6" name="Content Placeholder 2"/>
          <p:cNvSpPr>
            <a:spLocks noGrp="1"/>
          </p:cNvSpPr>
          <p:nvPr>
            <p:ph idx="1"/>
          </p:nvPr>
        </p:nvSpPr>
        <p:spPr>
          <a:xfrm>
            <a:off x="1752600" y="1981200"/>
            <a:ext cx="3276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0"/>
          </p:nvPr>
        </p:nvSpPr>
        <p:spPr>
          <a:xfrm>
            <a:off x="5334000" y="1981200"/>
            <a:ext cx="3276600" cy="4114800"/>
          </a:xfrm>
        </p:spPr>
        <p:txBody>
          <a:bodyPr/>
          <a:lstStyle>
            <a:lvl1pPr marL="0" indent="0">
              <a:buFontTx/>
              <a:buNone/>
              <a:defRPr/>
            </a:lvl1pPr>
          </a:lstStyle>
          <a:p>
            <a:pPr lvl="0"/>
            <a:r>
              <a:rPr lang="en-US" dirty="0" smtClean="0"/>
              <a:t>Click to edit Master text styles</a:t>
            </a:r>
          </a:p>
        </p:txBody>
      </p:sp>
      <p:sp>
        <p:nvSpPr>
          <p:cNvPr id="7" name="Slide Number Placeholder 2"/>
          <p:cNvSpPr>
            <a:spLocks noGrp="1"/>
          </p:cNvSpPr>
          <p:nvPr>
            <p:ph type="sldNum" sz="quarter" idx="11"/>
          </p:nvPr>
        </p:nvSpPr>
        <p:spPr/>
        <p:txBody>
          <a:bodyPr/>
          <a:lstStyle>
            <a:lvl1pPr>
              <a:defRPr/>
            </a:lvl1pPr>
          </a:lstStyle>
          <a:p>
            <a:pPr>
              <a:defRPr/>
            </a:pPr>
            <a:fld id="{E87AF564-AACF-4F25-9897-9BFAE9E19631}" type="slidenum">
              <a:rPr lang="en-US" altLang="en-US"/>
              <a:pPr>
                <a:defRPr/>
              </a:pPr>
              <a:t>‹#›</a:t>
            </a:fld>
            <a:endParaRPr lang="en-US" altLang="en-US"/>
          </a:p>
        </p:txBody>
      </p:sp>
    </p:spTree>
    <p:extLst>
      <p:ext uri="{BB962C8B-B14F-4D97-AF65-F5344CB8AC3E}">
        <p14:creationId xmlns:p14="http://schemas.microsoft.com/office/powerpoint/2010/main" val="2334911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89451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68945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68945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
          <p:cNvSpPr>
            <a:spLocks noGrp="1"/>
          </p:cNvSpPr>
          <p:nvPr>
            <p:ph type="sldNum" sz="quarter" idx="10"/>
          </p:nvPr>
        </p:nvSpPr>
        <p:spPr/>
        <p:txBody>
          <a:bodyPr/>
          <a:lstStyle>
            <a:lvl1pPr>
              <a:defRPr/>
            </a:lvl1pPr>
          </a:lstStyle>
          <a:p>
            <a:pPr>
              <a:defRPr/>
            </a:pPr>
            <a:fld id="{7FBBA273-C1C5-44C1-95B6-7ACEB503F954}" type="slidenum">
              <a:rPr lang="en-US" altLang="en-US"/>
              <a:pPr>
                <a:defRPr/>
              </a:pPr>
              <a:t>‹#›</a:t>
            </a:fld>
            <a:endParaRPr lang="en-US" altLang="en-US"/>
          </a:p>
        </p:txBody>
      </p:sp>
    </p:spTree>
    <p:extLst>
      <p:ext uri="{BB962C8B-B14F-4D97-AF65-F5344CB8AC3E}">
        <p14:creationId xmlns:p14="http://schemas.microsoft.com/office/powerpoint/2010/main" val="117317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66804D-2283-4AE9-BC78-337113AD19A6}" type="slidenum">
              <a:rPr lang="en-US"/>
              <a:pPr>
                <a:defRPr/>
              </a:pPr>
              <a:t>‹#›</a:t>
            </a:fld>
            <a:endParaRPr lang="en-US"/>
          </a:p>
        </p:txBody>
      </p:sp>
    </p:spTree>
    <p:extLst>
      <p:ext uri="{BB962C8B-B14F-4D97-AF65-F5344CB8AC3E}">
        <p14:creationId xmlns:p14="http://schemas.microsoft.com/office/powerpoint/2010/main" val="3928702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CE054E-93EC-498A-8258-4E7722B7A380}" type="slidenum">
              <a:rPr lang="en-US"/>
              <a:pPr>
                <a:defRPr/>
              </a:pPr>
              <a:t>‹#›</a:t>
            </a:fld>
            <a:endParaRPr lang="en-US"/>
          </a:p>
        </p:txBody>
      </p:sp>
    </p:spTree>
    <p:extLst>
      <p:ext uri="{BB962C8B-B14F-4D97-AF65-F5344CB8AC3E}">
        <p14:creationId xmlns:p14="http://schemas.microsoft.com/office/powerpoint/2010/main" val="27450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1884363" y="4359275"/>
            <a:ext cx="7259637"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600" b="1" smtClean="0"/>
              <a:t>Pre-Hypertension</a:t>
            </a:r>
            <a:r>
              <a:rPr lang="en-US" altLang="en-US" sz="1600" smtClean="0"/>
              <a:t> are blood pressures of 120-139 mm Hg systolic and/or 80-89 mm Hg diastolic. </a:t>
            </a:r>
          </a:p>
          <a:p>
            <a:pPr eaLnBrk="1" hangingPunct="1">
              <a:defRPr/>
            </a:pPr>
            <a:endParaRPr lang="en-US" altLang="en-US" sz="1600" smtClean="0"/>
          </a:p>
          <a:p>
            <a:pPr eaLnBrk="1" hangingPunct="1">
              <a:defRPr/>
            </a:pPr>
            <a:r>
              <a:rPr lang="en-US" altLang="en-US" sz="1600" b="1" smtClean="0"/>
              <a:t>Hypertension</a:t>
            </a:r>
            <a:r>
              <a:rPr lang="en-US" altLang="en-US" sz="1600" smtClean="0"/>
              <a:t> are blood pressures of 140 mm Hg systolic and/or 90 mm Hg diastolic or higher. </a:t>
            </a:r>
          </a:p>
          <a:p>
            <a:pPr eaLnBrk="1" hangingPunct="1">
              <a:defRPr/>
            </a:pPr>
            <a:endParaRPr lang="en-US" altLang="en-US" sz="1600" smtClean="0"/>
          </a:p>
          <a:p>
            <a:pPr eaLnBrk="1" hangingPunct="1">
              <a:defRPr/>
            </a:pPr>
            <a:r>
              <a:rPr lang="en-US" altLang="en-US" sz="1600" smtClean="0"/>
              <a:t>High blood pressure increases the risk for heart attack, angina, stroke, kidney failure and peripheral artery disease (PAD) and death. </a:t>
            </a:r>
          </a:p>
          <a:p>
            <a:pPr eaLnBrk="1" hangingPunct="1">
              <a:defRPr/>
            </a:pPr>
            <a:endParaRPr lang="en-US" altLang="en-US" sz="1600" smtClean="0"/>
          </a:p>
          <a:p>
            <a:pPr eaLnBrk="1" hangingPunct="1">
              <a:defRPr/>
            </a:pPr>
            <a:r>
              <a:rPr lang="en-US" altLang="en-US" sz="1000" smtClean="0"/>
              <a:t>http://watchlearnlive.heart.org/CVML_Player.php?moduleSelect=highbp</a:t>
            </a:r>
          </a:p>
        </p:txBody>
      </p:sp>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3100" y="654050"/>
            <a:ext cx="685800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p:cNvSpPr>
            <a:spLocks noGrp="1"/>
          </p:cNvSpPr>
          <p:nvPr>
            <p:ph type="sldNum" sz="quarter" idx="10"/>
          </p:nvPr>
        </p:nvSpPr>
        <p:spPr/>
        <p:txBody>
          <a:bodyPr/>
          <a:lstStyle>
            <a:lvl1pPr>
              <a:defRPr/>
            </a:lvl1pPr>
          </a:lstStyle>
          <a:p>
            <a:pPr>
              <a:defRPr/>
            </a:pPr>
            <a:fld id="{36D7C466-EB03-499A-B4CF-300AAE28578F}" type="slidenum">
              <a:rPr lang="en-US" altLang="en-US"/>
              <a:pPr>
                <a:defRPr/>
              </a:pPr>
              <a:t>‹#›</a:t>
            </a:fld>
            <a:endParaRPr lang="en-US" altLang="en-US"/>
          </a:p>
        </p:txBody>
      </p:sp>
    </p:spTree>
    <p:extLst>
      <p:ext uri="{BB962C8B-B14F-4D97-AF65-F5344CB8AC3E}">
        <p14:creationId xmlns:p14="http://schemas.microsoft.com/office/powerpoint/2010/main" val="2150445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17700" y="609600"/>
            <a:ext cx="70866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1828800" y="4519613"/>
            <a:ext cx="7281863"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800" b="1" smtClean="0"/>
              <a:t>Cholesterol</a:t>
            </a:r>
            <a:r>
              <a:rPr lang="en-US" altLang="en-US" sz="1800" smtClean="0"/>
              <a:t> is a waxy substance produced and released into the bloodstream by cells in the liver. </a:t>
            </a:r>
          </a:p>
          <a:p>
            <a:pPr eaLnBrk="1" hangingPunct="1">
              <a:defRPr/>
            </a:pPr>
            <a:r>
              <a:rPr lang="en-US" altLang="en-US" sz="1800" smtClean="0"/>
              <a:t>The body uses cholesterol to form cell membranes, aid in digestion, convert Vitamin D in the skin and develop hormones. </a:t>
            </a:r>
          </a:p>
          <a:p>
            <a:pPr eaLnBrk="1" hangingPunct="1">
              <a:defRPr/>
            </a:pPr>
            <a:r>
              <a:rPr lang="en-US" altLang="en-US" sz="1800" smtClean="0"/>
              <a:t>These particles are called lipoproteins. The most important are the HDL, LDL, and Triglycerides.</a:t>
            </a:r>
          </a:p>
          <a:p>
            <a:pPr eaLnBrk="1" hangingPunct="1">
              <a:defRPr/>
            </a:pPr>
            <a:endParaRPr lang="en-US" altLang="en-US" sz="1800" smtClean="0"/>
          </a:p>
          <a:p>
            <a:pPr eaLnBrk="1" hangingPunct="1">
              <a:defRPr/>
            </a:pPr>
            <a:r>
              <a:rPr lang="en-US" altLang="en-US" sz="1000" smtClean="0"/>
              <a:t>http://watchlearnlive.heart.org/CVML_Player.php?moduleSelect=chlscr</a:t>
            </a:r>
          </a:p>
        </p:txBody>
      </p:sp>
      <p:sp>
        <p:nvSpPr>
          <p:cNvPr id="4" name="TextBox 3"/>
          <p:cNvSpPr txBox="1">
            <a:spLocks noChangeArrowheads="1"/>
          </p:cNvSpPr>
          <p:nvPr userDrawn="1"/>
        </p:nvSpPr>
        <p:spPr bwMode="auto">
          <a:xfrm>
            <a:off x="1828800" y="3954463"/>
            <a:ext cx="5003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mtClean="0"/>
              <a:t>Ideal Total Cholesterol  ≤ 200 mg/dl</a:t>
            </a:r>
          </a:p>
        </p:txBody>
      </p:sp>
      <p:sp>
        <p:nvSpPr>
          <p:cNvPr id="5" name="Slide Number Placeholder 2"/>
          <p:cNvSpPr>
            <a:spLocks noGrp="1"/>
          </p:cNvSpPr>
          <p:nvPr>
            <p:ph type="sldNum" sz="quarter" idx="10"/>
          </p:nvPr>
        </p:nvSpPr>
        <p:spPr/>
        <p:txBody>
          <a:bodyPr/>
          <a:lstStyle>
            <a:lvl1pPr>
              <a:defRPr/>
            </a:lvl1pPr>
          </a:lstStyle>
          <a:p>
            <a:pPr>
              <a:defRPr/>
            </a:pPr>
            <a:fld id="{7B646924-5183-4D1C-A51F-B28F1EBA9345}" type="slidenum">
              <a:rPr lang="en-US" altLang="en-US"/>
              <a:pPr>
                <a:defRPr/>
              </a:pPr>
              <a:t>‹#›</a:t>
            </a:fld>
            <a:endParaRPr lang="en-US" altLang="en-US"/>
          </a:p>
        </p:txBody>
      </p:sp>
    </p:spTree>
    <p:extLst>
      <p:ext uri="{BB962C8B-B14F-4D97-AF65-F5344CB8AC3E}">
        <p14:creationId xmlns:p14="http://schemas.microsoft.com/office/powerpoint/2010/main" val="227602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28800" y="533400"/>
            <a:ext cx="71628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1849438" y="4419600"/>
            <a:ext cx="70866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ts val="2300"/>
              </a:lnSpc>
              <a:defRPr/>
            </a:pPr>
            <a:r>
              <a:rPr lang="en-US" altLang="en-US" sz="1600" b="1" smtClean="0"/>
              <a:t>High density lipoproteins (HDL)</a:t>
            </a:r>
            <a:r>
              <a:rPr lang="en-US" altLang="en-US" sz="1600" smtClean="0"/>
              <a:t> are called “good” cholesterol because they remove cholesterol from the bloodstream and the artery walls. A higher HDL score is desirable and will improve your overall cholesterol score</a:t>
            </a:r>
            <a:r>
              <a:rPr lang="en-US" altLang="en-US" smtClean="0"/>
              <a:t>.</a:t>
            </a:r>
          </a:p>
          <a:p>
            <a:pPr algn="just" eaLnBrk="1" hangingPunct="1">
              <a:lnSpc>
                <a:spcPts val="2300"/>
              </a:lnSpc>
              <a:defRPr/>
            </a:pPr>
            <a:endParaRPr lang="en-US" altLang="en-US" smtClean="0"/>
          </a:p>
          <a:p>
            <a:pPr algn="ctr" eaLnBrk="1" hangingPunct="1">
              <a:lnSpc>
                <a:spcPts val="2300"/>
              </a:lnSpc>
              <a:defRPr/>
            </a:pPr>
            <a:r>
              <a:rPr lang="en-US" altLang="en-US" b="1" smtClean="0"/>
              <a:t>Remember HIGH=FAST=GOOD</a:t>
            </a:r>
          </a:p>
          <a:p>
            <a:pPr algn="just" eaLnBrk="1" hangingPunct="1">
              <a:lnSpc>
                <a:spcPts val="2300"/>
              </a:lnSpc>
              <a:defRPr/>
            </a:pPr>
            <a:endParaRPr lang="en-US" altLang="en-US" smtClean="0"/>
          </a:p>
          <a:p>
            <a:pPr algn="just" eaLnBrk="1" hangingPunct="1">
              <a:lnSpc>
                <a:spcPts val="2300"/>
              </a:lnSpc>
              <a:defRPr/>
            </a:pPr>
            <a:endParaRPr lang="en-US" altLang="en-US" smtClean="0"/>
          </a:p>
          <a:p>
            <a:pPr algn="just" eaLnBrk="1" hangingPunct="1">
              <a:lnSpc>
                <a:spcPts val="2300"/>
              </a:lnSpc>
              <a:defRPr/>
            </a:pPr>
            <a:endParaRPr lang="en-US" altLang="en-US" smtClean="0"/>
          </a:p>
          <a:p>
            <a:pPr eaLnBrk="1" hangingPunct="1">
              <a:defRPr/>
            </a:pPr>
            <a:r>
              <a:rPr lang="en-US" altLang="en-US" smtClean="0"/>
              <a:t/>
            </a:r>
            <a:br>
              <a:rPr lang="en-US" altLang="en-US" smtClean="0"/>
            </a:br>
            <a:r>
              <a:rPr lang="en-US" altLang="en-US" sz="1000" smtClean="0">
                <a:solidFill>
                  <a:srgbClr val="000000"/>
                </a:solidFill>
              </a:rPr>
              <a:t>http://watchlearnlive.heart.org/CVML_Player.php?moduleSelect=chlscr</a:t>
            </a:r>
          </a:p>
          <a:p>
            <a:pPr algn="just" eaLnBrk="1" hangingPunct="1">
              <a:lnSpc>
                <a:spcPts val="2300"/>
              </a:lnSpc>
              <a:defRPr/>
            </a:pPr>
            <a:endParaRPr lang="en-US" altLang="en-US" smtClean="0"/>
          </a:p>
        </p:txBody>
      </p:sp>
      <p:sp>
        <p:nvSpPr>
          <p:cNvPr id="4" name="TextBox 3"/>
          <p:cNvSpPr txBox="1">
            <a:spLocks noChangeArrowheads="1"/>
          </p:cNvSpPr>
          <p:nvPr userDrawn="1"/>
        </p:nvSpPr>
        <p:spPr bwMode="auto">
          <a:xfrm>
            <a:off x="2209800" y="3436938"/>
            <a:ext cx="26749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mtClean="0"/>
              <a:t>Women ≥50 mg/dl</a:t>
            </a:r>
          </a:p>
          <a:p>
            <a:pPr eaLnBrk="1" hangingPunct="1">
              <a:defRPr/>
            </a:pPr>
            <a:r>
              <a:rPr lang="en-US" altLang="en-US" smtClean="0"/>
              <a:t>Men </a:t>
            </a:r>
            <a:r>
              <a:rPr lang="en-US" altLang="en-US" smtClean="0">
                <a:solidFill>
                  <a:srgbClr val="000000"/>
                </a:solidFill>
              </a:rPr>
              <a:t>≥ 40 mg/dl</a:t>
            </a:r>
            <a:endParaRPr lang="en-US" altLang="en-US" smtClean="0"/>
          </a:p>
        </p:txBody>
      </p:sp>
      <p:sp>
        <p:nvSpPr>
          <p:cNvPr id="5" name="Slide Number Placeholder 2"/>
          <p:cNvSpPr>
            <a:spLocks noGrp="1"/>
          </p:cNvSpPr>
          <p:nvPr>
            <p:ph type="sldNum" sz="quarter" idx="10"/>
          </p:nvPr>
        </p:nvSpPr>
        <p:spPr/>
        <p:txBody>
          <a:bodyPr/>
          <a:lstStyle>
            <a:lvl1pPr>
              <a:defRPr/>
            </a:lvl1pPr>
          </a:lstStyle>
          <a:p>
            <a:pPr>
              <a:defRPr/>
            </a:pPr>
            <a:fld id="{2BC05EE8-6C35-470A-9DF9-B5B60BC0D0D1}" type="slidenum">
              <a:rPr lang="en-US" altLang="en-US"/>
              <a:pPr>
                <a:defRPr/>
              </a:pPr>
              <a:t>‹#›</a:t>
            </a:fld>
            <a:endParaRPr lang="en-US" altLang="en-US"/>
          </a:p>
        </p:txBody>
      </p:sp>
    </p:spTree>
    <p:extLst>
      <p:ext uri="{BB962C8B-B14F-4D97-AF65-F5344CB8AC3E}">
        <p14:creationId xmlns:p14="http://schemas.microsoft.com/office/powerpoint/2010/main" val="3407316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28800" y="533400"/>
            <a:ext cx="7162800"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1862138" y="4430713"/>
            <a:ext cx="7281862"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600" b="1" smtClean="0"/>
              <a:t>Low density lipoproteins (LDL)</a:t>
            </a:r>
            <a:r>
              <a:rPr lang="en-US" altLang="en-US" sz="1600" smtClean="0"/>
              <a:t> are considered “bad” cholesterol. While they carry needed cholesterol to all parts of the body, too much LDL in the system can lead to coronary artery disease, due to the buildup of LDL deposits in the artery walls.</a:t>
            </a:r>
          </a:p>
          <a:p>
            <a:pPr algn="ctr" eaLnBrk="1" hangingPunct="1">
              <a:defRPr/>
            </a:pPr>
            <a:r>
              <a:rPr lang="en-US" altLang="en-US" sz="1600" smtClean="0"/>
              <a:t> </a:t>
            </a:r>
            <a:r>
              <a:rPr lang="en-US" altLang="en-US" sz="1800" b="1" smtClean="0"/>
              <a:t>Remember LOW=SLOW=BAD</a:t>
            </a:r>
          </a:p>
          <a:p>
            <a:pPr eaLnBrk="1" hangingPunct="1">
              <a:defRPr/>
            </a:pPr>
            <a:endParaRPr lang="en-US" altLang="en-US" sz="1600" smtClean="0"/>
          </a:p>
          <a:p>
            <a:pPr eaLnBrk="1" hangingPunct="1">
              <a:defRPr/>
            </a:pPr>
            <a:endParaRPr lang="en-US" altLang="en-US" sz="1600" smtClean="0"/>
          </a:p>
          <a:p>
            <a:pPr eaLnBrk="1" hangingPunct="1">
              <a:defRPr/>
            </a:pPr>
            <a:endParaRPr lang="en-US" altLang="en-US" sz="1600" smtClean="0"/>
          </a:p>
          <a:p>
            <a:pPr eaLnBrk="1" hangingPunct="1">
              <a:defRPr/>
            </a:pPr>
            <a:r>
              <a:rPr lang="en-US" altLang="en-US" sz="1600" smtClean="0"/>
              <a:t/>
            </a:r>
            <a:br>
              <a:rPr lang="en-US" altLang="en-US" sz="1600" smtClean="0"/>
            </a:br>
            <a:r>
              <a:rPr lang="en-US" altLang="en-US" sz="1000" smtClean="0">
                <a:solidFill>
                  <a:srgbClr val="000000"/>
                </a:solidFill>
              </a:rPr>
              <a:t>http://watchlearnlive.heart.org/CVML_Player.php?moduleSelect=chlscr</a:t>
            </a:r>
          </a:p>
          <a:p>
            <a:pPr eaLnBrk="1" hangingPunct="1">
              <a:defRPr/>
            </a:pPr>
            <a:endParaRPr lang="en-US" altLang="en-US" sz="1600" smtClean="0"/>
          </a:p>
        </p:txBody>
      </p:sp>
      <p:sp>
        <p:nvSpPr>
          <p:cNvPr id="4" name="TextBox 3"/>
          <p:cNvSpPr txBox="1">
            <a:spLocks noChangeArrowheads="1"/>
          </p:cNvSpPr>
          <p:nvPr userDrawn="1"/>
        </p:nvSpPr>
        <p:spPr bwMode="auto">
          <a:xfrm>
            <a:off x="2133600" y="3436938"/>
            <a:ext cx="2998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mtClean="0"/>
              <a:t>&lt;100 mg/dl</a:t>
            </a:r>
          </a:p>
          <a:p>
            <a:pPr eaLnBrk="1" hangingPunct="1">
              <a:defRPr/>
            </a:pPr>
            <a:r>
              <a:rPr lang="en-US" altLang="en-US" smtClean="0"/>
              <a:t>If Diabetic &lt;70 mg/dl</a:t>
            </a:r>
          </a:p>
        </p:txBody>
      </p:sp>
      <p:sp>
        <p:nvSpPr>
          <p:cNvPr id="5" name="Slide Number Placeholder 2"/>
          <p:cNvSpPr>
            <a:spLocks noGrp="1"/>
          </p:cNvSpPr>
          <p:nvPr>
            <p:ph type="sldNum" sz="quarter" idx="10"/>
          </p:nvPr>
        </p:nvSpPr>
        <p:spPr/>
        <p:txBody>
          <a:bodyPr/>
          <a:lstStyle>
            <a:lvl1pPr>
              <a:defRPr/>
            </a:lvl1pPr>
          </a:lstStyle>
          <a:p>
            <a:pPr>
              <a:defRPr/>
            </a:pPr>
            <a:fld id="{8F51DE0B-71E1-4BA0-B827-7543AA8E60C6}" type="slidenum">
              <a:rPr lang="en-US" altLang="en-US"/>
              <a:pPr>
                <a:defRPr/>
              </a:pPr>
              <a:t>‹#›</a:t>
            </a:fld>
            <a:endParaRPr lang="en-US" altLang="en-US"/>
          </a:p>
        </p:txBody>
      </p:sp>
    </p:spTree>
    <p:extLst>
      <p:ext uri="{BB962C8B-B14F-4D97-AF65-F5344CB8AC3E}">
        <p14:creationId xmlns:p14="http://schemas.microsoft.com/office/powerpoint/2010/main" val="3010819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92300" y="685800"/>
            <a:ext cx="71056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1892300" y="4149725"/>
            <a:ext cx="7259638"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600" b="1" smtClean="0"/>
              <a:t>Triglycerides</a:t>
            </a:r>
            <a:r>
              <a:rPr lang="en-US" altLang="en-US" sz="1600" smtClean="0"/>
              <a:t> are a type of fat that is packaged with cholesterol when the lipoproteins form in the liver cells. </a:t>
            </a:r>
          </a:p>
          <a:p>
            <a:pPr eaLnBrk="1" hangingPunct="1">
              <a:defRPr/>
            </a:pPr>
            <a:r>
              <a:rPr lang="en-US" altLang="en-US" sz="1600" smtClean="0"/>
              <a:t>Triglycerides are stored in fat all over the body and can be an energy source, like carbohydrates. Your cholesterol scores will show a measurement for triglycerides. </a:t>
            </a:r>
          </a:p>
          <a:p>
            <a:pPr eaLnBrk="1" hangingPunct="1">
              <a:defRPr/>
            </a:pPr>
            <a:r>
              <a:rPr lang="en-US" altLang="en-US" sz="1600" smtClean="0"/>
              <a:t>A score higher than normal may mean you have a higher chance of developing coronary artery disease.</a:t>
            </a:r>
          </a:p>
          <a:p>
            <a:pPr eaLnBrk="1" hangingPunct="1">
              <a:defRPr/>
            </a:pPr>
            <a:endParaRPr lang="en-US" altLang="en-US" sz="1600" smtClean="0"/>
          </a:p>
          <a:p>
            <a:pPr eaLnBrk="1" hangingPunct="1">
              <a:defRPr/>
            </a:pPr>
            <a:endParaRPr lang="en-US" altLang="en-US" sz="1600" smtClean="0"/>
          </a:p>
          <a:p>
            <a:pPr eaLnBrk="1" hangingPunct="1">
              <a:defRPr/>
            </a:pPr>
            <a:endParaRPr lang="en-US" altLang="en-US" sz="1600" smtClean="0"/>
          </a:p>
          <a:p>
            <a:pPr eaLnBrk="1" hangingPunct="1">
              <a:defRPr/>
            </a:pPr>
            <a:r>
              <a:rPr lang="en-US" altLang="en-US" sz="1000" smtClean="0">
                <a:solidFill>
                  <a:srgbClr val="000000"/>
                </a:solidFill>
              </a:rPr>
              <a:t>http://watchlearnlive.heart.org/CVML_Player.php?moduleSelect=chlscr</a:t>
            </a:r>
          </a:p>
          <a:p>
            <a:pPr eaLnBrk="1" hangingPunct="1">
              <a:defRPr/>
            </a:pPr>
            <a:endParaRPr lang="en-US" altLang="en-US" sz="1600" smtClean="0"/>
          </a:p>
        </p:txBody>
      </p:sp>
      <p:sp>
        <p:nvSpPr>
          <p:cNvPr id="4" name="TextBox 3"/>
          <p:cNvSpPr txBox="1">
            <a:spLocks noChangeArrowheads="1"/>
          </p:cNvSpPr>
          <p:nvPr userDrawn="1"/>
        </p:nvSpPr>
        <p:spPr bwMode="auto">
          <a:xfrm>
            <a:off x="5791200" y="3382963"/>
            <a:ext cx="1790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mtClean="0"/>
              <a:t>≤ 150 mg/dl</a:t>
            </a:r>
          </a:p>
        </p:txBody>
      </p:sp>
      <p:sp>
        <p:nvSpPr>
          <p:cNvPr id="5" name="Slide Number Placeholder 2"/>
          <p:cNvSpPr>
            <a:spLocks noGrp="1"/>
          </p:cNvSpPr>
          <p:nvPr>
            <p:ph type="sldNum" sz="quarter" idx="10"/>
          </p:nvPr>
        </p:nvSpPr>
        <p:spPr/>
        <p:txBody>
          <a:bodyPr/>
          <a:lstStyle>
            <a:lvl1pPr>
              <a:defRPr/>
            </a:lvl1pPr>
          </a:lstStyle>
          <a:p>
            <a:pPr>
              <a:defRPr/>
            </a:pPr>
            <a:fld id="{4A4A3BF3-C334-4A3A-B03E-7B8D89646C9A}" type="slidenum">
              <a:rPr lang="en-US" altLang="en-US"/>
              <a:pPr>
                <a:defRPr/>
              </a:pPr>
              <a:t>‹#›</a:t>
            </a:fld>
            <a:endParaRPr lang="en-US" altLang="en-US"/>
          </a:p>
        </p:txBody>
      </p:sp>
    </p:spTree>
    <p:extLst>
      <p:ext uri="{BB962C8B-B14F-4D97-AF65-F5344CB8AC3E}">
        <p14:creationId xmlns:p14="http://schemas.microsoft.com/office/powerpoint/2010/main" val="2483162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1851025" y="3944938"/>
            <a:ext cx="7259638"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600" smtClean="0"/>
              <a:t>Waist circumference (distance around the waist) is a common measure used to check for fat held around the stomach. Having extra body fat around the stomach—more than 35 in. (88 cm) for women and more than 40 in. (102 cm) for men—increases your risk for cardiovascular disease, diabetes, metabolic problems, high blood pressure, and abnormal cholesterol. </a:t>
            </a:r>
          </a:p>
          <a:p>
            <a:pPr eaLnBrk="1" hangingPunct="1">
              <a:defRPr/>
            </a:pPr>
            <a:endParaRPr lang="en-US" altLang="en-US" sz="1600" smtClean="0"/>
          </a:p>
          <a:p>
            <a:pPr eaLnBrk="1" hangingPunct="1">
              <a:defRPr/>
            </a:pPr>
            <a:r>
              <a:rPr lang="en-US" altLang="en-US" sz="1600" smtClean="0"/>
              <a:t>How to measure waist circumference: Place a tape measure around your body at the top of your hipbone. This is usually at the level of your belly button</a:t>
            </a:r>
          </a:p>
          <a:p>
            <a:pPr eaLnBrk="1" hangingPunct="1">
              <a:defRPr/>
            </a:pPr>
            <a:endParaRPr lang="en-US" altLang="en-US" sz="1600" smtClean="0"/>
          </a:p>
          <a:p>
            <a:pPr eaLnBrk="1" hangingPunct="1">
              <a:defRPr/>
            </a:pPr>
            <a:endParaRPr lang="en-US" altLang="en-US" sz="1600" smtClean="0"/>
          </a:p>
          <a:p>
            <a:pPr eaLnBrk="1" hangingPunct="1">
              <a:defRPr/>
            </a:pPr>
            <a:endParaRPr lang="en-US" altLang="en-US" sz="1600" smtClean="0"/>
          </a:p>
          <a:p>
            <a:pPr eaLnBrk="1" hangingPunct="1">
              <a:defRPr/>
            </a:pPr>
            <a:r>
              <a:rPr lang="en-US" altLang="en-US" sz="1000" smtClean="0">
                <a:solidFill>
                  <a:srgbClr val="000000"/>
                </a:solidFill>
              </a:rPr>
              <a:t>http://www.webmd.com/diet/waist-measurement</a:t>
            </a:r>
            <a:endParaRPr lang="en-US" altLang="en-US" sz="1600" smtClean="0"/>
          </a:p>
        </p:txBody>
      </p:sp>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2200" y="838200"/>
            <a:ext cx="48768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6096000" y="1600200"/>
            <a:ext cx="29067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mtClean="0"/>
              <a:t>Ideal measurement:</a:t>
            </a:r>
          </a:p>
          <a:p>
            <a:pPr eaLnBrk="1" hangingPunct="1">
              <a:defRPr/>
            </a:pPr>
            <a:r>
              <a:rPr lang="en-US" altLang="en-US" smtClean="0"/>
              <a:t>Women ≤35 inches</a:t>
            </a:r>
          </a:p>
          <a:p>
            <a:pPr eaLnBrk="1" hangingPunct="1">
              <a:defRPr/>
            </a:pPr>
            <a:r>
              <a:rPr lang="en-US" altLang="en-US" smtClean="0"/>
              <a:t>Men </a:t>
            </a:r>
            <a:r>
              <a:rPr lang="en-US" altLang="en-US" smtClean="0">
                <a:solidFill>
                  <a:srgbClr val="000000"/>
                </a:solidFill>
              </a:rPr>
              <a:t>≤40 inches</a:t>
            </a:r>
            <a:endParaRPr lang="en-US" altLang="en-US" smtClean="0"/>
          </a:p>
        </p:txBody>
      </p:sp>
      <p:sp>
        <p:nvSpPr>
          <p:cNvPr id="5" name="Slide Number Placeholder 2"/>
          <p:cNvSpPr>
            <a:spLocks noGrp="1"/>
          </p:cNvSpPr>
          <p:nvPr>
            <p:ph type="sldNum" sz="quarter" idx="10"/>
          </p:nvPr>
        </p:nvSpPr>
        <p:spPr/>
        <p:txBody>
          <a:bodyPr/>
          <a:lstStyle>
            <a:lvl1pPr>
              <a:defRPr/>
            </a:lvl1pPr>
          </a:lstStyle>
          <a:p>
            <a:pPr>
              <a:defRPr/>
            </a:pPr>
            <a:fld id="{20B194D7-A0BB-4E2E-9BD4-C60731B0EB1D}" type="slidenum">
              <a:rPr lang="en-US" altLang="en-US"/>
              <a:pPr>
                <a:defRPr/>
              </a:pPr>
              <a:t>‹#›</a:t>
            </a:fld>
            <a:endParaRPr lang="en-US" altLang="en-US"/>
          </a:p>
        </p:txBody>
      </p:sp>
    </p:spTree>
    <p:extLst>
      <p:ext uri="{BB962C8B-B14F-4D97-AF65-F5344CB8AC3E}">
        <p14:creationId xmlns:p14="http://schemas.microsoft.com/office/powerpoint/2010/main" val="83925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2" descr="15-144_HPC_WELLCHPs_PP_Cov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2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p:cNvSpPr txBox="1">
            <a:spLocks noChangeArrowheads="1"/>
          </p:cNvSpPr>
          <p:nvPr userDrawn="1"/>
        </p:nvSpPr>
        <p:spPr bwMode="auto">
          <a:xfrm>
            <a:off x="1524000" y="2971800"/>
            <a:ext cx="6248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mtClean="0"/>
          </a:p>
        </p:txBody>
      </p:sp>
      <p:sp>
        <p:nvSpPr>
          <p:cNvPr id="4" name="Slide Number Placeholder 1"/>
          <p:cNvSpPr>
            <a:spLocks noGrp="1"/>
          </p:cNvSpPr>
          <p:nvPr>
            <p:ph type="sldNum" sz="quarter" idx="10"/>
          </p:nvPr>
        </p:nvSpPr>
        <p:spPr/>
        <p:txBody>
          <a:bodyPr/>
          <a:lstStyle>
            <a:lvl1pPr>
              <a:defRPr/>
            </a:lvl1pPr>
          </a:lstStyle>
          <a:p>
            <a:pPr>
              <a:defRPr/>
            </a:pPr>
            <a:fld id="{27BF3C72-C126-40A6-9951-3B569E7B502A}" type="slidenum">
              <a:rPr lang="en-US" altLang="en-US"/>
              <a:pPr>
                <a:defRPr/>
              </a:pPr>
              <a:t>‹#›</a:t>
            </a:fld>
            <a:endParaRPr lang="en-US" altLang="en-US"/>
          </a:p>
        </p:txBody>
      </p:sp>
    </p:spTree>
    <p:extLst>
      <p:ext uri="{BB962C8B-B14F-4D97-AF65-F5344CB8AC3E}">
        <p14:creationId xmlns:p14="http://schemas.microsoft.com/office/powerpoint/2010/main" val="3524530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3" descr="15-144_HPC_WELLCHPs_PP_Template_Cover_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1"/>
          <p:cNvSpPr>
            <a:spLocks noGrp="1"/>
          </p:cNvSpPr>
          <p:nvPr>
            <p:ph type="sldNum" sz="quarter" idx="10"/>
          </p:nvPr>
        </p:nvSpPr>
        <p:spPr/>
        <p:txBody>
          <a:bodyPr/>
          <a:lstStyle>
            <a:lvl1pPr>
              <a:defRPr/>
            </a:lvl1pPr>
          </a:lstStyle>
          <a:p>
            <a:pPr>
              <a:defRPr/>
            </a:pPr>
            <a:fld id="{F28F7C01-22BA-4C42-9A60-404691BF2CAE}" type="slidenum">
              <a:rPr lang="en-US" altLang="en-US"/>
              <a:pPr>
                <a:defRPr/>
              </a:pPr>
              <a:t>‹#›</a:t>
            </a:fld>
            <a:endParaRPr lang="en-US" altLang="en-US"/>
          </a:p>
        </p:txBody>
      </p:sp>
    </p:spTree>
    <p:extLst>
      <p:ext uri="{BB962C8B-B14F-4D97-AF65-F5344CB8AC3E}">
        <p14:creationId xmlns:p14="http://schemas.microsoft.com/office/powerpoint/2010/main" val="1188884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15-144_HPC_WELLCHPs_PP_Template_Slide_Blank.jp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057400" y="6096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KNOW YOUR           NUMBERS </a:t>
            </a:r>
          </a:p>
        </p:txBody>
      </p:sp>
      <p:sp>
        <p:nvSpPr>
          <p:cNvPr id="1028" name="Rectangle 3"/>
          <p:cNvSpPr>
            <a:spLocks noGrp="1" noChangeArrowheads="1"/>
          </p:cNvSpPr>
          <p:nvPr>
            <p:ph type="body" idx="1"/>
          </p:nvPr>
        </p:nvSpPr>
        <p:spPr bwMode="auto">
          <a:xfrm>
            <a:off x="1752600" y="1981200"/>
            <a:ext cx="73580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There are 3 numbers that can SAVE your life:</a:t>
            </a:r>
          </a:p>
          <a:p>
            <a:pPr lvl="0"/>
            <a:endParaRPr lang="en-US" altLang="en-US" smtClean="0"/>
          </a:p>
          <a:p>
            <a:pPr lvl="0"/>
            <a:r>
              <a:rPr lang="en-US" altLang="en-US" smtClean="0"/>
              <a:t>1. Key to Heart Health-Blood Pressure </a:t>
            </a:r>
          </a:p>
          <a:p>
            <a:pPr lvl="0"/>
            <a:r>
              <a:rPr lang="en-US" altLang="en-US" smtClean="0"/>
              <a:t>2. Predictor of Heart Attack-Cholesterol</a:t>
            </a:r>
          </a:p>
          <a:p>
            <a:pPr lvl="0"/>
            <a:r>
              <a:rPr lang="en-US" altLang="en-US" smtClean="0"/>
              <a:t>3. Connection to Heart Disease-Waist size</a:t>
            </a:r>
          </a:p>
          <a:p>
            <a:pPr lvl="0"/>
            <a:endParaRPr lang="en-US" altLang="en-US" smtClean="0"/>
          </a:p>
          <a:p>
            <a:pPr lvl="0"/>
            <a:r>
              <a:rPr lang="en-US" altLang="en-US" smtClean="0"/>
              <a:t>Understanding the impact of your blood pressure, cholesterol and waist size numbers will equip you with knowledge that can change </a:t>
            </a:r>
          </a:p>
          <a:p>
            <a:pPr lvl="0"/>
            <a:r>
              <a:rPr lang="en-US" altLang="en-US" smtClean="0"/>
              <a:t>and even save your life.</a:t>
            </a:r>
          </a:p>
        </p:txBody>
      </p:sp>
      <p:sp>
        <p:nvSpPr>
          <p:cNvPr id="3" name="Slide Number Placeholder 2"/>
          <p:cNvSpPr>
            <a:spLocks noGrp="1"/>
          </p:cNvSpPr>
          <p:nvPr>
            <p:ph type="sldNum" sz="quarter" idx="4"/>
          </p:nvPr>
        </p:nvSpPr>
        <p:spPr>
          <a:xfrm>
            <a:off x="7848600" y="6492875"/>
            <a:ext cx="1262063"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defRPr>
            </a:lvl1pPr>
          </a:lstStyle>
          <a:p>
            <a:pPr>
              <a:defRPr/>
            </a:pPr>
            <a:fld id="{0D98FD2B-C750-456C-AEDA-A496E1381807}" type="slidenum">
              <a:rPr lang="en-US" altLang="en-US"/>
              <a:pPr>
                <a:defRPr/>
              </a:pPr>
              <a:t>‹#›</a:t>
            </a:fld>
            <a:endParaRPr lang="en-US" altLang="en-US"/>
          </a:p>
        </p:txBody>
      </p:sp>
      <p:pic>
        <p:nvPicPr>
          <p:cNvPr id="1030" name="Picture 1"/>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181600" y="839788"/>
            <a:ext cx="81756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43" r:id="rId10"/>
    <p:sldLayoutId id="2147483944" r:id="rId11"/>
    <p:sldLayoutId id="2147483945" r:id="rId12"/>
    <p:sldLayoutId id="2147483946" r:id="rId13"/>
    <p:sldLayoutId id="2147483947" r:id="rId14"/>
    <p:sldLayoutId id="2147483948" r:id="rId15"/>
    <p:sldLayoutId id="2147483958" r:id="rId16"/>
    <p:sldLayoutId id="2147483959" r:id="rId17"/>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2800" b="1">
          <a:solidFill>
            <a:srgbClr val="003958"/>
          </a:solidFill>
          <a:latin typeface="Univers LT Std 75 Black"/>
          <a:ea typeface="+mj-ea"/>
          <a:cs typeface="+mj-cs"/>
        </a:defRPr>
      </a:lvl1pPr>
      <a:lvl2pPr algn="ctr" rtl="0" eaLnBrk="0" fontAlgn="base" hangingPunct="0">
        <a:spcBef>
          <a:spcPct val="0"/>
        </a:spcBef>
        <a:spcAft>
          <a:spcPct val="0"/>
        </a:spcAft>
        <a:defRPr sz="2800" b="1">
          <a:solidFill>
            <a:srgbClr val="003958"/>
          </a:solidFill>
          <a:latin typeface="Univers LT Std 75 Black"/>
          <a:ea typeface="ＭＳ Ｐゴシック" charset="0"/>
          <a:cs typeface="ＭＳ Ｐゴシック" charset="0"/>
        </a:defRPr>
      </a:lvl2pPr>
      <a:lvl3pPr algn="ctr" rtl="0" eaLnBrk="0" fontAlgn="base" hangingPunct="0">
        <a:spcBef>
          <a:spcPct val="0"/>
        </a:spcBef>
        <a:spcAft>
          <a:spcPct val="0"/>
        </a:spcAft>
        <a:defRPr sz="2800" b="1">
          <a:solidFill>
            <a:srgbClr val="003958"/>
          </a:solidFill>
          <a:latin typeface="Univers LT Std 75 Black"/>
          <a:ea typeface="ＭＳ Ｐゴシック" charset="0"/>
          <a:cs typeface="ＭＳ Ｐゴシック" charset="0"/>
        </a:defRPr>
      </a:lvl3pPr>
      <a:lvl4pPr algn="ctr" rtl="0" eaLnBrk="0" fontAlgn="base" hangingPunct="0">
        <a:spcBef>
          <a:spcPct val="0"/>
        </a:spcBef>
        <a:spcAft>
          <a:spcPct val="0"/>
        </a:spcAft>
        <a:defRPr sz="2800" b="1">
          <a:solidFill>
            <a:srgbClr val="003958"/>
          </a:solidFill>
          <a:latin typeface="Univers LT Std 75 Black"/>
          <a:ea typeface="ＭＳ Ｐゴシック" charset="0"/>
          <a:cs typeface="ＭＳ Ｐゴシック" charset="0"/>
        </a:defRPr>
      </a:lvl4pPr>
      <a:lvl5pPr algn="ctr" rtl="0" eaLnBrk="0" fontAlgn="base" hangingPunct="0">
        <a:spcBef>
          <a:spcPct val="0"/>
        </a:spcBef>
        <a:spcAft>
          <a:spcPct val="0"/>
        </a:spcAft>
        <a:defRPr sz="2800" b="1">
          <a:solidFill>
            <a:srgbClr val="003958"/>
          </a:solidFill>
          <a:latin typeface="Univers LT Std 75 Black"/>
          <a:ea typeface="ＭＳ Ｐゴシック" charset="0"/>
          <a:cs typeface="ＭＳ Ｐゴシック" charset="0"/>
        </a:defRPr>
      </a:lvl5pPr>
      <a:lvl6pPr marL="4572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9pPr>
    </p:titleStyle>
    <p:bodyStyle>
      <a:lvl1pPr algn="ctr" rtl="0" eaLnBrk="0" fontAlgn="base" hangingPunct="0">
        <a:spcBef>
          <a:spcPct val="20000"/>
        </a:spcBef>
        <a:spcAft>
          <a:spcPct val="0"/>
        </a:spcAft>
        <a:buSzPct val="100000"/>
        <a:defRPr sz="2200" b="1">
          <a:solidFill>
            <a:schemeClr val="tx1"/>
          </a:solidFill>
          <a:latin typeface="+mn-lt"/>
          <a:ea typeface="+mn-ea"/>
          <a:cs typeface="+mn-cs"/>
        </a:defRPr>
      </a:lvl1pPr>
      <a:lvl2pPr marL="742950" indent="-285750" algn="l" rtl="0" eaLnBrk="0" fontAlgn="base" hangingPunct="0">
        <a:spcBef>
          <a:spcPct val="20000"/>
        </a:spcBef>
        <a:spcAft>
          <a:spcPct val="0"/>
        </a:spcAft>
        <a:buSzPct val="100000"/>
        <a:buFont typeface="Courier New" panose="02070309020205020404" pitchFamily="49" charset="0"/>
        <a:buChar char="o"/>
        <a:defRPr sz="1400">
          <a:solidFill>
            <a:schemeClr val="tx1"/>
          </a:solidFill>
          <a:latin typeface="Univers 55 Roman"/>
          <a:ea typeface="+mn-ea"/>
        </a:defRPr>
      </a:lvl2pPr>
      <a:lvl3pPr marL="1143000" indent="-228600" algn="l" rtl="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mn-ea"/>
        </a:defRPr>
      </a:lvl3pPr>
      <a:lvl4pPr marL="1600200" indent="-228600" algn="l" rtl="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mn-ea"/>
        </a:defRPr>
      </a:lvl4pPr>
      <a:lvl5pPr marL="2057400" indent="-228600" algn="l" rtl="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www.heart.org/HEARTORG/Conditions/HeartAttack/HeartAttackToolsResources/Heart-Attack-RiskAssessment_UCM_303944_Article.jsp"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hyperlink" Target="http://www.heart.org/HEARTORG/Conditions/Diabetes/DiabetesToolsResources/My-Diabetes-Health%20Assessment_UCM_313901_Article.jsp" TargetMode="External"/><Relationship Id="rId4" Type="http://schemas.openxmlformats.org/officeDocument/2006/relationships/hyperlink" Target="http://www.heart.org/HEARTORG/Conditions/HighBloodPressure/WhyBloodPressureMatters/Assess-Your-High-Blood-Pressure-Related-Risks_UCM_301829_Article.js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hyperlink" Target="mailto:paw66@txstate.edu" TargetMode="External"/><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media.heart.org/fc/patient_ed/Healthy_Heart_Quizzes_Reskin_v0.6/index-3.html?xmlHash=ffc126cf47c3b1b5553594ae68110ad2"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685800" y="2438400"/>
            <a:ext cx="8458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SzPct val="100000"/>
              <a:defRPr sz="2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100000"/>
              <a:buFont typeface="Courier New" panose="02070309020205020404" pitchFamily="49" charset="0"/>
              <a:buChar char="o"/>
              <a:defRPr sz="1400">
                <a:solidFill>
                  <a:schemeClr val="tx1"/>
                </a:solidFill>
                <a:latin typeface="Univers 55 Roman"/>
                <a:ea typeface="ＭＳ Ｐゴシック" panose="020B0600070205080204" pitchFamily="34" charset="-128"/>
              </a:defRPr>
            </a:lvl2pPr>
            <a:lvl3pPr marL="1143000" indent="-228600">
              <a:spcBef>
                <a:spcPct val="20000"/>
              </a:spcBef>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3pPr>
            <a:lvl4pPr marL="1600200" indent="-228600">
              <a:spcBef>
                <a:spcPct val="20000"/>
              </a:spcBef>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4pPr>
            <a:lvl5pPr marL="2057400" indent="-228600">
              <a:spcBef>
                <a:spcPct val="20000"/>
              </a:spcBef>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5pPr>
            <a:lvl6pPr marL="25146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6pPr>
            <a:lvl7pPr marL="29718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7pPr>
            <a:lvl8pPr marL="34290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8pPr>
            <a:lvl9pPr marL="38862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9pPr>
          </a:lstStyle>
          <a:p>
            <a:pPr algn="l">
              <a:spcBef>
                <a:spcPct val="0"/>
              </a:spcBef>
              <a:buSzTx/>
            </a:pPr>
            <a:endParaRPr lang="en-US" altLang="en-US" sz="3200">
              <a:solidFill>
                <a:srgbClr val="FF0000"/>
              </a:solidFill>
            </a:endParaRPr>
          </a:p>
          <a:p>
            <a:pPr algn="l">
              <a:spcBef>
                <a:spcPct val="0"/>
              </a:spcBef>
              <a:buSzTx/>
            </a:pPr>
            <a:r>
              <a:rPr lang="en-US" altLang="en-US" sz="3200">
                <a:solidFill>
                  <a:srgbClr val="FF0000"/>
                </a:solidFill>
              </a:rPr>
              <a:t>        HeartWise: Be Sweet to your </a:t>
            </a:r>
          </a:p>
        </p:txBody>
      </p:sp>
      <p:pic>
        <p:nvPicPr>
          <p:cNvPr id="1536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590800"/>
            <a:ext cx="10350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1"/>
          <p:cNvSpPr txBox="1">
            <a:spLocks noChangeArrowheads="1"/>
          </p:cNvSpPr>
          <p:nvPr/>
        </p:nvSpPr>
        <p:spPr bwMode="auto">
          <a:xfrm>
            <a:off x="2133600" y="3516313"/>
            <a:ext cx="4876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solidFill>
                  <a:srgbClr val="FF0000"/>
                </a:solidFill>
              </a:rPr>
              <a:t>February 12, 2015</a:t>
            </a:r>
          </a:p>
          <a:p>
            <a:pPr algn="ctr"/>
            <a:r>
              <a:rPr lang="en-US" altLang="en-US">
                <a:solidFill>
                  <a:srgbClr val="FF0000"/>
                </a:solidFill>
              </a:rPr>
              <a:t>12:15-12:45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l"/>
            <a:r>
              <a:rPr lang="en-US" altLang="en-US" smtClean="0"/>
              <a:t>	  Concerns  	    Problems</a:t>
            </a:r>
          </a:p>
        </p:txBody>
      </p:sp>
      <p:graphicFrame>
        <p:nvGraphicFramePr>
          <p:cNvPr id="4" name="Content Placeholder 3"/>
          <p:cNvGraphicFramePr>
            <a:graphicFrameLocks noGrp="1"/>
          </p:cNvGraphicFramePr>
          <p:nvPr>
            <p:ph idx="1"/>
          </p:nvPr>
        </p:nvGraphicFramePr>
        <p:xfrm>
          <a:off x="2465388" y="2286000"/>
          <a:ext cx="6172200" cy="3662426"/>
        </p:xfrm>
        <a:graphic>
          <a:graphicData uri="http://schemas.openxmlformats.org/drawingml/2006/table">
            <a:tbl>
              <a:tblPr firstRow="1" bandRow="1">
                <a:tableStyleId>{21E4AEA4-8DFA-4A89-87EB-49C32662AFE0}</a:tableStyleId>
              </a:tblPr>
              <a:tblGrid>
                <a:gridCol w="3086100"/>
                <a:gridCol w="3086100"/>
              </a:tblGrid>
              <a:tr h="822912">
                <a:tc>
                  <a:txBody>
                    <a:bodyPr/>
                    <a:lstStyle/>
                    <a:p>
                      <a:pPr marL="0" algn="l" defTabSz="457200" rtl="0" eaLnBrk="1" latinLnBrk="0" hangingPunct="1"/>
                      <a:r>
                        <a:rPr lang="en-US" sz="2400" kern="1200" dirty="0" smtClean="0"/>
                        <a:t>Risk Factor</a:t>
                      </a:r>
                      <a:endParaRPr lang="en-US" sz="2400" b="1" kern="1200" dirty="0">
                        <a:solidFill>
                          <a:schemeClr val="lt1"/>
                        </a:solidFill>
                        <a:latin typeface="+mn-lt"/>
                        <a:ea typeface="+mn-ea"/>
                        <a:cs typeface="+mn-cs"/>
                      </a:endParaRPr>
                    </a:p>
                  </a:txBody>
                  <a:tcPr marT="45704" marB="45704">
                    <a:solidFill>
                      <a:srgbClr val="003958"/>
                    </a:solidFill>
                  </a:tcPr>
                </a:tc>
                <a:tc>
                  <a:txBody>
                    <a:bodyPr/>
                    <a:lstStyle/>
                    <a:p>
                      <a:pPr marL="0" algn="l" defTabSz="457200" rtl="0" eaLnBrk="1" latinLnBrk="0" hangingPunct="1"/>
                      <a:r>
                        <a:rPr lang="en-US" sz="2400" kern="1200" dirty="0" smtClean="0"/>
                        <a:t>Problem with self-management</a:t>
                      </a:r>
                      <a:endParaRPr lang="en-US" sz="2400" b="1" kern="1200" dirty="0">
                        <a:solidFill>
                          <a:schemeClr val="lt1"/>
                        </a:solidFill>
                        <a:latin typeface="+mn-lt"/>
                        <a:ea typeface="+mn-ea"/>
                        <a:cs typeface="+mn-cs"/>
                      </a:endParaRPr>
                    </a:p>
                  </a:txBody>
                  <a:tcPr marT="45704" marB="45704">
                    <a:solidFill>
                      <a:srgbClr val="003958"/>
                    </a:solidFill>
                  </a:tcPr>
                </a:tc>
              </a:tr>
              <a:tr h="822912">
                <a:tc>
                  <a:txBody>
                    <a:bodyPr/>
                    <a:lstStyle/>
                    <a:p>
                      <a:r>
                        <a:rPr lang="en-US" sz="2400" dirty="0" smtClean="0"/>
                        <a:t>Inactivity</a:t>
                      </a:r>
                      <a:endParaRPr lang="en-US" sz="2400" dirty="0"/>
                    </a:p>
                  </a:txBody>
                  <a:tcPr marT="45704" marB="45704">
                    <a:solidFill>
                      <a:srgbClr val="CBCBFF"/>
                    </a:solidFill>
                  </a:tcPr>
                </a:tc>
                <a:tc>
                  <a:txBody>
                    <a:bodyPr/>
                    <a:lstStyle/>
                    <a:p>
                      <a:r>
                        <a:rPr lang="en-US" sz="2400" dirty="0" smtClean="0"/>
                        <a:t>Can’t find time to exercise</a:t>
                      </a:r>
                      <a:endParaRPr lang="en-US" sz="2400" dirty="0"/>
                    </a:p>
                  </a:txBody>
                  <a:tcPr marT="45704" marB="45704">
                    <a:solidFill>
                      <a:srgbClr val="CBCBFF"/>
                    </a:solidFill>
                  </a:tcPr>
                </a:tc>
              </a:tr>
              <a:tr h="1188664">
                <a:tc>
                  <a:txBody>
                    <a:bodyPr/>
                    <a:lstStyle/>
                    <a:p>
                      <a:r>
                        <a:rPr lang="en-US" sz="2400" dirty="0" smtClean="0"/>
                        <a:t>Eating too much salt</a:t>
                      </a:r>
                      <a:endParaRPr lang="en-US" sz="2400" dirty="0"/>
                    </a:p>
                  </a:txBody>
                  <a:tcPr marT="45704" marB="45704"/>
                </a:tc>
                <a:tc>
                  <a:txBody>
                    <a:bodyPr/>
                    <a:lstStyle/>
                    <a:p>
                      <a:r>
                        <a:rPr lang="en-US" sz="2400" dirty="0" smtClean="0"/>
                        <a:t>Don’t know how much salt is in my food</a:t>
                      </a:r>
                      <a:endParaRPr lang="en-US" sz="2400" dirty="0"/>
                    </a:p>
                  </a:txBody>
                  <a:tcPr marT="45704" marB="45704"/>
                </a:tc>
              </a:tr>
              <a:tr h="457160">
                <a:tc>
                  <a:txBody>
                    <a:bodyPr/>
                    <a:lstStyle/>
                    <a:p>
                      <a:endParaRPr lang="en-US" sz="2400" dirty="0"/>
                    </a:p>
                  </a:txBody>
                  <a:tcPr marT="45704" marB="45704"/>
                </a:tc>
                <a:tc>
                  <a:txBody>
                    <a:bodyPr/>
                    <a:lstStyle/>
                    <a:p>
                      <a:endParaRPr lang="en-US" sz="2400" dirty="0"/>
                    </a:p>
                  </a:txBody>
                  <a:tcPr marT="45704" marB="45704"/>
                </a:tc>
              </a:tr>
              <a:tr h="370714">
                <a:tc>
                  <a:txBody>
                    <a:bodyPr/>
                    <a:lstStyle/>
                    <a:p>
                      <a:endParaRPr lang="en-US" sz="1800"/>
                    </a:p>
                  </a:txBody>
                  <a:tcPr marT="45704" marB="45704"/>
                </a:tc>
                <a:tc>
                  <a:txBody>
                    <a:bodyPr/>
                    <a:lstStyle/>
                    <a:p>
                      <a:endParaRPr lang="en-US" sz="1800" dirty="0"/>
                    </a:p>
                  </a:txBody>
                  <a:tcPr marT="45704" marB="45704"/>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2700" y="457200"/>
          <a:ext cx="9118600" cy="5745163"/>
        </p:xfrm>
        <a:graphic>
          <a:graphicData uri="http://schemas.openxmlformats.org/drawingml/2006/table">
            <a:tbl>
              <a:tblPr/>
              <a:tblGrid>
                <a:gridCol w="3852507"/>
                <a:gridCol w="1068482"/>
                <a:gridCol w="979298"/>
                <a:gridCol w="1157667"/>
                <a:gridCol w="1068482"/>
                <a:gridCol w="992164"/>
              </a:tblGrid>
              <a:tr h="491989">
                <a:tc>
                  <a:txBody>
                    <a:bodyPr/>
                    <a:lstStyle/>
                    <a:p>
                      <a:pPr marR="0" indent="0" algn="ctr" rtl="0">
                        <a:spcBef>
                          <a:spcPts val="0"/>
                        </a:spcBef>
                        <a:spcAft>
                          <a:spcPts val="0"/>
                        </a:spcAft>
                      </a:pPr>
                      <a:r>
                        <a:rPr lang="en-US" sz="2000" b="1" kern="1400" dirty="0">
                          <a:solidFill>
                            <a:srgbClr val="000000"/>
                          </a:solidFill>
                          <a:latin typeface="Arial"/>
                        </a:rPr>
                        <a:t>Readiness Statement</a:t>
                      </a:r>
                      <a:endParaRPr lang="en-US" sz="20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b="1" kern="1400" dirty="0">
                          <a:solidFill>
                            <a:srgbClr val="000000"/>
                          </a:solidFill>
                          <a:latin typeface="Arial"/>
                        </a:rPr>
                        <a:t>Strongly</a:t>
                      </a:r>
                      <a:endParaRPr lang="en-US" sz="1400" kern="1400" dirty="0">
                        <a:solidFill>
                          <a:srgbClr val="000000"/>
                        </a:solidFill>
                        <a:latin typeface="Times New Roman"/>
                      </a:endParaRPr>
                    </a:p>
                    <a:p>
                      <a:pPr marR="0" indent="0" algn="ctr" rtl="0">
                        <a:spcBef>
                          <a:spcPts val="0"/>
                        </a:spcBef>
                        <a:spcAft>
                          <a:spcPts val="0"/>
                        </a:spcAft>
                      </a:pPr>
                      <a:r>
                        <a:rPr lang="en-US" sz="1400" b="1" kern="1400" dirty="0">
                          <a:solidFill>
                            <a:srgbClr val="000000"/>
                          </a:solidFill>
                          <a:latin typeface="Arial"/>
                        </a:rPr>
                        <a:t>Disagree</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b="1" kern="1400" dirty="0">
                          <a:solidFill>
                            <a:srgbClr val="000000"/>
                          </a:solidFill>
                          <a:latin typeface="Arial"/>
                        </a:rPr>
                        <a:t>Disagree</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b="1" kern="1400" dirty="0">
                          <a:solidFill>
                            <a:srgbClr val="000000"/>
                          </a:solidFill>
                          <a:latin typeface="Arial"/>
                        </a:rPr>
                        <a:t>Unsure</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b="1" kern="1400" dirty="0">
                          <a:solidFill>
                            <a:srgbClr val="000000"/>
                          </a:solidFill>
                          <a:latin typeface="Arial"/>
                        </a:rPr>
                        <a:t>Agree</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b="1" kern="1400" dirty="0">
                          <a:solidFill>
                            <a:srgbClr val="000000"/>
                          </a:solidFill>
                          <a:latin typeface="Arial"/>
                        </a:rPr>
                        <a:t>Strongly</a:t>
                      </a:r>
                      <a:endParaRPr lang="en-US" sz="1400" kern="1400" dirty="0">
                        <a:solidFill>
                          <a:srgbClr val="000000"/>
                        </a:solidFill>
                        <a:latin typeface="Times New Roman"/>
                      </a:endParaRPr>
                    </a:p>
                    <a:p>
                      <a:pPr marR="0" indent="0" algn="ctr" rtl="0">
                        <a:spcBef>
                          <a:spcPts val="0"/>
                        </a:spcBef>
                        <a:spcAft>
                          <a:spcPts val="0"/>
                        </a:spcAft>
                      </a:pPr>
                      <a:r>
                        <a:rPr lang="en-US" sz="1400" b="1" kern="1400" dirty="0">
                          <a:solidFill>
                            <a:srgbClr val="000000"/>
                          </a:solidFill>
                          <a:latin typeface="Arial"/>
                        </a:rPr>
                        <a:t>Agree</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46206">
                <a:tc>
                  <a:txBody>
                    <a:bodyPr/>
                    <a:lstStyle/>
                    <a:p>
                      <a:pPr marR="0" indent="0" algn="l" rtl="0">
                        <a:spcBef>
                          <a:spcPts val="0"/>
                        </a:spcBef>
                        <a:spcAft>
                          <a:spcPts val="0"/>
                        </a:spcAft>
                      </a:pPr>
                      <a:r>
                        <a:rPr lang="en-US" sz="1600" kern="1400" dirty="0">
                          <a:solidFill>
                            <a:srgbClr val="000000"/>
                          </a:solidFill>
                          <a:latin typeface="Arial"/>
                        </a:rPr>
                        <a:t>I really want to take action to manage my </a:t>
                      </a:r>
                      <a:r>
                        <a:rPr lang="en-US" sz="1600" kern="1400" dirty="0" smtClean="0">
                          <a:solidFill>
                            <a:srgbClr val="000000"/>
                          </a:solidFill>
                          <a:latin typeface="Arial"/>
                        </a:rPr>
                        <a:t>risk</a:t>
                      </a:r>
                      <a:r>
                        <a:rPr lang="en-US" sz="1600" kern="1400" baseline="0" dirty="0" smtClean="0">
                          <a:solidFill>
                            <a:srgbClr val="000000"/>
                          </a:solidFill>
                          <a:latin typeface="Arial"/>
                        </a:rPr>
                        <a:t> </a:t>
                      </a:r>
                      <a:r>
                        <a:rPr lang="en-US" sz="1600" kern="1400" dirty="0" smtClean="0">
                          <a:solidFill>
                            <a:srgbClr val="000000"/>
                          </a:solidFill>
                          <a:latin typeface="Arial"/>
                        </a:rPr>
                        <a:t>factors</a:t>
                      </a:r>
                      <a:r>
                        <a:rPr lang="en-US" sz="1600" kern="1400" dirty="0">
                          <a:solidFill>
                            <a:srgbClr val="000000"/>
                          </a:solidFill>
                          <a:latin typeface="Arial"/>
                        </a:rPr>
                        <a:t>. </a:t>
                      </a:r>
                      <a:endParaRPr lang="en-US" sz="16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smtClean="0">
                          <a:solidFill>
                            <a:srgbClr val="000000"/>
                          </a:solidFill>
                          <a:latin typeface="Arial"/>
                        </a:rPr>
                        <a:t>0</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smtClean="0">
                          <a:solidFill>
                            <a:srgbClr val="000000"/>
                          </a:solidFill>
                          <a:latin typeface="Arial"/>
                        </a:rPr>
                        <a:t>1</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a:solidFill>
                            <a:srgbClr val="000000"/>
                          </a:solidFill>
                          <a:latin typeface="Arial"/>
                        </a:rPr>
                        <a:t> </a:t>
                      </a:r>
                      <a:r>
                        <a:rPr lang="en-US" sz="1400" kern="1400" dirty="0" smtClean="0">
                          <a:solidFill>
                            <a:srgbClr val="000000"/>
                          </a:solidFill>
                          <a:latin typeface="Arial"/>
                        </a:rPr>
                        <a:t>2</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smtClean="0">
                          <a:solidFill>
                            <a:srgbClr val="000000"/>
                          </a:solidFill>
                          <a:latin typeface="Arial"/>
                        </a:rPr>
                        <a:t>3</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a:solidFill>
                            <a:srgbClr val="000000"/>
                          </a:solidFill>
                          <a:latin typeface="Arial"/>
                        </a:rPr>
                        <a:t> </a:t>
                      </a:r>
                      <a:r>
                        <a:rPr lang="en-US" sz="1400" kern="1400" dirty="0" smtClean="0">
                          <a:solidFill>
                            <a:srgbClr val="000000"/>
                          </a:solidFill>
                          <a:latin typeface="Arial"/>
                        </a:rPr>
                        <a:t>4</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07857">
                <a:tc>
                  <a:txBody>
                    <a:bodyPr/>
                    <a:lstStyle/>
                    <a:p>
                      <a:pPr marR="0" indent="0" algn="l" rtl="0">
                        <a:spcBef>
                          <a:spcPts val="0"/>
                        </a:spcBef>
                        <a:spcAft>
                          <a:spcPts val="0"/>
                        </a:spcAft>
                      </a:pPr>
                      <a:r>
                        <a:rPr lang="en-US" sz="1600" kern="1400" dirty="0">
                          <a:solidFill>
                            <a:srgbClr val="000000"/>
                          </a:solidFill>
                          <a:latin typeface="Arial"/>
                        </a:rPr>
                        <a:t>At times, I feel overwhelmed about the actions I need to take to manage </a:t>
                      </a:r>
                      <a:r>
                        <a:rPr lang="en-US" sz="1600" kern="1400" dirty="0" smtClean="0">
                          <a:solidFill>
                            <a:srgbClr val="000000"/>
                          </a:solidFill>
                          <a:latin typeface="Arial"/>
                        </a:rPr>
                        <a:t>my </a:t>
                      </a:r>
                      <a:r>
                        <a:rPr lang="en-US" sz="1600" kern="1400" dirty="0">
                          <a:solidFill>
                            <a:srgbClr val="000000"/>
                          </a:solidFill>
                          <a:latin typeface="Arial"/>
                        </a:rPr>
                        <a:t>risk factors.</a:t>
                      </a:r>
                      <a:endParaRPr lang="en-US" sz="16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smtClean="0">
                          <a:solidFill>
                            <a:srgbClr val="000000"/>
                          </a:solidFill>
                          <a:latin typeface="Arial"/>
                        </a:rPr>
                        <a:t> 4</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smtClean="0">
                          <a:solidFill>
                            <a:srgbClr val="000000"/>
                          </a:solidFill>
                          <a:latin typeface="Arial"/>
                        </a:rPr>
                        <a:t>3 </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a:solidFill>
                            <a:srgbClr val="000000"/>
                          </a:solidFill>
                          <a:latin typeface="Arial"/>
                        </a:rPr>
                        <a:t> </a:t>
                      </a:r>
                      <a:r>
                        <a:rPr lang="en-US" sz="1400" kern="1400" dirty="0" smtClean="0">
                          <a:solidFill>
                            <a:srgbClr val="000000"/>
                          </a:solidFill>
                          <a:latin typeface="Arial"/>
                        </a:rPr>
                        <a:t>2</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smtClean="0">
                          <a:solidFill>
                            <a:srgbClr val="000000"/>
                          </a:solidFill>
                          <a:latin typeface="Arial"/>
                        </a:rPr>
                        <a:t> 1</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smtClean="0">
                          <a:solidFill>
                            <a:srgbClr val="000000"/>
                          </a:solidFill>
                          <a:latin typeface="Arial"/>
                        </a:rPr>
                        <a:t> 0</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3127">
                <a:tc>
                  <a:txBody>
                    <a:bodyPr/>
                    <a:lstStyle/>
                    <a:p>
                      <a:pPr marR="0" indent="0" algn="l" rtl="0">
                        <a:spcBef>
                          <a:spcPts val="0"/>
                        </a:spcBef>
                        <a:spcAft>
                          <a:spcPts val="0"/>
                        </a:spcAft>
                      </a:pPr>
                      <a:r>
                        <a:rPr lang="en-US" sz="1600" kern="1400" dirty="0">
                          <a:solidFill>
                            <a:srgbClr val="000000"/>
                          </a:solidFill>
                          <a:latin typeface="Arial"/>
                        </a:rPr>
                        <a:t>At times, I wonder if my </a:t>
                      </a:r>
                      <a:r>
                        <a:rPr lang="en-US" sz="1600" kern="1400" dirty="0" smtClean="0">
                          <a:solidFill>
                            <a:srgbClr val="000000"/>
                          </a:solidFill>
                          <a:latin typeface="Arial"/>
                        </a:rPr>
                        <a:t>actions </a:t>
                      </a:r>
                      <a:r>
                        <a:rPr lang="en-US" sz="1600" kern="1400" dirty="0">
                          <a:solidFill>
                            <a:srgbClr val="000000"/>
                          </a:solidFill>
                          <a:latin typeface="Arial"/>
                        </a:rPr>
                        <a:t>will really improve my health. </a:t>
                      </a:r>
                      <a:endParaRPr lang="en-US" sz="16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a:solidFill>
                            <a:srgbClr val="000000"/>
                          </a:solidFill>
                          <a:latin typeface="Arial"/>
                        </a:rPr>
                        <a:t> </a:t>
                      </a:r>
                      <a:r>
                        <a:rPr lang="en-US" sz="1400" kern="1400" dirty="0" smtClean="0">
                          <a:solidFill>
                            <a:srgbClr val="000000"/>
                          </a:solidFill>
                          <a:latin typeface="Arial"/>
                        </a:rPr>
                        <a:t>4</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smtClean="0">
                          <a:solidFill>
                            <a:srgbClr val="000000"/>
                          </a:solidFill>
                          <a:latin typeface="Arial"/>
                        </a:rPr>
                        <a:t>3</a:t>
                      </a:r>
                      <a:r>
                        <a:rPr lang="en-US" sz="1400" kern="1400" dirty="0">
                          <a:solidFill>
                            <a:srgbClr val="000000"/>
                          </a:solidFill>
                          <a:latin typeface="Arial"/>
                        </a:rPr>
                        <a:t> </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a:solidFill>
                            <a:srgbClr val="000000"/>
                          </a:solidFill>
                          <a:latin typeface="Arial"/>
                        </a:rPr>
                        <a:t> </a:t>
                      </a:r>
                      <a:r>
                        <a:rPr lang="en-US" sz="1400" kern="1400" dirty="0" smtClean="0">
                          <a:solidFill>
                            <a:srgbClr val="000000"/>
                          </a:solidFill>
                          <a:latin typeface="Arial"/>
                        </a:rPr>
                        <a:t>2</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a:solidFill>
                            <a:srgbClr val="000000"/>
                          </a:solidFill>
                          <a:latin typeface="Arial"/>
                        </a:rPr>
                        <a:t> </a:t>
                      </a:r>
                      <a:r>
                        <a:rPr lang="en-US" sz="1400" kern="1400" dirty="0" smtClean="0">
                          <a:solidFill>
                            <a:srgbClr val="000000"/>
                          </a:solidFill>
                          <a:latin typeface="Arial"/>
                        </a:rPr>
                        <a:t>1</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a:solidFill>
                            <a:srgbClr val="000000"/>
                          </a:solidFill>
                          <a:latin typeface="Arial"/>
                        </a:rPr>
                        <a:t> </a:t>
                      </a:r>
                      <a:r>
                        <a:rPr lang="en-US" sz="1400" kern="1400" dirty="0" smtClean="0">
                          <a:solidFill>
                            <a:srgbClr val="000000"/>
                          </a:solidFill>
                          <a:latin typeface="Arial"/>
                        </a:rPr>
                        <a:t>0</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07857">
                <a:tc>
                  <a:txBody>
                    <a:bodyPr/>
                    <a:lstStyle/>
                    <a:p>
                      <a:pPr marR="0" indent="0" algn="l" rtl="0">
                        <a:spcBef>
                          <a:spcPts val="0"/>
                        </a:spcBef>
                        <a:spcAft>
                          <a:spcPts val="0"/>
                        </a:spcAft>
                      </a:pPr>
                      <a:r>
                        <a:rPr lang="en-US" sz="1600" kern="1400" dirty="0">
                          <a:solidFill>
                            <a:srgbClr val="000000"/>
                          </a:solidFill>
                          <a:latin typeface="Arial"/>
                        </a:rPr>
                        <a:t>I know my risk of </a:t>
                      </a:r>
                      <a:r>
                        <a:rPr lang="en-US" sz="1600" kern="1400" dirty="0" smtClean="0">
                          <a:solidFill>
                            <a:srgbClr val="000000"/>
                          </a:solidFill>
                          <a:latin typeface="Arial"/>
                        </a:rPr>
                        <a:t>for cardiovascular disease will increase </a:t>
                      </a:r>
                      <a:r>
                        <a:rPr lang="en-US" sz="1600" kern="1400" dirty="0">
                          <a:solidFill>
                            <a:srgbClr val="000000"/>
                          </a:solidFill>
                          <a:latin typeface="Arial"/>
                        </a:rPr>
                        <a:t>if I don’t take action to manage my risk factors. </a:t>
                      </a:r>
                      <a:endParaRPr lang="en-US" sz="16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smtClean="0">
                          <a:solidFill>
                            <a:srgbClr val="000000"/>
                          </a:solidFill>
                          <a:latin typeface="Arial"/>
                        </a:rPr>
                        <a:t>0</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smtClean="0">
                          <a:solidFill>
                            <a:srgbClr val="000000"/>
                          </a:solidFill>
                          <a:latin typeface="Arial"/>
                        </a:rPr>
                        <a:t>1</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a:solidFill>
                            <a:srgbClr val="000000"/>
                          </a:solidFill>
                          <a:latin typeface="Arial"/>
                        </a:rPr>
                        <a:t> </a:t>
                      </a:r>
                      <a:r>
                        <a:rPr lang="en-US" sz="1400" kern="1400" dirty="0" smtClean="0">
                          <a:solidFill>
                            <a:srgbClr val="000000"/>
                          </a:solidFill>
                          <a:latin typeface="Arial"/>
                        </a:rPr>
                        <a:t>2</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smtClean="0">
                          <a:solidFill>
                            <a:srgbClr val="000000"/>
                          </a:solidFill>
                          <a:latin typeface="Arial"/>
                        </a:rPr>
                        <a:t>3</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a:solidFill>
                            <a:srgbClr val="000000"/>
                          </a:solidFill>
                          <a:latin typeface="Arial"/>
                        </a:rPr>
                        <a:t> </a:t>
                      </a:r>
                      <a:r>
                        <a:rPr lang="en-US" sz="1400" kern="1400" dirty="0" smtClean="0">
                          <a:solidFill>
                            <a:srgbClr val="000000"/>
                          </a:solidFill>
                          <a:latin typeface="Arial"/>
                        </a:rPr>
                        <a:t>4</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3127">
                <a:tc>
                  <a:txBody>
                    <a:bodyPr/>
                    <a:lstStyle/>
                    <a:p>
                      <a:pPr marR="0" indent="0" algn="l" rtl="0">
                        <a:spcBef>
                          <a:spcPts val="0"/>
                        </a:spcBef>
                        <a:spcAft>
                          <a:spcPts val="0"/>
                        </a:spcAft>
                      </a:pPr>
                      <a:r>
                        <a:rPr lang="en-US" sz="1600" kern="1400" dirty="0">
                          <a:solidFill>
                            <a:srgbClr val="000000"/>
                          </a:solidFill>
                          <a:latin typeface="Arial"/>
                        </a:rPr>
                        <a:t>I often think about actions I can take to manage my </a:t>
                      </a:r>
                      <a:r>
                        <a:rPr lang="en-US" sz="1600" kern="1400" dirty="0" smtClean="0">
                          <a:solidFill>
                            <a:srgbClr val="000000"/>
                          </a:solidFill>
                          <a:latin typeface="Arial"/>
                        </a:rPr>
                        <a:t>risk </a:t>
                      </a:r>
                      <a:r>
                        <a:rPr lang="en-US" sz="1600" kern="1400" dirty="0">
                          <a:solidFill>
                            <a:srgbClr val="000000"/>
                          </a:solidFill>
                          <a:latin typeface="Arial"/>
                        </a:rPr>
                        <a:t>factors. </a:t>
                      </a:r>
                      <a:endParaRPr lang="en-US" sz="16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smtClean="0">
                          <a:solidFill>
                            <a:srgbClr val="000000"/>
                          </a:solidFill>
                          <a:latin typeface="Arial"/>
                        </a:rPr>
                        <a:t>0</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smtClean="0">
                          <a:solidFill>
                            <a:srgbClr val="000000"/>
                          </a:solidFill>
                          <a:latin typeface="Arial"/>
                        </a:rPr>
                        <a:t>1</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a:solidFill>
                            <a:srgbClr val="000000"/>
                          </a:solidFill>
                          <a:latin typeface="Arial"/>
                        </a:rPr>
                        <a:t> </a:t>
                      </a:r>
                      <a:r>
                        <a:rPr lang="en-US" sz="1400" kern="1400" dirty="0" smtClean="0">
                          <a:solidFill>
                            <a:srgbClr val="000000"/>
                          </a:solidFill>
                          <a:latin typeface="Arial"/>
                        </a:rPr>
                        <a:t>2</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smtClean="0">
                          <a:solidFill>
                            <a:srgbClr val="000000"/>
                          </a:solidFill>
                          <a:latin typeface="Arial"/>
                        </a:rPr>
                        <a:t>3</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a:solidFill>
                            <a:srgbClr val="000000"/>
                          </a:solidFill>
                          <a:latin typeface="Arial"/>
                        </a:rPr>
                        <a:t> </a:t>
                      </a:r>
                      <a:r>
                        <a:rPr lang="en-US" sz="1400" kern="1400" dirty="0" smtClean="0">
                          <a:solidFill>
                            <a:srgbClr val="000000"/>
                          </a:solidFill>
                          <a:latin typeface="Arial"/>
                        </a:rPr>
                        <a:t>4</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07857">
                <a:tc>
                  <a:txBody>
                    <a:bodyPr/>
                    <a:lstStyle/>
                    <a:p>
                      <a:pPr marR="0" indent="0" algn="l" rtl="0">
                        <a:spcBef>
                          <a:spcPts val="0"/>
                        </a:spcBef>
                        <a:spcAft>
                          <a:spcPts val="0"/>
                        </a:spcAft>
                      </a:pPr>
                      <a:r>
                        <a:rPr lang="en-US" sz="1600" kern="1400" dirty="0">
                          <a:solidFill>
                            <a:srgbClr val="000000"/>
                          </a:solidFill>
                          <a:latin typeface="Arial"/>
                        </a:rPr>
                        <a:t>I’m not just thinking about  taking action to manage my risk factors, but I’m already doing something about it. </a:t>
                      </a:r>
                      <a:endParaRPr lang="en-US" sz="16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smtClean="0">
                          <a:solidFill>
                            <a:srgbClr val="000000"/>
                          </a:solidFill>
                          <a:latin typeface="Arial"/>
                        </a:rPr>
                        <a:t>0</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smtClean="0">
                          <a:solidFill>
                            <a:srgbClr val="000000"/>
                          </a:solidFill>
                          <a:latin typeface="Arial"/>
                        </a:rPr>
                        <a:t>1</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a:solidFill>
                            <a:srgbClr val="000000"/>
                          </a:solidFill>
                          <a:latin typeface="Arial"/>
                        </a:rPr>
                        <a:t> </a:t>
                      </a:r>
                      <a:r>
                        <a:rPr lang="en-US" sz="1400" kern="1400" dirty="0" smtClean="0">
                          <a:solidFill>
                            <a:srgbClr val="000000"/>
                          </a:solidFill>
                          <a:latin typeface="Arial"/>
                        </a:rPr>
                        <a:t>2</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smtClean="0">
                          <a:solidFill>
                            <a:srgbClr val="000000"/>
                          </a:solidFill>
                          <a:latin typeface="Arial"/>
                        </a:rPr>
                        <a:t>3</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a:solidFill>
                            <a:srgbClr val="000000"/>
                          </a:solidFill>
                          <a:latin typeface="Arial"/>
                        </a:rPr>
                        <a:t> </a:t>
                      </a:r>
                      <a:r>
                        <a:rPr lang="en-US" sz="1400" kern="1400" dirty="0" smtClean="0">
                          <a:solidFill>
                            <a:srgbClr val="000000"/>
                          </a:solidFill>
                          <a:latin typeface="Arial"/>
                        </a:rPr>
                        <a:t>4</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77143">
                <a:tc>
                  <a:txBody>
                    <a:bodyPr/>
                    <a:lstStyle/>
                    <a:p>
                      <a:pPr marR="0" indent="0" algn="l" rtl="0">
                        <a:spcBef>
                          <a:spcPts val="0"/>
                        </a:spcBef>
                        <a:spcAft>
                          <a:spcPts val="0"/>
                        </a:spcAft>
                      </a:pPr>
                      <a:r>
                        <a:rPr lang="en-US" sz="1600" kern="1400" dirty="0">
                          <a:solidFill>
                            <a:srgbClr val="000000"/>
                          </a:solidFill>
                          <a:latin typeface="Arial"/>
                        </a:rPr>
                        <a:t>It is important that I </a:t>
                      </a:r>
                      <a:r>
                        <a:rPr lang="en-US" sz="1600" kern="1400" dirty="0" smtClean="0">
                          <a:solidFill>
                            <a:srgbClr val="000000"/>
                          </a:solidFill>
                          <a:latin typeface="Arial"/>
                        </a:rPr>
                        <a:t>communicate </a:t>
                      </a:r>
                      <a:r>
                        <a:rPr lang="en-US" sz="1600" kern="1400" dirty="0">
                          <a:solidFill>
                            <a:srgbClr val="000000"/>
                          </a:solidFill>
                          <a:latin typeface="Arial"/>
                        </a:rPr>
                        <a:t>what I want to do to manage my stroke risk factors with my health care team and care givers. </a:t>
                      </a:r>
                      <a:endParaRPr lang="en-US" sz="16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smtClean="0">
                          <a:solidFill>
                            <a:srgbClr val="000000"/>
                          </a:solidFill>
                          <a:latin typeface="Arial"/>
                        </a:rPr>
                        <a:t>0</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smtClean="0">
                          <a:solidFill>
                            <a:srgbClr val="000000"/>
                          </a:solidFill>
                          <a:latin typeface="Arial"/>
                        </a:rPr>
                        <a:t>1</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a:solidFill>
                            <a:srgbClr val="000000"/>
                          </a:solidFill>
                          <a:latin typeface="Arial"/>
                        </a:rPr>
                        <a:t> </a:t>
                      </a:r>
                      <a:r>
                        <a:rPr lang="en-US" sz="1400" kern="1400" dirty="0" smtClean="0">
                          <a:solidFill>
                            <a:srgbClr val="000000"/>
                          </a:solidFill>
                          <a:latin typeface="Arial"/>
                        </a:rPr>
                        <a:t>2</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smtClean="0">
                          <a:solidFill>
                            <a:srgbClr val="000000"/>
                          </a:solidFill>
                          <a:latin typeface="Arial"/>
                        </a:rPr>
                        <a:t>3</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400" kern="1400" dirty="0">
                          <a:solidFill>
                            <a:srgbClr val="000000"/>
                          </a:solidFill>
                          <a:latin typeface="Arial"/>
                        </a:rPr>
                        <a:t> </a:t>
                      </a:r>
                      <a:r>
                        <a:rPr lang="en-US" sz="1400" kern="1400" dirty="0" smtClean="0">
                          <a:solidFill>
                            <a:srgbClr val="000000"/>
                          </a:solidFill>
                          <a:latin typeface="Arial"/>
                        </a:rPr>
                        <a:t>4</a:t>
                      </a:r>
                      <a:endParaRPr lang="en-US" sz="1400" kern="1400" dirty="0">
                        <a:solidFill>
                          <a:srgbClr val="000000"/>
                        </a:solidFill>
                        <a:latin typeface="Times New Roman"/>
                      </a:endParaRPr>
                    </a:p>
                  </a:txBody>
                  <a:tcPr marL="50318" marR="50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2" name="TextBox 1"/>
          <p:cNvSpPr txBox="1"/>
          <p:nvPr/>
        </p:nvSpPr>
        <p:spPr>
          <a:xfrm>
            <a:off x="23813" y="6202363"/>
            <a:ext cx="9107487" cy="646112"/>
          </a:xfrm>
          <a:prstGeom prst="rect">
            <a:avLst/>
          </a:prstGeom>
          <a:solidFill>
            <a:schemeClr val="bg1">
              <a:lumMod val="85000"/>
            </a:schemeClr>
          </a:solidFill>
          <a:ln w="28575">
            <a:solidFill>
              <a:schemeClr val="tx1"/>
            </a:solidFill>
          </a:ln>
        </p:spPr>
        <p:txBody>
          <a:bodyPr>
            <a:spAutoFit/>
          </a:bodyPr>
          <a:lstStyle/>
          <a:p>
            <a:pPr>
              <a:defRPr/>
            </a:pPr>
            <a:r>
              <a:rPr lang="en-US" sz="1800" dirty="0"/>
              <a:t>Modified from: </a:t>
            </a:r>
            <a:r>
              <a:rPr lang="en-US" sz="1800" dirty="0" err="1"/>
              <a:t>Prochaska</a:t>
            </a:r>
            <a:r>
              <a:rPr lang="en-US" sz="1800" dirty="0"/>
              <a:t>, </a:t>
            </a:r>
            <a:r>
              <a:rPr lang="en-US" sz="1800" dirty="0" err="1"/>
              <a:t>DiClemente</a:t>
            </a:r>
            <a:r>
              <a:rPr lang="en-US" sz="1800" dirty="0"/>
              <a:t> &amp; Norcross. (1992). In search of how people change. Am </a:t>
            </a:r>
            <a:r>
              <a:rPr lang="en-US" sz="1800" dirty="0" err="1"/>
              <a:t>Psychol</a:t>
            </a:r>
            <a:r>
              <a:rPr lang="en-US" sz="1800" dirty="0"/>
              <a:t>, 47(9),1102-4.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p:nvPr>
        </p:nvSpPr>
        <p:spPr>
          <a:xfrm>
            <a:off x="1593850" y="3178175"/>
            <a:ext cx="6019800" cy="1470025"/>
          </a:xfrm>
        </p:spPr>
        <p:txBody>
          <a:bodyPr/>
          <a:lstStyle/>
          <a:p>
            <a:r>
              <a:rPr lang="en-US" altLang="en-US" sz="3600" smtClean="0"/>
              <a:t>Action Planning</a:t>
            </a:r>
          </a:p>
        </p:txBody>
      </p:sp>
      <p:sp>
        <p:nvSpPr>
          <p:cNvPr id="3" name="Subtitle 2"/>
          <p:cNvSpPr>
            <a:spLocks noGrp="1"/>
          </p:cNvSpPr>
          <p:nvPr>
            <p:ph type="subTitle" idx="1"/>
          </p:nvPr>
        </p:nvSpPr>
        <p:spPr>
          <a:xfrm>
            <a:off x="2438400" y="4891088"/>
            <a:ext cx="5953125" cy="914400"/>
          </a:xfrm>
        </p:spPr>
        <p:txBody>
          <a:bodyPr/>
          <a:lstStyle/>
          <a:p>
            <a:pPr algn="l">
              <a:defRPr/>
            </a:pPr>
            <a:r>
              <a:rPr lang="en-US" sz="1800" dirty="0" smtClean="0"/>
              <a:t>Funding: </a:t>
            </a:r>
            <a:r>
              <a:rPr lang="en-US" sz="1600" dirty="0" smtClean="0"/>
              <a:t>Co-Investigator</a:t>
            </a:r>
            <a:r>
              <a:rPr lang="en-US" sz="1600" dirty="0"/>
              <a:t>. Willson, P. PI: Anderson, J., Kent, T. Feasibility of implementing VTEL self-management to prevent stroke (VSTOP) (H-27145). NINR $100,000. [Baylor &amp;VHA IRB] 2010-2013.</a:t>
            </a:r>
          </a:p>
        </p:txBody>
      </p:sp>
      <p:pic>
        <p:nvPicPr>
          <p:cNvPr id="3584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762000"/>
            <a:ext cx="160972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76481">
            <a:off x="5137150" y="1827213"/>
            <a:ext cx="25717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l"/>
            <a:r>
              <a:rPr lang="en-US" altLang="en-US" smtClean="0"/>
              <a:t>              What is a          Action Plan?</a:t>
            </a:r>
          </a:p>
        </p:txBody>
      </p:sp>
      <p:sp>
        <p:nvSpPr>
          <p:cNvPr id="37891" name="Content Placeholder 2"/>
          <p:cNvSpPr>
            <a:spLocks noGrp="1"/>
          </p:cNvSpPr>
          <p:nvPr>
            <p:ph idx="1"/>
          </p:nvPr>
        </p:nvSpPr>
        <p:spPr/>
        <p:txBody>
          <a:bodyPr/>
          <a:lstStyle/>
          <a:p>
            <a:pPr marL="342900" indent="-342900" algn="l">
              <a:buFontTx/>
              <a:buChar char="•"/>
            </a:pPr>
            <a:r>
              <a:rPr lang="en-US" altLang="en-US" smtClean="0"/>
              <a:t>Something </a:t>
            </a:r>
            <a:r>
              <a:rPr lang="en-US" altLang="en-US" smtClean="0">
                <a:solidFill>
                  <a:srgbClr val="C00000"/>
                </a:solidFill>
              </a:rPr>
              <a:t>YOU</a:t>
            </a:r>
            <a:r>
              <a:rPr lang="en-US" altLang="en-US" smtClean="0"/>
              <a:t> want to do for yourself</a:t>
            </a:r>
          </a:p>
          <a:p>
            <a:pPr marL="342900" indent="-342900" algn="l">
              <a:buFontTx/>
              <a:buChar char="•"/>
            </a:pPr>
            <a:r>
              <a:rPr lang="en-US" altLang="en-US" smtClean="0"/>
              <a:t>Something you can </a:t>
            </a:r>
            <a:r>
              <a:rPr lang="en-US" altLang="en-US" smtClean="0">
                <a:solidFill>
                  <a:srgbClr val="C00000"/>
                </a:solidFill>
              </a:rPr>
              <a:t>ACHIEVE</a:t>
            </a:r>
          </a:p>
          <a:p>
            <a:pPr marL="342900" indent="-342900" algn="l">
              <a:buFontTx/>
              <a:buChar char="•"/>
            </a:pPr>
            <a:r>
              <a:rPr lang="en-US" altLang="en-US" smtClean="0"/>
              <a:t>Something </a:t>
            </a:r>
            <a:r>
              <a:rPr lang="en-US" altLang="en-US" smtClean="0">
                <a:solidFill>
                  <a:srgbClr val="C00000"/>
                </a:solidFill>
              </a:rPr>
              <a:t>VERY SPECIFIC</a:t>
            </a:r>
          </a:p>
          <a:p>
            <a:pPr marL="342900" indent="-342900" algn="l">
              <a:buFontTx/>
              <a:buChar char="•"/>
            </a:pPr>
            <a:r>
              <a:rPr lang="en-US" altLang="en-US" smtClean="0"/>
              <a:t>Something that </a:t>
            </a:r>
            <a:r>
              <a:rPr lang="en-US" altLang="en-US" smtClean="0">
                <a:solidFill>
                  <a:srgbClr val="C00000"/>
                </a:solidFill>
              </a:rPr>
              <a:t>ANSWERS THESE QUESTIONS:</a:t>
            </a:r>
          </a:p>
          <a:p>
            <a:pPr marL="1085850" lvl="1" indent="-342900">
              <a:buFont typeface="Arial" panose="020B0604020202020204" pitchFamily="34" charset="0"/>
              <a:buChar char="•"/>
            </a:pPr>
            <a:r>
              <a:rPr lang="en-US" altLang="en-US" sz="2400" b="1" smtClean="0">
                <a:solidFill>
                  <a:srgbClr val="C00000"/>
                </a:solidFill>
              </a:rPr>
              <a:t>What?</a:t>
            </a:r>
          </a:p>
          <a:p>
            <a:pPr marL="1085850" lvl="1" indent="-342900">
              <a:buFont typeface="Arial" panose="020B0604020202020204" pitchFamily="34" charset="0"/>
              <a:buChar char="•"/>
            </a:pPr>
            <a:r>
              <a:rPr lang="en-US" altLang="en-US" sz="2400" b="1" smtClean="0">
                <a:solidFill>
                  <a:srgbClr val="C00000"/>
                </a:solidFill>
              </a:rPr>
              <a:t>How Much?</a:t>
            </a:r>
          </a:p>
          <a:p>
            <a:pPr marL="1085850" lvl="1" indent="-342900">
              <a:buFont typeface="Arial" panose="020B0604020202020204" pitchFamily="34" charset="0"/>
              <a:buChar char="•"/>
            </a:pPr>
            <a:r>
              <a:rPr lang="en-US" altLang="en-US" sz="2400" b="1" smtClean="0">
                <a:solidFill>
                  <a:srgbClr val="C00000"/>
                </a:solidFill>
              </a:rPr>
              <a:t>When?</a:t>
            </a:r>
          </a:p>
          <a:p>
            <a:pPr marL="1085850" lvl="1" indent="-342900">
              <a:buFont typeface="Arial" panose="020B0604020202020204" pitchFamily="34" charset="0"/>
              <a:buChar char="•"/>
            </a:pPr>
            <a:r>
              <a:rPr lang="en-US" altLang="en-US" sz="2400" b="1" smtClean="0">
                <a:solidFill>
                  <a:srgbClr val="C00000"/>
                </a:solidFill>
              </a:rPr>
              <a:t>How Often?</a:t>
            </a:r>
            <a:endParaRPr lang="en-US" altLang="en-US" sz="2400" b="1" smtClean="0"/>
          </a:p>
          <a:p>
            <a:pPr marL="342900" indent="-342900" algn="l">
              <a:buFontTx/>
              <a:buChar char="•"/>
            </a:pPr>
            <a:r>
              <a:rPr lang="en-US" altLang="en-US" smtClean="0"/>
              <a:t>Something you have a CONFIDENCE LEVEL of 7 or more on a 1 – 10 scale of accomplishing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154238" y="800100"/>
            <a:ext cx="6553200" cy="968375"/>
          </a:xfrm>
        </p:spPr>
        <p:txBody>
          <a:bodyPr/>
          <a:lstStyle/>
          <a:p>
            <a:r>
              <a:rPr lang="en-US" altLang="en-US" smtClean="0"/>
              <a:t>Risk Factor Self-Assessment Tools</a:t>
            </a:r>
            <a:br>
              <a:rPr lang="en-US" altLang="en-US" smtClean="0"/>
            </a:br>
            <a:endParaRPr lang="en-US" altLang="en-US" smtClean="0"/>
          </a:p>
        </p:txBody>
      </p:sp>
      <p:sp>
        <p:nvSpPr>
          <p:cNvPr id="39939" name="Content Placeholder 2"/>
          <p:cNvSpPr>
            <a:spLocks noGrp="1"/>
          </p:cNvSpPr>
          <p:nvPr>
            <p:ph idx="1"/>
          </p:nvPr>
        </p:nvSpPr>
        <p:spPr>
          <a:xfrm>
            <a:off x="1752600" y="1752600"/>
            <a:ext cx="7358063" cy="4953000"/>
          </a:xfrm>
        </p:spPr>
        <p:txBody>
          <a:bodyPr/>
          <a:lstStyle/>
          <a:p>
            <a:pPr algn="l"/>
            <a:endParaRPr lang="en-US" altLang="en-US" sz="1800" smtClean="0">
              <a:solidFill>
                <a:srgbClr val="FF0000"/>
              </a:solidFill>
              <a:hlinkClick r:id="rId3"/>
            </a:endParaRPr>
          </a:p>
          <a:p>
            <a:pPr algn="l"/>
            <a:r>
              <a:rPr lang="en-US" altLang="en-US" sz="1800" smtClean="0">
                <a:solidFill>
                  <a:srgbClr val="FF0000"/>
                </a:solidFill>
                <a:hlinkClick r:id="rId3"/>
              </a:rPr>
              <a:t>Heart Attack: </a:t>
            </a:r>
            <a:r>
              <a:rPr lang="en-US" altLang="en-US" sz="1800" i="1" u="sng" smtClean="0">
                <a:solidFill>
                  <a:srgbClr val="FF0000"/>
                </a:solidFill>
                <a:hlinkClick r:id="rId3"/>
              </a:rPr>
              <a:t>know your numbers</a:t>
            </a:r>
          </a:p>
          <a:p>
            <a:pPr algn="l"/>
            <a:r>
              <a:rPr lang="en-US" altLang="en-US" sz="1800" smtClean="0">
                <a:solidFill>
                  <a:schemeClr val="accent2"/>
                </a:solidFill>
                <a:hlinkClick r:id="rId3"/>
              </a:rPr>
              <a:t>http://www.heart.org/HEARTORG/Conditions/HeartAttack/HeartAttackToolsResources/Heart-Attack-RiskAssessment_UCM_303944_Article.jsp</a:t>
            </a:r>
            <a:endParaRPr lang="en-US" altLang="en-US" sz="1800" smtClean="0">
              <a:solidFill>
                <a:schemeClr val="accent2"/>
              </a:solidFill>
            </a:endParaRPr>
          </a:p>
          <a:p>
            <a:pPr algn="l"/>
            <a:endParaRPr lang="en-US" altLang="en-US" sz="1800" smtClean="0">
              <a:solidFill>
                <a:schemeClr val="accent2"/>
              </a:solidFill>
            </a:endParaRPr>
          </a:p>
          <a:p>
            <a:pPr algn="l"/>
            <a:r>
              <a:rPr lang="en-US" altLang="en-US" sz="1800" u="sng" smtClean="0">
                <a:solidFill>
                  <a:schemeClr val="accent2"/>
                </a:solidFill>
              </a:rPr>
              <a:t>Blood Pressure- </a:t>
            </a:r>
            <a:r>
              <a:rPr lang="en-US" altLang="en-US" sz="1800" i="1" smtClean="0">
                <a:solidFill>
                  <a:schemeClr val="accent2"/>
                </a:solidFill>
              </a:rPr>
              <a:t>know your numbers</a:t>
            </a:r>
          </a:p>
          <a:p>
            <a:pPr algn="l"/>
            <a:r>
              <a:rPr lang="en-US" altLang="en-US" sz="1800" smtClean="0">
                <a:hlinkClick r:id="rId4"/>
              </a:rPr>
              <a:t>http://www.heart.org/HEARTORG/Conditions/HighBloodPressure/WhyBloodPressureMatters/Assess-Your-High-Blood-Pressure-Related-Risks_UCM_301829_Article.jsp</a:t>
            </a:r>
            <a:endParaRPr lang="en-US" altLang="en-US" sz="1800" smtClean="0"/>
          </a:p>
          <a:p>
            <a:pPr algn="l"/>
            <a:endParaRPr lang="en-US" altLang="en-US" sz="1800" smtClean="0"/>
          </a:p>
          <a:p>
            <a:pPr algn="l"/>
            <a:r>
              <a:rPr lang="en-US" altLang="en-US" sz="1800" u="sng" smtClean="0">
                <a:solidFill>
                  <a:srgbClr val="FF0000"/>
                </a:solidFill>
              </a:rPr>
              <a:t>Diabetes- </a:t>
            </a:r>
            <a:r>
              <a:rPr lang="en-US" altLang="en-US" sz="1800" i="1" smtClean="0">
                <a:solidFill>
                  <a:srgbClr val="FF0000"/>
                </a:solidFill>
              </a:rPr>
              <a:t>know your numbers</a:t>
            </a:r>
            <a:endParaRPr lang="en-US" altLang="en-US" sz="1800" u="sng" smtClean="0">
              <a:solidFill>
                <a:srgbClr val="FF0000"/>
              </a:solidFill>
            </a:endParaRPr>
          </a:p>
          <a:p>
            <a:pPr algn="l"/>
            <a:r>
              <a:rPr lang="en-US" altLang="en-US" sz="1800" smtClean="0">
                <a:hlinkClick r:id="rId5"/>
              </a:rPr>
              <a:t>http://www.heart.org/HEARTORG/Conditions/Diabetes/DiabetesToolsResources/My-Diabetes-Health Assessment_UCM_313901_Article.jsp</a:t>
            </a:r>
            <a:endParaRPr lang="en-US" altLang="en-US" sz="1800" smtClean="0"/>
          </a:p>
          <a:p>
            <a:pPr algn="l"/>
            <a:endParaRPr lang="en-US" altLang="en-US" sz="1800" smtClean="0"/>
          </a:p>
          <a:p>
            <a:pPr algn="l"/>
            <a:endParaRPr lang="en-US" altLang="en-US" sz="1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057400" y="1524000"/>
            <a:ext cx="6770688" cy="1752600"/>
          </a:xfrm>
        </p:spPr>
        <p:txBody>
          <a:bodyPr/>
          <a:lstStyle/>
          <a:p>
            <a:pPr algn="l"/>
            <a:r>
              <a:rPr lang="en-US" altLang="en-US" smtClean="0"/>
              <a:t>From St. David’s School of Nursing…</a:t>
            </a:r>
            <a:br>
              <a:rPr lang="en-US" altLang="en-US" smtClean="0"/>
            </a:br>
            <a:r>
              <a:rPr lang="en-US" altLang="en-US" smtClean="0"/>
              <a:t/>
            </a:r>
            <a:br>
              <a:rPr lang="en-US" altLang="en-US" smtClean="0"/>
            </a:br>
            <a:endParaRPr lang="en-US" altLang="en-US" smtClean="0"/>
          </a:p>
        </p:txBody>
      </p:sp>
      <p:sp>
        <p:nvSpPr>
          <p:cNvPr id="17411" name="Content Placeholder 2"/>
          <p:cNvSpPr>
            <a:spLocks noGrp="1"/>
          </p:cNvSpPr>
          <p:nvPr>
            <p:ph idx="1"/>
          </p:nvPr>
        </p:nvSpPr>
        <p:spPr>
          <a:xfrm>
            <a:off x="2209800" y="2743200"/>
            <a:ext cx="6900863" cy="3962400"/>
          </a:xfrm>
        </p:spPr>
        <p:txBody>
          <a:bodyPr/>
          <a:lstStyle/>
          <a:p>
            <a:pPr algn="l">
              <a:spcBef>
                <a:spcPct val="0"/>
              </a:spcBef>
              <a:buSzTx/>
            </a:pPr>
            <a:r>
              <a:rPr lang="en-US" altLang="en-US" sz="2800" smtClean="0">
                <a:solidFill>
                  <a:srgbClr val="FF0000"/>
                </a:solidFill>
              </a:rPr>
              <a:t>	</a:t>
            </a:r>
          </a:p>
          <a:p>
            <a:pPr algn="l">
              <a:spcBef>
                <a:spcPct val="0"/>
              </a:spcBef>
              <a:buSzTx/>
            </a:pPr>
            <a:r>
              <a:rPr lang="en-US" altLang="en-US" sz="2000" b="0" smtClean="0"/>
              <a:t>    Dinorah Martinez-Anderson, MSN,APRN,FNP-C</a:t>
            </a:r>
          </a:p>
          <a:p>
            <a:pPr algn="l">
              <a:spcBef>
                <a:spcPct val="0"/>
              </a:spcBef>
              <a:buSzTx/>
            </a:pPr>
            <a:r>
              <a:rPr lang="en-US" altLang="en-US" sz="2000" b="0" smtClean="0"/>
              <a:t>      Marylyn Kajs-Wyllie MSN,APRN, CNS, CNRN</a:t>
            </a:r>
          </a:p>
          <a:p>
            <a:pPr algn="l">
              <a:spcBef>
                <a:spcPct val="0"/>
              </a:spcBef>
              <a:buSzTx/>
            </a:pPr>
            <a:endParaRPr lang="en-US" altLang="en-US" sz="2000" b="0" smtClean="0"/>
          </a:p>
          <a:p>
            <a:pPr algn="l">
              <a:spcBef>
                <a:spcPct val="0"/>
              </a:spcBef>
              <a:buSzTx/>
            </a:pPr>
            <a:endParaRPr lang="en-US" altLang="en-US" sz="2000" b="0" smtClean="0"/>
          </a:p>
          <a:p>
            <a:pPr algn="l">
              <a:spcBef>
                <a:spcPct val="0"/>
              </a:spcBef>
              <a:buSzTx/>
            </a:pPr>
            <a:r>
              <a:rPr lang="en-US" altLang="en-US" sz="2000" b="0" smtClean="0"/>
              <a:t>       Pamela Willson, PhD,APRN, FNP-C,FAANP </a:t>
            </a: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057400" y="1219200"/>
            <a:ext cx="6553200" cy="1143000"/>
          </a:xfrm>
        </p:spPr>
        <p:txBody>
          <a:bodyPr/>
          <a:lstStyle/>
          <a:p>
            <a:r>
              <a:rPr lang="en-US" altLang="en-US" smtClean="0"/>
              <a:t>References</a:t>
            </a:r>
          </a:p>
        </p:txBody>
      </p:sp>
      <p:sp>
        <p:nvSpPr>
          <p:cNvPr id="3" name="Content Placeholder 2"/>
          <p:cNvSpPr>
            <a:spLocks noGrp="1"/>
          </p:cNvSpPr>
          <p:nvPr>
            <p:ph idx="1"/>
          </p:nvPr>
        </p:nvSpPr>
        <p:spPr>
          <a:xfrm>
            <a:off x="1752600" y="2590800"/>
            <a:ext cx="7358063" cy="4114800"/>
          </a:xfrm>
        </p:spPr>
        <p:txBody>
          <a:bodyPr>
            <a:normAutofit/>
          </a:bodyPr>
          <a:lstStyle/>
          <a:p>
            <a:pPr marL="342900" indent="-342900" algn="l">
              <a:buFont typeface="Arial" panose="020B0604020202020204" pitchFamily="34" charset="0"/>
              <a:buChar char="•"/>
              <a:defRPr/>
            </a:pPr>
            <a:r>
              <a:rPr lang="en-US" sz="2000" b="0" dirty="0"/>
              <a:t>Anderson, J.A., Godwin, K.M., Petersen, N.J., Willson, P.C. (2013). A pilot test of videoconferencing to improve access to a stroke risk-reduction </a:t>
            </a:r>
            <a:r>
              <a:rPr lang="en-US" sz="2000" b="0" dirty="0" err="1"/>
              <a:t>programme</a:t>
            </a:r>
            <a:r>
              <a:rPr lang="en-US" sz="2000" b="0" dirty="0"/>
              <a:t> for Veterans. </a:t>
            </a:r>
            <a:r>
              <a:rPr lang="en-US" sz="2000" b="0" i="1" dirty="0"/>
              <a:t>Journal of Telemedicine and </a:t>
            </a:r>
            <a:r>
              <a:rPr lang="en-US" sz="2000" b="0" i="1" dirty="0" err="1"/>
              <a:t>Telecare</a:t>
            </a:r>
            <a:r>
              <a:rPr lang="en-US" sz="2000" b="0" i="1" dirty="0"/>
              <a:t>, 19</a:t>
            </a:r>
            <a:r>
              <a:rPr lang="en-US" sz="2000" b="0" dirty="0"/>
              <a:t>(3), 135 – 141</a:t>
            </a:r>
            <a:r>
              <a:rPr lang="en-US" sz="2000" b="0" dirty="0" smtClean="0"/>
              <a:t>.</a:t>
            </a:r>
          </a:p>
          <a:p>
            <a:pPr algn="l">
              <a:defRPr/>
            </a:pPr>
            <a:endParaRPr lang="en-US" sz="2000" b="0" dirty="0" smtClean="0"/>
          </a:p>
          <a:p>
            <a:pPr marL="342900" indent="-342900" algn="l">
              <a:buFont typeface="Arial" panose="020B0604020202020204" pitchFamily="34" charset="0"/>
              <a:buChar char="•"/>
              <a:defRPr/>
            </a:pPr>
            <a:r>
              <a:rPr lang="en-US" sz="2000" b="0" dirty="0" smtClean="0"/>
              <a:t>Anderson</a:t>
            </a:r>
            <a:r>
              <a:rPr lang="en-US" sz="2000" b="0" dirty="0"/>
              <a:t>, J. A., Willson, P., Godwin, K. M., Petersen, N. J., &amp; Kent, T. (2014). Use of a Clinical Video Teleconference (CVT) Technology Model to Implement Patient Self-Management to Prevent Stroke. </a:t>
            </a:r>
            <a:r>
              <a:rPr lang="en-US" sz="2000" b="0" i="1" dirty="0"/>
              <a:t>The Internet Journal of Advanced Nursing Practice. 13(1).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905000" y="609600"/>
            <a:ext cx="6705600" cy="1143000"/>
          </a:xfrm>
        </p:spPr>
        <p:txBody>
          <a:bodyPr/>
          <a:lstStyle/>
          <a:p>
            <a:pPr algn="l"/>
            <a:r>
              <a:rPr lang="en-US" altLang="en-US" smtClean="0"/>
              <a:t>Thank You &amp; Your	     Thanks You!</a:t>
            </a:r>
          </a:p>
        </p:txBody>
      </p:sp>
      <p:sp>
        <p:nvSpPr>
          <p:cNvPr id="41987" name="Content Placeholder 2"/>
          <p:cNvSpPr>
            <a:spLocks noGrp="1"/>
          </p:cNvSpPr>
          <p:nvPr>
            <p:ph idx="1"/>
          </p:nvPr>
        </p:nvSpPr>
        <p:spPr/>
        <p:txBody>
          <a:bodyPr/>
          <a:lstStyle/>
          <a:p>
            <a:pPr algn="l"/>
            <a:r>
              <a:rPr lang="en-US" altLang="en-US" smtClean="0"/>
              <a:t>Contact Us at:</a:t>
            </a:r>
          </a:p>
          <a:p>
            <a:pPr algn="l"/>
            <a:endParaRPr lang="en-US" altLang="en-US" smtClean="0"/>
          </a:p>
          <a:p>
            <a:pPr algn="l"/>
            <a:r>
              <a:rPr lang="en-US" altLang="en-US" smtClean="0"/>
              <a:t>Dinorah  d_m282@txstate.edu</a:t>
            </a:r>
          </a:p>
          <a:p>
            <a:pPr algn="l"/>
            <a:r>
              <a:rPr lang="en-US" altLang="en-US" smtClean="0"/>
              <a:t>Marylyn  mk35@txstate.edu</a:t>
            </a:r>
          </a:p>
          <a:p>
            <a:pPr algn="l"/>
            <a:endParaRPr lang="en-US" altLang="en-US" smtClean="0"/>
          </a:p>
          <a:p>
            <a:pPr algn="l"/>
            <a:endParaRPr lang="en-US" altLang="en-US" smtClean="0"/>
          </a:p>
          <a:p>
            <a:pPr algn="l"/>
            <a:endParaRPr lang="en-US" altLang="en-US" smtClean="0"/>
          </a:p>
          <a:p>
            <a:pPr algn="l"/>
            <a:endParaRPr lang="en-US" altLang="en-US" smtClean="0"/>
          </a:p>
          <a:p>
            <a:pPr algn="l"/>
            <a:r>
              <a:rPr lang="en-US" altLang="en-US" smtClean="0"/>
              <a:t>Pamela Willson, PhD, APRN, FNP-BC, CNE, FAANP</a:t>
            </a:r>
          </a:p>
          <a:p>
            <a:pPr algn="l"/>
            <a:r>
              <a:rPr lang="en-US" altLang="en-US" smtClean="0"/>
              <a:t>	</a:t>
            </a:r>
            <a:r>
              <a:rPr lang="en-US" altLang="en-US" smtClean="0">
                <a:hlinkClick r:id="rId3"/>
              </a:rPr>
              <a:t>paw66@txstate.edu</a:t>
            </a:r>
            <a:endParaRPr lang="en-US" altLang="en-US" smtClean="0"/>
          </a:p>
          <a:p>
            <a:pPr algn="l"/>
            <a:endParaRPr lang="en-US" altLang="en-US" smtClean="0"/>
          </a:p>
        </p:txBody>
      </p:sp>
      <p:pic>
        <p:nvPicPr>
          <p:cNvPr id="4198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5146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0" y="1600200"/>
            <a:ext cx="6553200" cy="1143000"/>
          </a:xfrm>
        </p:spPr>
        <p:txBody>
          <a:bodyPr/>
          <a:lstStyle/>
          <a:p>
            <a:r>
              <a:rPr lang="en-US" altLang="en-US" sz="3200" smtClean="0"/>
              <a:t>Objectives</a:t>
            </a:r>
          </a:p>
        </p:txBody>
      </p:sp>
      <p:sp>
        <p:nvSpPr>
          <p:cNvPr id="3" name="Content Placeholder 2"/>
          <p:cNvSpPr>
            <a:spLocks noGrp="1"/>
          </p:cNvSpPr>
          <p:nvPr>
            <p:ph idx="1"/>
          </p:nvPr>
        </p:nvSpPr>
        <p:spPr>
          <a:xfrm>
            <a:off x="2209800" y="2743200"/>
            <a:ext cx="6900863" cy="3962400"/>
          </a:xfrm>
        </p:spPr>
        <p:txBody>
          <a:bodyPr/>
          <a:lstStyle/>
          <a:p>
            <a:pPr marL="342900" indent="-342900" algn="l">
              <a:buFont typeface="Arial" panose="020B0604020202020204" pitchFamily="34" charset="0"/>
              <a:buChar char="•"/>
              <a:defRPr/>
            </a:pPr>
            <a:r>
              <a:rPr lang="en-US" sz="2400" dirty="0" smtClean="0"/>
              <a:t>Identify </a:t>
            </a:r>
            <a:r>
              <a:rPr lang="en-US" sz="2400" dirty="0"/>
              <a:t>personal </a:t>
            </a:r>
            <a:r>
              <a:rPr lang="en-US" sz="2400" dirty="0" smtClean="0"/>
              <a:t>cardiovascular </a:t>
            </a:r>
            <a:r>
              <a:rPr lang="en-US" sz="2400" dirty="0"/>
              <a:t>risk </a:t>
            </a:r>
            <a:r>
              <a:rPr lang="en-US" sz="2400" dirty="0" smtClean="0"/>
              <a:t>factors.</a:t>
            </a:r>
          </a:p>
          <a:p>
            <a:pPr marL="342900" indent="-342900" algn="l">
              <a:buFont typeface="Arial" panose="020B0604020202020204" pitchFamily="34" charset="0"/>
              <a:buChar char="•"/>
              <a:defRPr/>
            </a:pPr>
            <a:endParaRPr lang="en-US" sz="2400" dirty="0" smtClean="0"/>
          </a:p>
          <a:p>
            <a:pPr marL="342900" indent="-342900" algn="l">
              <a:buFont typeface="Arial" panose="020B0604020202020204" pitchFamily="34" charset="0"/>
              <a:buChar char="•"/>
              <a:defRPr/>
            </a:pPr>
            <a:r>
              <a:rPr lang="en-US" sz="2400" dirty="0"/>
              <a:t>I</a:t>
            </a:r>
            <a:r>
              <a:rPr lang="en-US" sz="2400" dirty="0" smtClean="0"/>
              <a:t>dentify your </a:t>
            </a:r>
            <a:r>
              <a:rPr lang="en-US" sz="2400" dirty="0"/>
              <a:t>readiness to take actions to reduce </a:t>
            </a:r>
            <a:r>
              <a:rPr lang="en-US" sz="2400" dirty="0" smtClean="0"/>
              <a:t>cardiovascular risks.</a:t>
            </a:r>
            <a:endParaRPr lang="en-US" sz="2400" dirty="0"/>
          </a:p>
          <a:p>
            <a:pPr algn="l">
              <a:defRPr/>
            </a:pPr>
            <a:endParaRPr lang="en-US" sz="2400" dirty="0" smtClean="0"/>
          </a:p>
          <a:p>
            <a:pPr marL="342900" indent="-342900" algn="l">
              <a:buFont typeface="Arial" panose="020B0604020202020204" pitchFamily="34" charset="0"/>
              <a:buChar char="•"/>
              <a:defRPr/>
            </a:pPr>
            <a:r>
              <a:rPr lang="en-US" sz="2400" dirty="0" smtClean="0"/>
              <a:t>Make </a:t>
            </a:r>
            <a:r>
              <a:rPr lang="en-US" sz="2400" dirty="0"/>
              <a:t>a personal action plan to manage </a:t>
            </a:r>
            <a:r>
              <a:rPr lang="en-US" sz="2400" dirty="0" smtClean="0"/>
              <a:t>a </a:t>
            </a:r>
            <a:r>
              <a:rPr lang="en-US" sz="2400" dirty="0"/>
              <a:t>risk </a:t>
            </a:r>
            <a:r>
              <a:rPr lang="en-US" sz="2400" dirty="0" smtClean="0"/>
              <a:t>factor(s). </a:t>
            </a:r>
            <a:endParaRPr lang="en-US" sz="2400" dirty="0"/>
          </a:p>
          <a:p>
            <a:pPr>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54213" y="695325"/>
            <a:ext cx="6858000" cy="1143000"/>
          </a:xfrm>
        </p:spPr>
        <p:txBody>
          <a:bodyPr/>
          <a:lstStyle/>
          <a:p>
            <a:r>
              <a:rPr lang="en-US" altLang="en-US" smtClean="0"/>
              <a:t>   KNOW YOU           NUMBERS</a:t>
            </a:r>
          </a:p>
        </p:txBody>
      </p:sp>
      <p:sp>
        <p:nvSpPr>
          <p:cNvPr id="21508" name="TextBox 4"/>
          <p:cNvSpPr txBox="1">
            <a:spLocks noChangeArrowheads="1"/>
          </p:cNvSpPr>
          <p:nvPr/>
        </p:nvSpPr>
        <p:spPr bwMode="auto">
          <a:xfrm>
            <a:off x="1785938" y="2057400"/>
            <a:ext cx="7358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SzPct val="100000"/>
              <a:defRPr sz="2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100000"/>
              <a:buFont typeface="Courier New" panose="02070309020205020404" pitchFamily="49" charset="0"/>
              <a:buChar char="o"/>
              <a:defRPr sz="1400">
                <a:solidFill>
                  <a:schemeClr val="tx1"/>
                </a:solidFill>
                <a:latin typeface="Univers 55 Roman"/>
                <a:ea typeface="ＭＳ Ｐゴシック" panose="020B0600070205080204" pitchFamily="34" charset="-128"/>
              </a:defRPr>
            </a:lvl2pPr>
            <a:lvl3pPr marL="1143000" indent="-228600">
              <a:spcBef>
                <a:spcPct val="20000"/>
              </a:spcBef>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3pPr>
            <a:lvl4pPr marL="1600200" indent="-228600">
              <a:spcBef>
                <a:spcPct val="20000"/>
              </a:spcBef>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4pPr>
            <a:lvl5pPr marL="2057400" indent="-228600">
              <a:spcBef>
                <a:spcPct val="20000"/>
              </a:spcBef>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5pPr>
            <a:lvl6pPr marL="25146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6pPr>
            <a:lvl7pPr marL="29718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7pPr>
            <a:lvl8pPr marL="34290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8pPr>
            <a:lvl9pPr marL="38862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9pPr>
          </a:lstStyle>
          <a:p>
            <a:pPr>
              <a:spcBef>
                <a:spcPct val="0"/>
              </a:spcBef>
              <a:buSzTx/>
            </a:pPr>
            <a:r>
              <a:rPr lang="en-US" altLang="en-US" sz="2000">
                <a:latin typeface="Segoe Print" panose="02000600000000000000" pitchFamily="2" charset="0"/>
              </a:rPr>
              <a:t>There are 3 important numbers that can save your life.</a:t>
            </a:r>
          </a:p>
        </p:txBody>
      </p:sp>
      <p:sp>
        <p:nvSpPr>
          <p:cNvPr id="21509" name="TextBox 5"/>
          <p:cNvSpPr txBox="1">
            <a:spLocks noChangeArrowheads="1"/>
          </p:cNvSpPr>
          <p:nvPr/>
        </p:nvSpPr>
        <p:spPr bwMode="auto">
          <a:xfrm>
            <a:off x="2051050" y="2482850"/>
            <a:ext cx="6810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lgn="ctr">
              <a:spcBef>
                <a:spcPct val="20000"/>
              </a:spcBef>
              <a:buSzPct val="100000"/>
              <a:defRPr sz="2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100000"/>
              <a:buFont typeface="Courier New" panose="02070309020205020404" pitchFamily="49" charset="0"/>
              <a:buChar char="o"/>
              <a:defRPr sz="1400">
                <a:solidFill>
                  <a:schemeClr val="tx1"/>
                </a:solidFill>
                <a:latin typeface="Univers 55 Roman"/>
                <a:ea typeface="ＭＳ Ｐゴシック" panose="020B0600070205080204" pitchFamily="34" charset="-128"/>
              </a:defRPr>
            </a:lvl2pPr>
            <a:lvl3pPr marL="1143000" indent="-228600">
              <a:spcBef>
                <a:spcPct val="20000"/>
              </a:spcBef>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3pPr>
            <a:lvl4pPr marL="1600200" indent="-228600">
              <a:spcBef>
                <a:spcPct val="20000"/>
              </a:spcBef>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4pPr>
            <a:lvl5pPr marL="2057400" indent="-228600">
              <a:spcBef>
                <a:spcPct val="20000"/>
              </a:spcBef>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5pPr>
            <a:lvl6pPr marL="25146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6pPr>
            <a:lvl7pPr marL="29718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7pPr>
            <a:lvl8pPr marL="34290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8pPr>
            <a:lvl9pPr marL="38862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9pPr>
          </a:lstStyle>
          <a:p>
            <a:pPr algn="l">
              <a:spcBef>
                <a:spcPct val="0"/>
              </a:spcBef>
              <a:buSzTx/>
              <a:buFontTx/>
              <a:buAutoNum type="arabicPeriod"/>
            </a:pPr>
            <a:r>
              <a:rPr lang="en-US" altLang="en-US" sz="2400" b="0">
                <a:latin typeface="Segoe Print" panose="02000600000000000000" pitchFamily="2" charset="0"/>
              </a:rPr>
              <a:t>Key to Heart Health- </a:t>
            </a:r>
            <a:r>
              <a:rPr lang="en-US" altLang="en-US" sz="2400" b="0"/>
              <a:t>Blood Pressure</a:t>
            </a:r>
          </a:p>
          <a:p>
            <a:pPr algn="l">
              <a:spcBef>
                <a:spcPct val="0"/>
              </a:spcBef>
              <a:buSzTx/>
              <a:buFontTx/>
              <a:buAutoNum type="arabicPeriod"/>
            </a:pPr>
            <a:r>
              <a:rPr lang="en-US" altLang="en-US" sz="2400" b="0">
                <a:latin typeface="Segoe Print" panose="02000600000000000000" pitchFamily="2" charset="0"/>
              </a:rPr>
              <a:t>Predictor of Heart Attack- </a:t>
            </a:r>
            <a:r>
              <a:rPr lang="en-US" altLang="en-US" sz="2400" b="0"/>
              <a:t>Cholesterol</a:t>
            </a:r>
          </a:p>
          <a:p>
            <a:pPr algn="l">
              <a:spcBef>
                <a:spcPct val="0"/>
              </a:spcBef>
              <a:buSzTx/>
              <a:buFontTx/>
              <a:buAutoNum type="arabicPeriod"/>
            </a:pPr>
            <a:r>
              <a:rPr lang="en-US" altLang="en-US" sz="2400" b="0">
                <a:latin typeface="Segoe Print" panose="02000600000000000000" pitchFamily="2" charset="0"/>
              </a:rPr>
              <a:t>Connection to Heart Disease- </a:t>
            </a:r>
            <a:r>
              <a:rPr lang="en-US" altLang="en-US" sz="2400" b="0"/>
              <a:t>Waist Size</a:t>
            </a:r>
          </a:p>
        </p:txBody>
      </p:sp>
      <p:pic>
        <p:nvPicPr>
          <p:cNvPr id="2151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9475" y="3886200"/>
            <a:ext cx="12954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3733800"/>
            <a:ext cx="3535362"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93000" y="3886200"/>
            <a:ext cx="149225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Box 9"/>
          <p:cNvSpPr txBox="1">
            <a:spLocks noChangeArrowheads="1"/>
          </p:cNvSpPr>
          <p:nvPr/>
        </p:nvSpPr>
        <p:spPr bwMode="auto">
          <a:xfrm>
            <a:off x="1954213" y="6492875"/>
            <a:ext cx="4756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buSzPct val="100000"/>
              <a:defRPr sz="2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100000"/>
              <a:buFont typeface="Courier New" panose="02070309020205020404" pitchFamily="49" charset="0"/>
              <a:buChar char="o"/>
              <a:defRPr sz="1400">
                <a:solidFill>
                  <a:schemeClr val="tx1"/>
                </a:solidFill>
                <a:latin typeface="Univers 55 Roman"/>
                <a:ea typeface="ＭＳ Ｐゴシック" panose="020B0600070205080204" pitchFamily="34" charset="-128"/>
              </a:defRPr>
            </a:lvl2pPr>
            <a:lvl3pPr marL="1143000" indent="-228600">
              <a:spcBef>
                <a:spcPct val="20000"/>
              </a:spcBef>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3pPr>
            <a:lvl4pPr marL="1600200" indent="-228600">
              <a:spcBef>
                <a:spcPct val="20000"/>
              </a:spcBef>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4pPr>
            <a:lvl5pPr marL="2057400" indent="-228600">
              <a:spcBef>
                <a:spcPct val="20000"/>
              </a:spcBef>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5pPr>
            <a:lvl6pPr marL="25146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6pPr>
            <a:lvl7pPr marL="29718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7pPr>
            <a:lvl8pPr marL="34290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8pPr>
            <a:lvl9pPr marL="38862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9pPr>
          </a:lstStyle>
          <a:p>
            <a:pPr algn="l">
              <a:spcBef>
                <a:spcPct val="0"/>
              </a:spcBef>
              <a:buSzTx/>
            </a:pPr>
            <a:r>
              <a:rPr lang="en-US" altLang="en-US" sz="1000" b="0"/>
              <a:t>http://www.webmd.com/heart/features/do-you-know-your-heart-numbers?page=2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        Check your           Knowledge</a:t>
            </a:r>
          </a:p>
        </p:txBody>
      </p:sp>
      <p:sp>
        <p:nvSpPr>
          <p:cNvPr id="4" name="TextBox 3"/>
          <p:cNvSpPr txBox="1">
            <a:spLocks noChangeArrowheads="1"/>
          </p:cNvSpPr>
          <p:nvPr/>
        </p:nvSpPr>
        <p:spPr bwMode="auto">
          <a:xfrm>
            <a:off x="1905000" y="2514600"/>
            <a:ext cx="6858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SzPct val="100000"/>
              <a:defRPr sz="2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100000"/>
              <a:buFont typeface="Courier New" panose="02070309020205020404" pitchFamily="49" charset="0"/>
              <a:buChar char="o"/>
              <a:defRPr sz="1400">
                <a:solidFill>
                  <a:schemeClr val="tx1"/>
                </a:solidFill>
                <a:latin typeface="Univers 55 Roman"/>
                <a:ea typeface="ＭＳ Ｐゴシック" panose="020B0600070205080204" pitchFamily="34" charset="-128"/>
              </a:defRPr>
            </a:lvl2pPr>
            <a:lvl3pPr marL="1143000" indent="-228600">
              <a:spcBef>
                <a:spcPct val="20000"/>
              </a:spcBef>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3pPr>
            <a:lvl4pPr marL="1600200" indent="-228600">
              <a:spcBef>
                <a:spcPct val="20000"/>
              </a:spcBef>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4pPr>
            <a:lvl5pPr marL="2057400" indent="-228600">
              <a:spcBef>
                <a:spcPct val="20000"/>
              </a:spcBef>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5pPr>
            <a:lvl6pPr marL="25146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6pPr>
            <a:lvl7pPr marL="29718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7pPr>
            <a:lvl8pPr marL="34290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8pPr>
            <a:lvl9pPr marL="38862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9pPr>
          </a:lstStyle>
          <a:p>
            <a:pPr>
              <a:spcBef>
                <a:spcPct val="0"/>
              </a:spcBef>
              <a:buSzTx/>
            </a:pPr>
            <a:r>
              <a:rPr lang="en-US" altLang="en-US" sz="5400"/>
              <a:t>What is an ideal Blood Pressure?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        Check your            Knowledge</a:t>
            </a:r>
          </a:p>
        </p:txBody>
      </p:sp>
      <p:sp>
        <p:nvSpPr>
          <p:cNvPr id="4" name="TextBox 3"/>
          <p:cNvSpPr txBox="1">
            <a:spLocks noChangeArrowheads="1"/>
          </p:cNvSpPr>
          <p:nvPr/>
        </p:nvSpPr>
        <p:spPr bwMode="auto">
          <a:xfrm>
            <a:off x="-3657600" y="2667000"/>
            <a:ext cx="179260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SzPct val="100000"/>
              <a:defRPr sz="2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100000"/>
              <a:buFont typeface="Courier New" panose="02070309020205020404" pitchFamily="49" charset="0"/>
              <a:buChar char="o"/>
              <a:defRPr sz="1400">
                <a:solidFill>
                  <a:schemeClr val="tx1"/>
                </a:solidFill>
                <a:latin typeface="Univers 55 Roman"/>
                <a:ea typeface="ＭＳ Ｐゴシック" panose="020B0600070205080204" pitchFamily="34" charset="-128"/>
              </a:defRPr>
            </a:lvl2pPr>
            <a:lvl3pPr marL="1143000" indent="-228600">
              <a:spcBef>
                <a:spcPct val="20000"/>
              </a:spcBef>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3pPr>
            <a:lvl4pPr marL="1600200" indent="-228600">
              <a:spcBef>
                <a:spcPct val="20000"/>
              </a:spcBef>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4pPr>
            <a:lvl5pPr marL="2057400" indent="-228600">
              <a:spcBef>
                <a:spcPct val="20000"/>
              </a:spcBef>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5pPr>
            <a:lvl6pPr marL="25146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6pPr>
            <a:lvl7pPr marL="29718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7pPr>
            <a:lvl8pPr marL="34290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8pPr>
            <a:lvl9pPr marL="38862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9pPr>
          </a:lstStyle>
          <a:p>
            <a:pPr>
              <a:spcBef>
                <a:spcPct val="0"/>
              </a:spcBef>
              <a:buSzTx/>
            </a:pPr>
            <a:r>
              <a:rPr lang="en-US" altLang="en-US" sz="2400"/>
              <a:t> </a:t>
            </a:r>
            <a:r>
              <a:rPr lang="en-US" altLang="en-US" sz="5400"/>
              <a:t>What is an ideal </a:t>
            </a:r>
          </a:p>
          <a:p>
            <a:pPr>
              <a:spcBef>
                <a:spcPct val="0"/>
              </a:spcBef>
              <a:buSzTx/>
            </a:pPr>
            <a:r>
              <a:rPr lang="en-US" altLang="en-US" sz="5400"/>
              <a:t>Cholesterol level?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ChangeArrowheads="1"/>
          </p:cNvSpPr>
          <p:nvPr/>
        </p:nvSpPr>
        <p:spPr bwMode="auto">
          <a:xfrm>
            <a:off x="685800" y="1676400"/>
            <a:ext cx="8229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SzPct val="100000"/>
              <a:defRPr sz="2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100000"/>
              <a:buFont typeface="Courier New" panose="02070309020205020404" pitchFamily="49" charset="0"/>
              <a:buChar char="o"/>
              <a:defRPr sz="1400">
                <a:solidFill>
                  <a:schemeClr val="tx1"/>
                </a:solidFill>
                <a:latin typeface="Univers 55 Roman"/>
                <a:ea typeface="ＭＳ Ｐゴシック" panose="020B0600070205080204" pitchFamily="34" charset="-128"/>
              </a:defRPr>
            </a:lvl2pPr>
            <a:lvl3pPr marL="1143000" indent="-228600">
              <a:spcBef>
                <a:spcPct val="20000"/>
              </a:spcBef>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3pPr>
            <a:lvl4pPr marL="1600200" indent="-228600">
              <a:spcBef>
                <a:spcPct val="20000"/>
              </a:spcBef>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4pPr>
            <a:lvl5pPr marL="2057400" indent="-228600">
              <a:spcBef>
                <a:spcPct val="20000"/>
              </a:spcBef>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5pPr>
            <a:lvl6pPr marL="25146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6pPr>
            <a:lvl7pPr marL="29718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7pPr>
            <a:lvl8pPr marL="34290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8pPr>
            <a:lvl9pPr marL="38862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9pPr>
          </a:lstStyle>
          <a:p>
            <a:pPr algn="l">
              <a:spcBef>
                <a:spcPct val="0"/>
              </a:spcBef>
              <a:buSzTx/>
            </a:pPr>
            <a:r>
              <a:rPr lang="en-US" altLang="en-US" sz="2000" b="0">
                <a:hlinkClick r:id="rId3"/>
              </a:rPr>
              <a:t>https://media.heart.org/fc/patient_ed/Healthy_Heart_Quizzes_Reskin_v0.6/index-3.html?xmlHash=ffc126cf47c3b1b5553594ae68110ad2</a:t>
            </a:r>
            <a:endParaRPr lang="en-US" altLang="en-US" sz="2000" b="0"/>
          </a:p>
          <a:p>
            <a:pPr algn="l">
              <a:spcBef>
                <a:spcPct val="0"/>
              </a:spcBef>
              <a:buSzTx/>
            </a:pPr>
            <a:endParaRPr lang="en-US" altLang="en-US" sz="2000" b="0"/>
          </a:p>
          <a:p>
            <a:pPr algn="l">
              <a:spcBef>
                <a:spcPct val="0"/>
              </a:spcBef>
              <a:buSzTx/>
            </a:pPr>
            <a:endParaRPr lang="en-US" altLang="en-US" sz="2000" b="0"/>
          </a:p>
          <a:p>
            <a:pPr algn="l">
              <a:spcBef>
                <a:spcPct val="0"/>
              </a:spcBef>
              <a:buSzTx/>
            </a:pPr>
            <a:endParaRPr lang="en-US" altLang="en-US" sz="2000" b="0"/>
          </a:p>
        </p:txBody>
      </p:sp>
      <p:sp>
        <p:nvSpPr>
          <p:cNvPr id="25604" name="TextBox 3"/>
          <p:cNvSpPr txBox="1">
            <a:spLocks noChangeArrowheads="1"/>
          </p:cNvSpPr>
          <p:nvPr/>
        </p:nvSpPr>
        <p:spPr bwMode="auto">
          <a:xfrm>
            <a:off x="2057400" y="609600"/>
            <a:ext cx="594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SzPct val="100000"/>
              <a:defRPr sz="2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100000"/>
              <a:buFont typeface="Courier New" panose="02070309020205020404" pitchFamily="49" charset="0"/>
              <a:buChar char="o"/>
              <a:defRPr sz="1400">
                <a:solidFill>
                  <a:schemeClr val="tx1"/>
                </a:solidFill>
                <a:latin typeface="Univers 55 Roman"/>
                <a:ea typeface="ＭＳ Ｐゴシック" panose="020B0600070205080204" pitchFamily="34" charset="-128"/>
              </a:defRPr>
            </a:lvl2pPr>
            <a:lvl3pPr marL="1143000" indent="-228600">
              <a:spcBef>
                <a:spcPct val="20000"/>
              </a:spcBef>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3pPr>
            <a:lvl4pPr marL="1600200" indent="-228600">
              <a:spcBef>
                <a:spcPct val="20000"/>
              </a:spcBef>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4pPr>
            <a:lvl5pPr marL="2057400" indent="-228600">
              <a:spcBef>
                <a:spcPct val="20000"/>
              </a:spcBef>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5pPr>
            <a:lvl6pPr marL="25146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6pPr>
            <a:lvl7pPr marL="29718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7pPr>
            <a:lvl8pPr marL="34290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8pPr>
            <a:lvl9pPr marL="3886200" indent="-228600" eaLnBrk="0" fontAlgn="base" hangingPunct="0">
              <a:spcBef>
                <a:spcPct val="20000"/>
              </a:spcBef>
              <a:spcAft>
                <a:spcPct val="0"/>
              </a:spcAft>
              <a:buSzPct val="100000"/>
              <a:buFont typeface="Courier New" panose="02070309020205020404" pitchFamily="49" charset="0"/>
              <a:buChar char="o"/>
              <a:defRPr sz="1200">
                <a:solidFill>
                  <a:schemeClr val="tx1"/>
                </a:solidFill>
                <a:latin typeface="Univers 55 Roman"/>
                <a:ea typeface="ＭＳ Ｐゴシック" panose="020B0600070205080204" pitchFamily="34" charset="-128"/>
              </a:defRPr>
            </a:lvl9pPr>
          </a:lstStyle>
          <a:p>
            <a:pPr>
              <a:spcBef>
                <a:spcPct val="0"/>
              </a:spcBef>
              <a:buSzTx/>
            </a:pPr>
            <a:r>
              <a:rPr lang="en-US" altLang="en-US" sz="3600" u="sng">
                <a:solidFill>
                  <a:srgbClr val="FF0000"/>
                </a:solidFill>
              </a:rPr>
              <a:t>Heart Healthy Quiz</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_2">
  <a:themeElements>
    <a:clrScheme name="">
      <a:dk1>
        <a:srgbClr val="000000"/>
      </a:dk1>
      <a:lt1>
        <a:srgbClr val="FFFFFF"/>
      </a:lt1>
      <a:dk2>
        <a:srgbClr val="000000"/>
      </a:dk2>
      <a:lt2>
        <a:srgbClr val="808080"/>
      </a:lt2>
      <a:accent1>
        <a:srgbClr val="FFF700"/>
      </a:accent1>
      <a:accent2>
        <a:srgbClr val="0000FF"/>
      </a:accent2>
      <a:accent3>
        <a:srgbClr val="FFFFFF"/>
      </a:accent3>
      <a:accent4>
        <a:srgbClr val="000000"/>
      </a:accent4>
      <a:accent5>
        <a:srgbClr val="FFFAAA"/>
      </a:accent5>
      <a:accent6>
        <a:srgbClr val="0000E7"/>
      </a:accent6>
      <a:hlink>
        <a:srgbClr val="99CC99"/>
      </a:hlink>
      <a:folHlink>
        <a:srgbClr val="5A0019"/>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1725</TotalTime>
  <Words>1285</Words>
  <Application>Microsoft Office PowerPoint</Application>
  <PresentationFormat>On-screen Show (4:3)</PresentationFormat>
  <Paragraphs>186</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ＭＳ Ｐゴシック</vt:lpstr>
      <vt:lpstr>Arial</vt:lpstr>
      <vt:lpstr>Courier New</vt:lpstr>
      <vt:lpstr>Segoe Print</vt:lpstr>
      <vt:lpstr>Times New Roman</vt:lpstr>
      <vt:lpstr>Univers 55 Roman</vt:lpstr>
      <vt:lpstr>Univers LT Std 75 Black</vt:lpstr>
      <vt:lpstr>Template_2</vt:lpstr>
      <vt:lpstr>PowerPoint Presentation</vt:lpstr>
      <vt:lpstr>From St. David’s School of Nursing…  </vt:lpstr>
      <vt:lpstr>Objectives</vt:lpstr>
      <vt:lpstr>   KNOW YOU           NUMBERS</vt:lpstr>
      <vt:lpstr>        Check your           Knowledge</vt:lpstr>
      <vt:lpstr>PowerPoint Presentation</vt:lpstr>
      <vt:lpstr>PowerPoint Presentation</vt:lpstr>
      <vt:lpstr>        Check your            Knowledge</vt:lpstr>
      <vt:lpstr>PowerPoint Presentation</vt:lpstr>
      <vt:lpstr>PowerPoint Presentation</vt:lpstr>
      <vt:lpstr>PowerPoint Presentation</vt:lpstr>
      <vt:lpstr>PowerPoint Presentation</vt:lpstr>
      <vt:lpstr>PowerPoint Presentation</vt:lpstr>
      <vt:lpstr>PowerPoint Presentation</vt:lpstr>
      <vt:lpstr>   Concerns       Problems</vt:lpstr>
      <vt:lpstr>PowerPoint Presentation</vt:lpstr>
      <vt:lpstr>Action Planning</vt:lpstr>
      <vt:lpstr>              What is a          Action Plan?</vt:lpstr>
      <vt:lpstr>Risk Factor Self-Assessment Tools </vt:lpstr>
      <vt:lpstr>References</vt:lpstr>
      <vt:lpstr>Thank You &amp; Your      Thanks You!</vt:lpstr>
    </vt:vector>
  </TitlesOfParts>
  <Company>MRP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MRP</dc:creator>
  <cp:lastModifiedBy>Cardwell, William</cp:lastModifiedBy>
  <cp:revision>90</cp:revision>
  <cp:lastPrinted>2015-04-21T15:13:51Z</cp:lastPrinted>
  <dcterms:created xsi:type="dcterms:W3CDTF">2008-03-03T18:35:18Z</dcterms:created>
  <dcterms:modified xsi:type="dcterms:W3CDTF">2015-04-21T15:14:04Z</dcterms:modified>
</cp:coreProperties>
</file>