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4" r:id="rId1"/>
  </p:sldMasterIdLst>
  <p:notesMasterIdLst>
    <p:notesMasterId r:id="rId18"/>
  </p:notesMasterIdLst>
  <p:handoutMasterIdLst>
    <p:handoutMasterId r:id="rId19"/>
  </p:handoutMasterIdLst>
  <p:sldIdLst>
    <p:sldId id="256" r:id="rId2"/>
    <p:sldId id="257" r:id="rId3"/>
    <p:sldId id="259" r:id="rId4"/>
    <p:sldId id="260" r:id="rId5"/>
    <p:sldId id="272" r:id="rId6"/>
    <p:sldId id="275" r:id="rId7"/>
    <p:sldId id="263" r:id="rId8"/>
    <p:sldId id="264" r:id="rId9"/>
    <p:sldId id="265" r:id="rId10"/>
    <p:sldId id="267" r:id="rId11"/>
    <p:sldId id="268" r:id="rId12"/>
    <p:sldId id="269" r:id="rId13"/>
    <p:sldId id="273" r:id="rId14"/>
    <p:sldId id="261" r:id="rId15"/>
    <p:sldId id="262" r:id="rId16"/>
    <p:sldId id="274"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3022" autoAdjust="0"/>
  </p:normalViewPr>
  <p:slideViewPr>
    <p:cSldViewPr>
      <p:cViewPr varScale="1">
        <p:scale>
          <a:sx n="98" d="100"/>
          <a:sy n="98" d="100"/>
        </p:scale>
        <p:origin x="19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Script MT Bold" pitchFamily="66" charset="0"/>
                <a:cs typeface="+mn-cs"/>
              </a:defRPr>
            </a:lvl1pPr>
          </a:lstStyle>
          <a:p>
            <a:pPr>
              <a:defRPr/>
            </a:pPr>
            <a:endParaRPr lang="en-US"/>
          </a:p>
        </p:txBody>
      </p:sp>
      <p:sp>
        <p:nvSpPr>
          <p:cNvPr id="1638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Script MT Bold" pitchFamily="66" charset="0"/>
                <a:cs typeface="+mn-cs"/>
              </a:defRPr>
            </a:lvl1pPr>
          </a:lstStyle>
          <a:p>
            <a:pPr>
              <a:defRPr/>
            </a:pPr>
            <a:endParaRPr lang="en-US"/>
          </a:p>
        </p:txBody>
      </p:sp>
      <p:sp>
        <p:nvSpPr>
          <p:cNvPr id="1638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Script MT Bold" pitchFamily="66" charset="0"/>
                <a:cs typeface="+mn-cs"/>
              </a:defRPr>
            </a:lvl1pPr>
          </a:lstStyle>
          <a:p>
            <a:pPr>
              <a:defRPr/>
            </a:pPr>
            <a:endParaRPr lang="en-US"/>
          </a:p>
        </p:txBody>
      </p:sp>
      <p:sp>
        <p:nvSpPr>
          <p:cNvPr id="1638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Script MT Bold" panose="03040602040607080904" pitchFamily="66" charset="0"/>
              </a:defRPr>
            </a:lvl1pPr>
          </a:lstStyle>
          <a:p>
            <a:pPr>
              <a:defRPr/>
            </a:pPr>
            <a:fld id="{3C607853-0EA8-4223-9B0C-CD98EEA70BD8}" type="slidenum">
              <a:rPr lang="en-US"/>
              <a:pPr>
                <a:defRPr/>
              </a:pPr>
              <a:t>‹#›</a:t>
            </a:fld>
            <a:endParaRPr lang="en-US"/>
          </a:p>
        </p:txBody>
      </p:sp>
    </p:spTree>
    <p:extLst>
      <p:ext uri="{BB962C8B-B14F-4D97-AF65-F5344CB8AC3E}">
        <p14:creationId xmlns:p14="http://schemas.microsoft.com/office/powerpoint/2010/main" val="271333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Eras Demi ITC" pitchFamily="34" charset="0"/>
                <a:cs typeface="+mn-cs"/>
              </a:defRPr>
            </a:lvl1pPr>
          </a:lstStyle>
          <a:p>
            <a:pPr>
              <a:defRPr/>
            </a:pPr>
            <a:endParaRPr lang="en-US"/>
          </a:p>
        </p:txBody>
      </p:sp>
      <p:sp>
        <p:nvSpPr>
          <p:cNvPr id="1741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Eras Demi ITC" pitchFamily="34"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Eras Demi ITC" pitchFamily="34" charset="0"/>
                <a:cs typeface="+mn-cs"/>
              </a:defRPr>
            </a:lvl1pPr>
          </a:lstStyle>
          <a:p>
            <a:pPr>
              <a:defRPr/>
            </a:pPr>
            <a:endParaRPr lang="en-US"/>
          </a:p>
        </p:txBody>
      </p:sp>
      <p:sp>
        <p:nvSpPr>
          <p:cNvPr id="1741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Eras Demi ITC" panose="020B0805030504020804" pitchFamily="34" charset="0"/>
              </a:defRPr>
            </a:lvl1pPr>
          </a:lstStyle>
          <a:p>
            <a:pPr>
              <a:defRPr/>
            </a:pPr>
            <a:fld id="{5D3F4377-C4E6-468F-9464-14EFAECA80A2}" type="slidenum">
              <a:rPr lang="en-US"/>
              <a:pPr>
                <a:defRPr/>
              </a:pPr>
              <a:t>‹#›</a:t>
            </a:fld>
            <a:endParaRPr lang="en-US"/>
          </a:p>
        </p:txBody>
      </p:sp>
    </p:spTree>
    <p:extLst>
      <p:ext uri="{BB962C8B-B14F-4D97-AF65-F5344CB8AC3E}">
        <p14:creationId xmlns:p14="http://schemas.microsoft.com/office/powerpoint/2010/main" val="39503759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Script MT Bold" pitchFamily="66" charset="0"/>
        <a:ea typeface="+mn-ea"/>
        <a:cs typeface="+mn-cs"/>
      </a:defRPr>
    </a:lvl1pPr>
    <a:lvl2pPr marL="457200" algn="l" rtl="0" eaLnBrk="0" fontAlgn="base" hangingPunct="0">
      <a:spcBef>
        <a:spcPct val="30000"/>
      </a:spcBef>
      <a:spcAft>
        <a:spcPct val="0"/>
      </a:spcAft>
      <a:defRPr kumimoji="1" sz="1200" kern="1200">
        <a:solidFill>
          <a:schemeClr val="tx1"/>
        </a:solidFill>
        <a:latin typeface="Script MT Bold" pitchFamily="66" charset="0"/>
        <a:ea typeface="+mn-ea"/>
        <a:cs typeface="+mn-cs"/>
      </a:defRPr>
    </a:lvl2pPr>
    <a:lvl3pPr marL="914400" algn="l" rtl="0" eaLnBrk="0" fontAlgn="base" hangingPunct="0">
      <a:spcBef>
        <a:spcPct val="30000"/>
      </a:spcBef>
      <a:spcAft>
        <a:spcPct val="0"/>
      </a:spcAft>
      <a:defRPr kumimoji="1" sz="1200" kern="1200">
        <a:solidFill>
          <a:schemeClr val="tx1"/>
        </a:solidFill>
        <a:latin typeface="Script MT Bold" pitchFamily="66"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Script MT Bold" pitchFamily="66"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Script MT Bold"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Script MT Bold" panose="03040602040607080904" pitchFamily="66" charset="0"/>
              </a:defRPr>
            </a:lvl1pPr>
            <a:lvl2pPr marL="742950" indent="-285750">
              <a:spcBef>
                <a:spcPct val="30000"/>
              </a:spcBef>
              <a:defRPr kumimoji="1" sz="1200">
                <a:solidFill>
                  <a:schemeClr val="tx1"/>
                </a:solidFill>
                <a:latin typeface="Script MT Bold" panose="03040602040607080904" pitchFamily="66" charset="0"/>
              </a:defRPr>
            </a:lvl2pPr>
            <a:lvl3pPr marL="1143000" indent="-228600">
              <a:spcBef>
                <a:spcPct val="30000"/>
              </a:spcBef>
              <a:defRPr kumimoji="1" sz="1200">
                <a:solidFill>
                  <a:schemeClr val="tx1"/>
                </a:solidFill>
                <a:latin typeface="Script MT Bold" panose="03040602040607080904" pitchFamily="66" charset="0"/>
              </a:defRPr>
            </a:lvl3pPr>
            <a:lvl4pPr marL="1600200" indent="-228600">
              <a:spcBef>
                <a:spcPct val="30000"/>
              </a:spcBef>
              <a:defRPr kumimoji="1" sz="1200">
                <a:solidFill>
                  <a:schemeClr val="tx1"/>
                </a:solidFill>
                <a:latin typeface="Script MT Bold" panose="03040602040607080904" pitchFamily="66" charset="0"/>
              </a:defRPr>
            </a:lvl4pPr>
            <a:lvl5pPr marL="2057400" indent="-228600">
              <a:spcBef>
                <a:spcPct val="30000"/>
              </a:spcBef>
              <a:defRPr kumimoji="1" sz="1200">
                <a:solidFill>
                  <a:schemeClr val="tx1"/>
                </a:solidFill>
                <a:latin typeface="Script MT Bold" panose="03040602040607080904" pitchFamily="66" charset="0"/>
              </a:defRPr>
            </a:lvl5pPr>
            <a:lvl6pPr marL="2514600" indent="-228600" eaLnBrk="0" fontAlgn="base" hangingPunct="0">
              <a:spcBef>
                <a:spcPct val="30000"/>
              </a:spcBef>
              <a:spcAft>
                <a:spcPct val="0"/>
              </a:spcAft>
              <a:defRPr kumimoji="1" sz="1200">
                <a:solidFill>
                  <a:schemeClr val="tx1"/>
                </a:solidFill>
                <a:latin typeface="Script MT Bold" panose="03040602040607080904" pitchFamily="66" charset="0"/>
              </a:defRPr>
            </a:lvl6pPr>
            <a:lvl7pPr marL="2971800" indent="-228600" eaLnBrk="0" fontAlgn="base" hangingPunct="0">
              <a:spcBef>
                <a:spcPct val="30000"/>
              </a:spcBef>
              <a:spcAft>
                <a:spcPct val="0"/>
              </a:spcAft>
              <a:defRPr kumimoji="1" sz="1200">
                <a:solidFill>
                  <a:schemeClr val="tx1"/>
                </a:solidFill>
                <a:latin typeface="Script MT Bold" panose="03040602040607080904" pitchFamily="66" charset="0"/>
              </a:defRPr>
            </a:lvl7pPr>
            <a:lvl8pPr marL="3429000" indent="-228600" eaLnBrk="0" fontAlgn="base" hangingPunct="0">
              <a:spcBef>
                <a:spcPct val="30000"/>
              </a:spcBef>
              <a:spcAft>
                <a:spcPct val="0"/>
              </a:spcAft>
              <a:defRPr kumimoji="1" sz="1200">
                <a:solidFill>
                  <a:schemeClr val="tx1"/>
                </a:solidFill>
                <a:latin typeface="Script MT Bold" panose="03040602040607080904" pitchFamily="66" charset="0"/>
              </a:defRPr>
            </a:lvl8pPr>
            <a:lvl9pPr marL="3886200" indent="-228600" eaLnBrk="0" fontAlgn="base" hangingPunct="0">
              <a:spcBef>
                <a:spcPct val="30000"/>
              </a:spcBef>
              <a:spcAft>
                <a:spcPct val="0"/>
              </a:spcAft>
              <a:defRPr kumimoji="1" sz="1200">
                <a:solidFill>
                  <a:schemeClr val="tx1"/>
                </a:solidFill>
                <a:latin typeface="Script MT Bold" panose="03040602040607080904" pitchFamily="66" charset="0"/>
              </a:defRPr>
            </a:lvl9pPr>
          </a:lstStyle>
          <a:p>
            <a:pPr>
              <a:spcBef>
                <a:spcPct val="0"/>
              </a:spcBef>
            </a:pPr>
            <a:fld id="{1D2990D8-CDBA-47F2-87E2-36BAB29F8F63}" type="slidenum">
              <a:rPr kumimoji="0" lang="en-US" altLang="en-US" smtClean="0">
                <a:latin typeface="Eras Demi ITC" panose="020B0805030504020804" pitchFamily="34" charset="0"/>
              </a:rPr>
              <a:pPr>
                <a:spcBef>
                  <a:spcPct val="0"/>
                </a:spcBef>
              </a:pPr>
              <a:t>1</a:t>
            </a:fld>
            <a:endParaRPr kumimoji="0" lang="en-US" altLang="en-US" smtClean="0">
              <a:latin typeface="Eras Demi ITC" panose="020B0805030504020804" pitchFamily="34" charset="0"/>
            </a:endParaRPr>
          </a:p>
        </p:txBody>
      </p:sp>
    </p:spTree>
    <p:extLst>
      <p:ext uri="{BB962C8B-B14F-4D97-AF65-F5344CB8AC3E}">
        <p14:creationId xmlns:p14="http://schemas.microsoft.com/office/powerpoint/2010/main" val="275714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Script MT Bold" panose="03040602040607080904" pitchFamily="66" charset="0"/>
              </a:defRPr>
            </a:lvl1pPr>
            <a:lvl2pPr marL="742950" indent="-285750">
              <a:spcBef>
                <a:spcPct val="30000"/>
              </a:spcBef>
              <a:defRPr kumimoji="1" sz="1200">
                <a:solidFill>
                  <a:schemeClr val="tx1"/>
                </a:solidFill>
                <a:latin typeface="Script MT Bold" panose="03040602040607080904" pitchFamily="66" charset="0"/>
              </a:defRPr>
            </a:lvl2pPr>
            <a:lvl3pPr marL="1143000" indent="-228600">
              <a:spcBef>
                <a:spcPct val="30000"/>
              </a:spcBef>
              <a:defRPr kumimoji="1" sz="1200">
                <a:solidFill>
                  <a:schemeClr val="tx1"/>
                </a:solidFill>
                <a:latin typeface="Script MT Bold" panose="03040602040607080904" pitchFamily="66" charset="0"/>
              </a:defRPr>
            </a:lvl3pPr>
            <a:lvl4pPr marL="1600200" indent="-228600">
              <a:spcBef>
                <a:spcPct val="30000"/>
              </a:spcBef>
              <a:defRPr kumimoji="1" sz="1200">
                <a:solidFill>
                  <a:schemeClr val="tx1"/>
                </a:solidFill>
                <a:latin typeface="Script MT Bold" panose="03040602040607080904" pitchFamily="66" charset="0"/>
              </a:defRPr>
            </a:lvl4pPr>
            <a:lvl5pPr marL="2057400" indent="-228600">
              <a:spcBef>
                <a:spcPct val="30000"/>
              </a:spcBef>
              <a:defRPr kumimoji="1" sz="1200">
                <a:solidFill>
                  <a:schemeClr val="tx1"/>
                </a:solidFill>
                <a:latin typeface="Script MT Bold" panose="03040602040607080904" pitchFamily="66" charset="0"/>
              </a:defRPr>
            </a:lvl5pPr>
            <a:lvl6pPr marL="2514600" indent="-228600" eaLnBrk="0" fontAlgn="base" hangingPunct="0">
              <a:spcBef>
                <a:spcPct val="30000"/>
              </a:spcBef>
              <a:spcAft>
                <a:spcPct val="0"/>
              </a:spcAft>
              <a:defRPr kumimoji="1" sz="1200">
                <a:solidFill>
                  <a:schemeClr val="tx1"/>
                </a:solidFill>
                <a:latin typeface="Script MT Bold" panose="03040602040607080904" pitchFamily="66" charset="0"/>
              </a:defRPr>
            </a:lvl6pPr>
            <a:lvl7pPr marL="2971800" indent="-228600" eaLnBrk="0" fontAlgn="base" hangingPunct="0">
              <a:spcBef>
                <a:spcPct val="30000"/>
              </a:spcBef>
              <a:spcAft>
                <a:spcPct val="0"/>
              </a:spcAft>
              <a:defRPr kumimoji="1" sz="1200">
                <a:solidFill>
                  <a:schemeClr val="tx1"/>
                </a:solidFill>
                <a:latin typeface="Script MT Bold" panose="03040602040607080904" pitchFamily="66" charset="0"/>
              </a:defRPr>
            </a:lvl7pPr>
            <a:lvl8pPr marL="3429000" indent="-228600" eaLnBrk="0" fontAlgn="base" hangingPunct="0">
              <a:spcBef>
                <a:spcPct val="30000"/>
              </a:spcBef>
              <a:spcAft>
                <a:spcPct val="0"/>
              </a:spcAft>
              <a:defRPr kumimoji="1" sz="1200">
                <a:solidFill>
                  <a:schemeClr val="tx1"/>
                </a:solidFill>
                <a:latin typeface="Script MT Bold" panose="03040602040607080904" pitchFamily="66" charset="0"/>
              </a:defRPr>
            </a:lvl8pPr>
            <a:lvl9pPr marL="3886200" indent="-228600" eaLnBrk="0" fontAlgn="base" hangingPunct="0">
              <a:spcBef>
                <a:spcPct val="30000"/>
              </a:spcBef>
              <a:spcAft>
                <a:spcPct val="0"/>
              </a:spcAft>
              <a:defRPr kumimoji="1" sz="1200">
                <a:solidFill>
                  <a:schemeClr val="tx1"/>
                </a:solidFill>
                <a:latin typeface="Script MT Bold" panose="03040602040607080904" pitchFamily="66" charset="0"/>
              </a:defRPr>
            </a:lvl9pPr>
          </a:lstStyle>
          <a:p>
            <a:pPr>
              <a:spcBef>
                <a:spcPct val="0"/>
              </a:spcBef>
            </a:pPr>
            <a:fld id="{1801BA27-FF01-438C-B9A0-2B04502232EE}" type="slidenum">
              <a:rPr kumimoji="0" lang="en-US" altLang="en-US" smtClean="0">
                <a:latin typeface="Eras Demi ITC" panose="020B0805030504020804" pitchFamily="34" charset="0"/>
              </a:rPr>
              <a:pPr>
                <a:spcBef>
                  <a:spcPct val="0"/>
                </a:spcBef>
              </a:pPr>
              <a:t>14</a:t>
            </a:fld>
            <a:endParaRPr kumimoji="0" lang="en-US" altLang="en-US" smtClean="0">
              <a:latin typeface="Eras Demi ITC" panose="020B08050305040208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Priorities are crucial while trying to do both school &amp; family.</a:t>
            </a:r>
          </a:p>
          <a:p>
            <a:r>
              <a:rPr lang="en-US" altLang="en-US" smtClean="0"/>
              <a:t>Allowing others to help is good time management</a:t>
            </a:r>
          </a:p>
          <a:p>
            <a:r>
              <a:rPr lang="en-US" altLang="en-US" smtClean="0"/>
              <a:t>Saying no to what is not reasonable right now is not incompetence, but confidence in knowing yourself and what your limitations are.  Compromising w/ family, schoolmates, employer</a:t>
            </a:r>
          </a:p>
          <a:p>
            <a:r>
              <a:rPr lang="en-US" altLang="en-US" smtClean="0"/>
              <a:t>Communication saves time and frustration</a:t>
            </a:r>
          </a:p>
          <a:p>
            <a:r>
              <a:rPr lang="en-US" altLang="en-US" smtClean="0"/>
              <a:t>Letting go of what is not yours frees up huge amounts of physical &amp; emotional energy</a:t>
            </a:r>
          </a:p>
        </p:txBody>
      </p:sp>
    </p:spTree>
    <p:extLst>
      <p:ext uri="{BB962C8B-B14F-4D97-AF65-F5344CB8AC3E}">
        <p14:creationId xmlns:p14="http://schemas.microsoft.com/office/powerpoint/2010/main" val="250868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Script MT Bold" panose="03040602040607080904" pitchFamily="66" charset="0"/>
              </a:defRPr>
            </a:lvl1pPr>
            <a:lvl2pPr marL="742950" indent="-285750">
              <a:spcBef>
                <a:spcPct val="30000"/>
              </a:spcBef>
              <a:defRPr kumimoji="1" sz="1200">
                <a:solidFill>
                  <a:schemeClr val="tx1"/>
                </a:solidFill>
                <a:latin typeface="Script MT Bold" panose="03040602040607080904" pitchFamily="66" charset="0"/>
              </a:defRPr>
            </a:lvl2pPr>
            <a:lvl3pPr marL="1143000" indent="-228600">
              <a:spcBef>
                <a:spcPct val="30000"/>
              </a:spcBef>
              <a:defRPr kumimoji="1" sz="1200">
                <a:solidFill>
                  <a:schemeClr val="tx1"/>
                </a:solidFill>
                <a:latin typeface="Script MT Bold" panose="03040602040607080904" pitchFamily="66" charset="0"/>
              </a:defRPr>
            </a:lvl3pPr>
            <a:lvl4pPr marL="1600200" indent="-228600">
              <a:spcBef>
                <a:spcPct val="30000"/>
              </a:spcBef>
              <a:defRPr kumimoji="1" sz="1200">
                <a:solidFill>
                  <a:schemeClr val="tx1"/>
                </a:solidFill>
                <a:latin typeface="Script MT Bold" panose="03040602040607080904" pitchFamily="66" charset="0"/>
              </a:defRPr>
            </a:lvl4pPr>
            <a:lvl5pPr marL="2057400" indent="-228600">
              <a:spcBef>
                <a:spcPct val="30000"/>
              </a:spcBef>
              <a:defRPr kumimoji="1" sz="1200">
                <a:solidFill>
                  <a:schemeClr val="tx1"/>
                </a:solidFill>
                <a:latin typeface="Script MT Bold" panose="03040602040607080904" pitchFamily="66" charset="0"/>
              </a:defRPr>
            </a:lvl5pPr>
            <a:lvl6pPr marL="2514600" indent="-228600" eaLnBrk="0" fontAlgn="base" hangingPunct="0">
              <a:spcBef>
                <a:spcPct val="30000"/>
              </a:spcBef>
              <a:spcAft>
                <a:spcPct val="0"/>
              </a:spcAft>
              <a:defRPr kumimoji="1" sz="1200">
                <a:solidFill>
                  <a:schemeClr val="tx1"/>
                </a:solidFill>
                <a:latin typeface="Script MT Bold" panose="03040602040607080904" pitchFamily="66" charset="0"/>
              </a:defRPr>
            </a:lvl6pPr>
            <a:lvl7pPr marL="2971800" indent="-228600" eaLnBrk="0" fontAlgn="base" hangingPunct="0">
              <a:spcBef>
                <a:spcPct val="30000"/>
              </a:spcBef>
              <a:spcAft>
                <a:spcPct val="0"/>
              </a:spcAft>
              <a:defRPr kumimoji="1" sz="1200">
                <a:solidFill>
                  <a:schemeClr val="tx1"/>
                </a:solidFill>
                <a:latin typeface="Script MT Bold" panose="03040602040607080904" pitchFamily="66" charset="0"/>
              </a:defRPr>
            </a:lvl7pPr>
            <a:lvl8pPr marL="3429000" indent="-228600" eaLnBrk="0" fontAlgn="base" hangingPunct="0">
              <a:spcBef>
                <a:spcPct val="30000"/>
              </a:spcBef>
              <a:spcAft>
                <a:spcPct val="0"/>
              </a:spcAft>
              <a:defRPr kumimoji="1" sz="1200">
                <a:solidFill>
                  <a:schemeClr val="tx1"/>
                </a:solidFill>
                <a:latin typeface="Script MT Bold" panose="03040602040607080904" pitchFamily="66" charset="0"/>
              </a:defRPr>
            </a:lvl8pPr>
            <a:lvl9pPr marL="3886200" indent="-228600" eaLnBrk="0" fontAlgn="base" hangingPunct="0">
              <a:spcBef>
                <a:spcPct val="30000"/>
              </a:spcBef>
              <a:spcAft>
                <a:spcPct val="0"/>
              </a:spcAft>
              <a:defRPr kumimoji="1" sz="1200">
                <a:solidFill>
                  <a:schemeClr val="tx1"/>
                </a:solidFill>
                <a:latin typeface="Script MT Bold" panose="03040602040607080904" pitchFamily="66" charset="0"/>
              </a:defRPr>
            </a:lvl9pPr>
          </a:lstStyle>
          <a:p>
            <a:pPr>
              <a:spcBef>
                <a:spcPct val="0"/>
              </a:spcBef>
            </a:pPr>
            <a:fld id="{4C6C07ED-0C82-4B31-843E-68528D554674}" type="slidenum">
              <a:rPr kumimoji="0" lang="en-US" altLang="en-US" smtClean="0">
                <a:latin typeface="Eras Demi ITC" panose="020B0805030504020804" pitchFamily="34" charset="0"/>
              </a:rPr>
              <a:pPr>
                <a:spcBef>
                  <a:spcPct val="0"/>
                </a:spcBef>
              </a:pPr>
              <a:t>15</a:t>
            </a:fld>
            <a:endParaRPr kumimoji="0" lang="en-US" altLang="en-US" smtClean="0">
              <a:latin typeface="Eras Demi ITC" panose="020B0805030504020804" pitchFamily="34" charset="0"/>
            </a:endParaRPr>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Breathing is #1</a:t>
            </a:r>
          </a:p>
          <a:p>
            <a:r>
              <a:rPr lang="en-US" altLang="en-US" smtClean="0"/>
              <a:t>What is one small thing you can change (refer to self sabotaging list, shifting bedtime, etc.)</a:t>
            </a:r>
          </a:p>
          <a:p>
            <a:r>
              <a:rPr lang="en-US" altLang="en-US" smtClean="0"/>
              <a:t>Must have at least some amount of time per day &amp; per week to refocus, relax.  Incorporate it into your schedule.</a:t>
            </a:r>
          </a:p>
        </p:txBody>
      </p:sp>
    </p:spTree>
    <p:extLst>
      <p:ext uri="{BB962C8B-B14F-4D97-AF65-F5344CB8AC3E}">
        <p14:creationId xmlns:p14="http://schemas.microsoft.com/office/powerpoint/2010/main" val="469054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are human which means that you have emotions and life has stressors…being able to manage both productively is your goal…not to pretend that you don’t have these stressors and emotions.</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C0ED125-A1C0-4B8B-BEB2-08B245D4A020}" type="slidenum">
              <a:rPr lang="en-US" altLang="en-US" smtClean="0">
                <a:latin typeface="Eras Demi ITC" panose="020B0805030504020804" pitchFamily="34" charset="0"/>
              </a:rPr>
              <a:pPr/>
              <a:t>16</a:t>
            </a:fld>
            <a:endParaRPr lang="en-US" altLang="en-US" smtClean="0">
              <a:latin typeface="Eras Demi ITC" panose="020B0805030504020804" pitchFamily="34" charset="0"/>
            </a:endParaRPr>
          </a:p>
        </p:txBody>
      </p:sp>
    </p:spTree>
    <p:extLst>
      <p:ext uri="{BB962C8B-B14F-4D97-AF65-F5344CB8AC3E}">
        <p14:creationId xmlns:p14="http://schemas.microsoft.com/office/powerpoint/2010/main" val="4380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Script MT Bold" panose="03040602040607080904" pitchFamily="66" charset="0"/>
              </a:defRPr>
            </a:lvl1pPr>
            <a:lvl2pPr marL="742950" indent="-285750">
              <a:spcBef>
                <a:spcPct val="30000"/>
              </a:spcBef>
              <a:defRPr kumimoji="1" sz="1200">
                <a:solidFill>
                  <a:schemeClr val="tx1"/>
                </a:solidFill>
                <a:latin typeface="Script MT Bold" panose="03040602040607080904" pitchFamily="66" charset="0"/>
              </a:defRPr>
            </a:lvl2pPr>
            <a:lvl3pPr marL="1143000" indent="-228600">
              <a:spcBef>
                <a:spcPct val="30000"/>
              </a:spcBef>
              <a:defRPr kumimoji="1" sz="1200">
                <a:solidFill>
                  <a:schemeClr val="tx1"/>
                </a:solidFill>
                <a:latin typeface="Script MT Bold" panose="03040602040607080904" pitchFamily="66" charset="0"/>
              </a:defRPr>
            </a:lvl3pPr>
            <a:lvl4pPr marL="1600200" indent="-228600">
              <a:spcBef>
                <a:spcPct val="30000"/>
              </a:spcBef>
              <a:defRPr kumimoji="1" sz="1200">
                <a:solidFill>
                  <a:schemeClr val="tx1"/>
                </a:solidFill>
                <a:latin typeface="Script MT Bold" panose="03040602040607080904" pitchFamily="66" charset="0"/>
              </a:defRPr>
            </a:lvl4pPr>
            <a:lvl5pPr marL="2057400" indent="-228600">
              <a:spcBef>
                <a:spcPct val="30000"/>
              </a:spcBef>
              <a:defRPr kumimoji="1" sz="1200">
                <a:solidFill>
                  <a:schemeClr val="tx1"/>
                </a:solidFill>
                <a:latin typeface="Script MT Bold" panose="03040602040607080904" pitchFamily="66" charset="0"/>
              </a:defRPr>
            </a:lvl5pPr>
            <a:lvl6pPr marL="2514600" indent="-228600" eaLnBrk="0" fontAlgn="base" hangingPunct="0">
              <a:spcBef>
                <a:spcPct val="30000"/>
              </a:spcBef>
              <a:spcAft>
                <a:spcPct val="0"/>
              </a:spcAft>
              <a:defRPr kumimoji="1" sz="1200">
                <a:solidFill>
                  <a:schemeClr val="tx1"/>
                </a:solidFill>
                <a:latin typeface="Script MT Bold" panose="03040602040607080904" pitchFamily="66" charset="0"/>
              </a:defRPr>
            </a:lvl6pPr>
            <a:lvl7pPr marL="2971800" indent="-228600" eaLnBrk="0" fontAlgn="base" hangingPunct="0">
              <a:spcBef>
                <a:spcPct val="30000"/>
              </a:spcBef>
              <a:spcAft>
                <a:spcPct val="0"/>
              </a:spcAft>
              <a:defRPr kumimoji="1" sz="1200">
                <a:solidFill>
                  <a:schemeClr val="tx1"/>
                </a:solidFill>
                <a:latin typeface="Script MT Bold" panose="03040602040607080904" pitchFamily="66" charset="0"/>
              </a:defRPr>
            </a:lvl7pPr>
            <a:lvl8pPr marL="3429000" indent="-228600" eaLnBrk="0" fontAlgn="base" hangingPunct="0">
              <a:spcBef>
                <a:spcPct val="30000"/>
              </a:spcBef>
              <a:spcAft>
                <a:spcPct val="0"/>
              </a:spcAft>
              <a:defRPr kumimoji="1" sz="1200">
                <a:solidFill>
                  <a:schemeClr val="tx1"/>
                </a:solidFill>
                <a:latin typeface="Script MT Bold" panose="03040602040607080904" pitchFamily="66" charset="0"/>
              </a:defRPr>
            </a:lvl8pPr>
            <a:lvl9pPr marL="3886200" indent="-228600" eaLnBrk="0" fontAlgn="base" hangingPunct="0">
              <a:spcBef>
                <a:spcPct val="30000"/>
              </a:spcBef>
              <a:spcAft>
                <a:spcPct val="0"/>
              </a:spcAft>
              <a:defRPr kumimoji="1" sz="1200">
                <a:solidFill>
                  <a:schemeClr val="tx1"/>
                </a:solidFill>
                <a:latin typeface="Script MT Bold" panose="03040602040607080904" pitchFamily="66" charset="0"/>
              </a:defRPr>
            </a:lvl9pPr>
          </a:lstStyle>
          <a:p>
            <a:pPr>
              <a:spcBef>
                <a:spcPct val="0"/>
              </a:spcBef>
            </a:pPr>
            <a:fld id="{043F17D3-F68C-4247-A2B5-0697C1E5D5E0}" type="slidenum">
              <a:rPr kumimoji="0" lang="en-US" altLang="en-US" smtClean="0">
                <a:latin typeface="Eras Demi ITC" panose="020B0805030504020804" pitchFamily="34" charset="0"/>
              </a:rPr>
              <a:pPr>
                <a:spcBef>
                  <a:spcPct val="0"/>
                </a:spcBef>
              </a:pPr>
              <a:t>2</a:t>
            </a:fld>
            <a:endParaRPr kumimoji="0" lang="en-US" altLang="en-US" smtClean="0">
              <a:latin typeface="Eras Demi ITC" panose="020B08050305040208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Only so much time, high points &amp; reminders </a:t>
            </a:r>
          </a:p>
        </p:txBody>
      </p:sp>
    </p:spTree>
    <p:extLst>
      <p:ext uri="{BB962C8B-B14F-4D97-AF65-F5344CB8AC3E}">
        <p14:creationId xmlns:p14="http://schemas.microsoft.com/office/powerpoint/2010/main" val="193380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Script MT Bold" panose="03040602040607080904" pitchFamily="66" charset="0"/>
              </a:defRPr>
            </a:lvl1pPr>
            <a:lvl2pPr marL="742950" indent="-285750">
              <a:spcBef>
                <a:spcPct val="30000"/>
              </a:spcBef>
              <a:defRPr kumimoji="1" sz="1200">
                <a:solidFill>
                  <a:schemeClr val="tx1"/>
                </a:solidFill>
                <a:latin typeface="Script MT Bold" panose="03040602040607080904" pitchFamily="66" charset="0"/>
              </a:defRPr>
            </a:lvl2pPr>
            <a:lvl3pPr marL="1143000" indent="-228600">
              <a:spcBef>
                <a:spcPct val="30000"/>
              </a:spcBef>
              <a:defRPr kumimoji="1" sz="1200">
                <a:solidFill>
                  <a:schemeClr val="tx1"/>
                </a:solidFill>
                <a:latin typeface="Script MT Bold" panose="03040602040607080904" pitchFamily="66" charset="0"/>
              </a:defRPr>
            </a:lvl3pPr>
            <a:lvl4pPr marL="1600200" indent="-228600">
              <a:spcBef>
                <a:spcPct val="30000"/>
              </a:spcBef>
              <a:defRPr kumimoji="1" sz="1200">
                <a:solidFill>
                  <a:schemeClr val="tx1"/>
                </a:solidFill>
                <a:latin typeface="Script MT Bold" panose="03040602040607080904" pitchFamily="66" charset="0"/>
              </a:defRPr>
            </a:lvl4pPr>
            <a:lvl5pPr marL="2057400" indent="-228600">
              <a:spcBef>
                <a:spcPct val="30000"/>
              </a:spcBef>
              <a:defRPr kumimoji="1" sz="1200">
                <a:solidFill>
                  <a:schemeClr val="tx1"/>
                </a:solidFill>
                <a:latin typeface="Script MT Bold" panose="03040602040607080904" pitchFamily="66" charset="0"/>
              </a:defRPr>
            </a:lvl5pPr>
            <a:lvl6pPr marL="2514600" indent="-228600" eaLnBrk="0" fontAlgn="base" hangingPunct="0">
              <a:spcBef>
                <a:spcPct val="30000"/>
              </a:spcBef>
              <a:spcAft>
                <a:spcPct val="0"/>
              </a:spcAft>
              <a:defRPr kumimoji="1" sz="1200">
                <a:solidFill>
                  <a:schemeClr val="tx1"/>
                </a:solidFill>
                <a:latin typeface="Script MT Bold" panose="03040602040607080904" pitchFamily="66" charset="0"/>
              </a:defRPr>
            </a:lvl6pPr>
            <a:lvl7pPr marL="2971800" indent="-228600" eaLnBrk="0" fontAlgn="base" hangingPunct="0">
              <a:spcBef>
                <a:spcPct val="30000"/>
              </a:spcBef>
              <a:spcAft>
                <a:spcPct val="0"/>
              </a:spcAft>
              <a:defRPr kumimoji="1" sz="1200">
                <a:solidFill>
                  <a:schemeClr val="tx1"/>
                </a:solidFill>
                <a:latin typeface="Script MT Bold" panose="03040602040607080904" pitchFamily="66" charset="0"/>
              </a:defRPr>
            </a:lvl7pPr>
            <a:lvl8pPr marL="3429000" indent="-228600" eaLnBrk="0" fontAlgn="base" hangingPunct="0">
              <a:spcBef>
                <a:spcPct val="30000"/>
              </a:spcBef>
              <a:spcAft>
                <a:spcPct val="0"/>
              </a:spcAft>
              <a:defRPr kumimoji="1" sz="1200">
                <a:solidFill>
                  <a:schemeClr val="tx1"/>
                </a:solidFill>
                <a:latin typeface="Script MT Bold" panose="03040602040607080904" pitchFamily="66" charset="0"/>
              </a:defRPr>
            </a:lvl8pPr>
            <a:lvl9pPr marL="3886200" indent="-228600" eaLnBrk="0" fontAlgn="base" hangingPunct="0">
              <a:spcBef>
                <a:spcPct val="30000"/>
              </a:spcBef>
              <a:spcAft>
                <a:spcPct val="0"/>
              </a:spcAft>
              <a:defRPr kumimoji="1" sz="1200">
                <a:solidFill>
                  <a:schemeClr val="tx1"/>
                </a:solidFill>
                <a:latin typeface="Script MT Bold" panose="03040602040607080904" pitchFamily="66" charset="0"/>
              </a:defRPr>
            </a:lvl9pPr>
          </a:lstStyle>
          <a:p>
            <a:pPr>
              <a:spcBef>
                <a:spcPct val="0"/>
              </a:spcBef>
            </a:pPr>
            <a:fld id="{9E3844F1-0F0F-4DD4-961E-B6A8C9DEC6D4}" type="slidenum">
              <a:rPr kumimoji="0" lang="en-US" altLang="en-US" smtClean="0">
                <a:latin typeface="Eras Demi ITC" panose="020B0805030504020804" pitchFamily="34" charset="0"/>
              </a:rPr>
              <a:pPr>
                <a:spcBef>
                  <a:spcPct val="0"/>
                </a:spcBef>
              </a:pPr>
              <a:t>3</a:t>
            </a:fld>
            <a:endParaRPr kumimoji="0" lang="en-US" altLang="en-US" smtClean="0">
              <a:latin typeface="Eras Demi ITC" panose="020B08050305040208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r>
              <a:rPr lang="en-US" altLang="en-US" smtClean="0"/>
              <a:t>Different for everyone!</a:t>
            </a:r>
          </a:p>
          <a:p>
            <a:r>
              <a:rPr lang="en-US" altLang="en-US" smtClean="0"/>
              <a:t>Examples</a:t>
            </a:r>
          </a:p>
          <a:p>
            <a:r>
              <a:rPr lang="en-US" altLang="en-US" smtClean="0"/>
              <a:t>The point is to know your signs and address them as soon as possible.  Ignoring them only worsens them, doesn’t make them go away</a:t>
            </a:r>
          </a:p>
        </p:txBody>
      </p:sp>
    </p:spTree>
    <p:extLst>
      <p:ext uri="{BB962C8B-B14F-4D97-AF65-F5344CB8AC3E}">
        <p14:creationId xmlns:p14="http://schemas.microsoft.com/office/powerpoint/2010/main" val="321096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Script MT Bold" panose="03040602040607080904" pitchFamily="66" charset="0"/>
              </a:defRPr>
            </a:lvl1pPr>
            <a:lvl2pPr marL="742950" indent="-285750">
              <a:spcBef>
                <a:spcPct val="30000"/>
              </a:spcBef>
              <a:defRPr kumimoji="1" sz="1200">
                <a:solidFill>
                  <a:schemeClr val="tx1"/>
                </a:solidFill>
                <a:latin typeface="Script MT Bold" panose="03040602040607080904" pitchFamily="66" charset="0"/>
              </a:defRPr>
            </a:lvl2pPr>
            <a:lvl3pPr marL="1143000" indent="-228600">
              <a:spcBef>
                <a:spcPct val="30000"/>
              </a:spcBef>
              <a:defRPr kumimoji="1" sz="1200">
                <a:solidFill>
                  <a:schemeClr val="tx1"/>
                </a:solidFill>
                <a:latin typeface="Script MT Bold" panose="03040602040607080904" pitchFamily="66" charset="0"/>
              </a:defRPr>
            </a:lvl3pPr>
            <a:lvl4pPr marL="1600200" indent="-228600">
              <a:spcBef>
                <a:spcPct val="30000"/>
              </a:spcBef>
              <a:defRPr kumimoji="1" sz="1200">
                <a:solidFill>
                  <a:schemeClr val="tx1"/>
                </a:solidFill>
                <a:latin typeface="Script MT Bold" panose="03040602040607080904" pitchFamily="66" charset="0"/>
              </a:defRPr>
            </a:lvl4pPr>
            <a:lvl5pPr marL="2057400" indent="-228600">
              <a:spcBef>
                <a:spcPct val="30000"/>
              </a:spcBef>
              <a:defRPr kumimoji="1" sz="1200">
                <a:solidFill>
                  <a:schemeClr val="tx1"/>
                </a:solidFill>
                <a:latin typeface="Script MT Bold" panose="03040602040607080904" pitchFamily="66" charset="0"/>
              </a:defRPr>
            </a:lvl5pPr>
            <a:lvl6pPr marL="2514600" indent="-228600" eaLnBrk="0" fontAlgn="base" hangingPunct="0">
              <a:spcBef>
                <a:spcPct val="30000"/>
              </a:spcBef>
              <a:spcAft>
                <a:spcPct val="0"/>
              </a:spcAft>
              <a:defRPr kumimoji="1" sz="1200">
                <a:solidFill>
                  <a:schemeClr val="tx1"/>
                </a:solidFill>
                <a:latin typeface="Script MT Bold" panose="03040602040607080904" pitchFamily="66" charset="0"/>
              </a:defRPr>
            </a:lvl6pPr>
            <a:lvl7pPr marL="2971800" indent="-228600" eaLnBrk="0" fontAlgn="base" hangingPunct="0">
              <a:spcBef>
                <a:spcPct val="30000"/>
              </a:spcBef>
              <a:spcAft>
                <a:spcPct val="0"/>
              </a:spcAft>
              <a:defRPr kumimoji="1" sz="1200">
                <a:solidFill>
                  <a:schemeClr val="tx1"/>
                </a:solidFill>
                <a:latin typeface="Script MT Bold" panose="03040602040607080904" pitchFamily="66" charset="0"/>
              </a:defRPr>
            </a:lvl7pPr>
            <a:lvl8pPr marL="3429000" indent="-228600" eaLnBrk="0" fontAlgn="base" hangingPunct="0">
              <a:spcBef>
                <a:spcPct val="30000"/>
              </a:spcBef>
              <a:spcAft>
                <a:spcPct val="0"/>
              </a:spcAft>
              <a:defRPr kumimoji="1" sz="1200">
                <a:solidFill>
                  <a:schemeClr val="tx1"/>
                </a:solidFill>
                <a:latin typeface="Script MT Bold" panose="03040602040607080904" pitchFamily="66" charset="0"/>
              </a:defRPr>
            </a:lvl8pPr>
            <a:lvl9pPr marL="3886200" indent="-228600" eaLnBrk="0" fontAlgn="base" hangingPunct="0">
              <a:spcBef>
                <a:spcPct val="30000"/>
              </a:spcBef>
              <a:spcAft>
                <a:spcPct val="0"/>
              </a:spcAft>
              <a:defRPr kumimoji="1" sz="1200">
                <a:solidFill>
                  <a:schemeClr val="tx1"/>
                </a:solidFill>
                <a:latin typeface="Script MT Bold" panose="03040602040607080904" pitchFamily="66" charset="0"/>
              </a:defRPr>
            </a:lvl9pPr>
          </a:lstStyle>
          <a:p>
            <a:pPr>
              <a:spcBef>
                <a:spcPct val="0"/>
              </a:spcBef>
            </a:pPr>
            <a:fld id="{95AE4BF3-FCDB-4704-8552-C47DB78A63FB}" type="slidenum">
              <a:rPr kumimoji="0" lang="en-US" altLang="en-US" smtClean="0">
                <a:latin typeface="Eras Demi ITC" panose="020B0805030504020804" pitchFamily="34" charset="0"/>
              </a:rPr>
              <a:pPr>
                <a:spcBef>
                  <a:spcPct val="0"/>
                </a:spcBef>
              </a:pPr>
              <a:t>4</a:t>
            </a:fld>
            <a:endParaRPr kumimoji="0" lang="en-US" altLang="en-US" smtClean="0">
              <a:latin typeface="Eras Demi ITC" panose="020B08050305040208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Turn to these as main resource, but sabotages us</a:t>
            </a:r>
          </a:p>
        </p:txBody>
      </p:sp>
    </p:spTree>
    <p:extLst>
      <p:ext uri="{BB962C8B-B14F-4D97-AF65-F5344CB8AC3E}">
        <p14:creationId xmlns:p14="http://schemas.microsoft.com/office/powerpoint/2010/main" val="334461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2"/>
                </a:solidFill>
                <a:latin typeface="Garamond" panose="02020404030301010803" pitchFamily="18" charset="0"/>
              </a:rPr>
              <a:t>“One of the first things most of us do when children (or adults) are overwhelmed with inner turbulence is: we instinctively try to calm them down into a state of ease before starting to sort out solutions. Why do we do this? Because we intuitively sense that the </a:t>
            </a:r>
            <a:r>
              <a:rPr lang="en-US" altLang="en-US" i="1" smtClean="0">
                <a:solidFill>
                  <a:schemeClr val="bg2"/>
                </a:solidFill>
                <a:latin typeface="Garamond" panose="02020404030301010803" pitchFamily="18" charset="0"/>
              </a:rPr>
              <a:t>state of ease </a:t>
            </a:r>
            <a:r>
              <a:rPr lang="en-US" altLang="en-US" smtClean="0">
                <a:solidFill>
                  <a:schemeClr val="bg2"/>
                </a:solidFill>
                <a:latin typeface="Garamond" panose="02020404030301010803" pitchFamily="18" charset="0"/>
              </a:rPr>
              <a:t>helps us to get back in our heart which helps to re-stabilize the mind and emotions—this re-connects us with our reasoning capacity and clear view.”  Doc Childre, “The State of Ease” 2010.  Institute of Heart Math </a:t>
            </a:r>
          </a:p>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6ACAD5D-A4A9-47C1-B583-968E400D4070}" type="slidenum">
              <a:rPr lang="en-US" altLang="en-US" smtClean="0">
                <a:latin typeface="Eras Demi ITC" panose="020B0805030504020804" pitchFamily="34" charset="0"/>
              </a:rPr>
              <a:pPr/>
              <a:t>5</a:t>
            </a:fld>
            <a:endParaRPr lang="en-US" altLang="en-US" smtClean="0">
              <a:latin typeface="Eras Demi ITC" panose="020B0805030504020804" pitchFamily="34" charset="0"/>
            </a:endParaRPr>
          </a:p>
        </p:txBody>
      </p:sp>
    </p:spTree>
    <p:extLst>
      <p:ext uri="{BB962C8B-B14F-4D97-AF65-F5344CB8AC3E}">
        <p14:creationId xmlns:p14="http://schemas.microsoft.com/office/powerpoint/2010/main" val="248256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EmergenC</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6399814-7748-4B7D-B1ED-4ADFBC1B85A6}" type="slidenum">
              <a:rPr lang="en-US" altLang="en-US" smtClean="0">
                <a:latin typeface="Eras Demi ITC" panose="020B0805030504020804" pitchFamily="34" charset="0"/>
              </a:rPr>
              <a:pPr/>
              <a:t>7</a:t>
            </a:fld>
            <a:endParaRPr lang="en-US" altLang="en-US" smtClean="0">
              <a:latin typeface="Eras Demi ITC" panose="020B0805030504020804" pitchFamily="34" charset="0"/>
            </a:endParaRPr>
          </a:p>
        </p:txBody>
      </p:sp>
    </p:spTree>
    <p:extLst>
      <p:ext uri="{BB962C8B-B14F-4D97-AF65-F5344CB8AC3E}">
        <p14:creationId xmlns:p14="http://schemas.microsoft.com/office/powerpoint/2010/main" val="323354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Script MT Bold" panose="03040602040607080904" pitchFamily="66" charset="0"/>
              </a:defRPr>
            </a:lvl1pPr>
            <a:lvl2pPr marL="742950" indent="-285750">
              <a:spcBef>
                <a:spcPct val="30000"/>
              </a:spcBef>
              <a:defRPr kumimoji="1" sz="1200">
                <a:solidFill>
                  <a:schemeClr val="tx1"/>
                </a:solidFill>
                <a:latin typeface="Script MT Bold" panose="03040602040607080904" pitchFamily="66" charset="0"/>
              </a:defRPr>
            </a:lvl2pPr>
            <a:lvl3pPr marL="1143000" indent="-228600">
              <a:spcBef>
                <a:spcPct val="30000"/>
              </a:spcBef>
              <a:defRPr kumimoji="1" sz="1200">
                <a:solidFill>
                  <a:schemeClr val="tx1"/>
                </a:solidFill>
                <a:latin typeface="Script MT Bold" panose="03040602040607080904" pitchFamily="66" charset="0"/>
              </a:defRPr>
            </a:lvl3pPr>
            <a:lvl4pPr marL="1600200" indent="-228600">
              <a:spcBef>
                <a:spcPct val="30000"/>
              </a:spcBef>
              <a:defRPr kumimoji="1" sz="1200">
                <a:solidFill>
                  <a:schemeClr val="tx1"/>
                </a:solidFill>
                <a:latin typeface="Script MT Bold" panose="03040602040607080904" pitchFamily="66" charset="0"/>
              </a:defRPr>
            </a:lvl4pPr>
            <a:lvl5pPr marL="2057400" indent="-228600">
              <a:spcBef>
                <a:spcPct val="30000"/>
              </a:spcBef>
              <a:defRPr kumimoji="1" sz="1200">
                <a:solidFill>
                  <a:schemeClr val="tx1"/>
                </a:solidFill>
                <a:latin typeface="Script MT Bold" panose="03040602040607080904" pitchFamily="66" charset="0"/>
              </a:defRPr>
            </a:lvl5pPr>
            <a:lvl6pPr marL="2514600" indent="-228600" eaLnBrk="0" fontAlgn="base" hangingPunct="0">
              <a:spcBef>
                <a:spcPct val="30000"/>
              </a:spcBef>
              <a:spcAft>
                <a:spcPct val="0"/>
              </a:spcAft>
              <a:defRPr kumimoji="1" sz="1200">
                <a:solidFill>
                  <a:schemeClr val="tx1"/>
                </a:solidFill>
                <a:latin typeface="Script MT Bold" panose="03040602040607080904" pitchFamily="66" charset="0"/>
              </a:defRPr>
            </a:lvl6pPr>
            <a:lvl7pPr marL="2971800" indent="-228600" eaLnBrk="0" fontAlgn="base" hangingPunct="0">
              <a:spcBef>
                <a:spcPct val="30000"/>
              </a:spcBef>
              <a:spcAft>
                <a:spcPct val="0"/>
              </a:spcAft>
              <a:defRPr kumimoji="1" sz="1200">
                <a:solidFill>
                  <a:schemeClr val="tx1"/>
                </a:solidFill>
                <a:latin typeface="Script MT Bold" panose="03040602040607080904" pitchFamily="66" charset="0"/>
              </a:defRPr>
            </a:lvl7pPr>
            <a:lvl8pPr marL="3429000" indent="-228600" eaLnBrk="0" fontAlgn="base" hangingPunct="0">
              <a:spcBef>
                <a:spcPct val="30000"/>
              </a:spcBef>
              <a:spcAft>
                <a:spcPct val="0"/>
              </a:spcAft>
              <a:defRPr kumimoji="1" sz="1200">
                <a:solidFill>
                  <a:schemeClr val="tx1"/>
                </a:solidFill>
                <a:latin typeface="Script MT Bold" panose="03040602040607080904" pitchFamily="66" charset="0"/>
              </a:defRPr>
            </a:lvl8pPr>
            <a:lvl9pPr marL="3886200" indent="-228600" eaLnBrk="0" fontAlgn="base" hangingPunct="0">
              <a:spcBef>
                <a:spcPct val="30000"/>
              </a:spcBef>
              <a:spcAft>
                <a:spcPct val="0"/>
              </a:spcAft>
              <a:defRPr kumimoji="1" sz="1200">
                <a:solidFill>
                  <a:schemeClr val="tx1"/>
                </a:solidFill>
                <a:latin typeface="Script MT Bold" panose="03040602040607080904" pitchFamily="66" charset="0"/>
              </a:defRPr>
            </a:lvl9pPr>
          </a:lstStyle>
          <a:p>
            <a:pPr>
              <a:spcBef>
                <a:spcPct val="0"/>
              </a:spcBef>
            </a:pPr>
            <a:fld id="{EEB5CA26-5DDF-492B-B8B7-AB5D37D5C32C}" type="slidenum">
              <a:rPr kumimoji="0" lang="en-US" altLang="en-US" smtClean="0">
                <a:latin typeface="Eras Demi ITC" panose="020B0805030504020804" pitchFamily="34" charset="0"/>
              </a:rPr>
              <a:pPr>
                <a:spcBef>
                  <a:spcPct val="0"/>
                </a:spcBef>
              </a:pPr>
              <a:t>9</a:t>
            </a:fld>
            <a:endParaRPr kumimoji="0" lang="en-US" altLang="en-US" smtClean="0">
              <a:latin typeface="Eras Demi ITC" panose="020B08050305040208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8384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2"/>
                </a:solidFill>
              </a:rPr>
              <a:t>Practicing inner-ease creates “flow” by helping to regulate the </a:t>
            </a:r>
            <a:r>
              <a:rPr lang="en-US" altLang="en-US" i="1" smtClean="0">
                <a:solidFill>
                  <a:schemeClr val="bg2"/>
                </a:solidFill>
              </a:rPr>
              <a:t>balance </a:t>
            </a:r>
            <a:r>
              <a:rPr lang="en-US" altLang="en-US" smtClean="0">
                <a:solidFill>
                  <a:schemeClr val="bg2"/>
                </a:solidFill>
              </a:rPr>
              <a:t>and cooperation between our heart, mind and emotions—</a:t>
            </a:r>
            <a:r>
              <a:rPr lang="en-US" altLang="en-US" i="1" smtClean="0">
                <a:solidFill>
                  <a:schemeClr val="bg2"/>
                </a:solidFill>
              </a:rPr>
              <a:t>coherence</a:t>
            </a:r>
            <a:r>
              <a:rPr lang="en-US" altLang="en-US" smtClean="0">
                <a:solidFill>
                  <a:schemeClr val="bg2"/>
                </a:solidFill>
              </a:rPr>
              <a:t>.” </a:t>
            </a:r>
            <a:r>
              <a:rPr lang="en-US" altLang="en-US" smtClean="0">
                <a:solidFill>
                  <a:schemeClr val="bg2"/>
                </a:solidFill>
                <a:latin typeface="Garamond" panose="02020404030301010803" pitchFamily="18" charset="0"/>
              </a:rPr>
              <a:t>Doc Childre, “The State of Ease” 2010.  Institute of Heart Math</a:t>
            </a:r>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0D0B591-B183-43F1-9B8E-4A91D96433FA}" type="slidenum">
              <a:rPr lang="en-US" altLang="en-US" smtClean="0">
                <a:latin typeface="Eras Demi ITC" panose="020B0805030504020804" pitchFamily="34" charset="0"/>
              </a:rPr>
              <a:pPr/>
              <a:t>10</a:t>
            </a:fld>
            <a:endParaRPr lang="en-US" altLang="en-US" smtClean="0">
              <a:latin typeface="Eras Demi ITC" panose="020B0805030504020804" pitchFamily="34" charset="0"/>
            </a:endParaRPr>
          </a:p>
        </p:txBody>
      </p:sp>
    </p:spTree>
    <p:extLst>
      <p:ext uri="{BB962C8B-B14F-4D97-AF65-F5344CB8AC3E}">
        <p14:creationId xmlns:p14="http://schemas.microsoft.com/office/powerpoint/2010/main" val="85532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Anyone have their performance appraisals pretty soon?</a:t>
            </a:r>
          </a:p>
          <a:p>
            <a:r>
              <a:rPr lang="en-US" altLang="en-US" smtClean="0"/>
              <a:t>Tax Time!</a:t>
            </a:r>
          </a:p>
          <a:p>
            <a:r>
              <a:rPr lang="en-US" altLang="en-US" smtClean="0"/>
              <a:t>Who’s paid all of their bills this month!</a:t>
            </a:r>
          </a:p>
          <a:p>
            <a:r>
              <a:rPr lang="en-US" altLang="en-US" smtClean="0"/>
              <a:t>Anyone worry about their kids? What about when they become teenagers?!</a:t>
            </a:r>
          </a:p>
          <a:p>
            <a:endParaRPr lang="en-US" altLang="en-US" smtClean="0"/>
          </a:p>
          <a:p>
            <a:r>
              <a:rPr lang="en-US" altLang="en-US" smtClean="0"/>
              <a:t>Take your pulse rate when I tell you to start…then stop when I say so. Count the number of beats. (15 seconds). Multiply by 4…write down your number.</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A2169F7-71D6-4873-848E-2C01E8ADBF67}" type="slidenum">
              <a:rPr lang="en-US" altLang="en-US" smtClean="0">
                <a:latin typeface="Eras Demi ITC" panose="020B0805030504020804" pitchFamily="34" charset="0"/>
              </a:rPr>
              <a:pPr/>
              <a:t>13</a:t>
            </a:fld>
            <a:endParaRPr lang="en-US" altLang="en-US" smtClean="0">
              <a:latin typeface="Eras Demi ITC" panose="020B0805030504020804" pitchFamily="34" charset="0"/>
            </a:endParaRPr>
          </a:p>
        </p:txBody>
      </p:sp>
    </p:spTree>
    <p:extLst>
      <p:ext uri="{BB962C8B-B14F-4D97-AF65-F5344CB8AC3E}">
        <p14:creationId xmlns:p14="http://schemas.microsoft.com/office/powerpoint/2010/main" val="506933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27957F41-3519-4F34-96E1-60871C1D3048}" type="slidenum">
              <a:rPr lang="en-US"/>
              <a:pPr>
                <a:defRPr/>
              </a:pPr>
              <a:t>‹#›</a:t>
            </a:fld>
            <a:endParaRPr lang="en-US"/>
          </a:p>
        </p:txBody>
      </p:sp>
    </p:spTree>
    <p:extLst>
      <p:ext uri="{BB962C8B-B14F-4D97-AF65-F5344CB8AC3E}">
        <p14:creationId xmlns:p14="http://schemas.microsoft.com/office/powerpoint/2010/main" val="284910102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66C459-F03D-4899-ABD9-C4396A338447}" type="slidenum">
              <a:rPr lang="en-US"/>
              <a:pPr>
                <a:defRPr/>
              </a:pPr>
              <a:t>‹#›</a:t>
            </a:fld>
            <a:endParaRPr lang="en-US"/>
          </a:p>
        </p:txBody>
      </p:sp>
    </p:spTree>
    <p:extLst>
      <p:ext uri="{BB962C8B-B14F-4D97-AF65-F5344CB8AC3E}">
        <p14:creationId xmlns:p14="http://schemas.microsoft.com/office/powerpoint/2010/main" val="21175635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4E039-290B-4F54-A60F-2DDBCEA10233}" type="slidenum">
              <a:rPr lang="en-US"/>
              <a:pPr>
                <a:defRPr/>
              </a:pPr>
              <a:t>‹#›</a:t>
            </a:fld>
            <a:endParaRPr lang="en-US"/>
          </a:p>
        </p:txBody>
      </p:sp>
    </p:spTree>
    <p:extLst>
      <p:ext uri="{BB962C8B-B14F-4D97-AF65-F5344CB8AC3E}">
        <p14:creationId xmlns:p14="http://schemas.microsoft.com/office/powerpoint/2010/main" val="33005373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en-US" altLang="en-US" sz="7200" smtClean="0"/>
              <a:t>“</a:t>
            </a:r>
          </a:p>
        </p:txBody>
      </p:sp>
      <p:sp>
        <p:nvSpPr>
          <p:cNvPr id="6" name="TextBox 5"/>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defRPr/>
            </a:pPr>
            <a:r>
              <a:rPr lang="en-US" altLang="en-US" sz="7200" smtClean="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292E0328-2082-47A6-A94E-DFED20A7E4F4}" type="slidenum">
              <a:rPr lang="en-US"/>
              <a:pPr>
                <a:defRPr/>
              </a:pPr>
              <a:t>‹#›</a:t>
            </a:fld>
            <a:endParaRPr lang="en-US"/>
          </a:p>
        </p:txBody>
      </p:sp>
    </p:spTree>
    <p:extLst>
      <p:ext uri="{BB962C8B-B14F-4D97-AF65-F5344CB8AC3E}">
        <p14:creationId xmlns:p14="http://schemas.microsoft.com/office/powerpoint/2010/main" val="35480948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0B5466-0360-4422-969D-3FA8F26CD85E}" type="slidenum">
              <a:rPr lang="en-US"/>
              <a:pPr>
                <a:defRPr/>
              </a:pPr>
              <a:t>‹#›</a:t>
            </a:fld>
            <a:endParaRPr lang="en-US"/>
          </a:p>
        </p:txBody>
      </p:sp>
    </p:spTree>
    <p:extLst>
      <p:ext uri="{BB962C8B-B14F-4D97-AF65-F5344CB8AC3E}">
        <p14:creationId xmlns:p14="http://schemas.microsoft.com/office/powerpoint/2010/main" val="95989024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en-US" altLang="en-US" sz="8000" smtClean="0"/>
              <a:t>“</a:t>
            </a:r>
          </a:p>
        </p:txBody>
      </p:sp>
      <p:sp>
        <p:nvSpPr>
          <p:cNvPr id="6" name="TextBox 5"/>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a:defRPr/>
            </a:pPr>
            <a:r>
              <a:rPr lang="en-US" altLang="en-US" sz="8000" smtClean="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1338F78A-1D4E-4F10-940E-6558913AEFFF}" type="slidenum">
              <a:rPr lang="en-US"/>
              <a:pPr>
                <a:defRPr/>
              </a:pPr>
              <a:t>‹#›</a:t>
            </a:fld>
            <a:endParaRPr lang="en-US"/>
          </a:p>
        </p:txBody>
      </p:sp>
    </p:spTree>
    <p:extLst>
      <p:ext uri="{BB962C8B-B14F-4D97-AF65-F5344CB8AC3E}">
        <p14:creationId xmlns:p14="http://schemas.microsoft.com/office/powerpoint/2010/main" val="37535798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B842B1BC-22ED-43C3-BAB4-93D5F0CA4645}" type="slidenum">
              <a:rPr lang="en-US"/>
              <a:pPr>
                <a:defRPr/>
              </a:pPr>
              <a:t>‹#›</a:t>
            </a:fld>
            <a:endParaRPr lang="en-US"/>
          </a:p>
        </p:txBody>
      </p:sp>
    </p:spTree>
    <p:extLst>
      <p:ext uri="{BB962C8B-B14F-4D97-AF65-F5344CB8AC3E}">
        <p14:creationId xmlns:p14="http://schemas.microsoft.com/office/powerpoint/2010/main" val="254703549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BA89D-D31F-4DD3-B778-E2512E3A6FC2}" type="slidenum">
              <a:rPr lang="en-US"/>
              <a:pPr>
                <a:defRPr/>
              </a:pPr>
              <a:t>‹#›</a:t>
            </a:fld>
            <a:endParaRPr lang="en-US"/>
          </a:p>
        </p:txBody>
      </p:sp>
    </p:spTree>
    <p:extLst>
      <p:ext uri="{BB962C8B-B14F-4D97-AF65-F5344CB8AC3E}">
        <p14:creationId xmlns:p14="http://schemas.microsoft.com/office/powerpoint/2010/main" val="2401873963"/>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A30097-49BD-41C2-ADF0-EF7058A08A0A}" type="slidenum">
              <a:rPr lang="en-US"/>
              <a:pPr>
                <a:defRPr/>
              </a:pPr>
              <a:t>‹#›</a:t>
            </a:fld>
            <a:endParaRPr lang="en-US"/>
          </a:p>
        </p:txBody>
      </p:sp>
    </p:spTree>
    <p:extLst>
      <p:ext uri="{BB962C8B-B14F-4D97-AF65-F5344CB8AC3E}">
        <p14:creationId xmlns:p14="http://schemas.microsoft.com/office/powerpoint/2010/main" val="1562161944"/>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A748FD-288F-44C4-BAE1-F9183D1EE8A0}" type="slidenum">
              <a:rPr lang="en-US"/>
              <a:pPr>
                <a:defRPr/>
              </a:pPr>
              <a:t>‹#›</a:t>
            </a:fld>
            <a:endParaRPr lang="en-US"/>
          </a:p>
        </p:txBody>
      </p:sp>
    </p:spTree>
    <p:extLst>
      <p:ext uri="{BB962C8B-B14F-4D97-AF65-F5344CB8AC3E}">
        <p14:creationId xmlns:p14="http://schemas.microsoft.com/office/powerpoint/2010/main" val="1627188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858000"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609600"/>
            <a:ext cx="3390900" cy="59436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229100" y="609600"/>
            <a:ext cx="33909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F928D7-059F-4DCE-A72D-C3BEAD8B43B4}" type="slidenum">
              <a:rPr lang="en-US"/>
              <a:pPr>
                <a:defRPr/>
              </a:pPr>
              <a:t>‹#›</a:t>
            </a:fld>
            <a:endParaRPr lang="en-US"/>
          </a:p>
        </p:txBody>
      </p:sp>
    </p:spTree>
    <p:extLst>
      <p:ext uri="{BB962C8B-B14F-4D97-AF65-F5344CB8AC3E}">
        <p14:creationId xmlns:p14="http://schemas.microsoft.com/office/powerpoint/2010/main" val="103317058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D98DF6-5575-4741-BD17-CE2D39105843}" type="slidenum">
              <a:rPr lang="en-US"/>
              <a:pPr>
                <a:defRPr/>
              </a:pPr>
              <a:t>‹#›</a:t>
            </a:fld>
            <a:endParaRPr lang="en-US"/>
          </a:p>
        </p:txBody>
      </p:sp>
    </p:spTree>
    <p:extLst>
      <p:ext uri="{BB962C8B-B14F-4D97-AF65-F5344CB8AC3E}">
        <p14:creationId xmlns:p14="http://schemas.microsoft.com/office/powerpoint/2010/main" val="1544998566"/>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858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609600"/>
            <a:ext cx="33909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229100" y="609600"/>
            <a:ext cx="3390900" cy="59436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0D0DFE-A849-42CC-B996-C16BEF526341}" type="slidenum">
              <a:rPr lang="en-US"/>
              <a:pPr>
                <a:defRPr/>
              </a:pPr>
              <a:t>‹#›</a:t>
            </a:fld>
            <a:endParaRPr lang="en-US"/>
          </a:p>
        </p:txBody>
      </p:sp>
    </p:spTree>
    <p:extLst>
      <p:ext uri="{BB962C8B-B14F-4D97-AF65-F5344CB8AC3E}">
        <p14:creationId xmlns:p14="http://schemas.microsoft.com/office/powerpoint/2010/main" val="23155982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8DE620-4D48-4CB4-BDD1-4E3A627A0CE1}" type="slidenum">
              <a:rPr lang="en-US"/>
              <a:pPr>
                <a:defRPr/>
              </a:pPr>
              <a:t>‹#›</a:t>
            </a:fld>
            <a:endParaRPr lang="en-US"/>
          </a:p>
        </p:txBody>
      </p:sp>
    </p:spTree>
    <p:extLst>
      <p:ext uri="{BB962C8B-B14F-4D97-AF65-F5344CB8AC3E}">
        <p14:creationId xmlns:p14="http://schemas.microsoft.com/office/powerpoint/2010/main" val="18854003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80151C3-ACC4-431B-B1DC-D86093980361}" type="slidenum">
              <a:rPr lang="en-US"/>
              <a:pPr>
                <a:defRPr/>
              </a:pPr>
              <a:t>‹#›</a:t>
            </a:fld>
            <a:endParaRPr lang="en-US"/>
          </a:p>
        </p:txBody>
      </p:sp>
    </p:spTree>
    <p:extLst>
      <p:ext uri="{BB962C8B-B14F-4D97-AF65-F5344CB8AC3E}">
        <p14:creationId xmlns:p14="http://schemas.microsoft.com/office/powerpoint/2010/main" val="603655211"/>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5B80B7E-CAB9-42D2-8BAB-55103B727953}" type="slidenum">
              <a:rPr lang="en-US"/>
              <a:pPr>
                <a:defRPr/>
              </a:pPr>
              <a:t>‹#›</a:t>
            </a:fld>
            <a:endParaRPr lang="en-US"/>
          </a:p>
        </p:txBody>
      </p:sp>
    </p:spTree>
    <p:extLst>
      <p:ext uri="{BB962C8B-B14F-4D97-AF65-F5344CB8AC3E}">
        <p14:creationId xmlns:p14="http://schemas.microsoft.com/office/powerpoint/2010/main" val="1986696215"/>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B849784-CBB1-4BB4-A068-7D2ABD21882D}" type="slidenum">
              <a:rPr lang="en-US"/>
              <a:pPr>
                <a:defRPr/>
              </a:pPr>
              <a:t>‹#›</a:t>
            </a:fld>
            <a:endParaRPr lang="en-US"/>
          </a:p>
        </p:txBody>
      </p:sp>
    </p:spTree>
    <p:extLst>
      <p:ext uri="{BB962C8B-B14F-4D97-AF65-F5344CB8AC3E}">
        <p14:creationId xmlns:p14="http://schemas.microsoft.com/office/powerpoint/2010/main" val="28787058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A36DC8-C5FB-42C7-BA06-FD2229BE2745}" type="slidenum">
              <a:rPr lang="en-US"/>
              <a:pPr>
                <a:defRPr/>
              </a:pPr>
              <a:t>‹#›</a:t>
            </a:fld>
            <a:endParaRPr lang="en-US"/>
          </a:p>
        </p:txBody>
      </p:sp>
    </p:spTree>
    <p:extLst>
      <p:ext uri="{BB962C8B-B14F-4D97-AF65-F5344CB8AC3E}">
        <p14:creationId xmlns:p14="http://schemas.microsoft.com/office/powerpoint/2010/main" val="277410293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3643411-1371-4C18-8E79-A86EA262DC42}" type="slidenum">
              <a:rPr lang="en-US"/>
              <a:pPr>
                <a:defRPr/>
              </a:pPr>
              <a:t>‹#›</a:t>
            </a:fld>
            <a:endParaRPr lang="en-US"/>
          </a:p>
        </p:txBody>
      </p:sp>
    </p:spTree>
    <p:extLst>
      <p:ext uri="{BB962C8B-B14F-4D97-AF65-F5344CB8AC3E}">
        <p14:creationId xmlns:p14="http://schemas.microsoft.com/office/powerpoint/2010/main" val="22028633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546F10-E5BA-406A-8C5A-44743CD4294D}" type="slidenum">
              <a:rPr lang="en-US"/>
              <a:pPr>
                <a:defRPr/>
              </a:pPr>
              <a:t>‹#›</a:t>
            </a:fld>
            <a:endParaRPr lang="en-US"/>
          </a:p>
        </p:txBody>
      </p:sp>
    </p:spTree>
    <p:extLst>
      <p:ext uri="{BB962C8B-B14F-4D97-AF65-F5344CB8AC3E}">
        <p14:creationId xmlns:p14="http://schemas.microsoft.com/office/powerpoint/2010/main" val="103019002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4">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4">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07F8396-48BE-4DDB-B67A-3F6AB8720E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07" r:id="rId7"/>
    <p:sldLayoutId id="2147483920" r:id="rId8"/>
    <p:sldLayoutId id="2147483908" r:id="rId9"/>
    <p:sldLayoutId id="2147483909" r:id="rId10"/>
    <p:sldLayoutId id="2147483921" r:id="rId11"/>
    <p:sldLayoutId id="2147483922" r:id="rId12"/>
    <p:sldLayoutId id="2147483910" r:id="rId13"/>
    <p:sldLayoutId id="2147483923" r:id="rId14"/>
    <p:sldLayoutId id="2147483924" r:id="rId15"/>
    <p:sldLayoutId id="2147483925" r:id="rId16"/>
    <p:sldLayoutId id="2147483926" r:id="rId17"/>
    <p:sldLayoutId id="2147483911" r:id="rId18"/>
    <p:sldLayoutId id="2147483912" r:id="rId19"/>
    <p:sldLayoutId id="2147483913" r:id="rId20"/>
  </p:sldLayoutIdLst>
  <p:transition spd="med">
    <p:fade thruBlk="1"/>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05000" y="914400"/>
            <a:ext cx="5791200" cy="2481263"/>
          </a:xfrm>
        </p:spPr>
        <p:txBody>
          <a:bodyPr/>
          <a:lstStyle/>
          <a:p>
            <a:pPr eaLnBrk="1" hangingPunct="1"/>
            <a:r>
              <a:rPr lang="en-US" altLang="en-US" sz="4000" i="1" smtClean="0">
                <a:ln>
                  <a:noFill/>
                </a:ln>
              </a:rPr>
              <a:t>Developing Skills for Stress Management: How to Chill Out!</a:t>
            </a:r>
          </a:p>
        </p:txBody>
      </p:sp>
      <p:sp>
        <p:nvSpPr>
          <p:cNvPr id="4099" name="Rectangle 3"/>
          <p:cNvSpPr>
            <a:spLocks noGrp="1" noChangeArrowheads="1"/>
          </p:cNvSpPr>
          <p:nvPr>
            <p:ph type="subTitle" idx="1"/>
          </p:nvPr>
        </p:nvSpPr>
        <p:spPr>
          <a:xfrm>
            <a:off x="3733800" y="3733800"/>
            <a:ext cx="4267200" cy="2514600"/>
          </a:xfrm>
          <a:solidFill>
            <a:schemeClr val="accent3">
              <a:lumMod val="60000"/>
              <a:lumOff val="40000"/>
            </a:schemeClr>
          </a:solidFill>
        </p:spPr>
        <p:txBody>
          <a:bodyPr rtlCol="0"/>
          <a:lstStyle/>
          <a:p>
            <a:pPr eaLnBrk="1" fontAlgn="auto" hangingPunct="1">
              <a:spcAft>
                <a:spcPts val="0"/>
              </a:spcAft>
              <a:buFont typeface="Arial"/>
              <a:buNone/>
              <a:defRPr/>
            </a:pPr>
            <a:r>
              <a:rPr lang="en-US" b="1" dirty="0" smtClean="0"/>
              <a:t>By</a:t>
            </a:r>
          </a:p>
          <a:p>
            <a:pPr eaLnBrk="1" fontAlgn="auto" hangingPunct="1">
              <a:spcAft>
                <a:spcPts val="0"/>
              </a:spcAft>
              <a:buFont typeface="Arial"/>
              <a:buNone/>
              <a:defRPr/>
            </a:pPr>
            <a:r>
              <a:rPr lang="en-US" b="1" dirty="0" smtClean="0"/>
              <a:t> Clare Duffy, Ph.D.</a:t>
            </a:r>
          </a:p>
          <a:p>
            <a:pPr eaLnBrk="1" fontAlgn="auto" hangingPunct="1">
              <a:spcAft>
                <a:spcPts val="0"/>
              </a:spcAft>
              <a:buFont typeface="Arial"/>
              <a:buNone/>
              <a:defRPr/>
            </a:pPr>
            <a:r>
              <a:rPr lang="en-US" b="1" dirty="0" smtClean="0"/>
              <a:t>Licensed Psychologist</a:t>
            </a:r>
          </a:p>
          <a:p>
            <a:pPr eaLnBrk="1" fontAlgn="auto" hangingPunct="1">
              <a:spcAft>
                <a:spcPts val="0"/>
              </a:spcAft>
              <a:buFont typeface="Arial"/>
              <a:buNone/>
              <a:defRPr/>
            </a:pPr>
            <a:r>
              <a:rPr lang="en-US" b="1" dirty="0" smtClean="0"/>
              <a:t>Texas State Counseling Center</a:t>
            </a:r>
          </a:p>
          <a:p>
            <a:pPr eaLnBrk="1" fontAlgn="auto" hangingPunct="1">
              <a:spcAft>
                <a:spcPts val="0"/>
              </a:spcAft>
              <a:buFont typeface="Arial"/>
              <a:buNone/>
              <a:defRPr/>
            </a:pPr>
            <a:r>
              <a:rPr lang="en-US" dirty="0" smtClean="0"/>
              <a:t>www.counseling.txstate.edu </a:t>
            </a:r>
          </a:p>
        </p:txBody>
      </p:sp>
      <p:sp>
        <p:nvSpPr>
          <p:cNvPr id="2" name="Slide Number Placeholder 1"/>
          <p:cNvSpPr>
            <a:spLocks noGrp="1"/>
          </p:cNvSpPr>
          <p:nvPr>
            <p:ph type="sldNum" sz="quarter" idx="12"/>
          </p:nvPr>
        </p:nvSpPr>
        <p:spPr>
          <a:xfrm>
            <a:off x="6817317" y="5054602"/>
            <a:ext cx="413483" cy="279400"/>
          </a:xfrm>
        </p:spPr>
        <p:txBody>
          <a:bodyPr/>
          <a:lstStyle/>
          <a:p>
            <a:pPr>
              <a:defRPr/>
            </a:pPr>
            <a:fld id="{6DE59683-7053-48E9-B004-3E3A786B698A}" type="slidenum">
              <a:rPr lang="en-US">
                <a:solidFill>
                  <a:schemeClr val="tx1">
                    <a:lumMod val="75000"/>
                    <a:lumOff val="25000"/>
                    <a:alpha val="40000"/>
                  </a:schemeClr>
                </a:solidFill>
                <a:latin typeface="+mj-lt"/>
                <a:cs typeface="+mn-cs"/>
              </a:rPr>
              <a:pPr>
                <a:defRPr/>
              </a:pPr>
              <a:t>1</a:t>
            </a:fld>
            <a:endParaRPr lang="en-US">
              <a:solidFill>
                <a:schemeClr val="tx1">
                  <a:lumMod val="75000"/>
                  <a:lumOff val="25000"/>
                  <a:alpha val="40000"/>
                </a:schemeClr>
              </a:solidFill>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0" fill="hold"/>
                                        <p:tgtEl>
                                          <p:spTgt spid="4098"/>
                                        </p:tgtEl>
                                        <p:attrNameLst>
                                          <p:attrName>ppt_x</p:attrName>
                                        </p:attrNameLst>
                                      </p:cBhvr>
                                      <p:tavLst>
                                        <p:tav tm="0">
                                          <p:val>
                                            <p:strVal val="1+#ppt_w/2"/>
                                          </p:val>
                                        </p:tav>
                                        <p:tav tm="100000">
                                          <p:val>
                                            <p:strVal val="#ppt_x"/>
                                          </p:val>
                                        </p:tav>
                                      </p:tavLst>
                                    </p:anim>
                                    <p:anim calcmode="lin" valueType="num">
                                      <p:cBhvr additive="base">
                                        <p:cTn id="8" dur="5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ln>
                  <a:noFill/>
                </a:ln>
              </a:rPr>
              <a:t>What is Coherence?</a:t>
            </a:r>
          </a:p>
        </p:txBody>
      </p:sp>
      <p:sp>
        <p:nvSpPr>
          <p:cNvPr id="33795" name="Rectangle 3"/>
          <p:cNvSpPr>
            <a:spLocks noGrp="1" noChangeArrowheads="1"/>
          </p:cNvSpPr>
          <p:nvPr>
            <p:ph idx="1"/>
          </p:nvPr>
        </p:nvSpPr>
        <p:spPr>
          <a:xfrm>
            <a:off x="1176338" y="2481263"/>
            <a:ext cx="7162800" cy="3505200"/>
          </a:xfrm>
        </p:spPr>
        <p:txBody>
          <a:bodyPr/>
          <a:lstStyle/>
          <a:p>
            <a:pPr eaLnBrk="1" hangingPunct="1">
              <a:spcAft>
                <a:spcPct val="0"/>
              </a:spcAft>
              <a:buFontTx/>
              <a:buNone/>
            </a:pPr>
            <a:r>
              <a:rPr lang="en-US" altLang="en-US" sz="2800" smtClean="0"/>
              <a:t>   Coherence is a state of peak physiological functioning.  The heart and brain are working in sync with each other and working in concert with the respiratory system to achieve peak performance.  In a state of coherence, emotions are calm and controlled, thinking is more clear, and the branches of the autonomic nervous system are working smoothly and in sync.</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E04D4196-AE70-4F9A-93B1-111265797144}" type="slidenum">
              <a:rPr lang="en-US">
                <a:solidFill>
                  <a:schemeClr val="tx1">
                    <a:lumMod val="75000"/>
                    <a:lumOff val="25000"/>
                    <a:alpha val="40000"/>
                  </a:schemeClr>
                </a:solidFill>
                <a:latin typeface="+mj-lt"/>
                <a:cs typeface="+mn-cs"/>
              </a:rPr>
              <a:pPr>
                <a:defRPr/>
              </a:pPr>
              <a:t>10</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b="1" smtClean="0">
                <a:ln>
                  <a:noFill/>
                </a:ln>
              </a:rPr>
              <a:t>Why Is Coherence Desirable?</a:t>
            </a:r>
          </a:p>
        </p:txBody>
      </p:sp>
      <p:sp>
        <p:nvSpPr>
          <p:cNvPr id="35843" name="Rectangle 3"/>
          <p:cNvSpPr>
            <a:spLocks noGrp="1" noChangeArrowheads="1"/>
          </p:cNvSpPr>
          <p:nvPr>
            <p:ph idx="1"/>
          </p:nvPr>
        </p:nvSpPr>
        <p:spPr>
          <a:xfrm>
            <a:off x="990600" y="2514600"/>
            <a:ext cx="7467600" cy="2667000"/>
          </a:xfrm>
        </p:spPr>
        <p:txBody>
          <a:bodyPr/>
          <a:lstStyle/>
          <a:p>
            <a:pPr eaLnBrk="1" hangingPunct="1">
              <a:spcAft>
                <a:spcPct val="0"/>
              </a:spcAft>
              <a:buFontTx/>
              <a:buNone/>
            </a:pPr>
            <a:r>
              <a:rPr lang="en-US" altLang="en-US" sz="2800" smtClean="0"/>
              <a:t>	In a state of Coherence a person can overcome emotional hijacking and access heart intelligence. It allows you to “listen to your heart” in times of stress and maintain more effective control over your stress reactions.  It helps you to cope and problem-solve.</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5E84367C-8F26-4DC7-8CA9-99B37433D757}" type="slidenum">
              <a:rPr lang="en-US">
                <a:solidFill>
                  <a:schemeClr val="tx1">
                    <a:lumMod val="75000"/>
                    <a:lumOff val="25000"/>
                    <a:alpha val="40000"/>
                  </a:schemeClr>
                </a:solidFill>
                <a:latin typeface="+mj-lt"/>
                <a:cs typeface="+mn-cs"/>
              </a:rPr>
              <a:pPr>
                <a:defRPr/>
              </a:pPr>
              <a:t>11</a:t>
            </a:fld>
            <a:endParaRPr lang="en-US">
              <a:solidFill>
                <a:schemeClr val="tx1">
                  <a:lumMod val="75000"/>
                  <a:lumOff val="25000"/>
                  <a:alpha val="40000"/>
                </a:schemeClr>
              </a:solidFill>
              <a:latin typeface="+mj-lt"/>
              <a:cs typeface="+mn-cs"/>
            </a:endParaRPr>
          </a:p>
        </p:txBody>
      </p:sp>
      <p:pic>
        <p:nvPicPr>
          <p:cNvPr id="31748" name="Picture 4" descr="C:\Documents and Settings\bs05\Local Settings\Temporary Internet Files\Content.IE5\I9UYWLF3\MP900447915[1].jpg"/>
          <p:cNvPicPr>
            <a:picLocks noChangeAspect="1" noChangeArrowheads="1"/>
          </p:cNvPicPr>
          <p:nvPr/>
        </p:nvPicPr>
        <p:blipFill>
          <a:blip r:embed="rId2"/>
          <a:srcRect/>
          <a:stretch>
            <a:fillRect/>
          </a:stretch>
        </p:blipFill>
        <p:spPr bwMode="auto">
          <a:xfrm>
            <a:off x="3200400" y="4800600"/>
            <a:ext cx="2615127" cy="1740694"/>
          </a:xfrm>
          <a:prstGeom prst="rect">
            <a:avLst/>
          </a:prstGeom>
          <a:ln>
            <a:noFill/>
          </a:ln>
          <a:effectLst>
            <a:softEdge rad="635000"/>
          </a:effectLst>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357188"/>
            <a:ext cx="8001000" cy="1319212"/>
          </a:xfrm>
        </p:spPr>
        <p:txBody>
          <a:bodyPr/>
          <a:lstStyle/>
          <a:p>
            <a:pPr eaLnBrk="1" hangingPunct="1"/>
            <a:r>
              <a:rPr lang="en-US" altLang="en-US" smtClean="0">
                <a:ln>
                  <a:noFill/>
                </a:ln>
              </a:rPr>
              <a:t>How Does One Gain Coherence?</a:t>
            </a:r>
          </a:p>
        </p:txBody>
      </p:sp>
      <p:sp>
        <p:nvSpPr>
          <p:cNvPr id="36867" name="Rectangle 3"/>
          <p:cNvSpPr>
            <a:spLocks noGrp="1" noChangeArrowheads="1"/>
          </p:cNvSpPr>
          <p:nvPr>
            <p:ph idx="1"/>
          </p:nvPr>
        </p:nvSpPr>
        <p:spPr>
          <a:xfrm>
            <a:off x="990600" y="4191000"/>
            <a:ext cx="7162800" cy="2971800"/>
          </a:xfrm>
        </p:spPr>
        <p:txBody>
          <a:bodyPr/>
          <a:lstStyle/>
          <a:p>
            <a:pPr eaLnBrk="1" hangingPunct="1">
              <a:spcAft>
                <a:spcPct val="0"/>
              </a:spcAft>
              <a:buFontTx/>
              <a:buNone/>
            </a:pPr>
            <a:r>
              <a:rPr lang="en-US" altLang="en-US" sz="3200" smtClean="0"/>
              <a:t>	</a:t>
            </a:r>
            <a:r>
              <a:rPr lang="en-US" altLang="en-US" smtClean="0"/>
              <a:t>Coherence can be attained by bringing the heart, brain, and breathing in sync with each other through heart focus &amp; breathing and by generating positive emotion. </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E2E234EF-1A18-4F89-B8E7-AFC5DE83045D}" type="slidenum">
              <a:rPr lang="en-US">
                <a:solidFill>
                  <a:schemeClr val="tx1">
                    <a:lumMod val="75000"/>
                    <a:lumOff val="25000"/>
                    <a:alpha val="40000"/>
                  </a:schemeClr>
                </a:solidFill>
                <a:latin typeface="+mj-lt"/>
                <a:cs typeface="+mn-cs"/>
              </a:rPr>
              <a:pPr>
                <a:defRPr/>
              </a:pPr>
              <a:t>12</a:t>
            </a:fld>
            <a:endParaRPr lang="en-US">
              <a:solidFill>
                <a:schemeClr val="tx1">
                  <a:lumMod val="75000"/>
                  <a:lumOff val="25000"/>
                  <a:alpha val="40000"/>
                </a:schemeClr>
              </a:solidFill>
              <a:latin typeface="+mj-lt"/>
              <a:cs typeface="+mn-cs"/>
            </a:endParaRPr>
          </a:p>
        </p:txBody>
      </p:sp>
      <p:pic>
        <p:nvPicPr>
          <p:cNvPr id="4" name="Picture 3" descr="C:\Documents and Settings\bs05\Local Settings\Temporary Internet Files\Content.IE5\R3MJPJMH\MP900387543[1].jpg"/>
          <p:cNvPicPr>
            <a:picLocks noChangeAspect="1" noChangeArrowheads="1"/>
          </p:cNvPicPr>
          <p:nvPr/>
        </p:nvPicPr>
        <p:blipFill>
          <a:blip r:embed="rId2"/>
          <a:srcRect/>
          <a:stretch>
            <a:fillRect/>
          </a:stretch>
        </p:blipFill>
        <p:spPr bwMode="auto">
          <a:xfrm>
            <a:off x="3276600" y="1600200"/>
            <a:ext cx="2743200" cy="1956816"/>
          </a:xfrm>
          <a:prstGeom prst="ellipse">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ln>
                  <a:noFill/>
                </a:ln>
              </a:rPr>
              <a:t>Let’s Practice	</a:t>
            </a:r>
          </a:p>
        </p:txBody>
      </p:sp>
      <p:sp>
        <p:nvSpPr>
          <p:cNvPr id="37891" name="Content Placeholder 2"/>
          <p:cNvSpPr>
            <a:spLocks noGrp="1"/>
          </p:cNvSpPr>
          <p:nvPr>
            <p:ph idx="1"/>
          </p:nvPr>
        </p:nvSpPr>
        <p:spPr/>
        <p:txBody>
          <a:bodyPr/>
          <a:lstStyle/>
          <a:p>
            <a:pPr eaLnBrk="1" hangingPunct="1"/>
            <a:endParaRPr lang="en-US" altLang="en-US" smtClean="0"/>
          </a:p>
        </p:txBody>
      </p:sp>
      <p:sp>
        <p:nvSpPr>
          <p:cNvPr id="4" name="Slide Number Placeholder 3"/>
          <p:cNvSpPr>
            <a:spLocks noGrp="1"/>
          </p:cNvSpPr>
          <p:nvPr>
            <p:ph type="sldNum" sz="quarter" idx="12"/>
          </p:nvPr>
        </p:nvSpPr>
        <p:spPr>
          <a:xfrm>
            <a:off x="7580091" y="5960533"/>
            <a:ext cx="395510" cy="279400"/>
          </a:xfrm>
        </p:spPr>
        <p:txBody>
          <a:bodyPr/>
          <a:lstStyle/>
          <a:p>
            <a:pPr>
              <a:defRPr/>
            </a:pPr>
            <a:fld id="{A033CAC4-64E6-4B25-BE26-FF91B6568293}" type="slidenum">
              <a:rPr lang="en-US">
                <a:solidFill>
                  <a:schemeClr val="tx1">
                    <a:lumMod val="75000"/>
                    <a:lumOff val="25000"/>
                    <a:alpha val="40000"/>
                  </a:schemeClr>
                </a:solidFill>
                <a:latin typeface="+mj-lt"/>
                <a:cs typeface="+mn-cs"/>
              </a:rPr>
              <a:pPr>
                <a:defRPr/>
              </a:pPr>
              <a:t>13</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47800" y="838200"/>
            <a:ext cx="5867400" cy="1447800"/>
          </a:xfrm>
        </p:spPr>
        <p:txBody>
          <a:bodyPr/>
          <a:lstStyle/>
          <a:p>
            <a:pPr eaLnBrk="1" hangingPunct="1"/>
            <a:r>
              <a:rPr lang="en-US" altLang="en-US" smtClean="0">
                <a:ln>
                  <a:noFill/>
                </a:ln>
              </a:rPr>
              <a:t>Maintaining Coherence to Re-engage</a:t>
            </a:r>
          </a:p>
        </p:txBody>
      </p:sp>
      <p:sp>
        <p:nvSpPr>
          <p:cNvPr id="39939" name="Rectangle 4"/>
          <p:cNvSpPr>
            <a:spLocks noGrp="1" noChangeArrowheads="1"/>
          </p:cNvSpPr>
          <p:nvPr>
            <p:ph type="body" sz="half" idx="2"/>
          </p:nvPr>
        </p:nvSpPr>
        <p:spPr>
          <a:xfrm>
            <a:off x="1447800" y="2438400"/>
            <a:ext cx="6629400" cy="4800600"/>
          </a:xfrm>
        </p:spPr>
        <p:txBody>
          <a:bodyPr/>
          <a:lstStyle/>
          <a:p>
            <a:pPr marL="0" indent="0" eaLnBrk="1" hangingPunct="1">
              <a:spcAft>
                <a:spcPct val="0"/>
              </a:spcAft>
            </a:pPr>
            <a:r>
              <a:rPr lang="en-US" altLang="en-US" sz="3200" smtClean="0"/>
              <a:t>Clarifying priorities</a:t>
            </a:r>
          </a:p>
          <a:p>
            <a:pPr marL="0" indent="0" eaLnBrk="1" hangingPunct="1">
              <a:spcAft>
                <a:spcPct val="0"/>
              </a:spcAft>
            </a:pPr>
            <a:r>
              <a:rPr lang="en-US" altLang="en-US" sz="3200" smtClean="0"/>
              <a:t>Identifying and using support system</a:t>
            </a:r>
          </a:p>
          <a:p>
            <a:pPr marL="0" indent="0" eaLnBrk="1" hangingPunct="1">
              <a:spcAft>
                <a:spcPct val="0"/>
              </a:spcAft>
            </a:pPr>
            <a:r>
              <a:rPr lang="en-US" altLang="en-US" sz="3200" smtClean="0"/>
              <a:t>Assertiveness</a:t>
            </a:r>
          </a:p>
          <a:p>
            <a:pPr marL="0" indent="0" eaLnBrk="1" hangingPunct="1">
              <a:spcAft>
                <a:spcPct val="0"/>
              </a:spcAft>
            </a:pPr>
            <a:r>
              <a:rPr lang="en-US" altLang="en-US" sz="3200" smtClean="0"/>
              <a:t>Communication</a:t>
            </a:r>
          </a:p>
          <a:p>
            <a:pPr marL="0" indent="0" eaLnBrk="1" hangingPunct="1">
              <a:spcAft>
                <a:spcPct val="0"/>
              </a:spcAft>
            </a:pPr>
            <a:r>
              <a:rPr lang="en-US" altLang="en-US" sz="3200" smtClean="0"/>
              <a:t>Responsibility &amp; Control</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1A11463F-DDA9-4514-9785-05BF2AE21DB0}" type="slidenum">
              <a:rPr lang="en-US">
                <a:solidFill>
                  <a:schemeClr val="tx1">
                    <a:lumMod val="75000"/>
                    <a:lumOff val="25000"/>
                    <a:alpha val="40000"/>
                  </a:schemeClr>
                </a:solidFill>
                <a:latin typeface="+mj-lt"/>
                <a:cs typeface="+mn-cs"/>
              </a:rPr>
              <a:pPr>
                <a:defRPr/>
              </a:pPr>
              <a:t>14</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14400"/>
            <a:ext cx="6858000" cy="6096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Making a Plan for Stress Reduced Living</a:t>
            </a:r>
          </a:p>
        </p:txBody>
      </p:sp>
      <p:sp>
        <p:nvSpPr>
          <p:cNvPr id="41987" name="Rectangle 3"/>
          <p:cNvSpPr>
            <a:spLocks noGrp="1" noChangeArrowheads="1"/>
          </p:cNvSpPr>
          <p:nvPr>
            <p:ph type="body" sz="half" idx="1"/>
          </p:nvPr>
        </p:nvSpPr>
        <p:spPr>
          <a:xfrm>
            <a:off x="1066800" y="2133600"/>
            <a:ext cx="4313238" cy="4724400"/>
          </a:xfrm>
        </p:spPr>
        <p:txBody>
          <a:bodyPr/>
          <a:lstStyle/>
          <a:p>
            <a:pPr marL="0" indent="0" eaLnBrk="1" hangingPunct="1">
              <a:lnSpc>
                <a:spcPct val="90000"/>
              </a:lnSpc>
              <a:spcAft>
                <a:spcPct val="0"/>
              </a:spcAft>
            </a:pPr>
            <a:r>
              <a:rPr lang="en-US" altLang="en-US" sz="3200" smtClean="0"/>
              <a:t>Remember to breathe.</a:t>
            </a:r>
          </a:p>
          <a:p>
            <a:pPr marL="0" indent="0" eaLnBrk="1" hangingPunct="1">
              <a:lnSpc>
                <a:spcPct val="90000"/>
              </a:lnSpc>
              <a:spcAft>
                <a:spcPct val="0"/>
              </a:spcAft>
            </a:pPr>
            <a:r>
              <a:rPr lang="en-US" altLang="en-US" sz="3200" smtClean="0"/>
              <a:t>Choose one sabotaging behavior on which to focus for change.</a:t>
            </a:r>
          </a:p>
          <a:p>
            <a:pPr marL="0" indent="0" eaLnBrk="1" hangingPunct="1">
              <a:lnSpc>
                <a:spcPct val="90000"/>
              </a:lnSpc>
              <a:spcAft>
                <a:spcPct val="0"/>
              </a:spcAft>
            </a:pPr>
            <a:r>
              <a:rPr lang="en-US" altLang="en-US" sz="3200" smtClean="0"/>
              <a:t>Identify healthy ways for you to relax &amp; take a break.</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86BA5E9D-36B3-476B-ADEB-736A558E3BC1}" type="slidenum">
              <a:rPr lang="en-US">
                <a:solidFill>
                  <a:schemeClr val="tx1">
                    <a:lumMod val="75000"/>
                    <a:lumOff val="25000"/>
                    <a:alpha val="40000"/>
                  </a:schemeClr>
                </a:solidFill>
                <a:latin typeface="+mj-lt"/>
                <a:cs typeface="+mn-cs"/>
              </a:rPr>
              <a:pPr>
                <a:defRPr/>
              </a:pPr>
              <a:t>15</a:t>
            </a:fld>
            <a:endParaRPr lang="en-US">
              <a:solidFill>
                <a:schemeClr val="tx1">
                  <a:lumMod val="75000"/>
                  <a:lumOff val="25000"/>
                  <a:alpha val="40000"/>
                </a:schemeClr>
              </a:solidFill>
              <a:latin typeface="+mj-lt"/>
              <a:cs typeface="+mn-cs"/>
            </a:endParaRPr>
          </a:p>
        </p:txBody>
      </p:sp>
      <p:pic>
        <p:nvPicPr>
          <p:cNvPr id="5" name="Picture 7" descr="Picture 081"/>
          <p:cNvPicPr>
            <a:picLocks noChangeAspect="1" noChangeArrowheads="1"/>
          </p:cNvPicPr>
          <p:nvPr/>
        </p:nvPicPr>
        <p:blipFill>
          <a:blip r:embed="rId3"/>
          <a:srcRect/>
          <a:stretch>
            <a:fillRect/>
          </a:stretch>
        </p:blipFill>
        <p:spPr bwMode="auto">
          <a:xfrm>
            <a:off x="5791200" y="2095500"/>
            <a:ext cx="2514600" cy="3352799"/>
          </a:xfrm>
          <a:prstGeom prst="ellipse">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1171575" y="682625"/>
            <a:ext cx="6804025" cy="1905000"/>
          </a:xfrm>
        </p:spPr>
        <p:txBody>
          <a:bodyPr/>
          <a:lstStyle/>
          <a:p>
            <a:pPr eaLnBrk="1" hangingPunct="1"/>
            <a:r>
              <a:rPr lang="en-US" altLang="en-US" smtClean="0">
                <a:ln>
                  <a:noFill/>
                </a:ln>
              </a:rPr>
              <a:t>Remember…</a:t>
            </a:r>
          </a:p>
        </p:txBody>
      </p:sp>
      <p:sp>
        <p:nvSpPr>
          <p:cNvPr id="5" name="Slide Number Placeholder 4"/>
          <p:cNvSpPr>
            <a:spLocks noGrp="1"/>
          </p:cNvSpPr>
          <p:nvPr>
            <p:ph type="sldNum" sz="quarter" idx="12"/>
          </p:nvPr>
        </p:nvSpPr>
        <p:spPr>
          <a:xfrm>
            <a:off x="7580091" y="5960533"/>
            <a:ext cx="395510" cy="279400"/>
          </a:xfrm>
        </p:spPr>
        <p:txBody>
          <a:bodyPr/>
          <a:lstStyle/>
          <a:p>
            <a:pPr>
              <a:defRPr/>
            </a:pPr>
            <a:fld id="{C7827E8C-3323-4CD6-ABC3-96D3EAA8DD90}" type="slidenum">
              <a:rPr lang="en-US">
                <a:solidFill>
                  <a:schemeClr val="tx1">
                    <a:lumMod val="75000"/>
                    <a:lumOff val="25000"/>
                    <a:alpha val="40000"/>
                  </a:schemeClr>
                </a:solidFill>
                <a:latin typeface="+mj-lt"/>
                <a:cs typeface="+mn-cs"/>
              </a:rPr>
              <a:pPr>
                <a:defRPr/>
              </a:pPr>
              <a:t>16</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76338" y="914400"/>
            <a:ext cx="6799262" cy="1303338"/>
          </a:xfrm>
        </p:spPr>
        <p:txBody>
          <a:bodyPr/>
          <a:lstStyle/>
          <a:p>
            <a:pPr eaLnBrk="1" hangingPunct="1"/>
            <a:r>
              <a:rPr lang="en-US" altLang="en-US" smtClean="0">
                <a:ln>
                  <a:noFill/>
                </a:ln>
              </a:rPr>
              <a:t>Overview</a:t>
            </a:r>
          </a:p>
        </p:txBody>
      </p:sp>
      <p:sp>
        <p:nvSpPr>
          <p:cNvPr id="19459" name="Rectangle 3"/>
          <p:cNvSpPr>
            <a:spLocks noGrp="1" noChangeArrowheads="1"/>
          </p:cNvSpPr>
          <p:nvPr>
            <p:ph idx="1"/>
          </p:nvPr>
        </p:nvSpPr>
        <p:spPr>
          <a:xfrm>
            <a:off x="2057400" y="2514600"/>
            <a:ext cx="5410200" cy="3446463"/>
          </a:xfrm>
        </p:spPr>
        <p:txBody>
          <a:bodyPr/>
          <a:lstStyle/>
          <a:p>
            <a:pPr eaLnBrk="1" hangingPunct="1">
              <a:spcAft>
                <a:spcPct val="0"/>
              </a:spcAft>
            </a:pPr>
            <a:r>
              <a:rPr lang="en-US" altLang="en-US" smtClean="0"/>
              <a:t>Recognizing and Acknowledging Your Stress</a:t>
            </a:r>
          </a:p>
          <a:p>
            <a:pPr eaLnBrk="1" hangingPunct="1">
              <a:spcAft>
                <a:spcPct val="0"/>
              </a:spcAft>
            </a:pPr>
            <a:r>
              <a:rPr lang="en-US" altLang="en-US" smtClean="0"/>
              <a:t>Sabotaging Yourself</a:t>
            </a:r>
          </a:p>
          <a:p>
            <a:pPr eaLnBrk="1" hangingPunct="1">
              <a:spcAft>
                <a:spcPct val="0"/>
              </a:spcAft>
            </a:pPr>
            <a:r>
              <a:rPr lang="en-US" altLang="en-US" smtClean="0"/>
              <a:t>Taking a “Time Out”</a:t>
            </a:r>
          </a:p>
          <a:p>
            <a:pPr eaLnBrk="1" hangingPunct="1">
              <a:spcAft>
                <a:spcPct val="0"/>
              </a:spcAft>
            </a:pPr>
            <a:r>
              <a:rPr lang="en-US" altLang="en-US" smtClean="0"/>
              <a:t>Attaining Coherence</a:t>
            </a:r>
          </a:p>
          <a:p>
            <a:pPr eaLnBrk="1" hangingPunct="1">
              <a:spcAft>
                <a:spcPct val="0"/>
              </a:spcAft>
            </a:pPr>
            <a:r>
              <a:rPr lang="en-US" altLang="en-US" smtClean="0"/>
              <a:t>Re-engaging with Coherence</a:t>
            </a:r>
          </a:p>
          <a:p>
            <a:pPr eaLnBrk="1" hangingPunct="1">
              <a:spcAft>
                <a:spcPct val="0"/>
              </a:spcAft>
            </a:pPr>
            <a:r>
              <a:rPr lang="en-US" altLang="en-US" smtClean="0"/>
              <a:t>Making a Plan for Stress Reduced Living</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D74EDCE6-B586-4E12-B76E-717BBB177F9D}" type="slidenum">
              <a:rPr lang="en-US">
                <a:solidFill>
                  <a:schemeClr val="tx1">
                    <a:lumMod val="75000"/>
                    <a:lumOff val="25000"/>
                    <a:alpha val="40000"/>
                  </a:schemeClr>
                </a:solidFill>
                <a:latin typeface="+mj-lt"/>
                <a:cs typeface="+mn-cs"/>
              </a:rPr>
              <a:pPr>
                <a:defRPr/>
              </a:pPr>
              <a:t>2</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76338" y="915988"/>
            <a:ext cx="6799262" cy="1303337"/>
          </a:xfrm>
        </p:spPr>
        <p:txBody>
          <a:bodyPr/>
          <a:lstStyle/>
          <a:p>
            <a:pPr eaLnBrk="1" hangingPunct="1"/>
            <a:r>
              <a:rPr lang="en-US" altLang="en-US" smtClean="0">
                <a:ln>
                  <a:noFill/>
                </a:ln>
              </a:rPr>
              <a:t>Signs of Stress</a:t>
            </a:r>
          </a:p>
        </p:txBody>
      </p:sp>
      <p:sp>
        <p:nvSpPr>
          <p:cNvPr id="21507" name="Rectangle 3"/>
          <p:cNvSpPr>
            <a:spLocks noGrp="1" noChangeArrowheads="1"/>
          </p:cNvSpPr>
          <p:nvPr>
            <p:ph sz="half" idx="1"/>
          </p:nvPr>
        </p:nvSpPr>
        <p:spPr>
          <a:xfrm>
            <a:off x="1295400" y="2286000"/>
            <a:ext cx="2865438" cy="3429000"/>
          </a:xfrm>
        </p:spPr>
        <p:txBody>
          <a:bodyPr/>
          <a:lstStyle/>
          <a:p>
            <a:pPr marL="0" indent="0" eaLnBrk="1" hangingPunct="1">
              <a:spcAft>
                <a:spcPct val="0"/>
              </a:spcAft>
            </a:pPr>
            <a:r>
              <a:rPr lang="en-US" altLang="en-US" sz="3200" smtClean="0"/>
              <a:t>Physical</a:t>
            </a:r>
          </a:p>
          <a:p>
            <a:pPr marL="0" indent="0" eaLnBrk="1" hangingPunct="1">
              <a:spcAft>
                <a:spcPct val="0"/>
              </a:spcAft>
            </a:pPr>
            <a:endParaRPr lang="en-US" altLang="en-US" sz="3200" smtClean="0"/>
          </a:p>
          <a:p>
            <a:pPr marL="0" indent="0" eaLnBrk="1" hangingPunct="1">
              <a:spcAft>
                <a:spcPct val="0"/>
              </a:spcAft>
            </a:pPr>
            <a:r>
              <a:rPr lang="en-US" altLang="en-US" sz="3200" smtClean="0"/>
              <a:t>Behavioral</a:t>
            </a:r>
          </a:p>
          <a:p>
            <a:pPr marL="0" indent="0" eaLnBrk="1" hangingPunct="1">
              <a:spcAft>
                <a:spcPct val="0"/>
              </a:spcAft>
            </a:pPr>
            <a:endParaRPr lang="en-US" altLang="en-US" sz="3200" smtClean="0"/>
          </a:p>
          <a:p>
            <a:pPr marL="0" indent="0" eaLnBrk="1" hangingPunct="1">
              <a:spcAft>
                <a:spcPct val="0"/>
              </a:spcAft>
            </a:pPr>
            <a:r>
              <a:rPr lang="en-US" altLang="en-US" sz="3200" smtClean="0"/>
              <a:t>Emotional</a:t>
            </a:r>
          </a:p>
        </p:txBody>
      </p:sp>
      <p:sp>
        <p:nvSpPr>
          <p:cNvPr id="21508" name="Rectangle 4"/>
          <p:cNvSpPr>
            <a:spLocks noGrp="1" noChangeArrowheads="1"/>
          </p:cNvSpPr>
          <p:nvPr>
            <p:ph sz="half" idx="2"/>
          </p:nvPr>
        </p:nvSpPr>
        <p:spPr>
          <a:xfrm>
            <a:off x="6096000" y="2209800"/>
            <a:ext cx="2713038" cy="3200400"/>
          </a:xfrm>
        </p:spPr>
        <p:txBody>
          <a:bodyPr/>
          <a:lstStyle/>
          <a:p>
            <a:pPr marL="0" indent="0" eaLnBrk="1" hangingPunct="1">
              <a:spcAft>
                <a:spcPct val="0"/>
              </a:spcAft>
            </a:pPr>
            <a:r>
              <a:rPr lang="en-US" altLang="en-US" sz="3200" smtClean="0"/>
              <a:t>Cognitive</a:t>
            </a:r>
          </a:p>
          <a:p>
            <a:pPr marL="0" indent="0" eaLnBrk="1" hangingPunct="1">
              <a:spcAft>
                <a:spcPct val="0"/>
              </a:spcAft>
            </a:pPr>
            <a:endParaRPr lang="en-US" altLang="en-US" sz="3200" smtClean="0"/>
          </a:p>
          <a:p>
            <a:pPr marL="0" indent="0" eaLnBrk="1" hangingPunct="1">
              <a:spcAft>
                <a:spcPct val="0"/>
              </a:spcAft>
            </a:pPr>
            <a:r>
              <a:rPr lang="en-US" altLang="en-US" sz="3200" smtClean="0"/>
              <a:t>Spiritual</a:t>
            </a:r>
          </a:p>
          <a:p>
            <a:pPr marL="0" indent="0" eaLnBrk="1" hangingPunct="1">
              <a:spcAft>
                <a:spcPct val="0"/>
              </a:spcAft>
            </a:pPr>
            <a:endParaRPr lang="en-US" altLang="en-US" sz="3200" smtClean="0"/>
          </a:p>
          <a:p>
            <a:pPr marL="0" indent="0" eaLnBrk="1" hangingPunct="1">
              <a:spcAft>
                <a:spcPct val="0"/>
              </a:spcAft>
            </a:pPr>
            <a:r>
              <a:rPr lang="en-US" altLang="en-US" sz="3200" smtClean="0"/>
              <a:t>Relational</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82552379-568D-4C7B-8DD9-D4629D5122B2}" type="slidenum">
              <a:rPr lang="en-US">
                <a:solidFill>
                  <a:schemeClr val="tx1">
                    <a:lumMod val="75000"/>
                    <a:lumOff val="25000"/>
                    <a:alpha val="40000"/>
                  </a:schemeClr>
                </a:solidFill>
                <a:latin typeface="+mj-lt"/>
                <a:cs typeface="+mn-cs"/>
              </a:rPr>
              <a:pPr>
                <a:defRPr/>
              </a:pPr>
              <a:t>3</a:t>
            </a:fld>
            <a:endParaRPr lang="en-US">
              <a:solidFill>
                <a:schemeClr val="tx1">
                  <a:lumMod val="75000"/>
                  <a:lumOff val="25000"/>
                  <a:alpha val="40000"/>
                </a:schemeClr>
              </a:solidFill>
              <a:latin typeface="+mj-lt"/>
              <a:cs typeface="+mn-cs"/>
            </a:endParaRPr>
          </a:p>
        </p:txBody>
      </p:sp>
      <p:pic>
        <p:nvPicPr>
          <p:cNvPr id="7173" name="Picture 5" descr="MPj04140350000[1]"/>
          <p:cNvPicPr>
            <a:picLocks noChangeAspect="1" noChangeArrowheads="1"/>
          </p:cNvPicPr>
          <p:nvPr/>
        </p:nvPicPr>
        <p:blipFill>
          <a:blip r:embed="rId3" cstate="print"/>
          <a:srcRect/>
          <a:stretch>
            <a:fillRect/>
          </a:stretch>
        </p:blipFill>
        <p:spPr bwMode="auto">
          <a:xfrm>
            <a:off x="3657600" y="2438400"/>
            <a:ext cx="1981200" cy="24991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fltVal val="0"/>
                                          </p:val>
                                        </p:tav>
                                        <p:tav tm="100000">
                                          <p:val>
                                            <p:strVal val="#ppt_w"/>
                                          </p:val>
                                        </p:tav>
                                      </p:tavLst>
                                    </p:anim>
                                    <p:anim calcmode="lin" valueType="num">
                                      <p:cBhvr>
                                        <p:cTn id="8" dur="1000" fill="hold"/>
                                        <p:tgtEl>
                                          <p:spTgt spid="7173"/>
                                        </p:tgtEl>
                                        <p:attrNameLst>
                                          <p:attrName>ppt_h</p:attrName>
                                        </p:attrNameLst>
                                      </p:cBhvr>
                                      <p:tavLst>
                                        <p:tav tm="0">
                                          <p:val>
                                            <p:fltVal val="0"/>
                                          </p:val>
                                        </p:tav>
                                        <p:tav tm="100000">
                                          <p:val>
                                            <p:strVal val="#ppt_h"/>
                                          </p:val>
                                        </p:tav>
                                      </p:tavLst>
                                    </p:anim>
                                    <p:anim calcmode="lin" valueType="num">
                                      <p:cBhvr>
                                        <p:cTn id="9" dur="1000" fill="hold"/>
                                        <p:tgtEl>
                                          <p:spTgt spid="7173"/>
                                        </p:tgtEl>
                                        <p:attrNameLst>
                                          <p:attrName>style.rotation</p:attrName>
                                        </p:attrNameLst>
                                      </p:cBhvr>
                                      <p:tavLst>
                                        <p:tav tm="0">
                                          <p:val>
                                            <p:fltVal val="90"/>
                                          </p:val>
                                        </p:tav>
                                        <p:tav tm="100000">
                                          <p:val>
                                            <p:fltVal val="0"/>
                                          </p:val>
                                        </p:tav>
                                      </p:tavLst>
                                    </p:anim>
                                    <p:animEffect transition="in" filter="fade">
                                      <p:cBhvr>
                                        <p:cTn id="10"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ln>
                  <a:noFill/>
                </a:ln>
              </a:rPr>
              <a:t>Sabotaging Yourself</a:t>
            </a:r>
          </a:p>
        </p:txBody>
      </p:sp>
      <p:sp>
        <p:nvSpPr>
          <p:cNvPr id="23555" name="Rectangle 3"/>
          <p:cNvSpPr>
            <a:spLocks noGrp="1" noChangeArrowheads="1"/>
          </p:cNvSpPr>
          <p:nvPr>
            <p:ph idx="1"/>
          </p:nvPr>
        </p:nvSpPr>
        <p:spPr>
          <a:xfrm>
            <a:off x="3063875" y="2506663"/>
            <a:ext cx="3535363" cy="3924300"/>
          </a:xfrm>
        </p:spPr>
        <p:txBody>
          <a:bodyPr/>
          <a:lstStyle/>
          <a:p>
            <a:pPr eaLnBrk="1" hangingPunct="1">
              <a:lnSpc>
                <a:spcPct val="90000"/>
              </a:lnSpc>
              <a:spcAft>
                <a:spcPct val="0"/>
              </a:spcAft>
            </a:pPr>
            <a:r>
              <a:rPr lang="en-US" altLang="en-US" sz="3200" smtClean="0"/>
              <a:t>Caffeine</a:t>
            </a:r>
          </a:p>
          <a:p>
            <a:pPr eaLnBrk="1" hangingPunct="1">
              <a:lnSpc>
                <a:spcPct val="90000"/>
              </a:lnSpc>
              <a:spcAft>
                <a:spcPct val="0"/>
              </a:spcAft>
            </a:pPr>
            <a:r>
              <a:rPr lang="en-US" altLang="en-US" sz="3200" smtClean="0"/>
              <a:t>Nicotine</a:t>
            </a:r>
          </a:p>
          <a:p>
            <a:pPr eaLnBrk="1" hangingPunct="1">
              <a:lnSpc>
                <a:spcPct val="90000"/>
              </a:lnSpc>
              <a:spcAft>
                <a:spcPct val="0"/>
              </a:spcAft>
            </a:pPr>
            <a:r>
              <a:rPr lang="en-US" altLang="en-US" sz="3200" smtClean="0"/>
              <a:t>Sugar</a:t>
            </a:r>
          </a:p>
          <a:p>
            <a:pPr eaLnBrk="1" hangingPunct="1">
              <a:lnSpc>
                <a:spcPct val="90000"/>
              </a:lnSpc>
              <a:spcAft>
                <a:spcPct val="0"/>
              </a:spcAft>
            </a:pPr>
            <a:r>
              <a:rPr lang="en-US" altLang="en-US" sz="3200" smtClean="0"/>
              <a:t>Under &amp; Over Eating</a:t>
            </a:r>
          </a:p>
          <a:p>
            <a:pPr eaLnBrk="1" hangingPunct="1">
              <a:lnSpc>
                <a:spcPct val="90000"/>
              </a:lnSpc>
              <a:spcAft>
                <a:spcPct val="0"/>
              </a:spcAft>
            </a:pPr>
            <a:r>
              <a:rPr lang="en-US" altLang="en-US" sz="3200" smtClean="0"/>
              <a:t>Alcohol &amp; Other Drugs</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E2FF87E6-E469-4786-94EA-2A782177B2E6}" type="slidenum">
              <a:rPr lang="en-US">
                <a:solidFill>
                  <a:schemeClr val="tx1">
                    <a:lumMod val="75000"/>
                    <a:lumOff val="25000"/>
                    <a:alpha val="40000"/>
                  </a:schemeClr>
                </a:solidFill>
                <a:latin typeface="+mj-lt"/>
                <a:cs typeface="+mn-cs"/>
              </a:rPr>
              <a:pPr>
                <a:defRPr/>
              </a:pPr>
              <a:t>4</a:t>
            </a:fld>
            <a:endParaRPr lang="en-US">
              <a:solidFill>
                <a:schemeClr val="tx1">
                  <a:lumMod val="75000"/>
                  <a:lumOff val="25000"/>
                  <a:alpha val="40000"/>
                </a:schemeClr>
              </a:solidFill>
              <a:latin typeface="+mj-lt"/>
              <a:cs typeface="+mn-cs"/>
            </a:endParaRPr>
          </a:p>
        </p:txBody>
      </p:sp>
      <p:pic>
        <p:nvPicPr>
          <p:cNvPr id="7172" name="Picture 8" descr="MPj03878710000[1]"/>
          <p:cNvPicPr>
            <a:picLocks noChangeAspect="1" noChangeArrowheads="1"/>
          </p:cNvPicPr>
          <p:nvPr/>
        </p:nvPicPr>
        <p:blipFill>
          <a:blip r:embed="rId3"/>
          <a:srcRect/>
          <a:stretch>
            <a:fillRect/>
          </a:stretch>
        </p:blipFill>
        <p:spPr bwMode="auto">
          <a:xfrm>
            <a:off x="6703791" y="1802396"/>
            <a:ext cx="1752599" cy="1250306"/>
          </a:xfrm>
          <a:prstGeom prst="roundRect">
            <a:avLst/>
          </a:prstGeom>
          <a:noFill/>
          <a:ln w="9525">
            <a:noFill/>
            <a:miter lim="800000"/>
            <a:headEnd/>
            <a:tailEnd/>
          </a:ln>
        </p:spPr>
      </p:pic>
      <p:pic>
        <p:nvPicPr>
          <p:cNvPr id="7173" name="Picture 9" descr="MPj03417010000[1]"/>
          <p:cNvPicPr>
            <a:picLocks noChangeAspect="1" noChangeArrowheads="1"/>
          </p:cNvPicPr>
          <p:nvPr/>
        </p:nvPicPr>
        <p:blipFill>
          <a:blip r:embed="rId4"/>
          <a:srcRect/>
          <a:stretch>
            <a:fillRect/>
          </a:stretch>
        </p:blipFill>
        <p:spPr bwMode="auto">
          <a:xfrm>
            <a:off x="838200" y="3179338"/>
            <a:ext cx="1839058" cy="2578355"/>
          </a:xfrm>
          <a:prstGeom prst="flowChartManualOperation">
            <a:avLst/>
          </a:prstGeom>
          <a:noFill/>
          <a:ln w="9525">
            <a:noFill/>
            <a:miter lim="800000"/>
            <a:headEnd/>
            <a:tailEnd/>
          </a:ln>
        </p:spPr>
      </p:pic>
      <p:pic>
        <p:nvPicPr>
          <p:cNvPr id="7174" name="Picture 10" descr="MPj03155620000[1]"/>
          <p:cNvPicPr>
            <a:picLocks noChangeAspect="1" noChangeArrowheads="1"/>
          </p:cNvPicPr>
          <p:nvPr/>
        </p:nvPicPr>
        <p:blipFill>
          <a:blip r:embed="rId5"/>
          <a:srcRect/>
          <a:stretch>
            <a:fillRect/>
          </a:stretch>
        </p:blipFill>
        <p:spPr bwMode="auto">
          <a:xfrm>
            <a:off x="685757" y="658752"/>
            <a:ext cx="1638546" cy="1282700"/>
          </a:xfrm>
          <a:prstGeom prst="parallelogram">
            <a:avLst/>
          </a:prstGeom>
          <a:noFill/>
          <a:ln w="9525">
            <a:noFill/>
            <a:miter lim="800000"/>
            <a:headEnd/>
            <a:tailEnd/>
          </a:ln>
        </p:spPr>
      </p:pic>
      <p:pic>
        <p:nvPicPr>
          <p:cNvPr id="7175" name="Picture 11" descr="MPj03996970000[1]"/>
          <p:cNvPicPr>
            <a:picLocks noChangeAspect="1" noChangeArrowheads="1"/>
          </p:cNvPicPr>
          <p:nvPr/>
        </p:nvPicPr>
        <p:blipFill>
          <a:blip r:embed="rId6" cstate="print"/>
          <a:srcRect/>
          <a:stretch>
            <a:fillRect/>
          </a:stretch>
        </p:blipFill>
        <p:spPr bwMode="auto">
          <a:xfrm>
            <a:off x="6598862" y="3430312"/>
            <a:ext cx="1660901" cy="2076411"/>
          </a:xfrm>
          <a:prstGeom prst="teardrop">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smtClean="0">
                <a:ln>
                  <a:noFill/>
                </a:ln>
              </a:rPr>
              <a:t>Taking a “Time Out”</a:t>
            </a:r>
          </a:p>
        </p:txBody>
      </p:sp>
      <p:sp>
        <p:nvSpPr>
          <p:cNvPr id="5" name="Content Placeholder 4"/>
          <p:cNvSpPr>
            <a:spLocks noGrp="1"/>
          </p:cNvSpPr>
          <p:nvPr>
            <p:ph idx="1"/>
          </p:nvPr>
        </p:nvSpPr>
        <p:spPr>
          <a:xfrm>
            <a:off x="1555750" y="2514600"/>
            <a:ext cx="6042025" cy="2057400"/>
          </a:xfrm>
        </p:spPr>
        <p:txBody>
          <a:bodyPr rtlCol="0">
            <a:normAutofit fontScale="92500" lnSpcReduction="10000"/>
          </a:bodyPr>
          <a:lstStyle/>
          <a:p>
            <a:pPr eaLnBrk="1" fontAlgn="auto" hangingPunct="1">
              <a:spcAft>
                <a:spcPts val="0"/>
              </a:spcAft>
              <a:buFont typeface="Arial"/>
              <a:buChar char="•"/>
              <a:defRPr/>
            </a:pPr>
            <a:r>
              <a:rPr lang="en-US" sz="3200" dirty="0" smtClean="0">
                <a:solidFill>
                  <a:schemeClr val="tx1">
                    <a:lumMod val="85000"/>
                    <a:lumOff val="15000"/>
                  </a:schemeClr>
                </a:solidFill>
              </a:rPr>
              <a:t>This is common sense that we ignore</a:t>
            </a:r>
          </a:p>
          <a:p>
            <a:pPr eaLnBrk="1" fontAlgn="auto" hangingPunct="1">
              <a:spcAft>
                <a:spcPts val="0"/>
              </a:spcAft>
              <a:buFont typeface="Arial"/>
              <a:buChar char="•"/>
              <a:defRPr/>
            </a:pPr>
            <a:r>
              <a:rPr lang="en-US" sz="3200" dirty="0" smtClean="0">
                <a:solidFill>
                  <a:schemeClr val="tx1">
                    <a:lumMod val="85000"/>
                    <a:lumOff val="15000"/>
                  </a:schemeClr>
                </a:solidFill>
              </a:rPr>
              <a:t>We say things like,</a:t>
            </a:r>
          </a:p>
          <a:p>
            <a:pPr lvl="1" eaLnBrk="1" fontAlgn="auto" hangingPunct="1">
              <a:spcAft>
                <a:spcPts val="0"/>
              </a:spcAft>
              <a:buFont typeface="Arial"/>
              <a:buChar char="•"/>
              <a:defRPr/>
            </a:pPr>
            <a:r>
              <a:rPr lang="en-US" sz="3200" dirty="0" smtClean="0">
                <a:solidFill>
                  <a:schemeClr val="tx1">
                    <a:lumMod val="85000"/>
                    <a:lumOff val="15000"/>
                  </a:schemeClr>
                </a:solidFill>
              </a:rPr>
              <a:t>“Let me have some time to think.”</a:t>
            </a:r>
          </a:p>
          <a:p>
            <a:pPr lvl="1" eaLnBrk="1" fontAlgn="auto" hangingPunct="1">
              <a:spcAft>
                <a:spcPts val="0"/>
              </a:spcAft>
              <a:buFont typeface="Arial"/>
              <a:buChar char="•"/>
              <a:defRPr/>
            </a:pPr>
            <a:r>
              <a:rPr lang="en-US" sz="3200" dirty="0" smtClean="0">
                <a:solidFill>
                  <a:schemeClr val="tx1">
                    <a:lumMod val="85000"/>
                    <a:lumOff val="15000"/>
                  </a:schemeClr>
                </a:solidFill>
              </a:rPr>
              <a:t>“I need to calm down”</a:t>
            </a:r>
            <a:endParaRPr lang="en-US" sz="3200" dirty="0">
              <a:solidFill>
                <a:schemeClr val="tx1">
                  <a:lumMod val="85000"/>
                  <a:lumOff val="15000"/>
                </a:schemeClr>
              </a:solidFill>
            </a:endParaRP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4B2CA6BA-92D9-472F-AED3-0F808FE0876A}" type="slidenum">
              <a:rPr lang="en-US">
                <a:solidFill>
                  <a:schemeClr val="tx1">
                    <a:lumMod val="75000"/>
                    <a:lumOff val="25000"/>
                    <a:alpha val="40000"/>
                  </a:schemeClr>
                </a:solidFill>
                <a:latin typeface="+mj-lt"/>
                <a:cs typeface="+mn-cs"/>
              </a:rPr>
              <a:pPr>
                <a:defRPr/>
              </a:pPr>
              <a:t>5</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n>
                  <a:noFill/>
                </a:ln>
              </a:rPr>
              <a:t>Find Your Sweet Spot!</a:t>
            </a:r>
          </a:p>
        </p:txBody>
      </p:sp>
      <p:sp>
        <p:nvSpPr>
          <p:cNvPr id="4" name="Slide Number Placeholder 3"/>
          <p:cNvSpPr>
            <a:spLocks noGrp="1"/>
          </p:cNvSpPr>
          <p:nvPr>
            <p:ph type="sldNum" sz="quarter" idx="12"/>
          </p:nvPr>
        </p:nvSpPr>
        <p:spPr/>
        <p:txBody>
          <a:bodyPr/>
          <a:lstStyle/>
          <a:p>
            <a:pPr>
              <a:defRPr/>
            </a:pPr>
            <a:fld id="{4EAFDBDA-7494-43A8-9E8D-41B5D9D84B1E}" type="slidenum">
              <a:rPr lang="en-US" smtClean="0"/>
              <a:pPr>
                <a:defRPr/>
              </a:pPr>
              <a:t>6</a:t>
            </a:fld>
            <a:endParaRPr lang="en-US"/>
          </a:p>
        </p:txBody>
      </p:sp>
      <p:pic>
        <p:nvPicPr>
          <p:cNvPr id="27652" name="Picture 2" descr="https://www.adelaide.edu.au/uni-thrive/images/yerkes-dods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1963" y="2551113"/>
            <a:ext cx="5686425" cy="3324225"/>
          </a:xfrm>
          <a:noFill/>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914400" y="0"/>
            <a:ext cx="7391400" cy="1676400"/>
          </a:xfrm>
        </p:spPr>
        <p:txBody>
          <a:bodyPr rtlCol="0">
            <a:normAutofit/>
          </a:bodyPr>
          <a:lstStyle/>
          <a:p>
            <a:pPr eaLnBrk="1" fontAlgn="auto" hangingPunct="1">
              <a:spcAft>
                <a:spcPts val="0"/>
              </a:spcAft>
              <a:defRPr/>
            </a:pPr>
            <a:r>
              <a:rPr lang="en-US" sz="3600" dirty="0" smtClean="0">
                <a:solidFill>
                  <a:schemeClr val="tx1">
                    <a:lumMod val="85000"/>
                    <a:lumOff val="15000"/>
                  </a:schemeClr>
                </a:solidFill>
                <a:effectLst>
                  <a:outerShdw blurRad="38100" dist="38100" dir="2700000" algn="tl">
                    <a:srgbClr val="000000">
                      <a:alpha val="43137"/>
                    </a:srgbClr>
                  </a:outerShdw>
                </a:effectLst>
              </a:rPr>
              <a:t>Understanding Emotional Regulation </a:t>
            </a:r>
          </a:p>
        </p:txBody>
      </p:sp>
      <p:sp>
        <p:nvSpPr>
          <p:cNvPr id="28675" name="Rectangle 3"/>
          <p:cNvSpPr>
            <a:spLocks noGrp="1" noChangeArrowheads="1"/>
          </p:cNvSpPr>
          <p:nvPr>
            <p:ph idx="1"/>
          </p:nvPr>
        </p:nvSpPr>
        <p:spPr>
          <a:xfrm>
            <a:off x="1143000" y="2514600"/>
            <a:ext cx="7162800" cy="4343400"/>
          </a:xfrm>
        </p:spPr>
        <p:txBody>
          <a:bodyPr/>
          <a:lstStyle/>
          <a:p>
            <a:pPr eaLnBrk="1" hangingPunct="1">
              <a:spcAft>
                <a:spcPct val="0"/>
              </a:spcAft>
            </a:pPr>
            <a:r>
              <a:rPr lang="en-US" altLang="en-US" sz="2800" smtClean="0"/>
              <a:t>The Heart-Brain Connection</a:t>
            </a:r>
          </a:p>
          <a:p>
            <a:pPr lvl="1" eaLnBrk="1" hangingPunct="1">
              <a:spcAft>
                <a:spcPct val="0"/>
              </a:spcAft>
              <a:buClr>
                <a:schemeClr val="tx1"/>
              </a:buClr>
            </a:pPr>
            <a:r>
              <a:rPr lang="en-US" altLang="en-US" sz="2400" smtClean="0"/>
              <a:t>Operates independently from the brain</a:t>
            </a:r>
          </a:p>
          <a:p>
            <a:pPr lvl="1" eaLnBrk="1" hangingPunct="1">
              <a:spcAft>
                <a:spcPct val="0"/>
              </a:spcAft>
              <a:buClr>
                <a:schemeClr val="tx1"/>
              </a:buClr>
            </a:pPr>
            <a:r>
              <a:rPr lang="en-US" altLang="en-US" sz="2400" smtClean="0"/>
              <a:t>Communicates with the brain</a:t>
            </a:r>
          </a:p>
          <a:p>
            <a:pPr lvl="1" eaLnBrk="1" hangingPunct="1">
              <a:spcAft>
                <a:spcPct val="0"/>
              </a:spcAft>
              <a:buClr>
                <a:schemeClr val="tx1"/>
              </a:buClr>
            </a:pPr>
            <a:r>
              <a:rPr lang="en-US" altLang="en-US" sz="2400" smtClean="0"/>
              <a:t>Primary regulator of the respiratory system</a:t>
            </a:r>
          </a:p>
          <a:p>
            <a:pPr eaLnBrk="1" hangingPunct="1">
              <a:spcAft>
                <a:spcPct val="0"/>
              </a:spcAft>
            </a:pPr>
            <a:r>
              <a:rPr lang="en-US" altLang="en-US" sz="2800" smtClean="0"/>
              <a:t>The Power of Positive Emotion</a:t>
            </a:r>
          </a:p>
          <a:p>
            <a:pPr lvl="1" eaLnBrk="1" hangingPunct="1">
              <a:spcAft>
                <a:spcPct val="0"/>
              </a:spcAft>
            </a:pPr>
            <a:r>
              <a:rPr lang="en-US" altLang="en-US" sz="2800" i="1" smtClean="0"/>
              <a:t>It’s scientifically proven that radiating love and self-care through your system activates beneficial hormones and boosts your immunity.</a:t>
            </a:r>
            <a:endParaRPr lang="en-US" altLang="en-US" sz="2800" smtClean="0"/>
          </a:p>
        </p:txBody>
      </p:sp>
      <p:sp>
        <p:nvSpPr>
          <p:cNvPr id="2" name="Slide Number Placeholder 1"/>
          <p:cNvSpPr>
            <a:spLocks noGrp="1"/>
          </p:cNvSpPr>
          <p:nvPr>
            <p:ph type="sldNum" sz="quarter" idx="12"/>
          </p:nvPr>
        </p:nvSpPr>
        <p:spPr>
          <a:xfrm>
            <a:off x="7580091" y="5960533"/>
            <a:ext cx="395510" cy="279400"/>
          </a:xfrm>
        </p:spPr>
        <p:txBody>
          <a:bodyPr/>
          <a:lstStyle/>
          <a:p>
            <a:pPr>
              <a:defRPr/>
            </a:pPr>
            <a:fld id="{A2DD3B0A-A819-40D1-BF29-EA1CB80FD482}" type="slidenum">
              <a:rPr lang="en-US">
                <a:solidFill>
                  <a:schemeClr val="tx1">
                    <a:lumMod val="75000"/>
                    <a:lumOff val="25000"/>
                    <a:alpha val="40000"/>
                  </a:schemeClr>
                </a:solidFill>
                <a:latin typeface="+mj-lt"/>
                <a:cs typeface="+mn-cs"/>
              </a:rPr>
              <a:pPr>
                <a:defRPr/>
              </a:pPr>
              <a:t>7</a:t>
            </a:fld>
            <a:endParaRPr lang="en-US">
              <a:solidFill>
                <a:schemeClr val="tx1">
                  <a:lumMod val="75000"/>
                  <a:lumOff val="25000"/>
                  <a:alpha val="40000"/>
                </a:schemeClr>
              </a:solidFill>
              <a:latin typeface="+mj-lt"/>
              <a:cs typeface="+mn-cs"/>
            </a:endParaRPr>
          </a:p>
        </p:txBody>
      </p:sp>
      <p:pic>
        <p:nvPicPr>
          <p:cNvPr id="9220" name="Picture 2"/>
          <p:cNvPicPr>
            <a:picLocks noChangeAspect="1" noChangeArrowheads="1"/>
          </p:cNvPicPr>
          <p:nvPr/>
        </p:nvPicPr>
        <p:blipFill>
          <a:blip r:embed="rId3"/>
          <a:srcRect/>
          <a:stretch>
            <a:fillRect/>
          </a:stretch>
        </p:blipFill>
        <p:spPr bwMode="auto">
          <a:xfrm>
            <a:off x="2438400" y="1371600"/>
            <a:ext cx="838200" cy="838200"/>
          </a:xfrm>
          <a:prstGeom prst="rect">
            <a:avLst/>
          </a:prstGeom>
          <a:noFill/>
          <a:ln w="12700" cap="sq">
            <a:noFill/>
            <a:miter lim="800000"/>
            <a:headEnd type="none" w="sm" len="sm"/>
            <a:tailEnd type="none" w="sm" len="sm"/>
          </a:ln>
          <a:effectLst>
            <a:glow rad="139700">
              <a:schemeClr val="accent2">
                <a:satMod val="175000"/>
                <a:alpha val="40000"/>
              </a:schemeClr>
            </a:glow>
          </a:effectLst>
        </p:spPr>
      </p:pic>
      <p:pic>
        <p:nvPicPr>
          <p:cNvPr id="9221" name="Picture 3"/>
          <p:cNvPicPr>
            <a:picLocks noChangeAspect="1" noChangeArrowheads="1"/>
          </p:cNvPicPr>
          <p:nvPr/>
        </p:nvPicPr>
        <p:blipFill>
          <a:blip r:embed="rId4" cstate="print"/>
          <a:srcRect/>
          <a:stretch>
            <a:fillRect/>
          </a:stretch>
        </p:blipFill>
        <p:spPr bwMode="auto">
          <a:xfrm>
            <a:off x="5791200" y="1371600"/>
            <a:ext cx="914400" cy="911342"/>
          </a:xfrm>
          <a:prstGeom prst="rect">
            <a:avLst/>
          </a:prstGeom>
          <a:noFill/>
          <a:ln w="12700" cap="sq">
            <a:noFill/>
            <a:miter lim="800000"/>
            <a:headEnd type="none" w="sm" len="sm"/>
            <a:tailEnd type="none" w="sm" len="sm"/>
          </a:ln>
          <a:effectLst>
            <a:glow rad="139700">
              <a:schemeClr val="accent1">
                <a:satMod val="175000"/>
                <a:alpha val="40000"/>
              </a:schemeClr>
            </a:glow>
          </a:effectLst>
        </p:spPr>
      </p:pic>
      <p:cxnSp>
        <p:nvCxnSpPr>
          <p:cNvPr id="7" name="Straight Arrow Connector 6"/>
          <p:cNvCxnSpPr/>
          <p:nvPr/>
        </p:nvCxnSpPr>
        <p:spPr>
          <a:xfrm>
            <a:off x="3505200" y="1828800"/>
            <a:ext cx="2057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ln>
                  <a:noFill/>
                </a:ln>
              </a:rPr>
              <a:t>What Is Heart Rate Variability?</a:t>
            </a:r>
          </a:p>
        </p:txBody>
      </p:sp>
      <p:sp>
        <p:nvSpPr>
          <p:cNvPr id="10243" name="Rectangle 3"/>
          <p:cNvSpPr>
            <a:spLocks noGrp="1" noChangeArrowheads="1"/>
          </p:cNvSpPr>
          <p:nvPr>
            <p:ph idx="1"/>
          </p:nvPr>
        </p:nvSpPr>
        <p:spPr/>
        <p:txBody>
          <a:bodyPr rtlCol="0">
            <a:normAutofit fontScale="92500"/>
          </a:bodyPr>
          <a:lstStyle/>
          <a:p>
            <a:pPr eaLnBrk="1" fontAlgn="auto" hangingPunct="1">
              <a:spcAft>
                <a:spcPts val="0"/>
              </a:spcAft>
              <a:buFont typeface="Arial"/>
              <a:buChar char="•"/>
              <a:defRPr/>
            </a:pPr>
            <a:r>
              <a:rPr lang="en-US" sz="3200" dirty="0" smtClean="0">
                <a:solidFill>
                  <a:schemeClr val="tx1">
                    <a:lumMod val="85000"/>
                    <a:lumOff val="15000"/>
                  </a:schemeClr>
                </a:solidFill>
              </a:rPr>
              <a:t>Our hearts do not beat at a steady rate.  The heartbeat rate is constantly increasing and slowing down as we deal with daily tasks, events, thoughts, emotions, etc.</a:t>
            </a:r>
          </a:p>
          <a:p>
            <a:pPr eaLnBrk="1" fontAlgn="auto" hangingPunct="1">
              <a:spcAft>
                <a:spcPts val="0"/>
              </a:spcAft>
              <a:buFont typeface="Arial"/>
              <a:buChar char="•"/>
              <a:defRPr/>
            </a:pPr>
            <a:r>
              <a:rPr lang="en-US" sz="3200" dirty="0" smtClean="0">
                <a:solidFill>
                  <a:schemeClr val="tx1">
                    <a:lumMod val="85000"/>
                    <a:lumOff val="15000"/>
                  </a:schemeClr>
                </a:solidFill>
              </a:rPr>
              <a:t>HRV is the pattern with which the heartbeat changes.  The pattern can be very smooth or very erratic.</a:t>
            </a:r>
          </a:p>
        </p:txBody>
      </p:sp>
      <p:sp>
        <p:nvSpPr>
          <p:cNvPr id="2" name="Slide Number Placeholder 1"/>
          <p:cNvSpPr>
            <a:spLocks noGrp="1"/>
          </p:cNvSpPr>
          <p:nvPr>
            <p:ph type="sldNum" sz="quarter" idx="12"/>
          </p:nvPr>
        </p:nvSpPr>
        <p:spPr>
          <a:xfrm>
            <a:off x="7580091" y="5960533"/>
            <a:ext cx="395510" cy="279400"/>
          </a:xfrm>
        </p:spPr>
        <p:txBody>
          <a:bodyPr/>
          <a:lstStyle/>
          <a:p>
            <a:pPr>
              <a:defRPr/>
            </a:pPr>
            <a:fld id="{5AB62975-E892-4E43-AFC8-C60FD539163F}" type="slidenum">
              <a:rPr lang="en-US">
                <a:solidFill>
                  <a:schemeClr val="tx1">
                    <a:lumMod val="75000"/>
                    <a:lumOff val="25000"/>
                    <a:alpha val="40000"/>
                  </a:schemeClr>
                </a:solidFill>
                <a:latin typeface="+mj-lt"/>
                <a:cs typeface="+mn-cs"/>
              </a:rPr>
              <a:pPr>
                <a:defRPr/>
              </a:pPr>
              <a:t>8</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Test Edge Pictures 08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304800"/>
            <a:ext cx="8305800" cy="6080125"/>
          </a:xfrm>
          <a:noFill/>
        </p:spPr>
      </p:pic>
      <p:sp>
        <p:nvSpPr>
          <p:cNvPr id="2" name="Slide Number Placeholder 1"/>
          <p:cNvSpPr>
            <a:spLocks noGrp="1"/>
          </p:cNvSpPr>
          <p:nvPr>
            <p:ph type="sldNum" sz="quarter" idx="12"/>
          </p:nvPr>
        </p:nvSpPr>
        <p:spPr>
          <a:xfrm>
            <a:off x="7580091" y="5960533"/>
            <a:ext cx="395510" cy="279400"/>
          </a:xfrm>
        </p:spPr>
        <p:txBody>
          <a:bodyPr/>
          <a:lstStyle/>
          <a:p>
            <a:pPr>
              <a:defRPr/>
            </a:pPr>
            <a:fld id="{D29AAFCC-60C3-47C2-B14E-EDF56C8EA1C3}" type="slidenum">
              <a:rPr lang="en-US">
                <a:solidFill>
                  <a:schemeClr val="tx1">
                    <a:lumMod val="75000"/>
                    <a:lumOff val="25000"/>
                    <a:alpha val="40000"/>
                  </a:schemeClr>
                </a:solidFill>
                <a:latin typeface="+mj-lt"/>
                <a:cs typeface="+mn-cs"/>
              </a:rPr>
              <a:pPr>
                <a:defRPr/>
              </a:pPr>
              <a:t>9</a:t>
            </a:fld>
            <a:endParaRPr lang="en-US">
              <a:solidFill>
                <a:schemeClr val="tx1">
                  <a:lumMod val="75000"/>
                  <a:lumOff val="25000"/>
                  <a:alpha val="40000"/>
                </a:schemeClr>
              </a:solidFill>
              <a:latin typeface="+mj-lt"/>
              <a:cs typeface="+mn-cs"/>
            </a:endParaRPr>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517</TotalTime>
  <Words>785</Words>
  <Application>Microsoft Office PowerPoint</Application>
  <PresentationFormat>On-screen Show (4:3)</PresentationFormat>
  <Paragraphs>116</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Tahoma</vt:lpstr>
      <vt:lpstr>Arial</vt:lpstr>
      <vt:lpstr>Garamond</vt:lpstr>
      <vt:lpstr>Script MT Bold</vt:lpstr>
      <vt:lpstr>Eras Demi ITC</vt:lpstr>
      <vt:lpstr>Organic</vt:lpstr>
      <vt:lpstr>Developing Skills for Stress Management: How to Chill Out!</vt:lpstr>
      <vt:lpstr>Overview</vt:lpstr>
      <vt:lpstr>Signs of Stress</vt:lpstr>
      <vt:lpstr>Sabotaging Yourself</vt:lpstr>
      <vt:lpstr>Taking a “Time Out”</vt:lpstr>
      <vt:lpstr>Find Your Sweet Spot!</vt:lpstr>
      <vt:lpstr>Understanding Emotional Regulation </vt:lpstr>
      <vt:lpstr>What Is Heart Rate Variability?</vt:lpstr>
      <vt:lpstr>PowerPoint Presentation</vt:lpstr>
      <vt:lpstr>What is Coherence?</vt:lpstr>
      <vt:lpstr>Why Is Coherence Desirable?</vt:lpstr>
      <vt:lpstr>How Does One Gain Coherence?</vt:lpstr>
      <vt:lpstr>Let’s Practice </vt:lpstr>
      <vt:lpstr>Maintaining Coherence to Re-engage</vt:lpstr>
      <vt:lpstr>Making a Plan for Stress Reduced Living</vt:lpstr>
      <vt:lpstr>Remember…</vt:lpstr>
    </vt:vector>
  </TitlesOfParts>
  <Company>Receiving Warehouse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A Practical Approach</dc:title>
  <dc:creator>Blanca Sanchez-Navarro</dc:creator>
  <cp:lastModifiedBy>Cardwell, William</cp:lastModifiedBy>
  <cp:revision>48</cp:revision>
  <cp:lastPrinted>2011-09-16T20:11:54Z</cp:lastPrinted>
  <dcterms:created xsi:type="dcterms:W3CDTF">1999-04-13T21:23:26Z</dcterms:created>
  <dcterms:modified xsi:type="dcterms:W3CDTF">2015-06-29T16:37:44Z</dcterms:modified>
</cp:coreProperties>
</file>