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328" r:id="rId2"/>
    <p:sldId id="349" r:id="rId3"/>
    <p:sldId id="348" r:id="rId4"/>
    <p:sldId id="338" r:id="rId5"/>
    <p:sldId id="339" r:id="rId6"/>
    <p:sldId id="340" r:id="rId7"/>
    <p:sldId id="341" r:id="rId8"/>
    <p:sldId id="346" r:id="rId9"/>
    <p:sldId id="347" r:id="rId10"/>
    <p:sldId id="350" r:id="rId11"/>
    <p:sldId id="352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fontAlgn="base">
      <a:lnSpc>
        <a:spcPct val="85000"/>
      </a:lnSpc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5000"/>
      </a:lnSpc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5000"/>
      </a:lnSpc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5000"/>
      </a:lnSpc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5000"/>
      </a:lnSpc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DDDDD"/>
    <a:srgbClr val="993300"/>
    <a:srgbClr val="FFE19F"/>
    <a:srgbClr val="844B24"/>
    <a:srgbClr val="F5CC84"/>
    <a:srgbClr val="95552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29" autoAdjust="0"/>
  </p:normalViewPr>
  <p:slideViewPr>
    <p:cSldViewPr snapToGrid="0">
      <p:cViewPr varScale="1">
        <p:scale>
          <a:sx n="93" d="100"/>
          <a:sy n="93" d="100"/>
        </p:scale>
        <p:origin x="90" y="90"/>
      </p:cViewPr>
      <p:guideLst>
        <p:guide orient="horz" pos="27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14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F9E37C5-9284-41AF-80DE-4F07AA630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AFADE2-EA14-4636-9B22-A5C6B2AE5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7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2BD9-B5B4-4EE7-89AB-1B3CC6A186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Decreased osteoporosis.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8315-5470-AA46-80AA-48688341DB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5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won’t decrease VO2; can</a:t>
            </a:r>
            <a:r>
              <a:rPr lang="en-US" baseline="0" dirty="0" smtClean="0"/>
              <a:t> help improve movement efficiency/economy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aka: decrease running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Basically, need to perform RT AND cardio 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8315-5470-AA46-80AA-48688341DB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05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Isometric ex have no effect on</a:t>
            </a:r>
            <a:r>
              <a:rPr lang="en-US" baseline="0" dirty="0" smtClean="0"/>
              <a:t> performance with free weights</a:t>
            </a:r>
          </a:p>
          <a:p>
            <a:r>
              <a:rPr lang="en-US" baseline="0" dirty="0" smtClean="0"/>
              <a:t>Training sprint athlete: have perform fast contraction ex rather than slower speed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Starts around 30</a:t>
            </a:r>
          </a:p>
          <a:p>
            <a:endParaRPr lang="en-US" baseline="0" dirty="0" smtClean="0"/>
          </a:p>
          <a:p>
            <a:r>
              <a:rPr lang="en-US" baseline="0" dirty="0" smtClean="0"/>
              <a:t>% of fast twitch to slow twitch fibers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8315-5470-AA46-80AA-48688341DB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9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328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0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75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5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880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8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6658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2159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4117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3394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830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8656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1652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2167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226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1910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8" descr="pwrpnt_orang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7"/>
          <p:cNvSpPr>
            <a:spLocks noChangeArrowheads="1"/>
          </p:cNvSpPr>
          <p:nvPr userDrawn="1"/>
        </p:nvSpPr>
        <p:spPr bwMode="auto">
          <a:xfrm>
            <a:off x="288925" y="355600"/>
            <a:ext cx="8556625" cy="6100763"/>
          </a:xfrm>
          <a:prstGeom prst="roundRect">
            <a:avLst>
              <a:gd name="adj" fmla="val 2935"/>
            </a:avLst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38100" cmpd="dbl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8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6070600"/>
            <a:ext cx="8534400" cy="338138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800" dirty="0" smtClean="0">
                <a:solidFill>
                  <a:schemeClr val="accent6"/>
                </a:solidFill>
              </a:rPr>
              <a:t>Chapter ??</a:t>
            </a:r>
          </a:p>
        </p:txBody>
      </p:sp>
      <p:sp>
        <p:nvSpPr>
          <p:cNvPr id="2051" name="AutoShape 18"/>
          <p:cNvSpPr>
            <a:spLocks noChangeArrowheads="1"/>
          </p:cNvSpPr>
          <p:nvPr/>
        </p:nvSpPr>
        <p:spPr bwMode="auto">
          <a:xfrm>
            <a:off x="288925" y="355600"/>
            <a:ext cx="8556625" cy="6100763"/>
          </a:xfrm>
          <a:prstGeom prst="roundRect">
            <a:avLst>
              <a:gd name="adj" fmla="val 2935"/>
            </a:avLst>
          </a:prstGeom>
          <a:noFill/>
          <a:ln w="38100" cmpd="dbl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5041" y="2574925"/>
            <a:ext cx="4608343" cy="135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Resistance </a:t>
            </a:r>
            <a:r>
              <a:rPr lang="en-US" sz="4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Training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pic>
        <p:nvPicPr>
          <p:cNvPr id="4098" name="Picture 2" descr="http://blog.myfitnesspal.com/wp-content/uploads/2014/02/weights-myfitnesspal-start-strength-trai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503237"/>
            <a:ext cx="3933825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4030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" decel="100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36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physical therapy…</a:t>
            </a:r>
            <a:endParaRPr lang="en-US" dirty="0"/>
          </a:p>
        </p:txBody>
      </p:sp>
      <p:pic>
        <p:nvPicPr>
          <p:cNvPr id="5122" name="Picture 2" descr="Effects of APT with IR and pron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21" y="965459"/>
            <a:ext cx="38100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427593"/>
      </p:ext>
    </p:extLst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It has been a pleasure to speak today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Let’s discuss your questions.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38362"/>
      </p:ext>
    </p:extLst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95" y="4947863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In a typical week, how many times do you engage in </a:t>
            </a:r>
            <a:r>
              <a:rPr lang="en-US" b="1" dirty="0"/>
              <a:t>MUSCLE-STRENGTHENING</a:t>
            </a:r>
            <a:r>
              <a:rPr lang="en-US" dirty="0"/>
              <a:t> physical activity…?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281042"/>
              </p:ext>
            </p:extLst>
          </p:nvPr>
        </p:nvGraphicFramePr>
        <p:xfrm>
          <a:off x="2823338" y="183379"/>
          <a:ext cx="3824043" cy="407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681"/>
                <a:gridCol w="1274681"/>
                <a:gridCol w="1274681"/>
              </a:tblGrid>
              <a:tr h="782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Times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432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56.5%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13.6%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3.9%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962228" y="746696"/>
            <a:ext cx="3083488" cy="136978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" name="Right Brace 5"/>
          <p:cNvSpPr/>
          <p:nvPr/>
        </p:nvSpPr>
        <p:spPr>
          <a:xfrm>
            <a:off x="6931649" y="746696"/>
            <a:ext cx="339918" cy="1297861"/>
          </a:xfrm>
          <a:prstGeom prst="righ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>
              <a:ln w="76200"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834" y="1228453"/>
            <a:ext cx="936266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66%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7234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399"/>
            <a:ext cx="6554867" cy="451121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General Guidelines: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30 min of moderate PA on at least 5 days per week,  AND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2 days per week of activities that target muscular strength and endurance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Work each muscle group 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3 sets of 8 to 12 repetitions</a:t>
            </a:r>
            <a:endParaRPr lang="en-US" dirty="0">
              <a:solidFill>
                <a:schemeClr val="bg1"/>
              </a:solidFill>
            </a:endParaRP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Alternate pushing and pulling motions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No rest necessary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Less than an hour!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91533"/>
      </p:ext>
    </p:extLst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Adaptations: </a:t>
            </a:r>
            <a:r>
              <a:rPr lang="en-US" b="0" dirty="0" smtClean="0"/>
              <a:t>Skeletal Adaptations</a:t>
            </a:r>
            <a:endParaRPr lang="en-US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RT is very likely to have a positive effect on bone tissue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Stronger women tend to have stronger bones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Tendon/ligament strength increases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1642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Adaptations: </a:t>
            </a:r>
            <a:r>
              <a:rPr lang="en-US" b="0" dirty="0" smtClean="0"/>
              <a:t>Cardiovascular Changes</a:t>
            </a:r>
            <a:endParaRPr lang="en-US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 change in </a:t>
            </a:r>
            <a:r>
              <a:rPr lang="en-US" sz="2400" dirty="0" smtClean="0">
                <a:solidFill>
                  <a:schemeClr val="bg1"/>
                </a:solidFill>
              </a:rPr>
              <a:t>maximal aerobic fitness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Can NOT use target heart rate zones during RT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Improved running efficiency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Increased </a:t>
            </a:r>
            <a:r>
              <a:rPr lang="en-US" sz="2400" dirty="0" err="1" smtClean="0">
                <a:solidFill>
                  <a:schemeClr val="bg1"/>
                </a:solidFill>
              </a:rPr>
              <a:t>capillarization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Can lead to decreased recovery times from injury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5071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Adaptations: </a:t>
            </a:r>
            <a:r>
              <a:rPr lang="en-US" b="0" dirty="0" smtClean="0"/>
              <a:t>Body Composition Changes</a:t>
            </a:r>
            <a:endParaRPr lang="en-US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Increase in </a:t>
            </a:r>
            <a:r>
              <a:rPr lang="en-US" sz="2400" dirty="0" smtClean="0">
                <a:solidFill>
                  <a:schemeClr val="bg1"/>
                </a:solidFill>
              </a:rPr>
              <a:t>fat-free mass </a:t>
            </a:r>
            <a:r>
              <a:rPr lang="en-US" sz="2400" dirty="0" smtClean="0">
                <a:solidFill>
                  <a:schemeClr val="bg1"/>
                </a:solidFill>
              </a:rPr>
              <a:t>(e.g., muscle) will lead to deceased body fat %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Increased </a:t>
            </a:r>
            <a:r>
              <a:rPr lang="en-US" sz="2400" dirty="0" smtClean="0">
                <a:solidFill>
                  <a:schemeClr val="bg1"/>
                </a:solidFill>
              </a:rPr>
              <a:t>caloric expenditure at rest!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0499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Influence Adaptations to 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Age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Sarcopenia</a:t>
            </a:r>
            <a:r>
              <a:rPr lang="en-US" sz="2000" dirty="0" smtClean="0">
                <a:solidFill>
                  <a:schemeClr val="bg1"/>
                </a:solidFill>
              </a:rPr>
              <a:t>: loss of muscle mass with </a:t>
            </a:r>
            <a:r>
              <a:rPr lang="en-US" sz="2000" dirty="0" smtClean="0">
                <a:solidFill>
                  <a:schemeClr val="bg1"/>
                </a:solidFill>
              </a:rPr>
              <a:t>age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Fast twitch fibers especially!!!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Genetics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Gender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Females have lower output of testosterone and growth hormone than males.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This means that it is much more difficult for females to build muscle mass.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13816"/>
      </p:ext>
    </p:extLst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and Pain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617" y="859365"/>
            <a:ext cx="48196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44249"/>
      </p:ext>
    </p:extLst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Proper resistance training can help improve common postural problems</a:t>
            </a:r>
            <a:br>
              <a:rPr lang="en-US" sz="1800" dirty="0" smtClean="0"/>
            </a:br>
            <a:r>
              <a:rPr lang="en-US" sz="1800" dirty="0"/>
              <a:t>	</a:t>
            </a:r>
            <a:r>
              <a:rPr lang="en-US" sz="1800" dirty="0" smtClean="0"/>
              <a:t>Abdominal strength</a:t>
            </a:r>
            <a:br>
              <a:rPr lang="en-US" sz="1800" dirty="0" smtClean="0"/>
            </a:br>
            <a:r>
              <a:rPr lang="en-US" sz="1800" dirty="0" smtClean="0"/>
              <a:t>		lower back strength </a:t>
            </a:r>
            <a:br>
              <a:rPr lang="en-US" sz="1800" dirty="0" smtClean="0"/>
            </a:br>
            <a:r>
              <a:rPr lang="en-US" sz="1800" dirty="0" smtClean="0"/>
              <a:t>			Upper back strength </a:t>
            </a:r>
            <a:br>
              <a:rPr lang="en-US" sz="1800" dirty="0" smtClean="0"/>
            </a:br>
            <a:r>
              <a:rPr lang="en-US" sz="1800" dirty="0" smtClean="0"/>
              <a:t>				rotator cuff strength</a:t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4" name="Picture 2" descr="http://www.mbmyoskeletal.com/wp-content/uploads/2014/08/Hip-pos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" y="533399"/>
            <a:ext cx="5725625" cy="32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pelvic ti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0" y="1591830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15720"/>
      </p:ext>
    </p:extLst>
  </p:cSld>
  <p:clrMapOvr>
    <a:masterClrMapping/>
  </p:clrMapOvr>
  <p:transition>
    <p:split orient="vert" dir="in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8&quot;/&gt;&lt;/object&gt;&lt;object type=&quot;3&quot; unique_id=&quot;10005&quot;&gt;&lt;property id=&quot;20148&quot; value=&quot;5&quot;/&gt;&lt;property id=&quot;20300&quot; value=&quot;Slide 2&quot;/&gt;&lt;property id=&quot;20307&quot; value=&quot;263&quot;/&gt;&lt;/object&gt;&lt;object type=&quot;3&quot; unique_id=&quot;10006&quot;&gt;&lt;property id=&quot;20148&quot; value=&quot;5&quot;/&gt;&lt;property id=&quot;20300&quot; value=&quot;Slide 3 - &amp;quot;Chapter 22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Environmental Constraints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Figure 9.1&amp;quot;&quot;/&gt;&lt;property id=&quot;20307&quot; value=&quot;279&quot;/&gt;&lt;/object&gt;&lt;object type=&quot;3&quot; unique_id=&quot;10009&quot;&gt;&lt;property id=&quot;20148&quot; value=&quot;5&quot;/&gt;&lt;property id=&quot;20300&quot; value=&quot;Slide 6 - &amp;quot;Table 7.1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1942</TotalTime>
  <Words>338</Words>
  <Application>Microsoft Office PowerPoint</Application>
  <PresentationFormat>On-screen Show (4:3)</PresentationFormat>
  <Paragraphs>77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Century Gothic</vt:lpstr>
      <vt:lpstr>Times New Roman</vt:lpstr>
      <vt:lpstr>Wingdings 3</vt:lpstr>
      <vt:lpstr>Slice</vt:lpstr>
      <vt:lpstr>Chapter ??</vt:lpstr>
      <vt:lpstr>In a typical week, how many times do you engage in MUSCLE-STRENGTHENING physical activity…? </vt:lpstr>
      <vt:lpstr>Recommendations</vt:lpstr>
      <vt:lpstr>Chronic Adaptations: Skeletal Adaptations</vt:lpstr>
      <vt:lpstr>Chronic Adaptations: Cardiovascular Changes</vt:lpstr>
      <vt:lpstr>Chronic Adaptations: Body Composition Changes</vt:lpstr>
      <vt:lpstr>Factors that Influence Adaptations to RT</vt:lpstr>
      <vt:lpstr>Posture and Pain</vt:lpstr>
      <vt:lpstr>Proper resistance training can help improve common postural problems  Abdominal strength   lower back strength     Upper back strength      rotator cuff strength </vt:lpstr>
      <vt:lpstr>Avoid physical therapy…</vt:lpstr>
      <vt:lpstr>Question time</vt:lpstr>
    </vt:vector>
  </TitlesOfParts>
  <Company>Human Kinetics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Electrode Placement for Chest Leads, V1 to V6</dc:title>
  <dc:creator>lynnd</dc:creator>
  <cp:lastModifiedBy>Patek, Kyle Turner</cp:lastModifiedBy>
  <cp:revision>130</cp:revision>
  <dcterms:created xsi:type="dcterms:W3CDTF">2012-06-07T16:49:18Z</dcterms:created>
  <dcterms:modified xsi:type="dcterms:W3CDTF">2015-06-10T22:48:59Z</dcterms:modified>
</cp:coreProperties>
</file>