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handoutMasterIdLst>
    <p:handoutMasterId r:id="rId23"/>
  </p:handoutMasterIdLst>
  <p:sldIdLst>
    <p:sldId id="256" r:id="rId2"/>
    <p:sldId id="258" r:id="rId3"/>
    <p:sldId id="259" r:id="rId4"/>
    <p:sldId id="261" r:id="rId5"/>
    <p:sldId id="262" r:id="rId6"/>
    <p:sldId id="263" r:id="rId7"/>
    <p:sldId id="264" r:id="rId8"/>
    <p:sldId id="265" r:id="rId9"/>
    <p:sldId id="260"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58"/>
    <a:srgbClr val="B49800"/>
    <a:srgbClr val="B49859"/>
    <a:srgbClr val="998019"/>
    <a:srgbClr val="501215"/>
    <a:srgbClr val="F7F7F7"/>
    <a:srgbClr val="663333"/>
    <a:srgbClr val="0000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2" autoAdjust="0"/>
    <p:restoredTop sz="84235" autoAdjust="0"/>
  </p:normalViewPr>
  <p:slideViewPr>
    <p:cSldViewPr>
      <p:cViewPr varScale="1">
        <p:scale>
          <a:sx n="98" d="100"/>
          <a:sy n="98" d="100"/>
        </p:scale>
        <p:origin x="19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ACF7AF2-85DF-1F41-88E0-6C3377FE32F7}" type="datetimeFigureOut">
              <a:rPr lang="en-US" smtClean="0"/>
              <a:t>11/13/2014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A78C892-A888-CD44-ABFF-D6A436DC146C}" type="slidenum">
              <a:rPr lang="en-US" smtClean="0"/>
              <a:t>‹#›</a:t>
            </a:fld>
            <a:endParaRPr lang="en-US"/>
          </a:p>
        </p:txBody>
      </p:sp>
    </p:spTree>
    <p:extLst>
      <p:ext uri="{BB962C8B-B14F-4D97-AF65-F5344CB8AC3E}">
        <p14:creationId xmlns:p14="http://schemas.microsoft.com/office/powerpoint/2010/main" val="719710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48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6200" y="0"/>
            <a:ext cx="2971800" cy="4648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914400" y="4415790"/>
            <a:ext cx="5029200" cy="41833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580"/>
            <a:ext cx="2971800" cy="4648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6200" y="8831580"/>
            <a:ext cx="2971800" cy="4648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BEFD72E-21C8-064E-8F9F-DAF3C83C2994}" type="slidenum">
              <a:rPr lang="en-US"/>
              <a:pPr>
                <a:defRPr/>
              </a:pPr>
              <a:t>‹#›</a:t>
            </a:fld>
            <a:endParaRPr lang="en-US"/>
          </a:p>
        </p:txBody>
      </p:sp>
    </p:spTree>
    <p:extLst>
      <p:ext uri="{BB962C8B-B14F-4D97-AF65-F5344CB8AC3E}">
        <p14:creationId xmlns:p14="http://schemas.microsoft.com/office/powerpoint/2010/main" val="9717560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cmag.com/article2/0,2817,2458147,00.asp"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5A4471F-A8BB-AD45-9C8A-C3BA537C43C3}" type="slidenum">
              <a:rPr lang="en-US" sz="1200"/>
              <a:pPr/>
              <a:t>1</a:t>
            </a:fld>
            <a:endParaRPr lang="en-US" sz="1200"/>
          </a:p>
        </p:txBody>
      </p:sp>
      <p:sp>
        <p:nvSpPr>
          <p:cNvPr id="5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123"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242489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There are over 100,000 devices on the market!</a:t>
            </a:r>
          </a:p>
          <a:p>
            <a:endParaRPr lang="en-US" dirty="0"/>
          </a:p>
        </p:txBody>
      </p:sp>
      <p:sp>
        <p:nvSpPr>
          <p:cNvPr id="4" name="Slide Number Placeholder 3"/>
          <p:cNvSpPr>
            <a:spLocks noGrp="1"/>
          </p:cNvSpPr>
          <p:nvPr>
            <p:ph type="sldNum" sz="quarter" idx="10"/>
          </p:nvPr>
        </p:nvSpPr>
        <p:spPr/>
        <p:txBody>
          <a:bodyPr/>
          <a:lstStyle/>
          <a:p>
            <a:pPr>
              <a:defRPr/>
            </a:pPr>
            <a:fld id="{6BEFD72E-21C8-064E-8F9F-DAF3C83C2994}" type="slidenum">
              <a:rPr lang="en-US" smtClean="0"/>
              <a:pPr>
                <a:defRPr/>
              </a:pPr>
              <a:t>4</a:t>
            </a:fld>
            <a:endParaRPr lang="en-US"/>
          </a:p>
        </p:txBody>
      </p:sp>
    </p:spTree>
    <p:extLst>
      <p:ext uri="{BB962C8B-B14F-4D97-AF65-F5344CB8AC3E}">
        <p14:creationId xmlns:p14="http://schemas.microsoft.com/office/powerpoint/2010/main" val="224914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Basis auto-detects running,</a:t>
            </a:r>
            <a:r>
              <a:rPr lang="en-US" baseline="0" dirty="0" smtClean="0"/>
              <a:t> w</a:t>
            </a:r>
            <a:r>
              <a:rPr lang="en-US" dirty="0" smtClean="0"/>
              <a:t>alking, bicycling, and sleeping.   Measures REM, light and deep</a:t>
            </a:r>
            <a:r>
              <a:rPr lang="en-US" baseline="0" dirty="0" smtClean="0"/>
              <a:t> sleep automatically.  Focuses on habits rather than raw numbers.  Doesn’t measure distance.</a:t>
            </a:r>
          </a:p>
          <a:p>
            <a:r>
              <a:rPr lang="en-US" baseline="0" dirty="0" smtClean="0"/>
              <a:t>Most interesting activity tracker on market.</a:t>
            </a:r>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6</a:t>
            </a:fld>
            <a:endParaRPr lang="en-US" dirty="0"/>
          </a:p>
        </p:txBody>
      </p:sp>
    </p:spTree>
    <p:extLst>
      <p:ext uri="{BB962C8B-B14F-4D97-AF65-F5344CB8AC3E}">
        <p14:creationId xmlns:p14="http://schemas.microsoft.com/office/powerpoint/2010/main" val="244378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Garmin and Polar</a:t>
            </a:r>
            <a:r>
              <a:rPr lang="en-US" baseline="0" dirty="0" smtClean="0"/>
              <a:t> have many HR monitors that require a chest strap and a watch</a:t>
            </a:r>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8</a:t>
            </a:fld>
            <a:endParaRPr lang="en-US" dirty="0"/>
          </a:p>
        </p:txBody>
      </p:sp>
    </p:spTree>
    <p:extLst>
      <p:ext uri="{BB962C8B-B14F-4D97-AF65-F5344CB8AC3E}">
        <p14:creationId xmlns:p14="http://schemas.microsoft.com/office/powerpoint/2010/main" val="378633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9</a:t>
            </a:fld>
            <a:endParaRPr lang="en-US" dirty="0"/>
          </a:p>
        </p:txBody>
      </p:sp>
    </p:spTree>
    <p:extLst>
      <p:ext uri="{BB962C8B-B14F-4D97-AF65-F5344CB8AC3E}">
        <p14:creationId xmlns:p14="http://schemas.microsoft.com/office/powerpoint/2010/main" val="2156144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http://www.cio.com/article/2369248/healthcare/138681-12-Top-Fitness-and-Wellness-Apps-for-2014.html</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11</a:t>
            </a:fld>
            <a:endParaRPr lang="en-US" dirty="0"/>
          </a:p>
        </p:txBody>
      </p:sp>
    </p:spTree>
    <p:extLst>
      <p:ext uri="{BB962C8B-B14F-4D97-AF65-F5344CB8AC3E}">
        <p14:creationId xmlns:p14="http://schemas.microsoft.com/office/powerpoint/2010/main" val="409072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suggests that people who want to change their</a:t>
            </a:r>
            <a:r>
              <a:rPr lang="en-US" baseline="0" dirty="0" smtClean="0"/>
              <a:t> health habits should regularly monitor their progress</a:t>
            </a:r>
            <a:endParaRPr lang="en-US" dirty="0"/>
          </a:p>
        </p:txBody>
      </p:sp>
      <p:sp>
        <p:nvSpPr>
          <p:cNvPr id="4" name="Slide Number Placeholder 3"/>
          <p:cNvSpPr>
            <a:spLocks noGrp="1"/>
          </p:cNvSpPr>
          <p:nvPr>
            <p:ph type="sldNum" sz="quarter" idx="10"/>
          </p:nvPr>
        </p:nvSpPr>
        <p:spPr/>
        <p:txBody>
          <a:bodyPr/>
          <a:lstStyle/>
          <a:p>
            <a:pPr>
              <a:defRPr/>
            </a:pPr>
            <a:fld id="{6BEFD72E-21C8-064E-8F9F-DAF3C83C2994}" type="slidenum">
              <a:rPr lang="en-US" smtClean="0"/>
              <a:pPr>
                <a:defRPr/>
              </a:pPr>
              <a:t>16</a:t>
            </a:fld>
            <a:endParaRPr lang="en-US"/>
          </a:p>
        </p:txBody>
      </p:sp>
    </p:spTree>
    <p:extLst>
      <p:ext uri="{BB962C8B-B14F-4D97-AF65-F5344CB8AC3E}">
        <p14:creationId xmlns:p14="http://schemas.microsoft.com/office/powerpoint/2010/main" val="1565502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http://www.pcmag.com/article2/0,2817,2458147,00.asp</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17</a:t>
            </a:fld>
            <a:endParaRPr lang="en-US" dirty="0"/>
          </a:p>
        </p:txBody>
      </p:sp>
    </p:spTree>
    <p:extLst>
      <p:ext uri="{BB962C8B-B14F-4D97-AF65-F5344CB8AC3E}">
        <p14:creationId xmlns:p14="http://schemas.microsoft.com/office/powerpoint/2010/main" val="1342124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4B13E4-E293-4E97-9DF1-0CF16BEC943E}" type="slidenum">
              <a:rPr lang="en-US" smtClean="0"/>
              <a:t>20</a:t>
            </a:fld>
            <a:endParaRPr lang="en-US" dirty="0"/>
          </a:p>
        </p:txBody>
      </p:sp>
    </p:spTree>
    <p:extLst>
      <p:ext uri="{BB962C8B-B14F-4D97-AF65-F5344CB8AC3E}">
        <p14:creationId xmlns:p14="http://schemas.microsoft.com/office/powerpoint/2010/main" val="1797839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descr="15-144_HPC_WELLCHPs_PP_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32" y="0"/>
            <a:ext cx="9141768" cy="6858000"/>
          </a:xfrm>
          <a:prstGeom prst="rect">
            <a:avLst/>
          </a:prstGeom>
        </p:spPr>
      </p:pic>
      <p:sp>
        <p:nvSpPr>
          <p:cNvPr id="2" name="Slide Number Placeholder 1"/>
          <p:cNvSpPr>
            <a:spLocks noGrp="1"/>
          </p:cNvSpPr>
          <p:nvPr>
            <p:ph type="sldNum" sz="quarter" idx="10"/>
          </p:nvPr>
        </p:nvSpPr>
        <p:spPr/>
        <p:txBody>
          <a:bodyPr/>
          <a:lstStyle/>
          <a:p>
            <a:fld id="{B7CFA7D8-35C9-C54B-B306-E9537D7350C6}" type="slidenum">
              <a:rPr lang="en-US" smtClean="0"/>
              <a:t>‹#›</a:t>
            </a:fld>
            <a:endParaRPr lang="en-US"/>
          </a:p>
        </p:txBody>
      </p:sp>
    </p:spTree>
    <p:extLst>
      <p:ext uri="{BB962C8B-B14F-4D97-AF65-F5344CB8AC3E}">
        <p14:creationId xmlns:p14="http://schemas.microsoft.com/office/powerpoint/2010/main" val="154384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A21D1E3-7EA7-4353-B83F-05493A40975A}" type="datetimeFigureOut">
              <a:rPr lang="en-US" smtClean="0"/>
              <a:t>11/13/2014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DD7627F-50E8-4CD0-AB7C-4D7CAE6664E2}" type="slidenum">
              <a:rPr lang="en-US" smtClean="0"/>
              <a:t>‹#›</a:t>
            </a:fld>
            <a:endParaRPr lang="en-US" dirty="0"/>
          </a:p>
        </p:txBody>
      </p:sp>
    </p:spTree>
    <p:extLst>
      <p:ext uri="{BB962C8B-B14F-4D97-AF65-F5344CB8AC3E}">
        <p14:creationId xmlns:p14="http://schemas.microsoft.com/office/powerpoint/2010/main" val="414781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7CFA7D8-35C9-C54B-B306-E9537D7350C6}" type="slidenum">
              <a:rPr lang="en-US" smtClean="0"/>
              <a:t>‹#›</a:t>
            </a:fld>
            <a:endParaRPr lang="en-US"/>
          </a:p>
        </p:txBody>
      </p:sp>
      <p:pic>
        <p:nvPicPr>
          <p:cNvPr id="4" name="Picture 3" descr="15-144_HPC_WELLCHPs_PP_Template_Cover_Blank.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768" cy="6858000"/>
          </a:xfrm>
          <a:prstGeom prst="rect">
            <a:avLst/>
          </a:prstGeom>
        </p:spPr>
      </p:pic>
    </p:spTree>
    <p:extLst>
      <p:ext uri="{BB962C8B-B14F-4D97-AF65-F5344CB8AC3E}">
        <p14:creationId xmlns:p14="http://schemas.microsoft.com/office/powerpoint/2010/main" val="198961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752600" y="609600"/>
            <a:ext cx="6858000" cy="1143000"/>
          </a:xfrm>
        </p:spPr>
        <p:txBody>
          <a:bodyPr/>
          <a:lstStyle/>
          <a:p>
            <a:r>
              <a:rPr lang="en-US" dirty="0" smtClean="0"/>
              <a:t>Click to edit master title style</a:t>
            </a:r>
            <a:endParaRPr lang="en-US" dirty="0"/>
          </a:p>
        </p:txBody>
      </p:sp>
      <p:sp>
        <p:nvSpPr>
          <p:cNvPr id="5" name="Content Placeholder 2"/>
          <p:cNvSpPr>
            <a:spLocks noGrp="1"/>
          </p:cNvSpPr>
          <p:nvPr>
            <p:ph idx="1"/>
          </p:nvPr>
        </p:nvSpPr>
        <p:spPr>
          <a:xfrm>
            <a:off x="1752600" y="1981200"/>
            <a:ext cx="6858000" cy="4114800"/>
          </a:xfrm>
        </p:spPr>
        <p:txBody>
          <a:bodyPr/>
          <a:lstStyle>
            <a:lvl1pPr marL="0" indent="0">
              <a:buFontTx/>
              <a:buNone/>
              <a:defRPr/>
            </a:lvl1pPr>
          </a:lstStyle>
          <a:p>
            <a:pPr lvl="0"/>
            <a:r>
              <a:rPr lang="en-US" dirty="0" smtClean="0"/>
              <a:t>Click to edit Master text styles</a:t>
            </a:r>
          </a:p>
        </p:txBody>
      </p:sp>
      <p:sp>
        <p:nvSpPr>
          <p:cNvPr id="6" name="Slide Number Placeholder 5"/>
          <p:cNvSpPr>
            <a:spLocks noGrp="1"/>
          </p:cNvSpPr>
          <p:nvPr>
            <p:ph type="sldNum" sz="quarter" idx="10"/>
          </p:nvPr>
        </p:nvSpPr>
        <p:spPr/>
        <p:txBody>
          <a:bodyPr/>
          <a:lstStyle/>
          <a:p>
            <a:fld id="{B7CFA7D8-35C9-C54B-B306-E9537D7350C6}" type="slidenum">
              <a:rPr lang="en-US" smtClean="0"/>
              <a:t>‹#›</a:t>
            </a:fld>
            <a:endParaRPr lang="en-US" dirty="0"/>
          </a:p>
        </p:txBody>
      </p:sp>
    </p:spTree>
    <p:extLst>
      <p:ext uri="{BB962C8B-B14F-4D97-AF65-F5344CB8AC3E}">
        <p14:creationId xmlns:p14="http://schemas.microsoft.com/office/powerpoint/2010/main" val="412182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B7CFA7D8-35C9-C54B-B306-E9537D7350C6}" type="slidenum">
              <a:rPr lang="en-US" smtClean="0"/>
              <a:t>‹#›</a:t>
            </a:fld>
            <a:endParaRPr lang="en-US"/>
          </a:p>
        </p:txBody>
      </p:sp>
      <p:sp>
        <p:nvSpPr>
          <p:cNvPr id="7" name="Title 1"/>
          <p:cNvSpPr>
            <a:spLocks noGrp="1"/>
          </p:cNvSpPr>
          <p:nvPr>
            <p:ph type="title" hasCustomPrompt="1"/>
          </p:nvPr>
        </p:nvSpPr>
        <p:spPr>
          <a:xfrm>
            <a:off x="1752600" y="609600"/>
            <a:ext cx="6858000"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609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7CFA7D8-35C9-C54B-B306-E9537D7350C6}" type="slidenum">
              <a:rPr lang="en-US" smtClean="0"/>
              <a:t>‹#›</a:t>
            </a:fld>
            <a:endParaRPr lang="en-US" dirty="0"/>
          </a:p>
        </p:txBody>
      </p:sp>
      <p:sp>
        <p:nvSpPr>
          <p:cNvPr id="4" name="Title 1"/>
          <p:cNvSpPr>
            <a:spLocks noGrp="1"/>
          </p:cNvSpPr>
          <p:nvPr>
            <p:ph type="title" hasCustomPrompt="1"/>
          </p:nvPr>
        </p:nvSpPr>
        <p:spPr>
          <a:xfrm>
            <a:off x="1752600" y="609600"/>
            <a:ext cx="6858000"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9880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1752600" y="1981200"/>
            <a:ext cx="32766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0"/>
          </p:nvPr>
        </p:nvSpPr>
        <p:spPr>
          <a:xfrm>
            <a:off x="5334000" y="1981200"/>
            <a:ext cx="3276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1"/>
          </p:nvPr>
        </p:nvSpPr>
        <p:spPr/>
        <p:txBody>
          <a:bodyPr/>
          <a:lstStyle/>
          <a:p>
            <a:fld id="{B7CFA7D8-35C9-C54B-B306-E9537D7350C6}" type="slidenum">
              <a:rPr lang="en-US" smtClean="0"/>
              <a:t>‹#›</a:t>
            </a:fld>
            <a:endParaRPr lang="en-US" dirty="0"/>
          </a:p>
        </p:txBody>
      </p:sp>
      <p:sp>
        <p:nvSpPr>
          <p:cNvPr id="9" name="Title 1"/>
          <p:cNvSpPr>
            <a:spLocks noGrp="1"/>
          </p:cNvSpPr>
          <p:nvPr>
            <p:ph type="title" hasCustomPrompt="1"/>
          </p:nvPr>
        </p:nvSpPr>
        <p:spPr>
          <a:xfrm>
            <a:off x="1752600" y="609600"/>
            <a:ext cx="6858000"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2079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7CFA7D8-35C9-C54B-B306-E9537D7350C6}" type="slidenum">
              <a:rPr lang="en-US" smtClean="0"/>
              <a:t>‹#›</a:t>
            </a:fld>
            <a:endParaRPr lang="en-US" dirty="0"/>
          </a:p>
        </p:txBody>
      </p:sp>
    </p:spTree>
    <p:extLst>
      <p:ext uri="{BB962C8B-B14F-4D97-AF65-F5344CB8AC3E}">
        <p14:creationId xmlns:p14="http://schemas.microsoft.com/office/powerpoint/2010/main" val="228414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752600" y="609600"/>
            <a:ext cx="6858000" cy="11430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1752600" y="1981200"/>
            <a:ext cx="32766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0"/>
          </p:nvPr>
        </p:nvSpPr>
        <p:spPr>
          <a:xfrm>
            <a:off x="5334000" y="1981200"/>
            <a:ext cx="3276600" cy="4114800"/>
          </a:xfrm>
        </p:spPr>
        <p:txBody>
          <a:bodyPr/>
          <a:lstStyle>
            <a:lvl1pPr marL="0" indent="0">
              <a:buFontTx/>
              <a:buNone/>
              <a:defRPr/>
            </a:lvl1pPr>
          </a:lstStyle>
          <a:p>
            <a:pPr lvl="0"/>
            <a:r>
              <a:rPr lang="en-US" dirty="0" smtClean="0"/>
              <a:t>Click to edit Master text styles</a:t>
            </a:r>
          </a:p>
        </p:txBody>
      </p:sp>
      <p:sp>
        <p:nvSpPr>
          <p:cNvPr id="9" name="Slide Number Placeholder 8"/>
          <p:cNvSpPr>
            <a:spLocks noGrp="1"/>
          </p:cNvSpPr>
          <p:nvPr>
            <p:ph type="sldNum" sz="quarter" idx="11"/>
          </p:nvPr>
        </p:nvSpPr>
        <p:spPr/>
        <p:txBody>
          <a:bodyPr/>
          <a:lstStyle/>
          <a:p>
            <a:fld id="{B7CFA7D8-35C9-C54B-B306-E9537D7350C6}" type="slidenum">
              <a:rPr lang="en-US" smtClean="0"/>
              <a:t>‹#›</a:t>
            </a:fld>
            <a:endParaRPr lang="en-US" dirty="0"/>
          </a:p>
        </p:txBody>
      </p:sp>
    </p:spTree>
    <p:extLst>
      <p:ext uri="{BB962C8B-B14F-4D97-AF65-F5344CB8AC3E}">
        <p14:creationId xmlns:p14="http://schemas.microsoft.com/office/powerpoint/2010/main" val="208523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89451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68945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68945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B7CFA7D8-35C9-C54B-B306-E9537D7350C6}" type="slidenum">
              <a:rPr lang="en-US" smtClean="0"/>
              <a:t>‹#›</a:t>
            </a:fld>
            <a:endParaRPr lang="en-US" dirty="0"/>
          </a:p>
        </p:txBody>
      </p:sp>
    </p:spTree>
    <p:extLst>
      <p:ext uri="{BB962C8B-B14F-4D97-AF65-F5344CB8AC3E}">
        <p14:creationId xmlns:p14="http://schemas.microsoft.com/office/powerpoint/2010/main" val="186068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15-144_HPC_WELLCHPs_PP_Template_Slide_Blank.jp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1768" cy="6858000"/>
          </a:xfrm>
          <a:prstGeom prst="rect">
            <a:avLst/>
          </a:prstGeom>
        </p:spPr>
      </p:pic>
      <p:sp>
        <p:nvSpPr>
          <p:cNvPr id="1026" name="Rectangle 2"/>
          <p:cNvSpPr>
            <a:spLocks noGrp="1" noChangeArrowheads="1"/>
          </p:cNvSpPr>
          <p:nvPr>
            <p:ph type="title"/>
          </p:nvPr>
        </p:nvSpPr>
        <p:spPr bwMode="auto">
          <a:xfrm>
            <a:off x="2057400" y="609600"/>
            <a:ext cx="65532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2057400" y="1981200"/>
            <a:ext cx="6553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Slide Number Placeholder 2"/>
          <p:cNvSpPr>
            <a:spLocks noGrp="1"/>
          </p:cNvSpPr>
          <p:nvPr>
            <p:ph type="sldNum" sz="quarter" idx="4"/>
          </p:nvPr>
        </p:nvSpPr>
        <p:spPr>
          <a:xfrm>
            <a:off x="7848599" y="6492875"/>
            <a:ext cx="126153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FA7D8-35C9-C54B-B306-E9537D7350C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1" r:id="rId4"/>
    <p:sldLayoutId id="2147483665" r:id="rId5"/>
    <p:sldLayoutId id="2147483663" r:id="rId6"/>
    <p:sldLayoutId id="2147483666" r:id="rId7"/>
    <p:sldLayoutId id="2147483667" r:id="rId8"/>
    <p:sldLayoutId id="2147483668" r:id="rId9"/>
    <p:sldLayoutId id="2147483673" r:id="rId10"/>
  </p:sldLayoutIdLst>
  <p:hf hdr="0" dt="0"/>
  <p:txStyles>
    <p:titleStyle>
      <a:lvl1pPr algn="ctr" rtl="0" eaLnBrk="1" fontAlgn="base" hangingPunct="1">
        <a:spcBef>
          <a:spcPct val="0"/>
        </a:spcBef>
        <a:spcAft>
          <a:spcPct val="0"/>
        </a:spcAft>
        <a:defRPr sz="2800" b="1">
          <a:solidFill>
            <a:srgbClr val="003958"/>
          </a:solidFill>
          <a:latin typeface="Univers LT Std 75 Black"/>
          <a:ea typeface="+mj-ea"/>
          <a:cs typeface="+mj-cs"/>
        </a:defRPr>
      </a:lvl1pPr>
      <a:lvl2pPr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2pPr>
      <a:lvl3pPr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3pPr>
      <a:lvl4pPr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4pPr>
      <a:lvl5pPr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2800" b="1">
          <a:solidFill>
            <a:srgbClr val="501215"/>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SzPct val="100000"/>
        <a:buFont typeface="Courier New"/>
        <a:buChar char="o"/>
        <a:defRPr sz="1600">
          <a:solidFill>
            <a:schemeClr val="tx1"/>
          </a:solidFill>
          <a:latin typeface="Univers 55 Roman"/>
          <a:ea typeface="+mn-ea"/>
          <a:cs typeface="+mn-cs"/>
        </a:defRPr>
      </a:lvl1pPr>
      <a:lvl2pPr marL="742950" indent="-285750" algn="l" rtl="0" eaLnBrk="1" fontAlgn="base" hangingPunct="1">
        <a:spcBef>
          <a:spcPct val="20000"/>
        </a:spcBef>
        <a:spcAft>
          <a:spcPct val="0"/>
        </a:spcAft>
        <a:buSzPct val="100000"/>
        <a:buFont typeface="Courier New"/>
        <a:buChar char="o"/>
        <a:defRPr sz="1400">
          <a:solidFill>
            <a:schemeClr val="tx1"/>
          </a:solidFill>
          <a:latin typeface="Univers 55 Roman"/>
          <a:ea typeface="+mn-ea"/>
        </a:defRPr>
      </a:lvl2pPr>
      <a:lvl3pPr marL="1143000" indent="-228600" algn="l" rtl="0" eaLnBrk="1" fontAlgn="base" hangingPunct="1">
        <a:spcBef>
          <a:spcPct val="20000"/>
        </a:spcBef>
        <a:spcAft>
          <a:spcPct val="0"/>
        </a:spcAft>
        <a:buSzPct val="100000"/>
        <a:buFont typeface="Courier New"/>
        <a:buChar char="o"/>
        <a:defRPr sz="1200">
          <a:solidFill>
            <a:schemeClr val="tx1"/>
          </a:solidFill>
          <a:latin typeface="Univers 55 Roman"/>
          <a:ea typeface="+mn-ea"/>
        </a:defRPr>
      </a:lvl3pPr>
      <a:lvl4pPr marL="1600200" indent="-228600" algn="l" rtl="0" eaLnBrk="1" fontAlgn="base" hangingPunct="1">
        <a:spcBef>
          <a:spcPct val="20000"/>
        </a:spcBef>
        <a:spcAft>
          <a:spcPct val="0"/>
        </a:spcAft>
        <a:buSzPct val="100000"/>
        <a:buFont typeface="Courier New"/>
        <a:buChar char="o"/>
        <a:defRPr sz="1200">
          <a:solidFill>
            <a:schemeClr val="tx1"/>
          </a:solidFill>
          <a:latin typeface="Univers 55 Roman"/>
          <a:ea typeface="+mn-ea"/>
        </a:defRPr>
      </a:lvl4pPr>
      <a:lvl5pPr marL="2057400" indent="-228600" algn="l" rtl="0" eaLnBrk="1" fontAlgn="base" hangingPunct="1">
        <a:spcBef>
          <a:spcPct val="20000"/>
        </a:spcBef>
        <a:spcAft>
          <a:spcPct val="0"/>
        </a:spcAft>
        <a:buSzPct val="100000"/>
        <a:buFont typeface="Courier New"/>
        <a:buChar char="o"/>
        <a:defRPr sz="1200">
          <a:solidFill>
            <a:schemeClr val="tx1"/>
          </a:solidFill>
          <a:latin typeface="Univers 55 Roman"/>
          <a:ea typeface="+mn-ea"/>
        </a:defRPr>
      </a:lvl5pPr>
      <a:lvl6pPr marL="2514600" indent="-228600" algn="l" rtl="0" eaLnBrk="1" fontAlgn="base" hangingPunct="1">
        <a:spcBef>
          <a:spcPct val="20000"/>
        </a:spcBef>
        <a:spcAft>
          <a:spcPct val="0"/>
        </a:spcAft>
        <a:buChar char="»"/>
        <a:defRPr sz="1200">
          <a:solidFill>
            <a:schemeClr val="tx1"/>
          </a:solidFill>
          <a:latin typeface="+mn-lt"/>
          <a:ea typeface="+mn-ea"/>
        </a:defRPr>
      </a:lvl6pPr>
      <a:lvl7pPr marL="2971800" indent="-228600" algn="l" rtl="0" eaLnBrk="1" fontAlgn="base" hangingPunct="1">
        <a:spcBef>
          <a:spcPct val="20000"/>
        </a:spcBef>
        <a:spcAft>
          <a:spcPct val="0"/>
        </a:spcAft>
        <a:buChar char="»"/>
        <a:defRPr sz="1200">
          <a:solidFill>
            <a:schemeClr val="tx1"/>
          </a:solidFill>
          <a:latin typeface="+mn-lt"/>
          <a:ea typeface="+mn-ea"/>
        </a:defRPr>
      </a:lvl7pPr>
      <a:lvl8pPr marL="3429000" indent="-228600" algn="l" rtl="0" eaLnBrk="1" fontAlgn="base" hangingPunct="1">
        <a:spcBef>
          <a:spcPct val="20000"/>
        </a:spcBef>
        <a:spcAft>
          <a:spcPct val="0"/>
        </a:spcAft>
        <a:buChar char="»"/>
        <a:defRPr sz="1200">
          <a:solidFill>
            <a:schemeClr val="tx1"/>
          </a:solidFill>
          <a:latin typeface="+mn-lt"/>
          <a:ea typeface="+mn-ea"/>
        </a:defRPr>
      </a:lvl8pPr>
      <a:lvl9pPr marL="38862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5" name="Content Placeholder 4"/>
          <p:cNvSpPr>
            <a:spLocks noGrp="1"/>
          </p:cNvSpPr>
          <p:nvPr>
            <p:ph idx="1"/>
          </p:nvPr>
        </p:nvSpPr>
        <p:spPr/>
        <p:txBody>
          <a:bodyPr/>
          <a:lstStyle/>
          <a:p>
            <a:r>
              <a:rPr lang="en-US" dirty="0" smtClean="0"/>
              <a:t>Proteus “Smart Pills”</a:t>
            </a:r>
          </a:p>
          <a:p>
            <a:pPr lvl="1"/>
            <a:r>
              <a:rPr lang="en-US" dirty="0" smtClean="0"/>
              <a:t>Microchipped medication tablets that track patient adherence with a smartphone app</a:t>
            </a:r>
          </a:p>
          <a:p>
            <a:pPr lvl="1"/>
            <a:r>
              <a:rPr lang="en-US" dirty="0" smtClean="0"/>
              <a:t>Can also detect information about the body’s response to the medicine</a:t>
            </a:r>
            <a:endParaRPr lang="en-US" dirty="0"/>
          </a:p>
        </p:txBody>
      </p:sp>
      <p:pic>
        <p:nvPicPr>
          <p:cNvPr id="3074" name="Picture 2" descr="Biotech company Proteus recently launched a “smart pill” system, microchipped medication tablets that track patient adherence via a nifty smartphone app. The ingesitble sensor is powered by natural tomach fluids so it’s completely safe. In addition to tracking patient adeherence, the chip also detecst information about the body’s response to the medicine such as heart rate, activity and rest so the doctor can monitor the effectiveness of the prescripti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581400"/>
            <a:ext cx="3143893" cy="233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59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&amp; Wellness Apps</a:t>
            </a:r>
            <a:endParaRPr lang="en-US" dirty="0"/>
          </a:p>
        </p:txBody>
      </p:sp>
      <p:sp>
        <p:nvSpPr>
          <p:cNvPr id="3" name="Content Placeholder 2"/>
          <p:cNvSpPr>
            <a:spLocks noGrp="1"/>
          </p:cNvSpPr>
          <p:nvPr>
            <p:ph idx="1"/>
          </p:nvPr>
        </p:nvSpPr>
        <p:spPr>
          <a:xfrm>
            <a:off x="1981200" y="1828800"/>
            <a:ext cx="6629400" cy="4267200"/>
          </a:xfrm>
        </p:spPr>
        <p:txBody>
          <a:bodyPr>
            <a:normAutofit/>
          </a:bodyPr>
          <a:lstStyle/>
          <a:p>
            <a:r>
              <a:rPr lang="en-US" sz="1800" b="1" dirty="0" smtClean="0">
                <a:solidFill>
                  <a:srgbClr val="00B050"/>
                </a:solidFill>
              </a:rPr>
              <a:t>Fitocracy (Android and iOS) FREE</a:t>
            </a:r>
          </a:p>
          <a:p>
            <a:pPr lvl="1"/>
            <a:r>
              <a:rPr lang="en-US" sz="1600" dirty="0" smtClean="0"/>
              <a:t>Earn points, badges and use social pressure to compete with others</a:t>
            </a:r>
          </a:p>
          <a:p>
            <a:pPr lvl="1"/>
            <a:r>
              <a:rPr lang="en-US" sz="1600" dirty="0" smtClean="0"/>
              <a:t>Plans workouts, tracks workouts</a:t>
            </a:r>
          </a:p>
          <a:p>
            <a:pPr lvl="1"/>
            <a:r>
              <a:rPr lang="en-US" sz="1600" dirty="0" smtClean="0"/>
              <a:t>Ideal for gym rats</a:t>
            </a:r>
          </a:p>
          <a:p>
            <a:r>
              <a:rPr lang="en-US" sz="1800" b="1" dirty="0" smtClean="0">
                <a:solidFill>
                  <a:srgbClr val="00B050"/>
                </a:solidFill>
              </a:rPr>
              <a:t>Hot5Fitness (iOS) FREE</a:t>
            </a:r>
          </a:p>
          <a:p>
            <a:pPr lvl="1"/>
            <a:r>
              <a:rPr lang="en-US" sz="1600" dirty="0" smtClean="0"/>
              <a:t>50 minutes of videos of men and women in a variety of programs (yoga, flexibility, abs, core, cardio, muscle strengthening)</a:t>
            </a:r>
          </a:p>
          <a:p>
            <a:pPr lvl="1"/>
            <a:r>
              <a:rPr lang="en-US" sz="1600" dirty="0" smtClean="0"/>
              <a:t>Follow pre-set workouts or build your own</a:t>
            </a:r>
          </a:p>
          <a:p>
            <a:pPr lvl="1"/>
            <a:r>
              <a:rPr lang="en-US" sz="1600" dirty="0" smtClean="0"/>
              <a:t>Syncs with MyFitnessPal to access calories consumed</a:t>
            </a:r>
          </a:p>
          <a:p>
            <a:r>
              <a:rPr lang="en-US" sz="1800" b="1" dirty="0" smtClean="0">
                <a:solidFill>
                  <a:srgbClr val="00B050"/>
                </a:solidFill>
              </a:rPr>
              <a:t>Johnson &amp; Johnson Official 7 minute workout</a:t>
            </a:r>
          </a:p>
          <a:p>
            <a:pPr lvl="1"/>
            <a:r>
              <a:rPr lang="en-US" sz="1600" dirty="0" smtClean="0"/>
              <a:t>7-minute workout using body weight, chair, wall</a:t>
            </a:r>
          </a:p>
          <a:p>
            <a:pPr lvl="1"/>
            <a:r>
              <a:rPr lang="en-US" sz="1600" dirty="0" smtClean="0"/>
              <a:t>Includes video tutorials and a timer</a:t>
            </a:r>
          </a:p>
          <a:p>
            <a:endParaRPr lang="en-US" dirty="0"/>
          </a:p>
        </p:txBody>
      </p:sp>
      <p:sp>
        <p:nvSpPr>
          <p:cNvPr id="4" name="TextBox 3"/>
          <p:cNvSpPr txBox="1"/>
          <p:nvPr/>
        </p:nvSpPr>
        <p:spPr>
          <a:xfrm>
            <a:off x="3511770" y="5835212"/>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214764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&amp; Wellness Apps</a:t>
            </a:r>
          </a:p>
        </p:txBody>
      </p:sp>
      <p:sp>
        <p:nvSpPr>
          <p:cNvPr id="3" name="Content Placeholder 2"/>
          <p:cNvSpPr>
            <a:spLocks noGrp="1"/>
          </p:cNvSpPr>
          <p:nvPr>
            <p:ph idx="1"/>
          </p:nvPr>
        </p:nvSpPr>
        <p:spPr>
          <a:xfrm>
            <a:off x="1752600" y="1905000"/>
            <a:ext cx="7162800" cy="4648200"/>
          </a:xfrm>
        </p:spPr>
        <p:txBody>
          <a:bodyPr>
            <a:normAutofit lnSpcReduction="10000"/>
          </a:bodyPr>
          <a:lstStyle/>
          <a:p>
            <a:r>
              <a:rPr lang="en-US" sz="1800" b="1" dirty="0" smtClean="0">
                <a:solidFill>
                  <a:srgbClr val="00B050"/>
                </a:solidFill>
              </a:rPr>
              <a:t>Moves (Android FREE, iOS $3.00)</a:t>
            </a:r>
          </a:p>
          <a:p>
            <a:pPr lvl="1"/>
            <a:r>
              <a:rPr lang="en-US" sz="1600" dirty="0" smtClean="0"/>
              <a:t>Tracks walking, cycling, running using smartphone sensors/GPS</a:t>
            </a:r>
          </a:p>
          <a:p>
            <a:pPr lvl="1"/>
            <a:r>
              <a:rPr lang="en-US" sz="1600" dirty="0" smtClean="0"/>
              <a:t>App runs continually in background tracking activity and estimating calories burned</a:t>
            </a:r>
          </a:p>
          <a:p>
            <a:r>
              <a:rPr lang="en-US" sz="1800" b="1" dirty="0" smtClean="0">
                <a:solidFill>
                  <a:srgbClr val="00B050"/>
                </a:solidFill>
              </a:rPr>
              <a:t>MyFitnessPal (Android &amp; iOS) FREE</a:t>
            </a:r>
          </a:p>
          <a:p>
            <a:pPr lvl="1"/>
            <a:r>
              <a:rPr lang="en-US" sz="1600" dirty="0" smtClean="0"/>
              <a:t>Physical activity and nutrition tracking</a:t>
            </a:r>
          </a:p>
          <a:p>
            <a:pPr lvl="1"/>
            <a:r>
              <a:rPr lang="en-US" sz="1600" dirty="0" smtClean="0"/>
              <a:t>Extensive database of foods (you enter ingredients and you get calories, etc.)</a:t>
            </a:r>
          </a:p>
          <a:p>
            <a:pPr lvl="1"/>
            <a:r>
              <a:rPr lang="en-US" sz="1600" dirty="0" smtClean="0"/>
              <a:t>Syncs with other trackers and apps (any fitness app or tracker) and adjusts daily calorie allotment based on calories burned during activity tracked</a:t>
            </a:r>
          </a:p>
          <a:p>
            <a:r>
              <a:rPr lang="en-US" sz="1800" b="1" dirty="0" smtClean="0">
                <a:solidFill>
                  <a:srgbClr val="00B050"/>
                </a:solidFill>
              </a:rPr>
              <a:t>RunKeeper (Android &amp; iOS)  FREE</a:t>
            </a:r>
          </a:p>
          <a:p>
            <a:pPr lvl="1"/>
            <a:r>
              <a:rPr lang="en-US" sz="1600" dirty="0" smtClean="0"/>
              <a:t>Activity tracker and creates workouts based on goals (get fit, lose weight)</a:t>
            </a:r>
          </a:p>
          <a:p>
            <a:pPr lvl="1"/>
            <a:r>
              <a:rPr lang="en-US" sz="1600" dirty="0" smtClean="0"/>
              <a:t>Syncs with numerous heart rate monitors</a:t>
            </a:r>
          </a:p>
          <a:p>
            <a:pPr lvl="1"/>
            <a:r>
              <a:rPr lang="en-US" sz="1600" dirty="0" smtClean="0"/>
              <a:t>Can create customized workouts, includes audio feedback while exercising</a:t>
            </a:r>
          </a:p>
          <a:p>
            <a:pPr lvl="1"/>
            <a:endParaRPr lang="en-US" dirty="0"/>
          </a:p>
        </p:txBody>
      </p:sp>
    </p:spTree>
    <p:extLst>
      <p:ext uri="{BB962C8B-B14F-4D97-AF65-F5344CB8AC3E}">
        <p14:creationId xmlns:p14="http://schemas.microsoft.com/office/powerpoint/2010/main" val="338251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&amp; Wellness Apps</a:t>
            </a:r>
          </a:p>
        </p:txBody>
      </p:sp>
      <p:sp>
        <p:nvSpPr>
          <p:cNvPr id="3" name="Content Placeholder 2"/>
          <p:cNvSpPr>
            <a:spLocks noGrp="1"/>
          </p:cNvSpPr>
          <p:nvPr>
            <p:ph idx="1"/>
          </p:nvPr>
        </p:nvSpPr>
        <p:spPr/>
        <p:txBody>
          <a:bodyPr/>
          <a:lstStyle/>
          <a:p>
            <a:r>
              <a:rPr lang="en-US" sz="2000" b="1" dirty="0" smtClean="0">
                <a:solidFill>
                  <a:srgbClr val="00B050"/>
                </a:solidFill>
              </a:rPr>
              <a:t>Zombies, Run! (Android &amp; iOS) $3.00</a:t>
            </a:r>
          </a:p>
          <a:p>
            <a:pPr lvl="1"/>
            <a:r>
              <a:rPr lang="en-US" sz="1800" dirty="0" smtClean="0"/>
              <a:t>Part “zombie apocalypse” game, part fitness app, part health app</a:t>
            </a:r>
          </a:p>
          <a:p>
            <a:pPr lvl="1"/>
            <a:r>
              <a:rPr lang="en-US" sz="1800" dirty="0" smtClean="0"/>
              <a:t>You play the hero in the story</a:t>
            </a:r>
          </a:p>
          <a:p>
            <a:pPr lvl="1"/>
            <a:r>
              <a:rPr lang="en-US" sz="1800" dirty="0"/>
              <a:t>C</a:t>
            </a:r>
            <a:r>
              <a:rPr lang="en-US" sz="1800" dirty="0" smtClean="0"/>
              <a:t>an share workouts with friends and track activity and achievement</a:t>
            </a:r>
          </a:p>
          <a:p>
            <a:pPr lvl="1"/>
            <a:endParaRPr lang="en-US" dirty="0"/>
          </a:p>
        </p:txBody>
      </p:sp>
    </p:spTree>
    <p:extLst>
      <p:ext uri="{BB962C8B-B14F-4D97-AF65-F5344CB8AC3E}">
        <p14:creationId xmlns:p14="http://schemas.microsoft.com/office/powerpoint/2010/main" val="1661687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&amp; Wellness Apps</a:t>
            </a:r>
          </a:p>
        </p:txBody>
      </p:sp>
      <p:sp>
        <p:nvSpPr>
          <p:cNvPr id="3" name="Content Placeholder 2"/>
          <p:cNvSpPr>
            <a:spLocks noGrp="1"/>
          </p:cNvSpPr>
          <p:nvPr>
            <p:ph idx="1"/>
          </p:nvPr>
        </p:nvSpPr>
        <p:spPr>
          <a:xfrm>
            <a:off x="1981200" y="1752600"/>
            <a:ext cx="6858000" cy="4572000"/>
          </a:xfrm>
        </p:spPr>
        <p:txBody>
          <a:bodyPr>
            <a:noAutofit/>
          </a:bodyPr>
          <a:lstStyle/>
          <a:p>
            <a:r>
              <a:rPr lang="en-US" sz="1800" b="1" dirty="0" smtClean="0">
                <a:solidFill>
                  <a:srgbClr val="00B050"/>
                </a:solidFill>
              </a:rPr>
              <a:t>Fooducate (Android and iOS)  FREE</a:t>
            </a:r>
          </a:p>
          <a:p>
            <a:pPr lvl="1"/>
            <a:r>
              <a:rPr lang="en-US" sz="1600" dirty="0" smtClean="0"/>
              <a:t>Educates about the food you eat</a:t>
            </a:r>
          </a:p>
          <a:p>
            <a:pPr lvl="1"/>
            <a:r>
              <a:rPr lang="en-US" sz="1600" dirty="0" smtClean="0"/>
              <a:t>Barcode scanner</a:t>
            </a:r>
          </a:p>
          <a:p>
            <a:pPr lvl="1"/>
            <a:r>
              <a:rPr lang="en-US" sz="1600" dirty="0" smtClean="0"/>
              <a:t>Provides options/replacements</a:t>
            </a:r>
          </a:p>
          <a:p>
            <a:pPr lvl="1"/>
            <a:r>
              <a:rPr lang="en-US" sz="1600" dirty="0" smtClean="0"/>
              <a:t>Tracks food eaten</a:t>
            </a:r>
          </a:p>
          <a:p>
            <a:pPr lvl="1"/>
            <a:r>
              <a:rPr lang="en-US" sz="1600" dirty="0" smtClean="0"/>
              <a:t>Most of the useful features require a premium plan that’s $5.00 for 3 months or $15.00 for one year</a:t>
            </a:r>
          </a:p>
          <a:p>
            <a:r>
              <a:rPr lang="en-US" sz="1800" b="1" dirty="0" smtClean="0">
                <a:solidFill>
                  <a:srgbClr val="00B050"/>
                </a:solidFill>
              </a:rPr>
              <a:t>HealthyOut (Android and iOS) FREE</a:t>
            </a:r>
          </a:p>
          <a:p>
            <a:pPr lvl="1"/>
            <a:r>
              <a:rPr lang="en-US" sz="1600" dirty="0" smtClean="0"/>
              <a:t>Guide to local restaurant dishes</a:t>
            </a:r>
          </a:p>
          <a:p>
            <a:pPr lvl="1"/>
            <a:r>
              <a:rPr lang="en-US" sz="1600" dirty="0" smtClean="0"/>
              <a:t>Can search for restaurants based on diet or dietary needs/preferences</a:t>
            </a:r>
          </a:p>
          <a:p>
            <a:r>
              <a:rPr lang="en-US" sz="1800" b="1" dirty="0" smtClean="0">
                <a:solidFill>
                  <a:srgbClr val="00B050"/>
                </a:solidFill>
              </a:rPr>
              <a:t>Weight Watchers Simple Start</a:t>
            </a:r>
          </a:p>
          <a:p>
            <a:pPr lvl="1"/>
            <a:r>
              <a:rPr lang="en-US" sz="1600" dirty="0" smtClean="0"/>
              <a:t>2 weeks of meals to jumpstart weight loss</a:t>
            </a:r>
          </a:p>
          <a:p>
            <a:pPr lvl="1"/>
            <a:r>
              <a:rPr lang="en-US" sz="1600" dirty="0" smtClean="0"/>
              <a:t>Tracks meals also</a:t>
            </a:r>
          </a:p>
          <a:p>
            <a:pPr lvl="1"/>
            <a:r>
              <a:rPr lang="en-US" sz="1600" dirty="0" smtClean="0"/>
              <a:t>Need a Weight Watchers eTools account or a subscription to use the app</a:t>
            </a:r>
          </a:p>
        </p:txBody>
      </p:sp>
    </p:spTree>
    <p:extLst>
      <p:ext uri="{BB962C8B-B14F-4D97-AF65-F5344CB8AC3E}">
        <p14:creationId xmlns:p14="http://schemas.microsoft.com/office/powerpoint/2010/main" val="2403316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&amp; Wellness Apps</a:t>
            </a:r>
          </a:p>
        </p:txBody>
      </p:sp>
      <p:sp>
        <p:nvSpPr>
          <p:cNvPr id="3" name="Content Placeholder 2"/>
          <p:cNvSpPr>
            <a:spLocks noGrp="1"/>
          </p:cNvSpPr>
          <p:nvPr>
            <p:ph idx="1"/>
          </p:nvPr>
        </p:nvSpPr>
        <p:spPr/>
        <p:txBody>
          <a:bodyPr/>
          <a:lstStyle/>
          <a:p>
            <a:r>
              <a:rPr lang="en-US" sz="2000" b="1" dirty="0">
                <a:solidFill>
                  <a:srgbClr val="00B050"/>
                </a:solidFill>
              </a:rPr>
              <a:t>TempoRun (iOS) $</a:t>
            </a:r>
            <a:r>
              <a:rPr lang="en-US" sz="2000" b="1" dirty="0" smtClean="0">
                <a:solidFill>
                  <a:srgbClr val="00B050"/>
                </a:solidFill>
              </a:rPr>
              <a:t>3.00</a:t>
            </a:r>
          </a:p>
          <a:p>
            <a:pPr lvl="1"/>
            <a:r>
              <a:rPr lang="en-US" sz="1800" dirty="0" smtClean="0"/>
              <a:t>Plays DJ for your workout by scanning your music library and categorizing tracks from 1 to 10 in terms of workout intensity</a:t>
            </a:r>
          </a:p>
          <a:p>
            <a:pPr lvl="1"/>
            <a:r>
              <a:rPr lang="en-US" sz="1800" dirty="0" smtClean="0"/>
              <a:t>Can also manually assign levels to your songs</a:t>
            </a:r>
          </a:p>
          <a:p>
            <a:pPr lvl="1"/>
            <a:r>
              <a:rPr lang="en-US" sz="1800" dirty="0" smtClean="0"/>
              <a:t>Tracks miles covered, calories burned, pace</a:t>
            </a:r>
          </a:p>
          <a:p>
            <a:r>
              <a:rPr lang="en-US" sz="2000" b="1" dirty="0" smtClean="0">
                <a:solidFill>
                  <a:srgbClr val="00B050"/>
                </a:solidFill>
              </a:rPr>
              <a:t>Sickweather (iOS) FREE</a:t>
            </a:r>
          </a:p>
          <a:p>
            <a:pPr lvl="1"/>
            <a:r>
              <a:rPr lang="en-US" sz="1800" dirty="0" smtClean="0"/>
              <a:t>Tracks illnesses and infectious diseases in your area (flu, bronchitis, chicken pox, norovirus, etc.)</a:t>
            </a:r>
          </a:p>
          <a:p>
            <a:pPr lvl="1"/>
            <a:r>
              <a:rPr lang="en-US" sz="1800" dirty="0" smtClean="0"/>
              <a:t>Can opt to receive alerts</a:t>
            </a:r>
            <a:endParaRPr lang="en-US" sz="1800" dirty="0"/>
          </a:p>
          <a:p>
            <a:pPr lvl="1"/>
            <a:endParaRPr lang="en-US" dirty="0"/>
          </a:p>
        </p:txBody>
      </p:sp>
    </p:spTree>
    <p:extLst>
      <p:ext uri="{BB962C8B-B14F-4D97-AF65-F5344CB8AC3E}">
        <p14:creationId xmlns:p14="http://schemas.microsoft.com/office/powerpoint/2010/main" val="3905945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Track?</a:t>
            </a:r>
            <a:endParaRPr lang="en-US" dirty="0"/>
          </a:p>
        </p:txBody>
      </p:sp>
      <p:sp>
        <p:nvSpPr>
          <p:cNvPr id="3" name="Content Placeholder 2"/>
          <p:cNvSpPr>
            <a:spLocks noGrp="1"/>
          </p:cNvSpPr>
          <p:nvPr>
            <p:ph idx="1"/>
          </p:nvPr>
        </p:nvSpPr>
        <p:spPr>
          <a:xfrm>
            <a:off x="1905000" y="1752600"/>
            <a:ext cx="6781800" cy="3478354"/>
          </a:xfrm>
        </p:spPr>
        <p:txBody>
          <a:bodyPr>
            <a:normAutofit/>
          </a:bodyPr>
          <a:lstStyle/>
          <a:p>
            <a:r>
              <a:rPr lang="en-US" b="1" dirty="0" smtClean="0">
                <a:solidFill>
                  <a:srgbClr val="00B050"/>
                </a:solidFill>
              </a:rPr>
              <a:t>Build awareness</a:t>
            </a:r>
          </a:p>
          <a:p>
            <a:pPr lvl="1"/>
            <a:r>
              <a:rPr lang="en-US" dirty="0" smtClean="0"/>
              <a:t>To learn more about your current habits</a:t>
            </a:r>
          </a:p>
          <a:p>
            <a:pPr lvl="1"/>
            <a:r>
              <a:rPr lang="en-US" dirty="0" smtClean="0"/>
              <a:t>Change starts with awareness of what you are currently doing</a:t>
            </a:r>
          </a:p>
          <a:p>
            <a:r>
              <a:rPr lang="en-US" b="1" dirty="0" smtClean="0">
                <a:solidFill>
                  <a:srgbClr val="00B050"/>
                </a:solidFill>
              </a:rPr>
              <a:t>Create a baseline</a:t>
            </a:r>
          </a:p>
          <a:p>
            <a:pPr lvl="1"/>
            <a:r>
              <a:rPr lang="en-US" dirty="0" smtClean="0"/>
              <a:t>Develop a program to progress/build/change</a:t>
            </a:r>
          </a:p>
          <a:p>
            <a:r>
              <a:rPr lang="en-US" b="1" dirty="0" smtClean="0">
                <a:solidFill>
                  <a:srgbClr val="00B050"/>
                </a:solidFill>
              </a:rPr>
              <a:t>Measure progress</a:t>
            </a:r>
          </a:p>
          <a:p>
            <a:pPr lvl="1"/>
            <a:r>
              <a:rPr lang="en-US" dirty="0" smtClean="0"/>
              <a:t>Build in rewards</a:t>
            </a:r>
          </a:p>
          <a:p>
            <a:r>
              <a:rPr lang="en-US" b="1" dirty="0" smtClean="0">
                <a:solidFill>
                  <a:srgbClr val="00B050"/>
                </a:solidFill>
              </a:rPr>
              <a:t>Motivation</a:t>
            </a:r>
          </a:p>
          <a:p>
            <a:pPr lvl="1"/>
            <a:r>
              <a:rPr lang="en-US" dirty="0" smtClean="0"/>
              <a:t>Doesn’t work for everyone, but documenting progress can be a HUGE motivator for many!</a:t>
            </a:r>
          </a:p>
          <a:p>
            <a:r>
              <a:rPr lang="en-US" b="1" dirty="0" smtClean="0">
                <a:solidFill>
                  <a:srgbClr val="00B050"/>
                </a:solidFill>
              </a:rPr>
              <a:t>Determine if a health treatment plan is working</a:t>
            </a:r>
          </a:p>
          <a:p>
            <a:pPr lvl="1"/>
            <a:r>
              <a:rPr lang="en-US" dirty="0" smtClean="0"/>
              <a:t>For example, managing weight, blood pressure, cholesterol, etc.</a:t>
            </a:r>
          </a:p>
          <a:p>
            <a:endParaRPr lang="en-US" dirty="0"/>
          </a:p>
        </p:txBody>
      </p:sp>
    </p:spTree>
    <p:extLst>
      <p:ext uri="{BB962C8B-B14F-4D97-AF65-F5344CB8AC3E}">
        <p14:creationId xmlns:p14="http://schemas.microsoft.com/office/powerpoint/2010/main" val="322480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Select a Tracking Device</a:t>
            </a:r>
            <a:endParaRPr lang="en-US" dirty="0"/>
          </a:p>
        </p:txBody>
      </p:sp>
      <p:sp>
        <p:nvSpPr>
          <p:cNvPr id="3" name="Content Placeholder 2"/>
          <p:cNvSpPr>
            <a:spLocks noGrp="1"/>
          </p:cNvSpPr>
          <p:nvPr>
            <p:ph idx="1"/>
          </p:nvPr>
        </p:nvSpPr>
        <p:spPr>
          <a:xfrm>
            <a:off x="2057400" y="1752600"/>
            <a:ext cx="6705600" cy="4572000"/>
          </a:xfrm>
        </p:spPr>
        <p:txBody>
          <a:bodyPr>
            <a:noAutofit/>
          </a:bodyPr>
          <a:lstStyle/>
          <a:p>
            <a:r>
              <a:rPr lang="en-US" sz="2000" dirty="0" smtClean="0"/>
              <a:t>Almost all are between $100-$200.00</a:t>
            </a:r>
          </a:p>
          <a:p>
            <a:r>
              <a:rPr lang="en-US" sz="2000" dirty="0" smtClean="0"/>
              <a:t>Almost all have a major flaw (there is no ‘perfect’ device!)</a:t>
            </a:r>
          </a:p>
          <a:p>
            <a:r>
              <a:rPr lang="en-US" sz="2000" dirty="0" smtClean="0"/>
              <a:t>Start with a free app to see how you like it</a:t>
            </a:r>
          </a:p>
          <a:p>
            <a:pPr lvl="1"/>
            <a:r>
              <a:rPr lang="en-US" sz="1800" dirty="0" smtClean="0"/>
              <a:t>Moves</a:t>
            </a:r>
          </a:p>
          <a:p>
            <a:pPr lvl="1"/>
            <a:r>
              <a:rPr lang="en-US" sz="1800" dirty="0" smtClean="0"/>
              <a:t>Argus</a:t>
            </a:r>
          </a:p>
          <a:p>
            <a:pPr lvl="1"/>
            <a:r>
              <a:rPr lang="en-US" sz="1800" dirty="0" smtClean="0"/>
              <a:t>iPhone Health</a:t>
            </a:r>
          </a:p>
          <a:p>
            <a:r>
              <a:rPr lang="en-US" sz="2000" dirty="0" smtClean="0"/>
              <a:t>Bracelet, Watch or Clip-on?</a:t>
            </a:r>
          </a:p>
          <a:p>
            <a:pPr lvl="1"/>
            <a:r>
              <a:rPr lang="en-US" sz="1800" dirty="0" smtClean="0"/>
              <a:t>Bracelets and watches are hard to lose (Basis, Jawbone) but can get in the way while you are working and are not always eye-catching accessories</a:t>
            </a:r>
          </a:p>
          <a:p>
            <a:pPr lvl="1"/>
            <a:r>
              <a:rPr lang="en-US" sz="1800" dirty="0" smtClean="0"/>
              <a:t>Clip on devices are smaller and can be worn discretely </a:t>
            </a:r>
          </a:p>
          <a:p>
            <a:pPr lvl="2"/>
            <a:r>
              <a:rPr lang="en-US" sz="1400" dirty="0" smtClean="0"/>
              <a:t>Easier to lose or send to the cleaners or washing machine</a:t>
            </a:r>
          </a:p>
          <a:p>
            <a:pPr lvl="2"/>
            <a:r>
              <a:rPr lang="en-US" sz="1400" dirty="0" smtClean="0"/>
              <a:t>Not practical for those who wear dresses</a:t>
            </a:r>
          </a:p>
        </p:txBody>
      </p:sp>
    </p:spTree>
    <p:extLst>
      <p:ext uri="{BB962C8B-B14F-4D97-AF65-F5344CB8AC3E}">
        <p14:creationId xmlns:p14="http://schemas.microsoft.com/office/powerpoint/2010/main" val="459490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Select a Tracking Device</a:t>
            </a:r>
          </a:p>
        </p:txBody>
      </p:sp>
      <p:sp>
        <p:nvSpPr>
          <p:cNvPr id="3" name="Content Placeholder 2"/>
          <p:cNvSpPr>
            <a:spLocks noGrp="1"/>
          </p:cNvSpPr>
          <p:nvPr>
            <p:ph idx="1"/>
          </p:nvPr>
        </p:nvSpPr>
        <p:spPr/>
        <p:txBody>
          <a:bodyPr/>
          <a:lstStyle/>
          <a:p>
            <a:r>
              <a:rPr lang="en-US" sz="2000" dirty="0" smtClean="0"/>
              <a:t>Step counting or more?</a:t>
            </a:r>
          </a:p>
          <a:p>
            <a:pPr lvl="1"/>
            <a:r>
              <a:rPr lang="en-US" sz="1800" dirty="0" smtClean="0"/>
              <a:t>Many of the trackers track steps, so useful if you run or walk</a:t>
            </a:r>
          </a:p>
          <a:p>
            <a:pPr lvl="1"/>
            <a:r>
              <a:rPr lang="en-US" sz="1800" dirty="0" smtClean="0"/>
              <a:t>Need a more sophisticated device to track other activities (bicycle, swim, sports) that is more expensive (sports watch (Garmin Vivofit))</a:t>
            </a:r>
          </a:p>
          <a:p>
            <a:r>
              <a:rPr lang="en-US" sz="2000" dirty="0" smtClean="0"/>
              <a:t>Need heart rate monitoring?</a:t>
            </a:r>
          </a:p>
          <a:p>
            <a:r>
              <a:rPr lang="en-US" sz="2000" dirty="0" smtClean="0"/>
              <a:t>Need sleep data?</a:t>
            </a:r>
          </a:p>
          <a:p>
            <a:pPr lvl="1"/>
            <a:r>
              <a:rPr lang="en-US" sz="1800" dirty="0" smtClean="0"/>
              <a:t>Useful only if you have trouble sleeping</a:t>
            </a:r>
          </a:p>
          <a:p>
            <a:r>
              <a:rPr lang="en-US" sz="2000" dirty="0" smtClean="0"/>
              <a:t>Desire to track data</a:t>
            </a:r>
          </a:p>
          <a:p>
            <a:pPr lvl="1"/>
            <a:r>
              <a:rPr lang="en-US" sz="1800" dirty="0" smtClean="0"/>
              <a:t>Use a product that syncs with an app because most of the devices don’t track over time</a:t>
            </a:r>
            <a:endParaRPr lang="en-US" dirty="0"/>
          </a:p>
        </p:txBody>
      </p:sp>
    </p:spTree>
    <p:extLst>
      <p:ext uri="{BB962C8B-B14F-4D97-AF65-F5344CB8AC3E}">
        <p14:creationId xmlns:p14="http://schemas.microsoft.com/office/powerpoint/2010/main" val="1386106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sz="2000" dirty="0" smtClean="0"/>
              <a:t>Tracking devices and apps are very useful and provide fairly reliable information about YOU</a:t>
            </a:r>
          </a:p>
          <a:p>
            <a:r>
              <a:rPr lang="en-US" sz="2000" dirty="0" smtClean="0"/>
              <a:t>Easy to use and learn to use</a:t>
            </a:r>
          </a:p>
          <a:p>
            <a:r>
              <a:rPr lang="en-US" sz="2000" dirty="0" smtClean="0"/>
              <a:t>$100-200 investment for a tracking device</a:t>
            </a:r>
          </a:p>
          <a:p>
            <a:r>
              <a:rPr lang="en-US" sz="2000" dirty="0" smtClean="0"/>
              <a:t>Not for everyone</a:t>
            </a:r>
          </a:p>
          <a:p>
            <a:r>
              <a:rPr lang="en-US" sz="2000" dirty="0" smtClean="0"/>
              <a:t>Can be very motivating and a nice adjunct to forming healthy habits</a:t>
            </a:r>
            <a:endParaRPr lang="en-US" sz="2000" dirty="0"/>
          </a:p>
          <a:p>
            <a:r>
              <a:rPr lang="en-US" sz="2000" dirty="0" smtClean="0"/>
              <a:t>Sit less….how?</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312920"/>
            <a:ext cx="2011680" cy="2011680"/>
          </a:xfrm>
          <a:prstGeom prst="rect">
            <a:avLst/>
          </a:prstGeom>
        </p:spPr>
      </p:pic>
    </p:spTree>
    <p:extLst>
      <p:ext uri="{BB962C8B-B14F-4D97-AF65-F5344CB8AC3E}">
        <p14:creationId xmlns:p14="http://schemas.microsoft.com/office/powerpoint/2010/main" val="401020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6858000" cy="2387600"/>
          </a:xfrm>
        </p:spPr>
        <p:txBody>
          <a:bodyPr/>
          <a:lstStyle/>
          <a:p>
            <a:r>
              <a:rPr lang="en-US" dirty="0" smtClean="0"/>
              <a:t>Tracking Devices and Apps</a:t>
            </a:r>
            <a:endParaRPr lang="en-US" dirty="0"/>
          </a:p>
        </p:txBody>
      </p:sp>
      <p:sp>
        <p:nvSpPr>
          <p:cNvPr id="3" name="Subtitle 2"/>
          <p:cNvSpPr>
            <a:spLocks noGrp="1"/>
          </p:cNvSpPr>
          <p:nvPr>
            <p:ph type="subTitle" idx="1"/>
          </p:nvPr>
        </p:nvSpPr>
        <p:spPr>
          <a:xfrm>
            <a:off x="1752600" y="3602038"/>
            <a:ext cx="6858000" cy="1655762"/>
          </a:xfrm>
        </p:spPr>
        <p:txBody>
          <a:bodyPr/>
          <a:lstStyle/>
          <a:p>
            <a:r>
              <a:rPr lang="en-US" dirty="0" smtClean="0"/>
              <a:t>Janet Bezner, PT, DPT, PhD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4191000"/>
            <a:ext cx="2286000" cy="2286000"/>
          </a:xfrm>
          <a:prstGeom prst="rect">
            <a:avLst/>
          </a:prstGeom>
        </p:spPr>
      </p:pic>
    </p:spTree>
    <p:extLst>
      <p:ext uri="{BB962C8B-B14F-4D97-AF65-F5344CB8AC3E}">
        <p14:creationId xmlns:p14="http://schemas.microsoft.com/office/powerpoint/2010/main" val="2828721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Steps to Move More</a:t>
            </a:r>
            <a:endParaRPr lang="en-US" dirty="0"/>
          </a:p>
        </p:txBody>
      </p:sp>
      <p:sp>
        <p:nvSpPr>
          <p:cNvPr id="3" name="Content Placeholder 2"/>
          <p:cNvSpPr>
            <a:spLocks noGrp="1"/>
          </p:cNvSpPr>
          <p:nvPr>
            <p:ph idx="1"/>
          </p:nvPr>
        </p:nvSpPr>
        <p:spPr>
          <a:xfrm>
            <a:off x="1981200" y="1905000"/>
            <a:ext cx="6553200" cy="3854669"/>
          </a:xfrm>
        </p:spPr>
        <p:txBody>
          <a:bodyPr>
            <a:normAutofit/>
          </a:bodyPr>
          <a:lstStyle/>
          <a:p>
            <a:pPr marL="385763" indent="-385763">
              <a:buFont typeface="+mj-lt"/>
              <a:buAutoNum type="arabicPeriod"/>
            </a:pPr>
            <a:r>
              <a:rPr lang="en-US" sz="1800" dirty="0" smtClean="0">
                <a:solidFill>
                  <a:srgbClr val="00B050"/>
                </a:solidFill>
              </a:rPr>
              <a:t>Wear a tracking device</a:t>
            </a:r>
          </a:p>
          <a:p>
            <a:pPr marL="385763" indent="-385763">
              <a:buFont typeface="+mj-lt"/>
              <a:buAutoNum type="arabicPeriod"/>
            </a:pPr>
            <a:r>
              <a:rPr lang="en-US" sz="1800" dirty="0" smtClean="0"/>
              <a:t>Track your sitting time with a stop watch or app</a:t>
            </a:r>
          </a:p>
          <a:p>
            <a:pPr marL="385763" indent="-385763">
              <a:buFont typeface="+mj-lt"/>
              <a:buAutoNum type="arabicPeriod"/>
            </a:pPr>
            <a:r>
              <a:rPr lang="en-US" sz="1800" dirty="0" smtClean="0">
                <a:solidFill>
                  <a:srgbClr val="00B050"/>
                </a:solidFill>
              </a:rPr>
              <a:t>Set a timer for a get-up break each 30 minutes</a:t>
            </a:r>
          </a:p>
          <a:p>
            <a:pPr marL="385763" indent="-385763">
              <a:buFont typeface="+mj-lt"/>
              <a:buAutoNum type="arabicPeriod"/>
            </a:pPr>
            <a:r>
              <a:rPr lang="en-US" sz="1800" dirty="0" smtClean="0"/>
              <a:t>Use an exercise ball as a chair</a:t>
            </a:r>
          </a:p>
          <a:p>
            <a:pPr marL="385763" indent="-385763">
              <a:buFont typeface="+mj-lt"/>
              <a:buAutoNum type="arabicPeriod"/>
            </a:pPr>
            <a:r>
              <a:rPr lang="en-US" sz="1800" dirty="0" smtClean="0">
                <a:solidFill>
                  <a:srgbClr val="00B050"/>
                </a:solidFill>
              </a:rPr>
              <a:t>Pace or stand up while talking on the phone</a:t>
            </a:r>
          </a:p>
          <a:p>
            <a:pPr marL="385763" indent="-385763">
              <a:buFont typeface="+mj-lt"/>
              <a:buAutoNum type="arabicPeriod"/>
            </a:pPr>
            <a:r>
              <a:rPr lang="en-US" sz="1800" dirty="0" smtClean="0"/>
              <a:t>Don’t make things too convenient</a:t>
            </a:r>
          </a:p>
          <a:p>
            <a:pPr marL="385763" indent="-385763">
              <a:buFont typeface="+mj-lt"/>
              <a:buAutoNum type="arabicPeriod"/>
            </a:pPr>
            <a:r>
              <a:rPr lang="en-US" sz="1800" dirty="0" smtClean="0">
                <a:solidFill>
                  <a:srgbClr val="00B050"/>
                </a:solidFill>
              </a:rPr>
              <a:t>Get a treadmill desk or </a:t>
            </a:r>
            <a:r>
              <a:rPr lang="en-US" sz="1800" dirty="0" err="1" smtClean="0">
                <a:solidFill>
                  <a:srgbClr val="00B050"/>
                </a:solidFill>
              </a:rPr>
              <a:t>deskcycle</a:t>
            </a:r>
            <a:endParaRPr lang="en-US" sz="1800" dirty="0" smtClean="0">
              <a:solidFill>
                <a:srgbClr val="00B050"/>
              </a:solidFill>
            </a:endParaRPr>
          </a:p>
          <a:p>
            <a:pPr marL="385763" indent="-385763">
              <a:buFont typeface="+mj-lt"/>
              <a:buAutoNum type="arabicPeriod"/>
            </a:pPr>
            <a:r>
              <a:rPr lang="en-US" sz="1800" dirty="0" smtClean="0"/>
              <a:t>Take meetings outside your office – walking meetings</a:t>
            </a:r>
          </a:p>
          <a:p>
            <a:pPr marL="385763" indent="-385763">
              <a:buFont typeface="+mj-lt"/>
              <a:buAutoNum type="arabicPeriod"/>
            </a:pPr>
            <a:r>
              <a:rPr lang="en-US" sz="1800" dirty="0" smtClean="0">
                <a:solidFill>
                  <a:srgbClr val="00B050"/>
                </a:solidFill>
              </a:rPr>
              <a:t>Get up and go talk to someone rather than emailing or messaging</a:t>
            </a:r>
          </a:p>
          <a:p>
            <a:pPr marL="385763" indent="-385763">
              <a:buFont typeface="+mj-lt"/>
              <a:buAutoNum type="arabicPeriod"/>
            </a:pPr>
            <a:r>
              <a:rPr lang="en-US" sz="1800" dirty="0" smtClean="0"/>
              <a:t>Find ways to add walking before or after a long commute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8" y="1447800"/>
            <a:ext cx="1143002" cy="114300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5562600"/>
            <a:ext cx="1143002" cy="1143002"/>
          </a:xfrm>
          <a:prstGeom prst="rect">
            <a:avLst/>
          </a:prstGeom>
        </p:spPr>
      </p:pic>
    </p:spTree>
    <p:extLst>
      <p:ext uri="{BB962C8B-B14F-4D97-AF65-F5344CB8AC3E}">
        <p14:creationId xmlns:p14="http://schemas.microsoft.com/office/powerpoint/2010/main" val="3052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What can be tracked </a:t>
            </a:r>
          </a:p>
          <a:p>
            <a:r>
              <a:rPr lang="en-US" dirty="0" smtClean="0"/>
              <a:t>Range of tracking devices and cost</a:t>
            </a:r>
          </a:p>
          <a:p>
            <a:r>
              <a:rPr lang="en-US" dirty="0" smtClean="0"/>
              <a:t>Tracking apps</a:t>
            </a:r>
          </a:p>
          <a:p>
            <a:r>
              <a:rPr lang="en-US" dirty="0" smtClean="0"/>
              <a:t>Why track?</a:t>
            </a:r>
          </a:p>
          <a:p>
            <a:r>
              <a:rPr lang="en-US" dirty="0" smtClean="0"/>
              <a:t>How to select a tracking device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3658750"/>
            <a:ext cx="2468880" cy="2468880"/>
          </a:xfrm>
          <a:prstGeom prst="rect">
            <a:avLst/>
          </a:prstGeom>
        </p:spPr>
      </p:pic>
    </p:spTree>
    <p:extLst>
      <p:ext uri="{BB962C8B-B14F-4D97-AF65-F5344CB8AC3E}">
        <p14:creationId xmlns:p14="http://schemas.microsoft.com/office/powerpoint/2010/main" val="158630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3" name="Content Placeholder 2"/>
          <p:cNvSpPr>
            <a:spLocks noGrp="1"/>
          </p:cNvSpPr>
          <p:nvPr>
            <p:ph sz="half" idx="1"/>
          </p:nvPr>
        </p:nvSpPr>
        <p:spPr>
          <a:xfrm>
            <a:off x="1752600" y="2424347"/>
            <a:ext cx="3886200" cy="3263504"/>
          </a:xfrm>
        </p:spPr>
        <p:txBody>
          <a:bodyPr/>
          <a:lstStyle/>
          <a:p>
            <a:r>
              <a:rPr lang="en-US" dirty="0" smtClean="0"/>
              <a:t>Body Media Fit</a:t>
            </a:r>
          </a:p>
          <a:p>
            <a:pPr lvl="1"/>
            <a:r>
              <a:rPr lang="en-US" dirty="0" smtClean="0"/>
              <a:t>Armband tracks caloric expenditure, activity levels, </a:t>
            </a:r>
            <a:r>
              <a:rPr lang="en-US" smtClean="0"/>
              <a:t>sleep </a:t>
            </a:r>
            <a:r>
              <a:rPr lang="en-US" smtClean="0"/>
              <a:t>patterns</a:t>
            </a:r>
            <a:endParaRPr lang="en-US" dirty="0" smtClean="0"/>
          </a:p>
          <a:p>
            <a:pPr lvl="1"/>
            <a:r>
              <a:rPr lang="en-US" dirty="0" smtClean="0"/>
              <a:t>$179 – $259.00.</a:t>
            </a:r>
          </a:p>
          <a:p>
            <a:pPr marL="342900" lvl="1" indent="0">
              <a:buNone/>
            </a:pPr>
            <a:endParaRPr lang="en-US" dirty="0"/>
          </a:p>
        </p:txBody>
      </p:sp>
      <p:sp>
        <p:nvSpPr>
          <p:cNvPr id="4" name="Content Placeholder 3"/>
          <p:cNvSpPr>
            <a:spLocks noGrp="1"/>
          </p:cNvSpPr>
          <p:nvPr>
            <p:ph sz="half" idx="4294967295"/>
          </p:nvPr>
        </p:nvSpPr>
        <p:spPr>
          <a:xfrm>
            <a:off x="5381625" y="2399827"/>
            <a:ext cx="3886200" cy="3263504"/>
          </a:xfrm>
          <a:prstGeom prst="rect">
            <a:avLst/>
          </a:prstGeom>
        </p:spPr>
        <p:txBody>
          <a:bodyPr/>
          <a:lstStyle/>
          <a:p>
            <a:r>
              <a:rPr lang="en-US" dirty="0" smtClean="0"/>
              <a:t>FitBit</a:t>
            </a:r>
          </a:p>
          <a:p>
            <a:pPr lvl="1"/>
            <a:r>
              <a:rPr lang="en-US" dirty="0" smtClean="0"/>
              <a:t>Variety of tracking devices from clip ons to arm bands</a:t>
            </a:r>
          </a:p>
          <a:p>
            <a:pPr lvl="1"/>
            <a:r>
              <a:rPr lang="en-US" dirty="0" smtClean="0"/>
              <a:t>Tracks physical activity, nutrition and sleep</a:t>
            </a:r>
          </a:p>
          <a:p>
            <a:pPr lvl="1"/>
            <a:r>
              <a:rPr lang="en-US" dirty="0" smtClean="0"/>
              <a:t>$60.00 to $100.00</a:t>
            </a:r>
          </a:p>
          <a:p>
            <a:pPr marL="342900" lvl="1" indent="0">
              <a:buNone/>
            </a:pPr>
            <a:endParaRPr lang="en-US" dirty="0"/>
          </a:p>
        </p:txBody>
      </p:sp>
      <p:pic>
        <p:nvPicPr>
          <p:cNvPr id="2050" name="Picture 2" descr="This armband tracks user’s caloric burn, activity levels, and sleep patterns, and connects to phones via Bluetooth or sends data directly to the cloud. Package prices range from $179.95-$25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443" y="4031579"/>
            <a:ext cx="2571750" cy="190738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tBit offers a family of fitness tracking devices that track physical activity,  nutrition and sleep. The data tehn syncs with your wireless device so you can track your progress. It’s like a personal trainer on your arm! The devices range in price from $59.95 to $99.95.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4114800"/>
            <a:ext cx="2571750" cy="190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92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3" name="Content Placeholder 2"/>
          <p:cNvSpPr>
            <a:spLocks noGrp="1"/>
          </p:cNvSpPr>
          <p:nvPr>
            <p:ph sz="half" idx="1"/>
          </p:nvPr>
        </p:nvSpPr>
        <p:spPr>
          <a:xfrm>
            <a:off x="1905000" y="1775604"/>
            <a:ext cx="3276600" cy="4114800"/>
          </a:xfrm>
        </p:spPr>
        <p:txBody>
          <a:bodyPr/>
          <a:lstStyle/>
          <a:p>
            <a:r>
              <a:rPr lang="en-US" dirty="0" smtClean="0"/>
              <a:t>Jawbone UP</a:t>
            </a:r>
          </a:p>
          <a:p>
            <a:pPr lvl="1"/>
            <a:r>
              <a:rPr lang="en-US" dirty="0" smtClean="0"/>
              <a:t>Flexible wristband</a:t>
            </a:r>
          </a:p>
          <a:p>
            <a:pPr lvl="1"/>
            <a:r>
              <a:rPr lang="en-US" dirty="0" smtClean="0"/>
              <a:t>Tracks exercise, diet, sleep</a:t>
            </a:r>
          </a:p>
          <a:p>
            <a:pPr lvl="1"/>
            <a:r>
              <a:rPr lang="en-US" dirty="0" smtClean="0"/>
              <a:t>$100.00</a:t>
            </a:r>
          </a:p>
        </p:txBody>
      </p:sp>
      <p:sp>
        <p:nvSpPr>
          <p:cNvPr id="4" name="Content Placeholder 3"/>
          <p:cNvSpPr>
            <a:spLocks noGrp="1"/>
          </p:cNvSpPr>
          <p:nvPr>
            <p:ph sz="half" idx="4294967295"/>
          </p:nvPr>
        </p:nvSpPr>
        <p:spPr>
          <a:xfrm>
            <a:off x="5187351" y="1682814"/>
            <a:ext cx="3886200" cy="3263504"/>
          </a:xfrm>
          <a:prstGeom prst="rect">
            <a:avLst/>
          </a:prstGeom>
        </p:spPr>
        <p:txBody>
          <a:bodyPr/>
          <a:lstStyle/>
          <a:p>
            <a:r>
              <a:rPr lang="en-US" dirty="0" smtClean="0"/>
              <a:t>Lark</a:t>
            </a:r>
          </a:p>
          <a:p>
            <a:pPr lvl="1"/>
            <a:r>
              <a:rPr lang="en-US" dirty="0" smtClean="0"/>
              <a:t>Bluetooth enabled bracelet</a:t>
            </a:r>
          </a:p>
          <a:p>
            <a:pPr lvl="1"/>
            <a:r>
              <a:rPr lang="en-US" dirty="0" smtClean="0"/>
              <a:t>Wakes you up by delivering pulsing vibrations on a pressure point on inner wrist</a:t>
            </a:r>
          </a:p>
          <a:p>
            <a:pPr lvl="1"/>
            <a:r>
              <a:rPr lang="en-US" dirty="0" smtClean="0"/>
              <a:t>Tracks activity and gives personalized feedback</a:t>
            </a:r>
          </a:p>
          <a:p>
            <a:pPr lvl="1"/>
            <a:r>
              <a:rPr lang="en-US" dirty="0" smtClean="0"/>
              <a:t>$69 - $129.00</a:t>
            </a:r>
          </a:p>
          <a:p>
            <a:pPr lvl="1"/>
            <a:endParaRPr lang="en-US" dirty="0"/>
          </a:p>
        </p:txBody>
      </p:sp>
      <p:pic>
        <p:nvPicPr>
          <p:cNvPr id="4098" name="Picture 2" descr="The Jawbone UP features a flexible wristband packed with vibration and motion sensors to track and analyze exercise, diet, and sleep data. $99.99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505200"/>
            <a:ext cx="3195020" cy="150876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The LARK Bluetooth-enabled bracelet rouses you from slumber by delivering pulsing vibrations on a pressure point on your inner wrist. $69-$129. The company also has a fitness app that tracks your activity and provides personalized feedback determined by an algorothim designed by Standford and Harvard health experts. The app is available on androids now and is coming to the Apple store so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950970"/>
            <a:ext cx="2866490" cy="2125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635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Tracking</a:t>
            </a:r>
            <a:endParaRPr lang="en-US" dirty="0"/>
          </a:p>
        </p:txBody>
      </p:sp>
      <p:sp>
        <p:nvSpPr>
          <p:cNvPr id="3" name="Content Placeholder 2"/>
          <p:cNvSpPr>
            <a:spLocks noGrp="1"/>
          </p:cNvSpPr>
          <p:nvPr>
            <p:ph sz="half" idx="1"/>
          </p:nvPr>
        </p:nvSpPr>
        <p:spPr>
          <a:xfrm>
            <a:off x="1905000" y="2072832"/>
            <a:ext cx="3276600" cy="4114800"/>
          </a:xfrm>
        </p:spPr>
        <p:txBody>
          <a:bodyPr/>
          <a:lstStyle/>
          <a:p>
            <a:r>
              <a:rPr lang="en-US" dirty="0" smtClean="0"/>
              <a:t>Basis</a:t>
            </a:r>
          </a:p>
          <a:p>
            <a:pPr lvl="1"/>
            <a:r>
              <a:rPr lang="en-US" dirty="0" smtClean="0"/>
              <a:t>Wrist-worn device measures HR, caloric burn, sleep patterns</a:t>
            </a:r>
          </a:p>
          <a:p>
            <a:pPr lvl="1"/>
            <a:r>
              <a:rPr lang="en-US" dirty="0" smtClean="0"/>
              <a:t>$199.00</a:t>
            </a:r>
          </a:p>
          <a:p>
            <a:pPr marL="342900" lvl="1" indent="0">
              <a:buNone/>
            </a:pPr>
            <a:endParaRPr lang="en-US" dirty="0"/>
          </a:p>
        </p:txBody>
      </p:sp>
      <p:sp>
        <p:nvSpPr>
          <p:cNvPr id="4" name="Content Placeholder 3"/>
          <p:cNvSpPr>
            <a:spLocks noGrp="1"/>
          </p:cNvSpPr>
          <p:nvPr>
            <p:ph sz="half" idx="4294967295"/>
          </p:nvPr>
        </p:nvSpPr>
        <p:spPr>
          <a:xfrm>
            <a:off x="5105400" y="2072832"/>
            <a:ext cx="3886200" cy="3263504"/>
          </a:xfrm>
          <a:prstGeom prst="rect">
            <a:avLst/>
          </a:prstGeom>
        </p:spPr>
        <p:txBody>
          <a:bodyPr/>
          <a:lstStyle/>
          <a:p>
            <a:r>
              <a:rPr lang="en-US" dirty="0" smtClean="0"/>
              <a:t>Garmin Vivofit</a:t>
            </a:r>
          </a:p>
          <a:p>
            <a:pPr lvl="1"/>
            <a:r>
              <a:rPr lang="en-US" dirty="0" smtClean="0"/>
              <a:t>Wrist-worn activity tracker</a:t>
            </a:r>
          </a:p>
          <a:p>
            <a:pPr lvl="1"/>
            <a:r>
              <a:rPr lang="en-US" dirty="0" smtClean="0"/>
              <a:t>Monitors steps, distance, sleep, calories burned</a:t>
            </a:r>
          </a:p>
          <a:p>
            <a:pPr lvl="1"/>
            <a:r>
              <a:rPr lang="en-US" dirty="0" smtClean="0"/>
              <a:t>$98.00-$129.00</a:t>
            </a:r>
            <a:endParaRPr lang="en-US" dirty="0"/>
          </a:p>
        </p:txBody>
      </p:sp>
      <p:pic>
        <p:nvPicPr>
          <p:cNvPr id="6146" name="Picture 2" descr="Basis offers a wrist-worn device that measures the wearer’s heart rate, caloric burn, and sleep patterns. Preorder: $199.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488" y="3733339"/>
            <a:ext cx="3051425" cy="22631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5721001" y="3650137"/>
            <a:ext cx="2889599" cy="2125980"/>
          </a:xfrm>
          <a:prstGeom prst="rect">
            <a:avLst/>
          </a:prstGeom>
        </p:spPr>
      </p:pic>
    </p:spTree>
    <p:extLst>
      <p:ext uri="{BB962C8B-B14F-4D97-AF65-F5344CB8AC3E}">
        <p14:creationId xmlns:p14="http://schemas.microsoft.com/office/powerpoint/2010/main" val="20710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Weight</a:t>
            </a:r>
            <a:endParaRPr lang="en-US" dirty="0"/>
          </a:p>
        </p:txBody>
      </p:sp>
      <p:sp>
        <p:nvSpPr>
          <p:cNvPr id="6" name="Content Placeholder 5"/>
          <p:cNvSpPr>
            <a:spLocks noGrp="1"/>
          </p:cNvSpPr>
          <p:nvPr>
            <p:ph idx="1"/>
          </p:nvPr>
        </p:nvSpPr>
        <p:spPr/>
        <p:txBody>
          <a:bodyPr/>
          <a:lstStyle/>
          <a:p>
            <a:r>
              <a:rPr lang="en-US" dirty="0" smtClean="0"/>
              <a:t>Withings Wi-Fi Body Scale</a:t>
            </a:r>
          </a:p>
          <a:p>
            <a:pPr lvl="1"/>
            <a:r>
              <a:rPr lang="en-US" dirty="0" smtClean="0"/>
              <a:t>Sends body measurements to computer or iPhone to track gains and losses over time</a:t>
            </a:r>
          </a:p>
          <a:p>
            <a:pPr lvl="1"/>
            <a:r>
              <a:rPr lang="en-US" dirty="0" smtClean="0"/>
              <a:t>$150.00</a:t>
            </a:r>
            <a:endParaRPr lang="en-US" dirty="0"/>
          </a:p>
        </p:txBody>
      </p:sp>
      <p:pic>
        <p:nvPicPr>
          <p:cNvPr id="5122" name="Picture 2" descr="This extra-thin scale automatically sends your body measurements wirelessly to your computer or iPhone, to track your gains or losses over time. Price is around $1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352800"/>
            <a:ext cx="3051425" cy="226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502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Rate</a:t>
            </a:r>
            <a:endParaRPr lang="en-US" dirty="0"/>
          </a:p>
        </p:txBody>
      </p:sp>
      <p:sp>
        <p:nvSpPr>
          <p:cNvPr id="4" name="Content Placeholder 3"/>
          <p:cNvSpPr>
            <a:spLocks noGrp="1"/>
          </p:cNvSpPr>
          <p:nvPr>
            <p:ph sz="half" idx="1"/>
          </p:nvPr>
        </p:nvSpPr>
        <p:spPr>
          <a:xfrm>
            <a:off x="1766909" y="2226469"/>
            <a:ext cx="3276600" cy="4114800"/>
          </a:xfrm>
        </p:spPr>
        <p:txBody>
          <a:bodyPr/>
          <a:lstStyle/>
          <a:p>
            <a:r>
              <a:rPr lang="en-US" dirty="0" smtClean="0"/>
              <a:t>MIO Link</a:t>
            </a:r>
          </a:p>
          <a:p>
            <a:pPr lvl="1"/>
            <a:r>
              <a:rPr lang="en-US" dirty="0" smtClean="0"/>
              <a:t>Wrist-worn heart rate monitor</a:t>
            </a:r>
          </a:p>
          <a:p>
            <a:pPr lvl="1"/>
            <a:r>
              <a:rPr lang="en-US" dirty="0" smtClean="0"/>
              <a:t>Works with many apps and devices</a:t>
            </a:r>
          </a:p>
          <a:p>
            <a:pPr lvl="1"/>
            <a:r>
              <a:rPr lang="en-US" dirty="0" smtClean="0"/>
              <a:t>Water resistant</a:t>
            </a:r>
          </a:p>
          <a:p>
            <a:pPr lvl="1"/>
            <a:r>
              <a:rPr lang="en-US" dirty="0" smtClean="0"/>
              <a:t>$99.00</a:t>
            </a:r>
            <a:endParaRPr lang="en-US" dirty="0"/>
          </a:p>
        </p:txBody>
      </p:sp>
      <p:sp>
        <p:nvSpPr>
          <p:cNvPr id="5" name="Content Placeholder 4"/>
          <p:cNvSpPr>
            <a:spLocks noGrp="1"/>
          </p:cNvSpPr>
          <p:nvPr>
            <p:ph sz="half" idx="4294967295"/>
          </p:nvPr>
        </p:nvSpPr>
        <p:spPr>
          <a:xfrm>
            <a:off x="4953000" y="2226469"/>
            <a:ext cx="3886200" cy="3263504"/>
          </a:xfrm>
          <a:prstGeom prst="rect">
            <a:avLst/>
          </a:prstGeom>
        </p:spPr>
        <p:txBody>
          <a:bodyPr/>
          <a:lstStyle/>
          <a:p>
            <a:r>
              <a:rPr lang="en-US" dirty="0" smtClean="0"/>
              <a:t>Polar Loop Activity Monitor</a:t>
            </a:r>
          </a:p>
          <a:p>
            <a:pPr lvl="1"/>
            <a:r>
              <a:rPr lang="en-US" dirty="0" smtClean="0"/>
              <a:t>Activity tracking, calorie counter, steps, heart rate, inactive time, sleep time</a:t>
            </a:r>
          </a:p>
          <a:p>
            <a:pPr lvl="1"/>
            <a:r>
              <a:rPr lang="en-US" dirty="0" smtClean="0"/>
              <a:t>$90.00</a:t>
            </a:r>
            <a:endParaRPr lang="en-US" dirty="0"/>
          </a:p>
        </p:txBody>
      </p:sp>
      <p:pic>
        <p:nvPicPr>
          <p:cNvPr id="1026" name="Picture 2" descr="MIO 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775" y="4373097"/>
            <a:ext cx="2378869" cy="17502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lar Loop Activity Monitor 900476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733800"/>
            <a:ext cx="1878806"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55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Diabetes</a:t>
            </a:r>
            <a:endParaRPr lang="en-US" dirty="0"/>
          </a:p>
        </p:txBody>
      </p:sp>
      <p:pic>
        <p:nvPicPr>
          <p:cNvPr id="1026" name="Picture 2" descr="AgaMatrix is a health techonology company that has a developed a variety of devices for diabetes patients.  One of their most innovative devices is their mobile blood glucose tracker, the first FDA-approved application of its type.  The device plugs into an iPhone and tracks blood sugar levels, carb intake and insulin dosage for diabetes patients.    "/>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469892" y="3505200"/>
            <a:ext cx="1042416" cy="219456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4294967295"/>
          </p:nvPr>
        </p:nvSpPr>
        <p:spPr>
          <a:xfrm>
            <a:off x="1981200" y="2133600"/>
            <a:ext cx="6019800" cy="3263504"/>
          </a:xfrm>
        </p:spPr>
        <p:txBody>
          <a:bodyPr/>
          <a:lstStyle/>
          <a:p>
            <a:r>
              <a:rPr lang="en-US" dirty="0" smtClean="0"/>
              <a:t>AgaMatrix</a:t>
            </a:r>
          </a:p>
          <a:p>
            <a:pPr lvl="1"/>
            <a:r>
              <a:rPr lang="en-US" dirty="0" smtClean="0"/>
              <a:t>Mobile blood glucose tracker</a:t>
            </a:r>
          </a:p>
          <a:p>
            <a:pPr lvl="1"/>
            <a:r>
              <a:rPr lang="en-US" dirty="0" smtClean="0"/>
              <a:t>Plugs into iPhone and tracks  blood sugar, carbohydrate intake, insulin </a:t>
            </a:r>
          </a:p>
        </p:txBody>
      </p:sp>
    </p:spTree>
    <p:extLst>
      <p:ext uri="{BB962C8B-B14F-4D97-AF65-F5344CB8AC3E}">
        <p14:creationId xmlns:p14="http://schemas.microsoft.com/office/powerpoint/2010/main" val="2213852083"/>
      </p:ext>
    </p:extLst>
  </p:cSld>
  <p:clrMapOvr>
    <a:masterClrMapping/>
  </p:clrMapOvr>
</p:sld>
</file>

<file path=ppt/theme/theme1.xml><?xml version="1.0" encoding="utf-8"?>
<a:theme xmlns:a="http://schemas.openxmlformats.org/drawingml/2006/main" name="Template_2">
  <a:themeElements>
    <a:clrScheme name="">
      <a:dk1>
        <a:srgbClr val="000000"/>
      </a:dk1>
      <a:lt1>
        <a:srgbClr val="FFFFFF"/>
      </a:lt1>
      <a:dk2>
        <a:srgbClr val="000000"/>
      </a:dk2>
      <a:lt2>
        <a:srgbClr val="808080"/>
      </a:lt2>
      <a:accent1>
        <a:srgbClr val="FFF700"/>
      </a:accent1>
      <a:accent2>
        <a:srgbClr val="0000FF"/>
      </a:accent2>
      <a:accent3>
        <a:srgbClr val="FFFFFF"/>
      </a:accent3>
      <a:accent4>
        <a:srgbClr val="000000"/>
      </a:accent4>
      <a:accent5>
        <a:srgbClr val="FFFAAA"/>
      </a:accent5>
      <a:accent6>
        <a:srgbClr val="0000E7"/>
      </a:accent6>
      <a:hlink>
        <a:srgbClr val="99CC99"/>
      </a:hlink>
      <a:folHlink>
        <a:srgbClr val="5A0019"/>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244</TotalTime>
  <Words>1202</Words>
  <Application>Microsoft Office PowerPoint</Application>
  <PresentationFormat>On-screen Show (4:3)</PresentationFormat>
  <Paragraphs>173</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Courier New</vt:lpstr>
      <vt:lpstr>Univers 55 Roman</vt:lpstr>
      <vt:lpstr>Univers LT Std 75 Black</vt:lpstr>
      <vt:lpstr>Template_2</vt:lpstr>
      <vt:lpstr>PowerPoint Presentation</vt:lpstr>
      <vt:lpstr>Tracking Devices and Apps</vt:lpstr>
      <vt:lpstr>Overview</vt:lpstr>
      <vt:lpstr>Fitness Tracking</vt:lpstr>
      <vt:lpstr>Fitness Tracking</vt:lpstr>
      <vt:lpstr>Fitness Tracking</vt:lpstr>
      <vt:lpstr>Weight</vt:lpstr>
      <vt:lpstr>Heart Rate</vt:lpstr>
      <vt:lpstr> Diabetes</vt:lpstr>
      <vt:lpstr>Medication Adherence</vt:lpstr>
      <vt:lpstr>Fitness &amp; Wellness Apps</vt:lpstr>
      <vt:lpstr>Fitness &amp; Wellness Apps</vt:lpstr>
      <vt:lpstr>Fitness &amp; Wellness Apps</vt:lpstr>
      <vt:lpstr>Fitness &amp; Wellness Apps</vt:lpstr>
      <vt:lpstr>Fitness &amp; Wellness Apps</vt:lpstr>
      <vt:lpstr>Why Track?</vt:lpstr>
      <vt:lpstr>How to Select a Tracking Device</vt:lpstr>
      <vt:lpstr>How to Select a Tracking Device</vt:lpstr>
      <vt:lpstr>Bottom Line</vt:lpstr>
      <vt:lpstr>10 Steps to Move More</vt:lpstr>
    </vt:vector>
  </TitlesOfParts>
  <Company>MRP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MRP</dc:creator>
  <cp:lastModifiedBy>Bezner, Janet R</cp:lastModifiedBy>
  <cp:revision>27</cp:revision>
  <cp:lastPrinted>2014-11-13T14:08:28Z</cp:lastPrinted>
  <dcterms:created xsi:type="dcterms:W3CDTF">2008-03-03T18:35:18Z</dcterms:created>
  <dcterms:modified xsi:type="dcterms:W3CDTF">2014-11-13T14:18:29Z</dcterms:modified>
</cp:coreProperties>
</file>