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0" r:id="rId3"/>
    <p:sldId id="261" r:id="rId4"/>
    <p:sldId id="267" r:id="rId5"/>
    <p:sldId id="268" r:id="rId6"/>
    <p:sldId id="273" r:id="rId7"/>
    <p:sldId id="257" r:id="rId8"/>
    <p:sldId id="259" r:id="rId9"/>
    <p:sldId id="262" r:id="rId10"/>
    <p:sldId id="263" r:id="rId11"/>
    <p:sldId id="264" r:id="rId12"/>
    <p:sldId id="265" r:id="rId13"/>
    <p:sldId id="271" r:id="rId14"/>
    <p:sldId id="269" r:id="rId15"/>
    <p:sldId id="260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9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image" Target="../media/image39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jpg"/><Relationship Id="rId1" Type="http://schemas.openxmlformats.org/officeDocument/2006/relationships/image" Target="../media/image4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BA72D-EFB1-407E-8283-2E476763552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5F1A751-2208-4F86-A90F-591F54B1BBD0}">
      <dgm:prSet phldrT="[Text]"/>
      <dgm:spPr/>
      <dgm:t>
        <a:bodyPr/>
        <a:lstStyle/>
        <a:p>
          <a:r>
            <a:rPr lang="en-US" dirty="0" smtClean="0"/>
            <a:t>Mediterranean Diet</a:t>
          </a:r>
        </a:p>
        <a:p>
          <a:r>
            <a:rPr lang="en-US" dirty="0" smtClean="0"/>
            <a:t>(Nuts, fish, oils)</a:t>
          </a:r>
          <a:endParaRPr lang="en-US" dirty="0"/>
        </a:p>
      </dgm:t>
    </dgm:pt>
    <dgm:pt modelId="{7E9974B7-AE76-4290-A843-EE996F4BB91A}" type="parTrans" cxnId="{50808BB4-640D-4D74-96D9-C5EA394771AC}">
      <dgm:prSet/>
      <dgm:spPr/>
      <dgm:t>
        <a:bodyPr/>
        <a:lstStyle/>
        <a:p>
          <a:endParaRPr lang="en-US"/>
        </a:p>
      </dgm:t>
    </dgm:pt>
    <dgm:pt modelId="{97C306BC-B6EB-4366-8BFD-B123E608BA06}" type="sibTrans" cxnId="{50808BB4-640D-4D74-96D9-C5EA394771AC}">
      <dgm:prSet/>
      <dgm:spPr/>
      <dgm:t>
        <a:bodyPr/>
        <a:lstStyle/>
        <a:p>
          <a:endParaRPr lang="en-US"/>
        </a:p>
      </dgm:t>
    </dgm:pt>
    <dgm:pt modelId="{35F87D48-AF23-4B8F-9E17-9734FBDACCE2}">
      <dgm:prSet phldrT="[Text]"/>
      <dgm:spPr/>
      <dgm:t>
        <a:bodyPr/>
        <a:lstStyle/>
        <a:p>
          <a:r>
            <a:rPr lang="en-US" dirty="0" smtClean="0"/>
            <a:t>Fruit and Vegetables</a:t>
          </a:r>
        </a:p>
      </dgm:t>
    </dgm:pt>
    <dgm:pt modelId="{C6961D85-309D-45CD-88D2-B23262ABEF84}" type="parTrans" cxnId="{CD54E58B-8D77-45BE-8291-CA322FAAA2EA}">
      <dgm:prSet/>
      <dgm:spPr/>
      <dgm:t>
        <a:bodyPr/>
        <a:lstStyle/>
        <a:p>
          <a:endParaRPr lang="en-US"/>
        </a:p>
      </dgm:t>
    </dgm:pt>
    <dgm:pt modelId="{608480AD-5CA1-4E9A-ABDD-E78794568E68}" type="sibTrans" cxnId="{CD54E58B-8D77-45BE-8291-CA322FAAA2EA}">
      <dgm:prSet/>
      <dgm:spPr/>
      <dgm:t>
        <a:bodyPr/>
        <a:lstStyle/>
        <a:p>
          <a:endParaRPr lang="en-US"/>
        </a:p>
      </dgm:t>
    </dgm:pt>
    <dgm:pt modelId="{34D433BC-ACCC-49BC-BCAB-A0747C89427D}">
      <dgm:prSet phldrT="[Text]"/>
      <dgm:spPr/>
      <dgm:t>
        <a:bodyPr/>
        <a:lstStyle/>
        <a:p>
          <a:r>
            <a:rPr lang="en-US" dirty="0" smtClean="0"/>
            <a:t>Flavonoids (chocolate, wine, tea)</a:t>
          </a:r>
          <a:endParaRPr lang="en-US" dirty="0"/>
        </a:p>
      </dgm:t>
    </dgm:pt>
    <dgm:pt modelId="{3BDA8396-C85B-43F2-AB05-9E70AB765C87}" type="parTrans" cxnId="{03EAE772-EA3E-4479-8D2B-A9B8D67D68DF}">
      <dgm:prSet/>
      <dgm:spPr/>
      <dgm:t>
        <a:bodyPr/>
        <a:lstStyle/>
        <a:p>
          <a:endParaRPr lang="en-US"/>
        </a:p>
      </dgm:t>
    </dgm:pt>
    <dgm:pt modelId="{6A0AA0AB-39E5-494A-80F0-2B8E1B1D67D6}" type="sibTrans" cxnId="{03EAE772-EA3E-4479-8D2B-A9B8D67D68DF}">
      <dgm:prSet/>
      <dgm:spPr/>
      <dgm:t>
        <a:bodyPr/>
        <a:lstStyle/>
        <a:p>
          <a:endParaRPr lang="en-US"/>
        </a:p>
      </dgm:t>
    </dgm:pt>
    <dgm:pt modelId="{DE401444-2499-496F-BDAF-2ACFBD8222FF}" type="pres">
      <dgm:prSet presAssocID="{5F6BA72D-EFB1-407E-8283-2E476763552D}" presName="linearFlow" presStyleCnt="0">
        <dgm:presLayoutVars>
          <dgm:dir/>
          <dgm:resizeHandles val="exact"/>
        </dgm:presLayoutVars>
      </dgm:prSet>
      <dgm:spPr/>
    </dgm:pt>
    <dgm:pt modelId="{2326F245-8C5C-4C93-8A26-A99664291684}" type="pres">
      <dgm:prSet presAssocID="{15F1A751-2208-4F86-A90F-591F54B1BBD0}" presName="composite" presStyleCnt="0"/>
      <dgm:spPr/>
    </dgm:pt>
    <dgm:pt modelId="{A149C974-9A4D-4E1B-9198-32D44991BDC9}" type="pres">
      <dgm:prSet presAssocID="{15F1A751-2208-4F86-A90F-591F54B1BBD0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49B5824-CD30-416C-BA04-84D01871AC51}" type="pres">
      <dgm:prSet presAssocID="{15F1A751-2208-4F86-A90F-591F54B1BBD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0A16D-1958-4EF8-983E-18382431647C}" type="pres">
      <dgm:prSet presAssocID="{97C306BC-B6EB-4366-8BFD-B123E608BA06}" presName="spacing" presStyleCnt="0"/>
      <dgm:spPr/>
    </dgm:pt>
    <dgm:pt modelId="{4E84847A-82D0-4BFA-BEDC-43049EEB65B1}" type="pres">
      <dgm:prSet presAssocID="{35F87D48-AF23-4B8F-9E17-9734FBDACCE2}" presName="composite" presStyleCnt="0"/>
      <dgm:spPr/>
    </dgm:pt>
    <dgm:pt modelId="{8CEFFC06-D346-4732-ACE8-D5B3B38B9F54}" type="pres">
      <dgm:prSet presAssocID="{35F87D48-AF23-4B8F-9E17-9734FBDACCE2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D0A1D80-3522-4BA3-A518-9ACF0B6C04AE}" type="pres">
      <dgm:prSet presAssocID="{35F87D48-AF23-4B8F-9E17-9734FBDACCE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3B00A-F1C8-421A-8D4A-7EF863FFBC13}" type="pres">
      <dgm:prSet presAssocID="{608480AD-5CA1-4E9A-ABDD-E78794568E68}" presName="spacing" presStyleCnt="0"/>
      <dgm:spPr/>
    </dgm:pt>
    <dgm:pt modelId="{2559742A-DEDE-430B-9C58-4D1C30E7A9FB}" type="pres">
      <dgm:prSet presAssocID="{34D433BC-ACCC-49BC-BCAB-A0747C89427D}" presName="composite" presStyleCnt="0"/>
      <dgm:spPr/>
    </dgm:pt>
    <dgm:pt modelId="{6158D8EA-A195-4179-8F7D-1613776CF2D8}" type="pres">
      <dgm:prSet presAssocID="{34D433BC-ACCC-49BC-BCAB-A0747C89427D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D0C1D05C-301B-4AC6-8E8E-62A5D39E4A3C}" type="pres">
      <dgm:prSet presAssocID="{34D433BC-ACCC-49BC-BCAB-A0747C89427D}" presName="txShp" presStyleLbl="node1" presStyleIdx="2" presStyleCnt="3" custScaleX="99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EAE772-EA3E-4479-8D2B-A9B8D67D68DF}" srcId="{5F6BA72D-EFB1-407E-8283-2E476763552D}" destId="{34D433BC-ACCC-49BC-BCAB-A0747C89427D}" srcOrd="2" destOrd="0" parTransId="{3BDA8396-C85B-43F2-AB05-9E70AB765C87}" sibTransId="{6A0AA0AB-39E5-494A-80F0-2B8E1B1D67D6}"/>
    <dgm:cxn modelId="{9A5F92CF-6104-4F44-9031-2EC0AE960D5D}" type="presOf" srcId="{34D433BC-ACCC-49BC-BCAB-A0747C89427D}" destId="{D0C1D05C-301B-4AC6-8E8E-62A5D39E4A3C}" srcOrd="0" destOrd="0" presId="urn:microsoft.com/office/officeart/2005/8/layout/vList3"/>
    <dgm:cxn modelId="{CD54E58B-8D77-45BE-8291-CA322FAAA2EA}" srcId="{5F6BA72D-EFB1-407E-8283-2E476763552D}" destId="{35F87D48-AF23-4B8F-9E17-9734FBDACCE2}" srcOrd="1" destOrd="0" parTransId="{C6961D85-309D-45CD-88D2-B23262ABEF84}" sibTransId="{608480AD-5CA1-4E9A-ABDD-E78794568E68}"/>
    <dgm:cxn modelId="{4239614F-D334-3A40-9E9F-E42F655634D8}" type="presOf" srcId="{35F87D48-AF23-4B8F-9E17-9734FBDACCE2}" destId="{CD0A1D80-3522-4BA3-A518-9ACF0B6C04AE}" srcOrd="0" destOrd="0" presId="urn:microsoft.com/office/officeart/2005/8/layout/vList3"/>
    <dgm:cxn modelId="{60A870AC-FBF0-A94F-9057-BF2CFCCDB5FB}" type="presOf" srcId="{5F6BA72D-EFB1-407E-8283-2E476763552D}" destId="{DE401444-2499-496F-BDAF-2ACFBD8222FF}" srcOrd="0" destOrd="0" presId="urn:microsoft.com/office/officeart/2005/8/layout/vList3"/>
    <dgm:cxn modelId="{50808BB4-640D-4D74-96D9-C5EA394771AC}" srcId="{5F6BA72D-EFB1-407E-8283-2E476763552D}" destId="{15F1A751-2208-4F86-A90F-591F54B1BBD0}" srcOrd="0" destOrd="0" parTransId="{7E9974B7-AE76-4290-A843-EE996F4BB91A}" sibTransId="{97C306BC-B6EB-4366-8BFD-B123E608BA06}"/>
    <dgm:cxn modelId="{405B9608-ACF8-C04E-B4AB-FC3F21606D5B}" type="presOf" srcId="{15F1A751-2208-4F86-A90F-591F54B1BBD0}" destId="{049B5824-CD30-416C-BA04-84D01871AC51}" srcOrd="0" destOrd="0" presId="urn:microsoft.com/office/officeart/2005/8/layout/vList3"/>
    <dgm:cxn modelId="{B0BE50AB-C609-F446-AFCC-E5F463AA4918}" type="presParOf" srcId="{DE401444-2499-496F-BDAF-2ACFBD8222FF}" destId="{2326F245-8C5C-4C93-8A26-A99664291684}" srcOrd="0" destOrd="0" presId="urn:microsoft.com/office/officeart/2005/8/layout/vList3"/>
    <dgm:cxn modelId="{E4B34B86-D40D-714A-A38F-FFC7FBCC1BF5}" type="presParOf" srcId="{2326F245-8C5C-4C93-8A26-A99664291684}" destId="{A149C974-9A4D-4E1B-9198-32D44991BDC9}" srcOrd="0" destOrd="0" presId="urn:microsoft.com/office/officeart/2005/8/layout/vList3"/>
    <dgm:cxn modelId="{ADDA810E-7D08-4742-838F-50E2B06FA799}" type="presParOf" srcId="{2326F245-8C5C-4C93-8A26-A99664291684}" destId="{049B5824-CD30-416C-BA04-84D01871AC51}" srcOrd="1" destOrd="0" presId="urn:microsoft.com/office/officeart/2005/8/layout/vList3"/>
    <dgm:cxn modelId="{2E891551-7821-9449-8ECE-40078A4AD196}" type="presParOf" srcId="{DE401444-2499-496F-BDAF-2ACFBD8222FF}" destId="{C5A0A16D-1958-4EF8-983E-18382431647C}" srcOrd="1" destOrd="0" presId="urn:microsoft.com/office/officeart/2005/8/layout/vList3"/>
    <dgm:cxn modelId="{A03DCEA7-1243-B84C-9E2B-C54F45F9B66C}" type="presParOf" srcId="{DE401444-2499-496F-BDAF-2ACFBD8222FF}" destId="{4E84847A-82D0-4BFA-BEDC-43049EEB65B1}" srcOrd="2" destOrd="0" presId="urn:microsoft.com/office/officeart/2005/8/layout/vList3"/>
    <dgm:cxn modelId="{E93A334E-CF87-AE48-9A5D-3214B187916C}" type="presParOf" srcId="{4E84847A-82D0-4BFA-BEDC-43049EEB65B1}" destId="{8CEFFC06-D346-4732-ACE8-D5B3B38B9F54}" srcOrd="0" destOrd="0" presId="urn:microsoft.com/office/officeart/2005/8/layout/vList3"/>
    <dgm:cxn modelId="{FA70D75C-B402-3040-81CF-743C45C5A718}" type="presParOf" srcId="{4E84847A-82D0-4BFA-BEDC-43049EEB65B1}" destId="{CD0A1D80-3522-4BA3-A518-9ACF0B6C04AE}" srcOrd="1" destOrd="0" presId="urn:microsoft.com/office/officeart/2005/8/layout/vList3"/>
    <dgm:cxn modelId="{AF21434B-F1CC-DA4B-9487-E68BD56FA5A4}" type="presParOf" srcId="{DE401444-2499-496F-BDAF-2ACFBD8222FF}" destId="{7F23B00A-F1C8-421A-8D4A-7EF863FFBC13}" srcOrd="3" destOrd="0" presId="urn:microsoft.com/office/officeart/2005/8/layout/vList3"/>
    <dgm:cxn modelId="{33CD600F-C754-5242-AB08-5525911B66E6}" type="presParOf" srcId="{DE401444-2499-496F-BDAF-2ACFBD8222FF}" destId="{2559742A-DEDE-430B-9C58-4D1C30E7A9FB}" srcOrd="4" destOrd="0" presId="urn:microsoft.com/office/officeart/2005/8/layout/vList3"/>
    <dgm:cxn modelId="{3E7F60B2-8EEB-A547-A64F-664A17F9BFF5}" type="presParOf" srcId="{2559742A-DEDE-430B-9C58-4D1C30E7A9FB}" destId="{6158D8EA-A195-4179-8F7D-1613776CF2D8}" srcOrd="0" destOrd="0" presId="urn:microsoft.com/office/officeart/2005/8/layout/vList3"/>
    <dgm:cxn modelId="{DC1B387B-D3DB-8F49-90E3-24805FA3A26A}" type="presParOf" srcId="{2559742A-DEDE-430B-9C58-4D1C30E7A9FB}" destId="{D0C1D05C-301B-4AC6-8E8E-62A5D39E4A3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58330D-D142-464E-AC77-8B132CF4AFF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3E1B5FE-8DB7-49F4-9EEA-A31883246C65}">
      <dgm:prSet phldrT="[Text]"/>
      <dgm:spPr/>
      <dgm:t>
        <a:bodyPr/>
        <a:lstStyle/>
        <a:p>
          <a:r>
            <a:rPr lang="en-US" dirty="0" smtClean="0"/>
            <a:t>Reverse Brain Volume Loss</a:t>
          </a:r>
          <a:endParaRPr lang="en-US" dirty="0"/>
        </a:p>
      </dgm:t>
    </dgm:pt>
    <dgm:pt modelId="{B70642BF-30A0-466F-AD52-CE95FA177A54}" type="parTrans" cxnId="{92CA5C0B-20C6-480C-91AD-75C038A16CF8}">
      <dgm:prSet/>
      <dgm:spPr/>
      <dgm:t>
        <a:bodyPr/>
        <a:lstStyle/>
        <a:p>
          <a:endParaRPr lang="en-US"/>
        </a:p>
      </dgm:t>
    </dgm:pt>
    <dgm:pt modelId="{B726D2E2-3496-4CD7-A5BC-0429062868A3}" type="sibTrans" cxnId="{92CA5C0B-20C6-480C-91AD-75C038A16CF8}">
      <dgm:prSet/>
      <dgm:spPr/>
      <dgm:t>
        <a:bodyPr/>
        <a:lstStyle/>
        <a:p>
          <a:endParaRPr lang="en-US"/>
        </a:p>
      </dgm:t>
    </dgm:pt>
    <dgm:pt modelId="{B45D9CEF-02A5-4648-91F5-8DE9234851C4}">
      <dgm:prSet phldrT="[Text]"/>
      <dgm:spPr/>
      <dgm:t>
        <a:bodyPr/>
        <a:lstStyle/>
        <a:p>
          <a:r>
            <a:rPr lang="en-US" dirty="0" smtClean="0"/>
            <a:t>Increase Blood Flow to Brain</a:t>
          </a:r>
          <a:endParaRPr lang="en-US" dirty="0"/>
        </a:p>
      </dgm:t>
    </dgm:pt>
    <dgm:pt modelId="{0CD12E2D-2FE8-4555-9271-A5734ED165E4}" type="parTrans" cxnId="{57ECE86A-0940-4472-83FE-CC8F9D8BA245}">
      <dgm:prSet/>
      <dgm:spPr/>
      <dgm:t>
        <a:bodyPr/>
        <a:lstStyle/>
        <a:p>
          <a:endParaRPr lang="en-US"/>
        </a:p>
      </dgm:t>
    </dgm:pt>
    <dgm:pt modelId="{B5B867CD-8D18-4F03-8E5A-EBB4880FB57A}" type="sibTrans" cxnId="{57ECE86A-0940-4472-83FE-CC8F9D8BA245}">
      <dgm:prSet/>
      <dgm:spPr/>
      <dgm:t>
        <a:bodyPr/>
        <a:lstStyle/>
        <a:p>
          <a:endParaRPr lang="en-US"/>
        </a:p>
      </dgm:t>
    </dgm:pt>
    <dgm:pt modelId="{F6E05CF1-4072-4106-B8AC-76B7B3CE437D}">
      <dgm:prSet phldrT="[Text]"/>
      <dgm:spPr/>
      <dgm:t>
        <a:bodyPr/>
        <a:lstStyle/>
        <a:p>
          <a:r>
            <a:rPr lang="en-US" dirty="0" smtClean="0"/>
            <a:t>Improve Memory, Attention, Processing Speed</a:t>
          </a:r>
          <a:endParaRPr lang="en-US" dirty="0"/>
        </a:p>
      </dgm:t>
    </dgm:pt>
    <dgm:pt modelId="{4A5A2D45-3783-4A88-ABE9-65F5A167BB70}" type="parTrans" cxnId="{0B8C4EC4-FAA8-45FD-A047-5E398508EB5A}">
      <dgm:prSet/>
      <dgm:spPr/>
      <dgm:t>
        <a:bodyPr/>
        <a:lstStyle/>
        <a:p>
          <a:endParaRPr lang="en-US"/>
        </a:p>
      </dgm:t>
    </dgm:pt>
    <dgm:pt modelId="{382241FE-C84D-4D23-877B-3532361E1330}" type="sibTrans" cxnId="{0B8C4EC4-FAA8-45FD-A047-5E398508EB5A}">
      <dgm:prSet/>
      <dgm:spPr/>
      <dgm:t>
        <a:bodyPr/>
        <a:lstStyle/>
        <a:p>
          <a:endParaRPr lang="en-US"/>
        </a:p>
      </dgm:t>
    </dgm:pt>
    <dgm:pt modelId="{6073BD3B-C495-4579-8D08-24C9F2A6005F}" type="pres">
      <dgm:prSet presAssocID="{D658330D-D142-464E-AC77-8B132CF4AFF8}" presName="linearFlow" presStyleCnt="0">
        <dgm:presLayoutVars>
          <dgm:dir/>
          <dgm:resizeHandles val="exact"/>
        </dgm:presLayoutVars>
      </dgm:prSet>
      <dgm:spPr/>
    </dgm:pt>
    <dgm:pt modelId="{17431157-240D-428E-9D17-05FC89425BAE}" type="pres">
      <dgm:prSet presAssocID="{B3E1B5FE-8DB7-49F4-9EEA-A31883246C65}" presName="composite" presStyleCnt="0"/>
      <dgm:spPr/>
    </dgm:pt>
    <dgm:pt modelId="{F64747D7-E65E-4D1F-A7FA-82C96E2E0FCE}" type="pres">
      <dgm:prSet presAssocID="{B3E1B5FE-8DB7-49F4-9EEA-A31883246C65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FAAFA69E-3476-44F1-98D0-25C468CE88DC}" type="pres">
      <dgm:prSet presAssocID="{B3E1B5FE-8DB7-49F4-9EEA-A31883246C6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C9B86-9111-44C4-BED9-CA29EE4A1D6D}" type="pres">
      <dgm:prSet presAssocID="{B726D2E2-3496-4CD7-A5BC-0429062868A3}" presName="spacing" presStyleCnt="0"/>
      <dgm:spPr/>
    </dgm:pt>
    <dgm:pt modelId="{C748C578-42EF-4F1E-81A6-93F7768CE787}" type="pres">
      <dgm:prSet presAssocID="{B45D9CEF-02A5-4648-91F5-8DE9234851C4}" presName="composite" presStyleCnt="0"/>
      <dgm:spPr/>
    </dgm:pt>
    <dgm:pt modelId="{3C045BC5-E3B9-41D7-8F22-70F5C4038553}" type="pres">
      <dgm:prSet presAssocID="{B45D9CEF-02A5-4648-91F5-8DE9234851C4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2744CDA1-B602-462D-9943-E2D85D16F267}" type="pres">
      <dgm:prSet presAssocID="{B45D9CEF-02A5-4648-91F5-8DE9234851C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AF24C-DBAA-4E5A-B816-6D9FF5ED9DCA}" type="pres">
      <dgm:prSet presAssocID="{B5B867CD-8D18-4F03-8E5A-EBB4880FB57A}" presName="spacing" presStyleCnt="0"/>
      <dgm:spPr/>
    </dgm:pt>
    <dgm:pt modelId="{157F4CCE-FE22-4F9C-84F1-EDBF8DC0BBBB}" type="pres">
      <dgm:prSet presAssocID="{F6E05CF1-4072-4106-B8AC-76B7B3CE437D}" presName="composite" presStyleCnt="0"/>
      <dgm:spPr/>
    </dgm:pt>
    <dgm:pt modelId="{36D51D2C-2365-4385-9CA3-D5518C4D5B29}" type="pres">
      <dgm:prSet presAssocID="{F6E05CF1-4072-4106-B8AC-76B7B3CE437D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09C564B1-D67F-4D82-B9A3-60D7B2CAA5D4}" type="pres">
      <dgm:prSet presAssocID="{F6E05CF1-4072-4106-B8AC-76B7B3CE437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ECE86A-0940-4472-83FE-CC8F9D8BA245}" srcId="{D658330D-D142-464E-AC77-8B132CF4AFF8}" destId="{B45D9CEF-02A5-4648-91F5-8DE9234851C4}" srcOrd="1" destOrd="0" parTransId="{0CD12E2D-2FE8-4555-9271-A5734ED165E4}" sibTransId="{B5B867CD-8D18-4F03-8E5A-EBB4880FB57A}"/>
    <dgm:cxn modelId="{92CA5C0B-20C6-480C-91AD-75C038A16CF8}" srcId="{D658330D-D142-464E-AC77-8B132CF4AFF8}" destId="{B3E1B5FE-8DB7-49F4-9EEA-A31883246C65}" srcOrd="0" destOrd="0" parTransId="{B70642BF-30A0-466F-AD52-CE95FA177A54}" sibTransId="{B726D2E2-3496-4CD7-A5BC-0429062868A3}"/>
    <dgm:cxn modelId="{79539EC0-EE2B-034A-A47E-ACBDABC2CAE6}" type="presOf" srcId="{F6E05CF1-4072-4106-B8AC-76B7B3CE437D}" destId="{09C564B1-D67F-4D82-B9A3-60D7B2CAA5D4}" srcOrd="0" destOrd="0" presId="urn:microsoft.com/office/officeart/2005/8/layout/vList3"/>
    <dgm:cxn modelId="{0A563361-2218-0C49-807B-CB63D9C0B222}" type="presOf" srcId="{B3E1B5FE-8DB7-49F4-9EEA-A31883246C65}" destId="{FAAFA69E-3476-44F1-98D0-25C468CE88DC}" srcOrd="0" destOrd="0" presId="urn:microsoft.com/office/officeart/2005/8/layout/vList3"/>
    <dgm:cxn modelId="{0B8C4EC4-FAA8-45FD-A047-5E398508EB5A}" srcId="{D658330D-D142-464E-AC77-8B132CF4AFF8}" destId="{F6E05CF1-4072-4106-B8AC-76B7B3CE437D}" srcOrd="2" destOrd="0" parTransId="{4A5A2D45-3783-4A88-ABE9-65F5A167BB70}" sibTransId="{382241FE-C84D-4D23-877B-3532361E1330}"/>
    <dgm:cxn modelId="{A647092F-CCFF-B845-820A-391FD96C2E43}" type="presOf" srcId="{B45D9CEF-02A5-4648-91F5-8DE9234851C4}" destId="{2744CDA1-B602-462D-9943-E2D85D16F267}" srcOrd="0" destOrd="0" presId="urn:microsoft.com/office/officeart/2005/8/layout/vList3"/>
    <dgm:cxn modelId="{A119ED02-E573-0E43-B373-84FEDAB7578D}" type="presOf" srcId="{D658330D-D142-464E-AC77-8B132CF4AFF8}" destId="{6073BD3B-C495-4579-8D08-24C9F2A6005F}" srcOrd="0" destOrd="0" presId="urn:microsoft.com/office/officeart/2005/8/layout/vList3"/>
    <dgm:cxn modelId="{052331E6-318C-0D4E-89E0-1273E66536EA}" type="presParOf" srcId="{6073BD3B-C495-4579-8D08-24C9F2A6005F}" destId="{17431157-240D-428E-9D17-05FC89425BAE}" srcOrd="0" destOrd="0" presId="urn:microsoft.com/office/officeart/2005/8/layout/vList3"/>
    <dgm:cxn modelId="{C751E920-4B07-7D43-BE6B-3865F1400E2B}" type="presParOf" srcId="{17431157-240D-428E-9D17-05FC89425BAE}" destId="{F64747D7-E65E-4D1F-A7FA-82C96E2E0FCE}" srcOrd="0" destOrd="0" presId="urn:microsoft.com/office/officeart/2005/8/layout/vList3"/>
    <dgm:cxn modelId="{5D07A6C0-1764-144B-987A-57472DDFBDEB}" type="presParOf" srcId="{17431157-240D-428E-9D17-05FC89425BAE}" destId="{FAAFA69E-3476-44F1-98D0-25C468CE88DC}" srcOrd="1" destOrd="0" presId="urn:microsoft.com/office/officeart/2005/8/layout/vList3"/>
    <dgm:cxn modelId="{6EF2DFC5-4D08-5E46-B5AB-C7270A2BFD05}" type="presParOf" srcId="{6073BD3B-C495-4579-8D08-24C9F2A6005F}" destId="{5B1C9B86-9111-44C4-BED9-CA29EE4A1D6D}" srcOrd="1" destOrd="0" presId="urn:microsoft.com/office/officeart/2005/8/layout/vList3"/>
    <dgm:cxn modelId="{117D720A-1F35-6E41-A8E6-DA68194EB8EB}" type="presParOf" srcId="{6073BD3B-C495-4579-8D08-24C9F2A6005F}" destId="{C748C578-42EF-4F1E-81A6-93F7768CE787}" srcOrd="2" destOrd="0" presId="urn:microsoft.com/office/officeart/2005/8/layout/vList3"/>
    <dgm:cxn modelId="{59F1B875-3415-B94D-9502-A6CEC863F3A8}" type="presParOf" srcId="{C748C578-42EF-4F1E-81A6-93F7768CE787}" destId="{3C045BC5-E3B9-41D7-8F22-70F5C4038553}" srcOrd="0" destOrd="0" presId="urn:microsoft.com/office/officeart/2005/8/layout/vList3"/>
    <dgm:cxn modelId="{6F38D88E-1E50-6D42-95AD-58531A5D636E}" type="presParOf" srcId="{C748C578-42EF-4F1E-81A6-93F7768CE787}" destId="{2744CDA1-B602-462D-9943-E2D85D16F267}" srcOrd="1" destOrd="0" presId="urn:microsoft.com/office/officeart/2005/8/layout/vList3"/>
    <dgm:cxn modelId="{DD63772B-100D-3A4B-A99C-0A736792D7E9}" type="presParOf" srcId="{6073BD3B-C495-4579-8D08-24C9F2A6005F}" destId="{EB0AF24C-DBAA-4E5A-B816-6D9FF5ED9DCA}" srcOrd="3" destOrd="0" presId="urn:microsoft.com/office/officeart/2005/8/layout/vList3"/>
    <dgm:cxn modelId="{672F299B-C260-4943-85D1-3AACE2194E21}" type="presParOf" srcId="{6073BD3B-C495-4579-8D08-24C9F2A6005F}" destId="{157F4CCE-FE22-4F9C-84F1-EDBF8DC0BBBB}" srcOrd="4" destOrd="0" presId="urn:microsoft.com/office/officeart/2005/8/layout/vList3"/>
    <dgm:cxn modelId="{D38BAE48-4A79-3146-8C67-73FA759E06EA}" type="presParOf" srcId="{157F4CCE-FE22-4F9C-84F1-EDBF8DC0BBBB}" destId="{36D51D2C-2365-4385-9CA3-D5518C4D5B29}" srcOrd="0" destOrd="0" presId="urn:microsoft.com/office/officeart/2005/8/layout/vList3"/>
    <dgm:cxn modelId="{A7524FC9-202C-7444-A797-9DA22679262A}" type="presParOf" srcId="{157F4CCE-FE22-4F9C-84F1-EDBF8DC0BBBB}" destId="{09C564B1-D67F-4D82-B9A3-60D7B2CAA5D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9CAB9F-6737-4A21-961C-3EC85D85B8A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B847E5-6D89-4A15-8EF7-EA791CB9E9AC}">
      <dgm:prSet phldrT="[Text]"/>
      <dgm:spPr/>
      <dgm:t>
        <a:bodyPr/>
        <a:lstStyle/>
        <a:p>
          <a:r>
            <a:rPr lang="en-US" dirty="0" smtClean="0"/>
            <a:t>Scholastic Achievement</a:t>
          </a:r>
          <a:endParaRPr lang="en-US" dirty="0"/>
        </a:p>
      </dgm:t>
    </dgm:pt>
    <dgm:pt modelId="{4AE58463-1199-4B92-BEEA-31F6AF14DFA8}" type="parTrans" cxnId="{8570A44B-FAE3-48D0-AE05-618F7D712598}">
      <dgm:prSet/>
      <dgm:spPr/>
      <dgm:t>
        <a:bodyPr/>
        <a:lstStyle/>
        <a:p>
          <a:endParaRPr lang="en-US"/>
        </a:p>
      </dgm:t>
    </dgm:pt>
    <dgm:pt modelId="{4D044D6B-367E-4FE5-8661-E47A622E0F61}" type="sibTrans" cxnId="{8570A44B-FAE3-48D0-AE05-618F7D712598}">
      <dgm:prSet/>
      <dgm:spPr/>
      <dgm:t>
        <a:bodyPr/>
        <a:lstStyle/>
        <a:p>
          <a:endParaRPr lang="en-US"/>
        </a:p>
      </dgm:t>
    </dgm:pt>
    <dgm:pt modelId="{DB280901-32FC-418C-96F5-25DF76B6F8A5}">
      <dgm:prSet phldrT="[Text]"/>
      <dgm:spPr/>
      <dgm:t>
        <a:bodyPr/>
        <a:lstStyle/>
        <a:p>
          <a:r>
            <a:rPr lang="en-US" dirty="0" smtClean="0"/>
            <a:t>Cognitive Function</a:t>
          </a:r>
          <a:endParaRPr lang="en-US" dirty="0"/>
        </a:p>
      </dgm:t>
    </dgm:pt>
    <dgm:pt modelId="{0104C7E0-88D8-4CC7-AF42-E6D5CCA204D3}" type="parTrans" cxnId="{5AD402C6-AEEE-4631-9F75-BA2C0DFEB2D1}">
      <dgm:prSet/>
      <dgm:spPr/>
      <dgm:t>
        <a:bodyPr/>
        <a:lstStyle/>
        <a:p>
          <a:endParaRPr lang="en-US"/>
        </a:p>
      </dgm:t>
    </dgm:pt>
    <dgm:pt modelId="{72493FE0-F080-4CF0-BBD8-D9D494560F56}" type="sibTrans" cxnId="{5AD402C6-AEEE-4631-9F75-BA2C0DFEB2D1}">
      <dgm:prSet/>
      <dgm:spPr/>
      <dgm:t>
        <a:bodyPr/>
        <a:lstStyle/>
        <a:p>
          <a:endParaRPr lang="en-US"/>
        </a:p>
      </dgm:t>
    </dgm:pt>
    <dgm:pt modelId="{57D7BA84-652B-40F2-A5EB-99E292DD6CF1}">
      <dgm:prSet/>
      <dgm:spPr/>
      <dgm:t>
        <a:bodyPr/>
        <a:lstStyle/>
        <a:p>
          <a:r>
            <a:rPr lang="en-US" dirty="0" smtClean="0"/>
            <a:t>Brain Development</a:t>
          </a:r>
          <a:endParaRPr lang="en-US" dirty="0"/>
        </a:p>
      </dgm:t>
    </dgm:pt>
    <dgm:pt modelId="{C162F22B-7662-410D-AB42-3665366BC1DB}" type="parTrans" cxnId="{E442958D-C028-484F-A81C-827ED949AD53}">
      <dgm:prSet/>
      <dgm:spPr/>
      <dgm:t>
        <a:bodyPr/>
        <a:lstStyle/>
        <a:p>
          <a:endParaRPr lang="en-US"/>
        </a:p>
      </dgm:t>
    </dgm:pt>
    <dgm:pt modelId="{5D70B0A8-8DFC-49A9-92F8-9E091B27A705}" type="sibTrans" cxnId="{E442958D-C028-484F-A81C-827ED949AD53}">
      <dgm:prSet/>
      <dgm:spPr/>
      <dgm:t>
        <a:bodyPr/>
        <a:lstStyle/>
        <a:p>
          <a:endParaRPr lang="en-US"/>
        </a:p>
      </dgm:t>
    </dgm:pt>
    <dgm:pt modelId="{D0F11903-223E-4D5E-A7ED-9398D27097B4}">
      <dgm:prSet/>
      <dgm:spPr/>
      <dgm:t>
        <a:bodyPr/>
        <a:lstStyle/>
        <a:p>
          <a:r>
            <a:rPr lang="en-US" dirty="0" smtClean="0"/>
            <a:t>Brain Activity</a:t>
          </a:r>
          <a:endParaRPr lang="en-US" dirty="0"/>
        </a:p>
      </dgm:t>
    </dgm:pt>
    <dgm:pt modelId="{C950CD3E-7F41-45F6-8423-8FB735564AB8}" type="parTrans" cxnId="{94FC8722-AFF1-401B-A75A-5B4737C93140}">
      <dgm:prSet/>
      <dgm:spPr/>
      <dgm:t>
        <a:bodyPr/>
        <a:lstStyle/>
        <a:p>
          <a:endParaRPr lang="en-US"/>
        </a:p>
      </dgm:t>
    </dgm:pt>
    <dgm:pt modelId="{A54914A3-0DD2-44A8-823C-7A8F5B34A47A}" type="sibTrans" cxnId="{94FC8722-AFF1-401B-A75A-5B4737C93140}">
      <dgm:prSet/>
      <dgm:spPr/>
      <dgm:t>
        <a:bodyPr/>
        <a:lstStyle/>
        <a:p>
          <a:endParaRPr lang="en-US"/>
        </a:p>
      </dgm:t>
    </dgm:pt>
    <dgm:pt modelId="{3F2F8EED-9A5B-4C8F-AC36-1F0F5A302EF9}">
      <dgm:prSet/>
      <dgm:spPr/>
      <dgm:t>
        <a:bodyPr/>
        <a:lstStyle/>
        <a:p>
          <a:r>
            <a:rPr lang="en-US" dirty="0" smtClean="0"/>
            <a:t>Behavior</a:t>
          </a:r>
          <a:endParaRPr lang="en-US" dirty="0"/>
        </a:p>
      </dgm:t>
    </dgm:pt>
    <dgm:pt modelId="{560DF481-5B9A-4F98-A35C-A152A0C3F7B0}" type="parTrans" cxnId="{DBB18B59-31D3-4280-B855-D4131B4F8660}">
      <dgm:prSet/>
      <dgm:spPr/>
      <dgm:t>
        <a:bodyPr/>
        <a:lstStyle/>
        <a:p>
          <a:endParaRPr lang="en-US"/>
        </a:p>
      </dgm:t>
    </dgm:pt>
    <dgm:pt modelId="{32D1331B-2A6B-448F-B2BA-99B31DA00329}" type="sibTrans" cxnId="{DBB18B59-31D3-4280-B855-D4131B4F8660}">
      <dgm:prSet/>
      <dgm:spPr/>
      <dgm:t>
        <a:bodyPr/>
        <a:lstStyle/>
        <a:p>
          <a:endParaRPr lang="en-US"/>
        </a:p>
      </dgm:t>
    </dgm:pt>
    <dgm:pt modelId="{810072F2-0A37-43AF-A9AD-5957A6DE20A7}" type="pres">
      <dgm:prSet presAssocID="{319CAB9F-6737-4A21-961C-3EC85D85B8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BE4B87-444A-4BD2-8705-D24235F1BE68}" type="pres">
      <dgm:prSet presAssocID="{9DB847E5-6D89-4A15-8EF7-EA791CB9E9AC}" presName="node" presStyleLbl="node1" presStyleIdx="0" presStyleCnt="5" custLinFactX="25543" custLinFactNeighborX="100000" custLinFactNeighborY="68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1C9B1-A857-4E53-B252-C0EE25A376F1}" type="pres">
      <dgm:prSet presAssocID="{4D044D6B-367E-4FE5-8661-E47A622E0F61}" presName="sibTrans" presStyleCnt="0"/>
      <dgm:spPr/>
    </dgm:pt>
    <dgm:pt modelId="{3696DA63-DE69-4311-A817-D29F673A23F7}" type="pres">
      <dgm:prSet presAssocID="{DB280901-32FC-418C-96F5-25DF76B6F8A5}" presName="node" presStyleLbl="node1" presStyleIdx="1" presStyleCnt="5" custLinFactNeighborX="16404" custLinFactNeighborY="-56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5B019-DAF9-4BE6-A6F4-AF89AD8522E9}" type="pres">
      <dgm:prSet presAssocID="{72493FE0-F080-4CF0-BBD8-D9D494560F56}" presName="sibTrans" presStyleCnt="0"/>
      <dgm:spPr/>
    </dgm:pt>
    <dgm:pt modelId="{5A89392F-1DD8-4174-A232-442F2D3C9244}" type="pres">
      <dgm:prSet presAssocID="{57D7BA84-652B-40F2-A5EB-99E292DD6CF1}" presName="node" presStyleLbl="node1" presStyleIdx="2" presStyleCnt="5" custLinFactX="-100000" custLinFactNeighborX="-115379" custLinFactNeighborY="-56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6CAD2-24FD-40A2-AC5A-1ED2336AD847}" type="pres">
      <dgm:prSet presAssocID="{5D70B0A8-8DFC-49A9-92F8-9E091B27A705}" presName="sibTrans" presStyleCnt="0"/>
      <dgm:spPr/>
    </dgm:pt>
    <dgm:pt modelId="{4BDF65BE-4D28-46E4-BDE1-FB6D9BB72AE6}" type="pres">
      <dgm:prSet presAssocID="{D0F11903-223E-4D5E-A7ED-9398D27097B4}" presName="node" presStyleLbl="node1" presStyleIdx="3" presStyleCnt="5" custLinFactNeighborX="-49333" custLinFactNeighborY="-49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059D0-A34A-490B-B6C6-A66B4C717A25}" type="pres">
      <dgm:prSet presAssocID="{A54914A3-0DD2-44A8-823C-7A8F5B34A47A}" presName="sibTrans" presStyleCnt="0"/>
      <dgm:spPr/>
    </dgm:pt>
    <dgm:pt modelId="{DCB10A5C-5F5E-4DC6-872B-59EADF2CE06E}" type="pres">
      <dgm:prSet presAssocID="{3F2F8EED-9A5B-4C8F-AC36-1F0F5A302EF9}" presName="node" presStyleLbl="node1" presStyleIdx="4" presStyleCnt="5" custLinFactX="-4543" custLinFactNeighborX="-100000" custLinFactNeighborY="61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FC8722-AFF1-401B-A75A-5B4737C93140}" srcId="{319CAB9F-6737-4A21-961C-3EC85D85B8A2}" destId="{D0F11903-223E-4D5E-A7ED-9398D27097B4}" srcOrd="3" destOrd="0" parTransId="{C950CD3E-7F41-45F6-8423-8FB735564AB8}" sibTransId="{A54914A3-0DD2-44A8-823C-7A8F5B34A47A}"/>
    <dgm:cxn modelId="{6E35B743-A197-4C4E-936C-88F5969F3A67}" type="presOf" srcId="{9DB847E5-6D89-4A15-8EF7-EA791CB9E9AC}" destId="{3ABE4B87-444A-4BD2-8705-D24235F1BE68}" srcOrd="0" destOrd="0" presId="urn:microsoft.com/office/officeart/2005/8/layout/default"/>
    <dgm:cxn modelId="{5AD402C6-AEEE-4631-9F75-BA2C0DFEB2D1}" srcId="{319CAB9F-6737-4A21-961C-3EC85D85B8A2}" destId="{DB280901-32FC-418C-96F5-25DF76B6F8A5}" srcOrd="1" destOrd="0" parTransId="{0104C7E0-88D8-4CC7-AF42-E6D5CCA204D3}" sibTransId="{72493FE0-F080-4CF0-BBD8-D9D494560F56}"/>
    <dgm:cxn modelId="{E442958D-C028-484F-A81C-827ED949AD53}" srcId="{319CAB9F-6737-4A21-961C-3EC85D85B8A2}" destId="{57D7BA84-652B-40F2-A5EB-99E292DD6CF1}" srcOrd="2" destOrd="0" parTransId="{C162F22B-7662-410D-AB42-3665366BC1DB}" sibTransId="{5D70B0A8-8DFC-49A9-92F8-9E091B27A705}"/>
    <dgm:cxn modelId="{C3FCDA05-A8B0-374B-BC8B-CBB9C3542467}" type="presOf" srcId="{DB280901-32FC-418C-96F5-25DF76B6F8A5}" destId="{3696DA63-DE69-4311-A817-D29F673A23F7}" srcOrd="0" destOrd="0" presId="urn:microsoft.com/office/officeart/2005/8/layout/default"/>
    <dgm:cxn modelId="{580CC8C6-2552-5A4C-B542-CFFDF053915C}" type="presOf" srcId="{D0F11903-223E-4D5E-A7ED-9398D27097B4}" destId="{4BDF65BE-4D28-46E4-BDE1-FB6D9BB72AE6}" srcOrd="0" destOrd="0" presId="urn:microsoft.com/office/officeart/2005/8/layout/default"/>
    <dgm:cxn modelId="{F1E5504D-72F1-E641-8456-A3BFC9C99754}" type="presOf" srcId="{319CAB9F-6737-4A21-961C-3EC85D85B8A2}" destId="{810072F2-0A37-43AF-A9AD-5957A6DE20A7}" srcOrd="0" destOrd="0" presId="urn:microsoft.com/office/officeart/2005/8/layout/default"/>
    <dgm:cxn modelId="{8570A44B-FAE3-48D0-AE05-618F7D712598}" srcId="{319CAB9F-6737-4A21-961C-3EC85D85B8A2}" destId="{9DB847E5-6D89-4A15-8EF7-EA791CB9E9AC}" srcOrd="0" destOrd="0" parTransId="{4AE58463-1199-4B92-BEEA-31F6AF14DFA8}" sibTransId="{4D044D6B-367E-4FE5-8661-E47A622E0F61}"/>
    <dgm:cxn modelId="{406A2E75-C422-524D-B667-18E3327CD834}" type="presOf" srcId="{57D7BA84-652B-40F2-A5EB-99E292DD6CF1}" destId="{5A89392F-1DD8-4174-A232-442F2D3C9244}" srcOrd="0" destOrd="0" presId="urn:microsoft.com/office/officeart/2005/8/layout/default"/>
    <dgm:cxn modelId="{DBB18B59-31D3-4280-B855-D4131B4F8660}" srcId="{319CAB9F-6737-4A21-961C-3EC85D85B8A2}" destId="{3F2F8EED-9A5B-4C8F-AC36-1F0F5A302EF9}" srcOrd="4" destOrd="0" parTransId="{560DF481-5B9A-4F98-A35C-A152A0C3F7B0}" sibTransId="{32D1331B-2A6B-448F-B2BA-99B31DA00329}"/>
    <dgm:cxn modelId="{7F337E75-158E-764C-AD21-27C0D7D87F11}" type="presOf" srcId="{3F2F8EED-9A5B-4C8F-AC36-1F0F5A302EF9}" destId="{DCB10A5C-5F5E-4DC6-872B-59EADF2CE06E}" srcOrd="0" destOrd="0" presId="urn:microsoft.com/office/officeart/2005/8/layout/default"/>
    <dgm:cxn modelId="{7C6E63A6-3071-7146-9613-466C178F5593}" type="presParOf" srcId="{810072F2-0A37-43AF-A9AD-5957A6DE20A7}" destId="{3ABE4B87-444A-4BD2-8705-D24235F1BE68}" srcOrd="0" destOrd="0" presId="urn:microsoft.com/office/officeart/2005/8/layout/default"/>
    <dgm:cxn modelId="{B7A28890-28EF-3B46-B8C3-3E03580E1833}" type="presParOf" srcId="{810072F2-0A37-43AF-A9AD-5957A6DE20A7}" destId="{84A1C9B1-A857-4E53-B252-C0EE25A376F1}" srcOrd="1" destOrd="0" presId="urn:microsoft.com/office/officeart/2005/8/layout/default"/>
    <dgm:cxn modelId="{798B2A1C-F0E0-3E44-8DC1-AED75D0835A4}" type="presParOf" srcId="{810072F2-0A37-43AF-A9AD-5957A6DE20A7}" destId="{3696DA63-DE69-4311-A817-D29F673A23F7}" srcOrd="2" destOrd="0" presId="urn:microsoft.com/office/officeart/2005/8/layout/default"/>
    <dgm:cxn modelId="{FD0FA388-C46D-D840-B226-F919636610F4}" type="presParOf" srcId="{810072F2-0A37-43AF-A9AD-5957A6DE20A7}" destId="{3505B019-DAF9-4BE6-A6F4-AF89AD8522E9}" srcOrd="3" destOrd="0" presId="urn:microsoft.com/office/officeart/2005/8/layout/default"/>
    <dgm:cxn modelId="{88136F77-A9CE-AA4A-AB94-ABD9DCD5F292}" type="presParOf" srcId="{810072F2-0A37-43AF-A9AD-5957A6DE20A7}" destId="{5A89392F-1DD8-4174-A232-442F2D3C9244}" srcOrd="4" destOrd="0" presId="urn:microsoft.com/office/officeart/2005/8/layout/default"/>
    <dgm:cxn modelId="{C822CD71-684A-0B44-AEC3-1D6177DEE136}" type="presParOf" srcId="{810072F2-0A37-43AF-A9AD-5957A6DE20A7}" destId="{02A6CAD2-24FD-40A2-AC5A-1ED2336AD847}" srcOrd="5" destOrd="0" presId="urn:microsoft.com/office/officeart/2005/8/layout/default"/>
    <dgm:cxn modelId="{11589729-543C-2940-9FFC-78989861D515}" type="presParOf" srcId="{810072F2-0A37-43AF-A9AD-5957A6DE20A7}" destId="{4BDF65BE-4D28-46E4-BDE1-FB6D9BB72AE6}" srcOrd="6" destOrd="0" presId="urn:microsoft.com/office/officeart/2005/8/layout/default"/>
    <dgm:cxn modelId="{649087B6-AC76-EE43-9567-43C8B556D8B3}" type="presParOf" srcId="{810072F2-0A37-43AF-A9AD-5957A6DE20A7}" destId="{09F059D0-A34A-490B-B6C6-A66B4C717A25}" srcOrd="7" destOrd="0" presId="urn:microsoft.com/office/officeart/2005/8/layout/default"/>
    <dgm:cxn modelId="{6362526C-F71B-A545-B968-8ABAE48ECFBF}" type="presParOf" srcId="{810072F2-0A37-43AF-A9AD-5957A6DE20A7}" destId="{DCB10A5C-5F5E-4DC6-872B-59EADF2CE06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3A59B-8CF3-A44C-84BB-335310DB9F8C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5BFBF-E1FD-BA44-BF36-433DD811C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2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AE00-217D-475F-8B22-B20BCD0542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14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AE00-217D-475F-8B22-B20BCD05428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20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AE00-217D-475F-8B22-B20BCD0542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AE00-217D-475F-8B22-B20BCD0542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55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kern="1200" dirty="0" smtClean="0">
                <a:solidFill>
                  <a:schemeClr val="tx1"/>
                </a:solidFill>
                <a:effectLst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1AF68-D7B5-9444-81D0-E1F548D3C05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20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AE00-217D-475F-8B22-B20BCD05428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4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AE00-217D-475F-8B22-B20BCD0542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21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AE00-217D-475F-8B22-B20BCD0542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85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3BFDA-AD8B-403F-8E62-42F0F80764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78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AE00-217D-475F-8B22-B20BCD05428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2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ED10-D153-47D9-94BF-1BF45633B44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A489-0777-499C-B473-4482C5FB8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ED10-D153-47D9-94BF-1BF45633B44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A489-0777-499C-B473-4482C5FB8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0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ED10-D153-47D9-94BF-1BF45633B44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A489-0777-499C-B473-4482C5FB871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90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ED10-D153-47D9-94BF-1BF45633B44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A489-0777-499C-B473-4482C5FB8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92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ED10-D153-47D9-94BF-1BF45633B44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A489-0777-499C-B473-4482C5FB871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1080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ED10-D153-47D9-94BF-1BF45633B44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A489-0777-499C-B473-4482C5FB8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68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ED10-D153-47D9-94BF-1BF45633B44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A489-0777-499C-B473-4482C5FB8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23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ED10-D153-47D9-94BF-1BF45633B44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A489-0777-499C-B473-4482C5FB8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8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ED10-D153-47D9-94BF-1BF45633B44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A489-0777-499C-B473-4482C5FB8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7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ED10-D153-47D9-94BF-1BF45633B44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A489-0777-499C-B473-4482C5FB8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0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ED10-D153-47D9-94BF-1BF45633B44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A489-0777-499C-B473-4482C5FB8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4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ED10-D153-47D9-94BF-1BF45633B44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A489-0777-499C-B473-4482C5FB8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9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ED10-D153-47D9-94BF-1BF45633B44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A489-0777-499C-B473-4482C5FB8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8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ED10-D153-47D9-94BF-1BF45633B44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A489-0777-499C-B473-4482C5FB8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5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ED10-D153-47D9-94BF-1BF45633B44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A489-0777-499C-B473-4482C5FB8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1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ED10-D153-47D9-94BF-1BF45633B44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A489-0777-499C-B473-4482C5FB8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BED10-D153-47D9-94BF-1BF45633B445}" type="datetimeFigureOut">
              <a:rPr lang="en-US" smtClean="0"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8DA489-0777-499C-B473-4482C5FB8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4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usda.gov/tag/myplateholidaymakeover/" TargetMode="External"/><Relationship Id="rId2" Type="http://schemas.openxmlformats.org/officeDocument/2006/relationships/hyperlink" Target="http://www.eatright.org/Public/content.aspx?id=6442479249&amp;terms=weight%20g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c.gov/features/HealthyResolutions/index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2" y="1437558"/>
            <a:ext cx="7766936" cy="214282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Keeping a Healthy Pantry </a:t>
            </a:r>
            <a:br>
              <a:rPr lang="en-US" sz="4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r>
              <a:rPr lang="en-US" sz="4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during the Holiday Season </a:t>
            </a:r>
            <a:endParaRPr lang="en-US" sz="4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948757"/>
            <a:ext cx="7766936" cy="1096899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Lesli Biediger-Friedman, PhD, MPH, RD, LD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Assistant Professor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Nutrition and Foods </a:t>
            </a:r>
            <a:endParaRPr 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137" y="520252"/>
            <a:ext cx="4562475" cy="584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34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Milk and Milk </a:t>
            </a:r>
            <a:r>
              <a:rPr 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P</a:t>
            </a:r>
            <a:r>
              <a:rPr lang="en-US" sz="32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roducts</a:t>
            </a:r>
            <a:endParaRPr lang="en-US" sz="32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057" y="1568161"/>
            <a:ext cx="6893239" cy="388077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Cheese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, cheddar and/or other favorite </a:t>
            </a: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varieties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Ice 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cream or frozen yogurt, low fat or </a:t>
            </a: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fat-free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Milk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, low fat or </a:t>
            </a: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fat-free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Yogurt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, low fat or </a:t>
            </a: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fat-free</a:t>
            </a:r>
            <a:endParaRPr lang="en-US" sz="24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533" y="2993111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862" y="11533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Oils And Foods That Are Mainly Oil</a:t>
            </a:r>
            <a:endParaRPr lang="en-US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13" y="775730"/>
            <a:ext cx="10306025" cy="5225825"/>
          </a:xfr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  <a:latin typeface="Berlin Sans FB" panose="020E0602020502020306" pitchFamily="34" charset="0"/>
              </a:rPr>
              <a:t>Extra virgin olive oil for dressings, dipping and </a:t>
            </a:r>
            <a:r>
              <a:rPr lang="en-US" sz="22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drizzling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Mayonnaise-type </a:t>
            </a:r>
            <a:r>
              <a:rPr lang="en-US" sz="2200" dirty="0">
                <a:solidFill>
                  <a:schemeClr val="tx1"/>
                </a:solidFill>
                <a:latin typeface="Berlin Sans FB" panose="020E0602020502020306" pitchFamily="34" charset="0"/>
              </a:rPr>
              <a:t>salad dressing (light and low fat forms available</a:t>
            </a:r>
            <a:r>
              <a:rPr lang="en-US" sz="22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)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Other </a:t>
            </a:r>
            <a:r>
              <a:rPr lang="en-US" sz="2200" dirty="0">
                <a:solidFill>
                  <a:schemeClr val="tx1"/>
                </a:solidFill>
                <a:latin typeface="Berlin Sans FB" panose="020E0602020502020306" pitchFamily="34" charset="0"/>
              </a:rPr>
              <a:t>oil for cooking: canola, corn, cottonseed, safflower, soybean, </a:t>
            </a:r>
            <a:r>
              <a:rPr lang="en-US" sz="22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sunflower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Soft </a:t>
            </a:r>
            <a:r>
              <a:rPr lang="en-US" sz="2200" dirty="0">
                <a:solidFill>
                  <a:schemeClr val="tx1"/>
                </a:solidFill>
                <a:latin typeface="Berlin Sans FB" panose="020E0602020502020306" pitchFamily="34" charset="0"/>
              </a:rPr>
              <a:t>(tub or squeeze) margarine with no trans fats</a:t>
            </a:r>
          </a:p>
          <a:p>
            <a:endParaRPr 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796" y="4489621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62" y="4622971"/>
            <a:ext cx="26670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081" y="4619066"/>
            <a:ext cx="26765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480" y="19770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Seasonings</a:t>
            </a:r>
            <a:endParaRPr lang="en-US" sz="32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80" y="1518508"/>
            <a:ext cx="8596668" cy="5583881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Black </a:t>
            </a:r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pepper (consider freshly ground black pepper)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Chicken </a:t>
            </a:r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broth, low sodium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Chili </a:t>
            </a:r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powder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Cinnamon</a:t>
            </a:r>
            <a:endParaRPr lang="en-US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Garlic</a:t>
            </a:r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, fresh or dry (minced or powdered)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Italian </a:t>
            </a:r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seasoning </a:t>
            </a:r>
            <a:endParaRPr lang="en-US" sz="20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Mustard</a:t>
            </a:r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, Dijon-type </a:t>
            </a:r>
            <a:endParaRPr lang="en-US" sz="20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Rosemary</a:t>
            </a:r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, dried leafy </a:t>
            </a:r>
            <a:endParaRPr lang="en-US" sz="20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Thyme</a:t>
            </a:r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, dried leafy </a:t>
            </a:r>
            <a:endParaRPr lang="en-US" sz="20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Vanilla</a:t>
            </a:r>
            <a:endParaRPr lang="en-US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Vinegar </a:t>
            </a:r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(consider vinegars such as balsamic, red wine, cider, and white wine or rice </a:t>
            </a:r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vinegar)</a:t>
            </a:r>
            <a:endParaRPr lang="en-US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552" y="2965274"/>
            <a:ext cx="2848488" cy="2087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145" y="446945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336" y="1995917"/>
            <a:ext cx="8858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Get Active, Healthy, and Happy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5282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Regular physical activity helps with weight control, reduces the risk for many diseases, and strengthens muscles, bones and joints.</a:t>
            </a:r>
          </a:p>
          <a:p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Maintain your physical activity during the holidays — better yet, try to get more active!</a:t>
            </a:r>
          </a:p>
          <a:p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Find fun, creative ways your friends and family can spend time being active instead of eating</a:t>
            </a: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4810125"/>
            <a:ext cx="66675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03" y="334464"/>
            <a:ext cx="8024943" cy="108940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Small Changes Make a Big Difference </a:t>
            </a:r>
            <a:endParaRPr 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16" y="1111660"/>
            <a:ext cx="8596668" cy="497430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Resolutions for the new year: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I will drink water instead of soft drinks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I will limit servings of juice and consume fresh fruit instead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I will eat cereal with fruit for breakfast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I will be physically active for at least 1 hour each day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I will eat at the table, not in front of the TV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I will eat healthy snacks 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I will become more nutrition wise and choose healthy foods for my family 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I will cook more meals at home instead of buying fast and highly processed food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346" y="513485"/>
            <a:ext cx="3609653" cy="17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References: </a:t>
            </a:r>
            <a:endParaRPr 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9859"/>
            <a:ext cx="8596668" cy="477806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Berlin Sans FB" panose="020E0602020502020306" pitchFamily="34" charset="0"/>
              </a:rPr>
              <a:t>Henneman</a:t>
            </a: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, A. Basic Foods for Cupboard, Fridge and Freezer: Create Your Own List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! University of Nebraska website. Available at http</a:t>
            </a: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://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food.unl.edu/fnh/basic-listn Accessed on December 10, 2014</a:t>
            </a:r>
          </a:p>
          <a:p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Academy of Nutrition and Dietetics. Enjoy the Holidays without the weigh gain. Eatright.org website. Available </a:t>
            </a: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at </a:t>
            </a: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  <a:hlinkClick r:id="rId2"/>
              </a:rPr>
              <a:t>http://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  <a:hlinkClick r:id="rId2"/>
              </a:rPr>
              <a:t>www.eatright.org/Public/content.aspx?id=6442479249&amp;terms=weight%20gain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Accessed on December 10, 2014. </a:t>
            </a:r>
          </a:p>
          <a:p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United States Department </a:t>
            </a: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of Agriculture. 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My Plate Holiday Makeover. Available at: 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  <a:hlinkClick r:id="rId3"/>
              </a:rPr>
              <a:t>http</a:t>
            </a: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  <a:hlinkClick r:id="rId3"/>
              </a:rPr>
              <a:t>://blogs.usda.gov/tag/myplateholidaymakeover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  <a:hlinkClick r:id="rId3"/>
              </a:rPr>
              <a:t>/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Accessed on December 10, 2014.</a:t>
            </a:r>
          </a:p>
          <a:p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Neighborhood Health Plan. Thumbs up for healthy food choices. </a:t>
            </a:r>
          </a:p>
          <a:p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Centers for Disease Control </a:t>
            </a: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and Prevention. Resolve to Undo Holiday 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Overindulgences. </a:t>
            </a: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Available at </a:t>
            </a: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  <a:hlinkClick r:id="rId4"/>
              </a:rPr>
              <a:t>http://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  <a:hlinkClick r:id="rId4"/>
              </a:rPr>
              <a:t>www.cdc.gov/features/HealthyResolutions/index.html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 Accessed on December 10</a:t>
            </a:r>
            <a:r>
              <a:rPr 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2014.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02083" y="1115750"/>
            <a:ext cx="6939751" cy="3342685"/>
          </a:xfrm>
        </p:spPr>
        <p:txBody>
          <a:bodyPr/>
          <a:lstStyle/>
          <a:p>
            <a:r>
              <a:rPr lang="en-US" dirty="0" smtClean="0"/>
              <a:t>Healthy Brains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13451" y="4790208"/>
            <a:ext cx="8825658" cy="861420"/>
          </a:xfrm>
        </p:spPr>
        <p:txBody>
          <a:bodyPr>
            <a:noAutofit/>
          </a:bodyPr>
          <a:lstStyle/>
          <a:p>
            <a:r>
              <a:rPr lang="en-US" sz="2800" dirty="0" smtClean="0"/>
              <a:t>Krystle Zuniga PhD, RD</a:t>
            </a:r>
          </a:p>
          <a:p>
            <a:r>
              <a:rPr lang="en-US" sz="2800" dirty="0" smtClean="0"/>
              <a:t>Assistant Professor</a:t>
            </a:r>
          </a:p>
          <a:p>
            <a:r>
              <a:rPr lang="en-US" sz="2800" dirty="0" smtClean="0"/>
              <a:t>Nutrition and Foods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 MAKING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80" y="2759111"/>
            <a:ext cx="6173715" cy="35959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5217159" y="4492413"/>
            <a:ext cx="237067" cy="55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893697" y="4277695"/>
            <a:ext cx="762796" cy="494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317827" y="4971484"/>
            <a:ext cx="338666" cy="194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ShockwaveFlash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3519488"/>
            <a:ext cx="362743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1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02198"/>
            <a:ext cx="9404723" cy="1400530"/>
          </a:xfrm>
        </p:spPr>
        <p:txBody>
          <a:bodyPr/>
          <a:lstStyle/>
          <a:p>
            <a:r>
              <a:rPr lang="en-US" dirty="0" smtClean="0"/>
              <a:t>TRAIL Making Test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906341"/>
              </p:ext>
            </p:extLst>
          </p:nvPr>
        </p:nvGraphicFramePr>
        <p:xfrm>
          <a:off x="518158" y="1036320"/>
          <a:ext cx="10256525" cy="5193269"/>
        </p:xfrm>
        <a:graphic>
          <a:graphicData uri="http://schemas.openxmlformats.org/drawingml/2006/table">
            <a:tbl>
              <a:tblPr bandRow="1">
                <a:tableStyleId>{E269D01E-BC32-4049-B463-5C60D7B0CCD2}</a:tableStyleId>
              </a:tblPr>
              <a:tblGrid>
                <a:gridCol w="1884597"/>
                <a:gridCol w="1046491"/>
                <a:gridCol w="1046491"/>
                <a:gridCol w="1046491"/>
                <a:gridCol w="1046491"/>
                <a:gridCol w="1046491"/>
                <a:gridCol w="1046491"/>
                <a:gridCol w="1046491"/>
                <a:gridCol w="1046491"/>
              </a:tblGrid>
              <a:tr h="487226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Percentile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3624"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25-34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30-44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45-54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55-59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60-64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65-69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70-75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80-84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2491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90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2491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80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2491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70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42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2491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60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47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2491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50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52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2491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41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58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2491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45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63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2491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40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42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45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49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75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2491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10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46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50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53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45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53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61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93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65031" y="6488668"/>
            <a:ext cx="5925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</a:rPr>
              <a:t>Tombaugh T. Archives of Clinical Neuropsychology 2004</a:t>
            </a:r>
          </a:p>
        </p:txBody>
      </p:sp>
    </p:spTree>
    <p:extLst>
      <p:ext uri="{BB962C8B-B14F-4D97-AF65-F5344CB8AC3E}">
        <p14:creationId xmlns:p14="http://schemas.microsoft.com/office/powerpoint/2010/main" val="39085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Incidence of Cognitive Impairment and Dementia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01" y="2164324"/>
            <a:ext cx="4930552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1 in 7 older adults have dementia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1 in 5 older adults with </a:t>
            </a:r>
            <a:r>
              <a:rPr lang="en-US" sz="2400" b="1" dirty="0" smtClean="0"/>
              <a:t>cognitive impairments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Alzheimer’s Disease </a:t>
            </a:r>
            <a:r>
              <a:rPr lang="en-US" sz="2400" dirty="0"/>
              <a:t>is </a:t>
            </a:r>
            <a:r>
              <a:rPr lang="en-US" sz="2400" dirty="0" smtClean="0"/>
              <a:t>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leading cause </a:t>
            </a:r>
            <a:r>
              <a:rPr lang="en-US" sz="2400" dirty="0"/>
              <a:t>of death </a:t>
            </a:r>
            <a:r>
              <a:rPr lang="en-US" sz="2400" dirty="0" smtClean="0"/>
              <a:t>in U.S.</a:t>
            </a: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49" y="2103121"/>
            <a:ext cx="7289751" cy="3808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603" y="6359805"/>
            <a:ext cx="50387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3280"/>
            <a:ext cx="8596668" cy="87147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Weight Gain during the Holidays </a:t>
            </a:r>
            <a:endParaRPr 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3640"/>
            <a:ext cx="7881214" cy="478973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Statistics show </a:t>
            </a: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that Americans gain between 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1 and 10 pounds </a:t>
            </a: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between 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Thanksgiving and the New Year</a:t>
            </a: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.</a:t>
            </a:r>
          </a:p>
          <a:p>
            <a:endParaRPr lang="en-US" sz="24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According to researchers at the National Institutes of Health, most Americans never lose the weight they gain during the winter holidays. </a:t>
            </a:r>
            <a:endParaRPr lang="en-US" sz="24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pounds add up year after year, making holiday weight gain an important factor in adult obesity.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365" y="3374265"/>
            <a:ext cx="4071334" cy="34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6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612" y="1417921"/>
            <a:ext cx="7134225" cy="470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631" y="6276619"/>
            <a:ext cx="50387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-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867" y="1140253"/>
            <a:ext cx="7467600" cy="50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0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Impacts on the Brain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300012"/>
              </p:ext>
            </p:extLst>
          </p:nvPr>
        </p:nvGraphicFramePr>
        <p:xfrm>
          <a:off x="646111" y="2052638"/>
          <a:ext cx="10711700" cy="4425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43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377" y="168387"/>
            <a:ext cx="9404723" cy="1400530"/>
          </a:xfrm>
        </p:spPr>
        <p:txBody>
          <a:bodyPr/>
          <a:lstStyle/>
          <a:p>
            <a:r>
              <a:rPr lang="en-US" dirty="0" smtClean="0"/>
              <a:t>Physical Activity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043464"/>
              </p:ext>
            </p:extLst>
          </p:nvPr>
        </p:nvGraphicFramePr>
        <p:xfrm>
          <a:off x="-1419649" y="1913314"/>
          <a:ext cx="11613516" cy="472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6926" y="0"/>
            <a:ext cx="3101064" cy="31378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24749" y="3359215"/>
            <a:ext cx="275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NEVER TOO LATE!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in Children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312396"/>
              </p:ext>
            </p:extLst>
          </p:nvPr>
        </p:nvGraphicFramePr>
        <p:xfrm>
          <a:off x="0" y="1853247"/>
          <a:ext cx="7741920" cy="4730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465" y="1853248"/>
            <a:ext cx="5126147" cy="428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2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5228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Cancer-Related Cognitive Impairment in Breast Cancer Survivors “</a:t>
            </a:r>
            <a:r>
              <a:rPr lang="en-US" dirty="0" err="1" smtClean="0"/>
              <a:t>Chemobrain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15" y="2591192"/>
            <a:ext cx="5606107" cy="4647042"/>
          </a:xfrm>
        </p:spPr>
        <p:txBody>
          <a:bodyPr>
            <a:noAutofit/>
          </a:bodyPr>
          <a:lstStyle/>
          <a:p>
            <a:r>
              <a:rPr lang="en-US" sz="2800" dirty="0" smtClean="0"/>
              <a:t>Changes in attention, concentration, and memory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800" dirty="0" err="1" smtClean="0"/>
              <a:t>Hyperactivation</a:t>
            </a:r>
            <a:r>
              <a:rPr lang="en-US" sz="2800" dirty="0" smtClean="0"/>
              <a:t> and reduced brain volume 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800" dirty="0"/>
              <a:t>15-25% incidence </a:t>
            </a:r>
            <a:endParaRPr lang="en-US" sz="2800" dirty="0" smtClean="0"/>
          </a:p>
          <a:p>
            <a:pPr lvl="1"/>
            <a:r>
              <a:rPr lang="en-US" sz="2400" dirty="0" smtClean="0"/>
              <a:t>Up to 20 </a:t>
            </a:r>
            <a:r>
              <a:rPr lang="en-US" sz="2400" dirty="0"/>
              <a:t>years </a:t>
            </a:r>
            <a:r>
              <a:rPr lang="en-US" sz="2400" dirty="0" smtClean="0"/>
              <a:t>post-treatment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571" y="0"/>
            <a:ext cx="3157924" cy="31579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58840" y="3430995"/>
            <a:ext cx="6477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Multifactorial etiology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Treatment </a:t>
            </a:r>
            <a:r>
              <a:rPr lang="en-US" sz="2800" b="1" dirty="0"/>
              <a:t>(neurotoxic, DNA damage)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Hormone changes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Inflammation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Fatigue &amp; Distress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6038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147770" y="1287406"/>
            <a:ext cx="5672840" cy="5561814"/>
            <a:chOff x="2096" y="0"/>
            <a:chExt cx="6652641" cy="6741989"/>
          </a:xfrm>
        </p:grpSpPr>
        <p:pic>
          <p:nvPicPr>
            <p:cNvPr id="11" name="Picture 38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" y="3267269"/>
              <a:ext cx="3844040" cy="3474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321" y="0"/>
              <a:ext cx="3328416" cy="3474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2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" y="0"/>
              <a:ext cx="3324225" cy="3472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7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321" y="3267269"/>
              <a:ext cx="3328416" cy="3474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31596" y="-113124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Fruit and Vegetable Consumption and Cognitive Function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748074" y="2224726"/>
            <a:ext cx="280918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Better Accuracy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691513" y="4835951"/>
            <a:ext cx="2865749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Shorter Reaction Times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7001" y="6479888"/>
            <a:ext cx="266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Zuniga et. al. In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843" y="70248"/>
            <a:ext cx="9404723" cy="1400530"/>
          </a:xfrm>
        </p:spPr>
        <p:txBody>
          <a:bodyPr/>
          <a:lstStyle/>
          <a:p>
            <a:r>
              <a:rPr lang="en-US" dirty="0" smtClean="0"/>
              <a:t>Fitness and Memory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852" y="1197401"/>
            <a:ext cx="5991225" cy="4991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63840" y="6488668"/>
            <a:ext cx="392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Mackenzie M et. al. In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Points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6111" y="2052918"/>
            <a:ext cx="10292821" cy="441561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Physical activity and nutrition impacts brain structure and function at all ages</a:t>
            </a:r>
          </a:p>
          <a:p>
            <a:endParaRPr lang="en-US" sz="2800" dirty="0"/>
          </a:p>
          <a:p>
            <a:r>
              <a:rPr lang="en-US" sz="2800" dirty="0" smtClean="0"/>
              <a:t>Aerobic &gt; Nonaerobic</a:t>
            </a:r>
          </a:p>
          <a:p>
            <a:pPr lvl="1"/>
            <a:r>
              <a:rPr lang="en-US" sz="2600" dirty="0" smtClean="0"/>
              <a:t>Every  bit of exercise helps!</a:t>
            </a:r>
          </a:p>
          <a:p>
            <a:endParaRPr lang="en-US" sz="2800" dirty="0"/>
          </a:p>
          <a:p>
            <a:r>
              <a:rPr lang="en-US" sz="2800" dirty="0" smtClean="0"/>
              <a:t>Maintain a healthy body weight</a:t>
            </a:r>
          </a:p>
          <a:p>
            <a:endParaRPr lang="en-US" sz="2800" dirty="0"/>
          </a:p>
          <a:p>
            <a:r>
              <a:rPr lang="en-US" sz="2800" dirty="0" smtClean="0"/>
              <a:t>Healthy foods &gt; dietary supplements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12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Thank You!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324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Enjoy the Holidays without the Weight Gain </a:t>
            </a:r>
            <a:endParaRPr 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4043"/>
            <a:ext cx="8596668" cy="437731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There are many strategies to help you avoid overeating. </a:t>
            </a:r>
            <a:endParaRPr lang="en-US" sz="24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Using 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a smaller plate, for instance, allows you to put less food on your plate and encourages proper portion sizes. </a:t>
            </a:r>
            <a:endParaRPr lang="en-US" sz="24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tart 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by filling your plate with vegetables and salad before going to the entrees and desserts. </a:t>
            </a:r>
            <a:endParaRPr lang="en-US" sz="24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Research 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shows eating a salad before your meal can help you eat fewer calories overall. </a:t>
            </a:r>
            <a:endParaRPr lang="en-US" sz="24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Eat 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slowly and savor every bite, and before you go back for seconds wait 10 minutes to see if you really are still hungry.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558" y="4054506"/>
            <a:ext cx="2717442" cy="280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erlin Sans FB" panose="020E0602020502020306" pitchFamily="34" charset="0"/>
              </a:rPr>
              <a:t>Enjoy the Holidays without the Weight gain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5746"/>
            <a:ext cx="7379271" cy="454501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In preparation for a big holiday party or feast, do not skip meals throughout the day. </a:t>
            </a: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This 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can result in overeating later</a:t>
            </a: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.</a:t>
            </a:r>
          </a:p>
          <a:p>
            <a:endParaRPr lang="en-US" sz="24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It is especially important to eat breakfast, as research shows that those who eat this morning meal tend to consume fewer calories throughout the day</a:t>
            </a: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High-fiber foods will satisfy hunger but are lower in calories, so include fruits, vegetables and whole grains in your meals.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557" y="2067547"/>
            <a:ext cx="3168085" cy="3019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71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86" y="1416908"/>
            <a:ext cx="3833502" cy="2792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098" y="191435"/>
            <a:ext cx="7226556" cy="65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to transform a refrigerator for healthy eating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1939" b="319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5409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599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Fruit &amp; Vegetables</a:t>
            </a:r>
            <a:endParaRPr 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728" y="1433384"/>
            <a:ext cx="8596668" cy="463269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Fresh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Canned or packed </a:t>
            </a:r>
            <a:endParaRPr lang="en-US" sz="24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Frozen</a:t>
            </a:r>
            <a:endParaRPr lang="en-US" sz="24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Dried</a:t>
            </a:r>
          </a:p>
          <a:p>
            <a:pPr marL="0" indent="0">
              <a:buNone/>
            </a:pPr>
            <a:endParaRPr lang="en-US" sz="2400" dirty="0">
              <a:latin typeface="Berlin Sans FB" panose="020E06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2" y="164485"/>
            <a:ext cx="2331378" cy="1453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634" y="3749730"/>
            <a:ext cx="1568141" cy="1177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306" y="360755"/>
            <a:ext cx="1440979" cy="1460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183" y="2164747"/>
            <a:ext cx="1311676" cy="1311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2523" y="2373264"/>
            <a:ext cx="1907574" cy="12578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054" y="5010150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2325" y="5219700"/>
            <a:ext cx="28003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Bread, Cereals And Other Grain Products</a:t>
            </a:r>
            <a:endParaRPr 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5617"/>
            <a:ext cx="6466931" cy="5499279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Bread</a:t>
            </a:r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, whole wheat </a:t>
            </a:r>
            <a:endParaRPr lang="en-US" sz="20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Cereal </a:t>
            </a:r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(whole grain)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Crackers </a:t>
            </a:r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(look for varieties that are whole grain and lower in salt)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Oatmeal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Pasta </a:t>
            </a:r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(consider whole grain varieties)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Rice </a:t>
            </a:r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(include some whole grain rice, such as brown rice</a:t>
            </a:r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)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READ THE LABEL: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Look for products that have 3 grams of fiber or more</a:t>
            </a:r>
          </a:p>
          <a:p>
            <a:r>
              <a:rPr lang="en-US" sz="2000" dirty="0">
                <a:solidFill>
                  <a:schemeClr val="tx1"/>
                </a:solidFill>
                <a:latin typeface="Berlin Sans FB" panose="020E0602020502020306" pitchFamily="34" charset="0"/>
              </a:rPr>
              <a:t>6</a:t>
            </a:r>
            <a:r>
              <a:rPr lang="en-US" sz="20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grams of sugar or less</a:t>
            </a:r>
            <a:endParaRPr lang="en-US" sz="20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004" y="1445354"/>
            <a:ext cx="2628900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004" y="3418618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505" y="1796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Proteins</a:t>
            </a:r>
            <a:endParaRPr lang="en-US" sz="32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469" y="1140024"/>
            <a:ext cx="8596668" cy="5343154"/>
          </a:xfrm>
        </p:spPr>
        <p:txBody>
          <a:bodyPr>
            <a:normAutofit fontScale="92500" lnSpcReduction="10000"/>
          </a:bodyPr>
          <a:lstStyle/>
          <a:p>
            <a:endParaRPr lang="en-US" sz="24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Nuts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Poultry</a:t>
            </a:r>
          </a:p>
          <a:p>
            <a:endParaRPr lang="en-US" sz="24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Fish</a:t>
            </a:r>
          </a:p>
          <a:p>
            <a:endParaRPr lang="en-US" sz="24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Dry </a:t>
            </a:r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Beans</a:t>
            </a:r>
          </a:p>
          <a:p>
            <a:endParaRPr lang="en-US" sz="24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Berlin Sans FB" panose="020E0602020502020306" pitchFamily="34" charset="0"/>
              </a:rPr>
              <a:t>Eggs </a:t>
            </a:r>
            <a:endParaRPr lang="en-US" sz="24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Meat</a:t>
            </a:r>
            <a:endParaRPr lang="en-US" sz="24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241" y="701032"/>
            <a:ext cx="1640562" cy="849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101" y="1589526"/>
            <a:ext cx="1567074" cy="1044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922" y="2493192"/>
            <a:ext cx="1845938" cy="1171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803" y="3348551"/>
            <a:ext cx="1722612" cy="1131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4973" y="4402122"/>
            <a:ext cx="1696866" cy="11291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9581" y="4966715"/>
            <a:ext cx="1465834" cy="14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290</TotalTime>
  <Words>1136</Words>
  <Application>Microsoft Office PowerPoint</Application>
  <PresentationFormat>Custom</PresentationFormat>
  <Paragraphs>262</Paragraphs>
  <Slides>29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Facet</vt:lpstr>
      <vt:lpstr>Keeping a Healthy Pantry  during the Holiday Season </vt:lpstr>
      <vt:lpstr>Weight Gain during the Holidays </vt:lpstr>
      <vt:lpstr>Enjoy the Holidays without the Weight Gain </vt:lpstr>
      <vt:lpstr>Enjoy the Holidays without the Weight gain </vt:lpstr>
      <vt:lpstr>PowerPoint Presentation</vt:lpstr>
      <vt:lpstr>Tips to transform a refrigerator for healthy eating</vt:lpstr>
      <vt:lpstr>Fruit &amp; Vegetables</vt:lpstr>
      <vt:lpstr>Bread, Cereals And Other Grain Products</vt:lpstr>
      <vt:lpstr>Proteins</vt:lpstr>
      <vt:lpstr>Milk and Milk Products</vt:lpstr>
      <vt:lpstr>Oils And Foods That Are Mainly Oil</vt:lpstr>
      <vt:lpstr>Seasonings</vt:lpstr>
      <vt:lpstr>Get Active, Healthy, and Happy</vt:lpstr>
      <vt:lpstr>Small Changes Make a Big Difference </vt:lpstr>
      <vt:lpstr>References: </vt:lpstr>
      <vt:lpstr>Healthy Brains </vt:lpstr>
      <vt:lpstr>TRAIL MAKING TEST</vt:lpstr>
      <vt:lpstr>TRAIL Making Test</vt:lpstr>
      <vt:lpstr>Incidence of Cognitive Impairment and Dementia</vt:lpstr>
      <vt:lpstr>PowerPoint Presentation</vt:lpstr>
      <vt:lpstr>PowerPoint Presentation</vt:lpstr>
      <vt:lpstr>Nutrition Impacts on the Brain</vt:lpstr>
      <vt:lpstr>Physical Activity</vt:lpstr>
      <vt:lpstr>Benefits in Children</vt:lpstr>
      <vt:lpstr>Cancer-Related Cognitive Impairment in Breast Cancer Survivors “Chemobrain”</vt:lpstr>
      <vt:lpstr>Fruit and Vegetable Consumption and Cognitive Function</vt:lpstr>
      <vt:lpstr>Fitness and Memory</vt:lpstr>
      <vt:lpstr>Take Home Points</vt:lpstr>
      <vt:lpstr>Thank You!</vt:lpstr>
    </vt:vector>
  </TitlesOfParts>
  <Company>Texas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Refrigerator and Pantry during the Holidays</dc:title>
  <dc:creator>Hernandez Rosa, Ana M</dc:creator>
  <cp:lastModifiedBy> </cp:lastModifiedBy>
  <cp:revision>21</cp:revision>
  <dcterms:created xsi:type="dcterms:W3CDTF">2014-12-10T19:34:25Z</dcterms:created>
  <dcterms:modified xsi:type="dcterms:W3CDTF">2014-12-11T17:38:26Z</dcterms:modified>
</cp:coreProperties>
</file>