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1214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EB6FA-A872-AC8E-5E62-B87ABA9A0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5E587C-41FB-A5DE-4C07-8C7FBF58DA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55CF73-CEF8-EE48-7A9A-98FEA805A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A12AA4-1E37-08C1-0EC8-F9049B737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D1F0F4-6E26-34BC-34AA-11309006D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168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B923D-FE5B-2C13-B3B0-D99080DAD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3C3DDE-634E-A9A1-2CC4-AB42890646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334E6-9EEC-01EA-ADC6-DE99C3F16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A9CAD-8FBD-2036-269B-F35B1870E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7573A2-D585-2E35-53C3-74B033DF9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40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1BBE40-B459-0807-A530-EE891DCEF8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9B19C3-84C6-9B06-4686-D974C64FB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536AC-806E-67B9-F2AF-EFADC9F6ED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6A7B79-4ED8-5548-04E9-A8EBCAEC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7FCC10-E945-EB18-CF9E-5238AD8D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84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79E6F2-9492-9B93-9A04-C8435E7EF5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E4ED8-2821-F2AC-85D3-317B975A1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02650-F69B-3C8D-2DB8-B8F39D58B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9E4025-2B3B-5865-FC63-309BB57BF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917CDE-3C92-5928-8212-9BC8A0CCF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09261-DCFF-D38D-9EEB-29867CC93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FE283-3C0D-D8CF-061D-0890025C3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32F69E-804B-2039-5852-26DE6D6BF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D0227-62B1-630E-4DB9-EB3674185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B85B2-F803-1151-6548-14D0176D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07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5092A3-D0E4-E120-8639-02FF336FF4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23895-CF0F-1B2F-675F-4AF6153E8CE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82AB2-B58E-206C-3FB4-2AA79EF5F4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A36FEB-D3CD-93A8-6138-E09882A9C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843B5C-E9D9-2E18-B502-765B667A8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7C7EEA-B232-449D-2A5A-BC2EE855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9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4E611-5F94-C59B-8640-D5B857E80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F80F31-6281-60B4-2F51-46622A28A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BC6293-CAA3-14A9-CD22-0A26722618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1578A2-1290-7ADA-6252-39C77B8EA8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4D0BFB-27B6-AF86-C752-80F144B08E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E979D4-D005-063C-F426-864C29E5F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AEAF68-0875-C965-4B4C-CCC66ECFC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5841BD-2C47-CA38-2F22-8AF59D704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264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160BA-9DF0-62FA-7B13-00A05B22AA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95A886-7F63-C94C-3282-58326357A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720D6-F1E9-2E86-A026-014EB5346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750AE-500A-85EF-4118-3C0B9FA5F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71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7F06D2-0006-8EA1-F783-ADC8FFC77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D241F-135D-928B-A4FC-97DA6A163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C1EED5-0842-6861-A3CF-C04677A2FD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176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6B6BC-8DF3-8F4C-20A8-0699251D14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2F6C5-1902-71D0-D500-233D61727D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146523-CA63-3438-70DA-6BB387AA12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5AC4D7-E4F5-F487-C7B6-F93FBDB3B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B9F64C-17D3-C59F-FCA4-BE46C1C3D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E9E263-C794-8101-6C70-45F7462FE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76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31428F-A94F-ACB4-FAE2-A8CF0A97E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7C0B7-FF9A-2A5A-CABB-DE717DFFD0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39F362-16F9-2129-17B0-E9D6C7F4D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89F6FA-2BF1-9208-C1CB-BA8C9E3A9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D0C587-1E4D-DBCF-A3E1-94854FD55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3C3DDC-3584-09A4-A9F4-B8D3E0FBB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4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1496B0-DBCE-2211-A112-365F76974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D76007-4240-213F-472B-665E6DC3C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AD8D08-9F32-D1BA-A774-2B6D2112E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1FEB0B-9649-4712-9500-2F38EB475BC3}" type="datetimeFigureOut">
              <a:rPr lang="en-US" smtClean="0"/>
              <a:t>10/16/2024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7076BC-CA3B-AB30-187D-60E8BE01DB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EF57E-2236-2944-F62A-D9A1BBCCA1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6B2E311-20D6-48FC-8ABA-41D20F53126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2472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hyperlink" Target="https://www.acp-usa.org/about-us/mission" TargetMode="External"/><Relationship Id="rId18" Type="http://schemas.openxmlformats.org/officeDocument/2006/relationships/hyperlink" Target="mailto:Amanda.torres@co.hays.tx.us" TargetMode="External"/><Relationship Id="rId26" Type="http://schemas.openxmlformats.org/officeDocument/2006/relationships/hyperlink" Target="https://tim.txstate.edu/vacertificationrequest/Login?returnurl=%2fvacertificationrequest%2f" TargetMode="External"/><Relationship Id="rId3" Type="http://schemas.openxmlformats.org/officeDocument/2006/relationships/hyperlink" Target="../../../Local/Microsoft/Windows/INetCache/Content.Outlook/YAHX5VV0/careerservices.txst.edu" TargetMode="External"/><Relationship Id="rId21" Type="http://schemas.openxmlformats.org/officeDocument/2006/relationships/hyperlink" Target="https://www.pm-prolearn.com/blog/categories/military" TargetMode="External"/><Relationship Id="rId34" Type="http://schemas.openxmlformats.org/officeDocument/2006/relationships/hyperlink" Target="mailto:veteransalliance@txstate.edu" TargetMode="External"/><Relationship Id="rId7" Type="http://schemas.openxmlformats.org/officeDocument/2006/relationships/hyperlink" Target="https://www.workintexas.com/" TargetMode="External"/><Relationship Id="rId12" Type="http://schemas.openxmlformats.org/officeDocument/2006/relationships/hyperlink" Target="https://help.usajobs.gov/how-to/account/documents/resume/build" TargetMode="External"/><Relationship Id="rId17" Type="http://schemas.openxmlformats.org/officeDocument/2006/relationships/hyperlink" Target="https://www.hayscountytx.gov/veterans-services" TargetMode="External"/><Relationship Id="rId25" Type="http://schemas.openxmlformats.org/officeDocument/2006/relationships/hyperlink" Target="http://www.va.txstate.edu/" TargetMode="External"/><Relationship Id="rId33" Type="http://schemas.openxmlformats.org/officeDocument/2006/relationships/hyperlink" Target="https://nam04.safelinks.protection.outlook.com/?url=https%3A%2F%2Ftwc.texas.gov%2Ffiles%2Fjobseekers%2Fvocational-rehabilitation-appeal-process-twc.pdf&amp;data=05%7C02%7Cjessica.dunn%40txstate.edu%7C2b1ebca13b4947dd4c3208dcc144c0d3%7Cb19c134a14c94d4caf65c420f94c8cbb%7C0%7C0%7C638597748768159057%7CUnknown%7CTWFpbGZsb3d8eyJWIjoiMC4wLjAwMDAiLCJQIjoiV2luMzIiLCJBTiI6Ik1haWwiLCJXVCI6Mn0%3D%7C4000%7C%7C%7C&amp;sdata=kLjrC6FzcrwyHKI72ZTAu8W%2FmfIQC7mZpgK1PTAPoiM%3D&amp;reserved=0" TargetMode="External"/><Relationship Id="rId2" Type="http://schemas.openxmlformats.org/officeDocument/2006/relationships/hyperlink" Target="mailto:rossw@txstate.edu" TargetMode="External"/><Relationship Id="rId16" Type="http://schemas.openxmlformats.org/officeDocument/2006/relationships/hyperlink" Target="mailto:veteranservices@hayscountytx.gov" TargetMode="External"/><Relationship Id="rId20" Type="http://schemas.openxmlformats.org/officeDocument/2006/relationships/hyperlink" Target="https://patriotshall.org/" TargetMode="External"/><Relationship Id="rId29" Type="http://schemas.openxmlformats.org/officeDocument/2006/relationships/hyperlink" Target="mailto:ods@txstate.edu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tvc.texas.gov/" TargetMode="External"/><Relationship Id="rId11" Type="http://schemas.openxmlformats.org/officeDocument/2006/relationships/hyperlink" Target="https://www.usajobs.gov/" TargetMode="External"/><Relationship Id="rId24" Type="http://schemas.openxmlformats.org/officeDocument/2006/relationships/image" Target="../media/image1.png"/><Relationship Id="rId32" Type="http://schemas.openxmlformats.org/officeDocument/2006/relationships/hyperlink" Target="https://nam04.safelinks.protection.outlook.com/?url=https%3A%2F%2Ftwc.texas.gov%2Fjobseekers%2Fvocational-rehabilitation-services&amp;data=05%7C02%7Cjessica.dunn%40txstate.edu%7C2b1ebca13b4947dd4c3208dcc144c0d3%7Cb19c134a14c94d4caf65c420f94c8cbb%7C0%7C0%7C638597748768138592%7CUnknown%7CTWFpbGZsb3d8eyJWIjoiMC4wLjAwMDAiLCJQIjoiV2luMzIiLCJBTiI6Ik1haWwiLCJXVCI6Mn0%3D%7C4000%7C%7C%7C&amp;sdata=%2FC4xczSCB48z9U0HP73Yf9TumQA1V9ssOoukhYmvxSQ%3D&amp;reserved=0" TargetMode="External"/><Relationship Id="rId5" Type="http://schemas.openxmlformats.org/officeDocument/2006/relationships/hyperlink" Target="mailto:Vets@txstate.edu" TargetMode="External"/><Relationship Id="rId15" Type="http://schemas.openxmlformats.org/officeDocument/2006/relationships/hyperlink" Target="https://www.dos.txstate.edu/" TargetMode="External"/><Relationship Id="rId23" Type="http://schemas.openxmlformats.org/officeDocument/2006/relationships/hyperlink" Target="https://www.militaryonesource.mil/resources/millife-guides/higher-education-for-your-children/" TargetMode="External"/><Relationship Id="rId28" Type="http://schemas.openxmlformats.org/officeDocument/2006/relationships/hyperlink" Target="https://www.sbs.txst.edu/" TargetMode="External"/><Relationship Id="rId10" Type="http://schemas.openxmlformats.org/officeDocument/2006/relationships/hyperlink" Target="mailto:casvcp@txstate.edu" TargetMode="External"/><Relationship Id="rId19" Type="http://schemas.openxmlformats.org/officeDocument/2006/relationships/hyperlink" Target="https://www.va.gov/central-texas-health-care/locations/" TargetMode="External"/><Relationship Id="rId31" Type="http://schemas.openxmlformats.org/officeDocument/2006/relationships/hyperlink" Target="https://www.counseling.txst.edu/" TargetMode="External"/><Relationship Id="rId4" Type="http://schemas.openxmlformats.org/officeDocument/2006/relationships/hyperlink" Target="https://www.careerservices.txst.edu/headshots.html" TargetMode="External"/><Relationship Id="rId9" Type="http://schemas.openxmlformats.org/officeDocument/2006/relationships/hyperlink" Target="mailto:isaac.marquez@tvc.texas.gov" TargetMode="External"/><Relationship Id="rId14" Type="http://schemas.openxmlformats.org/officeDocument/2006/relationships/hyperlink" Target="https://attorney.dos.txstate.edu/" TargetMode="External"/><Relationship Id="rId22" Type="http://schemas.openxmlformats.org/officeDocument/2006/relationships/hyperlink" Target="https://usveteransmagazine.com/scholarships/" TargetMode="External"/><Relationship Id="rId27" Type="http://schemas.openxmlformats.org/officeDocument/2006/relationships/hyperlink" Target="https://www.va.txst.edu/required-documents.html" TargetMode="External"/><Relationship Id="rId30" Type="http://schemas.openxmlformats.org/officeDocument/2006/relationships/hyperlink" Target="https://www.ods.txst.edu/" TargetMode="External"/><Relationship Id="rId35" Type="http://schemas.openxmlformats.org/officeDocument/2006/relationships/image" Target="../media/image2.png"/><Relationship Id="rId8" Type="http://schemas.openxmlformats.org/officeDocument/2006/relationships/hyperlink" Target="mailto:Zachery.staley@tvc.texas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0E6D924B-5DC6-5907-E9A2-40DC35315BBC}"/>
              </a:ext>
            </a:extLst>
          </p:cNvPr>
          <p:cNvSpPr txBox="1"/>
          <p:nvPr/>
        </p:nvSpPr>
        <p:spPr>
          <a:xfrm>
            <a:off x="4236507" y="1002092"/>
            <a:ext cx="4187596" cy="59816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Texas State </a:t>
            </a:r>
            <a:r>
              <a:rPr lang="en-US" sz="1000" b="1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Career Services</a:t>
            </a:r>
          </a:p>
          <a:p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Ross Wood, M.A., Veteran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LBJ Student Center 5-7.1, 512-245-2645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rossw@txstate.edu</a:t>
            </a:r>
            <a:r>
              <a:rPr lang="en-US" sz="1000" b="1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or </a:t>
            </a:r>
            <a:r>
              <a:rPr lang="en-US" sz="1000" b="1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3" action="ppaction://hlinkfil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careerservices.txst.edu</a:t>
            </a:r>
            <a:endParaRPr lang="en-US" sz="1000" b="1" u="sng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Get a free professional photo:</a:t>
            </a:r>
            <a:endParaRPr lang="en-US" sz="1000" kern="100" dirty="0">
              <a:solidFill>
                <a:srgbClr val="501214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  <a:hlinkClick r:id="rId4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dirty="0">
                <a:solidFill>
                  <a:srgbClr val="0070C0"/>
                </a:solidFill>
                <a:effectLst/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https://www.careerservices.txst.edu/headshots.html</a:t>
            </a:r>
            <a:endParaRPr lang="en-US" sz="1000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TXST HR Talent Acquisition and Veteran’s Hiring Coordinator </a:t>
            </a:r>
          </a:p>
          <a:p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Justin Mirelez, Veteran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512-245-1644 or </a:t>
            </a:r>
            <a:r>
              <a:rPr lang="en-US" sz="1000" u="sng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Vets@txstate.edu</a:t>
            </a:r>
            <a:r>
              <a:rPr lang="en-US" sz="1000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0070C0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/>
            <a:r>
              <a:rPr lang="en-US" sz="1000" b="1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Texas Veterans Commission </a:t>
            </a:r>
          </a:p>
          <a:p>
            <a:pPr algn="ctr"/>
            <a:r>
              <a:rPr lang="en-US" sz="10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Nunito Sans Normal" pitchFamily="2" charset="0"/>
                <a:hlinkClick r:id="rId6"/>
              </a:rPr>
              <a:t>https://tvc.texas.gov/</a:t>
            </a:r>
            <a:r>
              <a:rPr lang="en-US" sz="1000" b="1" i="0" dirty="0">
                <a:solidFill>
                  <a:srgbClr val="0070C0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 or 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7"/>
              </a:rPr>
              <a:t>https://www.workintexas.com/</a:t>
            </a: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Zachery (Zac) Staley, Rural Veterans Career Advisor</a:t>
            </a:r>
          </a:p>
          <a:p>
            <a:r>
              <a:rPr lang="en-US" sz="1000" dirty="0">
                <a:solidFill>
                  <a:srgbClr val="501214"/>
                </a:solidFill>
                <a:effectLst/>
                <a:latin typeface="Segoe UI" panose="020B0502040204020203" pitchFamily="34" charset="0"/>
                <a:ea typeface="Aptos" panose="020B0004020202020204" pitchFamily="34" charset="0"/>
                <a:cs typeface="Aptos" panose="020B0004020202020204" pitchFamily="34" charset="0"/>
              </a:rPr>
              <a:t>4794 Transportation Way Building 5, Suite 500</a:t>
            </a: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Zachery.staley@tvc.texas.gov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or 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512-392-1291 Ext 3023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Isacc Marquez-Diaz, Round Rock Veterans Advisor</a:t>
            </a:r>
          </a:p>
          <a:p>
            <a:r>
              <a:rPr lang="en-US" sz="1000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isaac.marquez@tvc.texas.gov</a:t>
            </a:r>
            <a:r>
              <a:rPr lang="en-US" sz="1000" i="1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or 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512-960-5202</a:t>
            </a:r>
          </a:p>
          <a:p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/>
            <a:r>
              <a:rPr lang="en-US" sz="1000" b="1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TXST Veterans Curation Program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Times New Roman" panose="02020603050405020304" pitchFamily="18" charset="0"/>
                <a:cs typeface="Aptos" panose="020B0004020202020204" pitchFamily="34" charset="0"/>
              </a:rPr>
              <a:t>Center for Archaeological Studies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Times New Roman" panose="02020603050405020304" pitchFamily="18" charset="0"/>
                <a:cs typeface="Aptos" panose="020B0004020202020204" pitchFamily="34" charset="0"/>
              </a:rPr>
              <a:t>, 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Times New Roman" panose="02020603050405020304" pitchFamily="18" charset="0"/>
                <a:cs typeface="Aptos" panose="020B0004020202020204" pitchFamily="34" charset="0"/>
              </a:rPr>
              <a:t>Trinity 120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Times New Roman" panose="02020603050405020304" pitchFamily="18" charset="0"/>
                <a:cs typeface="Aptos" panose="020B0004020202020204" pitchFamily="34" charset="0"/>
              </a:rPr>
              <a:t>- P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Times New Roman" panose="02020603050405020304" pitchFamily="18" charset="0"/>
                <a:cs typeface="Aptos" panose="020B0004020202020204" pitchFamily="34" charset="0"/>
              </a:rPr>
              <a:t>art-time job opportunities and vocational resources for veterans.</a:t>
            </a: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u="sng" dirty="0">
                <a:solidFill>
                  <a:srgbClr val="501214"/>
                </a:solidFill>
                <a:effectLst/>
                <a:latin typeface="Nunito Sans Normal" pitchFamily="2" charset="0"/>
                <a:ea typeface="Times New Roman" panose="02020603050405020304" pitchFamily="18" charset="0"/>
                <a:cs typeface="Aptos" panose="020B0004020202020204" pitchFamily="34" charset="0"/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casvcp@txstate.edu</a:t>
            </a: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USAJOBS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– Target Government Jobs that give Veteran Preference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https://www.usajobs.gov/</a:t>
            </a:r>
            <a:endParaRPr lang="en-US" sz="1000" b="1" dirty="0">
              <a:solidFill>
                <a:srgbClr val="0070C0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https://help.usajobs.gov/how-to/account/documents/resume/build</a:t>
            </a:r>
            <a:endParaRPr lang="en-US" sz="1000" dirty="0">
              <a:solidFill>
                <a:srgbClr val="0070C0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1000" b="1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American Corporate Partners (ACP) – Veteran Mentorship Program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0070C0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https://www.acp-usa.org/about-us/mission</a:t>
            </a:r>
            <a:endParaRPr lang="en-US" sz="1000" dirty="0">
              <a:solidFill>
                <a:srgbClr val="0070C0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Attorney for Students Office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|</a:t>
            </a:r>
            <a:r>
              <a:rPr lang="en-US" sz="1000" b="1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r>
              <a:rPr lang="en-US" sz="1000" b="1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Dean of Students Office</a:t>
            </a: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LBJ Student Center 530 | 512 245-2370</a:t>
            </a:r>
          </a:p>
          <a:p>
            <a:pPr>
              <a:lnSpc>
                <a:spcPct val="105000"/>
              </a:lnSpc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Dr. Kama Davis</a:t>
            </a:r>
          </a:p>
          <a:p>
            <a:pPr marL="0" marR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effectLst/>
              <a:latin typeface="Nunito Sans Normal" pitchFamily="2" charset="0"/>
              <a:ea typeface="Aptos" panose="020B00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6828D79-48C6-6FCE-50DC-6F8E42F03B53}"/>
              </a:ext>
            </a:extLst>
          </p:cNvPr>
          <p:cNvSpPr txBox="1"/>
          <p:nvPr/>
        </p:nvSpPr>
        <p:spPr>
          <a:xfrm>
            <a:off x="8445596" y="1161532"/>
            <a:ext cx="3722177" cy="585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i="0" dirty="0">
                <a:solidFill>
                  <a:srgbClr val="501214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Hays County Veterans Service Office</a:t>
            </a:r>
          </a:p>
          <a:p>
            <a:pPr algn="l"/>
            <a:r>
              <a:rPr lang="en-US" sz="1000" b="0" i="0" dirty="0">
                <a:solidFill>
                  <a:srgbClr val="501214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Services Offered (not all inclusive):</a:t>
            </a:r>
          </a:p>
          <a:p>
            <a:pPr indent="-182880" algn="l">
              <a:buFont typeface="Arial" panose="020B0604020202020204" pitchFamily="34" charset="0"/>
              <a:buChar char="•"/>
            </a:pPr>
            <a:r>
              <a:rPr lang="en-US" sz="800" b="0" i="0" dirty="0">
                <a:solidFill>
                  <a:srgbClr val="501214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 </a:t>
            </a:r>
            <a:r>
              <a:rPr lang="en-US" sz="1000" b="0" i="0" dirty="0">
                <a:solidFill>
                  <a:srgbClr val="501214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Filing Various Claims with Veterans Affairs (VA)</a:t>
            </a:r>
          </a:p>
          <a:p>
            <a:pPr indent="-182880" algn="l"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rgbClr val="501214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 Providing assistance with the VA</a:t>
            </a:r>
            <a:endParaRPr lang="en-US" sz="1000" dirty="0">
              <a:solidFill>
                <a:srgbClr val="501214"/>
              </a:solidFill>
              <a:highlight>
                <a:srgbClr val="FFFFFF"/>
              </a:highlight>
              <a:latin typeface="Nunito Sans Normal" pitchFamily="2" charset="0"/>
            </a:endParaRPr>
          </a:p>
          <a:p>
            <a:pPr indent="-182880" algn="l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000" b="0" i="0" dirty="0">
                <a:solidFill>
                  <a:srgbClr val="501214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 Provide general info on Texas State benefits for Disabled </a:t>
            </a:r>
            <a:r>
              <a:rPr lang="en-US" sz="1000" b="0" i="0" dirty="0">
                <a:solidFill>
                  <a:srgbClr val="484848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512-392-8387 or </a:t>
            </a:r>
            <a:r>
              <a:rPr lang="en-US" sz="1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  <a:hlinkClick r:id="rId16"/>
              </a:rPr>
              <a:t>veteranservices@hayscountytx.gov</a:t>
            </a:r>
            <a:r>
              <a:rPr lang="en-US" sz="10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Aptos" panose="020B0004020202020204" pitchFamily="34" charset="0"/>
              </a:rPr>
              <a:t> </a:t>
            </a:r>
          </a:p>
          <a:p>
            <a:pPr algn="l"/>
            <a:r>
              <a:rPr lang="en-US" sz="1000" b="0" i="0" dirty="0">
                <a:solidFill>
                  <a:srgbClr val="484848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111 E. San Antonio Street, Suite 200, San Marcos, TX 78666</a:t>
            </a:r>
            <a:br>
              <a:rPr lang="en-US" sz="1000" b="0" i="0" dirty="0">
                <a:solidFill>
                  <a:srgbClr val="484848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</a:br>
            <a:r>
              <a:rPr lang="en-US" sz="1000" i="0" dirty="0">
                <a:solidFill>
                  <a:srgbClr val="484848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Monday - Friday: </a:t>
            </a:r>
            <a:r>
              <a:rPr lang="en-US" sz="1000" b="0" i="0" dirty="0">
                <a:solidFill>
                  <a:srgbClr val="484848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8:00 am-5:00 pm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u="sng" dirty="0">
                <a:solidFill>
                  <a:srgbClr val="0000FF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17"/>
              </a:rPr>
              <a:t>https://www.hayscountytx.gov/veterans-services</a:t>
            </a:r>
            <a:endParaRPr lang="en-US" sz="1000" b="0" i="0" dirty="0">
              <a:solidFill>
                <a:srgbClr val="484848"/>
              </a:solidFill>
              <a:effectLst/>
              <a:highlight>
                <a:srgbClr val="FFFFFF"/>
              </a:highlight>
              <a:latin typeface="Nunito Sans Normal" pitchFamily="2" charset="0"/>
            </a:endParaRPr>
          </a:p>
          <a:p>
            <a:pPr algn="l"/>
            <a:endParaRPr lang="en-US" sz="1000" dirty="0">
              <a:solidFill>
                <a:srgbClr val="484848"/>
              </a:solidFill>
              <a:highlight>
                <a:srgbClr val="FFFFFF"/>
              </a:highlight>
              <a:latin typeface="Nunito Sans Normal" pitchFamily="2" charset="0"/>
            </a:endParaRPr>
          </a:p>
          <a:p>
            <a:pPr algn="ctr">
              <a:lnSpc>
                <a:spcPct val="107000"/>
              </a:lnSpc>
              <a:tabLst>
                <a:tab pos="400050" algn="l"/>
              </a:tabLst>
            </a:pPr>
            <a:r>
              <a:rPr lang="en-US" sz="1000" b="1" kern="100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Hope 4 Hays County Veterans</a:t>
            </a: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r>
              <a:rPr lang="en-US" sz="1000" kern="100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Non-emergency financial assistant for rent, utilities, car payments &amp; more. 512-781-8489 or 512-392-8397 </a:t>
            </a:r>
            <a:r>
              <a:rPr lang="en-US" sz="1000" kern="100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18"/>
              </a:rPr>
              <a:t>Amanda.torres@co.hays.tx.us</a:t>
            </a:r>
            <a:r>
              <a:rPr lang="en-US" sz="1000" kern="100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1100" u="sng" dirty="0">
                <a:solidFill>
                  <a:srgbClr val="0563C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  <a:hlinkClick r:id="rId16"/>
              </a:rPr>
              <a:t>veteranservices@hayscountytx.gov</a:t>
            </a:r>
            <a:endParaRPr lang="en-US" sz="11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endParaRPr lang="en-US" sz="1000" b="0" i="0" dirty="0">
              <a:solidFill>
                <a:srgbClr val="484848"/>
              </a:solidFill>
              <a:effectLst/>
              <a:highlight>
                <a:srgbClr val="FFFFFF"/>
              </a:highlight>
              <a:latin typeface="Nunito Sans Normal" pitchFamily="2" charset="0"/>
            </a:endParaRPr>
          </a:p>
          <a:p>
            <a:pPr algn="ctr">
              <a:lnSpc>
                <a:spcPct val="107000"/>
              </a:lnSpc>
              <a:tabLst>
                <a:tab pos="400050" algn="l"/>
              </a:tabLst>
            </a:pPr>
            <a:r>
              <a:rPr lang="en-US" sz="1000" b="1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Veteran Affairs Health Care &amp; More</a:t>
            </a:r>
            <a:endParaRPr lang="en-US" sz="1000" b="1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r>
              <a:rPr lang="en-US" sz="1000" dirty="0">
                <a:solidFill>
                  <a:srgbClr val="0070C0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Locations | VA Central Texas Health Care | Veterans Affairs</a:t>
            </a:r>
            <a:endParaRPr lang="en-US" sz="1000" b="1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1000" b="0" i="0" dirty="0">
              <a:solidFill>
                <a:srgbClr val="484848"/>
              </a:solidFill>
              <a:effectLst/>
              <a:highlight>
                <a:srgbClr val="FFFFFF"/>
              </a:highlight>
              <a:latin typeface="Nunito Sans Normal" pitchFamily="2" charset="0"/>
            </a:endParaRPr>
          </a:p>
          <a:p>
            <a:pPr algn="ctr"/>
            <a:r>
              <a:rPr lang="en-US" sz="1000" b="1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Patriots Hall – Veteran Center - Building Community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dirty="0">
                <a:solidFill>
                  <a:srgbClr val="0070C0"/>
                </a:solidFill>
                <a:effectLst/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https://patriotshall.org/</a:t>
            </a:r>
            <a:r>
              <a:rPr lang="en-US" sz="1000" dirty="0">
                <a:solidFill>
                  <a:srgbClr val="0070C0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000" b="0" i="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Nunito Sans Normal" pitchFamily="2" charset="0"/>
              </a:rPr>
              <a:t>231 Patriots Hall Blvd, Dripping Springs, TX 78620</a:t>
            </a: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endParaRPr lang="en-US" sz="1000" b="0" i="0" dirty="0">
              <a:solidFill>
                <a:srgbClr val="501214"/>
              </a:solidFill>
              <a:effectLst/>
              <a:highlight>
                <a:srgbClr val="FFFFFF"/>
              </a:highlight>
              <a:latin typeface="Nunito Sans Normal" pitchFamily="2" charset="0"/>
            </a:endParaRPr>
          </a:p>
          <a:p>
            <a:pPr algn="ctr">
              <a:lnSpc>
                <a:spcPct val="107000"/>
              </a:lnSpc>
              <a:tabLst>
                <a:tab pos="400050" algn="l"/>
              </a:tabLst>
            </a:pPr>
            <a:r>
              <a:rPr lang="en-US" sz="1000" b="1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Professional Certificates – Veteran Discounts &amp; Funds</a:t>
            </a: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r>
              <a:rPr lang="en-US" sz="1000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Project Management and other Certificates</a:t>
            </a: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r>
              <a:rPr lang="en-US" sz="1000" b="1" dirty="0">
                <a:solidFill>
                  <a:srgbClr val="501214"/>
                </a:solidFill>
                <a:highlight>
                  <a:srgbClr val="FFFFFF"/>
                </a:highlight>
                <a:latin typeface="Nunito Sans Normal" pitchFamily="2" charset="0"/>
              </a:rPr>
              <a:t> </a:t>
            </a:r>
            <a:r>
              <a:rPr lang="en-US" sz="1000" b="1" kern="100" dirty="0">
                <a:solidFill>
                  <a:srgbClr val="0070C0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https://www.pm-prolearn.com/blog/categories/military</a:t>
            </a:r>
            <a:endParaRPr lang="en-US" sz="1000" b="1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endParaRPr lang="en-US" sz="1000" b="1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tabLst>
                <a:tab pos="400050" algn="l"/>
              </a:tabLst>
            </a:pPr>
            <a:r>
              <a:rPr lang="en-US" sz="1000" b="1" kern="100" dirty="0">
                <a:solidFill>
                  <a:srgbClr val="501214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Military Scholarships</a:t>
            </a: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r>
              <a:rPr lang="en-US" sz="1000" b="1" kern="100" dirty="0">
                <a:solidFill>
                  <a:srgbClr val="0070C0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https://usveteransmagazine.com/scholarships/</a:t>
            </a:r>
            <a:endParaRPr lang="en-US" sz="1000" b="1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r>
              <a:rPr lang="en-US" sz="1000" b="1" kern="100" dirty="0">
                <a:solidFill>
                  <a:srgbClr val="0070C0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23"/>
              </a:rPr>
              <a:t>https://www.militaryonesource.mil/resources/millife-guides/higher-education-for-your-children/</a:t>
            </a:r>
            <a:endParaRPr lang="en-US" sz="1000" b="1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tabLst>
                <a:tab pos="400050" algn="l"/>
              </a:tabLst>
            </a:pPr>
            <a:endParaRPr lang="en-US" sz="1800" b="1" kern="100" dirty="0">
              <a:solidFill>
                <a:srgbClr val="501214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dirty="0">
                <a:effectLst/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As of 10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/21/2024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law264@txstate.edu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7DC7782-AA9A-2092-E6BE-93CA9F569F91}"/>
              </a:ext>
            </a:extLst>
          </p:cNvPr>
          <p:cNvSpPr txBox="1"/>
          <p:nvPr/>
        </p:nvSpPr>
        <p:spPr>
          <a:xfrm>
            <a:off x="387261" y="703691"/>
            <a:ext cx="118440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501214"/>
                </a:solidFill>
                <a:latin typeface="Brandon grotesque black" panose="020B0A03020203060202"/>
              </a:rPr>
              <a:t>                         VETERANS GUIDE FOR TEXAS STATE STUDENTS </a:t>
            </a:r>
          </a:p>
        </p:txBody>
      </p:sp>
      <p:sp>
        <p:nvSpPr>
          <p:cNvPr id="6" name="Graphic 2">
            <a:extLst>
              <a:ext uri="{FF2B5EF4-FFF2-40B4-BE49-F238E27FC236}">
                <a16:creationId xmlns:a16="http://schemas.microsoft.com/office/drawing/2014/main" id="{E3C80B33-C281-F930-D0D2-F18854BAC3D7}"/>
              </a:ext>
            </a:extLst>
          </p:cNvPr>
          <p:cNvSpPr/>
          <p:nvPr/>
        </p:nvSpPr>
        <p:spPr>
          <a:xfrm>
            <a:off x="1" y="-20873"/>
            <a:ext cx="12191999" cy="700936"/>
          </a:xfrm>
          <a:custGeom>
            <a:avLst/>
            <a:gdLst/>
            <a:ahLst/>
            <a:cxnLst/>
            <a:rect l="l" t="t" r="r" b="b"/>
            <a:pathLst>
              <a:path w="7766050" h="1249045">
                <a:moveTo>
                  <a:pt x="0" y="1249045"/>
                </a:moveTo>
                <a:lnTo>
                  <a:pt x="7766029" y="1249045"/>
                </a:lnTo>
                <a:lnTo>
                  <a:pt x="7766029" y="0"/>
                </a:lnTo>
                <a:lnTo>
                  <a:pt x="0" y="0"/>
                </a:lnTo>
                <a:lnTo>
                  <a:pt x="0" y="1249045"/>
                </a:lnTo>
                <a:close/>
              </a:path>
            </a:pathLst>
          </a:custGeom>
          <a:solidFill>
            <a:srgbClr val="501212"/>
          </a:solidFill>
        </p:spPr>
        <p:txBody>
          <a:bodyPr wrap="square" lIns="0" tIns="0" rIns="0" bIns="0" rtlCol="0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14" name="Image 6">
            <a:extLst>
              <a:ext uri="{FF2B5EF4-FFF2-40B4-BE49-F238E27FC236}">
                <a16:creationId xmlns:a16="http://schemas.microsoft.com/office/drawing/2014/main" id="{7F15ED08-7159-5E7F-C7C9-D67DDB064EB2}"/>
              </a:ext>
            </a:extLst>
          </p:cNvPr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0852030" y="121024"/>
            <a:ext cx="1184411" cy="322029"/>
          </a:xfrm>
          <a:prstGeom prst="rect">
            <a:avLst/>
          </a:prstGeom>
        </p:spPr>
      </p:pic>
      <p:sp>
        <p:nvSpPr>
          <p:cNvPr id="15" name="Minus Sign 14">
            <a:extLst>
              <a:ext uri="{FF2B5EF4-FFF2-40B4-BE49-F238E27FC236}">
                <a16:creationId xmlns:a16="http://schemas.microsoft.com/office/drawing/2014/main" id="{89802B99-52AD-CA71-75BA-B0FB747B34EF}"/>
              </a:ext>
            </a:extLst>
          </p:cNvPr>
          <p:cNvSpPr/>
          <p:nvPr/>
        </p:nvSpPr>
        <p:spPr>
          <a:xfrm>
            <a:off x="-2219417" y="425088"/>
            <a:ext cx="16601243" cy="272940"/>
          </a:xfrm>
          <a:prstGeom prst="mathMinus">
            <a:avLst/>
          </a:prstGeom>
          <a:solidFill>
            <a:srgbClr val="CC9900"/>
          </a:solidFill>
          <a:ln>
            <a:solidFill>
              <a:srgbClr val="CC99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875B6E-A773-3BB1-32D1-A41B54E72B48}"/>
              </a:ext>
            </a:extLst>
          </p:cNvPr>
          <p:cNvSpPr txBox="1"/>
          <p:nvPr/>
        </p:nvSpPr>
        <p:spPr>
          <a:xfrm>
            <a:off x="92887" y="1143989"/>
            <a:ext cx="4042945" cy="5812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kern="100" dirty="0">
                <a:solidFill>
                  <a:srgbClr val="501214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Office of Veterans Affairs – (Education/ GI Bill</a:t>
            </a:r>
            <a:r>
              <a:rPr lang="en-US" sz="1000" b="0" i="0" dirty="0">
                <a:solidFill>
                  <a:srgbClr val="001D35"/>
                </a:solidFill>
                <a:effectLst/>
                <a:latin typeface="Google Sans"/>
              </a:rPr>
              <a:t>®)</a:t>
            </a:r>
            <a:endParaRPr lang="en-US" sz="1000" b="1" kern="100" dirty="0">
              <a:solidFill>
                <a:srgbClr val="501214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TXST, JC Kellam (JCK)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105</a:t>
            </a: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512-245-2641</a:t>
            </a:r>
          </a:p>
          <a:p>
            <a:pPr marL="0" marR="0">
              <a:spcBef>
                <a:spcPts val="0"/>
              </a:spcBef>
            </a:pPr>
            <a:r>
              <a:rPr lang="en-US" sz="1000" u="sng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http://www.va.txstate.edu/</a:t>
            </a:r>
            <a:endParaRPr lang="en-US" sz="1000" dirty="0">
              <a:solidFill>
                <a:srgbClr val="0070C0"/>
              </a:solidFill>
              <a:effectLst/>
              <a:latin typeface="Nunito Sans Normal" pitchFamily="2" charset="0"/>
              <a:ea typeface="Aptos" panose="020B0004020202020204" pitchFamily="34" charset="0"/>
            </a:endParaRPr>
          </a:p>
          <a:p>
            <a:pPr marL="0" marR="0" algn="ctr">
              <a:spcBef>
                <a:spcPts val="0"/>
              </a:spcBef>
            </a:pPr>
            <a:endParaRPr lang="en-US" sz="1000" kern="100" dirty="0">
              <a:solidFill>
                <a:srgbClr val="501214"/>
              </a:solidFill>
              <a:effectLst/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</a:pPr>
            <a:r>
              <a:rPr lang="en-US" sz="1000" u="sng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C</a:t>
            </a:r>
            <a:r>
              <a:rPr lang="en-US" sz="1000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laiming VA Educational Benefits:</a:t>
            </a:r>
          </a:p>
          <a:p>
            <a:pPr marR="0" lvl="0">
              <a:spcBef>
                <a:spcPts val="0"/>
              </a:spcBef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Log into the </a:t>
            </a:r>
            <a:r>
              <a:rPr lang="en-US" sz="1000" u="sng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VA Portal</a:t>
            </a:r>
            <a:r>
              <a:rPr lang="en-US" sz="1000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(available 24/7)</a:t>
            </a:r>
          </a:p>
          <a:p>
            <a:pPr marR="0" lvl="0" indent="-18288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List of </a:t>
            </a:r>
            <a:r>
              <a:rPr lang="en-US" sz="1000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Required Documents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is online.</a:t>
            </a:r>
          </a:p>
          <a:p>
            <a:pPr marR="0" lvl="0" indent="-18288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VA Portal is not compatible with Apple systems or file types.</a:t>
            </a:r>
          </a:p>
          <a:p>
            <a:pPr marR="0" lvl="0" indent="-18288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S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ystem can only read JPEG, PDF, and TIFF files.</a:t>
            </a:r>
          </a:p>
          <a:p>
            <a:pPr marR="0" lvl="0" indent="-18288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I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nclude 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S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tudent ID # in all Correspondence. </a:t>
            </a:r>
          </a:p>
          <a:p>
            <a:pPr indent="-18288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To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</a:t>
            </a:r>
            <a:r>
              <a:rPr lang="en-US" sz="1000" u="sng" dirty="0">
                <a:solidFill>
                  <a:schemeClr val="accent1">
                    <a:lumMod val="75000"/>
                  </a:schemeClr>
                </a:solidFill>
                <a:effectLst/>
                <a:latin typeface="Nunito Sans Normal" pitchFamily="2" charset="0"/>
                <a:ea typeface="Aptos" panose="020B0004020202020204" pitchFamily="34" charset="0"/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pay your bill</a:t>
            </a:r>
            <a:r>
              <a:rPr lang="en-US" sz="1000" dirty="0">
                <a:solidFill>
                  <a:schemeClr val="accent1">
                    <a:lumMod val="75000"/>
                  </a:schemeClr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 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 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</a:endParaRPr>
          </a:p>
          <a:p>
            <a:pPr algn="ctr">
              <a:lnSpc>
                <a:spcPct val="107000"/>
              </a:lnSpc>
              <a:tabLst>
                <a:tab pos="400050" algn="l"/>
              </a:tabLst>
            </a:pPr>
            <a:r>
              <a:rPr lang="en-US" sz="1000" b="1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Office of Disability Services</a:t>
            </a:r>
            <a: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(</a:t>
            </a:r>
            <a:r>
              <a:rPr lang="en-US" sz="1000" b="1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ODS) at TXST</a:t>
            </a:r>
            <a:endParaRPr lang="en-US" sz="1000" b="1" kern="100" dirty="0">
              <a:solidFill>
                <a:srgbClr val="501214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Veterans with Disability Resource Questions</a:t>
            </a:r>
            <a:r>
              <a:rPr lang="en-US" sz="1000" kern="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should inquire:</a:t>
            </a:r>
            <a:b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TXST, LBJ Student Center Suite 5-5.1 </a:t>
            </a:r>
            <a:b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512-245-3451 </a:t>
            </a:r>
            <a:r>
              <a:rPr lang="en-US" sz="1000" kern="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or </a:t>
            </a:r>
            <a:r>
              <a:rPr lang="en-US" sz="1000" u="sng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ods@txstate.edu</a:t>
            </a:r>
            <a: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endParaRPr lang="en-US" sz="1000" kern="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u="sng" kern="0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https://www.ods.txst.edu</a:t>
            </a:r>
            <a:r>
              <a:rPr lang="en-US" sz="1000" kern="0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</a:t>
            </a:r>
            <a:b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</a:br>
            <a:r>
              <a:rPr lang="en-US" sz="1000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Office Hours: Monday - Friday 8 AM - 5 PM 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endParaRPr lang="en-US" sz="1000" kern="0" dirty="0">
              <a:solidFill>
                <a:srgbClr val="501214"/>
              </a:solidFill>
              <a:effectLst/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>
              <a:lnSpc>
                <a:spcPct val="107000"/>
              </a:lnSpc>
              <a:tabLst>
                <a:tab pos="400050" algn="l"/>
              </a:tabLst>
            </a:pPr>
            <a:r>
              <a:rPr lang="en-US" sz="1000" b="1" kern="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Counseling Services</a:t>
            </a:r>
            <a:r>
              <a:rPr lang="en-US" sz="1000" b="1" kern="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 at TXST</a:t>
            </a:r>
            <a:endParaRPr lang="en-US" sz="1000" b="1" kern="100" dirty="0">
              <a:solidFill>
                <a:srgbClr val="501214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kern="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</a:rPr>
              <a:t>512-245-2208 or </a:t>
            </a:r>
            <a:r>
              <a:rPr lang="en-US" sz="1000" kern="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  <a:cs typeface="Aptos" panose="020B0004020202020204" pitchFamily="34" charset="0"/>
                <a:hlinkClick r:id="rId31"/>
              </a:rPr>
              <a:t>https://www.counseling.txst.edu/</a:t>
            </a:r>
            <a:endParaRPr lang="en-US" sz="1000" kern="0" dirty="0">
              <a:solidFill>
                <a:srgbClr val="501214"/>
              </a:solidFill>
              <a:latin typeface="Nunito Sans Normal" pitchFamily="2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endParaRPr lang="en-US" sz="1000" kern="0" dirty="0">
              <a:solidFill>
                <a:srgbClr val="501214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kern="100" dirty="0">
                <a:solidFill>
                  <a:srgbClr val="501214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Vocational Rehabilitation – Texas Workforce Commission</a:t>
            </a:r>
            <a:endParaRPr lang="en-US" sz="1000" kern="100" dirty="0">
              <a:solidFill>
                <a:srgbClr val="501214"/>
              </a:solidFill>
              <a:effectLst/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Allen Caldwell, Alkek Library, TXST, 1</a:t>
            </a:r>
            <a:r>
              <a:rPr lang="en-US" sz="1000" baseline="30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st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Floor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Cell: 512-756-3417 or Office: 512</a:t>
            </a:r>
            <a:r>
              <a:rPr lang="en-US" sz="1000" dirty="0">
                <a:solidFill>
                  <a:srgbClr val="501214"/>
                </a:solidFill>
                <a:latin typeface="Nunito Sans Normal" pitchFamily="2" charset="0"/>
                <a:ea typeface="Aptos" panose="020B0004020202020204" pitchFamily="34" charset="0"/>
              </a:rPr>
              <a:t>-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245-3625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Website: </a:t>
            </a:r>
            <a:r>
              <a:rPr lang="en-US" sz="1000" b="1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twc.texas.gov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u="sng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https://twc.texas.gov/jobseekers/vocational-rehabilitation-services</a:t>
            </a:r>
            <a:r>
              <a:rPr lang="en-US" sz="1000" dirty="0">
                <a:solidFill>
                  <a:srgbClr val="0070C0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“Let’s talk” </a:t>
            </a:r>
            <a:r>
              <a:rPr lang="en-US" sz="1000" u="sng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https://twc.texas.gov/files/jobseekers/vocational-rehabilitation-appeal-process-twc.pdf</a:t>
            </a:r>
            <a:r>
              <a:rPr lang="en-US" sz="1000" dirty="0">
                <a:solidFill>
                  <a:srgbClr val="501214"/>
                </a:solidFill>
                <a:effectLst/>
                <a:latin typeface="Nunito Sans Normal" pitchFamily="2" charset="0"/>
                <a:ea typeface="Aptos" panose="020B0004020202020204" pitchFamily="34" charset="0"/>
              </a:rPr>
              <a:t>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000" kern="100" dirty="0">
              <a:solidFill>
                <a:srgbClr val="501214"/>
              </a:solidFill>
              <a:effectLst/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0005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b="1" kern="100" dirty="0">
                <a:solidFill>
                  <a:srgbClr val="501214"/>
                </a:solidFill>
                <a:effectLst/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Veteran Student Organization - VATS</a:t>
            </a:r>
            <a:endParaRPr lang="en-US" sz="1000" kern="100" dirty="0">
              <a:solidFill>
                <a:srgbClr val="501214"/>
              </a:solidFill>
              <a:effectLst/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kern="100" dirty="0">
                <a:solidFill>
                  <a:srgbClr val="501214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Meet fellow Veteran Students &amp; military connected students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r>
              <a:rPr lang="en-US" sz="1000" dirty="0">
                <a:solidFill>
                  <a:srgbClr val="0070C0"/>
                </a:solidFill>
                <a:latin typeface="Nunito Sans Normal" pitchFamily="2" charset="0"/>
                <a:ea typeface="Calibri" panose="020F0502020204030204" pitchFamily="34" charset="0"/>
                <a:cs typeface="Times New Roman" panose="02020603050405020304" pitchFamily="18" charset="0"/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veteransalliance@txstate.edu</a:t>
            </a:r>
            <a:endParaRPr lang="en-US" sz="1000" kern="100" dirty="0">
              <a:solidFill>
                <a:srgbClr val="0070C0"/>
              </a:solidFill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400050" algn="l"/>
              </a:tabLst>
            </a:pPr>
            <a:endParaRPr lang="en-US" sz="1000" kern="100" dirty="0">
              <a:solidFill>
                <a:srgbClr val="501214"/>
              </a:solidFill>
              <a:effectLst/>
              <a:latin typeface="Nunito Sans Normal" pitchFamily="2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logo of a tiger with a star&#10;&#10;Description automatically generated">
            <a:extLst>
              <a:ext uri="{FF2B5EF4-FFF2-40B4-BE49-F238E27FC236}">
                <a16:creationId xmlns:a16="http://schemas.microsoft.com/office/drawing/2014/main" id="{D45C180C-522A-5D07-100C-62A6D31C6D78}"/>
              </a:ext>
            </a:extLst>
          </p:cNvPr>
          <p:cNvPicPr>
            <a:picLocks noChangeAspect="1"/>
          </p:cNvPicPr>
          <p:nvPr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0020" y="5882583"/>
            <a:ext cx="1809019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67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15961</TotalTime>
  <Words>696</Words>
  <Application>Microsoft Office PowerPoint</Application>
  <PresentationFormat>Widescreen</PresentationFormat>
  <Paragraphs>94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Brandon grotesque black</vt:lpstr>
      <vt:lpstr>Calibri</vt:lpstr>
      <vt:lpstr>Google Sans</vt:lpstr>
      <vt:lpstr>Nunito Sans Normal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Wallington, Rachel M</dc:creator>
  <cp:lastModifiedBy>Dunn, Jessica K</cp:lastModifiedBy>
  <cp:revision>113</cp:revision>
  <cp:lastPrinted>2024-10-21T16:10:15Z</cp:lastPrinted>
  <dcterms:created xsi:type="dcterms:W3CDTF">2024-03-04T18:27:35Z</dcterms:created>
  <dcterms:modified xsi:type="dcterms:W3CDTF">2024-10-21T18:06:32Z</dcterms:modified>
</cp:coreProperties>
</file>