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012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012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012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012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968761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1274" y="645661"/>
            <a:ext cx="7134225" cy="593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012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7022" y="1462803"/>
            <a:ext cx="8917367" cy="324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70942" y="6581163"/>
            <a:ext cx="2343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orRequests@txstate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endorRequests@txstat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txstate.edu/procurement/resources/VENDOR-Self-Servi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paymentworks.com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4443" y="2980436"/>
            <a:ext cx="9431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8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8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28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VendorRequests@txstate.edu</a:t>
            </a:r>
            <a:r>
              <a:rPr sz="2800" b="1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u="none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b="1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u="none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2800" b="1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u="none" spc="-10" dirty="0">
                <a:solidFill>
                  <a:srgbClr val="FFFFFF"/>
                </a:solidFill>
                <a:latin typeface="Arial"/>
                <a:cs typeface="Arial"/>
              </a:rPr>
              <a:t>help!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2297" y="1692655"/>
            <a:ext cx="7396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How</a:t>
            </a:r>
            <a:r>
              <a:rPr sz="40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to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Set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Up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Vendor</a:t>
            </a:r>
            <a:r>
              <a:rPr sz="40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PW</a:t>
            </a:r>
            <a:endParaRPr sz="4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77" rIns="0" bIns="0" rtlCol="0">
            <a:spAutoFit/>
          </a:bodyPr>
          <a:lstStyle/>
          <a:p>
            <a:pPr marL="1729739">
              <a:lnSpc>
                <a:spcPct val="100000"/>
              </a:lnSpc>
              <a:spcBef>
                <a:spcPts val="95"/>
              </a:spcBef>
            </a:pPr>
            <a:r>
              <a:rPr dirty="0"/>
              <a:t>Additional</a:t>
            </a:r>
            <a:r>
              <a:rPr spc="-105" dirty="0"/>
              <a:t> </a:t>
            </a:r>
            <a:r>
              <a:rPr spc="-10" dirty="0"/>
              <a:t>Comments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17022" y="1462803"/>
            <a:ext cx="8742680" cy="314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4935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Please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email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VendorRequests@txstate.edu</a:t>
            </a:r>
            <a:r>
              <a:rPr sz="1600" u="none" spc="2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with</a:t>
            </a:r>
            <a:r>
              <a:rPr sz="1600" u="none" spc="-10" dirty="0">
                <a:latin typeface="Arial"/>
                <a:cs typeface="Arial"/>
              </a:rPr>
              <a:t> </a:t>
            </a:r>
            <a:r>
              <a:rPr sz="1600" b="1" u="none" dirty="0">
                <a:latin typeface="Arial"/>
                <a:cs typeface="Arial"/>
              </a:rPr>
              <a:t>ANY</a:t>
            </a:r>
            <a:r>
              <a:rPr sz="1600" b="1" u="none" spc="1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questions</a:t>
            </a:r>
            <a:r>
              <a:rPr sz="1600" u="none" spc="-1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you have.</a:t>
            </a:r>
            <a:r>
              <a:rPr sz="1600" u="none" spc="-2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Easier</a:t>
            </a:r>
            <a:r>
              <a:rPr sz="1600" u="none" spc="-2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to</a:t>
            </a:r>
            <a:r>
              <a:rPr sz="1600" u="none" spc="-10" dirty="0">
                <a:latin typeface="Arial"/>
                <a:cs typeface="Arial"/>
              </a:rPr>
              <a:t> answer </a:t>
            </a:r>
            <a:r>
              <a:rPr sz="1600" u="none" dirty="0">
                <a:latin typeface="Arial"/>
                <a:cs typeface="Arial"/>
              </a:rPr>
              <a:t>lots</a:t>
            </a:r>
            <a:r>
              <a:rPr sz="1600" u="none" spc="-2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of</a:t>
            </a:r>
            <a:r>
              <a:rPr sz="1600" u="none" spc="-2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emails</a:t>
            </a:r>
            <a:r>
              <a:rPr sz="1600" u="none" spc="-3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then</a:t>
            </a:r>
            <a:r>
              <a:rPr sz="1600" u="none" spc="-2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fix</a:t>
            </a:r>
            <a:r>
              <a:rPr sz="1600" u="none" spc="-4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problems</a:t>
            </a:r>
            <a:r>
              <a:rPr sz="1600" u="none" spc="-1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later.</a:t>
            </a:r>
            <a:r>
              <a:rPr sz="1600" u="none" spc="-20" dirty="0">
                <a:latin typeface="Arial"/>
                <a:cs typeface="Arial"/>
              </a:rPr>
              <a:t> </a:t>
            </a:r>
            <a:r>
              <a:rPr sz="1600" u="none" spc="-50" dirty="0">
                <a:latin typeface="Wingdings"/>
                <a:cs typeface="Wingdings"/>
              </a:rPr>
              <a:t></a:t>
            </a: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Wingdings"/>
              <a:buChar char=""/>
            </a:pPr>
            <a:endParaRPr sz="1600">
              <a:latin typeface="Wingdings"/>
              <a:cs typeface="Wingdings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If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vendor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APPROVED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status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24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hours,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SAP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‘connected’ </a:t>
            </a:r>
            <a:r>
              <a:rPr sz="1600" dirty="0">
                <a:latin typeface="Arial"/>
                <a:cs typeface="Arial"/>
              </a:rPr>
              <a:t>correctly. Vendor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should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SAP.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355600" marR="10160" indent="-34353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With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Universities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now,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it’s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important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email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invite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correct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 </a:t>
            </a:r>
            <a:r>
              <a:rPr sz="1600" dirty="0">
                <a:latin typeface="Arial"/>
                <a:cs typeface="Arial"/>
              </a:rPr>
              <a:t>so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account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everyone.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Also,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best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generic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email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used.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355600" marR="91440" indent="-343535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Bank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critical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Registrations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kicked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back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is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able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reach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validate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FOUR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bank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account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to </a:t>
            </a:r>
            <a:r>
              <a:rPr sz="1600" dirty="0">
                <a:latin typeface="Arial"/>
                <a:cs typeface="Arial"/>
              </a:rPr>
              <a:t>protect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vendor.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539" y="1561580"/>
            <a:ext cx="71405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Go 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Vendor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Self-</a:t>
            </a:r>
            <a:r>
              <a:rPr sz="1600" dirty="0">
                <a:latin typeface="Arial"/>
                <a:cs typeface="Arial"/>
              </a:rPr>
              <a:t>Service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Website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https://www.txstate.edu/procurement/resources/VENDOR-Self-Service.html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5539" y="2683243"/>
            <a:ext cx="2908300" cy="192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Click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employee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link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Log</a:t>
            </a:r>
            <a:r>
              <a:rPr sz="1600" spc="-25" dirty="0">
                <a:latin typeface="Arial"/>
                <a:cs typeface="Arial"/>
              </a:rPr>
              <a:t> in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Click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Vendor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Master</a:t>
            </a:r>
            <a:r>
              <a:rPr sz="1600" spc="-10" dirty="0">
                <a:latin typeface="Arial"/>
                <a:cs typeface="Arial"/>
              </a:rPr>
              <a:t> Update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Set</a:t>
            </a:r>
            <a:r>
              <a:rPr spc="-35" dirty="0"/>
              <a:t> </a:t>
            </a:r>
            <a:r>
              <a:rPr dirty="0"/>
              <a:t>Up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Vendor</a:t>
            </a:r>
            <a:r>
              <a:rPr spc="-2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spc="-10" dirty="0"/>
              <a:t>PaymentWorks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2759" y="2583180"/>
            <a:ext cx="1924992" cy="7048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8644" y="3048000"/>
            <a:ext cx="1466087" cy="112774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356925" y="4959096"/>
            <a:ext cx="4340860" cy="1388745"/>
            <a:chOff x="4356925" y="4959096"/>
            <a:chExt cx="4340860" cy="13887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1688" y="4959096"/>
              <a:ext cx="4335779" cy="13883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61688" y="5573268"/>
              <a:ext cx="2115820" cy="675640"/>
            </a:xfrm>
            <a:custGeom>
              <a:avLst/>
              <a:gdLst/>
              <a:ahLst/>
              <a:cxnLst/>
              <a:rect l="l" t="t" r="r" b="b"/>
              <a:pathLst>
                <a:path w="2115820" h="675639">
                  <a:moveTo>
                    <a:pt x="0" y="0"/>
                  </a:moveTo>
                  <a:lnTo>
                    <a:pt x="2115312" y="0"/>
                  </a:lnTo>
                  <a:lnTo>
                    <a:pt x="2115312" y="675131"/>
                  </a:lnTo>
                  <a:lnTo>
                    <a:pt x="0" y="6751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0939" y="490668"/>
            <a:ext cx="37090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Make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Onboardings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SHOW: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Onboardings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0939" y="2100013"/>
            <a:ext cx="2207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Click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Send</a:t>
            </a:r>
            <a:r>
              <a:rPr sz="1600" spc="-10" dirty="0">
                <a:latin typeface="Arial"/>
                <a:cs typeface="Arial"/>
              </a:rPr>
              <a:t> Invitation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0939" y="3221676"/>
            <a:ext cx="41040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Complete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Invite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information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click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SEND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3535679"/>
            <a:ext cx="3111995" cy="219151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681D78-45DF-BF00-8281-145D5600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2932"/>
            <a:ext cx="4343400" cy="5497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539" y="1561580"/>
            <a:ext cx="4036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SHOW: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Onboardings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shows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invite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5539" y="5267948"/>
            <a:ext cx="8423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You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search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only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invites,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adding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Invitation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Initiator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box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bottom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Filter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Results: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77" rIns="0" bIns="0" rtlCol="0">
            <a:spAutoFit/>
          </a:bodyPr>
          <a:lstStyle/>
          <a:p>
            <a:pPr marL="1847214">
              <a:lnSpc>
                <a:spcPct val="100000"/>
              </a:lnSpc>
              <a:spcBef>
                <a:spcPts val="95"/>
              </a:spcBef>
            </a:pPr>
            <a:r>
              <a:rPr dirty="0"/>
              <a:t>Vendor</a:t>
            </a:r>
            <a:r>
              <a:rPr spc="-45" dirty="0"/>
              <a:t> </a:t>
            </a:r>
            <a:r>
              <a:rPr dirty="0"/>
              <a:t>Invite</a:t>
            </a:r>
            <a:r>
              <a:rPr spc="-65" dirty="0"/>
              <a:t> </a:t>
            </a:r>
            <a:r>
              <a:rPr spc="-10" dirty="0"/>
              <a:t>Status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3492" y="1905000"/>
            <a:ext cx="8686799" cy="3220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5542788"/>
            <a:ext cx="2171699" cy="62941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7195">
              <a:lnSpc>
                <a:spcPct val="100000"/>
              </a:lnSpc>
              <a:spcBef>
                <a:spcPts val="95"/>
              </a:spcBef>
            </a:pPr>
            <a:r>
              <a:rPr dirty="0"/>
              <a:t>Vendor</a:t>
            </a:r>
            <a:r>
              <a:rPr spc="-55" dirty="0"/>
              <a:t> </a:t>
            </a:r>
            <a:r>
              <a:rPr dirty="0"/>
              <a:t>receives</a:t>
            </a:r>
            <a:r>
              <a:rPr spc="-75" dirty="0"/>
              <a:t> </a:t>
            </a:r>
            <a:r>
              <a:rPr spc="-10" dirty="0"/>
              <a:t>email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09114" y="1150620"/>
            <a:ext cx="8986520" cy="4062729"/>
            <a:chOff x="2309114" y="1150620"/>
            <a:chExt cx="8986520" cy="40627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773" y="1150620"/>
              <a:ext cx="8917293" cy="40621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21814" y="2058161"/>
              <a:ext cx="5527675" cy="1143000"/>
            </a:xfrm>
            <a:custGeom>
              <a:avLst/>
              <a:gdLst/>
              <a:ahLst/>
              <a:cxnLst/>
              <a:rect l="l" t="t" r="r" b="b"/>
              <a:pathLst>
                <a:path w="5527675" h="1143000">
                  <a:moveTo>
                    <a:pt x="0" y="0"/>
                  </a:moveTo>
                  <a:lnTo>
                    <a:pt x="1412748" y="0"/>
                  </a:lnTo>
                  <a:lnTo>
                    <a:pt x="1412748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  <a:path w="5527675" h="1143000">
                  <a:moveTo>
                    <a:pt x="41148" y="838200"/>
                  </a:moveTo>
                  <a:lnTo>
                    <a:pt x="2784348" y="838200"/>
                  </a:lnTo>
                  <a:lnTo>
                    <a:pt x="2784348" y="1143000"/>
                  </a:lnTo>
                  <a:lnTo>
                    <a:pt x="41148" y="1143000"/>
                  </a:lnTo>
                  <a:lnTo>
                    <a:pt x="41148" y="838200"/>
                  </a:lnTo>
                  <a:close/>
                </a:path>
                <a:path w="5527675" h="1143000">
                  <a:moveTo>
                    <a:pt x="41148" y="554736"/>
                  </a:moveTo>
                  <a:lnTo>
                    <a:pt x="844296" y="554736"/>
                  </a:lnTo>
                  <a:lnTo>
                    <a:pt x="844296" y="859536"/>
                  </a:lnTo>
                  <a:lnTo>
                    <a:pt x="41148" y="859536"/>
                  </a:lnTo>
                  <a:lnTo>
                    <a:pt x="41148" y="554736"/>
                  </a:lnTo>
                  <a:close/>
                </a:path>
                <a:path w="5527675" h="1143000">
                  <a:moveTo>
                    <a:pt x="4917947" y="304800"/>
                  </a:moveTo>
                  <a:lnTo>
                    <a:pt x="5527547" y="304800"/>
                  </a:lnTo>
                  <a:lnTo>
                    <a:pt x="5527547" y="609600"/>
                  </a:lnTo>
                  <a:lnTo>
                    <a:pt x="4917947" y="609600"/>
                  </a:lnTo>
                  <a:lnTo>
                    <a:pt x="4917947" y="3048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4335779" cy="20528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38404" y="714248"/>
            <a:ext cx="65100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When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Vendor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clicks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link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invitation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email,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page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where they click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Suppliers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Join</a:t>
            </a:r>
            <a:r>
              <a:rPr sz="1600" spc="-20" dirty="0">
                <a:latin typeface="Arial"/>
                <a:cs typeface="Arial"/>
              </a:rPr>
              <a:t> Here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8404" y="3786653"/>
            <a:ext cx="41929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It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create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account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670160"/>
            <a:ext cx="609600" cy="2921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800" y="4198620"/>
            <a:ext cx="4351019" cy="214426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2222" y="1057211"/>
            <a:ext cx="4926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latin typeface="Arial"/>
                <a:cs typeface="Arial"/>
              </a:rPr>
              <a:t>Vendor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receive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email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validate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email.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2222" y="4470970"/>
            <a:ext cx="8862695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7490" indent="-34353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Once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validated,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www.paymentworks.com</a:t>
            </a:r>
            <a:r>
              <a:rPr sz="1600" u="none" dirty="0">
                <a:latin typeface="Arial"/>
                <a:cs typeface="Arial"/>
              </a:rPr>
              <a:t>,</a:t>
            </a:r>
            <a:r>
              <a:rPr sz="1600" u="none" spc="2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complete</a:t>
            </a:r>
            <a:r>
              <a:rPr sz="1600" u="none" spc="-4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online</a:t>
            </a:r>
            <a:r>
              <a:rPr sz="1600" u="none" spc="-7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registration</a:t>
            </a:r>
            <a:r>
              <a:rPr sz="1600" u="none" spc="-30" dirty="0">
                <a:latin typeface="Arial"/>
                <a:cs typeface="Arial"/>
              </a:rPr>
              <a:t> </a:t>
            </a:r>
            <a:r>
              <a:rPr sz="1600" u="none" spc="-20" dirty="0">
                <a:latin typeface="Arial"/>
                <a:cs typeface="Arial"/>
              </a:rPr>
              <a:t>form </a:t>
            </a:r>
            <a:r>
              <a:rPr sz="1600" u="none" dirty="0">
                <a:latin typeface="Arial"/>
                <a:cs typeface="Arial"/>
              </a:rPr>
              <a:t>and</a:t>
            </a:r>
            <a:r>
              <a:rPr sz="1600" u="none" spc="-15" dirty="0">
                <a:latin typeface="Arial"/>
                <a:cs typeface="Arial"/>
              </a:rPr>
              <a:t> </a:t>
            </a:r>
            <a:r>
              <a:rPr sz="1600" u="none" spc="-10" dirty="0">
                <a:latin typeface="Arial"/>
                <a:cs typeface="Arial"/>
              </a:rPr>
              <a:t>SUBMIT.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Let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vendor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know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someone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validate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bank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account </a:t>
            </a:r>
            <a:r>
              <a:rPr sz="1600" dirty="0">
                <a:latin typeface="Arial"/>
                <a:cs typeface="Arial"/>
              </a:rPr>
              <a:t>number.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left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message,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return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step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1600202"/>
            <a:ext cx="4953000" cy="25146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77" rIns="0" bIns="0" rtlCol="0">
            <a:spAutoFit/>
          </a:bodyPr>
          <a:lstStyle/>
          <a:p>
            <a:pPr marL="1670685">
              <a:lnSpc>
                <a:spcPct val="100000"/>
              </a:lnSpc>
              <a:spcBef>
                <a:spcPts val="95"/>
              </a:spcBef>
            </a:pPr>
            <a:r>
              <a:rPr dirty="0"/>
              <a:t>Tracking</a:t>
            </a:r>
            <a:r>
              <a:rPr spc="-80" dirty="0"/>
              <a:t> </a:t>
            </a:r>
            <a:r>
              <a:rPr spc="-10" dirty="0"/>
              <a:t>Onboardings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25624" y="1397508"/>
            <a:ext cx="9144000" cy="4614545"/>
            <a:chOff x="2325624" y="1397508"/>
            <a:chExt cx="9144000" cy="4614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5624" y="1397508"/>
              <a:ext cx="9143999" cy="46141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44233" y="2266950"/>
              <a:ext cx="3274060" cy="725805"/>
            </a:xfrm>
            <a:custGeom>
              <a:avLst/>
              <a:gdLst/>
              <a:ahLst/>
              <a:cxnLst/>
              <a:rect l="l" t="t" r="r" b="b"/>
              <a:pathLst>
                <a:path w="3274059" h="725805">
                  <a:moveTo>
                    <a:pt x="0" y="362712"/>
                  </a:moveTo>
                  <a:lnTo>
                    <a:pt x="14153" y="314800"/>
                  </a:lnTo>
                  <a:lnTo>
                    <a:pt x="38760" y="283887"/>
                  </a:lnTo>
                  <a:lnTo>
                    <a:pt x="74884" y="253933"/>
                  </a:lnTo>
                  <a:lnTo>
                    <a:pt x="121992" y="225057"/>
                  </a:lnTo>
                  <a:lnTo>
                    <a:pt x="179552" y="197376"/>
                  </a:lnTo>
                  <a:lnTo>
                    <a:pt x="247031" y="171010"/>
                  </a:lnTo>
                  <a:lnTo>
                    <a:pt x="284324" y="158356"/>
                  </a:lnTo>
                  <a:lnTo>
                    <a:pt x="323898" y="146074"/>
                  </a:lnTo>
                  <a:lnTo>
                    <a:pt x="365685" y="134180"/>
                  </a:lnTo>
                  <a:lnTo>
                    <a:pt x="409620" y="122688"/>
                  </a:lnTo>
                  <a:lnTo>
                    <a:pt x="455635" y="111613"/>
                  </a:lnTo>
                  <a:lnTo>
                    <a:pt x="503665" y="100970"/>
                  </a:lnTo>
                  <a:lnTo>
                    <a:pt x="553642" y="90773"/>
                  </a:lnTo>
                  <a:lnTo>
                    <a:pt x="605500" y="81037"/>
                  </a:lnTo>
                  <a:lnTo>
                    <a:pt x="659173" y="71776"/>
                  </a:lnTo>
                  <a:lnTo>
                    <a:pt x="714594" y="63007"/>
                  </a:lnTo>
                  <a:lnTo>
                    <a:pt x="771696" y="54743"/>
                  </a:lnTo>
                  <a:lnTo>
                    <a:pt x="830414" y="46998"/>
                  </a:lnTo>
                  <a:lnTo>
                    <a:pt x="890680" y="39789"/>
                  </a:lnTo>
                  <a:lnTo>
                    <a:pt x="952427" y="33129"/>
                  </a:lnTo>
                  <a:lnTo>
                    <a:pt x="1015591" y="27033"/>
                  </a:lnTo>
                  <a:lnTo>
                    <a:pt x="1080103" y="21517"/>
                  </a:lnTo>
                  <a:lnTo>
                    <a:pt x="1145897" y="16594"/>
                  </a:lnTo>
                  <a:lnTo>
                    <a:pt x="1212908" y="12280"/>
                  </a:lnTo>
                  <a:lnTo>
                    <a:pt x="1281067" y="8589"/>
                  </a:lnTo>
                  <a:lnTo>
                    <a:pt x="1350309" y="5536"/>
                  </a:lnTo>
                  <a:lnTo>
                    <a:pt x="1420568" y="3136"/>
                  </a:lnTo>
                  <a:lnTo>
                    <a:pt x="1491776" y="1403"/>
                  </a:lnTo>
                  <a:lnTo>
                    <a:pt x="1563868" y="353"/>
                  </a:lnTo>
                  <a:lnTo>
                    <a:pt x="1636776" y="0"/>
                  </a:lnTo>
                  <a:lnTo>
                    <a:pt x="1709683" y="353"/>
                  </a:lnTo>
                  <a:lnTo>
                    <a:pt x="1781775" y="1403"/>
                  </a:lnTo>
                  <a:lnTo>
                    <a:pt x="1852983" y="3136"/>
                  </a:lnTo>
                  <a:lnTo>
                    <a:pt x="1923242" y="5536"/>
                  </a:lnTo>
                  <a:lnTo>
                    <a:pt x="1992484" y="8589"/>
                  </a:lnTo>
                  <a:lnTo>
                    <a:pt x="2060643" y="12280"/>
                  </a:lnTo>
                  <a:lnTo>
                    <a:pt x="2127654" y="16594"/>
                  </a:lnTo>
                  <a:lnTo>
                    <a:pt x="2193448" y="21517"/>
                  </a:lnTo>
                  <a:lnTo>
                    <a:pt x="2257960" y="27033"/>
                  </a:lnTo>
                  <a:lnTo>
                    <a:pt x="2321124" y="33129"/>
                  </a:lnTo>
                  <a:lnTo>
                    <a:pt x="2382871" y="39789"/>
                  </a:lnTo>
                  <a:lnTo>
                    <a:pt x="2443137" y="46998"/>
                  </a:lnTo>
                  <a:lnTo>
                    <a:pt x="2501855" y="54743"/>
                  </a:lnTo>
                  <a:lnTo>
                    <a:pt x="2558957" y="63007"/>
                  </a:lnTo>
                  <a:lnTo>
                    <a:pt x="2614378" y="71776"/>
                  </a:lnTo>
                  <a:lnTo>
                    <a:pt x="2668051" y="81037"/>
                  </a:lnTo>
                  <a:lnTo>
                    <a:pt x="2719909" y="90773"/>
                  </a:lnTo>
                  <a:lnTo>
                    <a:pt x="2769886" y="100970"/>
                  </a:lnTo>
                  <a:lnTo>
                    <a:pt x="2817916" y="111613"/>
                  </a:lnTo>
                  <a:lnTo>
                    <a:pt x="2863931" y="122688"/>
                  </a:lnTo>
                  <a:lnTo>
                    <a:pt x="2907866" y="134180"/>
                  </a:lnTo>
                  <a:lnTo>
                    <a:pt x="2949653" y="146074"/>
                  </a:lnTo>
                  <a:lnTo>
                    <a:pt x="2989227" y="158356"/>
                  </a:lnTo>
                  <a:lnTo>
                    <a:pt x="3026520" y="171010"/>
                  </a:lnTo>
                  <a:lnTo>
                    <a:pt x="3093999" y="197376"/>
                  </a:lnTo>
                  <a:lnTo>
                    <a:pt x="3151559" y="225057"/>
                  </a:lnTo>
                  <a:lnTo>
                    <a:pt x="3198667" y="253933"/>
                  </a:lnTo>
                  <a:lnTo>
                    <a:pt x="3234791" y="283887"/>
                  </a:lnTo>
                  <a:lnTo>
                    <a:pt x="3259398" y="314800"/>
                  </a:lnTo>
                  <a:lnTo>
                    <a:pt x="3273552" y="362712"/>
                  </a:lnTo>
                  <a:lnTo>
                    <a:pt x="3271957" y="378868"/>
                  </a:lnTo>
                  <a:lnTo>
                    <a:pt x="3248567" y="426192"/>
                  </a:lnTo>
                  <a:lnTo>
                    <a:pt x="3218135" y="456641"/>
                  </a:lnTo>
                  <a:lnTo>
                    <a:pt x="3176453" y="486070"/>
                  </a:lnTo>
                  <a:lnTo>
                    <a:pt x="3124052" y="514363"/>
                  </a:lnTo>
                  <a:lnTo>
                    <a:pt x="3061466" y="541402"/>
                  </a:lnTo>
                  <a:lnTo>
                    <a:pt x="2989227" y="567067"/>
                  </a:lnTo>
                  <a:lnTo>
                    <a:pt x="2949653" y="579349"/>
                  </a:lnTo>
                  <a:lnTo>
                    <a:pt x="2907866" y="591243"/>
                  </a:lnTo>
                  <a:lnTo>
                    <a:pt x="2863931" y="602735"/>
                  </a:lnTo>
                  <a:lnTo>
                    <a:pt x="2817916" y="613810"/>
                  </a:lnTo>
                  <a:lnTo>
                    <a:pt x="2769886" y="624453"/>
                  </a:lnTo>
                  <a:lnTo>
                    <a:pt x="2719909" y="634650"/>
                  </a:lnTo>
                  <a:lnTo>
                    <a:pt x="2668051" y="644386"/>
                  </a:lnTo>
                  <a:lnTo>
                    <a:pt x="2614378" y="653647"/>
                  </a:lnTo>
                  <a:lnTo>
                    <a:pt x="2558957" y="662416"/>
                  </a:lnTo>
                  <a:lnTo>
                    <a:pt x="2501855" y="670680"/>
                  </a:lnTo>
                  <a:lnTo>
                    <a:pt x="2443137" y="678425"/>
                  </a:lnTo>
                  <a:lnTo>
                    <a:pt x="2382871" y="685634"/>
                  </a:lnTo>
                  <a:lnTo>
                    <a:pt x="2321124" y="692294"/>
                  </a:lnTo>
                  <a:lnTo>
                    <a:pt x="2257960" y="698390"/>
                  </a:lnTo>
                  <a:lnTo>
                    <a:pt x="2193448" y="703906"/>
                  </a:lnTo>
                  <a:lnTo>
                    <a:pt x="2127654" y="708829"/>
                  </a:lnTo>
                  <a:lnTo>
                    <a:pt x="2060643" y="713143"/>
                  </a:lnTo>
                  <a:lnTo>
                    <a:pt x="1992484" y="716834"/>
                  </a:lnTo>
                  <a:lnTo>
                    <a:pt x="1923242" y="719887"/>
                  </a:lnTo>
                  <a:lnTo>
                    <a:pt x="1852983" y="722287"/>
                  </a:lnTo>
                  <a:lnTo>
                    <a:pt x="1781775" y="724020"/>
                  </a:lnTo>
                  <a:lnTo>
                    <a:pt x="1709683" y="725070"/>
                  </a:lnTo>
                  <a:lnTo>
                    <a:pt x="1636776" y="725424"/>
                  </a:lnTo>
                  <a:lnTo>
                    <a:pt x="1563868" y="725070"/>
                  </a:lnTo>
                  <a:lnTo>
                    <a:pt x="1491776" y="724020"/>
                  </a:lnTo>
                  <a:lnTo>
                    <a:pt x="1420568" y="722287"/>
                  </a:lnTo>
                  <a:lnTo>
                    <a:pt x="1350309" y="719887"/>
                  </a:lnTo>
                  <a:lnTo>
                    <a:pt x="1281067" y="716834"/>
                  </a:lnTo>
                  <a:lnTo>
                    <a:pt x="1212908" y="713143"/>
                  </a:lnTo>
                  <a:lnTo>
                    <a:pt x="1145897" y="708829"/>
                  </a:lnTo>
                  <a:lnTo>
                    <a:pt x="1080103" y="703906"/>
                  </a:lnTo>
                  <a:lnTo>
                    <a:pt x="1015591" y="698390"/>
                  </a:lnTo>
                  <a:lnTo>
                    <a:pt x="952427" y="692294"/>
                  </a:lnTo>
                  <a:lnTo>
                    <a:pt x="890680" y="685634"/>
                  </a:lnTo>
                  <a:lnTo>
                    <a:pt x="830414" y="678425"/>
                  </a:lnTo>
                  <a:lnTo>
                    <a:pt x="771696" y="670680"/>
                  </a:lnTo>
                  <a:lnTo>
                    <a:pt x="714594" y="662416"/>
                  </a:lnTo>
                  <a:lnTo>
                    <a:pt x="659173" y="653647"/>
                  </a:lnTo>
                  <a:lnTo>
                    <a:pt x="605500" y="644386"/>
                  </a:lnTo>
                  <a:lnTo>
                    <a:pt x="553642" y="634650"/>
                  </a:lnTo>
                  <a:lnTo>
                    <a:pt x="503665" y="624453"/>
                  </a:lnTo>
                  <a:lnTo>
                    <a:pt x="455635" y="613810"/>
                  </a:lnTo>
                  <a:lnTo>
                    <a:pt x="409620" y="602735"/>
                  </a:lnTo>
                  <a:lnTo>
                    <a:pt x="365685" y="591243"/>
                  </a:lnTo>
                  <a:lnTo>
                    <a:pt x="323898" y="579349"/>
                  </a:lnTo>
                  <a:lnTo>
                    <a:pt x="284324" y="567067"/>
                  </a:lnTo>
                  <a:lnTo>
                    <a:pt x="247031" y="554413"/>
                  </a:lnTo>
                  <a:lnTo>
                    <a:pt x="179552" y="528047"/>
                  </a:lnTo>
                  <a:lnTo>
                    <a:pt x="121992" y="500366"/>
                  </a:lnTo>
                  <a:lnTo>
                    <a:pt x="74884" y="471490"/>
                  </a:lnTo>
                  <a:lnTo>
                    <a:pt x="38760" y="441536"/>
                  </a:lnTo>
                  <a:lnTo>
                    <a:pt x="14153" y="410623"/>
                  </a:lnTo>
                  <a:lnTo>
                    <a:pt x="0" y="36271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9112" y="2930484"/>
              <a:ext cx="992505" cy="739775"/>
            </a:xfrm>
            <a:custGeom>
              <a:avLst/>
              <a:gdLst/>
              <a:ahLst/>
              <a:cxnLst/>
              <a:rect l="l" t="t" r="r" b="b"/>
              <a:pathLst>
                <a:path w="992504" h="739775">
                  <a:moveTo>
                    <a:pt x="0" y="739305"/>
                  </a:moveTo>
                  <a:lnTo>
                    <a:pt x="99242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08591" y="2892557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83870" y="0"/>
                  </a:moveTo>
                  <a:lnTo>
                    <a:pt x="0" y="14973"/>
                  </a:lnTo>
                  <a:lnTo>
                    <a:pt x="45529" y="76073"/>
                  </a:lnTo>
                  <a:lnTo>
                    <a:pt x="838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62672" y="3050974"/>
              <a:ext cx="220979" cy="582295"/>
            </a:xfrm>
            <a:custGeom>
              <a:avLst/>
              <a:gdLst/>
              <a:ahLst/>
              <a:cxnLst/>
              <a:rect l="l" t="t" r="r" b="b"/>
              <a:pathLst>
                <a:path w="220979" h="582295">
                  <a:moveTo>
                    <a:pt x="0" y="582091"/>
                  </a:moveTo>
                  <a:lnTo>
                    <a:pt x="22096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43509" y="2991613"/>
              <a:ext cx="71755" cy="85090"/>
            </a:xfrm>
            <a:custGeom>
              <a:avLst/>
              <a:gdLst/>
              <a:ahLst/>
              <a:cxnLst/>
              <a:rect l="l" t="t" r="r" b="b"/>
              <a:pathLst>
                <a:path w="71754" h="85089">
                  <a:moveTo>
                    <a:pt x="62661" y="0"/>
                  </a:moveTo>
                  <a:lnTo>
                    <a:pt x="0" y="57721"/>
                  </a:lnTo>
                  <a:lnTo>
                    <a:pt x="71247" y="84759"/>
                  </a:lnTo>
                  <a:lnTo>
                    <a:pt x="626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21128" y="2942379"/>
              <a:ext cx="666115" cy="676910"/>
            </a:xfrm>
            <a:custGeom>
              <a:avLst/>
              <a:gdLst/>
              <a:ahLst/>
              <a:cxnLst/>
              <a:rect l="l" t="t" r="r" b="b"/>
              <a:pathLst>
                <a:path w="666115" h="676910">
                  <a:moveTo>
                    <a:pt x="665632" y="676389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76586" y="2897121"/>
              <a:ext cx="80645" cy="81280"/>
            </a:xfrm>
            <a:custGeom>
              <a:avLst/>
              <a:gdLst/>
              <a:ahLst/>
              <a:cxnLst/>
              <a:rect l="l" t="t" r="r" b="b"/>
              <a:pathLst>
                <a:path w="80645" h="81280">
                  <a:moveTo>
                    <a:pt x="0" y="0"/>
                  </a:moveTo>
                  <a:lnTo>
                    <a:pt x="26289" y="81038"/>
                  </a:lnTo>
                  <a:lnTo>
                    <a:pt x="80606" y="27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10813" y="3831521"/>
            <a:ext cx="11277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Invitation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column</a:t>
            </a:r>
            <a:r>
              <a:rPr sz="1000" spc="-1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4910813" y="3985396"/>
            <a:ext cx="1123950" cy="951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5"/>
              </a:spcBef>
              <a:buChar char="•"/>
              <a:tabLst>
                <a:tab pos="227329" algn="l"/>
              </a:tabLst>
            </a:pPr>
            <a:r>
              <a:rPr sz="1000" spc="-20" dirty="0">
                <a:latin typeface="Arial"/>
                <a:cs typeface="Arial"/>
              </a:rPr>
              <a:t>Sent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2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Delivered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0"/>
              </a:spcBef>
              <a:buChar char="•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Not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Deliverable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Opened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20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Clicked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5"/>
              </a:spcBef>
              <a:buChar char="•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Self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Registered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1584" y="3868006"/>
            <a:ext cx="10915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Account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Column</a:t>
            </a:r>
            <a:r>
              <a:rPr sz="1000" spc="-1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1558" y="4022152"/>
            <a:ext cx="1134745" cy="64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5"/>
              </a:spcBef>
              <a:buChar char="•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Email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Validated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2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Created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Confirmed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0"/>
              </a:spcBef>
              <a:buChar char="•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No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Account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74943" y="3832438"/>
            <a:ext cx="20910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New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Vendor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Registration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column</a:t>
            </a:r>
            <a:r>
              <a:rPr sz="1000" spc="-1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74886" y="3986298"/>
            <a:ext cx="2027555" cy="951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Submitted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2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Approved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0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Processed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Complete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25"/>
              </a:spcBef>
              <a:buChar char="•"/>
              <a:tabLst>
                <a:tab pos="227329" algn="l"/>
              </a:tabLst>
            </a:pPr>
            <a:r>
              <a:rPr sz="1000" spc="-10" dirty="0">
                <a:latin typeface="Arial"/>
                <a:cs typeface="Arial"/>
              </a:rPr>
              <a:t>Rejected</a:t>
            </a:r>
            <a:endParaRPr sz="10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10"/>
              </a:spcBef>
              <a:buChar char="•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Invitation/Reminders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Cancelled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77" rIns="0" bIns="0" rtlCol="0">
            <a:spAutoFit/>
          </a:bodyPr>
          <a:lstStyle/>
          <a:p>
            <a:pPr marL="454025">
              <a:lnSpc>
                <a:spcPct val="100000"/>
              </a:lnSpc>
              <a:spcBef>
                <a:spcPts val="95"/>
              </a:spcBef>
            </a:pPr>
            <a:r>
              <a:rPr dirty="0"/>
              <a:t>Important</a:t>
            </a:r>
            <a:r>
              <a:rPr spc="-55" dirty="0"/>
              <a:t> </a:t>
            </a:r>
            <a:r>
              <a:rPr dirty="0"/>
              <a:t>Notes</a:t>
            </a:r>
            <a:r>
              <a:rPr spc="-7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Foreign</a:t>
            </a:r>
            <a:r>
              <a:rPr spc="-60" dirty="0"/>
              <a:t> </a:t>
            </a:r>
            <a:r>
              <a:rPr spc="-10" dirty="0"/>
              <a:t>Vendors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/>
              <a:t>Foreign</a:t>
            </a:r>
            <a:r>
              <a:rPr spc="-25" dirty="0"/>
              <a:t> </a:t>
            </a:r>
            <a:r>
              <a:rPr dirty="0"/>
              <a:t>vendors</a:t>
            </a:r>
            <a:r>
              <a:rPr spc="-25" dirty="0"/>
              <a:t> </a:t>
            </a:r>
            <a:r>
              <a:rPr dirty="0"/>
              <a:t>can’t</a:t>
            </a:r>
            <a:r>
              <a:rPr spc="-35" dirty="0"/>
              <a:t> </a:t>
            </a:r>
            <a:r>
              <a:rPr dirty="0"/>
              <a:t>receive</a:t>
            </a:r>
            <a:r>
              <a:rPr spc="-45" dirty="0"/>
              <a:t> </a:t>
            </a:r>
            <a:r>
              <a:rPr dirty="0"/>
              <a:t>ACH</a:t>
            </a:r>
            <a:r>
              <a:rPr spc="-35" dirty="0"/>
              <a:t> </a:t>
            </a:r>
            <a:r>
              <a:rPr dirty="0"/>
              <a:t>payments,</a:t>
            </a:r>
            <a:r>
              <a:rPr spc="5" dirty="0"/>
              <a:t> </a:t>
            </a:r>
            <a:r>
              <a:rPr dirty="0"/>
              <a:t>if</a:t>
            </a:r>
            <a:r>
              <a:rPr spc="-35" dirty="0"/>
              <a:t> </a:t>
            </a:r>
            <a:r>
              <a:rPr dirty="0"/>
              <a:t>vendor</a:t>
            </a:r>
            <a:r>
              <a:rPr spc="-30" dirty="0"/>
              <a:t> </a:t>
            </a:r>
            <a:r>
              <a:rPr dirty="0"/>
              <a:t>selects</a:t>
            </a:r>
            <a:r>
              <a:rPr spc="-40" dirty="0"/>
              <a:t> </a:t>
            </a:r>
            <a:r>
              <a:rPr dirty="0"/>
              <a:t>Direct</a:t>
            </a:r>
            <a:r>
              <a:rPr spc="-20" dirty="0"/>
              <a:t> </a:t>
            </a:r>
            <a:r>
              <a:rPr dirty="0"/>
              <a:t>Deposit</a:t>
            </a:r>
            <a:r>
              <a:rPr spc="-4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error,</a:t>
            </a:r>
            <a:r>
              <a:rPr spc="5" dirty="0"/>
              <a:t> </a:t>
            </a:r>
            <a:r>
              <a:rPr dirty="0"/>
              <a:t>they</a:t>
            </a:r>
            <a:r>
              <a:rPr spc="-20" dirty="0"/>
              <a:t> </a:t>
            </a:r>
            <a:r>
              <a:rPr spc="-25" dirty="0"/>
              <a:t>are </a:t>
            </a:r>
            <a:r>
              <a:rPr dirty="0"/>
              <a:t>unable</a:t>
            </a:r>
            <a:r>
              <a:rPr spc="-4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add</a:t>
            </a:r>
            <a:r>
              <a:rPr spc="-10" dirty="0"/>
              <a:t> </a:t>
            </a:r>
            <a:r>
              <a:rPr dirty="0"/>
              <a:t>wire</a:t>
            </a:r>
            <a:r>
              <a:rPr spc="-10" dirty="0"/>
              <a:t> </a:t>
            </a:r>
            <a:r>
              <a:rPr dirty="0"/>
              <a:t>information</a:t>
            </a:r>
            <a:r>
              <a:rPr spc="-15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needed.</a:t>
            </a:r>
            <a:r>
              <a:rPr spc="-25" dirty="0"/>
              <a:t> </a:t>
            </a:r>
            <a:r>
              <a:rPr dirty="0"/>
              <a:t>Just</a:t>
            </a:r>
            <a:r>
              <a:rPr spc="-10" dirty="0"/>
              <a:t> </a:t>
            </a:r>
            <a:r>
              <a:rPr dirty="0"/>
              <a:t>an</a:t>
            </a:r>
            <a:r>
              <a:rPr spc="-30" dirty="0"/>
              <a:t> </a:t>
            </a:r>
            <a:r>
              <a:rPr dirty="0"/>
              <a:t>FYI</a:t>
            </a:r>
            <a:r>
              <a:rPr spc="15" dirty="0"/>
              <a:t> </a:t>
            </a:r>
            <a:r>
              <a:rPr dirty="0"/>
              <a:t>so</a:t>
            </a:r>
            <a:r>
              <a:rPr spc="-25" dirty="0"/>
              <a:t> </a:t>
            </a:r>
            <a:r>
              <a:rPr dirty="0"/>
              <a:t>you</a:t>
            </a:r>
            <a:r>
              <a:rPr spc="-5" dirty="0"/>
              <a:t> </a:t>
            </a:r>
            <a:r>
              <a:rPr dirty="0"/>
              <a:t>know</a:t>
            </a:r>
            <a:r>
              <a:rPr spc="-25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delay</a:t>
            </a:r>
            <a:r>
              <a:rPr spc="-30" dirty="0"/>
              <a:t> </a:t>
            </a:r>
            <a:r>
              <a:rPr spc="-25" dirty="0"/>
              <a:t>the </a:t>
            </a:r>
            <a:r>
              <a:rPr dirty="0"/>
              <a:t>registration</a:t>
            </a:r>
            <a:r>
              <a:rPr spc="-70" dirty="0"/>
              <a:t> </a:t>
            </a:r>
            <a:r>
              <a:rPr spc="-10" dirty="0"/>
              <a:t>process.</a:t>
            </a:r>
          </a:p>
          <a:p>
            <a:pPr>
              <a:lnSpc>
                <a:spcPct val="100000"/>
              </a:lnSpc>
              <a:spcBef>
                <a:spcPts val="844"/>
              </a:spcBef>
              <a:buFont typeface="Wingdings"/>
              <a:buChar char=""/>
            </a:pPr>
            <a:endParaRPr spc="-10" dirty="0"/>
          </a:p>
          <a:p>
            <a:pPr marL="355600" marR="48260" indent="-343535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dirty="0"/>
              <a:t>If</a:t>
            </a:r>
            <a:r>
              <a:rPr spc="-20" dirty="0"/>
              <a:t> </a:t>
            </a:r>
            <a:r>
              <a:rPr dirty="0"/>
              <a:t>Foreign</a:t>
            </a:r>
            <a:r>
              <a:rPr spc="-15" dirty="0"/>
              <a:t> </a:t>
            </a:r>
            <a:r>
              <a:rPr dirty="0"/>
              <a:t>vendors</a:t>
            </a:r>
            <a:r>
              <a:rPr spc="-10" dirty="0"/>
              <a:t> </a:t>
            </a:r>
            <a:r>
              <a:rPr dirty="0"/>
              <a:t>answer</a:t>
            </a:r>
            <a:r>
              <a:rPr spc="-20" dirty="0"/>
              <a:t> </a:t>
            </a:r>
            <a:r>
              <a:rPr b="1" dirty="0">
                <a:latin typeface="Arial"/>
                <a:cs typeface="Arial"/>
              </a:rPr>
              <a:t>NO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question</a:t>
            </a:r>
            <a:r>
              <a:rPr spc="-35" dirty="0"/>
              <a:t> </a:t>
            </a:r>
            <a:r>
              <a:rPr i="1" dirty="0">
                <a:latin typeface="Arial"/>
                <a:cs typeface="Arial"/>
              </a:rPr>
              <a:t>Does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your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bank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accept</a:t>
            </a:r>
            <a:r>
              <a:rPr i="1" spc="-3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US</a:t>
            </a:r>
            <a:r>
              <a:rPr i="1" spc="-2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checks</a:t>
            </a:r>
            <a:r>
              <a:rPr dirty="0"/>
              <a:t>,</a:t>
            </a:r>
            <a:r>
              <a:rPr spc="-3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will</a:t>
            </a:r>
            <a:r>
              <a:rPr spc="-35" dirty="0"/>
              <a:t> </a:t>
            </a:r>
            <a:r>
              <a:rPr spc="-10" dirty="0"/>
              <a:t>prompt </a:t>
            </a:r>
            <a:r>
              <a:rPr dirty="0"/>
              <a:t>them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add</a:t>
            </a:r>
            <a:r>
              <a:rPr spc="-20" dirty="0"/>
              <a:t> </a:t>
            </a:r>
            <a:r>
              <a:rPr dirty="0"/>
              <a:t>wire</a:t>
            </a:r>
            <a:r>
              <a:rPr spc="-20" dirty="0"/>
              <a:t> </a:t>
            </a:r>
            <a:r>
              <a:rPr dirty="0"/>
              <a:t>transfer</a:t>
            </a:r>
            <a:r>
              <a:rPr spc="-5" dirty="0"/>
              <a:t> </a:t>
            </a:r>
            <a:r>
              <a:rPr spc="-10" dirty="0"/>
              <a:t>information.</a:t>
            </a:r>
          </a:p>
          <a:p>
            <a:pPr marL="355600">
              <a:lnSpc>
                <a:spcPct val="100000"/>
              </a:lnSpc>
            </a:pPr>
            <a:r>
              <a:rPr dirty="0"/>
              <a:t>AND</a:t>
            </a:r>
            <a:r>
              <a:rPr spc="-20" dirty="0"/>
              <a:t> </a:t>
            </a:r>
            <a:r>
              <a:rPr dirty="0"/>
              <a:t>select</a:t>
            </a:r>
            <a:r>
              <a:rPr spc="-30" dirty="0"/>
              <a:t> </a:t>
            </a:r>
            <a:r>
              <a:rPr dirty="0"/>
              <a:t>US</a:t>
            </a:r>
            <a:r>
              <a:rPr spc="-10" dirty="0"/>
              <a:t> </a:t>
            </a:r>
            <a:r>
              <a:rPr dirty="0"/>
              <a:t>Dollar</a:t>
            </a:r>
            <a:r>
              <a:rPr spc="-35" dirty="0"/>
              <a:t> </a:t>
            </a:r>
            <a:r>
              <a:rPr dirty="0"/>
              <a:t>as wire </a:t>
            </a:r>
            <a:r>
              <a:rPr spc="-10" dirty="0"/>
              <a:t>currency.</a:t>
            </a: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pc="-10" dirty="0"/>
          </a:p>
          <a:p>
            <a:pPr marL="355600" marR="115570" indent="-343535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dirty="0"/>
              <a:t>If</a:t>
            </a:r>
            <a:r>
              <a:rPr spc="-20" dirty="0"/>
              <a:t> </a:t>
            </a:r>
            <a:r>
              <a:rPr dirty="0"/>
              <a:t>Foreign</a:t>
            </a:r>
            <a:r>
              <a:rPr spc="-15" dirty="0"/>
              <a:t> </a:t>
            </a:r>
            <a:r>
              <a:rPr dirty="0"/>
              <a:t>vendors</a:t>
            </a:r>
            <a:r>
              <a:rPr spc="-10" dirty="0"/>
              <a:t> </a:t>
            </a:r>
            <a:r>
              <a:rPr dirty="0"/>
              <a:t>answer</a:t>
            </a:r>
            <a:r>
              <a:rPr spc="-25" dirty="0"/>
              <a:t> </a:t>
            </a:r>
            <a:r>
              <a:rPr b="1" dirty="0">
                <a:latin typeface="Arial"/>
                <a:cs typeface="Arial"/>
              </a:rPr>
              <a:t>Yes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question</a:t>
            </a:r>
            <a:r>
              <a:rPr spc="-25" dirty="0"/>
              <a:t> </a:t>
            </a:r>
            <a:r>
              <a:rPr i="1" dirty="0">
                <a:latin typeface="Arial"/>
                <a:cs typeface="Arial"/>
              </a:rPr>
              <a:t>Does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your</a:t>
            </a:r>
            <a:r>
              <a:rPr i="1" spc="-3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bank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accept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US</a:t>
            </a:r>
            <a:r>
              <a:rPr i="1" spc="-2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checks</a:t>
            </a:r>
            <a:r>
              <a:rPr dirty="0"/>
              <a:t>,</a:t>
            </a:r>
            <a:r>
              <a:rPr spc="-40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will</a:t>
            </a:r>
            <a:r>
              <a:rPr spc="-35" dirty="0"/>
              <a:t> </a:t>
            </a:r>
            <a:r>
              <a:rPr spc="-25" dirty="0"/>
              <a:t>be </a:t>
            </a:r>
            <a:r>
              <a:rPr dirty="0"/>
              <a:t>set</a:t>
            </a:r>
            <a:r>
              <a:rPr spc="-20" dirty="0"/>
              <a:t> </a:t>
            </a:r>
            <a:r>
              <a:rPr dirty="0"/>
              <a:t>up</a:t>
            </a:r>
            <a:r>
              <a:rPr spc="-3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Check</a:t>
            </a:r>
            <a:r>
              <a:rPr spc="-20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dirty="0"/>
              <a:t>their</a:t>
            </a:r>
            <a:r>
              <a:rPr spc="-20" dirty="0"/>
              <a:t> </a:t>
            </a:r>
            <a:r>
              <a:rPr dirty="0"/>
              <a:t>payment</a:t>
            </a:r>
            <a:r>
              <a:rPr spc="5" dirty="0"/>
              <a:t> </a:t>
            </a:r>
            <a:r>
              <a:rPr spc="-10" dirty="0"/>
              <a:t>method.</a:t>
            </a:r>
          </a:p>
          <a:p>
            <a:pPr>
              <a:lnSpc>
                <a:spcPct val="100000"/>
              </a:lnSpc>
              <a:spcBef>
                <a:spcPts val="844"/>
              </a:spcBef>
              <a:buFont typeface="Wingdings"/>
              <a:buChar char=""/>
            </a:pPr>
            <a:endParaRPr spc="-10" dirty="0"/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</a:tabLst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30" dirty="0"/>
              <a:t> </a:t>
            </a:r>
            <a:r>
              <a:rPr dirty="0"/>
              <a:t>process</a:t>
            </a:r>
            <a:r>
              <a:rPr spc="-25" dirty="0"/>
              <a:t> </a:t>
            </a:r>
            <a:r>
              <a:rPr dirty="0"/>
              <a:t>takes</a:t>
            </a:r>
            <a:r>
              <a:rPr spc="-25" dirty="0"/>
              <a:t> </a:t>
            </a:r>
            <a:r>
              <a:rPr dirty="0"/>
              <a:t>longer</a:t>
            </a:r>
            <a:r>
              <a:rPr spc="-3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Foreign</a:t>
            </a:r>
            <a:r>
              <a:rPr spc="-20" dirty="0"/>
              <a:t> </a:t>
            </a:r>
            <a:r>
              <a:rPr dirty="0"/>
              <a:t>Vendors</a:t>
            </a:r>
            <a:r>
              <a:rPr spc="-25" dirty="0"/>
              <a:t> </a:t>
            </a:r>
            <a:r>
              <a:rPr dirty="0"/>
              <a:t>so</a:t>
            </a:r>
            <a:r>
              <a:rPr spc="-35" dirty="0"/>
              <a:t> </a:t>
            </a:r>
            <a:r>
              <a:rPr dirty="0"/>
              <a:t>plan</a:t>
            </a:r>
            <a:r>
              <a:rPr spc="-35" dirty="0"/>
              <a:t> </a:t>
            </a:r>
            <a:r>
              <a:rPr spc="-10" dirty="0"/>
              <a:t>accordingly.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5324" y="2879634"/>
            <a:ext cx="3296012" cy="4670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517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Wingdings</vt:lpstr>
      <vt:lpstr>Office Theme</vt:lpstr>
      <vt:lpstr>How to Set Up a Vendor in PW</vt:lpstr>
      <vt:lpstr>How to Set Up a Vendor in PaymentWorks</vt:lpstr>
      <vt:lpstr>PowerPoint Presentation</vt:lpstr>
      <vt:lpstr>Vendor Invite Status</vt:lpstr>
      <vt:lpstr>Vendor receives email</vt:lpstr>
      <vt:lpstr>PowerPoint Presentation</vt:lpstr>
      <vt:lpstr>PowerPoint Presentation</vt:lpstr>
      <vt:lpstr>Tracking Onboardings</vt:lpstr>
      <vt:lpstr>Important Notes for Foreign Vendors</vt:lpstr>
      <vt:lpstr>Additional Comments</vt:lpstr>
    </vt:vector>
  </TitlesOfParts>
  <Company>MRP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MRP</dc:creator>
  <cp:lastModifiedBy>Gacayan, Lin</cp:lastModifiedBy>
  <cp:revision>4</cp:revision>
  <dcterms:created xsi:type="dcterms:W3CDTF">2025-01-29T22:58:27Z</dcterms:created>
  <dcterms:modified xsi:type="dcterms:W3CDTF">2025-01-29T23:00:33Z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2025-01-29T00:00:00Z</vt:filetime>
  </property>
  <property fmtid="{D5CDD505-2E9C-101B-9397-08002B2CF9AE}" pid="5" name="Producer">
    <vt:lpwstr>Adobe PDF Library 21.1.167</vt:lpwstr>
  </property>
</Properties>
</file>