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5"/>
  </p:notesMasterIdLst>
  <p:handoutMasterIdLst>
    <p:handoutMasterId r:id="rId46"/>
  </p:handoutMasterIdLst>
  <p:sldIdLst>
    <p:sldId id="588" r:id="rId5"/>
    <p:sldId id="414" r:id="rId6"/>
    <p:sldId id="2037" r:id="rId7"/>
    <p:sldId id="332" r:id="rId8"/>
    <p:sldId id="439" r:id="rId9"/>
    <p:sldId id="589" r:id="rId10"/>
    <p:sldId id="4058" r:id="rId11"/>
    <p:sldId id="4028" r:id="rId12"/>
    <p:sldId id="592" r:id="rId13"/>
    <p:sldId id="761" r:id="rId14"/>
    <p:sldId id="762" r:id="rId15"/>
    <p:sldId id="258" r:id="rId16"/>
    <p:sldId id="525" r:id="rId17"/>
    <p:sldId id="4047" r:id="rId18"/>
    <p:sldId id="4046" r:id="rId19"/>
    <p:sldId id="4043" r:id="rId20"/>
    <p:sldId id="419" r:id="rId21"/>
    <p:sldId id="4032" r:id="rId22"/>
    <p:sldId id="4045" r:id="rId23"/>
    <p:sldId id="724" r:id="rId24"/>
    <p:sldId id="4048" r:id="rId25"/>
    <p:sldId id="518" r:id="rId26"/>
    <p:sldId id="734" r:id="rId27"/>
    <p:sldId id="471" r:id="rId28"/>
    <p:sldId id="4052" r:id="rId29"/>
    <p:sldId id="275" r:id="rId30"/>
    <p:sldId id="4038" r:id="rId31"/>
    <p:sldId id="4027" r:id="rId32"/>
    <p:sldId id="4057" r:id="rId33"/>
    <p:sldId id="4050" r:id="rId34"/>
    <p:sldId id="4053" r:id="rId35"/>
    <p:sldId id="4039" r:id="rId36"/>
    <p:sldId id="4056" r:id="rId37"/>
    <p:sldId id="4051" r:id="rId38"/>
    <p:sldId id="4054" r:id="rId39"/>
    <p:sldId id="4020" r:id="rId40"/>
    <p:sldId id="4037" r:id="rId41"/>
    <p:sldId id="480" r:id="rId42"/>
    <p:sldId id="586" r:id="rId43"/>
    <p:sldId id="764" r:id="rId44"/>
  </p:sldIdLst>
  <p:sldSz cx="9144000" cy="6858000" type="screen4x3"/>
  <p:notesSz cx="6858000" cy="9144000"/>
  <p:embeddedFontLst>
    <p:embeddedFont>
      <p:font typeface="Adobe Garamond Pro Bold" panose="02020502060506020403" pitchFamily="18" charset="77"/>
      <p:bold r:id="rId47"/>
    </p:embeddedFont>
    <p:embeddedFont>
      <p:font typeface="Montserrat" pitchFamily="2" charset="77"/>
      <p:regular r:id="rId48"/>
      <p:bold r:id="rId49"/>
      <p:italic r:id="rId50"/>
      <p:boldItalic r:id="rId51"/>
    </p:embeddedFont>
    <p:embeddedFont>
      <p:font typeface="Tw Cen MT" panose="020B0602020104020603" pitchFamily="34" charset="77"/>
      <p:regular r:id="rId52"/>
      <p:bold r:id="rId53"/>
      <p:italic r:id="rId54"/>
      <p:boldItalic r:id="rId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1696C4FB-412A-FF46-A3EA-5ABB226F2926}">
          <p14:sldIdLst>
            <p14:sldId id="588"/>
          </p14:sldIdLst>
        </p14:section>
        <p14:section name="Intro" id="{90C36AD7-753A-45EA-B562-8E2C604C5F31}">
          <p14:sldIdLst>
            <p14:sldId id="414"/>
            <p14:sldId id="2037"/>
            <p14:sldId id="332"/>
            <p14:sldId id="439"/>
            <p14:sldId id="589"/>
            <p14:sldId id="4058"/>
            <p14:sldId id="4028"/>
            <p14:sldId id="592"/>
            <p14:sldId id="761"/>
            <p14:sldId id="762"/>
            <p14:sldId id="258"/>
          </p14:sldIdLst>
        </p14:section>
        <p14:section name="OB Intro" id="{48E813B0-CABC-4056-8B67-2F81416922E0}">
          <p14:sldIdLst>
            <p14:sldId id="525"/>
            <p14:sldId id="4047"/>
            <p14:sldId id="4046"/>
            <p14:sldId id="4043"/>
            <p14:sldId id="419"/>
            <p14:sldId id="4032"/>
            <p14:sldId id="4045"/>
            <p14:sldId id="724"/>
            <p14:sldId id="4048"/>
          </p14:sldIdLst>
        </p14:section>
        <p14:section name="Phase I" id="{BA8F412A-1930-4DFA-947E-837F14D4C611}">
          <p14:sldIdLst>
            <p14:sldId id="518"/>
            <p14:sldId id="734"/>
            <p14:sldId id="471"/>
            <p14:sldId id="4052"/>
            <p14:sldId id="275"/>
          </p14:sldIdLst>
        </p14:section>
        <p14:section name="Phase II" id="{714E74CA-F40C-475C-818A-D7FF8077E799}">
          <p14:sldIdLst>
            <p14:sldId id="4038"/>
            <p14:sldId id="4027"/>
            <p14:sldId id="4057"/>
            <p14:sldId id="4050"/>
            <p14:sldId id="4053"/>
          </p14:sldIdLst>
        </p14:section>
        <p14:section name="Phase III" id="{95DA68D5-0C7B-4FA4-8BF7-BE1E5EB6C93C}">
          <p14:sldIdLst>
            <p14:sldId id="4039"/>
            <p14:sldId id="4056"/>
            <p14:sldId id="4051"/>
            <p14:sldId id="4054"/>
          </p14:sldIdLst>
        </p14:section>
        <p14:section name="Wrap-up" id="{43478494-4002-47E0-8DEA-B82C1794A02F}">
          <p14:sldIdLst>
            <p14:sldId id="4020"/>
            <p14:sldId id="4037"/>
            <p14:sldId id="480"/>
            <p14:sldId id="586"/>
            <p14:sldId id="7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92131C-48BB-975A-C524-64F1EA743917}" name="Navarro, Aspen" initials="AN" userId="S::a_n51@txstate.edu::465d24e8-7aef-431f-92da-bd03001584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ller, Meredith A" initials="MMA" lastIdx="3" clrIdx="0"/>
  <p:cmAuthor id="2" name="Navarro, Aspen" initials="NA" lastIdx="24" clrIdx="1">
    <p:extLst>
      <p:ext uri="{19B8F6BF-5375-455C-9EA6-DF929625EA0E}">
        <p15:presenceInfo xmlns:p15="http://schemas.microsoft.com/office/powerpoint/2012/main" userId="S::a_n51@txstate.edu::465d24e8-7aef-431f-92da-bd0300158485" providerId="AD"/>
      </p:ext>
    </p:extLst>
  </p:cmAuthor>
  <p:cmAuthor id="3" name="Arismendez, Sandra S" initials="ASS" lastIdx="5" clrIdx="2">
    <p:extLst>
      <p:ext uri="{19B8F6BF-5375-455C-9EA6-DF929625EA0E}">
        <p15:presenceInfo xmlns:p15="http://schemas.microsoft.com/office/powerpoint/2012/main" userId="S::ssa56@txstate.edu::634c7821-67d4-444b-9adb-2c04ec43d6d4" providerId="AD"/>
      </p:ext>
    </p:extLst>
  </p:cmAuthor>
  <p:cmAuthor id="4" name="Aspen Navarro" initials="AN" lastIdx="2" clrIdx="3">
    <p:extLst>
      <p:ext uri="{19B8F6BF-5375-455C-9EA6-DF929625EA0E}">
        <p15:presenceInfo xmlns:p15="http://schemas.microsoft.com/office/powerpoint/2012/main" userId="463a188e85d150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1"/>
    <a:srgbClr val="111111"/>
    <a:srgbClr val="FFFFFF"/>
    <a:srgbClr val="00A08E"/>
    <a:srgbClr val="8D734A"/>
    <a:srgbClr val="7A96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9" autoAdjust="0"/>
    <p:restoredTop sz="56849" autoAdjust="0"/>
  </p:normalViewPr>
  <p:slideViewPr>
    <p:cSldViewPr snapToGrid="0" snapToObjects="1">
      <p:cViewPr varScale="1">
        <p:scale>
          <a:sx n="69" d="100"/>
          <a:sy n="69" d="100"/>
        </p:scale>
        <p:origin x="3480" y="184"/>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532A13-D5FF-D74D-8B9C-B7D9D3AB9F2A}" type="datetimeFigureOut">
              <a:rPr lang="en-US" smtClean="0"/>
              <a:t>2/4/25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9D0B02-7913-2A41-B457-F24B61C5503D}" type="slidenum">
              <a:rPr lang="en-US" smtClean="0"/>
              <a:t>‹#›</a:t>
            </a:fld>
            <a:endParaRPr lang="en-US"/>
          </a:p>
        </p:txBody>
      </p:sp>
    </p:spTree>
    <p:extLst>
      <p:ext uri="{BB962C8B-B14F-4D97-AF65-F5344CB8AC3E}">
        <p14:creationId xmlns:p14="http://schemas.microsoft.com/office/powerpoint/2010/main" val="888204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420C2-0D72-F54E-8FA1-92130C251E4D}" type="datetimeFigureOut">
              <a:rPr lang="en-US" smtClean="0"/>
              <a:t>2/4/25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2A925-BE17-CF4F-A3C6-15A9024C52B0}" type="slidenum">
              <a:rPr lang="en-US" smtClean="0"/>
              <a:t>‹#›</a:t>
            </a:fld>
            <a:endParaRPr lang="en-US"/>
          </a:p>
        </p:txBody>
      </p:sp>
    </p:spTree>
    <p:extLst>
      <p:ext uri="{BB962C8B-B14F-4D97-AF65-F5344CB8AC3E}">
        <p14:creationId xmlns:p14="http://schemas.microsoft.com/office/powerpoint/2010/main" val="5398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ceq.texas.gov/gis/wastewater-outfalls-viewe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Use this time to welcome participants to the training!</a:t>
            </a:r>
            <a:endParaRPr lang="en-US"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1</a:t>
            </a:fld>
            <a:endParaRPr lang="en-US"/>
          </a:p>
        </p:txBody>
      </p:sp>
    </p:spTree>
    <p:extLst>
      <p:ext uri="{BB962C8B-B14F-4D97-AF65-F5344CB8AC3E}">
        <p14:creationId xmlns:p14="http://schemas.microsoft.com/office/powerpoint/2010/main" val="1500101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Here, talk about how all monitoring done by Texas Stream Team falls under a Quality Assurance Project Plan (can be pronounced as KWAP or spoken out as Q-A-P-P). Talking points:</a:t>
            </a:r>
            <a:endParaRPr 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Standardizations are included in the QAPP. Given the regulatory implications associated with the use of water quality data, the TCEQ uses scientifically rigorous and consistent water quality sampling methods to help​ ensure valid data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Data is reviewed by the group Data Coordinators and our </a:t>
            </a:r>
            <a:r>
              <a:rPr lang="en-US" sz="1200" b="0" dirty="0">
                <a:latin typeface="Arial" panose="020B0604020202020204" pitchFamily="34" charset="0"/>
                <a:cs typeface="Arial" panose="020B0604020202020204" pitchFamily="34" charset="0"/>
              </a:rPr>
              <a:t>Texas Stream Team</a:t>
            </a:r>
            <a:r>
              <a:rPr lang="en-US" sz="1200" dirty="0">
                <a:latin typeface="Arial" panose="020B0604020202020204" pitchFamily="34" charset="0"/>
                <a:cs typeface="Arial" panose="020B0604020202020204" pitchFamily="34" charset="0"/>
              </a:rPr>
              <a:t> staff.</a:t>
            </a:r>
          </a:p>
        </p:txBody>
      </p:sp>
      <p:sp>
        <p:nvSpPr>
          <p:cNvPr id="4" name="Slide Number Placeholder 3"/>
          <p:cNvSpPr>
            <a:spLocks noGrp="1"/>
          </p:cNvSpPr>
          <p:nvPr>
            <p:ph type="sldNum" sz="quarter" idx="10"/>
          </p:nvPr>
        </p:nvSpPr>
        <p:spPr/>
        <p:txBody>
          <a:bodyPr/>
          <a:lstStyle/>
          <a:p>
            <a:fld id="{D8C2A925-BE17-CF4F-A3C6-15A9024C52B0}" type="slidenum">
              <a:rPr lang="en-US" smtClean="0"/>
              <a:t>10</a:t>
            </a:fld>
            <a:endParaRPr lang="en-US" dirty="0"/>
          </a:p>
        </p:txBody>
      </p:sp>
    </p:spTree>
    <p:extLst>
      <p:ext uri="{BB962C8B-B14F-4D97-AF65-F5344CB8AC3E}">
        <p14:creationId xmlns:p14="http://schemas.microsoft.com/office/powerpoint/2010/main" val="3861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latin typeface="Arial" panose="020B0604020202020204" pitchFamily="34" charset="0"/>
                <a:cs typeface="Arial" panose="020B0604020202020204" pitchFamily="34" charset="0"/>
              </a:rPr>
              <a:t>Explain the importance of </a:t>
            </a:r>
            <a:r>
              <a:rPr lang="en-US" i="0" u="none" dirty="0">
                <a:latin typeface="Arial" panose="020B0604020202020204" pitchFamily="34" charset="0"/>
                <a:cs typeface="Arial" panose="020B0604020202020204" pitchFamily="34" charset="0"/>
              </a:rPr>
              <a:t>community</a:t>
            </a:r>
            <a:r>
              <a:rPr lang="en-US" b="0" i="0" u="none" dirty="0">
                <a:latin typeface="Arial" panose="020B0604020202020204" pitchFamily="34" charset="0"/>
                <a:cs typeface="Arial" panose="020B0604020202020204" pitchFamily="34" charset="0"/>
              </a:rPr>
              <a:t> scientist monitoring here. Talking points:</a:t>
            </a:r>
          </a:p>
          <a:p>
            <a:pPr marL="171450" indent="-171450">
              <a:buFont typeface="Arial" panose="020B0604020202020204" pitchFamily="34" charset="0"/>
              <a:buChar char="•"/>
            </a:pPr>
            <a:r>
              <a:rPr lang="en-US" i="0" u="none" dirty="0">
                <a:latin typeface="Arial" panose="020B0604020202020204" pitchFamily="34" charset="0"/>
                <a:cs typeface="Arial" panose="020B0604020202020204" pitchFamily="34" charset="0"/>
              </a:rPr>
              <a:t>The cost of community science monitoring is very affordable compared to professional monitoring costs. State water quality monitoring equipment can cost well over $10,000. Texas Stream Team offers a way for Texans to get involved using customized kits to collect data, similar to those collected by professionals, at a much lower cost. </a:t>
            </a:r>
          </a:p>
          <a:p>
            <a:pPr marL="171450" indent="-171450">
              <a:buFont typeface="Arial" panose="020B0604020202020204" pitchFamily="34" charset="0"/>
              <a:buChar char="•"/>
            </a:pPr>
            <a:r>
              <a:rPr lang="en-US" i="0" u="none" dirty="0">
                <a:latin typeface="Arial" panose="020B0604020202020204" pitchFamily="34" charset="0"/>
                <a:cs typeface="Arial" panose="020B0604020202020204" pitchFamily="34" charset="0"/>
              </a:rPr>
              <a:t>Professional monitoring by the state is conducted on a quarterly basis. Whereas Texas Stream Team community scientists are trained to monitor water quality parameters monthly.</a:t>
            </a:r>
          </a:p>
          <a:p>
            <a:pPr marL="171450" indent="-171450">
              <a:buFont typeface="Arial" panose="020B0604020202020204" pitchFamily="34" charset="0"/>
              <a:buChar char="•"/>
            </a:pPr>
            <a:r>
              <a:rPr lang="en-US" i="0" u="none" dirty="0">
                <a:latin typeface="Arial" panose="020B0604020202020204" pitchFamily="34" charset="0"/>
                <a:cs typeface="Arial" panose="020B0604020202020204" pitchFamily="34" charset="0"/>
              </a:rPr>
              <a:t>Because community scientists monitor more frequently, they might detect </a:t>
            </a:r>
            <a:r>
              <a:rPr lang="en-US" i="0" u="none" strike="noStrike" dirty="0">
                <a:latin typeface="Arial" panose="020B0604020202020204" pitchFamily="34" charset="0"/>
                <a:cs typeface="Arial" panose="020B0604020202020204" pitchFamily="34" charset="0"/>
              </a:rPr>
              <a:t>measurements </a:t>
            </a:r>
            <a:r>
              <a:rPr lang="en-US" i="0" u="none" dirty="0">
                <a:latin typeface="Arial" panose="020B0604020202020204" pitchFamily="34" charset="0"/>
                <a:cs typeface="Arial" panose="020B0604020202020204" pitchFamily="34" charset="0"/>
              </a:rPr>
              <a:t>that fall outside of the normal range of values before state officials can. Community scientists have alerted state officials of incidents that may have otherwise gone unnoticed, such as fish kills, illegal dumping, and more.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Optical brighteners were introduced to community science monitoring due to their simplicity, efficiency, and effectiveness, first using tampons as absorbent material.</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11</a:t>
            </a:fld>
            <a:endParaRPr lang="en-US"/>
          </a:p>
        </p:txBody>
      </p:sp>
    </p:spTree>
    <p:extLst>
      <p:ext uri="{BB962C8B-B14F-4D97-AF65-F5344CB8AC3E}">
        <p14:creationId xmlns:p14="http://schemas.microsoft.com/office/powerpoint/2010/main" val="281012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partner organizations that lead trainings follow the monitoring methods procedures established by Texas Stream Team. Texas Stream Team is considered the parent organization of all partner monitoring groups, and they are located at The Meadows Center for Water &amp; the Environment, a research institute affiliated with Texas State University in San Marcos, TX.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Texas Stream Team can provide monitoring to partner organizations and their monitoring efforts. </a:t>
            </a:r>
            <a:endParaRPr lang="en-US" dirty="0"/>
          </a:p>
        </p:txBody>
      </p:sp>
      <p:sp>
        <p:nvSpPr>
          <p:cNvPr id="4" name="Slide Number Placeholder 3"/>
          <p:cNvSpPr>
            <a:spLocks noGrp="1"/>
          </p:cNvSpPr>
          <p:nvPr>
            <p:ph type="sldNum" sz="quarter" idx="5"/>
          </p:nvPr>
        </p:nvSpPr>
        <p:spPr/>
        <p:txBody>
          <a:bodyPr/>
          <a:lstStyle/>
          <a:p>
            <a:fld id="{3B1B300E-00C3-C343-9729-1DD2366DCE43}" type="slidenum">
              <a:rPr lang="en-US" smtClean="0"/>
              <a:t>12</a:t>
            </a:fld>
            <a:endParaRPr lang="en-US"/>
          </a:p>
        </p:txBody>
      </p:sp>
    </p:spTree>
    <p:extLst>
      <p:ext uri="{BB962C8B-B14F-4D97-AF65-F5344CB8AC3E}">
        <p14:creationId xmlns:p14="http://schemas.microsoft.com/office/powerpoint/2010/main" val="149887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13</a:t>
            </a:fld>
            <a:endParaRPr lang="en-US"/>
          </a:p>
        </p:txBody>
      </p:sp>
    </p:spTree>
    <p:extLst>
      <p:ext uri="{BB962C8B-B14F-4D97-AF65-F5344CB8AC3E}">
        <p14:creationId xmlns:p14="http://schemas.microsoft.com/office/powerpoint/2010/main" val="171164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Explain what optical brighteners are and what function they serve:</a:t>
            </a:r>
          </a:p>
          <a:p>
            <a:pPr marL="171450" indent="-171450">
              <a:buFont typeface="Arial" panose="020B0604020202020204" pitchFamily="34" charset="0"/>
              <a:buChar char="•"/>
            </a:pPr>
            <a:r>
              <a:rPr lang="en-US" b="0" i="0" dirty="0">
                <a:solidFill>
                  <a:srgbClr val="53555A"/>
                </a:solidFill>
                <a:effectLst/>
                <a:latin typeface="Frutiger LT W01_45 Ligh1475730"/>
              </a:rPr>
              <a:t>At the base, they are synthetic chemicals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3555A"/>
                </a:solidFill>
                <a:effectLst/>
                <a:latin typeface="Frutiger LT W01_45 Ligh1475730"/>
              </a:rPr>
              <a:t>OBs absorb light from the invisible ultraviolet region of the electromagnetic spectrum that we can’t see, and re-emit that light in the visible blue region where we can see it. Our eyes will perceive this white to be brighter/whiter than the white that doesn’t contain optical brighteners.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F6B73"/>
                </a:solidFill>
                <a:effectLst/>
                <a:latin typeface="Montserrat" panose="00000500000000000000" pitchFamily="2" charset="0"/>
              </a:rPr>
              <a:t>Around the 1940s manufacturers would add OBs to their products to help mitigate the natural yellowing and dulling of clothing. </a:t>
            </a:r>
            <a:endParaRPr lang="en-US" b="0" i="0" dirty="0">
              <a:solidFill>
                <a:srgbClr val="53555A"/>
              </a:solidFill>
              <a:effectLst/>
              <a:latin typeface="Frutiger LT W01_45 Ligh1475730"/>
            </a:endParaRPr>
          </a:p>
          <a:p>
            <a:pPr marL="171450" indent="-171450">
              <a:buFont typeface="Arial" panose="020B0604020202020204" pitchFamily="34" charset="0"/>
              <a:buChar char="•"/>
            </a:pPr>
            <a:r>
              <a:rPr lang="en-US" b="0" i="0" dirty="0">
                <a:solidFill>
                  <a:srgbClr val="53555A"/>
                </a:solidFill>
                <a:effectLst/>
                <a:latin typeface="Frutiger LT W01_45 Ligh1475730"/>
              </a:rPr>
              <a:t>Readily absorb to cotton fibers </a:t>
            </a:r>
          </a:p>
          <a:p>
            <a:pPr marL="171450" indent="-171450">
              <a:buFont typeface="Arial" panose="020B0604020202020204" pitchFamily="34" charset="0"/>
              <a:buChar char="•"/>
            </a:pPr>
            <a:r>
              <a:rPr lang="en-US" b="0" i="0" dirty="0">
                <a:solidFill>
                  <a:srgbClr val="001D35"/>
                </a:solidFill>
                <a:effectLst/>
                <a:latin typeface="Google Sans"/>
              </a:rPr>
              <a:t>When exposed to prolonged UV radiation, the molecules undergo a chemical change that breaks down their ability to fluoresce, essentially "wearing out" their brightening effect over time; </a:t>
            </a:r>
            <a:endParaRPr lang="en-US" b="0" i="0" dirty="0">
              <a:solidFill>
                <a:srgbClr val="53555A"/>
              </a:solidFill>
              <a:effectLst/>
              <a:latin typeface="Frutiger LT W01_45 Ligh1475730"/>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14</a:t>
            </a:fld>
            <a:endParaRPr lang="en-US"/>
          </a:p>
        </p:txBody>
      </p:sp>
    </p:spTree>
    <p:extLst>
      <p:ext uri="{BB962C8B-B14F-4D97-AF65-F5344CB8AC3E}">
        <p14:creationId xmlns:p14="http://schemas.microsoft.com/office/powerpoint/2010/main" val="161945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different sources of OBs</a:t>
            </a:r>
          </a:p>
        </p:txBody>
      </p:sp>
      <p:sp>
        <p:nvSpPr>
          <p:cNvPr id="4" name="Slide Number Placeholder 3"/>
          <p:cNvSpPr>
            <a:spLocks noGrp="1"/>
          </p:cNvSpPr>
          <p:nvPr>
            <p:ph type="sldNum" sz="quarter" idx="5"/>
          </p:nvPr>
        </p:nvSpPr>
        <p:spPr/>
        <p:txBody>
          <a:bodyPr/>
          <a:lstStyle/>
          <a:p>
            <a:fld id="{D8C2A925-BE17-CF4F-A3C6-15A9024C52B0}" type="slidenum">
              <a:rPr lang="en-US" smtClean="0"/>
              <a:t>15</a:t>
            </a:fld>
            <a:endParaRPr lang="en-US"/>
          </a:p>
        </p:txBody>
      </p:sp>
    </p:spTree>
    <p:extLst>
      <p:ext uri="{BB962C8B-B14F-4D97-AF65-F5344CB8AC3E}">
        <p14:creationId xmlns:p14="http://schemas.microsoft.com/office/powerpoint/2010/main" val="3480787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Emphasize that optical brighteners are not biodegradable and can persist in the environment – and they are only introduced anthropogenically.</a:t>
            </a:r>
          </a:p>
          <a:p>
            <a:pPr marL="171450" indent="-171450">
              <a:buFont typeface="Arial" panose="020B0604020202020204" pitchFamily="34" charset="0"/>
              <a:buChar char="•"/>
            </a:pPr>
            <a:r>
              <a:rPr lang="en-US" sz="1200" dirty="0">
                <a:solidFill>
                  <a:schemeClr val="tx2"/>
                </a:solidFill>
              </a:rPr>
              <a:t>Presence often correlates with human fecal contamination. May highlight sources like failing septic systems, illicit discharges, or industrial effluents.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Limited understanding:</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rPr>
              <a:t>O</a:t>
            </a:r>
            <a:r>
              <a:rPr lang="en-US" dirty="0"/>
              <a:t>ur understanding of how OBs behave in surface water—and the extent of their potential harm to aquatic organisms and habitats—is still limited.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Emerging research is revealing ways in which OBs negatively impact water bodies.</a:t>
            </a:r>
            <a:r>
              <a:rPr lang="en-US" b="0" i="0" dirty="0">
                <a:solidFill>
                  <a:schemeClr val="tx1"/>
                </a:solidFill>
                <a:effectLst/>
                <a:latin typeface="+mn-lt"/>
              </a:rPr>
              <a: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8291E"/>
                </a:solidFill>
                <a:effectLst/>
                <a:latin typeface="TT Norms"/>
              </a:rPr>
              <a:t>Since their discovery, hundreds of OBs have been created, many of which have been removed from the market due to safety or toxicity issues.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8291E"/>
                </a:solidFill>
                <a:effectLst/>
                <a:latin typeface="TT Norms"/>
              </a:rPr>
              <a:t>Remaining OBs are considered safer and less eco-toxic, but concerns remain about their short-term, long-term, and cumulative effects.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28291E"/>
              </a:solidFill>
              <a:effectLst/>
              <a:latin typeface="TT Norm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8291E"/>
                </a:solidFill>
                <a:effectLst/>
                <a:latin typeface="TT Norms"/>
              </a:rPr>
              <a:t>Fun fact: Laundry detergent companies are not required to list all the ingredients in their products. However, now most brands allow you to view their complete ingredient lists online.</a:t>
            </a:r>
          </a:p>
        </p:txBody>
      </p:sp>
      <p:sp>
        <p:nvSpPr>
          <p:cNvPr id="4" name="Slide Number Placeholder 3"/>
          <p:cNvSpPr>
            <a:spLocks noGrp="1"/>
          </p:cNvSpPr>
          <p:nvPr>
            <p:ph type="sldNum" sz="quarter" idx="5"/>
          </p:nvPr>
        </p:nvSpPr>
        <p:spPr/>
        <p:txBody>
          <a:bodyPr/>
          <a:lstStyle/>
          <a:p>
            <a:fld id="{D8C2A925-BE17-CF4F-A3C6-15A9024C52B0}" type="slidenum">
              <a:rPr lang="en-US" smtClean="0"/>
              <a:t>16</a:t>
            </a:fld>
            <a:endParaRPr lang="en-US"/>
          </a:p>
        </p:txBody>
      </p:sp>
    </p:spTree>
    <p:extLst>
      <p:ext uri="{BB962C8B-B14F-4D97-AF65-F5344CB8AC3E}">
        <p14:creationId xmlns:p14="http://schemas.microsoft.com/office/powerpoint/2010/main" val="4064953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Explain how optical brighteners can end up in water bodies. </a:t>
            </a:r>
            <a:r>
              <a:rPr lang="en-US" dirty="0"/>
              <a:t>Review the list on the slide to highlight the various ways OBs can wash into surface waters, indicating pollution from these sources:</a:t>
            </a:r>
          </a:p>
          <a:p>
            <a:r>
              <a:rPr lang="en-US" b="1" dirty="0"/>
              <a:t>Key Sources of Optical Brighteners in Water:</a:t>
            </a:r>
            <a:endParaRPr lang="en-US" dirty="0"/>
          </a:p>
          <a:p>
            <a:pPr>
              <a:buFont typeface="+mj-lt"/>
              <a:buAutoNum type="arabicPeriod"/>
            </a:pPr>
            <a:r>
              <a:rPr lang="en-US" b="1" dirty="0"/>
              <a:t>Effluent from Wastewater Treatment Plants </a:t>
            </a:r>
            <a:r>
              <a:rPr lang="en-US" b="0" dirty="0"/>
              <a:t>- p</a:t>
            </a:r>
            <a:r>
              <a:rPr lang="en-US" dirty="0"/>
              <a:t>artial treatment leaves residues in waterways.</a:t>
            </a:r>
          </a:p>
          <a:p>
            <a:pPr>
              <a:buFont typeface="+mj-lt"/>
              <a:buAutoNum type="arabicPeriod"/>
            </a:pPr>
            <a:r>
              <a:rPr lang="en-US" b="1" dirty="0"/>
              <a:t>Failing Septic Systems - </a:t>
            </a:r>
            <a:r>
              <a:rPr lang="en-US" b="0" dirty="0"/>
              <a:t>d</a:t>
            </a:r>
            <a:r>
              <a:rPr lang="en-US" dirty="0"/>
              <a:t>irect seepage into nearby streams or groundwater.</a:t>
            </a:r>
          </a:p>
          <a:p>
            <a:pPr>
              <a:buFont typeface="+mj-lt"/>
              <a:buAutoNum type="arabicPeriod"/>
            </a:pPr>
            <a:r>
              <a:rPr lang="en-US" b="1" dirty="0"/>
              <a:t>Urban Stormwater Runoff - </a:t>
            </a:r>
            <a:r>
              <a:rPr lang="en-US" b="0" dirty="0"/>
              <a:t>d</a:t>
            </a:r>
            <a:r>
              <a:rPr lang="en-US" dirty="0"/>
              <a:t>etergent residues from laundry and car washes.</a:t>
            </a:r>
          </a:p>
          <a:p>
            <a:pPr>
              <a:buFont typeface="+mj-lt"/>
              <a:buAutoNum type="arabicPeriod"/>
            </a:pPr>
            <a:r>
              <a:rPr lang="en-US" b="1" dirty="0"/>
              <a:t>Industrial Effluents - </a:t>
            </a:r>
            <a:r>
              <a:rPr lang="en-US" b="0" dirty="0"/>
              <a:t>t</a:t>
            </a:r>
            <a:r>
              <a:rPr lang="en-US" dirty="0"/>
              <a:t>extile and carpet manufacturing, paper mills.</a:t>
            </a:r>
          </a:p>
          <a:p>
            <a:pPr>
              <a:buFont typeface="+mj-lt"/>
              <a:buAutoNum type="arabicPeriod"/>
            </a:pPr>
            <a:r>
              <a:rPr lang="en-US" b="1" dirty="0"/>
              <a:t>Agricultural Runoff - </a:t>
            </a:r>
            <a:r>
              <a:rPr lang="en-US" dirty="0"/>
              <a:t>Septic leaks in rural areas.</a:t>
            </a:r>
          </a:p>
          <a:p>
            <a:pPr>
              <a:buFont typeface="+mj-lt"/>
              <a:buAutoNum type="arabicPeriod"/>
            </a:pPr>
            <a:r>
              <a:rPr lang="en-US" b="1" dirty="0"/>
              <a:t>Swimming Pools – </a:t>
            </a:r>
            <a:r>
              <a:rPr lang="en-US" b="0" dirty="0"/>
              <a:t>Drainage or overflow.</a:t>
            </a:r>
          </a:p>
        </p:txBody>
      </p:sp>
      <p:sp>
        <p:nvSpPr>
          <p:cNvPr id="4" name="Slide Number Placeholder 3"/>
          <p:cNvSpPr>
            <a:spLocks noGrp="1"/>
          </p:cNvSpPr>
          <p:nvPr>
            <p:ph type="sldNum" sz="quarter" idx="5"/>
          </p:nvPr>
        </p:nvSpPr>
        <p:spPr/>
        <p:txBody>
          <a:bodyPr/>
          <a:lstStyle/>
          <a:p>
            <a:fld id="{D8C2A925-BE17-CF4F-A3C6-15A9024C52B0}" type="slidenum">
              <a:rPr lang="en-US" smtClean="0"/>
              <a:t>17</a:t>
            </a:fld>
            <a:endParaRPr lang="en-US"/>
          </a:p>
        </p:txBody>
      </p:sp>
    </p:spTree>
    <p:extLst>
      <p:ext uri="{BB962C8B-B14F-4D97-AF65-F5344CB8AC3E}">
        <p14:creationId xmlns:p14="http://schemas.microsoft.com/office/powerpoint/2010/main" val="1722630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DA6F-C0FF-DAE8-49BC-4A0DEBC8E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4F90D-E8FB-5BD0-47E8-6C0848748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AADB9-AB92-2FA3-800B-F9590BB7D43F}"/>
              </a:ext>
            </a:extLst>
          </p:cNvPr>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2">
                    <a:lumMod val="50000"/>
                  </a:schemeClr>
                </a:solidFill>
              </a:rPr>
              <a:t>Detectable due to the blue re-emitted blue fluorescence. </a:t>
            </a:r>
          </a:p>
          <a:p>
            <a:pPr marL="171450" indent="-171450">
              <a:buFont typeface="Arial" panose="020B0604020202020204" pitchFamily="34" charset="0"/>
              <a:buChar char="•"/>
            </a:pPr>
            <a:r>
              <a:rPr lang="en-US" altLang="en-US" sz="1200" dirty="0">
                <a:solidFill>
                  <a:schemeClr val="tx2">
                    <a:lumMod val="50000"/>
                  </a:schemeClr>
                </a:solidFill>
              </a:rPr>
              <a:t>The goal is to see if </a:t>
            </a:r>
            <a:r>
              <a:rPr lang="en-US" altLang="en-US" sz="1200" dirty="0" err="1">
                <a:solidFill>
                  <a:schemeClr val="tx2">
                    <a:lumMod val="50000"/>
                  </a:schemeClr>
                </a:solidFill>
              </a:rPr>
              <a:t>Obs</a:t>
            </a:r>
            <a:r>
              <a:rPr lang="en-US" altLang="en-US" sz="1200" dirty="0">
                <a:solidFill>
                  <a:schemeClr val="tx2">
                    <a:lumMod val="50000"/>
                  </a:schemeClr>
                </a:solidFill>
              </a:rPr>
              <a:t> are present in a waterbody to track potential wastewater contamination issues. </a:t>
            </a:r>
          </a:p>
          <a:p>
            <a:pPr marL="171450" indent="-171450">
              <a:buFont typeface="Arial" panose="020B0604020202020204" pitchFamily="34" charset="0"/>
              <a:buChar char="•"/>
            </a:pPr>
            <a:r>
              <a:rPr lang="en-US" dirty="0"/>
              <a:t>Gathering data consistently and regularly over time to identify patterns, trends, or changes in the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that optical brightener monitoring is a relatively new approach, gaining traction in community science programs around 2010. Describe how this method involves suspending a cotton material—here, organic tampons—to absorb a water sample and detect the possible presence of optical brighteners.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Currently, there is no state professional monitoring for </a:t>
            </a:r>
            <a:r>
              <a:rPr lang="en-US" dirty="0" err="1"/>
              <a:t>OBs.</a:t>
            </a:r>
            <a:r>
              <a:rPr lang="en-US" dirty="0"/>
              <a:t> Making this training the first proactive monitoring for water quality community science in the state. </a:t>
            </a:r>
          </a:p>
        </p:txBody>
      </p:sp>
      <p:sp>
        <p:nvSpPr>
          <p:cNvPr id="4" name="Slide Number Placeholder 3">
            <a:extLst>
              <a:ext uri="{FF2B5EF4-FFF2-40B4-BE49-F238E27FC236}">
                <a16:creationId xmlns:a16="http://schemas.microsoft.com/office/drawing/2014/main" id="{4D105C58-8B8E-7E2E-561E-92114F652048}"/>
              </a:ext>
            </a:extLst>
          </p:cNvPr>
          <p:cNvSpPr>
            <a:spLocks noGrp="1"/>
          </p:cNvSpPr>
          <p:nvPr>
            <p:ph type="sldNum" sz="quarter" idx="10"/>
          </p:nvPr>
        </p:nvSpPr>
        <p:spPr/>
        <p:txBody>
          <a:bodyPr/>
          <a:lstStyle/>
          <a:p>
            <a:fld id="{D8C2A925-BE17-CF4F-A3C6-15A9024C52B0}" type="slidenum">
              <a:rPr lang="en-US" smtClean="0"/>
              <a:t>18</a:t>
            </a:fld>
            <a:endParaRPr lang="en-US" dirty="0"/>
          </a:p>
        </p:txBody>
      </p:sp>
    </p:spTree>
    <p:extLst>
      <p:ext uri="{BB962C8B-B14F-4D97-AF65-F5344CB8AC3E}">
        <p14:creationId xmlns:p14="http://schemas.microsoft.com/office/powerpoint/2010/main" val="1971042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two different collection methods and the appropriate time to use them.</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It is important to note here that this method is not applicable for coastal environments, as it degrades the tampon. </a:t>
            </a:r>
          </a:p>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19</a:t>
            </a:fld>
            <a:endParaRPr lang="en-US"/>
          </a:p>
        </p:txBody>
      </p:sp>
    </p:spTree>
    <p:extLst>
      <p:ext uri="{BB962C8B-B14F-4D97-AF65-F5344CB8AC3E}">
        <p14:creationId xmlns:p14="http://schemas.microsoft.com/office/powerpoint/2010/main" val="61822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some information about yourself/your group here</a:t>
            </a:r>
          </a:p>
          <a:p>
            <a:r>
              <a:rPr lang="en-US" dirty="0">
                <a:latin typeface="Arial" panose="020B0604020202020204" pitchFamily="34" charset="0"/>
                <a:cs typeface="Arial" panose="020B0604020202020204" pitchFamily="34" charset="0"/>
              </a:rPr>
              <a:t>Your name and title</a:t>
            </a:r>
          </a:p>
          <a:p>
            <a:r>
              <a:rPr lang="en-US" dirty="0">
                <a:latin typeface="Arial" panose="020B0604020202020204" pitchFamily="34" charset="0"/>
                <a:cs typeface="Arial" panose="020B0604020202020204" pitchFamily="34" charset="0"/>
              </a:rPr>
              <a:t>Your organization and their logo</a:t>
            </a:r>
          </a:p>
        </p:txBody>
      </p:sp>
      <p:sp>
        <p:nvSpPr>
          <p:cNvPr id="4" name="Slide Number Placeholder 3"/>
          <p:cNvSpPr>
            <a:spLocks noGrp="1"/>
          </p:cNvSpPr>
          <p:nvPr>
            <p:ph type="sldNum" sz="quarter" idx="5"/>
          </p:nvPr>
        </p:nvSpPr>
        <p:spPr/>
        <p:txBody>
          <a:bodyPr/>
          <a:lstStyle/>
          <a:p>
            <a:fld id="{D8C2A925-BE17-CF4F-A3C6-15A9024C52B0}" type="slidenum">
              <a:rPr lang="en-US" smtClean="0"/>
              <a:t>2</a:t>
            </a:fld>
            <a:endParaRPr lang="en-US"/>
          </a:p>
        </p:txBody>
      </p:sp>
    </p:spTree>
    <p:extLst>
      <p:ext uri="{BB962C8B-B14F-4D97-AF65-F5344CB8AC3E}">
        <p14:creationId xmlns:p14="http://schemas.microsoft.com/office/powerpoint/2010/main" val="159927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Go over some steps to prepare for a monitoring event. Talking points:</a:t>
            </a:r>
          </a:p>
          <a:p>
            <a:pPr marL="171450" indent="-171450">
              <a:buFont typeface="Arial" panose="020B0604020202020204" pitchFamily="34" charset="0"/>
              <a:buChar char="•"/>
            </a:pPr>
            <a:r>
              <a:rPr lang="en-US" dirty="0"/>
              <a:t>We ask community scientists to monitor optical brighteners either alongside their regular bacteria monitoring or following a positive bacteria result. While long-term, consistent data is valuable, community scientists may opt to conduct optical brightener monitoring only in response to positive bacteria findings, as this training primarily supports identifying and tracking bacteriological sources. Alternatively, community scientists may collect semi-regular optical brightener data at their bacteria site to enable a more comprehensive and informed analysis of site conditions. Conduct before bacteria monitoring.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Not required, but it is best to suit up in outdoor clothing that is protective of the elements – like you do for your Core and Bacteria monitoring events</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 buddy is not required, but it is suggested for safety purposes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 monitoring form, field guide, and monitoring supplies are always required</a:t>
            </a:r>
          </a:p>
          <a:p>
            <a:pPr marL="171450" indent="-171450">
              <a:buFont typeface="Arial" panose="020B0604020202020204" pitchFamily="34" charset="0"/>
              <a:buChar cha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AF3F7B-89A8-4565-89CF-ABC547258A2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38597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Buddy System:</a:t>
            </a:r>
            <a:r>
              <a:rPr lang="en-US" dirty="0"/>
              <a:t> monitor with another person to ensure safety and verify observations.</a:t>
            </a:r>
          </a:p>
          <a:p>
            <a:pPr marL="171450" indent="-171450">
              <a:buFont typeface="Arial" panose="020B0604020202020204" pitchFamily="34" charset="0"/>
              <a:buChar char="•"/>
            </a:pPr>
            <a:r>
              <a:rPr lang="en-US" b="1" dirty="0"/>
              <a:t>Field Audit Sessions: </a:t>
            </a:r>
            <a:r>
              <a:rPr lang="en-US" dirty="0"/>
              <a:t>Attend bi-annual audits to review and maintain proper monitoring techniques.</a:t>
            </a:r>
          </a:p>
          <a:p>
            <a:pPr marL="171450" indent="-171450">
              <a:buFont typeface="Arial" panose="020B0604020202020204" pitchFamily="34" charset="0"/>
              <a:buChar char="•"/>
            </a:pPr>
            <a:r>
              <a:rPr lang="en-US" b="1" dirty="0"/>
              <a:t>Data Management: </a:t>
            </a:r>
            <a:r>
              <a:rPr lang="en-US" dirty="0"/>
              <a:t>Use standardized forms and follow checklists to ensure accuracy before data submission.</a:t>
            </a:r>
          </a:p>
          <a:p>
            <a:pPr marL="171450" indent="-171450">
              <a:buFont typeface="Arial" panose="020B0604020202020204" pitchFamily="34" charset="0"/>
              <a:buChar char="•"/>
            </a:pPr>
            <a:r>
              <a:rPr lang="en-US" b="1" dirty="0"/>
              <a:t>Standardized Submersion Time: </a:t>
            </a:r>
            <a:r>
              <a:rPr lang="en-US" dirty="0"/>
              <a:t>Ensure consistent exposure times for tampons (24–72 hours).</a:t>
            </a:r>
          </a:p>
          <a:p>
            <a:pPr marL="171450" indent="-171450">
              <a:buFont typeface="Arial" panose="020B0604020202020204" pitchFamily="34" charset="0"/>
              <a:buChar char="•"/>
            </a:pPr>
            <a:r>
              <a:rPr lang="en-US" b="1" dirty="0"/>
              <a:t>Sample Location: </a:t>
            </a:r>
            <a:r>
              <a:rPr lang="en-US" dirty="0"/>
              <a:t>Deploy samples in the centroid of flow and shaded areas to maximize accuracy.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Avoid Cross-Contamination: </a:t>
            </a:r>
            <a:r>
              <a:rPr lang="en-US" dirty="0"/>
              <a:t>Always wear clean, sterile gloves. Handle tampons by the string only to avoid contact with absorbent material.</a:t>
            </a:r>
          </a:p>
          <a:p>
            <a:pPr marL="171450" indent="-171450">
              <a:buFont typeface="Arial" panose="020B0604020202020204" pitchFamily="34" charset="0"/>
              <a:buChar char="•"/>
            </a:pPr>
            <a:r>
              <a:rPr lang="en-US" b="1" dirty="0"/>
              <a:t>UV Light Protection: </a:t>
            </a:r>
            <a:r>
              <a:rPr lang="en-US" dirty="0"/>
              <a:t>Store samples in shaded areas to prevent optical brighteners from degrading due to UV exposure.</a:t>
            </a:r>
          </a:p>
          <a:p>
            <a:pPr marL="171450" indent="-171450">
              <a:buFont typeface="Arial" panose="020B0604020202020204" pitchFamily="34" charset="0"/>
              <a:buChar char="•"/>
            </a:pPr>
            <a:r>
              <a:rPr lang="en-US" b="1" dirty="0"/>
              <a:t>Equipment Hygiene: </a:t>
            </a:r>
            <a:r>
              <a:rPr lang="en-US" dirty="0"/>
              <a:t>Inspect and rinse all equipment with deionized water before and after sampling. Use sterile, untreated tampons for accurate results.</a:t>
            </a:r>
          </a:p>
          <a:p>
            <a:pPr marL="171450" indent="-171450">
              <a:buFont typeface="Arial" panose="020B0604020202020204" pitchFamily="34" charset="0"/>
              <a:buChar char="•"/>
            </a:pPr>
            <a:r>
              <a:rPr lang="en-US" b="1" dirty="0"/>
              <a:t>Equipment Consistency</a:t>
            </a:r>
            <a:r>
              <a:rPr lang="en-US" dirty="0"/>
              <a:t>: Use the same (365 nm) UV LED black light flashlight for each monitoring event and shine the light at the same distance to ensure accurate optical brightener detection.</a:t>
            </a:r>
          </a:p>
          <a:p>
            <a:pPr>
              <a:buFont typeface="Arial" panose="020B0604020202020204" pitchFamily="34" charset="0"/>
              <a:buNone/>
            </a:pPr>
            <a:endParaRPr lang="en-US" dirty="0"/>
          </a:p>
          <a:p>
            <a:pPr algn="ctr">
              <a:buFont typeface="Arial" panose="020B0604020202020204" pitchFamily="34" charset="0"/>
              <a:buNone/>
            </a:pPr>
            <a:r>
              <a:rPr lang="en-US" b="1" dirty="0">
                <a:solidFill>
                  <a:srgbClr val="C00000"/>
                </a:solidFill>
              </a:rPr>
              <a:t>IF YOU ARE USING THE PREREQUISITE MODULE FOR YOUR TRAINING, YOU CAN REMOVE SLIDES 3-21 FROM THIS PPT SO YOU CAN JUMP RIGHT INTO PHASE I</a:t>
            </a:r>
          </a:p>
        </p:txBody>
      </p:sp>
      <p:sp>
        <p:nvSpPr>
          <p:cNvPr id="4" name="Slide Number Placeholder 3"/>
          <p:cNvSpPr>
            <a:spLocks noGrp="1"/>
          </p:cNvSpPr>
          <p:nvPr>
            <p:ph type="sldNum" sz="quarter" idx="5"/>
          </p:nvPr>
        </p:nvSpPr>
        <p:spPr/>
        <p:txBody>
          <a:bodyPr/>
          <a:lstStyle/>
          <a:p>
            <a:fld id="{D8C2A925-BE17-CF4F-A3C6-15A9024C52B0}" type="slidenum">
              <a:rPr lang="en-US" smtClean="0"/>
              <a:t>21</a:t>
            </a:fld>
            <a:endParaRPr lang="en-US"/>
          </a:p>
        </p:txBody>
      </p:sp>
    </p:spTree>
    <p:extLst>
      <p:ext uri="{BB962C8B-B14F-4D97-AF65-F5344CB8AC3E}">
        <p14:creationId xmlns:p14="http://schemas.microsoft.com/office/powerpoint/2010/main" val="33826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Phase I, give trainees the opportunity to practice setting up and deploying a modified water bottle and to practice sample collection (both methods). Then, guide them in observing samples and detecting blue fluorescence using real-life examples.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22</a:t>
            </a:fld>
            <a:endParaRPr lang="en-US"/>
          </a:p>
        </p:txBody>
      </p:sp>
    </p:spTree>
    <p:extLst>
      <p:ext uri="{BB962C8B-B14F-4D97-AF65-F5344CB8AC3E}">
        <p14:creationId xmlns:p14="http://schemas.microsoft.com/office/powerpoint/2010/main" val="111824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Go over each training supply item and important things to note about each for the bottle method specifically.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here that we use organic tampons because they are less likely to be pre-contaminated with optical brighteners, ensuring more accurate results. Additionally, a 365 nm flashlight is used because this wavelength is optimal for causing most optical brighteners to fluoresce. (Note: Flashlights can vary in their nanometer wavelength range.)</a:t>
            </a:r>
            <a:endParaRPr lang="en-US" sz="1200" b="0" dirty="0"/>
          </a:p>
        </p:txBody>
      </p:sp>
      <p:sp>
        <p:nvSpPr>
          <p:cNvPr id="4" name="Slide Number Placeholder 3"/>
          <p:cNvSpPr>
            <a:spLocks noGrp="1"/>
          </p:cNvSpPr>
          <p:nvPr>
            <p:ph type="sldNum" sz="quarter" idx="5"/>
          </p:nvPr>
        </p:nvSpPr>
        <p:spPr/>
        <p:txBody>
          <a:bodyPr/>
          <a:lstStyle/>
          <a:p>
            <a:fld id="{D8C2A925-BE17-CF4F-A3C6-15A9024C52B0}" type="slidenum">
              <a:rPr lang="en-US" smtClean="0"/>
              <a:t>23</a:t>
            </a:fld>
            <a:endParaRPr lang="en-US"/>
          </a:p>
        </p:txBody>
      </p:sp>
    </p:spTree>
    <p:extLst>
      <p:ext uri="{BB962C8B-B14F-4D97-AF65-F5344CB8AC3E}">
        <p14:creationId xmlns:p14="http://schemas.microsoft.com/office/powerpoint/2010/main" val="328636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4572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b="1" dirty="0">
                <a:solidFill>
                  <a:srgbClr val="C00000"/>
                </a:solidFill>
                <a:latin typeface="Arial" panose="020B0604020202020204" pitchFamily="34" charset="0"/>
                <a:cs typeface="Arial" panose="020B0604020202020204" pitchFamily="34" charset="0"/>
              </a:rPr>
              <a:t>FOR IN-PERSON TRAININGS, IT IS BEST TO PREPARE THE BOTTLE AND WHIRL-PAK BAG AT ONCE SO YOU ONLY HAVE TO GO OUT IN THE FIELD ONCE. </a:t>
            </a:r>
          </a:p>
          <a:p>
            <a:pPr marL="0" marR="0" lvl="0" indent="0" algn="l" defTabSz="457200" rtl="0" eaLnBrk="1" fontAlgn="auto" latinLnBrk="0" hangingPunct="1">
              <a:lnSpc>
                <a:spcPct val="100000"/>
              </a:lnSpc>
              <a:spcBef>
                <a:spcPts val="0"/>
              </a:spcBef>
              <a:spcAft>
                <a:spcPts val="500"/>
              </a:spcAft>
              <a:buClrTx/>
              <a:buSzTx/>
              <a:buFont typeface="Arial" panose="020B0604020202020204" pitchFamily="34" charset="0"/>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dirty="0">
                <a:solidFill>
                  <a:schemeClr val="tx1"/>
                </a:solidFill>
                <a:latin typeface="Arial" panose="020B0604020202020204" pitchFamily="34" charset="0"/>
                <a:cs typeface="Arial" panose="020B0604020202020204" pitchFamily="34" charset="0"/>
              </a:rPr>
              <a:t>Explain prepping a whirl-</a:t>
            </a:r>
            <a:r>
              <a:rPr lang="en-US" sz="1200" dirty="0" err="1">
                <a:solidFill>
                  <a:schemeClr val="tx1"/>
                </a:solidFill>
                <a:latin typeface="Arial" panose="020B0604020202020204" pitchFamily="34" charset="0"/>
                <a:cs typeface="Arial" panose="020B0604020202020204" pitchFamily="34" charset="0"/>
              </a:rPr>
              <a:t>pak</a:t>
            </a:r>
            <a:r>
              <a:rPr lang="en-US" sz="1200" dirty="0">
                <a:solidFill>
                  <a:schemeClr val="tx1"/>
                </a:solidFill>
                <a:latin typeface="Arial" panose="020B0604020202020204" pitchFamily="34" charset="0"/>
                <a:cs typeface="Arial" panose="020B0604020202020204" pitchFamily="34" charset="0"/>
              </a:rPr>
              <a:t> bag for sample transportation and deployment tracking (can also use the MF). As long as the </a:t>
            </a:r>
            <a:r>
              <a:rPr lang="en-US" sz="1200" dirty="0" err="1">
                <a:solidFill>
                  <a:schemeClr val="tx1"/>
                </a:solidFill>
                <a:latin typeface="Arial" panose="020B0604020202020204" pitchFamily="34" charset="0"/>
                <a:cs typeface="Arial" panose="020B0604020202020204" pitchFamily="34" charset="0"/>
              </a:rPr>
              <a:t>tample</a:t>
            </a:r>
            <a:r>
              <a:rPr lang="en-US" sz="1200" dirty="0">
                <a:solidFill>
                  <a:schemeClr val="tx1"/>
                </a:solidFill>
                <a:latin typeface="Arial" panose="020B0604020202020204" pitchFamily="34" charset="0"/>
                <a:cs typeface="Arial" panose="020B0604020202020204" pitchFamily="34" charset="0"/>
              </a:rPr>
              <a:t> is covered while transported. </a:t>
            </a:r>
          </a:p>
        </p:txBody>
      </p:sp>
      <p:sp>
        <p:nvSpPr>
          <p:cNvPr id="4" name="Slide Number Placeholder 3"/>
          <p:cNvSpPr>
            <a:spLocks noGrp="1"/>
          </p:cNvSpPr>
          <p:nvPr>
            <p:ph type="sldNum" sz="quarter" idx="5"/>
          </p:nvPr>
        </p:nvSpPr>
        <p:spPr/>
        <p:txBody>
          <a:bodyPr/>
          <a:lstStyle/>
          <a:p>
            <a:fld id="{7EEF769D-8DE6-2C42-99E7-246BB6C08F47}" type="slidenum">
              <a:rPr lang="en-US" smtClean="0"/>
              <a:t>24</a:t>
            </a:fld>
            <a:endParaRPr lang="en-US"/>
          </a:p>
        </p:txBody>
      </p:sp>
    </p:spTree>
    <p:extLst>
      <p:ext uri="{BB962C8B-B14F-4D97-AF65-F5344CB8AC3E}">
        <p14:creationId xmlns:p14="http://schemas.microsoft.com/office/powerpoint/2010/main" val="3940002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different examples of what may be seen on the tampon. Highlighting what counts as a hit and what doesn’t. </a:t>
            </a:r>
          </a:p>
          <a:p>
            <a:endParaRPr lang="en-US" dirty="0"/>
          </a:p>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25</a:t>
            </a:fld>
            <a:endParaRPr lang="en-US"/>
          </a:p>
        </p:txBody>
      </p:sp>
    </p:spTree>
    <p:extLst>
      <p:ext uri="{BB962C8B-B14F-4D97-AF65-F5344CB8AC3E}">
        <p14:creationId xmlns:p14="http://schemas.microsoft.com/office/powerpoint/2010/main" val="11671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Explain how to analyze optical brightener sample results. Emphasize cross-contamination &amp; UV contamination here. After going over this slide, go through real examples.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Discuss the potential for false positives and false negatives here (which can be documented on the Monitoring Form). Optical brighteners may be detected from sources such as car washes or golf courses, which are unrelated to sewage. Conversely, they may not be detected in stagnant waters, where optical brighteners are not effectively distributed.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26</a:t>
            </a:fld>
            <a:endParaRPr lang="en-US"/>
          </a:p>
        </p:txBody>
      </p:sp>
    </p:spTree>
    <p:extLst>
      <p:ext uri="{BB962C8B-B14F-4D97-AF65-F5344CB8AC3E}">
        <p14:creationId xmlns:p14="http://schemas.microsoft.com/office/powerpoint/2010/main" val="38670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8A5D1-AB95-0F07-23AF-56C0C649B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2BFA6-24A4-5EEC-6F1F-C04DF76CC115}"/>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82B231B-A3A0-6F14-EA57-D47730127FA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Phase II, trainees will continue with the whirl-</a:t>
            </a:r>
            <a:r>
              <a:rPr lang="en-US" dirty="0" err="1"/>
              <a:t>pak</a:t>
            </a:r>
            <a:r>
              <a:rPr lang="en-US" dirty="0"/>
              <a:t> method they grabbed in their phase I while out in the field. Here trainees will practice submerging the tampon and being mindful of cross contamination &amp; UV light exposure.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53589-D259-ACE8-9D17-7D3304E8F303}"/>
              </a:ext>
            </a:extLst>
          </p:cNvPr>
          <p:cNvSpPr>
            <a:spLocks noGrp="1"/>
          </p:cNvSpPr>
          <p:nvPr>
            <p:ph type="sldNum" sz="quarter" idx="5"/>
          </p:nvPr>
        </p:nvSpPr>
        <p:spPr/>
        <p:txBody>
          <a:bodyPr/>
          <a:lstStyle/>
          <a:p>
            <a:fld id="{D8C2A925-BE17-CF4F-A3C6-15A9024C52B0}" type="slidenum">
              <a:rPr lang="en-US" smtClean="0"/>
              <a:t>27</a:t>
            </a:fld>
            <a:endParaRPr lang="en-US"/>
          </a:p>
        </p:txBody>
      </p:sp>
    </p:spTree>
    <p:extLst>
      <p:ext uri="{BB962C8B-B14F-4D97-AF65-F5344CB8AC3E}">
        <p14:creationId xmlns:p14="http://schemas.microsoft.com/office/powerpoint/2010/main" val="1820677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DCC2-96EC-5417-C21C-3D22AF95A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BBF39-98F7-DF63-EF3A-1BA86DD10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83D8F-6BCC-C3E7-F5A7-68819675E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Go over each training supply item for the whirl-</a:t>
            </a:r>
            <a:r>
              <a:rPr lang="en-US" sz="1200" b="0" dirty="0" err="1"/>
              <a:t>pak</a:t>
            </a:r>
            <a:r>
              <a:rPr lang="en-US" sz="1200" b="0" dirty="0"/>
              <a:t> method and important things to note about each. </a:t>
            </a:r>
          </a:p>
        </p:txBody>
      </p:sp>
      <p:sp>
        <p:nvSpPr>
          <p:cNvPr id="4" name="Slide Number Placeholder 3">
            <a:extLst>
              <a:ext uri="{FF2B5EF4-FFF2-40B4-BE49-F238E27FC236}">
                <a16:creationId xmlns:a16="http://schemas.microsoft.com/office/drawing/2014/main" id="{C17309EA-C8CE-4B9A-FEB2-8490F7C835FF}"/>
              </a:ext>
            </a:extLst>
          </p:cNvPr>
          <p:cNvSpPr>
            <a:spLocks noGrp="1"/>
          </p:cNvSpPr>
          <p:nvPr>
            <p:ph type="sldNum" sz="quarter" idx="5"/>
          </p:nvPr>
        </p:nvSpPr>
        <p:spPr/>
        <p:txBody>
          <a:bodyPr/>
          <a:lstStyle/>
          <a:p>
            <a:fld id="{D8C2A925-BE17-CF4F-A3C6-15A9024C52B0}" type="slidenum">
              <a:rPr lang="en-US" smtClean="0"/>
              <a:t>28</a:t>
            </a:fld>
            <a:endParaRPr lang="en-US"/>
          </a:p>
        </p:txBody>
      </p:sp>
    </p:spTree>
    <p:extLst>
      <p:ext uri="{BB962C8B-B14F-4D97-AF65-F5344CB8AC3E}">
        <p14:creationId xmlns:p14="http://schemas.microsoft.com/office/powerpoint/2010/main" val="4249565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3A59-056D-08CA-1123-590DD5A58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E9E00-24DD-A9D1-5831-98CE1C2D9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82DF7-78BF-B485-D67F-0F5146F28F7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dirty="0">
                <a:solidFill>
                  <a:schemeClr val="tx1"/>
                </a:solidFill>
                <a:latin typeface="Arial" panose="020B0604020202020204" pitchFamily="34" charset="0"/>
                <a:cs typeface="Arial" panose="020B0604020202020204" pitchFamily="34" charset="0"/>
              </a:rPr>
              <a:t>Explain how to prepare the tampon for submersion before having the trainees do it. Emphasize cross-contamination here. </a:t>
            </a:r>
          </a:p>
        </p:txBody>
      </p:sp>
      <p:sp>
        <p:nvSpPr>
          <p:cNvPr id="4" name="Slide Number Placeholder 3">
            <a:extLst>
              <a:ext uri="{FF2B5EF4-FFF2-40B4-BE49-F238E27FC236}">
                <a16:creationId xmlns:a16="http://schemas.microsoft.com/office/drawing/2014/main" id="{0858B35E-D538-BAA9-F2C9-735BDD139E72}"/>
              </a:ext>
            </a:extLst>
          </p:cNvPr>
          <p:cNvSpPr>
            <a:spLocks noGrp="1"/>
          </p:cNvSpPr>
          <p:nvPr>
            <p:ph type="sldNum" sz="quarter" idx="5"/>
          </p:nvPr>
        </p:nvSpPr>
        <p:spPr/>
        <p:txBody>
          <a:bodyPr/>
          <a:lstStyle/>
          <a:p>
            <a:fld id="{7EEF769D-8DE6-2C42-99E7-246BB6C08F47}" type="slidenum">
              <a:rPr lang="en-US" smtClean="0"/>
              <a:t>29</a:t>
            </a:fld>
            <a:endParaRPr lang="en-US"/>
          </a:p>
        </p:txBody>
      </p:sp>
    </p:spTree>
    <p:extLst>
      <p:ext uri="{BB962C8B-B14F-4D97-AF65-F5344CB8AC3E}">
        <p14:creationId xmlns:p14="http://schemas.microsoft.com/office/powerpoint/2010/main" val="75026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3</a:t>
            </a:fld>
            <a:endParaRPr lang="en-US" altLang="x-none"/>
          </a:p>
        </p:txBody>
      </p:sp>
      <p:sp>
        <p:nvSpPr>
          <p:cNvPr id="6145" name="Text Box 1"/>
          <p:cNvSpPr txBox="1">
            <a:spLocks noGrp="1" noRot="1" noChangeAspect="1" noChangeArrowheads="1"/>
          </p:cNvSpPr>
          <p:nvPr>
            <p:ph type="sldImg"/>
          </p:nvPr>
        </p:nvSpPr>
        <p:spPr bwMode="auto">
          <a:xfrm>
            <a:off x="1414463" y="1162050"/>
            <a:ext cx="4181475" cy="3136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01199" y="4474657"/>
            <a:ext cx="5607968" cy="36594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400" dirty="0"/>
              <a:t>Talk about how there are three phases total that must be completed to receive a Texas Stream Team Optical Brightener certificate. Describe what each of the phases look like. </a:t>
            </a:r>
            <a:endParaRPr lang="en-US" sz="2000" dirty="0"/>
          </a:p>
        </p:txBody>
      </p:sp>
    </p:spTree>
    <p:extLst>
      <p:ext uri="{BB962C8B-B14F-4D97-AF65-F5344CB8AC3E}">
        <p14:creationId xmlns:p14="http://schemas.microsoft.com/office/powerpoint/2010/main" val="263477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Reminder on what may be seen on the tampon. Highlight what counts as a hit and what doesn’t. </a:t>
            </a:r>
          </a:p>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30</a:t>
            </a:fld>
            <a:endParaRPr lang="en-US"/>
          </a:p>
        </p:txBody>
      </p:sp>
    </p:spTree>
    <p:extLst>
      <p:ext uri="{BB962C8B-B14F-4D97-AF65-F5344CB8AC3E}">
        <p14:creationId xmlns:p14="http://schemas.microsoft.com/office/powerpoint/2010/main" val="3981236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AB6DF-9041-1621-DA0A-0EB55BD70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FA2BA-6DC3-3AF5-E17C-3ED5B8C8F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DCDD1-2573-7F20-3E47-B4D2199583E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Reminder on how to analyze optical brightener sample results. Emphasize cross-contamination &amp; UV contamination here. After going over this slide, go through real examples. Ensuring trainees are analyzing different examples from phase I (rotating examples work best).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B014A0E-4720-1C03-B527-5C1A24335045}"/>
              </a:ext>
            </a:extLst>
          </p:cNvPr>
          <p:cNvSpPr>
            <a:spLocks noGrp="1"/>
          </p:cNvSpPr>
          <p:nvPr>
            <p:ph type="sldNum" sz="quarter" idx="5"/>
          </p:nvPr>
        </p:nvSpPr>
        <p:spPr/>
        <p:txBody>
          <a:bodyPr/>
          <a:lstStyle/>
          <a:p>
            <a:fld id="{D8C2A925-BE17-CF4F-A3C6-15A9024C52B0}" type="slidenum">
              <a:rPr lang="en-US" smtClean="0"/>
              <a:t>31</a:t>
            </a:fld>
            <a:endParaRPr lang="en-US"/>
          </a:p>
        </p:txBody>
      </p:sp>
    </p:spTree>
    <p:extLst>
      <p:ext uri="{BB962C8B-B14F-4D97-AF65-F5344CB8AC3E}">
        <p14:creationId xmlns:p14="http://schemas.microsoft.com/office/powerpoint/2010/main" val="620050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9C85-9627-1A16-844A-FEB7247F1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16639-555D-38F4-C5D9-634E0BDC1424}"/>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34CFF16D-254B-C976-0A29-BF5D65EE16A1}"/>
              </a:ext>
            </a:extLst>
          </p:cNvPr>
          <p:cNvSpPr>
            <a:spLocks noGrp="1"/>
          </p:cNvSpPr>
          <p:nvPr>
            <p:ph type="body" idx="1"/>
          </p:nvPr>
        </p:nvSpPr>
        <p:spPr/>
        <p:txBody>
          <a:bodyPr/>
          <a:lstStyle/>
          <a:p>
            <a:r>
              <a:rPr lang="en-US" dirty="0"/>
              <a:t>In Phase III, trainees will repeat this procedure independently, without assistance from the trainer. The trainee will have the option to choose their method of choice (if you have the supplies for them to choose, if not you make ask them to pick a specific method). </a:t>
            </a:r>
          </a:p>
        </p:txBody>
      </p:sp>
      <p:sp>
        <p:nvSpPr>
          <p:cNvPr id="4" name="Slide Number Placeholder 3">
            <a:extLst>
              <a:ext uri="{FF2B5EF4-FFF2-40B4-BE49-F238E27FC236}">
                <a16:creationId xmlns:a16="http://schemas.microsoft.com/office/drawing/2014/main" id="{2554F180-3C20-28C9-1F29-EAF0C943851E}"/>
              </a:ext>
            </a:extLst>
          </p:cNvPr>
          <p:cNvSpPr>
            <a:spLocks noGrp="1"/>
          </p:cNvSpPr>
          <p:nvPr>
            <p:ph type="sldNum" sz="quarter" idx="5"/>
          </p:nvPr>
        </p:nvSpPr>
        <p:spPr/>
        <p:txBody>
          <a:bodyPr/>
          <a:lstStyle/>
          <a:p>
            <a:fld id="{D8C2A925-BE17-CF4F-A3C6-15A9024C52B0}" type="slidenum">
              <a:rPr lang="en-US" smtClean="0"/>
              <a:t>32</a:t>
            </a:fld>
            <a:endParaRPr lang="en-US"/>
          </a:p>
        </p:txBody>
      </p:sp>
    </p:spTree>
    <p:extLst>
      <p:ext uri="{BB962C8B-B14F-4D97-AF65-F5344CB8AC3E}">
        <p14:creationId xmlns:p14="http://schemas.microsoft.com/office/powerpoint/2010/main" val="1111868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C5099-704F-4CDA-CF81-488957F03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8FCE2-4188-5598-7C6C-9E8B865D5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77CDC-678E-C0B4-CB45-33E59620A33A}"/>
              </a:ext>
            </a:extLst>
          </p:cNvPr>
          <p:cNvSpPr>
            <a:spLocks noGrp="1"/>
          </p:cNvSpPr>
          <p:nvPr>
            <p:ph type="body" idx="1"/>
          </p:nvPr>
        </p:nvSpPr>
        <p:spPr/>
        <p:txBody>
          <a:bodyPr/>
          <a:lstStyle/>
          <a:p>
            <a:r>
              <a:rPr lang="en-US" dirty="0"/>
              <a:t>Have trainees practice checking for contamination and setting up the deployment method of their choice – encouraging them to use the method they will use after trained. </a:t>
            </a:r>
          </a:p>
        </p:txBody>
      </p:sp>
      <p:sp>
        <p:nvSpPr>
          <p:cNvPr id="4" name="Slide Number Placeholder 3">
            <a:extLst>
              <a:ext uri="{FF2B5EF4-FFF2-40B4-BE49-F238E27FC236}">
                <a16:creationId xmlns:a16="http://schemas.microsoft.com/office/drawing/2014/main" id="{68FB45EE-5637-D4B5-5BCC-C47511219429}"/>
              </a:ext>
            </a:extLst>
          </p:cNvPr>
          <p:cNvSpPr>
            <a:spLocks noGrp="1"/>
          </p:cNvSpPr>
          <p:nvPr>
            <p:ph type="sldNum" sz="quarter" idx="5"/>
          </p:nvPr>
        </p:nvSpPr>
        <p:spPr/>
        <p:txBody>
          <a:bodyPr/>
          <a:lstStyle/>
          <a:p>
            <a:fld id="{D8C2A925-BE17-CF4F-A3C6-15A9024C52B0}" type="slidenum">
              <a:rPr lang="en-US" smtClean="0"/>
              <a:t>33</a:t>
            </a:fld>
            <a:endParaRPr lang="en-US"/>
          </a:p>
        </p:txBody>
      </p:sp>
    </p:spTree>
    <p:extLst>
      <p:ext uri="{BB962C8B-B14F-4D97-AF65-F5344CB8AC3E}">
        <p14:creationId xmlns:p14="http://schemas.microsoft.com/office/powerpoint/2010/main" val="3984816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Reminder on what may be seen on the tampon. Highlight what counts as a hit and what doesn’t. </a:t>
            </a:r>
          </a:p>
          <a:p>
            <a:endParaRPr lang="en-US" dirty="0"/>
          </a:p>
        </p:txBody>
      </p:sp>
      <p:sp>
        <p:nvSpPr>
          <p:cNvPr id="4" name="Slide Number Placeholder 3"/>
          <p:cNvSpPr>
            <a:spLocks noGrp="1"/>
          </p:cNvSpPr>
          <p:nvPr>
            <p:ph type="sldNum" sz="quarter" idx="5"/>
          </p:nvPr>
        </p:nvSpPr>
        <p:spPr/>
        <p:txBody>
          <a:bodyPr/>
          <a:lstStyle/>
          <a:p>
            <a:fld id="{D8C2A925-BE17-CF4F-A3C6-15A9024C52B0}" type="slidenum">
              <a:rPr lang="en-US" smtClean="0"/>
              <a:t>34</a:t>
            </a:fld>
            <a:endParaRPr lang="en-US"/>
          </a:p>
        </p:txBody>
      </p:sp>
    </p:spTree>
    <p:extLst>
      <p:ext uri="{BB962C8B-B14F-4D97-AF65-F5344CB8AC3E}">
        <p14:creationId xmlns:p14="http://schemas.microsoft.com/office/powerpoint/2010/main" val="2613357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DB52-8B6C-EBFB-C772-C3BBADF94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C8F56-78C7-714B-4D9F-53D45B253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A0AD1-C738-1F74-1DB2-46EDE9F27E9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Reminder on how to analyze optical brightener sample results. Emphasize cross-contamination &amp; UV contamination here. After going over this slide, go through real examples. Ensuring trainees are analyzing different examples from phase I and II (rotating examples work best).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1D9C87-2978-20B1-3132-19A12125B76B}"/>
              </a:ext>
            </a:extLst>
          </p:cNvPr>
          <p:cNvSpPr>
            <a:spLocks noGrp="1"/>
          </p:cNvSpPr>
          <p:nvPr>
            <p:ph type="sldNum" sz="quarter" idx="5"/>
          </p:nvPr>
        </p:nvSpPr>
        <p:spPr/>
        <p:txBody>
          <a:bodyPr/>
          <a:lstStyle/>
          <a:p>
            <a:fld id="{D8C2A925-BE17-CF4F-A3C6-15A9024C52B0}" type="slidenum">
              <a:rPr lang="en-US" smtClean="0"/>
              <a:t>35</a:t>
            </a:fld>
            <a:endParaRPr lang="en-US"/>
          </a:p>
        </p:txBody>
      </p:sp>
    </p:spTree>
    <p:extLst>
      <p:ext uri="{BB962C8B-B14F-4D97-AF65-F5344CB8AC3E}">
        <p14:creationId xmlns:p14="http://schemas.microsoft.com/office/powerpoint/2010/main" val="2472043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C2A925-BE17-CF4F-A3C6-15A9024C52B0}" type="slidenum">
              <a:rPr lang="en-US" smtClean="0"/>
              <a:t>36</a:t>
            </a:fld>
            <a:endParaRPr lang="en-US"/>
          </a:p>
        </p:txBody>
      </p:sp>
    </p:spTree>
    <p:extLst>
      <p:ext uri="{BB962C8B-B14F-4D97-AF65-F5344CB8AC3E}">
        <p14:creationId xmlns:p14="http://schemas.microsoft.com/office/powerpoint/2010/main" val="2100985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B8DEF-D7C2-081F-6DD7-9BC4BA898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982FE-BAFB-7BA2-CDD2-8037499F8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AD7C0-4844-D6B9-4F3E-B7814905D3F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rPr>
              <a:t>Discuss what to do if a community scientist detects optical brighteners at their monitoring site.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rPr>
              <a:t>Mention the following: </a:t>
            </a:r>
          </a:p>
          <a:p>
            <a:pPr marL="342900" marR="0" lvl="0" indent="-342900">
              <a:lnSpc>
                <a:spcPct val="107000"/>
              </a:lnSpc>
              <a:buFont typeface="+mj-lt"/>
              <a:buAutoNum type="arabicPeriod"/>
            </a:pPr>
            <a:r>
              <a:rPr lang="en-US" sz="1200" kern="100" dirty="0">
                <a:effectLst/>
                <a:latin typeface="+mn-lt"/>
                <a:ea typeface="Aptos" panose="020B0004020202020204" pitchFamily="34" charset="0"/>
                <a:cs typeface="Times New Roman" panose="02020603050405020304" pitchFamily="18" charset="0"/>
              </a:rPr>
              <a:t>Accurately document all observations, including photographs of the monitoring site and any relevant nearby environmental factors such as residential properties, commercial establishments, and agricultural activities. Additionally, it is crucial to record the presence of any nearby septic tank systems, stormwater drains, sewer pipelines, or industrial discharge points.</a:t>
            </a:r>
          </a:p>
          <a:p>
            <a:pPr marL="342900" marR="0" lvl="0" indent="-342900">
              <a:lnSpc>
                <a:spcPct val="107000"/>
              </a:lnSpc>
              <a:buFont typeface="+mj-lt"/>
              <a:buAutoNum type="arabicPeriod"/>
            </a:pPr>
            <a:r>
              <a:rPr lang="en-US" sz="1200" kern="100" dirty="0">
                <a:effectLst/>
                <a:latin typeface="+mn-lt"/>
                <a:ea typeface="Aptos" panose="020B0004020202020204" pitchFamily="34" charset="0"/>
                <a:cs typeface="Times New Roman" panose="02020603050405020304" pitchFamily="18" charset="0"/>
              </a:rPr>
              <a:t>Conduct upstream and downstream monitoring from the site where optical brighteners were detected. This approach aids in bacterial source tracking. Furthermore, if the waterway traverses’ multiple areas, sampling at various points will help identify the specific locations of optical brightener sources.</a:t>
            </a:r>
          </a:p>
          <a:p>
            <a:pPr marL="342900" marR="0" lvl="0" indent="-342900">
              <a:lnSpc>
                <a:spcPct val="107000"/>
              </a:lnSpc>
              <a:buFont typeface="+mj-lt"/>
              <a:buAutoNum type="arabicPeriod"/>
            </a:pPr>
            <a:r>
              <a:rPr lang="en-US" sz="1200" kern="100" dirty="0">
                <a:effectLst/>
                <a:latin typeface="+mn-lt"/>
                <a:ea typeface="Aptos" panose="020B0004020202020204" pitchFamily="34" charset="0"/>
                <a:cs typeface="Times New Roman" panose="02020603050405020304" pitchFamily="18" charset="0"/>
              </a:rPr>
              <a:t>If the monitoring site is situated in proximity to a septic tank system, community scientists are encouraged to notify their county authorities and engage local initiatives to facilitate a septic tank inspection.</a:t>
            </a:r>
          </a:p>
          <a:p>
            <a:pPr marL="342900" marR="0" lvl="0" indent="-342900">
              <a:lnSpc>
                <a:spcPct val="107000"/>
              </a:lnSpc>
              <a:spcAft>
                <a:spcPts val="800"/>
              </a:spcAft>
              <a:buFont typeface="+mj-lt"/>
              <a:buAutoNum type="arabicPeriod"/>
            </a:pPr>
            <a:r>
              <a:rPr lang="en-US" sz="1200" kern="100" dirty="0">
                <a:effectLst/>
                <a:latin typeface="+mn-lt"/>
                <a:ea typeface="Aptos" panose="020B0004020202020204" pitchFamily="34" charset="0"/>
                <a:cs typeface="Times New Roman" panose="02020603050405020304" pitchFamily="18" charset="0"/>
              </a:rPr>
              <a:t>It may be advantageous to conduct monitoring during dry conditions to eliminate the potential influence of stormwater runoff, which can dilute bacterial concentrations.</a:t>
            </a:r>
          </a:p>
          <a:p>
            <a:pPr marL="342900" marR="0" lvl="0" indent="-342900">
              <a:lnSpc>
                <a:spcPct val="107000"/>
              </a:lnSpc>
              <a:spcAft>
                <a:spcPts val="800"/>
              </a:spcAft>
              <a:buFont typeface="+mj-lt"/>
              <a:buAutoNum type="arabicPeriod"/>
            </a:pPr>
            <a:endParaRPr lang="en-US" sz="1200" kern="100" dirty="0">
              <a:effectLst/>
              <a:latin typeface="+mn-lt"/>
              <a:ea typeface="Aptos" panose="020B0004020202020204" pitchFamily="34" charset="0"/>
              <a:cs typeface="Times New Roman" panose="02020603050405020304" pitchFamily="18" charset="0"/>
            </a:endParaRPr>
          </a:p>
          <a:p>
            <a:pPr marL="0" marR="0" lvl="0" indent="0">
              <a:lnSpc>
                <a:spcPct val="107000"/>
              </a:lnSpc>
              <a:spcAft>
                <a:spcPts val="800"/>
              </a:spcAft>
              <a:buFont typeface="+mj-lt"/>
              <a:buNone/>
            </a:pPr>
            <a:r>
              <a:rPr lang="en-US" sz="1200" kern="100" dirty="0">
                <a:effectLst/>
                <a:latin typeface="+mn-lt"/>
                <a:ea typeface="Aptos" panose="020B0004020202020204" pitchFamily="34" charset="0"/>
                <a:cs typeface="Times New Roman" panose="02020603050405020304" pitchFamily="18" charset="0"/>
              </a:rPr>
              <a:t>You may also mention resources, such as the </a:t>
            </a:r>
            <a:r>
              <a:rPr lang="en-US" sz="1200" b="0" i="0" u="sng" dirty="0">
                <a:solidFill>
                  <a:srgbClr val="467886"/>
                </a:solidFill>
                <a:effectLst/>
                <a:latin typeface="+mn-lt"/>
                <a:hlinkClick r:id="rId3" tooltip="https://www.tceq.texas.gov/gis/wastewater-outfalls-viewer"/>
              </a:rPr>
              <a:t>Wastewater Outfalls Viewer</a:t>
            </a:r>
            <a:r>
              <a:rPr lang="en-US" sz="1200" b="0" i="0" u="sng" dirty="0">
                <a:solidFill>
                  <a:srgbClr val="467886"/>
                </a:solidFill>
                <a:effectLst/>
                <a:latin typeface="+mn-lt"/>
              </a:rPr>
              <a:t> </a:t>
            </a:r>
            <a:r>
              <a:rPr lang="en-US" sz="1200" b="0" i="0" u="none" dirty="0">
                <a:solidFill>
                  <a:srgbClr val="467886"/>
                </a:solidFill>
                <a:effectLst/>
                <a:latin typeface="+mn-lt"/>
              </a:rPr>
              <a:t>that community scientists may use to help locate wastewater treatment plants near their monitoring sites. </a:t>
            </a:r>
            <a:endParaRPr lang="en-US" sz="1200" u="none" kern="100" dirty="0">
              <a:effectLst/>
              <a:latin typeface="+mn-lt"/>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a:extLst>
              <a:ext uri="{FF2B5EF4-FFF2-40B4-BE49-F238E27FC236}">
                <a16:creationId xmlns:a16="http://schemas.microsoft.com/office/drawing/2014/main" id="{6F42E7D1-AD87-59ED-93F6-DB16246FEA2C}"/>
              </a:ext>
            </a:extLst>
          </p:cNvPr>
          <p:cNvSpPr>
            <a:spLocks noGrp="1"/>
          </p:cNvSpPr>
          <p:nvPr>
            <p:ph type="sldNum" sz="quarter" idx="5"/>
          </p:nvPr>
        </p:nvSpPr>
        <p:spPr/>
        <p:txBody>
          <a:bodyPr/>
          <a:lstStyle/>
          <a:p>
            <a:fld id="{D8C2A925-BE17-CF4F-A3C6-15A9024C52B0}" type="slidenum">
              <a:rPr lang="en-US" smtClean="0"/>
              <a:t>37</a:t>
            </a:fld>
            <a:endParaRPr lang="en-US"/>
          </a:p>
        </p:txBody>
      </p:sp>
    </p:spTree>
    <p:extLst>
      <p:ext uri="{BB962C8B-B14F-4D97-AF65-F5344CB8AC3E}">
        <p14:creationId xmlns:p14="http://schemas.microsoft.com/office/powerpoint/2010/main" val="536722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Discuss what to do after a sampling event by reading the slide. Talking points: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Cotton tampons can be disposed of in a household compost (if available) or in the trash after sample analysis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Recycle monofilament line (if used). We strongly encouraging keeping the line and reusing, if possible.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Dispose of used Whirl-Pak bags and used gloves in normal household trash.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Satanize workspace and any other reusable tools, if needed (tweezers, bottle, scalpel, etc.)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Monitoring forms are accessible directly on the Texas Stream Team website (www.TexasStreamTeam.org). After a monitoring event, submit your electronically (preferred method) or a hard copy can be submitted to your Group Data Coordinator, if available. If your group has no Data Coordinator, submit a photo or scanned copy of your monitoring form to Texas Stream Team at </a:t>
            </a:r>
            <a:r>
              <a:rPr lang="en-US" b="0" dirty="0" err="1"/>
              <a:t>TxStreamTeam@txstate.edu</a:t>
            </a:r>
            <a:r>
              <a:rPr lang="en-US" b="0" dirty="0"/>
              <a:t> and Texas Stream Team will enter your data for you. </a:t>
            </a:r>
          </a:p>
        </p:txBody>
      </p:sp>
      <p:sp>
        <p:nvSpPr>
          <p:cNvPr id="4" name="Slide Number Placeholder 3"/>
          <p:cNvSpPr>
            <a:spLocks noGrp="1"/>
          </p:cNvSpPr>
          <p:nvPr>
            <p:ph type="sldNum" sz="quarter" idx="5"/>
          </p:nvPr>
        </p:nvSpPr>
        <p:spPr/>
        <p:txBody>
          <a:bodyPr/>
          <a:lstStyle/>
          <a:p>
            <a:fld id="{D8C2A925-BE17-CF4F-A3C6-15A9024C52B0}" type="slidenum">
              <a:rPr lang="en-US" smtClean="0"/>
              <a:t>38</a:t>
            </a:fld>
            <a:endParaRPr lang="en-US"/>
          </a:p>
        </p:txBody>
      </p:sp>
    </p:spTree>
    <p:extLst>
      <p:ext uri="{BB962C8B-B14F-4D97-AF65-F5344CB8AC3E}">
        <p14:creationId xmlns:p14="http://schemas.microsoft.com/office/powerpoint/2010/main" val="2905917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Website review: share the monitoring form location, Datamap, calendar, resource page,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*Be sure to encourage trainees to utilize their Bacteria monitoring sites for Optical Brightener Monitoring* </a:t>
            </a:r>
          </a:p>
        </p:txBody>
      </p:sp>
      <p:sp>
        <p:nvSpPr>
          <p:cNvPr id="4" name="Slide Number Placeholder 3"/>
          <p:cNvSpPr>
            <a:spLocks noGrp="1"/>
          </p:cNvSpPr>
          <p:nvPr>
            <p:ph type="sldNum" sz="quarter" idx="5"/>
          </p:nvPr>
        </p:nvSpPr>
        <p:spPr/>
        <p:txBody>
          <a:bodyPr/>
          <a:lstStyle/>
          <a:p>
            <a:fld id="{7EEF769D-8DE6-2C42-99E7-246BB6C08F47}" type="slidenum">
              <a:rPr lang="en-US" smtClean="0"/>
              <a:t>39</a:t>
            </a:fld>
            <a:endParaRPr lang="en-US"/>
          </a:p>
        </p:txBody>
      </p:sp>
    </p:spTree>
    <p:extLst>
      <p:ext uri="{BB962C8B-B14F-4D97-AF65-F5344CB8AC3E}">
        <p14:creationId xmlns:p14="http://schemas.microsoft.com/office/powerpoint/2010/main" val="182609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latin typeface="Arial" panose="020B0604020202020204" pitchFamily="34" charset="0"/>
                <a:cs typeface="Arial" panose="020B0604020202020204" pitchFamily="34" charset="0"/>
              </a:rPr>
              <a:t>Mention here that Texas Stream Team is a statewide community science water quality monitoring program that has been operating since 1991 and is a network of trained community scientists and supportive partners administered through a cooperative partnership between the United States Environmental Protection Agency, the Texas Commission on Environmental Quality, and the Meadows Center for Water and the Environment. </a:t>
            </a:r>
          </a:p>
          <a:p>
            <a:endParaRPr lang="en-US" i="0" u="none" dirty="0">
              <a:latin typeface="Arial" panose="020B0604020202020204" pitchFamily="34" charset="0"/>
              <a:cs typeface="Arial" panose="020B0604020202020204" pitchFamily="34" charset="0"/>
            </a:endParaRPr>
          </a:p>
          <a:p>
            <a:r>
              <a:rPr lang="en-US" i="0" u="none" dirty="0">
                <a:latin typeface="Arial" panose="020B0604020202020204" pitchFamily="34" charset="0"/>
                <a:cs typeface="Arial" panose="020B0604020202020204" pitchFamily="34" charset="0"/>
              </a:rPr>
              <a:t>Mention that the Meadows Center is a research institute affiliated with Texas State University and is home to the Texas Stream Team program which is one of the largest, longest-running statewide water quality community science programs in the country. </a:t>
            </a:r>
          </a:p>
          <a:p>
            <a:endParaRPr lang="en-US" i="0" u="none" dirty="0">
              <a:latin typeface="Arial" panose="020B0604020202020204" pitchFamily="34" charset="0"/>
              <a:cs typeface="Arial" panose="020B0604020202020204" pitchFamily="34" charset="0"/>
            </a:endParaRPr>
          </a:p>
          <a:p>
            <a:r>
              <a:rPr lang="en-US" i="0" u="none" dirty="0">
                <a:latin typeface="Arial" panose="020B0604020202020204" pitchFamily="34" charset="0"/>
                <a:cs typeface="Arial" panose="020B0604020202020204" pitchFamily="34" charset="0"/>
              </a:rPr>
              <a:t>Also mention that Texas Stream Team receives partial funding from the EPA, through a </a:t>
            </a:r>
            <a:r>
              <a:rPr lang="en-US" i="0" u="none" dirty="0">
                <a:solidFill>
                  <a:srgbClr val="7030A0"/>
                </a:solidFill>
                <a:latin typeface="Arial" panose="020B0604020202020204" pitchFamily="34" charset="0"/>
                <a:cs typeface="Arial" panose="020B0604020202020204" pitchFamily="34" charset="0"/>
              </a:rPr>
              <a:t>clean water act section 319 grant administered by the TCEQ.</a:t>
            </a:r>
          </a:p>
        </p:txBody>
      </p:sp>
      <p:sp>
        <p:nvSpPr>
          <p:cNvPr id="4" name="Slide Number Placeholder 3"/>
          <p:cNvSpPr>
            <a:spLocks noGrp="1"/>
          </p:cNvSpPr>
          <p:nvPr>
            <p:ph type="sldNum" sz="quarter" idx="5"/>
          </p:nvPr>
        </p:nvSpPr>
        <p:spPr/>
        <p:txBody>
          <a:bodyPr/>
          <a:lstStyle/>
          <a:p>
            <a:fld id="{D8C2A925-BE17-CF4F-A3C6-15A9024C52B0}" type="slidenum">
              <a:rPr lang="en-US" smtClean="0"/>
              <a:t>4</a:t>
            </a:fld>
            <a:endParaRPr lang="en-US"/>
          </a:p>
        </p:txBody>
      </p:sp>
    </p:spTree>
    <p:extLst>
      <p:ext uri="{BB962C8B-B14F-4D97-AF65-F5344CB8AC3E}">
        <p14:creationId xmlns:p14="http://schemas.microsoft.com/office/powerpoint/2010/main" val="1137796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If you use this presentation, please always include this page to give credit to our artists. </a:t>
            </a:r>
          </a:p>
        </p:txBody>
      </p:sp>
      <p:sp>
        <p:nvSpPr>
          <p:cNvPr id="4" name="Slide Number Placeholder 3"/>
          <p:cNvSpPr>
            <a:spLocks noGrp="1"/>
          </p:cNvSpPr>
          <p:nvPr>
            <p:ph type="sldNum" sz="quarter" idx="5"/>
          </p:nvPr>
        </p:nvSpPr>
        <p:spPr/>
        <p:txBody>
          <a:bodyPr/>
          <a:lstStyle/>
          <a:p>
            <a:fld id="{D8C2A925-BE17-CF4F-A3C6-15A9024C52B0}" type="slidenum">
              <a:rPr lang="en-US" smtClean="0"/>
              <a:t>40</a:t>
            </a:fld>
            <a:endParaRPr lang="en-US"/>
          </a:p>
        </p:txBody>
      </p:sp>
    </p:spTree>
    <p:extLst>
      <p:ext uri="{BB962C8B-B14F-4D97-AF65-F5344CB8AC3E}">
        <p14:creationId xmlns:p14="http://schemas.microsoft.com/office/powerpoint/2010/main" val="127782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Batang" panose="02030600000101010101" pitchFamily="18" charset="-127"/>
                <a:cs typeface="Arial" panose="020B0604020202020204" pitchFamily="34" charset="0"/>
              </a:rPr>
              <a:t>Read the mission statement and mention the program metrics to give trainees an understanding of our programs reach. </a:t>
            </a:r>
          </a:p>
        </p:txBody>
      </p:sp>
      <p:sp>
        <p:nvSpPr>
          <p:cNvPr id="4" name="Slide Number Placeholder 3"/>
          <p:cNvSpPr>
            <a:spLocks noGrp="1"/>
          </p:cNvSpPr>
          <p:nvPr>
            <p:ph type="sldNum" sz="quarter" idx="10"/>
          </p:nvPr>
        </p:nvSpPr>
        <p:spPr/>
        <p:txBody>
          <a:bodyPr/>
          <a:lstStyle/>
          <a:p>
            <a:fld id="{D8C2A925-BE17-CF4F-A3C6-15A9024C52B0}" type="slidenum">
              <a:rPr lang="en-US" smtClean="0"/>
              <a:t>5</a:t>
            </a:fld>
            <a:endParaRPr lang="en-US" dirty="0"/>
          </a:p>
        </p:txBody>
      </p:sp>
    </p:spTree>
    <p:extLst>
      <p:ext uri="{BB962C8B-B14F-4D97-AF65-F5344CB8AC3E}">
        <p14:creationId xmlns:p14="http://schemas.microsoft.com/office/powerpoint/2010/main" val="22776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Talk about all the different services that Texas Stream Team offers other than water quality monitoring and data collection. Talking points:</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A robust environmental education program</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Data collection through our statewide </a:t>
            </a:r>
            <a:r>
              <a:rPr lang="en-US" i="0" u="none" dirty="0">
                <a:latin typeface="Arial" panose="020B0604020202020204" pitchFamily="34" charset="0"/>
                <a:cs typeface="Arial" panose="020B0604020202020204" pitchFamily="34" charset="0"/>
              </a:rPr>
              <a:t>community</a:t>
            </a:r>
            <a:r>
              <a:rPr lang="en-US" sz="1200" dirty="0">
                <a:latin typeface="Arial" panose="020B0604020202020204" pitchFamily="34" charset="0"/>
                <a:cs typeface="Arial" panose="020B0604020202020204" pitchFamily="34" charset="0"/>
              </a:rPr>
              <a:t> scientists and they perform different analysis to highlight, review, and showcase data</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Community action and engagement by providing educational workshops for schools and youth programs. They also provide community assistance for education and outreach strategies, grants, and loan applications. And they help with informing the public about environmental management decisions. </a:t>
            </a: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Watershed services by connecting homeowners to watersheds to promote nonpoint source pollution reduction. They help gather information and grow monitoring efforts to address data gaps. And lastly, we help with local planning, protection, restoration clean-ups, and habitat monitoring. </a:t>
            </a:r>
          </a:p>
          <a:p>
            <a:pPr marL="0" indent="0">
              <a:lnSpc>
                <a:spcPct val="90000"/>
              </a:lnSpc>
              <a:buFont typeface="Arial" panose="020B0604020202020204" pitchFamily="34" charset="0"/>
              <a:buNone/>
            </a:pPr>
            <a:endParaRPr lang="en-US" sz="15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6</a:t>
            </a:fld>
            <a:endParaRPr lang="en-US" dirty="0"/>
          </a:p>
        </p:txBody>
      </p:sp>
    </p:spTree>
    <p:extLst>
      <p:ext uri="{BB962C8B-B14F-4D97-AF65-F5344CB8AC3E}">
        <p14:creationId xmlns:p14="http://schemas.microsoft.com/office/powerpoint/2010/main" val="181026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dirty="0">
                <a:latin typeface="Arial" panose="020B0604020202020204" pitchFamily="34" charset="0"/>
                <a:cs typeface="Arial" panose="020B0604020202020204" pitchFamily="34" charset="0"/>
              </a:rPr>
              <a:t>Briefly review all the trainings Texas Stream Team offers. </a:t>
            </a:r>
            <a:r>
              <a:rPr lang="en-US" sz="1200" b="0" dirty="0">
                <a:latin typeface="Arial" panose="020B0604020202020204" pitchFamily="34" charset="0"/>
                <a:cs typeface="Arial" panose="020B0604020202020204" pitchFamily="34" charset="0"/>
              </a:rPr>
              <a:t>Talking points</a:t>
            </a:r>
            <a:r>
              <a:rPr lang="en-US" sz="1200" u="none"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200" u="none" dirty="0">
                <a:latin typeface="Arial" panose="020B0604020202020204" pitchFamily="34" charset="0"/>
                <a:cs typeface="Arial" panose="020B0604020202020204" pitchFamily="34" charset="0"/>
              </a:rPr>
              <a:t>Standard Core – parameters include conductivity or salinity, dissolved oxygen, pH, temperature and various field observations using a chemical standard core kit. </a:t>
            </a:r>
          </a:p>
          <a:p>
            <a:pPr marL="171450" indent="-171450">
              <a:buFont typeface="Arial" panose="020B0604020202020204" pitchFamily="34" charset="0"/>
              <a:buChar char="•"/>
            </a:pPr>
            <a:r>
              <a:rPr lang="en-US" sz="1200" u="none" dirty="0">
                <a:latin typeface="Arial" panose="020B0604020202020204" pitchFamily="34" charset="0"/>
                <a:cs typeface="Arial" panose="020B0604020202020204" pitchFamily="34" charset="0"/>
              </a:rPr>
              <a:t>Probe Core - includes the same parameters as the Standard Core training, however parameters are collected using meters or probes as opposed to the chemical tests.</a:t>
            </a:r>
          </a:p>
          <a:p>
            <a:pPr marL="171450" indent="-171450">
              <a:buFont typeface="Arial" panose="020B0604020202020204" pitchFamily="34" charset="0"/>
              <a:buChar char="•"/>
            </a:pPr>
            <a:r>
              <a:rPr lang="en-US" sz="1200" i="1" u="none" dirty="0">
                <a:latin typeface="Arial" panose="020B0604020202020204" pitchFamily="34" charset="0"/>
                <a:cs typeface="Arial" panose="020B0604020202020204" pitchFamily="34" charset="0"/>
              </a:rPr>
              <a:t>E. coli </a:t>
            </a:r>
            <a:r>
              <a:rPr lang="en-US" sz="1200" u="none" dirty="0">
                <a:latin typeface="Arial" panose="020B0604020202020204" pitchFamily="34" charset="0"/>
                <a:cs typeface="Arial" panose="020B0604020202020204" pitchFamily="34" charset="0"/>
              </a:rPr>
              <a:t>Bacteria - involves measuring </a:t>
            </a:r>
            <a:r>
              <a:rPr lang="en-US" sz="1200" i="1" u="none" dirty="0">
                <a:latin typeface="Arial" panose="020B0604020202020204" pitchFamily="34" charset="0"/>
                <a:cs typeface="Arial" panose="020B0604020202020204" pitchFamily="34" charset="0"/>
              </a:rPr>
              <a:t>E. coli </a:t>
            </a:r>
            <a:r>
              <a:rPr lang="en-US" sz="1200" u="none" dirty="0">
                <a:latin typeface="Arial" panose="020B0604020202020204" pitchFamily="34" charset="0"/>
                <a:cs typeface="Arial" panose="020B0604020202020204" pitchFamily="34" charset="0"/>
              </a:rPr>
              <a:t>bacteria to determine the relative risk of swimming or contact recreation in a water body. </a:t>
            </a:r>
            <a:r>
              <a:rPr lang="en-US" sz="1200" i="1" u="none" dirty="0">
                <a:latin typeface="Arial" panose="020B0604020202020204" pitchFamily="34" charset="0"/>
                <a:cs typeface="Arial" panose="020B0604020202020204" pitchFamily="34" charset="0"/>
              </a:rPr>
              <a:t>E. coli </a:t>
            </a:r>
            <a:r>
              <a:rPr lang="en-US" sz="1200" u="none" dirty="0">
                <a:latin typeface="Arial" panose="020B0604020202020204" pitchFamily="34" charset="0"/>
                <a:cs typeface="Arial" panose="020B0604020202020204" pitchFamily="34" charset="0"/>
              </a:rPr>
              <a:t>is a bacteria that originates from the waste of warm-blooded animals and the presence of this bacteria indicates that associated pathogens from waste may be reaching a body of water. </a:t>
            </a:r>
          </a:p>
          <a:p>
            <a:pPr marL="171450" indent="-171450">
              <a:buFont typeface="Arial" panose="020B0604020202020204" pitchFamily="34" charset="0"/>
              <a:buChar char="•"/>
            </a:pPr>
            <a:r>
              <a:rPr lang="en-US" sz="1200" u="none" dirty="0">
                <a:latin typeface="Arial" panose="020B0604020202020204" pitchFamily="34" charset="0"/>
                <a:cs typeface="Arial" panose="020B0604020202020204" pitchFamily="34" charset="0"/>
              </a:rPr>
              <a:t>Optical brightener - </a:t>
            </a:r>
            <a:r>
              <a:rPr lang="en-US" dirty="0"/>
              <a:t>involves testing for synthetic compounds commonly used in laundry detergents and other cleaning products, called optical brighteners. This trainings is designed for Bacteria Community Scientists to aid in tracking bacteriological sources</a:t>
            </a:r>
            <a:endParaRPr lang="en-US" sz="1200" u="non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u="none" dirty="0">
                <a:latin typeface="Arial" panose="020B0604020202020204" pitchFamily="34" charset="0"/>
                <a:cs typeface="Arial" panose="020B0604020202020204" pitchFamily="34" charset="0"/>
              </a:rPr>
              <a:t>Advanced training – parameters include nitrate-nitrogen, phosphate, turbidity, and streamflow using the advanced chemical kit. </a:t>
            </a:r>
          </a:p>
          <a:p>
            <a:pPr marL="171450" indent="-171450">
              <a:buFont typeface="Arial" panose="020B0604020202020204" pitchFamily="34" charset="0"/>
              <a:buChar char="•"/>
            </a:pPr>
            <a:r>
              <a:rPr lang="en-US" sz="1200" u="none" dirty="0">
                <a:latin typeface="Arial" panose="020B0604020202020204" pitchFamily="34" charset="0"/>
                <a:cs typeface="Arial" panose="020B0604020202020204" pitchFamily="34" charset="0"/>
              </a:rPr>
              <a:t>Macroinvertebrate bioassessment - uses freshwater macroinvertebrates, fish, and habitat to determine the health of a lake, river, or stream.</a:t>
            </a:r>
          </a:p>
          <a:p>
            <a:pPr marL="171450" indent="-171450">
              <a:buFont typeface="Arial" panose="020B0604020202020204" pitchFamily="34" charset="0"/>
              <a:buChar char="•"/>
            </a:pPr>
            <a:r>
              <a:rPr lang="en-US" sz="1200" u="none" dirty="0">
                <a:latin typeface="Arial" panose="020B0604020202020204" pitchFamily="34" charset="0"/>
                <a:cs typeface="Arial" panose="020B0604020202020204" pitchFamily="34" charset="0"/>
              </a:rPr>
              <a:t>Riparian evaluation - used to evaluate the health of a lake, river, stream, or estuary based on the riparian habitat.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dirty="0">
              <a:latin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dirty="0">
                <a:latin typeface="+mn-lt"/>
                <a:cs typeface="Arial" panose="020B0604020202020204" pitchFamily="34" charset="0"/>
              </a:rPr>
              <a:t>It is also worthwhile to mention both the E. coli Bacteria and Advanced Training have prerequisites - must have Core certification plus six months of core monitoring. </a:t>
            </a:r>
          </a:p>
          <a:p>
            <a:pPr marL="0" indent="0">
              <a:buFont typeface="Arial" panose="020B0604020202020204" pitchFamily="34" charset="0"/>
              <a:buNone/>
            </a:pPr>
            <a:endParaRPr lang="en-US" sz="120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7</a:t>
            </a:fld>
            <a:endParaRPr lang="en-US" dirty="0"/>
          </a:p>
        </p:txBody>
      </p:sp>
    </p:spTree>
    <p:extLst>
      <p:ext uri="{BB962C8B-B14F-4D97-AF65-F5344CB8AC3E}">
        <p14:creationId xmlns:p14="http://schemas.microsoft.com/office/powerpoint/2010/main" val="278508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Briefly review the different outreach programs Texas Stream Team also leads. </a:t>
            </a:r>
            <a:r>
              <a:rPr lang="en-US" sz="1200" b="0" dirty="0">
                <a:latin typeface="Arial" panose="020B0604020202020204" pitchFamily="34" charset="0"/>
                <a:cs typeface="Arial" panose="020B0604020202020204" pitchFamily="34" charset="0"/>
              </a:rPr>
              <a:t>Talking points:</a:t>
            </a:r>
            <a:endParaRPr lang="en-US" sz="120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latin typeface="Arial" panose="020B0604020202020204" pitchFamily="34" charset="0"/>
                <a:cs typeface="Arial" panose="020B0604020202020204" pitchFamily="34" charset="0"/>
              </a:rPr>
              <a:t>Watershed Protection Plan and Total Maximum Daily Loads – Texas Stream Team provides assistance on analyzing WQ data, informing SH’s, initiating outreach and more.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Student organizations - Texas Stream Team offers institutions guidance for creating a Texas Stream Team student chapter.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Junior Monitor Ambassador Program – </a:t>
            </a:r>
            <a:r>
              <a:rPr lang="en-US" dirty="0"/>
              <a:t>this is a program designed to engage 8–13-year-olds in the Texas Stream Team by partnering them with certified community scientists to assist with monitoring events.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8</a:t>
            </a:fld>
            <a:endParaRPr lang="en-US" dirty="0"/>
          </a:p>
        </p:txBody>
      </p:sp>
    </p:spTree>
    <p:extLst>
      <p:ext uri="{BB962C8B-B14F-4D97-AF65-F5344CB8AC3E}">
        <p14:creationId xmlns:p14="http://schemas.microsoft.com/office/powerpoint/2010/main" val="404957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dirty="0">
                <a:latin typeface="Arial" panose="020B0604020202020204" pitchFamily="34" charset="0"/>
                <a:cs typeface="Arial" panose="020B0604020202020204" pitchFamily="34" charset="0"/>
              </a:rPr>
              <a:t>Talk about the different ways Texas Stream Team data is used. </a:t>
            </a:r>
            <a:endParaRPr lang="en-US" sz="120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8C2A925-BE17-CF4F-A3C6-15A9024C52B0}" type="slidenum">
              <a:rPr lang="en-US" smtClean="0"/>
              <a:t>9</a:t>
            </a:fld>
            <a:endParaRPr lang="en-US" dirty="0"/>
          </a:p>
        </p:txBody>
      </p:sp>
    </p:spTree>
    <p:extLst>
      <p:ext uri="{BB962C8B-B14F-4D97-AF65-F5344CB8AC3E}">
        <p14:creationId xmlns:p14="http://schemas.microsoft.com/office/powerpoint/2010/main" val="281018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C6BC20-81C1-B040-9C73-831ED49C5C4D}"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90989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C5ED8-EF95-E643-988E-F942DC6E6169}"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38108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7576BE-7D11-B240-AD82-4767EB0DE00D}"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3181667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lvl1pPr>
              <a:defRPr>
                <a:solidFill>
                  <a:srgbClr val="FFFFFF"/>
                </a:solidFill>
              </a:defRPr>
            </a:lvl1pPr>
          </a:lstStyle>
          <a:p>
            <a:fld id="{38B88CA7-C9BD-4443-8ACB-067EC39B82F9}" type="datetime1">
              <a:rPr lang="en-US" smtClean="0"/>
              <a:t>2/4/25</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dirty="0"/>
              <a:t>Click to edit Master title style</a:t>
            </a:r>
          </a:p>
        </p:txBody>
      </p:sp>
    </p:spTree>
    <p:extLst>
      <p:ext uri="{BB962C8B-B14F-4D97-AF65-F5344CB8AC3E}">
        <p14:creationId xmlns:p14="http://schemas.microsoft.com/office/powerpoint/2010/main" val="2077233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28206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4A5A1E-DA32-D748-A414-F4EFAE19249E}"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316855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E6BA46-131D-0F4E-A42B-ED439AFDE5A5}" type="datetime1">
              <a:rPr lang="en-US" smtClean="0"/>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425726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6F5231-CFFC-AA4A-AA02-B188C6FF3BFB}" type="datetime1">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18285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B8F919-7E68-514F-ABCD-1469B6AB665D}" type="datetime1">
              <a:rPr lang="en-US" smtClean="0"/>
              <a:t>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817326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254B-AD80-7C40-8B33-6454976AC160}" type="datetime1">
              <a:rPr lang="en-US" smtClean="0"/>
              <a:t>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55457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5DD35-D0AA-CA4F-AE3C-B1D0DD81F52A}" type="datetime1">
              <a:rPr lang="en-US" smtClean="0"/>
              <a:t>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94626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E6CEE6-CFCA-2D49-AFC0-1D7E6E860A8D}" type="datetime1">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15063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C5E0C-6C70-764C-AA30-F4AC4CCF75C1}" type="datetime1">
              <a:rPr lang="en-US" smtClean="0"/>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72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661B-24BA-D245-B3C6-F79DD29C439E}" type="datetime1">
              <a:rPr lang="en-US" smtClean="0"/>
              <a:t>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E8FE3-1F35-5C49-8B4C-76E5EDEE3F2F}" type="slidenum">
              <a:rPr lang="en-US" smtClean="0"/>
              <a:t>‹#›</a:t>
            </a:fld>
            <a:endParaRPr lang="en-US"/>
          </a:p>
        </p:txBody>
      </p:sp>
    </p:spTree>
    <p:extLst>
      <p:ext uri="{BB962C8B-B14F-4D97-AF65-F5344CB8AC3E}">
        <p14:creationId xmlns:p14="http://schemas.microsoft.com/office/powerpoint/2010/main" val="214079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gato-docs.its.txstate.edu/jcr:a69b988b-d3cb-49a4-a8f6-7575305eac62/80175,95065,%2010156_QAPP_Approved.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www.meadowscenter.txstate.edu/Leadership/TexasStreamTeam.html" TargetMode="External"/><Relationship Id="rId5" Type="http://schemas.openxmlformats.org/officeDocument/2006/relationships/hyperlink" Target="https://teamup.com/ksos37y3n9acgt5pk5" TargetMode="External"/><Relationship Id="rId4" Type="http://schemas.openxmlformats.org/officeDocument/2006/relationships/hyperlink" Target="mailto:TxStreamTeam@txstat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meadowscenter.txstate.edu/Leadership/TexasStreamTeam/Trainings-Programs/RiparianEvaluation.html" TargetMode="External"/><Relationship Id="rId3" Type="http://schemas.openxmlformats.org/officeDocument/2006/relationships/notesSlide" Target="../notesSlides/notesSlide7.xml"/><Relationship Id="rId7" Type="http://schemas.openxmlformats.org/officeDocument/2006/relationships/hyperlink" Target="https://www.meadowscenter.txstate.edu/Leadership/TexasStreamTeam/Trainings-Programs/ProbeCore.html" TargetMode="External"/><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hyperlink" Target="https://www.meadowscenter.txstate.edu/Leadership/TexasStreamTeam/Trainings-Programs/Advanced.html" TargetMode="External"/><Relationship Id="rId5" Type="http://schemas.openxmlformats.org/officeDocument/2006/relationships/hyperlink" Target="https://www.meadowscenter.txstate.edu/Leadership/TexasStreamTeam/Trainings-Programs/StandardCore.html" TargetMode="External"/><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hyperlink" Target="https://www.meadowscenter.txstate.edu/Leadership/TexasStreamTeam/Trainings-Programs/Ecoli.html" TargetMode="External"/><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hyperlink" Target="https://www.meadowscenter.txstate.edu/Leadership/TexasStreamTeam/Trainings-Programs/WatershedProtectionPlans.html"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hyperlink" Target="https://www.meadowscenter.txstate.edu/Leadership/TexasStreamTeam/Trainings-Programs/StudentOrganizations.html" TargetMode="External"/><Relationship Id="rId4" Type="http://schemas.openxmlformats.org/officeDocument/2006/relationships/image" Target="../media/image9.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arcgis.com/home/webmap/viewer.html?webmap=bb1aac6321ee4591a4d96a65f004ee86&amp;extent=-107.5236,27.2708,-91.2968,35.1258" TargetMode="External"/><Relationship Id="rId5" Type="http://schemas.openxmlformats.org/officeDocument/2006/relationships/hyperlink" Target="https://www.meadowscenter.txstate.edu/Leadership/TexasStreamTeam/Dataviewer-and-Datamap.html" TargetMode="External"/><Relationship Id="rId4" Type="http://schemas.openxmlformats.org/officeDocument/2006/relationships/hyperlink" Target="https://www.meadowscenter.txstate.edu/Leadership/TexasStreamTeam/Data-Research.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DDDBE-A05B-6313-51BD-C5C0C53B998E}"/>
              </a:ext>
            </a:extLst>
          </p:cNvPr>
          <p:cNvPicPr>
            <a:picLocks noChangeAspect="1"/>
          </p:cNvPicPr>
          <p:nvPr/>
        </p:nvPicPr>
        <p:blipFill>
          <a:blip r:embed="rId3">
            <a:alphaModFix amt="70000"/>
          </a:blip>
          <a:srcRect l="20899" r="6066" b="25314"/>
          <a:stretch/>
        </p:blipFill>
        <p:spPr>
          <a:xfrm>
            <a:off x="0" y="1"/>
            <a:ext cx="9144000" cy="6857999"/>
          </a:xfrm>
          <a:prstGeom prst="rect">
            <a:avLst/>
          </a:prstGeom>
        </p:spPr>
      </p:pic>
      <p:sp>
        <p:nvSpPr>
          <p:cNvPr id="7" name="Rectangle 6"/>
          <p:cNvSpPr/>
          <p:nvPr/>
        </p:nvSpPr>
        <p:spPr>
          <a:xfrm>
            <a:off x="0" y="0"/>
            <a:ext cx="9171434" cy="6857999"/>
          </a:xfrm>
          <a:prstGeom prst="rect">
            <a:avLst/>
          </a:prstGeom>
          <a:solidFill>
            <a:srgbClr val="005481">
              <a:alpha val="47451"/>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TEXAS STREAM TEAM OPTICAL BRIGHTENER COMMUNITY SCIENTIST TRAINING</a:t>
            </a:r>
          </a:p>
          <a:p>
            <a:pPr algn="ctr"/>
            <a:endParaRPr lang="en-US" sz="4000" b="1" dirty="0">
              <a:solidFill>
                <a:schemeClr val="bg1"/>
              </a:solidFill>
              <a:latin typeface="Arial" panose="020B0604020202020204" pitchFamily="34" charset="0"/>
              <a:cs typeface="Arial" panose="020B0604020202020204" pitchFamily="34" charset="0"/>
            </a:endParaRPr>
          </a:p>
          <a:p>
            <a:pPr algn="ctr"/>
            <a:r>
              <a:rPr lang="en-US" i="1" dirty="0">
                <a:solidFill>
                  <a:schemeClr val="bg1"/>
                </a:solidFill>
                <a:latin typeface="Arial" panose="020B0604020202020204" pitchFamily="34" charset="0"/>
                <a:cs typeface="Arial" panose="020B0604020202020204" pitchFamily="34" charset="0"/>
              </a:rPr>
              <a:t>Date – Location</a:t>
            </a: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i="1" dirty="0">
              <a:solidFill>
                <a:schemeClr val="bg1"/>
              </a:solidFill>
              <a:latin typeface="Arial" panose="020B0604020202020204" pitchFamily="34" charset="0"/>
              <a:cs typeface="Arial" panose="020B0604020202020204" pitchFamily="34" charset="0"/>
            </a:endParaRPr>
          </a:p>
          <a:p>
            <a:pPr algn="ctr"/>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6187" y="5066889"/>
            <a:ext cx="2111626" cy="1194074"/>
          </a:xfrm>
          <a:prstGeom prst="rect">
            <a:avLst/>
          </a:prstGeom>
        </p:spPr>
      </p:pic>
      <p:sp>
        <p:nvSpPr>
          <p:cNvPr id="12" name="Rectangle 11">
            <a:extLst>
              <a:ext uri="{FF2B5EF4-FFF2-40B4-BE49-F238E27FC236}">
                <a16:creationId xmlns:a16="http://schemas.microsoft.com/office/drawing/2014/main" id="{3D3B02F5-004A-8649-9931-7E88701F0BE9}"/>
              </a:ext>
            </a:extLst>
          </p:cNvPr>
          <p:cNvSpPr/>
          <p:nvPr/>
        </p:nvSpPr>
        <p:spPr>
          <a:xfrm>
            <a:off x="4573" y="6396334"/>
            <a:ext cx="9153144" cy="461665"/>
          </a:xfrm>
          <a:prstGeom prst="rect">
            <a:avLst/>
          </a:prstGeom>
        </p:spPr>
        <p:txBody>
          <a:bodyPr wrap="square">
            <a:spAutoFit/>
          </a:bodyPr>
          <a:lstStyle/>
          <a:p>
            <a:pPr algn="ctr"/>
            <a:r>
              <a:rPr lang="en-US" sz="1200"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Texas Stream Team is funded in part through a grant from the U.S. Environmental Protection Agency through the Texas Commission on Environmental Quality</a:t>
            </a:r>
            <a:endParaRPr lang="en-US" sz="105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0892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C62A5-03F4-174C-9910-3F5A88924EC2}"/>
              </a:ext>
            </a:extLst>
          </p:cNvPr>
          <p:cNvSpPr>
            <a:spLocks noGrp="1"/>
          </p:cNvSpPr>
          <p:nvPr>
            <p:ph type="sldNum" sz="quarter" idx="12"/>
          </p:nvPr>
        </p:nvSpPr>
        <p:spPr/>
        <p:txBody>
          <a:bodyPr/>
          <a:lstStyle/>
          <a:p>
            <a:fld id="{EBCE8FE3-1F35-5C49-8B4C-76E5EDEE3F2F}" type="slidenum">
              <a:rPr lang="en-US" smtClean="0"/>
              <a:t>10</a:t>
            </a:fld>
            <a:endParaRPr lang="en-US" dirty="0"/>
          </a:p>
        </p:txBody>
      </p:sp>
      <p:sp>
        <p:nvSpPr>
          <p:cNvPr id="7" name="TextBox 6">
            <a:extLst>
              <a:ext uri="{FF2B5EF4-FFF2-40B4-BE49-F238E27FC236}">
                <a16:creationId xmlns:a16="http://schemas.microsoft.com/office/drawing/2014/main" id="{1BA84BE7-C084-4554-9908-940CA8FA7E14}"/>
              </a:ext>
            </a:extLst>
          </p:cNvPr>
          <p:cNvSpPr txBox="1"/>
          <p:nvPr/>
        </p:nvSpPr>
        <p:spPr>
          <a:xfrm>
            <a:off x="1" y="3561748"/>
            <a:ext cx="9143999" cy="738664"/>
          </a:xfrm>
          <a:prstGeom prst="rect">
            <a:avLst/>
          </a:prstGeom>
          <a:noFill/>
        </p:spPr>
        <p:txBody>
          <a:bodyPr wrap="square" rtlCol="0">
            <a:spAutoFit/>
          </a:bodyPr>
          <a:lstStyle/>
          <a:p>
            <a:pPr algn="ctr"/>
            <a:r>
              <a:rPr lang="en-US" sz="4200" b="1" dirty="0">
                <a:solidFill>
                  <a:srgbClr val="005481"/>
                </a:solidFill>
                <a:latin typeface="Arial" panose="020B0604020202020204" pitchFamily="34" charset="0"/>
                <a:cs typeface="Arial" panose="020B0604020202020204" pitchFamily="34" charset="0"/>
              </a:rPr>
              <a:t>QUALITY ASSURANCE</a:t>
            </a:r>
          </a:p>
        </p:txBody>
      </p:sp>
      <p:sp>
        <p:nvSpPr>
          <p:cNvPr id="8" name="TextBox 7">
            <a:extLst>
              <a:ext uri="{FF2B5EF4-FFF2-40B4-BE49-F238E27FC236}">
                <a16:creationId xmlns:a16="http://schemas.microsoft.com/office/drawing/2014/main" id="{6A48EE0E-9126-4623-AFB2-3EBC27B794E8}"/>
              </a:ext>
            </a:extLst>
          </p:cNvPr>
          <p:cNvSpPr txBox="1"/>
          <p:nvPr/>
        </p:nvSpPr>
        <p:spPr>
          <a:xfrm>
            <a:off x="316774" y="4365421"/>
            <a:ext cx="8510450"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11111"/>
                </a:solidFill>
                <a:latin typeface="Arial" panose="020B0604020202020204" pitchFamily="34" charset="0"/>
                <a:cs typeface="Arial" panose="020B0604020202020204" pitchFamily="34" charset="0"/>
              </a:rPr>
              <a:t>TCEQ-approved </a:t>
            </a:r>
            <a:r>
              <a:rPr lang="en-US" sz="2000" dirty="0">
                <a:solidFill>
                  <a:srgbClr val="0B9D8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Quality Assurance Project Plan</a:t>
            </a:r>
            <a:r>
              <a:rPr lang="en-US" sz="2000" dirty="0">
                <a:solidFill>
                  <a:srgbClr val="0B9D84"/>
                </a:solidFill>
                <a:latin typeface="Arial" panose="020B0604020202020204" pitchFamily="34" charset="0"/>
                <a:cs typeface="Arial" panose="020B0604020202020204" pitchFamily="34" charset="0"/>
              </a:rPr>
              <a:t> </a:t>
            </a:r>
            <a:r>
              <a:rPr lang="en-US" sz="2000" dirty="0">
                <a:solidFill>
                  <a:srgbClr val="111111"/>
                </a:solidFill>
                <a:latin typeface="Arial" panose="020B0604020202020204" pitchFamily="34" charset="0"/>
                <a:cs typeface="Arial" panose="020B0604020202020204" pitchFamily="34" charset="0"/>
              </a:rPr>
              <a:t>(QAPP)</a:t>
            </a:r>
          </a:p>
          <a:p>
            <a:pPr marL="342900" indent="-342900">
              <a:buFont typeface="Arial" panose="020B0604020202020204" pitchFamily="34" charset="0"/>
              <a:buChar char="•"/>
            </a:pPr>
            <a:endParaRPr lang="en-US" sz="2000" dirty="0">
              <a:solidFill>
                <a:srgbClr val="11111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111111"/>
                </a:solidFill>
                <a:latin typeface="Arial" panose="020B0604020202020204" pitchFamily="34" charset="0"/>
                <a:cs typeface="Arial" panose="020B0604020202020204" pitchFamily="34" charset="0"/>
              </a:rPr>
              <a:t>Monitoring techniques are standardized statewide to ensure consistent data quality</a:t>
            </a:r>
          </a:p>
          <a:p>
            <a:endParaRPr lang="en-US" sz="2000" dirty="0">
              <a:solidFill>
                <a:srgbClr val="11111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111111"/>
                </a:solidFill>
                <a:latin typeface="Arial" panose="020B0604020202020204" pitchFamily="34" charset="0"/>
                <a:cs typeface="Arial" panose="020B0604020202020204" pitchFamily="34" charset="0"/>
              </a:rPr>
              <a:t>Data are reviewed to ensure they are representative of the samples analyzed and locations monitored</a:t>
            </a:r>
          </a:p>
        </p:txBody>
      </p:sp>
      <p:pic>
        <p:nvPicPr>
          <p:cNvPr id="12" name="Picture 11" descr="A blue light on a black surface&#10;&#10;Description automatically generated">
            <a:extLst>
              <a:ext uri="{FF2B5EF4-FFF2-40B4-BE49-F238E27FC236}">
                <a16:creationId xmlns:a16="http://schemas.microsoft.com/office/drawing/2014/main" id="{74537BC8-D74F-49D3-6C7A-A77A63163DC6}"/>
              </a:ext>
            </a:extLst>
          </p:cNvPr>
          <p:cNvPicPr>
            <a:picLocks noChangeAspect="1"/>
          </p:cNvPicPr>
          <p:nvPr/>
        </p:nvPicPr>
        <p:blipFill>
          <a:blip r:embed="rId4"/>
          <a:srcRect t="32727" b="18428"/>
          <a:stretch/>
        </p:blipFill>
        <p:spPr>
          <a:xfrm>
            <a:off x="0" y="-97830"/>
            <a:ext cx="9144000" cy="3594569"/>
          </a:xfrm>
          <a:prstGeom prst="rect">
            <a:avLst/>
          </a:prstGeom>
        </p:spPr>
      </p:pic>
    </p:spTree>
    <p:extLst>
      <p:ext uri="{BB962C8B-B14F-4D97-AF65-F5344CB8AC3E}">
        <p14:creationId xmlns:p14="http://schemas.microsoft.com/office/powerpoint/2010/main" val="1120988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383" y="365125"/>
            <a:ext cx="4256373" cy="1807305"/>
          </a:xfrm>
        </p:spPr>
        <p:txBody>
          <a:bodyPr>
            <a:normAutofit/>
          </a:bodyPr>
          <a:lstStyle/>
          <a:p>
            <a:pPr algn="ctr"/>
            <a:r>
              <a:rPr lang="en-US" sz="3400" b="1" dirty="0">
                <a:solidFill>
                  <a:srgbClr val="005481"/>
                </a:solidFill>
                <a:latin typeface="Arial" panose="020B0604020202020204" pitchFamily="34" charset="0"/>
                <a:cs typeface="Arial" panose="020B0604020202020204" pitchFamily="34" charset="0"/>
              </a:rPr>
              <a:t>WHY COMMUNITY SCIENCE MONITORING?</a:t>
            </a:r>
          </a:p>
        </p:txBody>
      </p:sp>
      <p:pic>
        <p:nvPicPr>
          <p:cNvPr id="6" name="Picture 5" descr="A person standing on a rock next to a body of water&#10;&#10;Description automatically generated with low confidence">
            <a:extLst>
              <a:ext uri="{FF2B5EF4-FFF2-40B4-BE49-F238E27FC236}">
                <a16:creationId xmlns:a16="http://schemas.microsoft.com/office/drawing/2014/main" id="{D0473FA9-2BF7-CD4F-B877-4974815011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810861" y="2333297"/>
            <a:ext cx="4107415" cy="3843666"/>
          </a:xfrm>
        </p:spPr>
        <p:txBody>
          <a:bodyPr>
            <a:normAutofit/>
          </a:bodyPr>
          <a:lstStyle/>
          <a:p>
            <a:r>
              <a:rPr lang="en-US" sz="2400" dirty="0">
                <a:solidFill>
                  <a:srgbClr val="111111"/>
                </a:solidFill>
                <a:latin typeface="Arial" panose="020B0604020202020204" pitchFamily="34" charset="0"/>
                <a:cs typeface="Arial" panose="020B0604020202020204" pitchFamily="34" charset="0"/>
              </a:rPr>
              <a:t>More cost effective than professional monitoring </a:t>
            </a:r>
          </a:p>
          <a:p>
            <a:r>
              <a:rPr lang="en-US" sz="2400" dirty="0">
                <a:solidFill>
                  <a:srgbClr val="111111"/>
                </a:solidFill>
                <a:latin typeface="Arial" panose="020B0604020202020204" pitchFamily="34" charset="0"/>
                <a:cs typeface="Arial" panose="020B0604020202020204" pitchFamily="34" charset="0"/>
              </a:rPr>
              <a:t>More frequent than professional monitoring</a:t>
            </a:r>
          </a:p>
          <a:p>
            <a:r>
              <a:rPr lang="en-US" sz="2400" dirty="0">
                <a:solidFill>
                  <a:srgbClr val="111111"/>
                </a:solidFill>
                <a:latin typeface="Arial" panose="020B0604020202020204" pitchFamily="34" charset="0"/>
                <a:cs typeface="Arial" panose="020B0604020202020204" pitchFamily="34" charset="0"/>
              </a:rPr>
              <a:t>Can trigger alarm bells to alert state officials</a:t>
            </a:r>
          </a:p>
        </p:txBody>
      </p:sp>
    </p:spTree>
    <p:extLst>
      <p:ext uri="{BB962C8B-B14F-4D97-AF65-F5344CB8AC3E}">
        <p14:creationId xmlns:p14="http://schemas.microsoft.com/office/powerpoint/2010/main" val="1239756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35400" y="4163821"/>
            <a:ext cx="6178130" cy="2061413"/>
            <a:chOff x="0" y="0"/>
            <a:chExt cx="13430025" cy="4481100"/>
          </a:xfrm>
        </p:grpSpPr>
        <p:pic>
          <p:nvPicPr>
            <p:cNvPr id="5" name="Picture 5"/>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4499159" cy="2249580"/>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4212134" y="2231520"/>
              <a:ext cx="4499159" cy="2249580"/>
            </a:xfrm>
            <a:prstGeom prst="rect">
              <a:avLst/>
            </a:prstGeom>
          </p:spPr>
        </p:pic>
        <p:pic>
          <p:nvPicPr>
            <p:cNvPr id="7" name="Picture 7"/>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05512" y="867194"/>
              <a:ext cx="2888135" cy="2888135"/>
            </a:xfrm>
            <a:prstGeom prst="rect">
              <a:avLst/>
            </a:prstGeom>
          </p:spPr>
        </p:pic>
        <p:sp>
          <p:nvSpPr>
            <p:cNvPr id="8" name="TextBox 8"/>
            <p:cNvSpPr txBox="1"/>
            <p:nvPr/>
          </p:nvSpPr>
          <p:spPr>
            <a:xfrm>
              <a:off x="1051859" y="1676963"/>
              <a:ext cx="2297236" cy="1271184"/>
            </a:xfrm>
            <a:prstGeom prst="rect">
              <a:avLst/>
            </a:prstGeom>
          </p:spPr>
          <p:txBody>
            <a:bodyPr lIns="0" tIns="0" rIns="0" bIns="0" rtlCol="0" anchor="t">
              <a:spAutoFit/>
            </a:bodyPr>
            <a:lstStyle/>
            <a:p>
              <a:pPr algn="ctr"/>
              <a:r>
                <a:rPr lang="en-US" sz="1400" b="1" dirty="0">
                  <a:solidFill>
                    <a:srgbClr val="FFFFFF"/>
                  </a:solidFill>
                </a:rPr>
                <a:t> </a:t>
              </a:r>
              <a:r>
                <a:rPr lang="en-US" sz="1200" b="1" dirty="0">
                  <a:solidFill>
                    <a:srgbClr val="FFFFFF"/>
                  </a:solidFill>
                </a:rPr>
                <a:t>TEXAS </a:t>
              </a:r>
            </a:p>
            <a:p>
              <a:pPr algn="ctr"/>
              <a:r>
                <a:rPr lang="en-US" sz="1200" b="1" dirty="0">
                  <a:solidFill>
                    <a:srgbClr val="FFFFFF"/>
                  </a:solidFill>
                </a:rPr>
                <a:t>STREAM </a:t>
              </a:r>
            </a:p>
            <a:p>
              <a:pPr algn="ctr"/>
              <a:r>
                <a:rPr lang="en-US" sz="1200" b="1" dirty="0">
                  <a:solidFill>
                    <a:srgbClr val="FFFFFF"/>
                  </a:solidFill>
                </a:rPr>
                <a:t>TEAM</a:t>
              </a:r>
            </a:p>
          </p:txBody>
        </p:sp>
        <p:pic>
          <p:nvPicPr>
            <p:cNvPr id="9" name="Picture 9"/>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5024759" y="707714"/>
              <a:ext cx="2888135" cy="2888135"/>
            </a:xfrm>
            <a:prstGeom prst="rect">
              <a:avLst/>
            </a:prstGeom>
          </p:spPr>
        </p:pic>
        <p:sp>
          <p:nvSpPr>
            <p:cNvPr id="10" name="TextBox 10"/>
            <p:cNvSpPr txBox="1"/>
            <p:nvPr/>
          </p:nvSpPr>
          <p:spPr>
            <a:xfrm>
              <a:off x="5271324" y="1879448"/>
              <a:ext cx="2395007" cy="527431"/>
            </a:xfrm>
            <a:prstGeom prst="rect">
              <a:avLst/>
            </a:prstGeom>
          </p:spPr>
          <p:txBody>
            <a:bodyPr lIns="0" tIns="0" rIns="0" bIns="0" rtlCol="0" anchor="t">
              <a:spAutoFit/>
            </a:bodyPr>
            <a:lstStyle/>
            <a:p>
              <a:pPr algn="ctr">
                <a:lnSpc>
                  <a:spcPts val="932"/>
                </a:lnSpc>
              </a:pPr>
              <a:r>
                <a:rPr lang="en-US" sz="1200" b="1" dirty="0">
                  <a:solidFill>
                    <a:srgbClr val="FFFFFF"/>
                  </a:solidFill>
                </a:rPr>
                <a:t>PARTNER ORGANIZATIONS</a:t>
              </a:r>
            </a:p>
          </p:txBody>
        </p:sp>
        <p:pic>
          <p:nvPicPr>
            <p:cNvPr id="11" name="Picture 11"/>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8465143" y="0"/>
              <a:ext cx="4517217" cy="2258609"/>
            </a:xfrm>
            <a:prstGeom prst="rect">
              <a:avLst/>
            </a:prstGeom>
          </p:spPr>
        </p:pic>
        <p:pic>
          <p:nvPicPr>
            <p:cNvPr id="12" name="Picture 12"/>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9277767" y="876224"/>
              <a:ext cx="2888136" cy="2888135"/>
            </a:xfrm>
            <a:prstGeom prst="rect">
              <a:avLst/>
            </a:prstGeom>
          </p:spPr>
        </p:pic>
        <p:grpSp>
          <p:nvGrpSpPr>
            <p:cNvPr id="13" name="Group 13"/>
            <p:cNvGrpSpPr>
              <a:grpSpLocks noChangeAspect="1"/>
            </p:cNvGrpSpPr>
            <p:nvPr/>
          </p:nvGrpSpPr>
          <p:grpSpPr>
            <a:xfrm>
              <a:off x="3781806" y="2216285"/>
              <a:ext cx="1145958" cy="770506"/>
              <a:chOff x="0" y="0"/>
              <a:chExt cx="1930400" cy="1297940"/>
            </a:xfrm>
          </p:grpSpPr>
          <p:sp>
            <p:nvSpPr>
              <p:cNvPr id="14" name="Freeform 1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5481"/>
              </a:solidFill>
            </p:spPr>
            <p:txBody>
              <a:bodyPr/>
              <a:lstStyle/>
              <a:p>
                <a:endParaRPr lang="en-US" dirty="0"/>
              </a:p>
            </p:txBody>
          </p:sp>
        </p:grpSp>
        <p:grpSp>
          <p:nvGrpSpPr>
            <p:cNvPr id="15" name="Group 15"/>
            <p:cNvGrpSpPr>
              <a:grpSpLocks noChangeAspect="1"/>
            </p:cNvGrpSpPr>
            <p:nvPr/>
          </p:nvGrpSpPr>
          <p:grpSpPr>
            <a:xfrm>
              <a:off x="12284067" y="2249580"/>
              <a:ext cx="1145958" cy="770506"/>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A08E"/>
              </a:solidFill>
            </p:spPr>
            <p:txBody>
              <a:bodyPr/>
              <a:lstStyle/>
              <a:p>
                <a:endParaRPr lang="en-US"/>
              </a:p>
            </p:txBody>
          </p:sp>
        </p:grpSp>
        <p:sp>
          <p:nvSpPr>
            <p:cNvPr id="17" name="TextBox 17"/>
            <p:cNvSpPr txBox="1"/>
            <p:nvPr/>
          </p:nvSpPr>
          <p:spPr>
            <a:xfrm>
              <a:off x="9524331" y="1924087"/>
              <a:ext cx="2395007" cy="802854"/>
            </a:xfrm>
            <a:prstGeom prst="rect">
              <a:avLst/>
            </a:prstGeom>
          </p:spPr>
          <p:txBody>
            <a:bodyPr lIns="0" tIns="0" rIns="0" bIns="0" rtlCol="0" anchor="t">
              <a:spAutoFit/>
            </a:bodyPr>
            <a:lstStyle/>
            <a:p>
              <a:pPr algn="ctr"/>
              <a:r>
                <a:rPr lang="en-US" sz="1200" b="1" dirty="0">
                  <a:solidFill>
                    <a:srgbClr val="FFFFFF"/>
                  </a:solidFill>
                </a:rPr>
                <a:t>COMMUNITY </a:t>
              </a:r>
            </a:p>
            <a:p>
              <a:pPr algn="ctr"/>
              <a:r>
                <a:rPr lang="en-US" sz="1200" b="1" dirty="0">
                  <a:solidFill>
                    <a:srgbClr val="FFFFFF"/>
                  </a:solidFill>
                </a:rPr>
                <a:t>SCIENTIST</a:t>
              </a:r>
            </a:p>
          </p:txBody>
        </p:sp>
        <p:grpSp>
          <p:nvGrpSpPr>
            <p:cNvPr id="18" name="Group 18"/>
            <p:cNvGrpSpPr>
              <a:grpSpLocks noChangeAspect="1"/>
            </p:cNvGrpSpPr>
            <p:nvPr/>
          </p:nvGrpSpPr>
          <p:grpSpPr>
            <a:xfrm rot="-10800000">
              <a:off x="8024764" y="1702270"/>
              <a:ext cx="1145958" cy="770506"/>
              <a:chOff x="2" y="0"/>
              <a:chExt cx="1930400" cy="1297940"/>
            </a:xfrm>
          </p:grpSpPr>
          <p:sp>
            <p:nvSpPr>
              <p:cNvPr id="19" name="Freeform 19"/>
              <p:cNvSpPr/>
              <p:nvPr/>
            </p:nvSpPr>
            <p:spPr>
              <a:xfrm>
                <a:off x="2" y="0"/>
                <a:ext cx="1930400" cy="1297940"/>
              </a:xfrm>
              <a:custGeom>
                <a:avLst/>
                <a:gdLst/>
                <a:ahLst/>
                <a:cxnLst/>
                <a:rect l="l" t="t" r="r" b="b"/>
                <a:pathLst>
                  <a:path w="1930400" h="1297940">
                    <a:moveTo>
                      <a:pt x="0" y="0"/>
                    </a:moveTo>
                    <a:lnTo>
                      <a:pt x="965200" y="1297940"/>
                    </a:lnTo>
                    <a:lnTo>
                      <a:pt x="1930400" y="0"/>
                    </a:lnTo>
                    <a:close/>
                  </a:path>
                </a:pathLst>
              </a:custGeom>
              <a:solidFill>
                <a:srgbClr val="7A96AA"/>
              </a:solidFill>
            </p:spPr>
            <p:txBody>
              <a:bodyPr/>
              <a:lstStyle/>
              <a:p>
                <a:endParaRPr lang="en-US" dirty="0"/>
              </a:p>
            </p:txBody>
          </p:sp>
        </p:grpSp>
      </p:grpSp>
      <p:sp>
        <p:nvSpPr>
          <p:cNvPr id="20" name="TextBox 20"/>
          <p:cNvSpPr txBox="1"/>
          <p:nvPr/>
        </p:nvSpPr>
        <p:spPr>
          <a:xfrm>
            <a:off x="76249" y="4798500"/>
            <a:ext cx="2700648" cy="632033"/>
          </a:xfrm>
          <a:prstGeom prst="rect">
            <a:avLst/>
          </a:prstGeom>
        </p:spPr>
        <p:txBody>
          <a:bodyPr wrap="square" lIns="0" tIns="0" rIns="0" bIns="0" rtlCol="0" anchor="t">
            <a:spAutoFit/>
          </a:bodyPr>
          <a:lstStyle/>
          <a:p>
            <a:pPr algn="ctr">
              <a:lnSpc>
                <a:spcPts val="2400"/>
              </a:lnSpc>
            </a:pPr>
            <a:r>
              <a:rPr lang="en-US" sz="3200" b="1" spc="57" dirty="0">
                <a:solidFill>
                  <a:srgbClr val="005481"/>
                </a:solidFill>
                <a:latin typeface="Arial" panose="020B0604020202020204" pitchFamily="34" charset="0"/>
                <a:cs typeface="Arial" panose="020B0604020202020204" pitchFamily="34" charset="0"/>
              </a:rPr>
              <a:t>PROGRAM STRUCTURE</a:t>
            </a:r>
          </a:p>
        </p:txBody>
      </p:sp>
      <p:grpSp>
        <p:nvGrpSpPr>
          <p:cNvPr id="21" name="Group 2">
            <a:extLst>
              <a:ext uri="{FF2B5EF4-FFF2-40B4-BE49-F238E27FC236}">
                <a16:creationId xmlns:a16="http://schemas.microsoft.com/office/drawing/2014/main" id="{A6DB9794-65FC-26AF-C0FA-76B88337E433}"/>
              </a:ext>
            </a:extLst>
          </p:cNvPr>
          <p:cNvGrpSpPr/>
          <p:nvPr/>
        </p:nvGrpSpPr>
        <p:grpSpPr>
          <a:xfrm>
            <a:off x="0" y="0"/>
            <a:ext cx="9144000" cy="3595379"/>
            <a:chOff x="5808164" y="0"/>
            <a:chExt cx="18570097" cy="7301678"/>
          </a:xfrm>
        </p:grpSpPr>
        <p:pic>
          <p:nvPicPr>
            <p:cNvPr id="22" name="Picture 3">
              <a:extLst>
                <a:ext uri="{FF2B5EF4-FFF2-40B4-BE49-F238E27FC236}">
                  <a16:creationId xmlns:a16="http://schemas.microsoft.com/office/drawing/2014/main" id="{09BB9EF5-BBEC-1081-0B72-2770AD6E5352}"/>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8164" y="0"/>
              <a:ext cx="18570097" cy="7301678"/>
            </a:xfrm>
            <a:prstGeom prst="rect">
              <a:avLst/>
            </a:prstGeom>
          </p:spPr>
        </p:pic>
      </p:gr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a:off x="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1" y="0"/>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2806489"/>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OPTICAL BRIGHTENER INTRODUCTION</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4557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A3916A-60E7-D0D6-1286-2285C9641F35}"/>
              </a:ext>
            </a:extLst>
          </p:cNvPr>
          <p:cNvSpPr/>
          <p:nvPr/>
        </p:nvSpPr>
        <p:spPr>
          <a:xfrm>
            <a:off x="20" y="3429000"/>
            <a:ext cx="9144000" cy="3428989"/>
          </a:xfrm>
          <a:prstGeom prst="rect">
            <a:avLst/>
          </a:prstGeom>
          <a:solidFill>
            <a:srgbClr val="00548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B047-DE3E-871F-FCF6-652FF62FC75F}"/>
              </a:ext>
            </a:extLst>
          </p:cNvPr>
          <p:cNvSpPr>
            <a:spLocks noGrp="1"/>
          </p:cNvSpPr>
          <p:nvPr>
            <p:ph type="title"/>
          </p:nvPr>
        </p:nvSpPr>
        <p:spPr>
          <a:xfrm>
            <a:off x="161975" y="4118486"/>
            <a:ext cx="2807227" cy="2452687"/>
          </a:xfrm>
        </p:spPr>
        <p:txBody>
          <a:bodyPr anchor="ctr">
            <a:normAutofit/>
          </a:bodyPr>
          <a:lstStyle/>
          <a:p>
            <a:r>
              <a:rPr lang="en-US" sz="2600" b="1" dirty="0">
                <a:solidFill>
                  <a:schemeClr val="bg1"/>
                </a:solidFill>
                <a:latin typeface="Arial" panose="020B0604020202020204" pitchFamily="34" charset="0"/>
                <a:cs typeface="Arial" panose="020B0604020202020204" pitchFamily="34" charset="0"/>
              </a:rPr>
              <a:t>WHAT ARE OPTICAL BRIGHTENERS?</a:t>
            </a:r>
            <a:endParaRPr lang="en-US" sz="2600" dirty="0">
              <a:solidFill>
                <a:schemeClr val="bg1"/>
              </a:solidFill>
            </a:endParaRPr>
          </a:p>
        </p:txBody>
      </p:sp>
      <p:pic>
        <p:nvPicPr>
          <p:cNvPr id="9218" name="Picture 2" descr="Optical brighteners | OEcotextiles">
            <a:extLst>
              <a:ext uri="{FF2B5EF4-FFF2-40B4-BE49-F238E27FC236}">
                <a16:creationId xmlns:a16="http://schemas.microsoft.com/office/drawing/2014/main" id="{93EADD53-ED04-A3DF-E7D7-CCE5A0956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4" t="4139" r="-8794" b="-7873"/>
          <a:stretch/>
        </p:blipFill>
        <p:spPr bwMode="auto">
          <a:xfrm>
            <a:off x="242630" y="0"/>
            <a:ext cx="8786191" cy="356541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7AD03175-3784-F4C6-D8EC-976DA2CB6781}"/>
              </a:ext>
            </a:extLst>
          </p:cNvPr>
          <p:cNvSpPr>
            <a:spLocks noChangeArrowheads="1"/>
          </p:cNvSpPr>
          <p:nvPr/>
        </p:nvSpPr>
        <p:spPr bwMode="auto">
          <a:xfrm>
            <a:off x="3378377" y="3704562"/>
            <a:ext cx="570804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bg1"/>
                </a:solidFill>
                <a:effectLst/>
                <a:latin typeface="Arial" panose="020B0604020202020204" pitchFamily="34" charset="0"/>
              </a:rPr>
              <a:t>Synthetic Chemicals/dyes in everyday products</a:t>
            </a:r>
          </a:p>
          <a:p>
            <a:pPr marL="342900" indent="-342900" defTabSz="914400" eaLnBrk="0" fontAlgn="base" hangingPunct="0">
              <a:spcBef>
                <a:spcPct val="0"/>
              </a:spcBef>
              <a:spcAft>
                <a:spcPct val="0"/>
              </a:spcAft>
              <a:buFont typeface="Arial" panose="020B0604020202020204" pitchFamily="34" charset="0"/>
              <a:buChar char="•"/>
            </a:pPr>
            <a:r>
              <a:rPr lang="en-US" altLang="en-US" sz="2000" dirty="0">
                <a:solidFill>
                  <a:schemeClr val="bg1"/>
                </a:solidFill>
                <a:latin typeface="Arial" panose="020B0604020202020204" pitchFamily="34" charset="0"/>
              </a:rPr>
              <a:t>E</a:t>
            </a:r>
            <a:r>
              <a:rPr kumimoji="0" lang="en-US" altLang="en-US" sz="2000" i="0" u="none" strike="noStrike" cap="none" normalizeH="0" baseline="0" dirty="0">
                <a:ln>
                  <a:noFill/>
                </a:ln>
                <a:solidFill>
                  <a:schemeClr val="bg1"/>
                </a:solidFill>
                <a:effectLst/>
                <a:latin typeface="Arial" panose="020B0604020202020204" pitchFamily="34" charset="0"/>
              </a:rPr>
              <a:t>nhance the appearance of materials by making them look whiter and brighter (fluoresce)</a:t>
            </a:r>
          </a:p>
          <a:p>
            <a:pPr marL="342900" indent="-342900" defTabSz="914400" eaLnBrk="0" fontAlgn="base" hangingPunct="0">
              <a:spcBef>
                <a:spcPct val="0"/>
              </a:spcBef>
              <a:spcAft>
                <a:spcPct val="0"/>
              </a:spcAft>
              <a:buFont typeface="Arial" panose="020B0604020202020204" pitchFamily="34" charset="0"/>
              <a:buChar char="•"/>
            </a:pPr>
            <a:r>
              <a:rPr lang="en-US" altLang="en-US" sz="2000" dirty="0">
                <a:solidFill>
                  <a:schemeClr val="bg1"/>
                </a:solidFill>
                <a:latin typeface="Arial" panose="020B0604020202020204" pitchFamily="34" charset="0"/>
              </a:rPr>
              <a:t>Widely used in commercial and household products since the 1940s</a:t>
            </a:r>
            <a:endParaRPr kumimoji="0" lang="en-US" altLang="en-US" sz="2000" i="0" u="none" strike="noStrike" cap="none" normalizeH="0" baseline="0" dirty="0">
              <a:ln>
                <a:noFill/>
              </a:ln>
              <a:solidFill>
                <a:schemeClr val="bg1"/>
              </a:solidFill>
              <a:effectLst/>
              <a:latin typeface="Arial" panose="020B0604020202020204" pitchFamily="34" charset="0"/>
            </a:endParaRPr>
          </a:p>
          <a:p>
            <a:pPr marL="342900" lvl="0" indent="-342900" defTabSz="914400" eaLnBrk="0" fontAlgn="base" hangingPunct="0">
              <a:spcBef>
                <a:spcPct val="0"/>
              </a:spcBef>
              <a:spcAft>
                <a:spcPct val="0"/>
              </a:spcAft>
              <a:buFont typeface="Arial" panose="020B0604020202020204" pitchFamily="34" charset="0"/>
              <a:buChar char="•"/>
            </a:pPr>
            <a:r>
              <a:rPr lang="en-US" altLang="en-US" sz="2000" dirty="0">
                <a:solidFill>
                  <a:schemeClr val="bg1"/>
                </a:solidFill>
                <a:latin typeface="Arial" panose="020B0604020202020204" pitchFamily="34" charset="0"/>
              </a:rPr>
              <a:t>Readily absorb to cotton </a:t>
            </a:r>
          </a:p>
          <a:p>
            <a:pPr marL="342900" lvl="0" indent="-342900" defTabSz="914400" eaLnBrk="0" fontAlgn="base" hangingPunct="0">
              <a:spcBef>
                <a:spcPct val="0"/>
              </a:spcBef>
              <a:spcAft>
                <a:spcPct val="0"/>
              </a:spcAft>
              <a:buFont typeface="Arial" panose="020B0604020202020204" pitchFamily="34" charset="0"/>
              <a:buChar char="•"/>
            </a:pPr>
            <a:r>
              <a:rPr lang="en-US" altLang="en-US" sz="2000" dirty="0">
                <a:solidFill>
                  <a:schemeClr val="bg1"/>
                </a:solidFill>
                <a:latin typeface="Arial" panose="020B0604020202020204" pitchFamily="34" charset="0"/>
              </a:rPr>
              <a:t>Photo decay when exposed to UV light</a:t>
            </a:r>
            <a:endParaRPr kumimoji="0" lang="en-US" altLang="en-US" sz="200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883491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7" name="Rectangle 16">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B081173-E711-A7D8-1646-555F400B63C6}"/>
              </a:ext>
            </a:extLst>
          </p:cNvPr>
          <p:cNvSpPr>
            <a:spLocks noGrp="1"/>
          </p:cNvSpPr>
          <p:nvPr>
            <p:ph type="title"/>
          </p:nvPr>
        </p:nvSpPr>
        <p:spPr>
          <a:xfrm>
            <a:off x="413148" y="234246"/>
            <a:ext cx="8317705" cy="1325563"/>
          </a:xfrm>
        </p:spPr>
        <p:txBody>
          <a:bodyPr vert="horz" lIns="91440" tIns="45720" rIns="91440" bIns="45720" rtlCol="0" anchor="ctr">
            <a:normAutofit/>
          </a:bodyPr>
          <a:lstStyle/>
          <a:p>
            <a:pPr defTabSz="914400">
              <a:lnSpc>
                <a:spcPct val="90000"/>
              </a:lnSpc>
            </a:pPr>
            <a:r>
              <a:rPr lang="en-US" sz="3500" b="1" kern="1200" dirty="0">
                <a:solidFill>
                  <a:srgbClr val="005481"/>
                </a:solidFill>
                <a:latin typeface="+mj-lt"/>
                <a:ea typeface="+mj-ea"/>
                <a:cs typeface="+mj-cs"/>
              </a:rPr>
              <a:t>OPTICAL BRIGHTENER SOURCES</a:t>
            </a:r>
            <a:endParaRPr lang="en-US" sz="3500" kern="1200" dirty="0">
              <a:solidFill>
                <a:srgbClr val="005481"/>
              </a:solidFill>
              <a:latin typeface="+mj-lt"/>
              <a:ea typeface="+mj-ea"/>
              <a:cs typeface="+mj-cs"/>
            </a:endParaRPr>
          </a:p>
        </p:txBody>
      </p:sp>
      <p:sp>
        <p:nvSpPr>
          <p:cNvPr id="6" name="Freeform: Shape 5">
            <a:extLst>
              <a:ext uri="{FF2B5EF4-FFF2-40B4-BE49-F238E27FC236}">
                <a16:creationId xmlns:a16="http://schemas.microsoft.com/office/drawing/2014/main" id="{D00AEB50-5B42-1F20-99FD-2DF1974225E1}"/>
              </a:ext>
            </a:extLst>
          </p:cNvPr>
          <p:cNvSpPr/>
          <p:nvPr/>
        </p:nvSpPr>
        <p:spPr>
          <a:xfrm>
            <a:off x="1039486" y="1566864"/>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Detergents</a:t>
            </a:r>
          </a:p>
        </p:txBody>
      </p:sp>
      <p:sp>
        <p:nvSpPr>
          <p:cNvPr id="7" name="Freeform: Shape 6">
            <a:extLst>
              <a:ext uri="{FF2B5EF4-FFF2-40B4-BE49-F238E27FC236}">
                <a16:creationId xmlns:a16="http://schemas.microsoft.com/office/drawing/2014/main" id="{BC065B5E-A975-244D-2268-8811DD536169}"/>
              </a:ext>
            </a:extLst>
          </p:cNvPr>
          <p:cNvSpPr/>
          <p:nvPr/>
        </p:nvSpPr>
        <p:spPr>
          <a:xfrm>
            <a:off x="3531814" y="1566864"/>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150622"/>
              <a:satOff val="-3404"/>
              <a:lumOff val="2819"/>
              <a:alphaOff val="0"/>
            </a:schemeClr>
          </a:fillRef>
          <a:effectRef idx="1">
            <a:schemeClr val="accent2">
              <a:hueOff val="150622"/>
              <a:satOff val="-3404"/>
              <a:lumOff val="2819"/>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Fabric Softeners </a:t>
            </a:r>
          </a:p>
        </p:txBody>
      </p:sp>
      <p:sp>
        <p:nvSpPr>
          <p:cNvPr id="9" name="Freeform: Shape 8">
            <a:extLst>
              <a:ext uri="{FF2B5EF4-FFF2-40B4-BE49-F238E27FC236}">
                <a16:creationId xmlns:a16="http://schemas.microsoft.com/office/drawing/2014/main" id="{42209286-F23A-18CA-DAB1-A772D5FAE070}"/>
              </a:ext>
            </a:extLst>
          </p:cNvPr>
          <p:cNvSpPr/>
          <p:nvPr/>
        </p:nvSpPr>
        <p:spPr>
          <a:xfrm>
            <a:off x="6022952" y="1566864"/>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301244"/>
              <a:satOff val="-6808"/>
              <a:lumOff val="5637"/>
              <a:alphaOff val="0"/>
            </a:schemeClr>
          </a:fillRef>
          <a:effectRef idx="1">
            <a:schemeClr val="accent2">
              <a:hueOff val="301244"/>
              <a:satOff val="-6808"/>
              <a:lumOff val="5637"/>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Stain Removers</a:t>
            </a:r>
          </a:p>
        </p:txBody>
      </p:sp>
      <p:sp>
        <p:nvSpPr>
          <p:cNvPr id="11" name="Freeform: Shape 10">
            <a:extLst>
              <a:ext uri="{FF2B5EF4-FFF2-40B4-BE49-F238E27FC236}">
                <a16:creationId xmlns:a16="http://schemas.microsoft.com/office/drawing/2014/main" id="{059B3CF6-F337-039E-4742-521B281728F9}"/>
              </a:ext>
            </a:extLst>
          </p:cNvPr>
          <p:cNvSpPr/>
          <p:nvPr/>
        </p:nvSpPr>
        <p:spPr>
          <a:xfrm>
            <a:off x="1039486" y="3133726"/>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451867"/>
              <a:satOff val="-10213"/>
              <a:lumOff val="8456"/>
              <a:alphaOff val="0"/>
            </a:schemeClr>
          </a:fillRef>
          <a:effectRef idx="1">
            <a:schemeClr val="accent2">
              <a:hueOff val="451867"/>
              <a:satOff val="-10213"/>
              <a:lumOff val="8456"/>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Multi-purpose Cleaners </a:t>
            </a:r>
          </a:p>
        </p:txBody>
      </p:sp>
      <p:sp>
        <p:nvSpPr>
          <p:cNvPr id="12" name="Freeform: Shape 11">
            <a:extLst>
              <a:ext uri="{FF2B5EF4-FFF2-40B4-BE49-F238E27FC236}">
                <a16:creationId xmlns:a16="http://schemas.microsoft.com/office/drawing/2014/main" id="{6111105A-22E9-F128-6581-DE520226FF4F}"/>
              </a:ext>
            </a:extLst>
          </p:cNvPr>
          <p:cNvSpPr/>
          <p:nvPr/>
        </p:nvSpPr>
        <p:spPr>
          <a:xfrm>
            <a:off x="3531814" y="3133726"/>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602489"/>
              <a:satOff val="-13617"/>
              <a:lumOff val="11275"/>
              <a:alphaOff val="0"/>
            </a:schemeClr>
          </a:fillRef>
          <a:effectRef idx="1">
            <a:schemeClr val="accent2">
              <a:hueOff val="602489"/>
              <a:satOff val="-13617"/>
              <a:lumOff val="11275"/>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Toilet Cleaners</a:t>
            </a:r>
          </a:p>
        </p:txBody>
      </p:sp>
      <p:sp>
        <p:nvSpPr>
          <p:cNvPr id="13" name="Freeform: Shape 12">
            <a:extLst>
              <a:ext uri="{FF2B5EF4-FFF2-40B4-BE49-F238E27FC236}">
                <a16:creationId xmlns:a16="http://schemas.microsoft.com/office/drawing/2014/main" id="{73DEC039-753E-E886-FE08-05A99BEFF167}"/>
              </a:ext>
            </a:extLst>
          </p:cNvPr>
          <p:cNvSpPr/>
          <p:nvPr/>
        </p:nvSpPr>
        <p:spPr>
          <a:xfrm>
            <a:off x="6022952" y="3133726"/>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753111"/>
              <a:satOff val="-17021"/>
              <a:lumOff val="14094"/>
              <a:alphaOff val="0"/>
            </a:schemeClr>
          </a:fillRef>
          <a:effectRef idx="1">
            <a:schemeClr val="accent2">
              <a:hueOff val="753111"/>
              <a:satOff val="-17021"/>
              <a:lumOff val="14094"/>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Shampoo and Conditioners </a:t>
            </a:r>
          </a:p>
        </p:txBody>
      </p:sp>
      <p:sp>
        <p:nvSpPr>
          <p:cNvPr id="15" name="Freeform: Shape 14">
            <a:extLst>
              <a:ext uri="{FF2B5EF4-FFF2-40B4-BE49-F238E27FC236}">
                <a16:creationId xmlns:a16="http://schemas.microsoft.com/office/drawing/2014/main" id="{4753EC6B-0509-C5F6-55F1-EA06D26C0247}"/>
              </a:ext>
            </a:extLst>
          </p:cNvPr>
          <p:cNvSpPr/>
          <p:nvPr/>
        </p:nvSpPr>
        <p:spPr>
          <a:xfrm>
            <a:off x="1040677" y="4700588"/>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903733"/>
              <a:satOff val="-20425"/>
              <a:lumOff val="16912"/>
              <a:alphaOff val="0"/>
            </a:schemeClr>
          </a:fillRef>
          <a:effectRef idx="1">
            <a:schemeClr val="accent2">
              <a:hueOff val="903733"/>
              <a:satOff val="-20425"/>
              <a:lumOff val="16912"/>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Toothpaste </a:t>
            </a:r>
          </a:p>
        </p:txBody>
      </p:sp>
      <p:sp>
        <p:nvSpPr>
          <p:cNvPr id="19" name="Freeform: Shape 18">
            <a:extLst>
              <a:ext uri="{FF2B5EF4-FFF2-40B4-BE49-F238E27FC236}">
                <a16:creationId xmlns:a16="http://schemas.microsoft.com/office/drawing/2014/main" id="{048DAC2A-516C-CA10-46DE-9AAE03CF36B9}"/>
              </a:ext>
            </a:extLst>
          </p:cNvPr>
          <p:cNvSpPr/>
          <p:nvPr/>
        </p:nvSpPr>
        <p:spPr>
          <a:xfrm>
            <a:off x="3533005" y="4700588"/>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1054356"/>
              <a:satOff val="-23830"/>
              <a:lumOff val="19731"/>
              <a:alphaOff val="0"/>
            </a:schemeClr>
          </a:fillRef>
          <a:effectRef idx="1">
            <a:schemeClr val="accent2">
              <a:hueOff val="1054356"/>
              <a:satOff val="-23830"/>
              <a:lumOff val="19731"/>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Fabric Refresher</a:t>
            </a:r>
          </a:p>
        </p:txBody>
      </p:sp>
      <p:sp>
        <p:nvSpPr>
          <p:cNvPr id="20" name="Freeform: Shape 19">
            <a:extLst>
              <a:ext uri="{FF2B5EF4-FFF2-40B4-BE49-F238E27FC236}">
                <a16:creationId xmlns:a16="http://schemas.microsoft.com/office/drawing/2014/main" id="{EE5E904A-96F9-B2C1-B951-9D4CDD1F617F}"/>
              </a:ext>
            </a:extLst>
          </p:cNvPr>
          <p:cNvSpPr/>
          <p:nvPr/>
        </p:nvSpPr>
        <p:spPr>
          <a:xfrm>
            <a:off x="6024143" y="4700588"/>
            <a:ext cx="2077990" cy="1246794"/>
          </a:xfrm>
          <a:custGeom>
            <a:avLst/>
            <a:gdLst>
              <a:gd name="connsiteX0" fmla="*/ 0 w 2077990"/>
              <a:gd name="connsiteY0" fmla="*/ 0 h 1246794"/>
              <a:gd name="connsiteX1" fmla="*/ 2077990 w 2077990"/>
              <a:gd name="connsiteY1" fmla="*/ 0 h 1246794"/>
              <a:gd name="connsiteX2" fmla="*/ 2077990 w 2077990"/>
              <a:gd name="connsiteY2" fmla="*/ 1246794 h 1246794"/>
              <a:gd name="connsiteX3" fmla="*/ 0 w 2077990"/>
              <a:gd name="connsiteY3" fmla="*/ 1246794 h 1246794"/>
              <a:gd name="connsiteX4" fmla="*/ 0 w 2077990"/>
              <a:gd name="connsiteY4" fmla="*/ 0 h 124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990" h="1246794">
                <a:moveTo>
                  <a:pt x="0" y="0"/>
                </a:moveTo>
                <a:lnTo>
                  <a:pt x="2077990" y="0"/>
                </a:lnTo>
                <a:lnTo>
                  <a:pt x="2077990" y="1246794"/>
                </a:lnTo>
                <a:lnTo>
                  <a:pt x="0" y="1246794"/>
                </a:lnTo>
                <a:lnTo>
                  <a:pt x="0" y="0"/>
                </a:lnTo>
                <a:close/>
              </a:path>
            </a:pathLst>
          </a:custGeom>
        </p:spPr>
        <p:style>
          <a:lnRef idx="3">
            <a:schemeClr val="lt1">
              <a:hueOff val="0"/>
              <a:satOff val="0"/>
              <a:lumOff val="0"/>
              <a:alphaOff val="0"/>
            </a:schemeClr>
          </a:lnRef>
          <a:fillRef idx="1">
            <a:schemeClr val="accent2">
              <a:hueOff val="1204978"/>
              <a:satOff val="-27234"/>
              <a:lumOff val="22550"/>
              <a:alphaOff val="0"/>
            </a:schemeClr>
          </a:fillRef>
          <a:effectRef idx="1">
            <a:schemeClr val="accent2">
              <a:hueOff val="1204978"/>
              <a:satOff val="-27234"/>
              <a:lumOff val="2255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Toilet Paper</a:t>
            </a:r>
          </a:p>
        </p:txBody>
      </p:sp>
    </p:spTree>
    <p:extLst>
      <p:ext uri="{BB962C8B-B14F-4D97-AF65-F5344CB8AC3E}">
        <p14:creationId xmlns:p14="http://schemas.microsoft.com/office/powerpoint/2010/main" val="3918529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P spid="15"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6" name="Rectangle 208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F19A21B-4EEA-6C41-E07A-814BDDFD5B57}"/>
              </a:ext>
            </a:extLst>
          </p:cNvPr>
          <p:cNvSpPr>
            <a:spLocks noGrp="1"/>
          </p:cNvSpPr>
          <p:nvPr>
            <p:ph type="title"/>
          </p:nvPr>
        </p:nvSpPr>
        <p:spPr>
          <a:xfrm>
            <a:off x="484277" y="643124"/>
            <a:ext cx="4261402" cy="1325563"/>
          </a:xfrm>
        </p:spPr>
        <p:txBody>
          <a:bodyPr>
            <a:normAutofit/>
          </a:bodyPr>
          <a:lstStyle/>
          <a:p>
            <a:pPr>
              <a:lnSpc>
                <a:spcPct val="90000"/>
              </a:lnSpc>
            </a:pPr>
            <a:r>
              <a:rPr lang="en-US" sz="3600" b="1" dirty="0">
                <a:solidFill>
                  <a:srgbClr val="005481"/>
                </a:solidFill>
              </a:rPr>
              <a:t>ENVIRONMENTAL CONCERNS</a:t>
            </a:r>
            <a:endParaRPr lang="en-US" sz="3600" dirty="0">
              <a:solidFill>
                <a:srgbClr val="005481"/>
              </a:solidFill>
            </a:endParaRPr>
          </a:p>
        </p:txBody>
      </p:sp>
      <p:sp>
        <p:nvSpPr>
          <p:cNvPr id="3" name="Content Placeholder 2">
            <a:extLst>
              <a:ext uri="{FF2B5EF4-FFF2-40B4-BE49-F238E27FC236}">
                <a16:creationId xmlns:a16="http://schemas.microsoft.com/office/drawing/2014/main" id="{A3169450-B9EA-4FA5-AB39-783D8A34689F}"/>
              </a:ext>
            </a:extLst>
          </p:cNvPr>
          <p:cNvSpPr>
            <a:spLocks noGrp="1"/>
          </p:cNvSpPr>
          <p:nvPr>
            <p:ph idx="1"/>
          </p:nvPr>
        </p:nvSpPr>
        <p:spPr>
          <a:xfrm>
            <a:off x="484277" y="2089978"/>
            <a:ext cx="4045020" cy="4351338"/>
          </a:xfrm>
        </p:spPr>
        <p:txBody>
          <a:bodyPr>
            <a:normAutofit/>
          </a:bodyPr>
          <a:lstStyle/>
          <a:p>
            <a:pPr indent="-285750">
              <a:lnSpc>
                <a:spcPct val="90000"/>
              </a:lnSpc>
              <a:buFont typeface="Arial" panose="020B0604020202020204" pitchFamily="34" charset="0"/>
              <a:buChar char="•"/>
            </a:pPr>
            <a:r>
              <a:rPr lang="en-US" sz="2700" dirty="0">
                <a:solidFill>
                  <a:srgbClr val="111111"/>
                </a:solidFill>
              </a:rPr>
              <a:t>Not biodegradable; accumulate in water bodies and sediment.</a:t>
            </a:r>
          </a:p>
          <a:p>
            <a:pPr>
              <a:lnSpc>
                <a:spcPct val="90000"/>
              </a:lnSpc>
              <a:buFont typeface="Arial" panose="020B0604020202020204" pitchFamily="34" charset="0"/>
              <a:buChar char="•"/>
            </a:pPr>
            <a:r>
              <a:rPr lang="en-US" sz="2700" dirty="0">
                <a:solidFill>
                  <a:srgbClr val="111111"/>
                </a:solidFill>
              </a:rPr>
              <a:t>Potential Indicators of Wastewater Contamination</a:t>
            </a:r>
          </a:p>
          <a:p>
            <a:pPr>
              <a:lnSpc>
                <a:spcPct val="90000"/>
              </a:lnSpc>
              <a:buFont typeface="Arial" panose="020B0604020202020204" pitchFamily="34" charset="0"/>
              <a:buChar char="•"/>
            </a:pPr>
            <a:r>
              <a:rPr lang="en-US" sz="2700" dirty="0">
                <a:solidFill>
                  <a:srgbClr val="111111"/>
                </a:solidFill>
              </a:rPr>
              <a:t>Limited understanding of their impact on aquatic life and ecosystems.</a:t>
            </a:r>
          </a:p>
        </p:txBody>
      </p:sp>
      <p:pic>
        <p:nvPicPr>
          <p:cNvPr id="2050" name="Picture 2" descr="Laundry Soap">
            <a:extLst>
              <a:ext uri="{FF2B5EF4-FFF2-40B4-BE49-F238E27FC236}">
                <a16:creationId xmlns:a16="http://schemas.microsoft.com/office/drawing/2014/main" id="{56836E9D-2552-73A6-9CE0-598F86536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472" r="4028" b="-1"/>
          <a:stretch/>
        </p:blipFill>
        <p:spPr bwMode="auto">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48CA7FD-9627-4C3B-CE29-584E9E1446FF}"/>
              </a:ext>
            </a:extLst>
          </p:cNvPr>
          <p:cNvSpPr>
            <a:spLocks noGrp="1"/>
          </p:cNvSpPr>
          <p:nvPr>
            <p:ph type="sldNum" sz="quarter" idx="12"/>
          </p:nvPr>
        </p:nvSpPr>
        <p:spPr>
          <a:xfrm>
            <a:off x="6457950" y="6356349"/>
            <a:ext cx="2057400" cy="365125"/>
          </a:xfrm>
        </p:spPr>
        <p:txBody>
          <a:bodyPr>
            <a:normAutofit/>
          </a:bodyPr>
          <a:lstStyle/>
          <a:p>
            <a:pPr>
              <a:spcAft>
                <a:spcPts val="600"/>
              </a:spcAft>
            </a:pPr>
            <a:fld id="{EBCE8FE3-1F35-5C49-8B4C-76E5EDEE3F2F}" type="slidenum">
              <a:rPr lang="en-US"/>
              <a:pPr>
                <a:spcAft>
                  <a:spcPts val="600"/>
                </a:spcAft>
              </a:pPr>
              <a:t>16</a:t>
            </a:fld>
            <a:endParaRPr lang="en-US"/>
          </a:p>
        </p:txBody>
      </p:sp>
      <p:sp>
        <p:nvSpPr>
          <p:cNvPr id="208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9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557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209" name="Rectangle 8208">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hole in the ground with a hole in the ground&#10;&#10;Description automatically generated">
            <a:extLst>
              <a:ext uri="{FF2B5EF4-FFF2-40B4-BE49-F238E27FC236}">
                <a16:creationId xmlns:a16="http://schemas.microsoft.com/office/drawing/2014/main" id="{92C835B7-DD4B-E044-B5AD-91B688AC3787}"/>
              </a:ext>
            </a:extLst>
          </p:cNvPr>
          <p:cNvPicPr>
            <a:picLocks noChangeAspect="1"/>
          </p:cNvPicPr>
          <p:nvPr/>
        </p:nvPicPr>
        <p:blipFill rotWithShape="1">
          <a:blip r:embed="rId3"/>
          <a:srcRect l="33278" r="1676" b="3"/>
          <a:stretch/>
        </p:blipFill>
        <p:spPr>
          <a:xfrm>
            <a:off x="1" y="-6236"/>
            <a:ext cx="2441552" cy="2505457"/>
          </a:xfrm>
          <a:custGeom>
            <a:avLst/>
            <a:gdLst/>
            <a:ahLst/>
            <a:cxnLst/>
            <a:rect l="l" t="t" r="r" b="b"/>
            <a:pathLst>
              <a:path w="3255403" h="2505456">
                <a:moveTo>
                  <a:pt x="0" y="0"/>
                </a:moveTo>
                <a:lnTo>
                  <a:pt x="3255403" y="0"/>
                </a:lnTo>
                <a:lnTo>
                  <a:pt x="2094477" y="2505456"/>
                </a:lnTo>
                <a:lnTo>
                  <a:pt x="0" y="2505456"/>
                </a:lnTo>
                <a:close/>
              </a:path>
            </a:pathLst>
          </a:custGeom>
        </p:spPr>
      </p:pic>
      <p:pic>
        <p:nvPicPr>
          <p:cNvPr id="8194" name="Picture 2" descr="Top Questions about Agricultural Runoff">
            <a:extLst>
              <a:ext uri="{FF2B5EF4-FFF2-40B4-BE49-F238E27FC236}">
                <a16:creationId xmlns:a16="http://schemas.microsoft.com/office/drawing/2014/main" id="{A6C2EF2C-DBBF-76C6-44B4-0169CA3715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46" b="-1"/>
          <a:stretch/>
        </p:blipFill>
        <p:spPr bwMode="auto">
          <a:xfrm>
            <a:off x="5536407" y="10"/>
            <a:ext cx="3607593"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13" descr="A water treatment plant with several tanks&#10;&#10;Description automatically generated">
            <a:extLst>
              <a:ext uri="{FF2B5EF4-FFF2-40B4-BE49-F238E27FC236}">
                <a16:creationId xmlns:a16="http://schemas.microsoft.com/office/drawing/2014/main" id="{5B74145E-4584-F24E-B4E8-15137156E67E}"/>
              </a:ext>
            </a:extLst>
          </p:cNvPr>
          <p:cNvPicPr>
            <a:picLocks noChangeAspect="1"/>
          </p:cNvPicPr>
          <p:nvPr/>
        </p:nvPicPr>
        <p:blipFill rotWithShape="1">
          <a:blip r:embed="rId5"/>
          <a:srcRect l="27715" r="10355" b="-3"/>
          <a:stretch/>
        </p:blipFill>
        <p:spPr>
          <a:xfrm>
            <a:off x="3506652"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23" name="Picture 22" descr="Water pouring out of pipes into a dam&#10;&#10;Description automatically generated">
            <a:extLst>
              <a:ext uri="{FF2B5EF4-FFF2-40B4-BE49-F238E27FC236}">
                <a16:creationId xmlns:a16="http://schemas.microsoft.com/office/drawing/2014/main" id="{7912B825-21C2-294B-85DD-A0B0196C98EA}"/>
              </a:ext>
            </a:extLst>
          </p:cNvPr>
          <p:cNvPicPr>
            <a:picLocks noChangeAspect="1"/>
          </p:cNvPicPr>
          <p:nvPr/>
        </p:nvPicPr>
        <p:blipFill rotWithShape="1">
          <a:blip r:embed="rId6"/>
          <a:srcRect r="1" b="18158"/>
          <a:stretch/>
        </p:blipFill>
        <p:spPr>
          <a:xfrm>
            <a:off x="4014786" y="2660089"/>
            <a:ext cx="5129213"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8211"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water flowing from a drain pipe&#10;&#10;Description automatically generated">
            <a:extLst>
              <a:ext uri="{FF2B5EF4-FFF2-40B4-BE49-F238E27FC236}">
                <a16:creationId xmlns:a16="http://schemas.microsoft.com/office/drawing/2014/main" id="{95B965B7-F94E-FC41-ACCC-614E4BECD865}"/>
              </a:ext>
            </a:extLst>
          </p:cNvPr>
          <p:cNvPicPr>
            <a:picLocks noChangeAspect="1"/>
          </p:cNvPicPr>
          <p:nvPr/>
        </p:nvPicPr>
        <p:blipFill>
          <a:blip r:embed="rId7"/>
          <a:srcRect l="-1254" t="354" r="33368" b="-353"/>
          <a:stretch/>
        </p:blipFill>
        <p:spPr>
          <a:xfrm>
            <a:off x="1701375" y="10"/>
            <a:ext cx="2545458"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25" name="Text Box 2">
            <a:extLst>
              <a:ext uri="{FF2B5EF4-FFF2-40B4-BE49-F238E27FC236}">
                <a16:creationId xmlns:a16="http://schemas.microsoft.com/office/drawing/2014/main" id="{141A4476-FEE1-B442-9E04-B2A0D9BB68A2}"/>
              </a:ext>
            </a:extLst>
          </p:cNvPr>
          <p:cNvSpPr txBox="1">
            <a:spLocks noChangeArrowheads="1"/>
          </p:cNvSpPr>
          <p:nvPr/>
        </p:nvSpPr>
        <p:spPr bwMode="auto">
          <a:xfrm>
            <a:off x="227320" y="3705830"/>
            <a:ext cx="3560147" cy="2906963"/>
          </a:xfrm>
          <a:prstGeom prst="rect">
            <a:avLst/>
          </a:prstGeom>
        </p:spPr>
        <p:txBody>
          <a:bodyPr vert="horz" lIns="91440" tIns="45720" rIns="91440" bIns="45720" rtlCol="0" anchor="ctr">
            <a:noAutofit/>
          </a:bodyPr>
          <a:lstStyle/>
          <a:p>
            <a:pPr marL="285750" indent="-228600" defTabSz="914400">
              <a:lnSpc>
                <a:spcPct val="90000"/>
              </a:lnSpc>
              <a:spcBef>
                <a:spcPct val="0"/>
              </a:spcBef>
              <a:spcAft>
                <a:spcPts val="600"/>
              </a:spcAft>
              <a:buFont typeface="Arial" panose="020B0604020202020204" pitchFamily="34" charset="0"/>
              <a:buChar char="•"/>
            </a:pPr>
            <a:r>
              <a:rPr lang="en-US" dirty="0">
                <a:solidFill>
                  <a:srgbClr val="FFFFFF"/>
                </a:solidFill>
              </a:rPr>
              <a:t>Effluent from wastewater treatment plants</a:t>
            </a:r>
          </a:p>
          <a:p>
            <a:pPr marL="285750" indent="-228600" defTabSz="914400">
              <a:lnSpc>
                <a:spcPct val="90000"/>
              </a:lnSpc>
              <a:spcBef>
                <a:spcPct val="0"/>
              </a:spcBef>
              <a:spcAft>
                <a:spcPts val="600"/>
              </a:spcAft>
              <a:buFont typeface="Arial" panose="020B0604020202020204" pitchFamily="34" charset="0"/>
              <a:buChar char="•"/>
            </a:pPr>
            <a:r>
              <a:rPr lang="en-US" dirty="0">
                <a:solidFill>
                  <a:srgbClr val="FFFFFF"/>
                </a:solidFill>
              </a:rPr>
              <a:t>Illicit discharges (failing or malfunctioning septic systems)</a:t>
            </a:r>
          </a:p>
          <a:p>
            <a:pPr marL="285750" indent="-228600" defTabSz="914400">
              <a:lnSpc>
                <a:spcPct val="90000"/>
              </a:lnSpc>
              <a:spcBef>
                <a:spcPct val="0"/>
              </a:spcBef>
              <a:spcAft>
                <a:spcPts val="600"/>
              </a:spcAft>
              <a:buFont typeface="Arial" panose="020B0604020202020204" pitchFamily="34" charset="0"/>
              <a:buChar char="•"/>
            </a:pPr>
            <a:r>
              <a:rPr lang="en-US" dirty="0">
                <a:solidFill>
                  <a:srgbClr val="FFFFFF"/>
                </a:solidFill>
              </a:rPr>
              <a:t>Industrial effluents (laundries, textile manufacturing, carpet cleaners, and paper mills)</a:t>
            </a:r>
          </a:p>
          <a:p>
            <a:pPr marL="285750" indent="-228600" defTabSz="914400">
              <a:lnSpc>
                <a:spcPct val="90000"/>
              </a:lnSpc>
              <a:spcBef>
                <a:spcPct val="0"/>
              </a:spcBef>
              <a:spcAft>
                <a:spcPts val="600"/>
              </a:spcAft>
              <a:buFont typeface="Arial" panose="020B0604020202020204" pitchFamily="34" charset="0"/>
              <a:buChar char="•"/>
            </a:pPr>
            <a:r>
              <a:rPr lang="en-US" dirty="0">
                <a:solidFill>
                  <a:srgbClr val="FFFFFF"/>
                </a:solidFill>
              </a:rPr>
              <a:t>Stormwater runoff (urban areas)</a:t>
            </a:r>
          </a:p>
          <a:p>
            <a:pPr marL="285750" indent="-228600" defTabSz="914400">
              <a:lnSpc>
                <a:spcPct val="90000"/>
              </a:lnSpc>
              <a:spcBef>
                <a:spcPct val="0"/>
              </a:spcBef>
              <a:spcAft>
                <a:spcPts val="600"/>
              </a:spcAft>
              <a:buFont typeface="Arial" panose="020B0604020202020204" pitchFamily="34" charset="0"/>
              <a:buChar char="•"/>
            </a:pPr>
            <a:r>
              <a:rPr lang="en-US" dirty="0">
                <a:solidFill>
                  <a:srgbClr val="FFFFFF"/>
                </a:solidFill>
              </a:rPr>
              <a:t>Agricultural runoff (rural areas with septic systems)</a:t>
            </a:r>
          </a:p>
        </p:txBody>
      </p:sp>
      <p:sp>
        <p:nvSpPr>
          <p:cNvPr id="3" name="TextBox 2">
            <a:extLst>
              <a:ext uri="{FF2B5EF4-FFF2-40B4-BE49-F238E27FC236}">
                <a16:creationId xmlns:a16="http://schemas.microsoft.com/office/drawing/2014/main" id="{C8C2A34B-C043-0551-F280-778C74D31806}"/>
              </a:ext>
            </a:extLst>
          </p:cNvPr>
          <p:cNvSpPr txBox="1"/>
          <p:nvPr/>
        </p:nvSpPr>
        <p:spPr>
          <a:xfrm>
            <a:off x="227320" y="2924787"/>
            <a:ext cx="4572000" cy="535531"/>
          </a:xfrm>
          <a:prstGeom prst="rect">
            <a:avLst/>
          </a:prstGeom>
          <a:noFill/>
        </p:spPr>
        <p:txBody>
          <a:bodyPr wrap="square">
            <a:spAutoFit/>
          </a:bodyPr>
          <a:lstStyle/>
          <a:p>
            <a:pPr defTabSz="914400">
              <a:lnSpc>
                <a:spcPct val="90000"/>
              </a:lnSpc>
              <a:spcBef>
                <a:spcPct val="0"/>
              </a:spcBef>
              <a:spcAft>
                <a:spcPts val="600"/>
              </a:spcAft>
            </a:pPr>
            <a:r>
              <a:rPr lang="en-US" sz="3200" b="1" dirty="0">
                <a:solidFill>
                  <a:srgbClr val="FFFFFF"/>
                </a:solidFill>
                <a:latin typeface="+mj-lt"/>
              </a:rPr>
              <a:t>SOURCE TRACKING </a:t>
            </a:r>
            <a:endParaRPr lang="en-US" sz="3200" dirty="0">
              <a:solidFill>
                <a:srgbClr val="FFFFFF"/>
              </a:solidFill>
              <a:latin typeface="+mj-lt"/>
            </a:endParaRPr>
          </a:p>
        </p:txBody>
      </p:sp>
    </p:spTree>
    <p:extLst>
      <p:ext uri="{BB962C8B-B14F-4D97-AF65-F5344CB8AC3E}">
        <p14:creationId xmlns:p14="http://schemas.microsoft.com/office/powerpoint/2010/main" val="3526313105"/>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AE0684-374D-A30D-98A0-520D55D156F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73FA52-9D19-E046-98BB-B197E99ED732}"/>
              </a:ext>
            </a:extLst>
          </p:cNvPr>
          <p:cNvSpPr txBox="1"/>
          <p:nvPr/>
        </p:nvSpPr>
        <p:spPr>
          <a:xfrm>
            <a:off x="159026" y="208296"/>
            <a:ext cx="5088835" cy="1495425"/>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r>
              <a:rPr lang="en-US" sz="4000" b="1" dirty="0">
                <a:solidFill>
                  <a:srgbClr val="005481"/>
                </a:solidFill>
                <a:latin typeface="+mj-lt"/>
                <a:ea typeface="+mj-ea"/>
                <a:cs typeface="+mj-cs"/>
              </a:rPr>
              <a:t>OPTICAL BRIGHTENER MONITORING</a:t>
            </a:r>
          </a:p>
        </p:txBody>
      </p:sp>
      <p:sp>
        <p:nvSpPr>
          <p:cNvPr id="4" name="Content Placeholder 1">
            <a:extLst>
              <a:ext uri="{FF2B5EF4-FFF2-40B4-BE49-F238E27FC236}">
                <a16:creationId xmlns:a16="http://schemas.microsoft.com/office/drawing/2014/main" id="{956A36CC-ED5B-94C3-2FAD-43D159E7AB7C}"/>
              </a:ext>
            </a:extLst>
          </p:cNvPr>
          <p:cNvSpPr>
            <a:spLocks noGrp="1"/>
          </p:cNvSpPr>
          <p:nvPr>
            <p:ph idx="1"/>
          </p:nvPr>
        </p:nvSpPr>
        <p:spPr>
          <a:xfrm>
            <a:off x="359994" y="2049367"/>
            <a:ext cx="4679592" cy="4457450"/>
          </a:xfrm>
        </p:spPr>
        <p:txBody>
          <a:bodyPr vert="horz" lIns="91440" tIns="45720" rIns="91440" bIns="45720" rtlCol="0">
            <a:noAutofit/>
          </a:bodyPr>
          <a:lstStyle/>
          <a:p>
            <a:pPr indent="-228600" defTabSz="914400">
              <a:lnSpc>
                <a:spcPct val="90000"/>
              </a:lnSpc>
              <a:buFont typeface="Arial" panose="020B0604020202020204" pitchFamily="34" charset="0"/>
              <a:buChar char="•"/>
            </a:pPr>
            <a:r>
              <a:rPr lang="en-US" altLang="en-US" sz="2300" dirty="0">
                <a:solidFill>
                  <a:schemeClr val="tx2">
                    <a:lumMod val="50000"/>
                  </a:schemeClr>
                </a:solidFill>
              </a:rPr>
              <a:t>Detectable using 365 nm UV LED black lights.</a:t>
            </a:r>
          </a:p>
          <a:p>
            <a:pPr indent="-228600" defTabSz="914400">
              <a:lnSpc>
                <a:spcPct val="90000"/>
              </a:lnSpc>
              <a:buFont typeface="Arial" panose="020B0604020202020204" pitchFamily="34" charset="0"/>
              <a:buChar char="•"/>
            </a:pPr>
            <a:r>
              <a:rPr lang="en-US" altLang="en-US" sz="2300" dirty="0">
                <a:solidFill>
                  <a:schemeClr val="tx2">
                    <a:lumMod val="50000"/>
                  </a:schemeClr>
                </a:solidFill>
              </a:rPr>
              <a:t>Complements bacterial data for more accurate pollution source tracking. </a:t>
            </a:r>
          </a:p>
          <a:p>
            <a:pPr indent="-228600" defTabSz="914400">
              <a:lnSpc>
                <a:spcPct val="90000"/>
              </a:lnSpc>
              <a:buFont typeface="Arial" panose="020B0604020202020204" pitchFamily="34" charset="0"/>
              <a:buChar char="•"/>
            </a:pPr>
            <a:r>
              <a:rPr lang="en-US" altLang="en-US" sz="2300" dirty="0">
                <a:solidFill>
                  <a:schemeClr val="tx2">
                    <a:lumMod val="50000"/>
                  </a:schemeClr>
                </a:solidFill>
              </a:rPr>
              <a:t>Routine data collection for trend analysis.</a:t>
            </a:r>
          </a:p>
          <a:p>
            <a:pPr indent="-228600" defTabSz="914400">
              <a:lnSpc>
                <a:spcPct val="90000"/>
              </a:lnSpc>
              <a:buFont typeface="Arial" panose="020B0604020202020204" pitchFamily="34" charset="0"/>
              <a:buChar char="•"/>
            </a:pPr>
            <a:r>
              <a:rPr lang="en-US" altLang="en-US" sz="2300" dirty="0">
                <a:solidFill>
                  <a:schemeClr val="tx2">
                    <a:lumMod val="50000"/>
                  </a:schemeClr>
                </a:solidFill>
              </a:rPr>
              <a:t>Serve as a low-cost preliminary screening tool.</a:t>
            </a:r>
          </a:p>
          <a:p>
            <a:pPr indent="-228600" defTabSz="914400">
              <a:lnSpc>
                <a:spcPct val="90000"/>
              </a:lnSpc>
              <a:buFont typeface="Arial" panose="020B0604020202020204" pitchFamily="34" charset="0"/>
              <a:buChar char="•"/>
            </a:pPr>
            <a:r>
              <a:rPr lang="en-US" sz="2300" dirty="0">
                <a:solidFill>
                  <a:schemeClr val="tx2">
                    <a:lumMod val="50000"/>
                  </a:schemeClr>
                </a:solidFill>
              </a:rPr>
              <a:t>No screening criteria set by the TCEQ for optical brighteners</a:t>
            </a:r>
          </a:p>
          <a:p>
            <a:pPr indent="-228600" defTabSz="914400">
              <a:lnSpc>
                <a:spcPct val="90000"/>
              </a:lnSpc>
              <a:buFont typeface="Arial" panose="020B0604020202020204" pitchFamily="34" charset="0"/>
              <a:buChar char="•"/>
            </a:pPr>
            <a:endParaRPr lang="en-US" altLang="en-US" sz="2300" dirty="0">
              <a:solidFill>
                <a:schemeClr val="tx2">
                  <a:lumMod val="50000"/>
                </a:schemeClr>
              </a:solidFill>
            </a:endParaRPr>
          </a:p>
        </p:txBody>
      </p:sp>
      <p:pic>
        <p:nvPicPr>
          <p:cNvPr id="3" name="Picture 2" descr="A group of women looking at a light&#10;&#10;Description automatically generated">
            <a:extLst>
              <a:ext uri="{FF2B5EF4-FFF2-40B4-BE49-F238E27FC236}">
                <a16:creationId xmlns:a16="http://schemas.microsoft.com/office/drawing/2014/main" id="{41917C26-8318-ACDF-8BB7-2701D6B38956}"/>
              </a:ext>
            </a:extLst>
          </p:cNvPr>
          <p:cNvPicPr>
            <a:picLocks noChangeAspect="1"/>
          </p:cNvPicPr>
          <p:nvPr/>
        </p:nvPicPr>
        <p:blipFill>
          <a:blip r:embed="rId3"/>
          <a:srcRect l="43340" t="1" r="20214" b="-3"/>
          <a:stretch/>
        </p:blipFill>
        <p:spPr>
          <a:xfrm>
            <a:off x="5399580" y="10"/>
            <a:ext cx="3744420" cy="6857990"/>
          </a:xfrm>
          <a:prstGeom prst="rect">
            <a:avLst/>
          </a:prstGeom>
          <a:effectLst/>
        </p:spPr>
      </p:pic>
    </p:spTree>
    <p:extLst>
      <p:ext uri="{BB962C8B-B14F-4D97-AF65-F5344CB8AC3E}">
        <p14:creationId xmlns:p14="http://schemas.microsoft.com/office/powerpoint/2010/main" val="427593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4" name="Rectangle 310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Rectangle 310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22B59-C989-A5A3-32BD-60E34610AC13}"/>
              </a:ext>
            </a:extLst>
          </p:cNvPr>
          <p:cNvSpPr>
            <a:spLocks noGrp="1"/>
          </p:cNvSpPr>
          <p:nvPr>
            <p:ph type="title"/>
          </p:nvPr>
        </p:nvSpPr>
        <p:spPr>
          <a:xfrm>
            <a:off x="2977774" y="407042"/>
            <a:ext cx="3200400" cy="1351472"/>
          </a:xfrm>
        </p:spPr>
        <p:txBody>
          <a:bodyPr vert="horz" lIns="91440" tIns="45720" rIns="91440" bIns="45720" rtlCol="0" anchor="ctr">
            <a:normAutofit fontScale="90000"/>
          </a:bodyPr>
          <a:lstStyle/>
          <a:p>
            <a:pPr defTabSz="914400">
              <a:lnSpc>
                <a:spcPct val="90000"/>
              </a:lnSpc>
            </a:pPr>
            <a:r>
              <a:rPr lang="en-US" sz="4000" b="1" kern="1200">
                <a:solidFill>
                  <a:srgbClr val="005481"/>
                </a:solidFill>
                <a:latin typeface="+mj-lt"/>
                <a:ea typeface="+mj-ea"/>
                <a:cs typeface="+mj-cs"/>
              </a:rPr>
              <a:t>COLLECTION METHODS</a:t>
            </a:r>
            <a:endParaRPr lang="en-US" sz="4000" b="1" kern="1200" dirty="0">
              <a:solidFill>
                <a:srgbClr val="005481"/>
              </a:solidFill>
              <a:latin typeface="+mj-lt"/>
              <a:ea typeface="+mj-ea"/>
              <a:cs typeface="+mj-cs"/>
            </a:endParaRPr>
          </a:p>
        </p:txBody>
      </p:sp>
      <p:pic>
        <p:nvPicPr>
          <p:cNvPr id="3075" name="Picture 3">
            <a:extLst>
              <a:ext uri="{FF2B5EF4-FFF2-40B4-BE49-F238E27FC236}">
                <a16:creationId xmlns:a16="http://schemas.microsoft.com/office/drawing/2014/main" id="{D24AFF86-2D80-9E05-9EC5-DC0FC335BEDB}"/>
              </a:ext>
            </a:extLst>
          </p:cNvPr>
          <p:cNvPicPr>
            <a:picLocks noChangeAspect="1" noChangeArrowheads="1"/>
          </p:cNvPicPr>
          <p:nvPr/>
        </p:nvPicPr>
        <p:blipFill>
          <a:blip r:embed="rId3"/>
          <a:srcRect l="27701" r="27701"/>
          <a:stretch/>
        </p:blipFill>
        <p:spPr bwMode="auto">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81BE027-021C-023E-F28F-B02C199714EB}"/>
              </a:ext>
            </a:extLst>
          </p:cNvPr>
          <p:cNvSpPr>
            <a:spLocks noGrp="1"/>
          </p:cNvSpPr>
          <p:nvPr>
            <p:ph sz="half" idx="1"/>
          </p:nvPr>
        </p:nvSpPr>
        <p:spPr>
          <a:xfrm>
            <a:off x="2816976" y="1876840"/>
            <a:ext cx="3555250" cy="4574118"/>
          </a:xfrm>
        </p:spPr>
        <p:txBody>
          <a:bodyPr vert="horz" lIns="91440" tIns="45720" rIns="91440" bIns="45720" rtlCol="0">
            <a:normAutofit/>
          </a:bodyPr>
          <a:lstStyle/>
          <a:p>
            <a:pPr marL="0" indent="-228600" defTabSz="914400">
              <a:lnSpc>
                <a:spcPct val="90000"/>
              </a:lnSpc>
              <a:buFont typeface="Arial" panose="020B0604020202020204" pitchFamily="34" charset="0"/>
              <a:buChar char="•"/>
            </a:pPr>
            <a:r>
              <a:rPr lang="en-US" sz="1600" b="1" dirty="0">
                <a:solidFill>
                  <a:srgbClr val="111111"/>
                </a:solidFill>
              </a:rPr>
              <a:t>Whirl-Pak® Bag Method - </a:t>
            </a:r>
            <a:r>
              <a:rPr lang="en-US" sz="1600" dirty="0">
                <a:solidFill>
                  <a:srgbClr val="111111"/>
                </a:solidFill>
              </a:rPr>
              <a:t>A water sample is collected in a black photo-sensitive Whirl-Pak® bag.</a:t>
            </a:r>
          </a:p>
          <a:p>
            <a:pPr indent="-228600" defTabSz="914400">
              <a:lnSpc>
                <a:spcPct val="90000"/>
              </a:lnSpc>
              <a:buFont typeface="Arial" panose="020B0604020202020204" pitchFamily="34" charset="0"/>
              <a:buChar char="•"/>
            </a:pPr>
            <a:r>
              <a:rPr lang="en-US" sz="1600" dirty="0">
                <a:solidFill>
                  <a:srgbClr val="111111"/>
                </a:solidFill>
              </a:rPr>
              <a:t>Suitable for tidally influenced streams.</a:t>
            </a:r>
          </a:p>
          <a:p>
            <a:pPr indent="-228600" defTabSz="914400">
              <a:lnSpc>
                <a:spcPct val="90000"/>
              </a:lnSpc>
              <a:buFont typeface="Arial" panose="020B0604020202020204" pitchFamily="34" charset="0"/>
              <a:buChar char="•"/>
            </a:pPr>
            <a:r>
              <a:rPr lang="en-US" sz="1600" dirty="0">
                <a:solidFill>
                  <a:srgbClr val="111111"/>
                </a:solidFill>
              </a:rPr>
              <a:t>Useful when accessing the centroid of flow is challenging.</a:t>
            </a:r>
          </a:p>
          <a:p>
            <a:pPr indent="-228600" defTabSz="914400">
              <a:lnSpc>
                <a:spcPct val="90000"/>
              </a:lnSpc>
              <a:buFont typeface="Arial" panose="020B0604020202020204" pitchFamily="34" charset="0"/>
              <a:buChar char="•"/>
            </a:pPr>
            <a:r>
              <a:rPr lang="en-US" sz="1600" dirty="0">
                <a:solidFill>
                  <a:srgbClr val="111111"/>
                </a:solidFill>
              </a:rPr>
              <a:t>Ideal for shorter deployment times (24 hours).</a:t>
            </a:r>
            <a:endParaRPr lang="en-US" sz="1600" b="1" dirty="0">
              <a:solidFill>
                <a:srgbClr val="111111"/>
              </a:solidFill>
            </a:endParaRPr>
          </a:p>
          <a:p>
            <a:pPr marL="0" indent="-228600" defTabSz="914400">
              <a:lnSpc>
                <a:spcPct val="90000"/>
              </a:lnSpc>
              <a:buFont typeface="Arial" panose="020B0604020202020204" pitchFamily="34" charset="0"/>
              <a:buChar char="•"/>
            </a:pPr>
            <a:endParaRPr lang="en-US" sz="1600" b="1" dirty="0">
              <a:solidFill>
                <a:srgbClr val="111111"/>
              </a:solidFill>
            </a:endParaRPr>
          </a:p>
          <a:p>
            <a:pPr marL="0" indent="-228600" defTabSz="914400">
              <a:lnSpc>
                <a:spcPct val="90000"/>
              </a:lnSpc>
              <a:buFont typeface="Arial" panose="020B0604020202020204" pitchFamily="34" charset="0"/>
              <a:buChar char="•"/>
            </a:pPr>
            <a:r>
              <a:rPr lang="en-US" sz="1600" b="1" dirty="0">
                <a:solidFill>
                  <a:srgbClr val="111111"/>
                </a:solidFill>
              </a:rPr>
              <a:t>Modified Bottle Method - </a:t>
            </a:r>
            <a:r>
              <a:rPr lang="en-US" sz="1600" dirty="0">
                <a:solidFill>
                  <a:srgbClr val="111111"/>
                </a:solidFill>
              </a:rPr>
              <a:t>A slitted plastic bottle is used to house a tampon, allowing water to flow through.</a:t>
            </a:r>
          </a:p>
          <a:p>
            <a:pPr indent="-228600" defTabSz="914400">
              <a:lnSpc>
                <a:spcPct val="90000"/>
              </a:lnSpc>
              <a:buFont typeface="Arial" panose="020B0604020202020204" pitchFamily="34" charset="0"/>
              <a:buChar char="•"/>
            </a:pPr>
            <a:r>
              <a:rPr lang="en-US" sz="1600" dirty="0">
                <a:solidFill>
                  <a:srgbClr val="111111"/>
                </a:solidFill>
              </a:rPr>
              <a:t>Ideal for streams with consistent flow.</a:t>
            </a:r>
          </a:p>
          <a:p>
            <a:pPr indent="-228600" defTabSz="914400">
              <a:lnSpc>
                <a:spcPct val="90000"/>
              </a:lnSpc>
              <a:buFont typeface="Arial" panose="020B0604020202020204" pitchFamily="34" charset="0"/>
              <a:buChar char="•"/>
            </a:pPr>
            <a:r>
              <a:rPr lang="en-US" sz="1600" dirty="0">
                <a:solidFill>
                  <a:srgbClr val="111111"/>
                </a:solidFill>
              </a:rPr>
              <a:t>Ideal when the centroid of flow is accessible. </a:t>
            </a:r>
          </a:p>
          <a:p>
            <a:pPr marL="457200" lvl="1" indent="-228600" defTabSz="914400">
              <a:lnSpc>
                <a:spcPct val="90000"/>
              </a:lnSpc>
              <a:buFont typeface="Arial" panose="020B0604020202020204" pitchFamily="34" charset="0"/>
              <a:buChar char="•"/>
            </a:pPr>
            <a:endParaRPr lang="en-US" sz="1600" dirty="0">
              <a:solidFill>
                <a:srgbClr val="111111"/>
              </a:solidFill>
            </a:endParaRPr>
          </a:p>
        </p:txBody>
      </p:sp>
      <p:pic>
        <p:nvPicPr>
          <p:cNvPr id="3074" name="Picture 2">
            <a:extLst>
              <a:ext uri="{FF2B5EF4-FFF2-40B4-BE49-F238E27FC236}">
                <a16:creationId xmlns:a16="http://schemas.microsoft.com/office/drawing/2014/main" id="{0008FB1D-1AC6-9A9C-40FE-469F3CBA9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64" t="2125" r="38620" b="2123"/>
          <a:stretch/>
        </p:blipFill>
        <p:spPr bwMode="auto">
          <a:xfrm>
            <a:off x="6384172" y="1"/>
            <a:ext cx="2828921" cy="685800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94E169B-03FA-8A07-972D-DF250EBBA2F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EBCE8FE3-1F35-5C49-8B4C-76E5EDEE3F2F}" type="slidenum">
              <a:rPr lang="en-US" sz="900" smtClean="0">
                <a:solidFill>
                  <a:srgbClr val="FFFFFF"/>
                </a:solidFill>
              </a:rPr>
              <a:pPr defTabSz="914400">
                <a:spcAft>
                  <a:spcPts val="600"/>
                </a:spcAft>
              </a:pPr>
              <a:t>19</a:t>
            </a:fld>
            <a:endParaRPr lang="en-US" sz="900">
              <a:solidFill>
                <a:srgbClr val="FFFFFF"/>
              </a:solidFill>
            </a:endParaRPr>
          </a:p>
        </p:txBody>
      </p:sp>
    </p:spTree>
    <p:extLst>
      <p:ext uri="{BB962C8B-B14F-4D97-AF65-F5344CB8AC3E}">
        <p14:creationId xmlns:p14="http://schemas.microsoft.com/office/powerpoint/2010/main" val="2462690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48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8251" y="2286000"/>
            <a:ext cx="3902268" cy="2286000"/>
          </a:xfrm>
        </p:spPr>
        <p:txBody>
          <a:bodyPr anchor="ctr">
            <a:normAutofit/>
          </a:bodyPr>
          <a:lstStyle/>
          <a:p>
            <a:pPr algn="l"/>
            <a:r>
              <a:rPr lang="en-US" sz="3600" b="1" dirty="0">
                <a:solidFill>
                  <a:srgbClr val="FFFFFF"/>
                </a:solidFill>
                <a:latin typeface="Arial" panose="020B0604020202020204" pitchFamily="34" charset="0"/>
                <a:cs typeface="Arial" panose="020B0604020202020204" pitchFamily="34" charset="0"/>
              </a:rPr>
              <a:t>NAME,</a:t>
            </a:r>
          </a:p>
          <a:p>
            <a:pPr algn="l"/>
            <a:r>
              <a:rPr lang="en-US" dirty="0">
                <a:solidFill>
                  <a:srgbClr val="FFFFFF"/>
                </a:solidFill>
                <a:latin typeface="Arial" panose="020B0604020202020204" pitchFamily="34" charset="0"/>
                <a:cs typeface="Arial" panose="020B0604020202020204" pitchFamily="34" charset="0"/>
              </a:rPr>
              <a:t>TITLE</a:t>
            </a:r>
            <a:br>
              <a:rPr lang="en-US"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ORGANIZATION</a:t>
            </a:r>
          </a:p>
        </p:txBody>
      </p:sp>
      <p:cxnSp>
        <p:nvCxnSpPr>
          <p:cNvPr id="8" name="Straight Connector 7">
            <a:extLst>
              <a:ext uri="{FF2B5EF4-FFF2-40B4-BE49-F238E27FC236}">
                <a16:creationId xmlns:a16="http://schemas.microsoft.com/office/drawing/2014/main" id="{17DC8774-B865-CC45-8E60-9DFF6197C8B7}"/>
              </a:ext>
            </a:extLst>
          </p:cNvPr>
          <p:cNvCxnSpPr/>
          <p:nvPr/>
        </p:nvCxnSpPr>
        <p:spPr>
          <a:xfrm>
            <a:off x="4541004" y="2274375"/>
            <a:ext cx="0" cy="2309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6594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480BB8-8BCC-4E47-A998-079812F24D0C}"/>
              </a:ext>
            </a:extLst>
          </p:cNvPr>
          <p:cNvSpPr/>
          <p:nvPr/>
        </p:nvSpPr>
        <p:spPr>
          <a:xfrm>
            <a:off x="-743" y="0"/>
            <a:ext cx="4406488" cy="6858000"/>
          </a:xfrm>
          <a:prstGeom prst="rect">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107802" y="432735"/>
            <a:ext cx="4189398" cy="1171049"/>
          </a:xfrm>
        </p:spPr>
        <p:txBody>
          <a:bodyPr vert="horz" lIns="91440" tIns="45720" rIns="91440" bIns="45720" rtlCol="0" anchor="b">
            <a:noAutofit/>
          </a:bodyPr>
          <a:lstStyle/>
          <a:p>
            <a:r>
              <a:rPr lang="en-US" sz="3600" b="1" kern="1200" dirty="0">
                <a:solidFill>
                  <a:srgbClr val="FFFFFF"/>
                </a:solidFill>
                <a:latin typeface="Arial" panose="020B0604020202020204" pitchFamily="34" charset="0"/>
                <a:cs typeface="Arial" panose="020B0604020202020204" pitchFamily="34" charset="0"/>
              </a:rPr>
              <a:t>MONITORING PREPARATION</a:t>
            </a:r>
          </a:p>
        </p:txBody>
      </p:sp>
      <p:sp>
        <p:nvSpPr>
          <p:cNvPr id="4" name="TextBox 3">
            <a:extLst>
              <a:ext uri="{FF2B5EF4-FFF2-40B4-BE49-F238E27FC236}">
                <a16:creationId xmlns:a16="http://schemas.microsoft.com/office/drawing/2014/main" id="{ADDA9496-8E40-5E4B-AED0-92962B80E21F}"/>
              </a:ext>
            </a:extLst>
          </p:cNvPr>
          <p:cNvSpPr txBox="1"/>
          <p:nvPr/>
        </p:nvSpPr>
        <p:spPr>
          <a:xfrm>
            <a:off x="207554" y="2036519"/>
            <a:ext cx="3989893" cy="4086081"/>
          </a:xfrm>
          <a:prstGeom prst="rect">
            <a:avLst/>
          </a:prstGeom>
        </p:spPr>
        <p:txBody>
          <a:bodyPr vert="horz" lIns="91440" tIns="45720" rIns="91440" bIns="45720" rtlCol="0" anchor="t">
            <a:normAutofit/>
          </a:bodyPr>
          <a:lstStyle/>
          <a:p>
            <a:pPr marL="342900" indent="-228600" defTabSz="914400">
              <a:lnSpc>
                <a:spcPct val="90000"/>
              </a:lnSpc>
              <a:spcAft>
                <a:spcPts val="600"/>
              </a:spcAft>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Monitoring frequency </a:t>
            </a:r>
          </a:p>
          <a:p>
            <a:pPr marL="342900" indent="-228600" defTabSz="914400">
              <a:lnSpc>
                <a:spcPct val="90000"/>
              </a:lnSpc>
              <a:spcAft>
                <a:spcPts val="600"/>
              </a:spcAft>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Dress for the outdoors</a:t>
            </a:r>
          </a:p>
          <a:p>
            <a:pPr marL="342900" indent="-228600" defTabSz="914400">
              <a:lnSpc>
                <a:spcPct val="90000"/>
              </a:lnSpc>
              <a:spcAft>
                <a:spcPts val="600"/>
              </a:spcAft>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Try to bring a buddy</a:t>
            </a:r>
          </a:p>
          <a:p>
            <a:pPr marL="342900" indent="-228600" defTabSz="914400">
              <a:lnSpc>
                <a:spcPct val="90000"/>
              </a:lnSpc>
              <a:spcAft>
                <a:spcPts val="600"/>
              </a:spcAft>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Bring the following:</a:t>
            </a:r>
          </a:p>
          <a:p>
            <a:pPr marL="914400" lvl="1" indent="-342900" defTabSz="914400">
              <a:lnSpc>
                <a:spcPct val="90000"/>
              </a:lnSpc>
              <a:spcAft>
                <a:spcPts val="600"/>
              </a:spcAft>
              <a:buFont typeface="Courier New" panose="02070309020205020404" pitchFamily="49" charset="0"/>
              <a:buChar char="o"/>
            </a:pPr>
            <a:r>
              <a:rPr lang="en-US" sz="2400" dirty="0">
                <a:solidFill>
                  <a:srgbClr val="FFFFFF"/>
                </a:solidFill>
                <a:latin typeface="Arial" panose="020B0604020202020204" pitchFamily="34" charset="0"/>
                <a:cs typeface="Arial" panose="020B0604020202020204" pitchFamily="34" charset="0"/>
              </a:rPr>
              <a:t>Optical Brightener monitoring form</a:t>
            </a:r>
          </a:p>
          <a:p>
            <a:pPr marL="914400" lvl="1" indent="-342900" defTabSz="914400">
              <a:lnSpc>
                <a:spcPct val="90000"/>
              </a:lnSpc>
              <a:spcAft>
                <a:spcPts val="600"/>
              </a:spcAft>
              <a:buFont typeface="Courier New" panose="02070309020205020404" pitchFamily="49" charset="0"/>
              <a:buChar char="o"/>
            </a:pPr>
            <a:r>
              <a:rPr lang="en-US" sz="2400" dirty="0">
                <a:solidFill>
                  <a:srgbClr val="FFFFFF"/>
                </a:solidFill>
                <a:latin typeface="Arial" panose="020B0604020202020204" pitchFamily="34" charset="0"/>
                <a:cs typeface="Arial" panose="020B0604020202020204" pitchFamily="34" charset="0"/>
              </a:rPr>
              <a:t>Optical Brightener Field Guide</a:t>
            </a:r>
          </a:p>
          <a:p>
            <a:pPr marL="914400" lvl="1" indent="-342900" defTabSz="914400">
              <a:lnSpc>
                <a:spcPct val="90000"/>
              </a:lnSpc>
              <a:spcAft>
                <a:spcPts val="600"/>
              </a:spcAft>
              <a:buFont typeface="Courier New" panose="02070309020205020404" pitchFamily="49" charset="0"/>
              <a:buChar char="o"/>
            </a:pPr>
            <a:r>
              <a:rPr lang="en-US" sz="2400" dirty="0">
                <a:solidFill>
                  <a:srgbClr val="FFFFFF"/>
                </a:solidFill>
                <a:latin typeface="Arial" panose="020B0604020202020204" pitchFamily="34" charset="0"/>
                <a:cs typeface="Arial" panose="020B0604020202020204" pitchFamily="34" charset="0"/>
              </a:rPr>
              <a:t>Monitoring supplies</a:t>
            </a:r>
          </a:p>
          <a:p>
            <a:pPr marL="800100" lvl="1" indent="-228600" defTabSz="914400">
              <a:lnSpc>
                <a:spcPct val="90000"/>
              </a:lnSpc>
              <a:spcAft>
                <a:spcPts val="600"/>
              </a:spcAft>
              <a:buFont typeface="Arial" panose="020B0604020202020204" pitchFamily="34" charset="0"/>
              <a:buChar char="•"/>
            </a:pPr>
            <a:endParaRPr lang="en-US" sz="1700" dirty="0">
              <a:solidFill>
                <a:srgbClr val="FFFFFF"/>
              </a:solidFill>
              <a:latin typeface="Arial" panose="020B0604020202020204" pitchFamily="34" charset="0"/>
              <a:cs typeface="Arial" panose="020B0604020202020204" pitchFamily="34" charset="0"/>
            </a:endParaRPr>
          </a:p>
          <a:p>
            <a:pPr marL="800100" lvl="1" indent="-228600" defTabSz="914400">
              <a:lnSpc>
                <a:spcPct val="90000"/>
              </a:lnSpc>
              <a:spcAft>
                <a:spcPts val="600"/>
              </a:spcAft>
              <a:buFont typeface="Arial" panose="020B0604020202020204" pitchFamily="34" charset="0"/>
              <a:buChar char="•"/>
            </a:pPr>
            <a:endParaRPr lang="en-US" sz="1700" dirty="0">
              <a:solidFill>
                <a:srgbClr val="FFFF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C097045-C833-B406-28D7-B054D963E9DD}"/>
              </a:ext>
            </a:extLst>
          </p:cNvPr>
          <p:cNvPicPr>
            <a:picLocks noChangeAspect="1"/>
          </p:cNvPicPr>
          <p:nvPr/>
        </p:nvPicPr>
        <p:blipFill>
          <a:blip r:embed="rId3"/>
          <a:srcRect l="24106" r="24106"/>
          <a:stretch/>
        </p:blipFill>
        <p:spPr>
          <a:xfrm>
            <a:off x="4405745" y="0"/>
            <a:ext cx="4738255" cy="6858000"/>
          </a:xfrm>
          <a:prstGeom prst="rect">
            <a:avLst/>
          </a:prstGeom>
        </p:spPr>
      </p:pic>
    </p:spTree>
    <p:extLst>
      <p:ext uri="{BB962C8B-B14F-4D97-AF65-F5344CB8AC3E}">
        <p14:creationId xmlns:p14="http://schemas.microsoft.com/office/powerpoint/2010/main" val="85895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7676-CBEF-4C5E-3141-CDB3A60EBB7B}"/>
              </a:ext>
            </a:extLst>
          </p:cNvPr>
          <p:cNvSpPr>
            <a:spLocks noGrp="1"/>
          </p:cNvSpPr>
          <p:nvPr>
            <p:ph type="title"/>
          </p:nvPr>
        </p:nvSpPr>
        <p:spPr/>
        <p:txBody>
          <a:bodyPr>
            <a:noAutofit/>
          </a:bodyPr>
          <a:lstStyle/>
          <a:p>
            <a:r>
              <a:rPr lang="en-US" sz="3600" b="1" dirty="0">
                <a:solidFill>
                  <a:srgbClr val="005481"/>
                </a:solidFill>
              </a:rPr>
              <a:t>ENSURING QUALITY CONTROL AND PREVENTING CONTAMINATION</a:t>
            </a:r>
          </a:p>
        </p:txBody>
      </p:sp>
      <p:sp>
        <p:nvSpPr>
          <p:cNvPr id="7" name="Freeform: Shape 6">
            <a:extLst>
              <a:ext uri="{FF2B5EF4-FFF2-40B4-BE49-F238E27FC236}">
                <a16:creationId xmlns:a16="http://schemas.microsoft.com/office/drawing/2014/main" id="{128A689F-9ABA-6382-6F02-8DE7D63E0451}"/>
              </a:ext>
            </a:extLst>
          </p:cNvPr>
          <p:cNvSpPr/>
          <p:nvPr/>
        </p:nvSpPr>
        <p:spPr>
          <a:xfrm>
            <a:off x="457200" y="2184468"/>
            <a:ext cx="8229600" cy="2182950"/>
          </a:xfrm>
          <a:custGeom>
            <a:avLst/>
            <a:gdLst>
              <a:gd name="connsiteX0" fmla="*/ 0 w 8229600"/>
              <a:gd name="connsiteY0" fmla="*/ 0 h 2182950"/>
              <a:gd name="connsiteX1" fmla="*/ 8229600 w 8229600"/>
              <a:gd name="connsiteY1" fmla="*/ 0 h 2182950"/>
              <a:gd name="connsiteX2" fmla="*/ 8229600 w 8229600"/>
              <a:gd name="connsiteY2" fmla="*/ 2182950 h 2182950"/>
              <a:gd name="connsiteX3" fmla="*/ 0 w 8229600"/>
              <a:gd name="connsiteY3" fmla="*/ 2182950 h 2182950"/>
              <a:gd name="connsiteX4" fmla="*/ 0 w 8229600"/>
              <a:gd name="connsiteY4" fmla="*/ 0 h 2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2182950">
                <a:moveTo>
                  <a:pt x="0" y="0"/>
                </a:moveTo>
                <a:lnTo>
                  <a:pt x="8229600" y="0"/>
                </a:lnTo>
                <a:lnTo>
                  <a:pt x="8229600" y="2182950"/>
                </a:lnTo>
                <a:lnTo>
                  <a:pt x="0" y="21829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111111"/>
                </a:solidFill>
              </a:rPr>
              <a:t>Buddy System</a:t>
            </a:r>
          </a:p>
          <a:p>
            <a:pPr marL="228600" lvl="1" indent="-228600" algn="l" defTabSz="933450">
              <a:lnSpc>
                <a:spcPct val="90000"/>
              </a:lnSpc>
              <a:spcBef>
                <a:spcPct val="0"/>
              </a:spcBef>
              <a:spcAft>
                <a:spcPct val="15000"/>
              </a:spcAft>
              <a:buChar char="•"/>
            </a:pPr>
            <a:r>
              <a:rPr lang="en-US" sz="2100" kern="1200" dirty="0">
                <a:solidFill>
                  <a:srgbClr val="111111"/>
                </a:solidFill>
              </a:rPr>
              <a:t>Field Audit Sessions</a:t>
            </a:r>
          </a:p>
          <a:p>
            <a:pPr marL="228600" lvl="1" indent="-228600" algn="l" defTabSz="933450">
              <a:lnSpc>
                <a:spcPct val="90000"/>
              </a:lnSpc>
              <a:spcBef>
                <a:spcPct val="0"/>
              </a:spcBef>
              <a:spcAft>
                <a:spcPct val="15000"/>
              </a:spcAft>
              <a:buChar char="•"/>
            </a:pPr>
            <a:r>
              <a:rPr lang="en-US" sz="2100" kern="1200" dirty="0">
                <a:solidFill>
                  <a:srgbClr val="111111"/>
                </a:solidFill>
              </a:rPr>
              <a:t>Data management</a:t>
            </a:r>
          </a:p>
          <a:p>
            <a:pPr marL="228600" lvl="1" indent="-228600" algn="l" defTabSz="933450">
              <a:lnSpc>
                <a:spcPct val="90000"/>
              </a:lnSpc>
              <a:spcBef>
                <a:spcPct val="0"/>
              </a:spcBef>
              <a:spcAft>
                <a:spcPct val="15000"/>
              </a:spcAft>
              <a:buChar char="•"/>
            </a:pPr>
            <a:r>
              <a:rPr lang="en-US" sz="2100" kern="1200" dirty="0">
                <a:solidFill>
                  <a:srgbClr val="111111"/>
                </a:solidFill>
              </a:rPr>
              <a:t>Standardized submersion time</a:t>
            </a:r>
          </a:p>
          <a:p>
            <a:pPr marL="228600" lvl="1" indent="-228600" algn="l" defTabSz="933450">
              <a:lnSpc>
                <a:spcPct val="90000"/>
              </a:lnSpc>
              <a:spcBef>
                <a:spcPct val="0"/>
              </a:spcBef>
              <a:spcAft>
                <a:spcPct val="15000"/>
              </a:spcAft>
              <a:buChar char="•"/>
            </a:pPr>
            <a:r>
              <a:rPr lang="en-US" sz="2100" kern="1200" dirty="0">
                <a:solidFill>
                  <a:srgbClr val="111111"/>
                </a:solidFill>
              </a:rPr>
              <a:t>Sample location</a:t>
            </a:r>
          </a:p>
        </p:txBody>
      </p:sp>
      <p:sp>
        <p:nvSpPr>
          <p:cNvPr id="8" name="Freeform: Shape 7">
            <a:extLst>
              <a:ext uri="{FF2B5EF4-FFF2-40B4-BE49-F238E27FC236}">
                <a16:creationId xmlns:a16="http://schemas.microsoft.com/office/drawing/2014/main" id="{CF23E600-C751-E8EC-EC48-DEC8F9F255CE}"/>
              </a:ext>
            </a:extLst>
          </p:cNvPr>
          <p:cNvSpPr/>
          <p:nvPr/>
        </p:nvSpPr>
        <p:spPr>
          <a:xfrm>
            <a:off x="868680" y="1874508"/>
            <a:ext cx="5760720" cy="619920"/>
          </a:xfrm>
          <a:custGeom>
            <a:avLst/>
            <a:gdLst>
              <a:gd name="connsiteX0" fmla="*/ 0 w 5760720"/>
              <a:gd name="connsiteY0" fmla="*/ 103322 h 619920"/>
              <a:gd name="connsiteX1" fmla="*/ 103322 w 5760720"/>
              <a:gd name="connsiteY1" fmla="*/ 0 h 619920"/>
              <a:gd name="connsiteX2" fmla="*/ 5657398 w 5760720"/>
              <a:gd name="connsiteY2" fmla="*/ 0 h 619920"/>
              <a:gd name="connsiteX3" fmla="*/ 5760720 w 5760720"/>
              <a:gd name="connsiteY3" fmla="*/ 103322 h 619920"/>
              <a:gd name="connsiteX4" fmla="*/ 5760720 w 5760720"/>
              <a:gd name="connsiteY4" fmla="*/ 516598 h 619920"/>
              <a:gd name="connsiteX5" fmla="*/ 5657398 w 5760720"/>
              <a:gd name="connsiteY5" fmla="*/ 619920 h 619920"/>
              <a:gd name="connsiteX6" fmla="*/ 103322 w 5760720"/>
              <a:gd name="connsiteY6" fmla="*/ 619920 h 619920"/>
              <a:gd name="connsiteX7" fmla="*/ 0 w 5760720"/>
              <a:gd name="connsiteY7" fmla="*/ 516598 h 619920"/>
              <a:gd name="connsiteX8" fmla="*/ 0 w 576072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19920">
                <a:moveTo>
                  <a:pt x="0" y="103322"/>
                </a:moveTo>
                <a:cubicBezTo>
                  <a:pt x="0" y="46259"/>
                  <a:pt x="46259" y="0"/>
                  <a:pt x="103322" y="0"/>
                </a:cubicBezTo>
                <a:lnTo>
                  <a:pt x="5657398" y="0"/>
                </a:lnTo>
                <a:cubicBezTo>
                  <a:pt x="5714461" y="0"/>
                  <a:pt x="5760720" y="46259"/>
                  <a:pt x="5760720" y="103322"/>
                </a:cubicBezTo>
                <a:lnTo>
                  <a:pt x="5760720" y="516598"/>
                </a:lnTo>
                <a:cubicBezTo>
                  <a:pt x="5760720" y="573661"/>
                  <a:pt x="5714461" y="619920"/>
                  <a:pt x="5657398" y="619920"/>
                </a:cubicBezTo>
                <a:lnTo>
                  <a:pt x="103322" y="619920"/>
                </a:lnTo>
                <a:cubicBezTo>
                  <a:pt x="46259" y="619920"/>
                  <a:pt x="0" y="573661"/>
                  <a:pt x="0" y="516598"/>
                </a:cubicBezTo>
                <a:lnTo>
                  <a:pt x="0" y="103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004" tIns="30262" rIns="248004" bIns="30262" numCol="1" spcCol="1270" anchor="ctr" anchorCtr="0">
            <a:noAutofit/>
          </a:bodyPr>
          <a:lstStyle/>
          <a:p>
            <a:pPr marL="0" lvl="0" indent="0" algn="l" defTabSz="933450">
              <a:lnSpc>
                <a:spcPct val="90000"/>
              </a:lnSpc>
              <a:spcBef>
                <a:spcPct val="0"/>
              </a:spcBef>
              <a:spcAft>
                <a:spcPct val="35000"/>
              </a:spcAft>
              <a:buNone/>
            </a:pPr>
            <a:r>
              <a:rPr lang="en-US" sz="2100" kern="1200"/>
              <a:t>Key Quality Control Measures</a:t>
            </a:r>
          </a:p>
        </p:txBody>
      </p:sp>
      <p:sp>
        <p:nvSpPr>
          <p:cNvPr id="9" name="Freeform: Shape 8">
            <a:extLst>
              <a:ext uri="{FF2B5EF4-FFF2-40B4-BE49-F238E27FC236}">
                <a16:creationId xmlns:a16="http://schemas.microsoft.com/office/drawing/2014/main" id="{1D63E353-E17A-B6D2-939B-890C31EDD041}"/>
              </a:ext>
            </a:extLst>
          </p:cNvPr>
          <p:cNvSpPr/>
          <p:nvPr/>
        </p:nvSpPr>
        <p:spPr>
          <a:xfrm>
            <a:off x="457200" y="4790778"/>
            <a:ext cx="8229600" cy="1521449"/>
          </a:xfrm>
          <a:custGeom>
            <a:avLst/>
            <a:gdLst>
              <a:gd name="connsiteX0" fmla="*/ 0 w 8229600"/>
              <a:gd name="connsiteY0" fmla="*/ 0 h 1521449"/>
              <a:gd name="connsiteX1" fmla="*/ 8229600 w 8229600"/>
              <a:gd name="connsiteY1" fmla="*/ 0 h 1521449"/>
              <a:gd name="connsiteX2" fmla="*/ 8229600 w 8229600"/>
              <a:gd name="connsiteY2" fmla="*/ 1521449 h 1521449"/>
              <a:gd name="connsiteX3" fmla="*/ 0 w 8229600"/>
              <a:gd name="connsiteY3" fmla="*/ 1521449 h 1521449"/>
              <a:gd name="connsiteX4" fmla="*/ 0 w 8229600"/>
              <a:gd name="connsiteY4" fmla="*/ 0 h 152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521449">
                <a:moveTo>
                  <a:pt x="0" y="0"/>
                </a:moveTo>
                <a:lnTo>
                  <a:pt x="8229600" y="0"/>
                </a:lnTo>
                <a:lnTo>
                  <a:pt x="8229600" y="1521449"/>
                </a:lnTo>
                <a:lnTo>
                  <a:pt x="0" y="1521449"/>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rgbClr val="111111"/>
                </a:solidFill>
              </a:rPr>
              <a:t>Avoid cross-contamination</a:t>
            </a:r>
          </a:p>
          <a:p>
            <a:pPr marL="228600" lvl="1" indent="-228600" algn="l" defTabSz="933450">
              <a:lnSpc>
                <a:spcPct val="90000"/>
              </a:lnSpc>
              <a:spcBef>
                <a:spcPct val="0"/>
              </a:spcBef>
              <a:spcAft>
                <a:spcPct val="15000"/>
              </a:spcAft>
              <a:buChar char="•"/>
            </a:pPr>
            <a:r>
              <a:rPr lang="en-US" sz="2100" kern="1200" dirty="0">
                <a:solidFill>
                  <a:srgbClr val="111111"/>
                </a:solidFill>
              </a:rPr>
              <a:t>UV light protection</a:t>
            </a:r>
          </a:p>
          <a:p>
            <a:pPr marL="228600" lvl="1" indent="-228600" algn="l" defTabSz="933450">
              <a:lnSpc>
                <a:spcPct val="90000"/>
              </a:lnSpc>
              <a:spcBef>
                <a:spcPct val="0"/>
              </a:spcBef>
              <a:spcAft>
                <a:spcPct val="15000"/>
              </a:spcAft>
              <a:buChar char="•"/>
            </a:pPr>
            <a:r>
              <a:rPr lang="en-US" sz="2100" kern="1200" dirty="0">
                <a:solidFill>
                  <a:srgbClr val="111111"/>
                </a:solidFill>
              </a:rPr>
              <a:t>Equipment hygiene and consistency </a:t>
            </a:r>
          </a:p>
        </p:txBody>
      </p:sp>
      <p:sp>
        <p:nvSpPr>
          <p:cNvPr id="11" name="Freeform: Shape 10">
            <a:extLst>
              <a:ext uri="{FF2B5EF4-FFF2-40B4-BE49-F238E27FC236}">
                <a16:creationId xmlns:a16="http://schemas.microsoft.com/office/drawing/2014/main" id="{879E9331-4E72-016B-A9AE-1114ED74A5D3}"/>
              </a:ext>
            </a:extLst>
          </p:cNvPr>
          <p:cNvSpPr/>
          <p:nvPr/>
        </p:nvSpPr>
        <p:spPr>
          <a:xfrm>
            <a:off x="868680" y="4480818"/>
            <a:ext cx="5760720" cy="619920"/>
          </a:xfrm>
          <a:custGeom>
            <a:avLst/>
            <a:gdLst>
              <a:gd name="connsiteX0" fmla="*/ 0 w 5760720"/>
              <a:gd name="connsiteY0" fmla="*/ 103322 h 619920"/>
              <a:gd name="connsiteX1" fmla="*/ 103322 w 5760720"/>
              <a:gd name="connsiteY1" fmla="*/ 0 h 619920"/>
              <a:gd name="connsiteX2" fmla="*/ 5657398 w 5760720"/>
              <a:gd name="connsiteY2" fmla="*/ 0 h 619920"/>
              <a:gd name="connsiteX3" fmla="*/ 5760720 w 5760720"/>
              <a:gd name="connsiteY3" fmla="*/ 103322 h 619920"/>
              <a:gd name="connsiteX4" fmla="*/ 5760720 w 5760720"/>
              <a:gd name="connsiteY4" fmla="*/ 516598 h 619920"/>
              <a:gd name="connsiteX5" fmla="*/ 5657398 w 5760720"/>
              <a:gd name="connsiteY5" fmla="*/ 619920 h 619920"/>
              <a:gd name="connsiteX6" fmla="*/ 103322 w 5760720"/>
              <a:gd name="connsiteY6" fmla="*/ 619920 h 619920"/>
              <a:gd name="connsiteX7" fmla="*/ 0 w 5760720"/>
              <a:gd name="connsiteY7" fmla="*/ 516598 h 619920"/>
              <a:gd name="connsiteX8" fmla="*/ 0 w 5760720"/>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19920">
                <a:moveTo>
                  <a:pt x="0" y="103322"/>
                </a:moveTo>
                <a:cubicBezTo>
                  <a:pt x="0" y="46259"/>
                  <a:pt x="46259" y="0"/>
                  <a:pt x="103322" y="0"/>
                </a:cubicBezTo>
                <a:lnTo>
                  <a:pt x="5657398" y="0"/>
                </a:lnTo>
                <a:cubicBezTo>
                  <a:pt x="5714461" y="0"/>
                  <a:pt x="5760720" y="46259"/>
                  <a:pt x="5760720" y="103322"/>
                </a:cubicBezTo>
                <a:lnTo>
                  <a:pt x="5760720" y="516598"/>
                </a:lnTo>
                <a:cubicBezTo>
                  <a:pt x="5760720" y="573661"/>
                  <a:pt x="5714461" y="619920"/>
                  <a:pt x="5657398" y="619920"/>
                </a:cubicBezTo>
                <a:lnTo>
                  <a:pt x="103322" y="619920"/>
                </a:lnTo>
                <a:cubicBezTo>
                  <a:pt x="46259" y="619920"/>
                  <a:pt x="0" y="573661"/>
                  <a:pt x="0" y="516598"/>
                </a:cubicBezTo>
                <a:lnTo>
                  <a:pt x="0" y="103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004" tIns="30262" rIns="248004" bIns="30262" numCol="1" spcCol="1270" anchor="ctr" anchorCtr="0">
            <a:noAutofit/>
          </a:bodyPr>
          <a:lstStyle/>
          <a:p>
            <a:pPr marL="0" lvl="0" indent="0" algn="l" defTabSz="933450">
              <a:lnSpc>
                <a:spcPct val="90000"/>
              </a:lnSpc>
              <a:spcBef>
                <a:spcPct val="0"/>
              </a:spcBef>
              <a:spcAft>
                <a:spcPct val="35000"/>
              </a:spcAft>
              <a:buNone/>
            </a:pPr>
            <a:r>
              <a:rPr lang="en-US" sz="2100" kern="1200" dirty="0"/>
              <a:t>Contamination Prevention Tips</a:t>
            </a:r>
          </a:p>
        </p:txBody>
      </p:sp>
    </p:spTree>
    <p:extLst>
      <p:ext uri="{BB962C8B-B14F-4D97-AF65-F5344CB8AC3E}">
        <p14:creationId xmlns:p14="http://schemas.microsoft.com/office/powerpoint/2010/main" val="2390932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95571-D510-4D25-B8DD-0C20B729980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0" y="0"/>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2101984"/>
            <a:ext cx="9144001" cy="265403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5630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B8419D3-741E-4CF3-AA29-6F7724275704}"/>
              </a:ext>
            </a:extLst>
          </p:cNvPr>
          <p:cNvSpPr>
            <a:spLocks noGrp="1"/>
          </p:cNvSpPr>
          <p:nvPr>
            <p:ph sz="half" idx="1"/>
          </p:nvPr>
        </p:nvSpPr>
        <p:spPr>
          <a:xfrm>
            <a:off x="163773" y="3387160"/>
            <a:ext cx="9144000" cy="3455795"/>
          </a:xfrm>
        </p:spPr>
        <p:txBody>
          <a:bodyPr numCol="2">
            <a:noAutofit/>
          </a:bodyPr>
          <a:lstStyle/>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Recycled and Rinsed (Clear) Plastic Bottle with slits </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DI Water</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Monofilament Line or Rope</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Weighted Kettlebell or Similar Object</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Organic Cotton Tampons (e.g., </a:t>
            </a:r>
            <a:r>
              <a:rPr lang="en-US" sz="2100" dirty="0" err="1">
                <a:solidFill>
                  <a:srgbClr val="111111"/>
                </a:solidFill>
                <a:latin typeface="Arial" panose="020B0604020202020204" pitchFamily="34" charset="0"/>
                <a:cs typeface="Arial" panose="020B0604020202020204" pitchFamily="34" charset="0"/>
              </a:rPr>
              <a:t>Natracare</a:t>
            </a:r>
            <a:r>
              <a:rPr lang="en-US" sz="2100" dirty="0">
                <a:solidFill>
                  <a:srgbClr val="111111"/>
                </a:solidFill>
                <a:latin typeface="Arial" panose="020B0604020202020204" pitchFamily="34" charset="0"/>
                <a:cs typeface="Arial" panose="020B0604020202020204" pitchFamily="34" charset="0"/>
              </a:rPr>
              <a:t>)</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Gloves</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Fine Tip Sharpie</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365 nm UV LED Black Light Flashlight</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Tweezers</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Waste Bottle</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Black Photosensitive Whirl-Pak</a:t>
            </a:r>
            <a:r>
              <a:rPr lang="en-US" sz="2400" b="1" dirty="0">
                <a:solidFill>
                  <a:srgbClr val="111111"/>
                </a:solidFill>
                <a:latin typeface="Arial" panose="020B0604020202020204" pitchFamily="34" charset="0"/>
                <a:cs typeface="Arial" panose="020B0604020202020204" pitchFamily="34" charset="0"/>
              </a:rPr>
              <a:t>®</a:t>
            </a:r>
            <a:r>
              <a:rPr lang="en-US" sz="2100" dirty="0">
                <a:solidFill>
                  <a:srgbClr val="111111"/>
                </a:solidFill>
                <a:latin typeface="Arial" panose="020B0604020202020204" pitchFamily="34" charset="0"/>
                <a:cs typeface="Arial" panose="020B0604020202020204" pitchFamily="34" charset="0"/>
              </a:rPr>
              <a:t> Bags – make sure seal is not broken </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Scissors or Scalpel </a:t>
            </a:r>
          </a:p>
        </p:txBody>
      </p:sp>
      <p:sp>
        <p:nvSpPr>
          <p:cNvPr id="8" name="Rectangle 7">
            <a:extLst>
              <a:ext uri="{FF2B5EF4-FFF2-40B4-BE49-F238E27FC236}">
                <a16:creationId xmlns:a16="http://schemas.microsoft.com/office/drawing/2014/main" id="{D0C62998-3946-F64A-8145-F3507240C04D}"/>
              </a:ext>
            </a:extLst>
          </p:cNvPr>
          <p:cNvSpPr/>
          <p:nvPr/>
        </p:nvSpPr>
        <p:spPr>
          <a:xfrm>
            <a:off x="306729" y="2730734"/>
            <a:ext cx="8530542" cy="584775"/>
          </a:xfrm>
          <a:prstGeom prst="rect">
            <a:avLst/>
          </a:prstGeom>
        </p:spPr>
        <p:txBody>
          <a:bodyPr wrap="square">
            <a:spAutoFit/>
          </a:bodyPr>
          <a:lstStyle/>
          <a:p>
            <a:pPr algn="ctr"/>
            <a:r>
              <a:rPr lang="en-US" sz="3200" b="1" dirty="0">
                <a:solidFill>
                  <a:srgbClr val="005481"/>
                </a:solidFill>
                <a:latin typeface="Arial" panose="020B0604020202020204" pitchFamily="34" charset="0"/>
                <a:cs typeface="Arial" panose="020B0604020202020204" pitchFamily="34" charset="0"/>
              </a:rPr>
              <a:t>BOTTLE METHOD SUPPLIES</a:t>
            </a:r>
          </a:p>
        </p:txBody>
      </p:sp>
      <p:pic>
        <p:nvPicPr>
          <p:cNvPr id="11" name="Picture 10" descr="A group of people looking at a fish in the water&#10;&#10;Description automatically generated">
            <a:extLst>
              <a:ext uri="{FF2B5EF4-FFF2-40B4-BE49-F238E27FC236}">
                <a16:creationId xmlns:a16="http://schemas.microsoft.com/office/drawing/2014/main" id="{06E95F6E-FAF1-287B-E593-20B8FB35C419}"/>
              </a:ext>
            </a:extLst>
          </p:cNvPr>
          <p:cNvPicPr>
            <a:picLocks noChangeAspect="1"/>
          </p:cNvPicPr>
          <p:nvPr/>
        </p:nvPicPr>
        <p:blipFill>
          <a:blip r:embed="rId3"/>
          <a:srcRect t="15976" b="41390"/>
          <a:stretch/>
        </p:blipFill>
        <p:spPr>
          <a:xfrm>
            <a:off x="0" y="0"/>
            <a:ext cx="9144000" cy="2644038"/>
          </a:xfrm>
          <a:prstGeom prst="rect">
            <a:avLst/>
          </a:prstGeom>
        </p:spPr>
      </p:pic>
    </p:spTree>
    <p:extLst>
      <p:ext uri="{BB962C8B-B14F-4D97-AF65-F5344CB8AC3E}">
        <p14:creationId xmlns:p14="http://schemas.microsoft.com/office/powerpoint/2010/main" val="3002505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27467E-3B42-5730-A1C3-F1A945186B66}"/>
              </a:ext>
            </a:extLst>
          </p:cNvPr>
          <p:cNvSpPr txBox="1"/>
          <p:nvPr/>
        </p:nvSpPr>
        <p:spPr>
          <a:xfrm>
            <a:off x="4478771" y="1100180"/>
            <a:ext cx="4083287" cy="1669360"/>
          </a:xfrm>
          <a:prstGeom prst="rect">
            <a:avLst/>
          </a:prstGeom>
        </p:spPr>
        <p:txBody>
          <a:bodyPr vert="horz" lIns="91440" tIns="45720" rIns="91440" bIns="45720" rtlCol="0" anchor="t">
            <a:normAutofit fontScale="85000" lnSpcReduction="10000"/>
          </a:bodyPr>
          <a:lstStyle/>
          <a:p>
            <a:pPr algn="ctr" defTabSz="914400">
              <a:lnSpc>
                <a:spcPct val="90000"/>
              </a:lnSpc>
              <a:spcBef>
                <a:spcPct val="0"/>
              </a:spcBef>
              <a:spcAft>
                <a:spcPts val="600"/>
              </a:spcAft>
            </a:pPr>
            <a:r>
              <a:rPr lang="en-US" sz="4000" b="1" dirty="0">
                <a:solidFill>
                  <a:srgbClr val="005481"/>
                </a:solidFill>
                <a:latin typeface="+mj-lt"/>
                <a:ea typeface="+mj-ea"/>
                <a:cs typeface="+mj-cs"/>
              </a:rPr>
              <a:t>BOTTLE METHOD - SAMPLE DEPLOYMENT</a:t>
            </a:r>
          </a:p>
          <a:p>
            <a:pPr algn="ctr" defTabSz="914400">
              <a:lnSpc>
                <a:spcPct val="90000"/>
              </a:lnSpc>
              <a:spcBef>
                <a:spcPct val="0"/>
              </a:spcBef>
              <a:spcAft>
                <a:spcPts val="600"/>
              </a:spcAft>
            </a:pPr>
            <a:r>
              <a:rPr lang="en-US" sz="2400" b="1" i="1" dirty="0">
                <a:solidFill>
                  <a:srgbClr val="005481"/>
                </a:solidFill>
                <a:latin typeface="+mj-lt"/>
                <a:ea typeface="+mj-ea"/>
                <a:cs typeface="+mj-cs"/>
              </a:rPr>
              <a:t>(STEPS 1-2 ON FG)</a:t>
            </a:r>
          </a:p>
        </p:txBody>
      </p:sp>
      <p:pic>
        <p:nvPicPr>
          <p:cNvPr id="2" name="Picture 2">
            <a:extLst>
              <a:ext uri="{FF2B5EF4-FFF2-40B4-BE49-F238E27FC236}">
                <a16:creationId xmlns:a16="http://schemas.microsoft.com/office/drawing/2014/main" id="{C8D7D006-3AE9-3269-3EDF-E2AE5A01C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29" t="3980" r="11346" b="3479"/>
          <a:stretch/>
        </p:blipFill>
        <p:spPr bwMode="auto">
          <a:xfrm>
            <a:off x="382137" y="272954"/>
            <a:ext cx="3889612" cy="6346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88421D2-C3A1-1C58-271E-730C6EE8DCD6}"/>
              </a:ext>
            </a:extLst>
          </p:cNvPr>
          <p:cNvSpPr txBox="1"/>
          <p:nvPr/>
        </p:nvSpPr>
        <p:spPr>
          <a:xfrm>
            <a:off x="4478772" y="2618538"/>
            <a:ext cx="4178667" cy="3723539"/>
          </a:xfrm>
          <a:prstGeom prst="rect">
            <a:avLst/>
          </a:prstGeom>
        </p:spPr>
        <p:txBody>
          <a:bodyPr vert="horz" lIns="91440" tIns="45720" rIns="91440" bIns="45720" rtlCol="0">
            <a:normAutofit/>
          </a:bodyPr>
          <a:lstStyle/>
          <a:p>
            <a:pPr indent="-228600" defTabSz="914400">
              <a:lnSpc>
                <a:spcPct val="90000"/>
              </a:lnSpc>
              <a:buFont typeface="Arial" panose="020B0604020202020204" pitchFamily="34" charset="0"/>
              <a:buChar char="•"/>
            </a:pPr>
            <a:endParaRPr lang="en-US" sz="2000" b="1" dirty="0">
              <a:solidFill>
                <a:srgbClr val="111111"/>
              </a:solidFill>
            </a:endParaRPr>
          </a:p>
          <a:p>
            <a:pPr marL="400050" indent="-342900" defTabSz="914400">
              <a:lnSpc>
                <a:spcPct val="90000"/>
              </a:lnSpc>
              <a:spcAft>
                <a:spcPts val="500"/>
              </a:spcAft>
              <a:buFont typeface="+mj-lt"/>
              <a:buAutoNum type="arabicPeriod"/>
            </a:pPr>
            <a:r>
              <a:rPr lang="en-US" sz="2000" dirty="0">
                <a:solidFill>
                  <a:srgbClr val="111111"/>
                </a:solidFill>
              </a:rPr>
              <a:t>Label Whirl-Pak bag with site ID, date, and deployment time</a:t>
            </a:r>
          </a:p>
          <a:p>
            <a:pPr marL="400050" indent="-342900" defTabSz="914400">
              <a:lnSpc>
                <a:spcPct val="90000"/>
              </a:lnSpc>
              <a:spcAft>
                <a:spcPts val="500"/>
              </a:spcAft>
              <a:buFont typeface="+mj-lt"/>
              <a:buAutoNum type="arabicPeriod"/>
            </a:pPr>
            <a:r>
              <a:rPr lang="en-US" sz="2000" dirty="0">
                <a:solidFill>
                  <a:srgbClr val="111111"/>
                </a:solidFill>
              </a:rPr>
              <a:t>Rinse the bottle 2X with DI water and check for OB contamination</a:t>
            </a:r>
          </a:p>
          <a:p>
            <a:pPr marL="400050" indent="-342900" defTabSz="914400">
              <a:lnSpc>
                <a:spcPct val="90000"/>
              </a:lnSpc>
              <a:spcAft>
                <a:spcPts val="500"/>
              </a:spcAft>
              <a:buFont typeface="+mj-lt"/>
              <a:buAutoNum type="arabicPeriod"/>
            </a:pPr>
            <a:r>
              <a:rPr lang="en-US" sz="2000" dirty="0">
                <a:solidFill>
                  <a:srgbClr val="111111"/>
                </a:solidFill>
              </a:rPr>
              <a:t>Tie monofilament line or rope around bottle neck</a:t>
            </a:r>
          </a:p>
          <a:p>
            <a:pPr marL="400050" indent="-342900" defTabSz="914400">
              <a:lnSpc>
                <a:spcPct val="90000"/>
              </a:lnSpc>
              <a:spcAft>
                <a:spcPts val="500"/>
              </a:spcAft>
              <a:buFont typeface="+mj-lt"/>
              <a:buAutoNum type="arabicPeriod"/>
            </a:pPr>
            <a:r>
              <a:rPr lang="en-US" sz="2000" dirty="0">
                <a:solidFill>
                  <a:srgbClr val="111111"/>
                </a:solidFill>
              </a:rPr>
              <a:t>Rinse scalpel with DI water and cut 4-6 inch equally spaced slits along the bottle’s length</a:t>
            </a:r>
          </a:p>
          <a:p>
            <a:pPr marL="57150" defTabSz="914400">
              <a:lnSpc>
                <a:spcPct val="90000"/>
              </a:lnSpc>
              <a:spcAft>
                <a:spcPts val="500"/>
              </a:spcAft>
            </a:pPr>
            <a:endParaRPr lang="en-US" sz="2000" dirty="0">
              <a:solidFill>
                <a:srgbClr val="111111"/>
              </a:solidFill>
            </a:endParaRPr>
          </a:p>
        </p:txBody>
      </p:sp>
    </p:spTree>
    <p:extLst>
      <p:ext uri="{BB962C8B-B14F-4D97-AF65-F5344CB8AC3E}">
        <p14:creationId xmlns:p14="http://schemas.microsoft.com/office/powerpoint/2010/main" val="4187175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92D86-DFD6-2D92-DCFA-35805A161A6F}"/>
            </a:ext>
          </a:extLst>
        </p:cNvPr>
        <p:cNvGrpSpPr/>
        <p:nvPr/>
      </p:nvGrpSpPr>
      <p:grpSpPr>
        <a:xfrm>
          <a:off x="0" y="0"/>
          <a:ext cx="0" cy="0"/>
          <a:chOff x="0" y="0"/>
          <a:chExt cx="0" cy="0"/>
        </a:xfrm>
      </p:grpSpPr>
      <p:pic>
        <p:nvPicPr>
          <p:cNvPr id="6" name="Content Placeholder 5" descr="A collage of images of a fish&#10;&#10;Description automatically generated">
            <a:extLst>
              <a:ext uri="{FF2B5EF4-FFF2-40B4-BE49-F238E27FC236}">
                <a16:creationId xmlns:a16="http://schemas.microsoft.com/office/drawing/2014/main" id="{109724CC-4205-63D2-948C-FE0650F18C98}"/>
              </a:ext>
            </a:extLst>
          </p:cNvPr>
          <p:cNvPicPr>
            <a:picLocks noGrp="1" noChangeAspect="1"/>
          </p:cNvPicPr>
          <p:nvPr>
            <p:ph idx="1"/>
          </p:nvPr>
        </p:nvPicPr>
        <p:blipFill>
          <a:blip r:embed="rId3"/>
          <a:stretch>
            <a:fillRect/>
          </a:stretch>
        </p:blipFill>
        <p:spPr>
          <a:xfrm>
            <a:off x="-1" y="857249"/>
            <a:ext cx="9144001" cy="5143501"/>
          </a:xfrm>
        </p:spPr>
      </p:pic>
    </p:spTree>
    <p:extLst>
      <p:ext uri="{BB962C8B-B14F-4D97-AF65-F5344CB8AC3E}">
        <p14:creationId xmlns:p14="http://schemas.microsoft.com/office/powerpoint/2010/main" val="237691164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40968" name="Rectangle 40967">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4BA5E7-22C9-C6B6-38BB-F37012A8FCD0}"/>
              </a:ext>
            </a:extLst>
          </p:cNvPr>
          <p:cNvSpPr/>
          <p:nvPr/>
        </p:nvSpPr>
        <p:spPr>
          <a:xfrm>
            <a:off x="-2265" y="-9144"/>
            <a:ext cx="9143979" cy="6858000"/>
          </a:xfrm>
          <a:prstGeom prst="rect">
            <a:avLst/>
          </a:prstGeom>
          <a:solidFill>
            <a:srgbClr val="1111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BAC86E-BB95-9740-B2E8-413B55640A2A}"/>
              </a:ext>
            </a:extLst>
          </p:cNvPr>
          <p:cNvPicPr>
            <a:picLocks/>
          </p:cNvPicPr>
          <p:nvPr/>
        </p:nvPicPr>
        <p:blipFill>
          <a:blip r:embed="rId3">
            <a:alphaModFix amt="40000"/>
          </a:blip>
          <a:srcRect/>
          <a:stretch/>
        </p:blipFill>
        <p:spPr>
          <a:xfrm flipH="1">
            <a:off x="-2266" y="-18288"/>
            <a:ext cx="9143979" cy="6857990"/>
          </a:xfrm>
          <a:prstGeom prst="rect">
            <a:avLst/>
          </a:prstGeom>
          <a:noFill/>
        </p:spPr>
      </p:pic>
      <p:sp>
        <p:nvSpPr>
          <p:cNvPr id="40962" name="Title 1"/>
          <p:cNvSpPr>
            <a:spLocks noGrp="1"/>
          </p:cNvSpPr>
          <p:nvPr>
            <p:ph type="title"/>
          </p:nvPr>
        </p:nvSpPr>
        <p:spPr>
          <a:xfrm>
            <a:off x="628650" y="365125"/>
            <a:ext cx="7886700" cy="1325563"/>
          </a:xfrm>
        </p:spPr>
        <p:txBody>
          <a:bodyPr>
            <a:normAutofit/>
          </a:bodyPr>
          <a:lstStyle/>
          <a:p>
            <a:r>
              <a:rPr lang="en-US" sz="4700" b="1">
                <a:solidFill>
                  <a:schemeClr val="bg1"/>
                </a:solidFill>
                <a:latin typeface="Arial" panose="020B0604020202020204" pitchFamily="34" charset="0"/>
                <a:cs typeface="Arial" panose="020B0604020202020204" pitchFamily="34" charset="0"/>
              </a:rPr>
              <a:t>SAMPLE ANALYSIS</a:t>
            </a:r>
          </a:p>
        </p:txBody>
      </p:sp>
      <p:sp>
        <p:nvSpPr>
          <p:cNvPr id="4097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3" name="Content Placeholder 2"/>
          <p:cNvSpPr>
            <a:spLocks noGrp="1"/>
          </p:cNvSpPr>
          <p:nvPr>
            <p:ph idx="1"/>
          </p:nvPr>
        </p:nvSpPr>
        <p:spPr>
          <a:xfrm>
            <a:off x="628650" y="2004446"/>
            <a:ext cx="7886700" cy="4176897"/>
          </a:xfrm>
        </p:spPr>
        <p:txBody>
          <a:bodyPr>
            <a:normAutofit/>
          </a:bodyPr>
          <a:lstStyle/>
          <a:p>
            <a:r>
              <a:rPr lang="en-US" sz="2400" dirty="0">
                <a:solidFill>
                  <a:schemeClr val="bg1"/>
                </a:solidFill>
                <a:latin typeface="Arial" panose="020B0604020202020204" pitchFamily="34" charset="0"/>
                <a:cs typeface="Arial" panose="020B0604020202020204" pitchFamily="34" charset="0"/>
              </a:rPr>
              <a:t>After 24-72 hours, place tampon on a clean surface in a dark setting </a:t>
            </a:r>
          </a:p>
          <a:p>
            <a:r>
              <a:rPr lang="en-US" sz="2400" dirty="0">
                <a:solidFill>
                  <a:schemeClr val="bg1"/>
                </a:solidFill>
                <a:latin typeface="Arial" panose="020B0604020202020204" pitchFamily="34" charset="0"/>
                <a:cs typeface="Arial" panose="020B0604020202020204" pitchFamily="34" charset="0"/>
              </a:rPr>
              <a:t>Gently unravel tampon and expose as much surface area as possible </a:t>
            </a:r>
          </a:p>
          <a:p>
            <a:r>
              <a:rPr lang="en-US" sz="2400" dirty="0">
                <a:solidFill>
                  <a:schemeClr val="bg1"/>
                </a:solidFill>
                <a:latin typeface="Arial" panose="020B0604020202020204" pitchFamily="34" charset="0"/>
                <a:cs typeface="Arial" panose="020B0604020202020204" pitchFamily="34" charset="0"/>
              </a:rPr>
              <a:t>Expose the tampon with a black light flashlight, looking for distinctive blue fluorescence </a:t>
            </a:r>
          </a:p>
          <a:p>
            <a:r>
              <a:rPr lang="en-US" sz="2400" dirty="0">
                <a:solidFill>
                  <a:schemeClr val="bg1"/>
                </a:solidFill>
                <a:latin typeface="Arial" panose="020B0604020202020204" pitchFamily="34" charset="0"/>
                <a:cs typeface="Arial" panose="020B0604020202020204" pitchFamily="34" charset="0"/>
              </a:rPr>
              <a:t>Document the presence or absence of fluorescence on the Monitoring Form</a:t>
            </a:r>
          </a:p>
        </p:txBody>
      </p:sp>
    </p:spTree>
    <p:extLst>
      <p:ext uri="{BB962C8B-B14F-4D97-AF65-F5344CB8AC3E}">
        <p14:creationId xmlns:p14="http://schemas.microsoft.com/office/powerpoint/2010/main" val="2979004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6532-FA99-928D-4DDA-5362B88377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AF378F-EAFF-4709-5CF2-420C9AF5759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42B575C6-0A4E-45AD-122E-A6D2980075DE}"/>
              </a:ext>
            </a:extLst>
          </p:cNvPr>
          <p:cNvSpPr/>
          <p:nvPr/>
        </p:nvSpPr>
        <p:spPr>
          <a:xfrm>
            <a:off x="0" y="0"/>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06CE710-3A13-641A-987D-4BD0443A7713}"/>
              </a:ext>
            </a:extLst>
          </p:cNvPr>
          <p:cNvSpPr>
            <a:spLocks noGrp="1"/>
          </p:cNvSpPr>
          <p:nvPr>
            <p:ph type="subTitle" idx="1"/>
          </p:nvPr>
        </p:nvSpPr>
        <p:spPr>
          <a:xfrm>
            <a:off x="0" y="2101984"/>
            <a:ext cx="9144001" cy="265403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95537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CEA9-25B4-068B-7C91-9ED5D679F14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7A33F2-8B6E-5FFD-63B1-536DB1C606D4}"/>
              </a:ext>
            </a:extLst>
          </p:cNvPr>
          <p:cNvSpPr>
            <a:spLocks noGrp="1"/>
          </p:cNvSpPr>
          <p:nvPr>
            <p:ph sz="half" idx="1"/>
          </p:nvPr>
        </p:nvSpPr>
        <p:spPr>
          <a:xfrm>
            <a:off x="0" y="3402205"/>
            <a:ext cx="9144000" cy="3455795"/>
          </a:xfrm>
        </p:spPr>
        <p:txBody>
          <a:bodyPr numCol="2">
            <a:noAutofit/>
          </a:bodyPr>
          <a:lstStyle/>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Black Photosensitive Whirl-Pak</a:t>
            </a:r>
            <a:r>
              <a:rPr lang="en-US" sz="2400" b="1" dirty="0">
                <a:solidFill>
                  <a:srgbClr val="111111"/>
                </a:solidFill>
                <a:latin typeface="Arial" panose="020B0604020202020204" pitchFamily="34" charset="0"/>
                <a:cs typeface="Arial" panose="020B0604020202020204" pitchFamily="34" charset="0"/>
              </a:rPr>
              <a:t>®</a:t>
            </a:r>
            <a:r>
              <a:rPr lang="en-US" sz="2100" dirty="0">
                <a:solidFill>
                  <a:srgbClr val="111111"/>
                </a:solidFill>
                <a:latin typeface="Arial" panose="020B0604020202020204" pitchFamily="34" charset="0"/>
                <a:cs typeface="Arial" panose="020B0604020202020204" pitchFamily="34" charset="0"/>
              </a:rPr>
              <a:t> Bags – make sure seal is not broken </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DI water</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Organic Cotton Tampons (e.g., </a:t>
            </a:r>
            <a:r>
              <a:rPr lang="en-US" sz="2100" dirty="0" err="1">
                <a:solidFill>
                  <a:srgbClr val="111111"/>
                </a:solidFill>
                <a:latin typeface="Arial" panose="020B0604020202020204" pitchFamily="34" charset="0"/>
                <a:cs typeface="Arial" panose="020B0604020202020204" pitchFamily="34" charset="0"/>
              </a:rPr>
              <a:t>Natracare</a:t>
            </a:r>
            <a:r>
              <a:rPr lang="en-US" sz="2100" dirty="0">
                <a:solidFill>
                  <a:srgbClr val="111111"/>
                </a:solidFill>
                <a:latin typeface="Arial" panose="020B0604020202020204" pitchFamily="34" charset="0"/>
                <a:cs typeface="Arial" panose="020B0604020202020204" pitchFamily="34" charset="0"/>
              </a:rPr>
              <a:t>)</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Gloves</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Fine Tip Sharpie</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365 nm UV LED Black Light Flashlight</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Tweezers</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Waste Bottle</a:t>
            </a:r>
          </a:p>
          <a:p>
            <a:pPr marL="457200" indent="-457200">
              <a:buFont typeface="+mj-lt"/>
              <a:buAutoNum type="arabicPeriod"/>
            </a:pPr>
            <a:r>
              <a:rPr lang="en-US" sz="2100" dirty="0">
                <a:solidFill>
                  <a:srgbClr val="111111"/>
                </a:solidFill>
                <a:latin typeface="Arial" panose="020B0604020202020204" pitchFamily="34" charset="0"/>
                <a:cs typeface="Arial" panose="020B0604020202020204" pitchFamily="34" charset="0"/>
              </a:rPr>
              <a:t>Sample Bucket or Extension Pole (optional) </a:t>
            </a:r>
          </a:p>
        </p:txBody>
      </p:sp>
      <p:sp>
        <p:nvSpPr>
          <p:cNvPr id="8" name="Rectangle 7">
            <a:extLst>
              <a:ext uri="{FF2B5EF4-FFF2-40B4-BE49-F238E27FC236}">
                <a16:creationId xmlns:a16="http://schemas.microsoft.com/office/drawing/2014/main" id="{0AF1B527-1A42-9A32-71EA-48F7ECACC9FB}"/>
              </a:ext>
            </a:extLst>
          </p:cNvPr>
          <p:cNvSpPr/>
          <p:nvPr/>
        </p:nvSpPr>
        <p:spPr>
          <a:xfrm>
            <a:off x="306729" y="2730734"/>
            <a:ext cx="8530542" cy="584775"/>
          </a:xfrm>
          <a:prstGeom prst="rect">
            <a:avLst/>
          </a:prstGeom>
        </p:spPr>
        <p:txBody>
          <a:bodyPr wrap="square">
            <a:spAutoFit/>
          </a:bodyPr>
          <a:lstStyle/>
          <a:p>
            <a:pPr algn="ctr"/>
            <a:r>
              <a:rPr lang="en-US" sz="3200" b="1" dirty="0">
                <a:solidFill>
                  <a:srgbClr val="005481"/>
                </a:solidFill>
                <a:latin typeface="Arial" panose="020B0604020202020204" pitchFamily="34" charset="0"/>
                <a:cs typeface="Arial" panose="020B0604020202020204" pitchFamily="34" charset="0"/>
              </a:rPr>
              <a:t>WHIRL-PAK METHOD SUPPLIES</a:t>
            </a:r>
          </a:p>
        </p:txBody>
      </p:sp>
      <p:pic>
        <p:nvPicPr>
          <p:cNvPr id="11" name="Picture 10" descr="A group of people looking at a fish in the water&#10;&#10;Description automatically generated">
            <a:extLst>
              <a:ext uri="{FF2B5EF4-FFF2-40B4-BE49-F238E27FC236}">
                <a16:creationId xmlns:a16="http://schemas.microsoft.com/office/drawing/2014/main" id="{32396E5E-EA3A-FCD1-5B77-5F7E1E1B5050}"/>
              </a:ext>
            </a:extLst>
          </p:cNvPr>
          <p:cNvPicPr>
            <a:picLocks noChangeAspect="1"/>
          </p:cNvPicPr>
          <p:nvPr/>
        </p:nvPicPr>
        <p:blipFill>
          <a:blip r:embed="rId3"/>
          <a:srcRect t="15976" b="41390"/>
          <a:stretch/>
        </p:blipFill>
        <p:spPr>
          <a:xfrm>
            <a:off x="0" y="0"/>
            <a:ext cx="9144000" cy="2644038"/>
          </a:xfrm>
          <a:prstGeom prst="rect">
            <a:avLst/>
          </a:prstGeom>
        </p:spPr>
      </p:pic>
    </p:spTree>
    <p:extLst>
      <p:ext uri="{BB962C8B-B14F-4D97-AF65-F5344CB8AC3E}">
        <p14:creationId xmlns:p14="http://schemas.microsoft.com/office/powerpoint/2010/main" val="4246679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1AFA4-D71B-1561-CE2D-8AE0031ADD5B}"/>
            </a:ext>
          </a:extLst>
        </p:cNvPr>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DE64A2B4-0E41-4AE8-3762-4FB26CB1D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F390041A-E881-1484-EAE0-D8F2D4463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4B0676-7D34-0D57-BEAA-C89F87A659A1}"/>
              </a:ext>
            </a:extLst>
          </p:cNvPr>
          <p:cNvSpPr txBox="1"/>
          <p:nvPr/>
        </p:nvSpPr>
        <p:spPr>
          <a:xfrm>
            <a:off x="4572000" y="762001"/>
            <a:ext cx="3647940" cy="170824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700" b="1" dirty="0">
                <a:solidFill>
                  <a:srgbClr val="005481"/>
                </a:solidFill>
                <a:latin typeface="+mj-lt"/>
                <a:ea typeface="+mj-ea"/>
                <a:cs typeface="+mj-cs"/>
              </a:rPr>
              <a:t>WHIRL-PAK METHOD - SAMPLE COLLECTION</a:t>
            </a:r>
          </a:p>
          <a:p>
            <a:pPr algn="ctr" defTabSz="914400">
              <a:lnSpc>
                <a:spcPct val="90000"/>
              </a:lnSpc>
              <a:spcBef>
                <a:spcPct val="0"/>
              </a:spcBef>
              <a:spcAft>
                <a:spcPts val="600"/>
              </a:spcAft>
            </a:pPr>
            <a:r>
              <a:rPr lang="en-US" sz="2700" b="1" i="1" dirty="0">
                <a:solidFill>
                  <a:srgbClr val="005481"/>
                </a:solidFill>
                <a:latin typeface="+mj-lt"/>
                <a:ea typeface="+mj-ea"/>
                <a:cs typeface="+mj-cs"/>
              </a:rPr>
              <a:t>(STEPS 3-4 ON FG)</a:t>
            </a:r>
          </a:p>
        </p:txBody>
      </p:sp>
      <p:pic>
        <p:nvPicPr>
          <p:cNvPr id="3" name="Picture 3">
            <a:extLst>
              <a:ext uri="{FF2B5EF4-FFF2-40B4-BE49-F238E27FC236}">
                <a16:creationId xmlns:a16="http://schemas.microsoft.com/office/drawing/2014/main" id="{D742B180-02A5-51A9-029D-1CE3894001F4}"/>
              </a:ext>
            </a:extLst>
          </p:cNvPr>
          <p:cNvPicPr>
            <a:picLocks noChangeAspect="1" noChangeArrowheads="1"/>
          </p:cNvPicPr>
          <p:nvPr/>
        </p:nvPicPr>
        <p:blipFill>
          <a:blip r:embed="rId3"/>
          <a:srcRect l="13219" r="13219"/>
          <a:stretch/>
        </p:blipFill>
        <p:spPr bwMode="auto">
          <a:xfrm>
            <a:off x="20" y="-2"/>
            <a:ext cx="4367264" cy="65509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4341B60-2F4E-D4CC-26EB-CEA00248D92C}"/>
              </a:ext>
            </a:extLst>
          </p:cNvPr>
          <p:cNvSpPr txBox="1"/>
          <p:nvPr/>
        </p:nvSpPr>
        <p:spPr>
          <a:xfrm>
            <a:off x="4469642" y="2502838"/>
            <a:ext cx="3852656" cy="3769835"/>
          </a:xfrm>
          <a:prstGeom prst="rect">
            <a:avLst/>
          </a:prstGeom>
        </p:spPr>
        <p:txBody>
          <a:bodyPr vert="horz" lIns="91440" tIns="45720" rIns="91440" bIns="45720" rtlCol="0" anchor="ctr">
            <a:noAutofit/>
          </a:bodyPr>
          <a:lstStyle/>
          <a:p>
            <a:pPr indent="-228600" defTabSz="914400">
              <a:lnSpc>
                <a:spcPct val="90000"/>
              </a:lnSpc>
              <a:buFont typeface="Arial" panose="020B0604020202020204" pitchFamily="34" charset="0"/>
              <a:buChar char="•"/>
            </a:pPr>
            <a:endParaRPr lang="en-US" sz="2400" b="1" dirty="0">
              <a:solidFill>
                <a:srgbClr val="111111"/>
              </a:solidFill>
            </a:endParaRPr>
          </a:p>
          <a:p>
            <a:pPr marL="400050" indent="-228600" defTabSz="914400">
              <a:lnSpc>
                <a:spcPct val="90000"/>
              </a:lnSpc>
              <a:spcAft>
                <a:spcPts val="500"/>
              </a:spcAft>
              <a:buFont typeface="Arial" panose="020B0604020202020204" pitchFamily="34" charset="0"/>
              <a:buChar char="•"/>
            </a:pPr>
            <a:r>
              <a:rPr lang="en-US" sz="2400" dirty="0">
                <a:solidFill>
                  <a:srgbClr val="111111"/>
                </a:solidFill>
              </a:rPr>
              <a:t>After collecting the water sample, remove the tampon from its packaging and place in Whirl-Pak bag </a:t>
            </a:r>
          </a:p>
          <a:p>
            <a:pPr marL="400050" indent="-228600" defTabSz="914400">
              <a:lnSpc>
                <a:spcPct val="90000"/>
              </a:lnSpc>
              <a:spcAft>
                <a:spcPts val="500"/>
              </a:spcAft>
              <a:buFont typeface="Arial" panose="020B0604020202020204" pitchFamily="34" charset="0"/>
              <a:buChar char="•"/>
            </a:pPr>
            <a:r>
              <a:rPr lang="en-US" sz="2400" dirty="0">
                <a:solidFill>
                  <a:srgbClr val="111111"/>
                </a:solidFill>
              </a:rPr>
              <a:t>Allow tampon to soak in the Whirl-Pak bag (positioned upright)</a:t>
            </a:r>
          </a:p>
        </p:txBody>
      </p:sp>
    </p:spTree>
    <p:extLst>
      <p:ext uri="{BB962C8B-B14F-4D97-AF65-F5344CB8AC3E}">
        <p14:creationId xmlns:p14="http://schemas.microsoft.com/office/powerpoint/2010/main" val="1257405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9EB2546-98F3-3B44-AFB0-1C5BDA6BEA5B}"/>
              </a:ext>
            </a:extLst>
          </p:cNvPr>
          <p:cNvSpPr txBox="1"/>
          <p:nvPr/>
        </p:nvSpPr>
        <p:spPr>
          <a:xfrm>
            <a:off x="1" y="0"/>
            <a:ext cx="9143999" cy="1782732"/>
          </a:xfrm>
          <a:prstGeom prst="rect">
            <a:avLst/>
          </a:prstGeom>
          <a:solidFill>
            <a:srgbClr val="005481"/>
          </a:solidFill>
        </p:spPr>
        <p:txBody>
          <a:bodyPr wrap="square" rtlCol="0">
            <a:spAutoFit/>
          </a:bodyPr>
          <a:lstStyle/>
          <a:p>
            <a:pPr algn="ctr">
              <a:lnSpc>
                <a:spcPts val="4500"/>
              </a:lnSpc>
            </a:pPr>
            <a:endParaRPr lang="en-US" sz="1100" b="1" spc="225" dirty="0">
              <a:solidFill>
                <a:schemeClr val="bg1"/>
              </a:solidFill>
              <a:latin typeface="Adobe Garamond Pro Bold" panose="02020602060506020403" pitchFamily="18" charset="0"/>
              <a:ea typeface="League Spartan" charset="0"/>
              <a:cs typeface="Poppins SemiBold" pitchFamily="2" charset="77"/>
            </a:endParaRPr>
          </a:p>
          <a:p>
            <a:pPr algn="ctr">
              <a:lnSpc>
                <a:spcPts val="4500"/>
              </a:lnSpc>
            </a:pPr>
            <a:r>
              <a:rPr lang="en-US" sz="4800" b="1" spc="225" dirty="0">
                <a:solidFill>
                  <a:schemeClr val="bg1"/>
                </a:solidFill>
                <a:latin typeface="Arial" panose="020B0604020202020204" pitchFamily="34" charset="0"/>
                <a:ea typeface="League Spartan" charset="0"/>
                <a:cs typeface="Arial" panose="020B0604020202020204" pitchFamily="34" charset="0"/>
              </a:rPr>
              <a:t>AGENDA</a:t>
            </a:r>
          </a:p>
          <a:p>
            <a:pPr algn="ctr">
              <a:lnSpc>
                <a:spcPts val="4500"/>
              </a:lnSpc>
            </a:pPr>
            <a:endParaRPr lang="en-US" sz="1000" b="1" spc="225" dirty="0">
              <a:solidFill>
                <a:schemeClr val="bg1"/>
              </a:solidFill>
              <a:latin typeface="Adobe Garamond Pro Bold" panose="02020602060506020403" pitchFamily="18" charset="0"/>
              <a:ea typeface="League Spartan" charset="0"/>
              <a:cs typeface="Poppins SemiBold" pitchFamily="2" charset="77"/>
            </a:endParaRPr>
          </a:p>
        </p:txBody>
      </p:sp>
      <p:sp>
        <p:nvSpPr>
          <p:cNvPr id="44" name="Rounded Rectangle 43">
            <a:extLst>
              <a:ext uri="{FF2B5EF4-FFF2-40B4-BE49-F238E27FC236}">
                <a16:creationId xmlns:a16="http://schemas.microsoft.com/office/drawing/2014/main" id="{035708F4-0684-584E-BA6B-6F0EF847FA0B}"/>
              </a:ext>
            </a:extLst>
          </p:cNvPr>
          <p:cNvSpPr/>
          <p:nvPr/>
        </p:nvSpPr>
        <p:spPr>
          <a:xfrm>
            <a:off x="1015538" y="3016282"/>
            <a:ext cx="498176" cy="496974"/>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A08E"/>
              </a:solidFill>
            </a:endParaRPr>
          </a:p>
        </p:txBody>
      </p:sp>
      <p:grpSp>
        <p:nvGrpSpPr>
          <p:cNvPr id="7" name="Group 6">
            <a:extLst>
              <a:ext uri="{FF2B5EF4-FFF2-40B4-BE49-F238E27FC236}">
                <a16:creationId xmlns:a16="http://schemas.microsoft.com/office/drawing/2014/main" id="{A46FFB76-48DC-4886-821C-E0577CB8F16D}"/>
              </a:ext>
            </a:extLst>
          </p:cNvPr>
          <p:cNvGrpSpPr/>
          <p:nvPr/>
        </p:nvGrpSpPr>
        <p:grpSpPr>
          <a:xfrm>
            <a:off x="1015538" y="4754994"/>
            <a:ext cx="6823824" cy="738664"/>
            <a:chOff x="4221618" y="3064952"/>
            <a:chExt cx="9098430" cy="984885"/>
          </a:xfrm>
        </p:grpSpPr>
        <p:sp>
          <p:nvSpPr>
            <p:cNvPr id="57" name="TextBox 56">
              <a:extLst>
                <a:ext uri="{FF2B5EF4-FFF2-40B4-BE49-F238E27FC236}">
                  <a16:creationId xmlns:a16="http://schemas.microsoft.com/office/drawing/2014/main" id="{09FFF643-4CFC-E046-B01B-110B6F589441}"/>
                </a:ext>
              </a:extLst>
            </p:cNvPr>
            <p:cNvSpPr txBox="1"/>
            <p:nvPr/>
          </p:nvSpPr>
          <p:spPr>
            <a:xfrm>
              <a:off x="5181779" y="3064952"/>
              <a:ext cx="8138269" cy="984885"/>
            </a:xfrm>
            <a:prstGeom prst="rect">
              <a:avLst/>
            </a:prstGeom>
            <a:noFill/>
          </p:spPr>
          <p:txBody>
            <a:bodyPr wrap="square" rtlCol="0" anchor="ctr" anchorCtr="0">
              <a:spAutoFit/>
            </a:bodyPr>
            <a:lstStyle/>
            <a:p>
              <a:pPr lvl="0">
                <a:lnSpc>
                  <a:spcPct val="100000"/>
                </a:lnSpc>
              </a:pPr>
              <a:r>
                <a:rPr lang="en-US" sz="2100" b="1" dirty="0">
                  <a:solidFill>
                    <a:schemeClr val="tx2"/>
                  </a:solidFill>
                  <a:latin typeface="Arial" panose="020B0604020202020204" pitchFamily="34" charset="0"/>
                  <a:ea typeface="League Spartan" charset="0"/>
                  <a:cs typeface="Arial" panose="020B0604020202020204" pitchFamily="34" charset="0"/>
                </a:rPr>
                <a:t>Phase III – Conduct protocols without trainer assistance</a:t>
              </a:r>
              <a:endParaRPr lang="en-US" sz="2100" dirty="0">
                <a:solidFill>
                  <a:schemeClr val="tx2"/>
                </a:solidFill>
                <a:latin typeface="Arial" panose="020B0604020202020204" pitchFamily="34" charset="0"/>
                <a:cs typeface="Arial" panose="020B0604020202020204" pitchFamily="34" charset="0"/>
              </a:endParaRPr>
            </a:p>
          </p:txBody>
        </p:sp>
        <p:sp>
          <p:nvSpPr>
            <p:cNvPr id="19" name="Rounded Rectangle 52">
              <a:extLst>
                <a:ext uri="{FF2B5EF4-FFF2-40B4-BE49-F238E27FC236}">
                  <a16:creationId xmlns:a16="http://schemas.microsoft.com/office/drawing/2014/main" id="{854FE6DC-2DDA-6B46-ADBB-10639F73E2E0}"/>
                </a:ext>
              </a:extLst>
            </p:cNvPr>
            <p:cNvSpPr/>
            <p:nvPr/>
          </p:nvSpPr>
          <p:spPr>
            <a:xfrm>
              <a:off x="4221618" y="3202814"/>
              <a:ext cx="664234" cy="662632"/>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00A08E"/>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BE386D1-BC45-F648-99B6-0570F3D0F2AA}"/>
                </a:ext>
              </a:extLst>
            </p:cNvPr>
            <p:cNvSpPr txBox="1"/>
            <p:nvPr/>
          </p:nvSpPr>
          <p:spPr>
            <a:xfrm>
              <a:off x="4329265" y="3252347"/>
              <a:ext cx="444995" cy="553997"/>
            </a:xfrm>
            <a:prstGeom prst="rect">
              <a:avLst/>
            </a:prstGeom>
            <a:noFill/>
          </p:spPr>
          <p:txBody>
            <a:bodyPr wrap="none" rtlCol="0" anchor="ctr" anchorCtr="0">
              <a:spAutoFit/>
            </a:bodyPr>
            <a:lstStyle/>
            <a:p>
              <a:pPr algn="ctr"/>
              <a:r>
                <a:rPr lang="en-US" sz="2100" b="1" dirty="0">
                  <a:solidFill>
                    <a:schemeClr val="bg1"/>
                  </a:solidFill>
                  <a:latin typeface="Arial" panose="020B0604020202020204" pitchFamily="34" charset="0"/>
                  <a:ea typeface="League Spartan" charset="0"/>
                  <a:cs typeface="Arial" panose="020B0604020202020204" pitchFamily="34" charset="0"/>
                </a:rPr>
                <a:t>4</a:t>
              </a:r>
            </a:p>
          </p:txBody>
        </p:sp>
      </p:grpSp>
      <p:grpSp>
        <p:nvGrpSpPr>
          <p:cNvPr id="6" name="Group 5">
            <a:extLst>
              <a:ext uri="{FF2B5EF4-FFF2-40B4-BE49-F238E27FC236}">
                <a16:creationId xmlns:a16="http://schemas.microsoft.com/office/drawing/2014/main" id="{1F4A055F-6A79-4666-B552-478C079DB990}"/>
              </a:ext>
            </a:extLst>
          </p:cNvPr>
          <p:cNvGrpSpPr/>
          <p:nvPr/>
        </p:nvGrpSpPr>
        <p:grpSpPr>
          <a:xfrm>
            <a:off x="1015538" y="5816824"/>
            <a:ext cx="4013766" cy="496974"/>
            <a:chOff x="4223585" y="4150905"/>
            <a:chExt cx="5351690" cy="662632"/>
          </a:xfrm>
        </p:grpSpPr>
        <p:sp>
          <p:nvSpPr>
            <p:cNvPr id="37" name="TextBox 36">
              <a:extLst>
                <a:ext uri="{FF2B5EF4-FFF2-40B4-BE49-F238E27FC236}">
                  <a16:creationId xmlns:a16="http://schemas.microsoft.com/office/drawing/2014/main" id="{1405E336-7F29-AD48-ADE9-A3BC8513015E}"/>
                </a:ext>
              </a:extLst>
            </p:cNvPr>
            <p:cNvSpPr txBox="1"/>
            <p:nvPr/>
          </p:nvSpPr>
          <p:spPr>
            <a:xfrm>
              <a:off x="5165604" y="4204410"/>
              <a:ext cx="4409671" cy="553997"/>
            </a:xfrm>
            <a:prstGeom prst="rect">
              <a:avLst/>
            </a:prstGeom>
            <a:noFill/>
          </p:spPr>
          <p:txBody>
            <a:bodyPr wrap="none" rtlCol="0" anchor="ctr" anchorCtr="0">
              <a:spAutoFit/>
            </a:bodyPr>
            <a:lstStyle/>
            <a:p>
              <a:r>
                <a:rPr lang="en-US" sz="2100" b="1" dirty="0">
                  <a:solidFill>
                    <a:schemeClr val="tx2"/>
                  </a:solidFill>
                  <a:latin typeface="Arial" panose="020B0604020202020204" pitchFamily="34" charset="0"/>
                  <a:ea typeface="League Spartan" charset="0"/>
                  <a:cs typeface="Arial" panose="020B0604020202020204" pitchFamily="34" charset="0"/>
                </a:rPr>
                <a:t>Wrap Up and Next Steps</a:t>
              </a:r>
            </a:p>
          </p:txBody>
        </p:sp>
        <p:sp>
          <p:nvSpPr>
            <p:cNvPr id="23" name="Rounded Rectangle 52">
              <a:extLst>
                <a:ext uri="{FF2B5EF4-FFF2-40B4-BE49-F238E27FC236}">
                  <a16:creationId xmlns:a16="http://schemas.microsoft.com/office/drawing/2014/main" id="{CC7AB88B-B7D5-4C4B-89F5-C630773CAE0F}"/>
                </a:ext>
              </a:extLst>
            </p:cNvPr>
            <p:cNvSpPr/>
            <p:nvPr/>
          </p:nvSpPr>
          <p:spPr>
            <a:xfrm>
              <a:off x="4223585" y="4150905"/>
              <a:ext cx="664234" cy="662632"/>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00A08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D9B5B4E-FC70-1640-84F8-15F4919ADC2F}"/>
                </a:ext>
              </a:extLst>
            </p:cNvPr>
            <p:cNvSpPr txBox="1"/>
            <p:nvPr/>
          </p:nvSpPr>
          <p:spPr>
            <a:xfrm>
              <a:off x="4333204" y="4205220"/>
              <a:ext cx="444995" cy="553997"/>
            </a:xfrm>
            <a:prstGeom prst="rect">
              <a:avLst/>
            </a:prstGeom>
            <a:noFill/>
          </p:spPr>
          <p:txBody>
            <a:bodyPr wrap="none" rtlCol="0" anchor="ctr" anchorCtr="0">
              <a:spAutoFit/>
            </a:bodyPr>
            <a:lstStyle/>
            <a:p>
              <a:pPr algn="ctr"/>
              <a:r>
                <a:rPr lang="en-US" sz="2100" b="1" dirty="0">
                  <a:solidFill>
                    <a:schemeClr val="bg1"/>
                  </a:solidFill>
                  <a:latin typeface="Arial" panose="020B0604020202020204" pitchFamily="34" charset="0"/>
                  <a:ea typeface="League Spartan" charset="0"/>
                  <a:cs typeface="Arial" panose="020B0604020202020204" pitchFamily="34" charset="0"/>
                </a:rPr>
                <a:t>5</a:t>
              </a:r>
            </a:p>
          </p:txBody>
        </p:sp>
      </p:grpSp>
      <p:grpSp>
        <p:nvGrpSpPr>
          <p:cNvPr id="8" name="Group 7">
            <a:extLst>
              <a:ext uri="{FF2B5EF4-FFF2-40B4-BE49-F238E27FC236}">
                <a16:creationId xmlns:a16="http://schemas.microsoft.com/office/drawing/2014/main" id="{EBE44695-4D55-474B-BDB6-574CAF83ADE6}"/>
              </a:ext>
            </a:extLst>
          </p:cNvPr>
          <p:cNvGrpSpPr/>
          <p:nvPr/>
        </p:nvGrpSpPr>
        <p:grpSpPr>
          <a:xfrm>
            <a:off x="1015538" y="3941730"/>
            <a:ext cx="7712826" cy="496974"/>
            <a:chOff x="4211015" y="2228415"/>
            <a:chExt cx="10283761" cy="662632"/>
          </a:xfrm>
        </p:grpSpPr>
        <p:sp>
          <p:nvSpPr>
            <p:cNvPr id="46" name="Rounded Rectangle 45">
              <a:extLst>
                <a:ext uri="{FF2B5EF4-FFF2-40B4-BE49-F238E27FC236}">
                  <a16:creationId xmlns:a16="http://schemas.microsoft.com/office/drawing/2014/main" id="{63A3970D-67A5-8547-B444-ADEEAE7C0040}"/>
                </a:ext>
              </a:extLst>
            </p:cNvPr>
            <p:cNvSpPr/>
            <p:nvPr/>
          </p:nvSpPr>
          <p:spPr>
            <a:xfrm>
              <a:off x="4211015" y="2228415"/>
              <a:ext cx="664234" cy="662632"/>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00A08E"/>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1759F5A-3194-CD4C-B7FF-8A83B27DB2C6}"/>
                </a:ext>
              </a:extLst>
            </p:cNvPr>
            <p:cNvSpPr txBox="1"/>
            <p:nvPr/>
          </p:nvSpPr>
          <p:spPr>
            <a:xfrm>
              <a:off x="4320634" y="2277326"/>
              <a:ext cx="444994" cy="553997"/>
            </a:xfrm>
            <a:prstGeom prst="rect">
              <a:avLst/>
            </a:prstGeom>
            <a:noFill/>
          </p:spPr>
          <p:txBody>
            <a:bodyPr wrap="none" rtlCol="0" anchor="ctr" anchorCtr="0">
              <a:spAutoFit/>
            </a:bodyPr>
            <a:lstStyle/>
            <a:p>
              <a:pPr algn="ctr"/>
              <a:r>
                <a:rPr lang="en-US" sz="2100" b="1" dirty="0">
                  <a:solidFill>
                    <a:schemeClr val="bg1"/>
                  </a:solidFill>
                  <a:latin typeface="Arial" panose="020B0604020202020204" pitchFamily="34" charset="0"/>
                  <a:ea typeface="League Spartan" charset="0"/>
                  <a:cs typeface="Arial" panose="020B0604020202020204" pitchFamily="34" charset="0"/>
                </a:rPr>
                <a:t>3</a:t>
              </a:r>
            </a:p>
          </p:txBody>
        </p:sp>
        <p:sp>
          <p:nvSpPr>
            <p:cNvPr id="15" name="TextBox 14">
              <a:extLst>
                <a:ext uri="{FF2B5EF4-FFF2-40B4-BE49-F238E27FC236}">
                  <a16:creationId xmlns:a16="http://schemas.microsoft.com/office/drawing/2014/main" id="{6421C01A-F111-AF42-8A8E-CCAD5CE8CD4B}"/>
                </a:ext>
              </a:extLst>
            </p:cNvPr>
            <p:cNvSpPr txBox="1"/>
            <p:nvPr/>
          </p:nvSpPr>
          <p:spPr>
            <a:xfrm>
              <a:off x="5167569" y="2273822"/>
              <a:ext cx="9327207" cy="553997"/>
            </a:xfrm>
            <a:prstGeom prst="rect">
              <a:avLst/>
            </a:prstGeom>
            <a:noFill/>
          </p:spPr>
          <p:txBody>
            <a:bodyPr wrap="square" rtlCol="0" anchor="ctr" anchorCtr="0">
              <a:spAutoFit/>
            </a:bodyPr>
            <a:lstStyle/>
            <a:p>
              <a:r>
                <a:rPr lang="en-US" sz="2100" b="1" dirty="0">
                  <a:solidFill>
                    <a:schemeClr val="tx2"/>
                  </a:solidFill>
                  <a:latin typeface="Arial" panose="020B0604020202020204" pitchFamily="34" charset="0"/>
                  <a:ea typeface="League Spartan" charset="0"/>
                  <a:cs typeface="Arial" panose="020B0604020202020204" pitchFamily="34" charset="0"/>
                </a:rPr>
                <a:t>Phase II – Conduct protocols with trainer assistance </a:t>
              </a:r>
              <a:endParaRPr lang="en-US" sz="2100" dirty="0">
                <a:solidFill>
                  <a:schemeClr val="tx2"/>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1C356CCE-72FA-4A3B-A71F-4A8DD3EE9269}"/>
              </a:ext>
            </a:extLst>
          </p:cNvPr>
          <p:cNvGrpSpPr/>
          <p:nvPr/>
        </p:nvGrpSpPr>
        <p:grpSpPr>
          <a:xfrm>
            <a:off x="1106869" y="2862490"/>
            <a:ext cx="6339199" cy="610028"/>
            <a:chOff x="4265668" y="1759014"/>
            <a:chExt cx="17732407" cy="333934"/>
          </a:xfrm>
        </p:grpSpPr>
        <p:sp>
          <p:nvSpPr>
            <p:cNvPr id="47" name="TextBox 46">
              <a:extLst>
                <a:ext uri="{FF2B5EF4-FFF2-40B4-BE49-F238E27FC236}">
                  <a16:creationId xmlns:a16="http://schemas.microsoft.com/office/drawing/2014/main" id="{E86AE49B-E1F1-6749-88BD-93FCFF63C125}"/>
                </a:ext>
              </a:extLst>
            </p:cNvPr>
            <p:cNvSpPr txBox="1"/>
            <p:nvPr/>
          </p:nvSpPr>
          <p:spPr>
            <a:xfrm>
              <a:off x="4265668" y="1865501"/>
              <a:ext cx="897703" cy="227447"/>
            </a:xfrm>
            <a:prstGeom prst="rect">
              <a:avLst/>
            </a:prstGeom>
            <a:noFill/>
          </p:spPr>
          <p:txBody>
            <a:bodyPr wrap="none" rtlCol="0" anchor="ctr" anchorCtr="0">
              <a:spAutoFit/>
            </a:bodyPr>
            <a:lstStyle/>
            <a:p>
              <a:pPr algn="ctr"/>
              <a:r>
                <a:rPr lang="en-US" sz="2100" b="1" dirty="0">
                  <a:solidFill>
                    <a:schemeClr val="bg1"/>
                  </a:solidFill>
                  <a:ea typeface="League Spartan" charset="0"/>
                  <a:cs typeface="Poppins SemiBold" pitchFamily="2" charset="77"/>
                </a:rPr>
                <a:t>2</a:t>
              </a:r>
            </a:p>
          </p:txBody>
        </p:sp>
        <p:sp>
          <p:nvSpPr>
            <p:cNvPr id="16" name="Rectangle 15">
              <a:extLst>
                <a:ext uri="{FF2B5EF4-FFF2-40B4-BE49-F238E27FC236}">
                  <a16:creationId xmlns:a16="http://schemas.microsoft.com/office/drawing/2014/main" id="{E21B5E37-4DA1-A44E-8AC1-C7A54811AFC9}"/>
                </a:ext>
              </a:extLst>
            </p:cNvPr>
            <p:cNvSpPr/>
            <p:nvPr/>
          </p:nvSpPr>
          <p:spPr>
            <a:xfrm>
              <a:off x="6024559" y="1759014"/>
              <a:ext cx="15973516" cy="227447"/>
            </a:xfrm>
            <a:prstGeom prst="rect">
              <a:avLst/>
            </a:prstGeom>
          </p:spPr>
          <p:txBody>
            <a:bodyPr wrap="square">
              <a:spAutoFit/>
            </a:bodyPr>
            <a:lstStyle/>
            <a:p>
              <a:pPr lvl="0">
                <a:lnSpc>
                  <a:spcPct val="100000"/>
                </a:lnSpc>
              </a:pPr>
              <a:endParaRPr lang="en-US" sz="2100" dirty="0">
                <a:solidFill>
                  <a:schemeClr val="tx2"/>
                </a:solidFill>
              </a:endParaRPr>
            </a:p>
          </p:txBody>
        </p:sp>
      </p:grpSp>
      <p:sp>
        <p:nvSpPr>
          <p:cNvPr id="26" name="Rounded Rectangle 43">
            <a:extLst>
              <a:ext uri="{FF2B5EF4-FFF2-40B4-BE49-F238E27FC236}">
                <a16:creationId xmlns:a16="http://schemas.microsoft.com/office/drawing/2014/main" id="{5FFCB9C1-7CBA-4B82-B47F-88D4BB38DD1A}"/>
              </a:ext>
            </a:extLst>
          </p:cNvPr>
          <p:cNvSpPr/>
          <p:nvPr/>
        </p:nvSpPr>
        <p:spPr>
          <a:xfrm>
            <a:off x="1015538" y="2127304"/>
            <a:ext cx="498176" cy="496974"/>
          </a:xfrm>
          <a:prstGeom prst="roundRect">
            <a:avLst>
              <a:gd name="adj" fmla="val 37156"/>
            </a:avLst>
          </a:prstGeom>
          <a:solidFill>
            <a:srgbClr val="005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00A08E"/>
              </a:solidFill>
            </a:endParaRPr>
          </a:p>
        </p:txBody>
      </p:sp>
      <p:grpSp>
        <p:nvGrpSpPr>
          <p:cNvPr id="11" name="Group 10">
            <a:extLst>
              <a:ext uri="{FF2B5EF4-FFF2-40B4-BE49-F238E27FC236}">
                <a16:creationId xmlns:a16="http://schemas.microsoft.com/office/drawing/2014/main" id="{F4977400-7322-4954-9DB8-F76BE1D1066B}"/>
              </a:ext>
            </a:extLst>
          </p:cNvPr>
          <p:cNvGrpSpPr/>
          <p:nvPr/>
        </p:nvGrpSpPr>
        <p:grpSpPr>
          <a:xfrm>
            <a:off x="1097753" y="2173178"/>
            <a:ext cx="5120224" cy="1276254"/>
            <a:chOff x="4318666" y="51193"/>
            <a:chExt cx="6826966" cy="1701671"/>
          </a:xfrm>
        </p:grpSpPr>
        <p:sp>
          <p:nvSpPr>
            <p:cNvPr id="27" name="TextBox 26">
              <a:extLst>
                <a:ext uri="{FF2B5EF4-FFF2-40B4-BE49-F238E27FC236}">
                  <a16:creationId xmlns:a16="http://schemas.microsoft.com/office/drawing/2014/main" id="{D433D37F-4817-41E1-8564-6B1D618AA67F}"/>
                </a:ext>
              </a:extLst>
            </p:cNvPr>
            <p:cNvSpPr txBox="1"/>
            <p:nvPr/>
          </p:nvSpPr>
          <p:spPr>
            <a:xfrm>
              <a:off x="4318666" y="51193"/>
              <a:ext cx="444995" cy="553997"/>
            </a:xfrm>
            <a:prstGeom prst="rect">
              <a:avLst/>
            </a:prstGeom>
            <a:noFill/>
          </p:spPr>
          <p:txBody>
            <a:bodyPr wrap="none" rtlCol="0" anchor="ctr" anchorCtr="0">
              <a:spAutoFit/>
            </a:bodyPr>
            <a:lstStyle/>
            <a:p>
              <a:pPr algn="ctr"/>
              <a:r>
                <a:rPr lang="en-US" sz="2100" b="1" dirty="0">
                  <a:solidFill>
                    <a:schemeClr val="bg1"/>
                  </a:solidFill>
                  <a:latin typeface="Arial" panose="020B0604020202020204" pitchFamily="34" charset="0"/>
                  <a:ea typeface="League Spartan" charset="0"/>
                  <a:cs typeface="Arial" panose="020B0604020202020204" pitchFamily="34" charset="0"/>
                </a:rPr>
                <a:t>1</a:t>
              </a:r>
            </a:p>
          </p:txBody>
        </p:sp>
        <p:sp>
          <p:nvSpPr>
            <p:cNvPr id="28" name="Rectangle 27">
              <a:extLst>
                <a:ext uri="{FF2B5EF4-FFF2-40B4-BE49-F238E27FC236}">
                  <a16:creationId xmlns:a16="http://schemas.microsoft.com/office/drawing/2014/main" id="{C2DEC8DA-0D68-4B22-AE6D-E13EE82FF54F}"/>
                </a:ext>
              </a:extLst>
            </p:cNvPr>
            <p:cNvSpPr/>
            <p:nvPr/>
          </p:nvSpPr>
          <p:spPr>
            <a:xfrm>
              <a:off x="5169209" y="1198867"/>
              <a:ext cx="5976423" cy="553997"/>
            </a:xfrm>
            <a:prstGeom prst="rect">
              <a:avLst/>
            </a:prstGeom>
          </p:spPr>
          <p:txBody>
            <a:bodyPr wrap="none">
              <a:spAutoFit/>
            </a:bodyPr>
            <a:lstStyle/>
            <a:p>
              <a:r>
                <a:rPr lang="en-US" sz="2100" b="1" dirty="0">
                  <a:solidFill>
                    <a:schemeClr val="tx2"/>
                  </a:solidFill>
                  <a:latin typeface="Arial" panose="020B0604020202020204" pitchFamily="34" charset="0"/>
                  <a:cs typeface="Arial" panose="020B0604020202020204" pitchFamily="34" charset="0"/>
                </a:rPr>
                <a:t>Phase I</a:t>
              </a:r>
              <a:r>
                <a:rPr lang="en-US" sz="2100" b="1" dirty="0">
                  <a:solidFill>
                    <a:schemeClr val="tx2"/>
                  </a:solidFill>
                  <a:latin typeface="Arial" panose="020B0604020202020204" pitchFamily="34" charset="0"/>
                  <a:ea typeface="League Spartan" charset="0"/>
                  <a:cs typeface="Arial" panose="020B0604020202020204" pitchFamily="34" charset="0"/>
                </a:rPr>
                <a:t> – </a:t>
              </a:r>
              <a:r>
                <a:rPr lang="en-US" sz="2100" b="1" dirty="0">
                  <a:solidFill>
                    <a:schemeClr val="tx2"/>
                  </a:solidFill>
                  <a:latin typeface="Arial" panose="020B0604020202020204" pitchFamily="34" charset="0"/>
                  <a:cs typeface="Arial" panose="020B0604020202020204" pitchFamily="34" charset="0"/>
                </a:rPr>
                <a:t>Recap and continuation</a:t>
              </a:r>
              <a:endParaRPr lang="en-US" sz="2100"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75595A0B-4B28-66FB-1352-CB7B2E32D1B5}"/>
              </a:ext>
            </a:extLst>
          </p:cNvPr>
          <p:cNvSpPr/>
          <p:nvPr/>
        </p:nvSpPr>
        <p:spPr>
          <a:xfrm>
            <a:off x="1735659" y="2046475"/>
            <a:ext cx="6324264" cy="738664"/>
          </a:xfrm>
          <a:prstGeom prst="rect">
            <a:avLst/>
          </a:prstGeom>
        </p:spPr>
        <p:txBody>
          <a:bodyPr wrap="square">
            <a:spAutoFit/>
          </a:bodyPr>
          <a:lstStyle/>
          <a:p>
            <a:r>
              <a:rPr lang="en-US" sz="2100" b="1" dirty="0">
                <a:solidFill>
                  <a:schemeClr val="tx2"/>
                </a:solidFill>
                <a:latin typeface="Arial" panose="020B0604020202020204" pitchFamily="34" charset="0"/>
                <a:cs typeface="Arial" panose="020B0604020202020204" pitchFamily="34" charset="0"/>
              </a:rPr>
              <a:t>Introduction to Texas Stream Team and optical brighteners</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676986"/>
      </p:ext>
    </p:extLst>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5F88-9668-7C77-BF6A-7E735D30C5A5}"/>
            </a:ext>
          </a:extLst>
        </p:cNvPr>
        <p:cNvGrpSpPr/>
        <p:nvPr/>
      </p:nvGrpSpPr>
      <p:grpSpPr>
        <a:xfrm>
          <a:off x="0" y="0"/>
          <a:ext cx="0" cy="0"/>
          <a:chOff x="0" y="0"/>
          <a:chExt cx="0" cy="0"/>
        </a:xfrm>
      </p:grpSpPr>
      <p:pic>
        <p:nvPicPr>
          <p:cNvPr id="6" name="Content Placeholder 5" descr="A collage of images of a fish&#10;&#10;Description automatically generated">
            <a:extLst>
              <a:ext uri="{FF2B5EF4-FFF2-40B4-BE49-F238E27FC236}">
                <a16:creationId xmlns:a16="http://schemas.microsoft.com/office/drawing/2014/main" id="{123DBE85-6343-83E8-364F-09C2038D1067}"/>
              </a:ext>
            </a:extLst>
          </p:cNvPr>
          <p:cNvPicPr>
            <a:picLocks noGrp="1" noChangeAspect="1"/>
          </p:cNvPicPr>
          <p:nvPr>
            <p:ph idx="1"/>
          </p:nvPr>
        </p:nvPicPr>
        <p:blipFill>
          <a:blip r:embed="rId3"/>
          <a:stretch>
            <a:fillRect/>
          </a:stretch>
        </p:blipFill>
        <p:spPr>
          <a:xfrm>
            <a:off x="-1" y="857249"/>
            <a:ext cx="9144001" cy="5143501"/>
          </a:xfrm>
        </p:spPr>
      </p:pic>
    </p:spTree>
    <p:extLst>
      <p:ext uri="{BB962C8B-B14F-4D97-AF65-F5344CB8AC3E}">
        <p14:creationId xmlns:p14="http://schemas.microsoft.com/office/powerpoint/2010/main" val="236296834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E538-5B5A-B741-AEA4-17A2B7E518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9304FF-29A3-11FB-2FF2-1570711B80D5}"/>
              </a:ext>
            </a:extLst>
          </p:cNvPr>
          <p:cNvSpPr/>
          <p:nvPr/>
        </p:nvSpPr>
        <p:spPr>
          <a:xfrm>
            <a:off x="-2265" y="-9144"/>
            <a:ext cx="9143979" cy="6858000"/>
          </a:xfrm>
          <a:prstGeom prst="rect">
            <a:avLst/>
          </a:prstGeom>
          <a:solidFill>
            <a:srgbClr val="1111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112BA2-5B0A-7C17-3D17-B8B19ED6ED2B}"/>
              </a:ext>
            </a:extLst>
          </p:cNvPr>
          <p:cNvPicPr>
            <a:picLocks/>
          </p:cNvPicPr>
          <p:nvPr/>
        </p:nvPicPr>
        <p:blipFill>
          <a:blip r:embed="rId3">
            <a:alphaModFix amt="40000"/>
          </a:blip>
          <a:srcRect/>
          <a:stretch/>
        </p:blipFill>
        <p:spPr>
          <a:xfrm flipH="1">
            <a:off x="-2266" y="-18288"/>
            <a:ext cx="9143979" cy="6857990"/>
          </a:xfrm>
          <a:prstGeom prst="rect">
            <a:avLst/>
          </a:prstGeom>
          <a:noFill/>
        </p:spPr>
      </p:pic>
      <p:sp>
        <p:nvSpPr>
          <p:cNvPr id="40962" name="Title 1">
            <a:extLst>
              <a:ext uri="{FF2B5EF4-FFF2-40B4-BE49-F238E27FC236}">
                <a16:creationId xmlns:a16="http://schemas.microsoft.com/office/drawing/2014/main" id="{5DC2DB7A-4D0A-01EF-E420-234652F95A35}"/>
              </a:ext>
            </a:extLst>
          </p:cNvPr>
          <p:cNvSpPr>
            <a:spLocks noGrp="1"/>
          </p:cNvSpPr>
          <p:nvPr>
            <p:ph type="title"/>
          </p:nvPr>
        </p:nvSpPr>
        <p:spPr>
          <a:xfrm>
            <a:off x="628650" y="365125"/>
            <a:ext cx="7886700" cy="1325563"/>
          </a:xfrm>
        </p:spPr>
        <p:txBody>
          <a:bodyPr>
            <a:normAutofit/>
          </a:bodyPr>
          <a:lstStyle/>
          <a:p>
            <a:r>
              <a:rPr lang="en-US" sz="4700" b="1">
                <a:solidFill>
                  <a:schemeClr val="bg1"/>
                </a:solidFill>
                <a:latin typeface="Arial" panose="020B0604020202020204" pitchFamily="34" charset="0"/>
                <a:cs typeface="Arial" panose="020B0604020202020204" pitchFamily="34" charset="0"/>
              </a:rPr>
              <a:t>SAMPLE ANALYSIS</a:t>
            </a:r>
          </a:p>
        </p:txBody>
      </p:sp>
      <p:sp>
        <p:nvSpPr>
          <p:cNvPr id="40963" name="Content Placeholder 2">
            <a:extLst>
              <a:ext uri="{FF2B5EF4-FFF2-40B4-BE49-F238E27FC236}">
                <a16:creationId xmlns:a16="http://schemas.microsoft.com/office/drawing/2014/main" id="{30512367-681C-E003-C20F-D7C57F1EFACB}"/>
              </a:ext>
            </a:extLst>
          </p:cNvPr>
          <p:cNvSpPr>
            <a:spLocks noGrp="1"/>
          </p:cNvSpPr>
          <p:nvPr>
            <p:ph idx="1"/>
          </p:nvPr>
        </p:nvSpPr>
        <p:spPr>
          <a:xfrm>
            <a:off x="628650" y="2004446"/>
            <a:ext cx="7886700" cy="4176897"/>
          </a:xfrm>
        </p:spPr>
        <p:txBody>
          <a:bodyPr>
            <a:normAutofit/>
          </a:bodyPr>
          <a:lstStyle/>
          <a:p>
            <a:r>
              <a:rPr lang="en-US" sz="2400" dirty="0">
                <a:solidFill>
                  <a:schemeClr val="bg1"/>
                </a:solidFill>
                <a:latin typeface="Arial" panose="020B0604020202020204" pitchFamily="34" charset="0"/>
                <a:cs typeface="Arial" panose="020B0604020202020204" pitchFamily="34" charset="0"/>
              </a:rPr>
              <a:t>After 24-72 hours, place tampon on a clean surface in a dark setting </a:t>
            </a:r>
          </a:p>
          <a:p>
            <a:r>
              <a:rPr lang="en-US" sz="2400" dirty="0">
                <a:solidFill>
                  <a:schemeClr val="bg1"/>
                </a:solidFill>
                <a:latin typeface="Arial" panose="020B0604020202020204" pitchFamily="34" charset="0"/>
                <a:cs typeface="Arial" panose="020B0604020202020204" pitchFamily="34" charset="0"/>
              </a:rPr>
              <a:t>Gently unravel tampon and expose as much surface area as possible </a:t>
            </a:r>
          </a:p>
          <a:p>
            <a:r>
              <a:rPr lang="en-US" sz="2400" dirty="0">
                <a:solidFill>
                  <a:schemeClr val="bg1"/>
                </a:solidFill>
                <a:latin typeface="Arial" panose="020B0604020202020204" pitchFamily="34" charset="0"/>
                <a:cs typeface="Arial" panose="020B0604020202020204" pitchFamily="34" charset="0"/>
              </a:rPr>
              <a:t>Expose the tampon with a black light flashlight, looking for distinctive blue fluorescence </a:t>
            </a:r>
          </a:p>
          <a:p>
            <a:r>
              <a:rPr lang="en-US" sz="2400" dirty="0">
                <a:solidFill>
                  <a:schemeClr val="bg1"/>
                </a:solidFill>
                <a:latin typeface="Arial" panose="020B0604020202020204" pitchFamily="34" charset="0"/>
                <a:cs typeface="Arial" panose="020B0604020202020204" pitchFamily="34" charset="0"/>
              </a:rPr>
              <a:t>Document the presence or absence of fluorescence on the Monitoring Form</a:t>
            </a:r>
          </a:p>
        </p:txBody>
      </p:sp>
    </p:spTree>
    <p:extLst>
      <p:ext uri="{BB962C8B-B14F-4D97-AF65-F5344CB8AC3E}">
        <p14:creationId xmlns:p14="http://schemas.microsoft.com/office/powerpoint/2010/main" val="154933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515C5-77D8-EA14-B0B3-694D11D738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F1EEA5-020E-D7AC-E658-481111AE4A5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12" name="Rectangle 11">
            <a:extLst>
              <a:ext uri="{FF2B5EF4-FFF2-40B4-BE49-F238E27FC236}">
                <a16:creationId xmlns:a16="http://schemas.microsoft.com/office/drawing/2014/main" id="{43E2C071-5391-E240-5CCF-C0C8C4367807}"/>
              </a:ext>
            </a:extLst>
          </p:cNvPr>
          <p:cNvSpPr/>
          <p:nvPr/>
        </p:nvSpPr>
        <p:spPr>
          <a:xfrm>
            <a:off x="0" y="0"/>
            <a:ext cx="9144000" cy="6858000"/>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3EF31EF-CED4-C5E6-54C1-F34F43AF50D4}"/>
              </a:ext>
            </a:extLst>
          </p:cNvPr>
          <p:cNvSpPr>
            <a:spLocks noGrp="1"/>
          </p:cNvSpPr>
          <p:nvPr>
            <p:ph type="subTitle" idx="1"/>
          </p:nvPr>
        </p:nvSpPr>
        <p:spPr>
          <a:xfrm>
            <a:off x="0" y="2101984"/>
            <a:ext cx="9144001" cy="265403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III </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23868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43272C-32D9-9212-96CF-78E82C98A126}"/>
            </a:ext>
          </a:extLst>
        </p:cNvPr>
        <p:cNvGrpSpPr/>
        <p:nvPr/>
      </p:nvGrpSpPr>
      <p:grpSpPr>
        <a:xfrm>
          <a:off x="0" y="0"/>
          <a:ext cx="0" cy="0"/>
          <a:chOff x="0" y="0"/>
          <a:chExt cx="0" cy="0"/>
        </a:xfrm>
      </p:grpSpPr>
      <p:sp>
        <p:nvSpPr>
          <p:cNvPr id="3080" name="Rectangle 3079">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211A5-21B3-1CC6-AD45-1301D266B469}"/>
              </a:ext>
            </a:extLst>
          </p:cNvPr>
          <p:cNvSpPr>
            <a:spLocks noGrp="1"/>
          </p:cNvSpPr>
          <p:nvPr>
            <p:ph type="title"/>
          </p:nvPr>
        </p:nvSpPr>
        <p:spPr>
          <a:xfrm>
            <a:off x="3254991" y="2457550"/>
            <a:ext cx="2628900" cy="1942896"/>
          </a:xfrm>
        </p:spPr>
        <p:txBody>
          <a:bodyPr vert="horz" lIns="91440" tIns="45720" rIns="91440" bIns="45720" rtlCol="0" anchor="b">
            <a:normAutofit/>
          </a:bodyPr>
          <a:lstStyle/>
          <a:p>
            <a:pPr defTabSz="914400">
              <a:lnSpc>
                <a:spcPct val="90000"/>
              </a:lnSpc>
            </a:pPr>
            <a:r>
              <a:rPr lang="en-US" sz="4200" b="1" kern="1200" dirty="0">
                <a:solidFill>
                  <a:schemeClr val="bg1"/>
                </a:solidFill>
                <a:latin typeface="+mj-lt"/>
                <a:ea typeface="+mj-ea"/>
                <a:cs typeface="+mj-cs"/>
              </a:rPr>
              <a:t>METHOD OF CHOICE</a:t>
            </a:r>
          </a:p>
        </p:txBody>
      </p:sp>
      <p:grpSp>
        <p:nvGrpSpPr>
          <p:cNvPr id="3082" name="Group 3081">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065730" cy="6858000"/>
            <a:chOff x="1" y="0"/>
            <a:chExt cx="4087640" cy="6858000"/>
          </a:xfrm>
          <a:effectLst>
            <a:outerShdw blurRad="381000" dist="152400" algn="ctr" rotWithShape="0">
              <a:srgbClr val="000000">
                <a:alpha val="10000"/>
              </a:srgbClr>
            </a:outerShdw>
          </a:effectLst>
        </p:grpSpPr>
        <p:sp>
          <p:nvSpPr>
            <p:cNvPr id="3083" name="Freeform: Shape 3082">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Freeform: Shape 3083">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074" name="Picture 2">
            <a:extLst>
              <a:ext uri="{FF2B5EF4-FFF2-40B4-BE49-F238E27FC236}">
                <a16:creationId xmlns:a16="http://schemas.microsoft.com/office/drawing/2014/main" id="{F08FB921-343D-5AED-B62B-4E80D59DA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1" r="36394" b="-3"/>
          <a:stretch/>
        </p:blipFill>
        <p:spPr bwMode="auto">
          <a:xfrm>
            <a:off x="20" y="10"/>
            <a:ext cx="2932543"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6" name="Group 3085">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1" y="0"/>
            <a:ext cx="1004290" cy="6858000"/>
            <a:chOff x="2661507" y="0"/>
            <a:chExt cx="1339053" cy="6858000"/>
          </a:xfrm>
        </p:grpSpPr>
        <p:sp>
          <p:nvSpPr>
            <p:cNvPr id="3087" name="Freeform: Shape 3086">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8" name="Freeform: Shape 308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90" name="Group 3089">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3065730" cy="6858000"/>
            <a:chOff x="1" y="0"/>
            <a:chExt cx="4087640" cy="6858000"/>
          </a:xfrm>
          <a:effectLst>
            <a:outerShdw blurRad="381000" dist="152400" algn="ctr" rotWithShape="0">
              <a:srgbClr val="000000">
                <a:alpha val="10000"/>
              </a:srgbClr>
            </a:outerShdw>
          </a:effectLst>
        </p:grpSpPr>
        <p:sp>
          <p:nvSpPr>
            <p:cNvPr id="3091" name="Freeform: Shape 3090">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Freeform: Shape 3091">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075" name="Picture 3">
            <a:extLst>
              <a:ext uri="{FF2B5EF4-FFF2-40B4-BE49-F238E27FC236}">
                <a16:creationId xmlns:a16="http://schemas.microsoft.com/office/drawing/2014/main" id="{A63A0457-240C-2003-C451-6299C42771DF}"/>
              </a:ext>
            </a:extLst>
          </p:cNvPr>
          <p:cNvPicPr>
            <a:picLocks noChangeAspect="1" noChangeArrowheads="1"/>
          </p:cNvPicPr>
          <p:nvPr/>
        </p:nvPicPr>
        <p:blipFill>
          <a:blip r:embed="rId5"/>
          <a:srcRect l="26408" r="26408"/>
          <a:stretch/>
        </p:blipFill>
        <p:spPr bwMode="auto">
          <a:xfrm>
            <a:off x="6211437" y="1"/>
            <a:ext cx="2932563"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4DEE026E-AC38-BFF8-875C-C0F450589DA7}"/>
              </a:ext>
            </a:extLst>
          </p:cNvPr>
          <p:cNvSpPr>
            <a:spLocks noGrp="1"/>
          </p:cNvSpPr>
          <p:nvPr>
            <p:ph type="sldNum" sz="quarter" idx="12"/>
          </p:nvPr>
        </p:nvSpPr>
        <p:spPr>
          <a:xfrm>
            <a:off x="6553200" y="466933"/>
            <a:ext cx="1976437" cy="707886"/>
          </a:xfrm>
        </p:spPr>
        <p:txBody>
          <a:bodyPr vert="horz" lIns="91440" tIns="45720" rIns="91440" bIns="45720" rtlCol="0" anchor="ctr">
            <a:normAutofit/>
          </a:bodyPr>
          <a:lstStyle/>
          <a:p>
            <a:pPr defTabSz="914400">
              <a:lnSpc>
                <a:spcPct val="90000"/>
              </a:lnSpc>
              <a:spcAft>
                <a:spcPts val="600"/>
              </a:spcAft>
            </a:pPr>
            <a:fld id="{EBCE8FE3-1F35-5C49-8B4C-76E5EDEE3F2F}" type="slidenum">
              <a:rPr lang="en-US" sz="4200">
                <a:solidFill>
                  <a:srgbClr val="FFFFFF"/>
                </a:solidFill>
              </a:rPr>
              <a:pPr defTabSz="914400">
                <a:lnSpc>
                  <a:spcPct val="90000"/>
                </a:lnSpc>
                <a:spcAft>
                  <a:spcPts val="600"/>
                </a:spcAft>
              </a:pPr>
              <a:t>33</a:t>
            </a:fld>
            <a:endParaRPr lang="en-US" sz="4200">
              <a:solidFill>
                <a:srgbClr val="FFFFFF"/>
              </a:solidFill>
            </a:endParaRPr>
          </a:p>
        </p:txBody>
      </p:sp>
      <p:grpSp>
        <p:nvGrpSpPr>
          <p:cNvPr id="3094" name="Group 3093">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69" y="-2"/>
            <a:ext cx="1004290" cy="6858000"/>
            <a:chOff x="2661507" y="0"/>
            <a:chExt cx="1339053" cy="6858000"/>
          </a:xfrm>
          <a:effectLst>
            <a:outerShdw blurRad="381000" dist="152400" dir="10800000" algn="r" rotWithShape="0">
              <a:prstClr val="black">
                <a:alpha val="10000"/>
              </a:prstClr>
            </a:outerShdw>
          </a:effectLst>
        </p:grpSpPr>
        <p:sp>
          <p:nvSpPr>
            <p:cNvPr id="3095" name="Freeform: Shape 3094">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96" name="Freeform: Shape 3095">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55650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C6192-6A36-8962-CB5F-5E6C2ACAC2DC}"/>
            </a:ext>
          </a:extLst>
        </p:cNvPr>
        <p:cNvGrpSpPr/>
        <p:nvPr/>
      </p:nvGrpSpPr>
      <p:grpSpPr>
        <a:xfrm>
          <a:off x="0" y="0"/>
          <a:ext cx="0" cy="0"/>
          <a:chOff x="0" y="0"/>
          <a:chExt cx="0" cy="0"/>
        </a:xfrm>
      </p:grpSpPr>
      <p:pic>
        <p:nvPicPr>
          <p:cNvPr id="6" name="Content Placeholder 5" descr="A collage of images of a fish&#10;&#10;Description automatically generated">
            <a:extLst>
              <a:ext uri="{FF2B5EF4-FFF2-40B4-BE49-F238E27FC236}">
                <a16:creationId xmlns:a16="http://schemas.microsoft.com/office/drawing/2014/main" id="{26B538F8-31F9-A747-C0AB-18CBEF32F9B6}"/>
              </a:ext>
            </a:extLst>
          </p:cNvPr>
          <p:cNvPicPr>
            <a:picLocks noGrp="1" noChangeAspect="1"/>
          </p:cNvPicPr>
          <p:nvPr>
            <p:ph idx="1"/>
          </p:nvPr>
        </p:nvPicPr>
        <p:blipFill>
          <a:blip r:embed="rId3"/>
          <a:stretch>
            <a:fillRect/>
          </a:stretch>
        </p:blipFill>
        <p:spPr>
          <a:xfrm>
            <a:off x="-1" y="857249"/>
            <a:ext cx="9144001" cy="5143501"/>
          </a:xfrm>
        </p:spPr>
      </p:pic>
    </p:spTree>
    <p:extLst>
      <p:ext uri="{BB962C8B-B14F-4D97-AF65-F5344CB8AC3E}">
        <p14:creationId xmlns:p14="http://schemas.microsoft.com/office/powerpoint/2010/main" val="244193608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3DED-D977-5D76-AE76-E0C2AC6D78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3DCF62-E988-C3FC-191F-2AEB63917C23}"/>
              </a:ext>
            </a:extLst>
          </p:cNvPr>
          <p:cNvSpPr/>
          <p:nvPr/>
        </p:nvSpPr>
        <p:spPr>
          <a:xfrm>
            <a:off x="-2265" y="-9144"/>
            <a:ext cx="9143979" cy="6858000"/>
          </a:xfrm>
          <a:prstGeom prst="rect">
            <a:avLst/>
          </a:prstGeom>
          <a:solidFill>
            <a:srgbClr val="1111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17F304-1A52-81EF-509E-84724668D79A}"/>
              </a:ext>
            </a:extLst>
          </p:cNvPr>
          <p:cNvPicPr>
            <a:picLocks/>
          </p:cNvPicPr>
          <p:nvPr/>
        </p:nvPicPr>
        <p:blipFill>
          <a:blip r:embed="rId3">
            <a:alphaModFix amt="40000"/>
          </a:blip>
          <a:srcRect/>
          <a:stretch/>
        </p:blipFill>
        <p:spPr>
          <a:xfrm flipH="1">
            <a:off x="-2266" y="-18288"/>
            <a:ext cx="9143979" cy="6857990"/>
          </a:xfrm>
          <a:prstGeom prst="rect">
            <a:avLst/>
          </a:prstGeom>
          <a:noFill/>
        </p:spPr>
      </p:pic>
      <p:sp>
        <p:nvSpPr>
          <p:cNvPr id="40962" name="Title 1">
            <a:extLst>
              <a:ext uri="{FF2B5EF4-FFF2-40B4-BE49-F238E27FC236}">
                <a16:creationId xmlns:a16="http://schemas.microsoft.com/office/drawing/2014/main" id="{6FA3DDEB-0616-8F42-9482-A642471053F0}"/>
              </a:ext>
            </a:extLst>
          </p:cNvPr>
          <p:cNvSpPr>
            <a:spLocks noGrp="1"/>
          </p:cNvSpPr>
          <p:nvPr>
            <p:ph type="title"/>
          </p:nvPr>
        </p:nvSpPr>
        <p:spPr>
          <a:xfrm>
            <a:off x="628650" y="365125"/>
            <a:ext cx="7886700" cy="1325563"/>
          </a:xfrm>
        </p:spPr>
        <p:txBody>
          <a:bodyPr>
            <a:normAutofit/>
          </a:bodyPr>
          <a:lstStyle/>
          <a:p>
            <a:r>
              <a:rPr lang="en-US" sz="4700" b="1">
                <a:solidFill>
                  <a:schemeClr val="bg1"/>
                </a:solidFill>
                <a:latin typeface="Arial" panose="020B0604020202020204" pitchFamily="34" charset="0"/>
                <a:cs typeface="Arial" panose="020B0604020202020204" pitchFamily="34" charset="0"/>
              </a:rPr>
              <a:t>SAMPLE ANALYSIS</a:t>
            </a:r>
          </a:p>
        </p:txBody>
      </p:sp>
      <p:sp>
        <p:nvSpPr>
          <p:cNvPr id="40963" name="Content Placeholder 2">
            <a:extLst>
              <a:ext uri="{FF2B5EF4-FFF2-40B4-BE49-F238E27FC236}">
                <a16:creationId xmlns:a16="http://schemas.microsoft.com/office/drawing/2014/main" id="{6D98C642-32D0-23D7-D446-5F9F8531E5B0}"/>
              </a:ext>
            </a:extLst>
          </p:cNvPr>
          <p:cNvSpPr>
            <a:spLocks noGrp="1"/>
          </p:cNvSpPr>
          <p:nvPr>
            <p:ph idx="1"/>
          </p:nvPr>
        </p:nvSpPr>
        <p:spPr>
          <a:xfrm>
            <a:off x="628650" y="2004446"/>
            <a:ext cx="7886700" cy="4176897"/>
          </a:xfrm>
        </p:spPr>
        <p:txBody>
          <a:bodyPr>
            <a:normAutofit/>
          </a:bodyPr>
          <a:lstStyle/>
          <a:p>
            <a:r>
              <a:rPr lang="en-US" sz="2400" dirty="0">
                <a:solidFill>
                  <a:schemeClr val="bg1"/>
                </a:solidFill>
                <a:latin typeface="Arial" panose="020B0604020202020204" pitchFamily="34" charset="0"/>
                <a:cs typeface="Arial" panose="020B0604020202020204" pitchFamily="34" charset="0"/>
              </a:rPr>
              <a:t>After 24-72 hours, place tampon on a clean surface in a dark setting </a:t>
            </a:r>
          </a:p>
          <a:p>
            <a:r>
              <a:rPr lang="en-US" sz="2400" dirty="0">
                <a:solidFill>
                  <a:schemeClr val="bg1"/>
                </a:solidFill>
                <a:latin typeface="Arial" panose="020B0604020202020204" pitchFamily="34" charset="0"/>
                <a:cs typeface="Arial" panose="020B0604020202020204" pitchFamily="34" charset="0"/>
              </a:rPr>
              <a:t>Gently unravel tampon and expose as much surface area as possible </a:t>
            </a:r>
          </a:p>
          <a:p>
            <a:r>
              <a:rPr lang="en-US" sz="2400" dirty="0">
                <a:solidFill>
                  <a:schemeClr val="bg1"/>
                </a:solidFill>
                <a:latin typeface="Arial" panose="020B0604020202020204" pitchFamily="34" charset="0"/>
                <a:cs typeface="Arial" panose="020B0604020202020204" pitchFamily="34" charset="0"/>
              </a:rPr>
              <a:t>Expose the tampon with a black light flashlight, looking for distinctive blue fluorescence </a:t>
            </a:r>
          </a:p>
          <a:p>
            <a:r>
              <a:rPr lang="en-US" sz="2400" dirty="0">
                <a:solidFill>
                  <a:schemeClr val="bg1"/>
                </a:solidFill>
                <a:latin typeface="Arial" panose="020B0604020202020204" pitchFamily="34" charset="0"/>
                <a:cs typeface="Arial" panose="020B0604020202020204" pitchFamily="34" charset="0"/>
              </a:rPr>
              <a:t>Document the presence or absence of fluorescence on the Monitoring Form</a:t>
            </a:r>
          </a:p>
        </p:txBody>
      </p:sp>
    </p:spTree>
    <p:extLst>
      <p:ext uri="{BB962C8B-B14F-4D97-AF65-F5344CB8AC3E}">
        <p14:creationId xmlns:p14="http://schemas.microsoft.com/office/powerpoint/2010/main" val="4203864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5D0A1-4992-8F45-693D-CAE99558E7E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a:off x="-1" y="1"/>
            <a:ext cx="9143980" cy="6857999"/>
          </a:xfrm>
          <a:prstGeom prst="rect">
            <a:avLst/>
          </a:prstGeom>
        </p:spPr>
      </p:pic>
      <p:sp>
        <p:nvSpPr>
          <p:cNvPr id="12" name="Rectangle 11">
            <a:extLst>
              <a:ext uri="{FF2B5EF4-FFF2-40B4-BE49-F238E27FC236}">
                <a16:creationId xmlns:a16="http://schemas.microsoft.com/office/drawing/2014/main" id="{D384CDB9-1F59-40CF-9B73-8E0F829A7F52}"/>
              </a:ext>
            </a:extLst>
          </p:cNvPr>
          <p:cNvSpPr/>
          <p:nvPr/>
        </p:nvSpPr>
        <p:spPr>
          <a:xfrm>
            <a:off x="-23" y="1"/>
            <a:ext cx="9144001" cy="6858002"/>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2801006"/>
            <a:ext cx="9144001" cy="1245021"/>
          </a:xfrm>
        </p:spPr>
        <p:txBody>
          <a:bodyPr anchor="ctr">
            <a:noAutofit/>
          </a:bodyPr>
          <a:lstStyle/>
          <a:p>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WRAP UP &amp; NEXT STEPS</a:t>
            </a:r>
          </a:p>
        </p:txBody>
      </p:sp>
    </p:spTree>
    <p:extLst>
      <p:ext uri="{BB962C8B-B14F-4D97-AF65-F5344CB8AC3E}">
        <p14:creationId xmlns:p14="http://schemas.microsoft.com/office/powerpoint/2010/main" val="314829573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C0276F-BB02-C550-65FB-20D570B788E0}"/>
            </a:ext>
          </a:extLst>
        </p:cNvPr>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CF022-4C48-7160-B8E1-84B87BB8ED27}"/>
              </a:ext>
            </a:extLst>
          </p:cNvPr>
          <p:cNvSpPr>
            <a:spLocks noGrp="1"/>
          </p:cNvSpPr>
          <p:nvPr>
            <p:ph type="title"/>
          </p:nvPr>
        </p:nvSpPr>
        <p:spPr>
          <a:xfrm>
            <a:off x="571352" y="350196"/>
            <a:ext cx="3485178" cy="1624520"/>
          </a:xfrm>
        </p:spPr>
        <p:txBody>
          <a:bodyPr anchor="ctr">
            <a:normAutofit/>
          </a:bodyPr>
          <a:lstStyle/>
          <a:p>
            <a:pPr>
              <a:lnSpc>
                <a:spcPct val="90000"/>
              </a:lnSpc>
            </a:pPr>
            <a:r>
              <a:rPr lang="en-US" sz="3500" b="1" dirty="0">
                <a:solidFill>
                  <a:srgbClr val="005481"/>
                </a:solidFill>
                <a:latin typeface="Arial" panose="020B0604020202020204" pitchFamily="34" charset="0"/>
                <a:cs typeface="Arial" panose="020B0604020202020204" pitchFamily="34" charset="0"/>
              </a:rPr>
              <a:t>OPTICAL BRIGHTENER DETECTION</a:t>
            </a:r>
          </a:p>
        </p:txBody>
      </p:sp>
      <p:sp>
        <p:nvSpPr>
          <p:cNvPr id="3" name="Content Placeholder 2">
            <a:extLst>
              <a:ext uri="{FF2B5EF4-FFF2-40B4-BE49-F238E27FC236}">
                <a16:creationId xmlns:a16="http://schemas.microsoft.com/office/drawing/2014/main" id="{D5FBEB4A-3A38-46EC-540A-C0C7A4895AA3}"/>
              </a:ext>
            </a:extLst>
          </p:cNvPr>
          <p:cNvSpPr>
            <a:spLocks noGrp="1"/>
          </p:cNvSpPr>
          <p:nvPr>
            <p:ph idx="1"/>
          </p:nvPr>
        </p:nvSpPr>
        <p:spPr>
          <a:xfrm>
            <a:off x="543411" y="2939411"/>
            <a:ext cx="3485179" cy="3613149"/>
          </a:xfrm>
        </p:spPr>
        <p:txBody>
          <a:bodyPr anchor="ctr">
            <a:noAutofit/>
          </a:bodyPr>
          <a:lstStyle/>
          <a:p>
            <a:pPr>
              <a:spcBef>
                <a:spcPts val="0"/>
              </a:spcBef>
              <a:spcAft>
                <a:spcPts val="600"/>
              </a:spcAft>
            </a:pPr>
            <a:r>
              <a:rPr lang="en-US" sz="2000" dirty="0">
                <a:solidFill>
                  <a:srgbClr val="111111"/>
                </a:solidFill>
                <a:latin typeface="Arial" panose="020B0604020202020204" pitchFamily="34" charset="0"/>
                <a:cs typeface="Arial" panose="020B0604020202020204" pitchFamily="34" charset="0"/>
              </a:rPr>
              <a:t>Document all observations, including photographs of site and nearby environmental factors </a:t>
            </a:r>
          </a:p>
          <a:p>
            <a:pPr>
              <a:spcBef>
                <a:spcPts val="0"/>
              </a:spcBef>
              <a:spcAft>
                <a:spcPts val="600"/>
              </a:spcAft>
            </a:pPr>
            <a:r>
              <a:rPr lang="en-US" sz="2000" dirty="0">
                <a:solidFill>
                  <a:srgbClr val="111111"/>
                </a:solidFill>
                <a:latin typeface="Arial" panose="020B0604020202020204" pitchFamily="34" charset="0"/>
                <a:cs typeface="Arial" panose="020B0604020202020204" pitchFamily="34" charset="0"/>
              </a:rPr>
              <a:t>Conduct upstream monitoring </a:t>
            </a:r>
          </a:p>
          <a:p>
            <a:pPr>
              <a:spcBef>
                <a:spcPts val="0"/>
              </a:spcBef>
              <a:spcAft>
                <a:spcPts val="600"/>
              </a:spcAft>
            </a:pPr>
            <a:r>
              <a:rPr lang="en-US" sz="2000" dirty="0">
                <a:solidFill>
                  <a:srgbClr val="111111"/>
                </a:solidFill>
                <a:latin typeface="Arial" panose="020B0604020202020204" pitchFamily="34" charset="0"/>
                <a:cs typeface="Arial" panose="020B0604020202020204" pitchFamily="34" charset="0"/>
              </a:rPr>
              <a:t>Notify county authorities about potential septic tank inspections</a:t>
            </a:r>
          </a:p>
          <a:p>
            <a:pPr>
              <a:spcBef>
                <a:spcPts val="0"/>
              </a:spcBef>
              <a:spcAft>
                <a:spcPts val="600"/>
              </a:spcAft>
            </a:pPr>
            <a:r>
              <a:rPr lang="en-US" sz="2000" dirty="0">
                <a:solidFill>
                  <a:srgbClr val="111111"/>
                </a:solidFill>
                <a:latin typeface="Arial" panose="020B0604020202020204" pitchFamily="34" charset="0"/>
                <a:cs typeface="Arial" panose="020B0604020202020204" pitchFamily="34" charset="0"/>
              </a:rPr>
              <a:t>Conduct monitoring throughout various seasons and conditions</a:t>
            </a:r>
          </a:p>
          <a:p>
            <a:endParaRPr lang="en-US" sz="2000" dirty="0">
              <a:solidFill>
                <a:srgbClr val="111111"/>
              </a:solidFill>
              <a:latin typeface="Arial" panose="020B0604020202020204" pitchFamily="34" charset="0"/>
              <a:cs typeface="Arial" panose="020B0604020202020204" pitchFamily="34" charset="0"/>
            </a:endParaRPr>
          </a:p>
        </p:txBody>
      </p:sp>
      <p:pic>
        <p:nvPicPr>
          <p:cNvPr id="7" name="Picture 6" descr="A few cotton pads in a dark room&#10;&#10;Description automatically generated with medium confidence">
            <a:extLst>
              <a:ext uri="{FF2B5EF4-FFF2-40B4-BE49-F238E27FC236}">
                <a16:creationId xmlns:a16="http://schemas.microsoft.com/office/drawing/2014/main" id="{48776981-AE64-69E9-3C46-EC452BB2D129}"/>
              </a:ext>
            </a:extLst>
          </p:cNvPr>
          <p:cNvPicPr>
            <a:picLocks noChangeAspect="1"/>
          </p:cNvPicPr>
          <p:nvPr/>
        </p:nvPicPr>
        <p:blipFill>
          <a:blip r:embed="rId3"/>
          <a:srcRect l="12714" r="37230"/>
          <a:stretch/>
        </p:blipFill>
        <p:spPr>
          <a:xfrm rot="10800000">
            <a:off x="4572000" y="1"/>
            <a:ext cx="4577118" cy="6858000"/>
          </a:xfrm>
          <a:prstGeom prst="rect">
            <a:avLst/>
          </a:prstGeom>
        </p:spPr>
      </p:pic>
    </p:spTree>
    <p:extLst>
      <p:ext uri="{BB962C8B-B14F-4D97-AF65-F5344CB8AC3E}">
        <p14:creationId xmlns:p14="http://schemas.microsoft.com/office/powerpoint/2010/main" val="2562171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stic bottle with a string&#10;&#10;Description automatically generated">
            <a:extLst>
              <a:ext uri="{FF2B5EF4-FFF2-40B4-BE49-F238E27FC236}">
                <a16:creationId xmlns:a16="http://schemas.microsoft.com/office/drawing/2014/main" id="{431BB9A9-FFDF-34A7-3E8D-AF312C72E2B1}"/>
              </a:ext>
            </a:extLst>
          </p:cNvPr>
          <p:cNvPicPr>
            <a:picLocks noChangeAspect="1"/>
          </p:cNvPicPr>
          <p:nvPr/>
        </p:nvPicPr>
        <p:blipFill>
          <a:blip r:embed="rId3"/>
          <a:srcRect l="5668" r="11870"/>
          <a:stretch/>
        </p:blipFill>
        <p:spPr>
          <a:xfrm>
            <a:off x="20" y="-2"/>
            <a:ext cx="4057627"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4E9F3-81A1-4640-97D0-E2C9C69D90E0}"/>
              </a:ext>
            </a:extLst>
          </p:cNvPr>
          <p:cNvSpPr>
            <a:spLocks noGrp="1"/>
          </p:cNvSpPr>
          <p:nvPr>
            <p:ph type="title"/>
          </p:nvPr>
        </p:nvSpPr>
        <p:spPr>
          <a:xfrm>
            <a:off x="4586487" y="405685"/>
            <a:ext cx="4098726" cy="1559301"/>
          </a:xfrm>
        </p:spPr>
        <p:txBody>
          <a:bodyPr>
            <a:normAutofit/>
          </a:bodyPr>
          <a:lstStyle/>
          <a:p>
            <a:r>
              <a:rPr lang="en-US" sz="3500" b="1" dirty="0">
                <a:solidFill>
                  <a:srgbClr val="005481"/>
                </a:solidFill>
                <a:latin typeface="Arial" panose="020B0604020202020204" pitchFamily="34" charset="0"/>
                <a:cs typeface="Arial" panose="020B0604020202020204" pitchFamily="34" charset="0"/>
              </a:rPr>
              <a:t>AFTER MONITORING</a:t>
            </a:r>
          </a:p>
        </p:txBody>
      </p:sp>
      <p:sp>
        <p:nvSpPr>
          <p:cNvPr id="3" name="Content Placeholder 2">
            <a:extLst>
              <a:ext uri="{FF2B5EF4-FFF2-40B4-BE49-F238E27FC236}">
                <a16:creationId xmlns:a16="http://schemas.microsoft.com/office/drawing/2014/main" id="{50A87FED-F2D6-433F-B4C4-994B207C65C5}"/>
              </a:ext>
            </a:extLst>
          </p:cNvPr>
          <p:cNvSpPr>
            <a:spLocks noGrp="1"/>
          </p:cNvSpPr>
          <p:nvPr>
            <p:ph idx="1"/>
          </p:nvPr>
        </p:nvSpPr>
        <p:spPr>
          <a:xfrm>
            <a:off x="4586487" y="2743200"/>
            <a:ext cx="3935505" cy="3496878"/>
          </a:xfrm>
        </p:spPr>
        <p:txBody>
          <a:bodyPr anchor="ctr">
            <a:normAutofit/>
          </a:bodyPr>
          <a:lstStyle/>
          <a:p>
            <a:pPr>
              <a:spcBef>
                <a:spcPts val="0"/>
              </a:spcBef>
              <a:spcAft>
                <a:spcPts val="600"/>
              </a:spcAft>
            </a:pPr>
            <a:r>
              <a:rPr lang="en-US" sz="2400" dirty="0">
                <a:solidFill>
                  <a:srgbClr val="111111"/>
                </a:solidFill>
                <a:latin typeface="Arial" panose="020B0604020202020204" pitchFamily="34" charset="0"/>
                <a:cs typeface="Arial" panose="020B0604020202020204" pitchFamily="34" charset="0"/>
              </a:rPr>
              <a:t>Clean and store equipment</a:t>
            </a:r>
          </a:p>
          <a:p>
            <a:pPr>
              <a:spcBef>
                <a:spcPts val="0"/>
              </a:spcBef>
              <a:spcAft>
                <a:spcPts val="600"/>
              </a:spcAft>
            </a:pPr>
            <a:r>
              <a:rPr lang="en-US" sz="2400" dirty="0">
                <a:solidFill>
                  <a:srgbClr val="111111"/>
                </a:solidFill>
                <a:latin typeface="Arial" panose="020B0604020202020204" pitchFamily="34" charset="0"/>
                <a:cs typeface="Arial" panose="020B0604020202020204" pitchFamily="34" charset="0"/>
              </a:rPr>
              <a:t>Submit Optical Brightener Monitoring Form</a:t>
            </a:r>
          </a:p>
          <a:p>
            <a:endParaRPr lang="en-US" sz="2400" dirty="0">
              <a:solidFill>
                <a:srgbClr val="1111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46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on a dock&#10;&#10;Description automatically generated">
            <a:extLst>
              <a:ext uri="{FF2B5EF4-FFF2-40B4-BE49-F238E27FC236}">
                <a16:creationId xmlns:a16="http://schemas.microsoft.com/office/drawing/2014/main" id="{4088C892-1062-6BDA-491E-EE25F9B241F2}"/>
              </a:ext>
            </a:extLst>
          </p:cNvPr>
          <p:cNvPicPr>
            <a:picLocks noChangeAspect="1"/>
          </p:cNvPicPr>
          <p:nvPr/>
        </p:nvPicPr>
        <p:blipFill>
          <a:blip r:embed="rId3"/>
          <a:stretch>
            <a:fillRect/>
          </a:stretch>
        </p:blipFill>
        <p:spPr>
          <a:xfrm rot="5400000">
            <a:off x="3784471" y="1502108"/>
            <a:ext cx="6858000" cy="3861054"/>
          </a:xfrm>
          <a:prstGeom prst="rect">
            <a:avLst/>
          </a:prstGeom>
        </p:spPr>
      </p:pic>
      <p:sp>
        <p:nvSpPr>
          <p:cNvPr id="2" name="Title 1">
            <a:extLst>
              <a:ext uri="{FF2B5EF4-FFF2-40B4-BE49-F238E27FC236}">
                <a16:creationId xmlns:a16="http://schemas.microsoft.com/office/drawing/2014/main" id="{FC57C684-385B-47B7-A498-67C61375C923}"/>
              </a:ext>
            </a:extLst>
          </p:cNvPr>
          <p:cNvSpPr>
            <a:spLocks noGrp="1"/>
          </p:cNvSpPr>
          <p:nvPr>
            <p:ph type="title"/>
          </p:nvPr>
        </p:nvSpPr>
        <p:spPr>
          <a:xfrm>
            <a:off x="405580" y="235773"/>
            <a:ext cx="3628104" cy="1293145"/>
          </a:xfrm>
        </p:spPr>
        <p:txBody>
          <a:bodyPr vert="horz" lIns="91440" tIns="45720" rIns="91440" bIns="45720" rtlCol="0" anchor="ctr">
            <a:normAutofit/>
          </a:bodyPr>
          <a:lstStyle/>
          <a:p>
            <a:r>
              <a:rPr lang="en-US" sz="4000" b="1" dirty="0">
                <a:solidFill>
                  <a:srgbClr val="005481"/>
                </a:solidFill>
                <a:latin typeface="Arial" panose="020B0604020202020204" pitchFamily="34" charset="0"/>
                <a:cs typeface="Arial" panose="020B0604020202020204" pitchFamily="34" charset="0"/>
              </a:rPr>
              <a:t>NEXT STEPS</a:t>
            </a:r>
          </a:p>
        </p:txBody>
      </p:sp>
      <p:sp>
        <p:nvSpPr>
          <p:cNvPr id="3" name="Content Placeholder 2">
            <a:extLst>
              <a:ext uri="{FF2B5EF4-FFF2-40B4-BE49-F238E27FC236}">
                <a16:creationId xmlns:a16="http://schemas.microsoft.com/office/drawing/2014/main" id="{AB887E74-5E7F-49EF-A2CC-71434C8D8C14}"/>
              </a:ext>
            </a:extLst>
          </p:cNvPr>
          <p:cNvSpPr>
            <a:spLocks noGrp="1"/>
          </p:cNvSpPr>
          <p:nvPr>
            <p:ph sz="half" idx="1"/>
          </p:nvPr>
        </p:nvSpPr>
        <p:spPr>
          <a:xfrm>
            <a:off x="-135425" y="1431724"/>
            <a:ext cx="4796580" cy="5329082"/>
          </a:xfrm>
        </p:spPr>
        <p:txBody>
          <a:bodyPr vert="horz" lIns="91440" tIns="45720" rIns="91440" bIns="45720" rtlCol="0">
            <a:normAutofit/>
          </a:bodyPr>
          <a:lstStyle/>
          <a:p>
            <a:pPr marL="685800" indent="-457200">
              <a:buFont typeface="+mj-lt"/>
              <a:buAutoNum type="arabicPeriod"/>
            </a:pPr>
            <a:r>
              <a:rPr lang="en-US" sz="2400" dirty="0">
                <a:solidFill>
                  <a:srgbClr val="111111"/>
                </a:solidFill>
                <a:latin typeface="Arial" panose="020B0604020202020204" pitchFamily="34" charset="0"/>
                <a:cs typeface="Arial" panose="020B0604020202020204" pitchFamily="34" charset="0"/>
              </a:rPr>
              <a:t>Submit data at least once a month to </a:t>
            </a:r>
            <a:r>
              <a:rPr lang="en-US" sz="2400" dirty="0">
                <a:solidFill>
                  <a:srgbClr val="00A08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TxStreamTeam@txstate.edu</a:t>
            </a:r>
            <a:endParaRPr lang="en-US" sz="2400" dirty="0">
              <a:solidFill>
                <a:srgbClr val="00A08E"/>
              </a:solidFill>
              <a:latin typeface="Arial" panose="020B0604020202020204" pitchFamily="34" charset="0"/>
              <a:cs typeface="Arial" panose="020B0604020202020204" pitchFamily="34" charset="0"/>
            </a:endParaRPr>
          </a:p>
          <a:p>
            <a:pPr marL="685800" indent="-457200">
              <a:buFont typeface="+mj-lt"/>
              <a:buAutoNum type="arabicPeriod"/>
            </a:pPr>
            <a:r>
              <a:rPr lang="en-US" sz="2400" dirty="0">
                <a:solidFill>
                  <a:srgbClr val="111111"/>
                </a:solidFill>
                <a:latin typeface="Arial" panose="020B0604020202020204" pitchFamily="34" charset="0"/>
                <a:cs typeface="Arial" panose="020B0604020202020204" pitchFamily="34" charset="0"/>
              </a:rPr>
              <a:t>Follow the detection steps if you get a hit </a:t>
            </a:r>
          </a:p>
          <a:p>
            <a:pPr marL="685800" indent="-457200">
              <a:buFont typeface="+mj-lt"/>
              <a:buAutoNum type="arabicPeriod"/>
            </a:pPr>
            <a:r>
              <a:rPr lang="en-US" sz="2400" dirty="0">
                <a:solidFill>
                  <a:srgbClr val="111111"/>
                </a:solidFill>
                <a:latin typeface="Arial" panose="020B0604020202020204" pitchFamily="34" charset="0"/>
                <a:cs typeface="Arial" panose="020B0604020202020204" pitchFamily="34" charset="0"/>
              </a:rPr>
              <a:t>Visit the Texas Stream Team </a:t>
            </a:r>
            <a:r>
              <a:rPr lang="en-US" sz="2400" dirty="0">
                <a:solidFill>
                  <a:srgbClr val="00A08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calendar</a:t>
            </a:r>
            <a:r>
              <a:rPr lang="en-US" sz="2400" dirty="0">
                <a:latin typeface="Arial" panose="020B0604020202020204" pitchFamily="34" charset="0"/>
                <a:cs typeface="Arial" panose="020B0604020202020204" pitchFamily="34" charset="0"/>
              </a:rPr>
              <a:t> </a:t>
            </a:r>
            <a:r>
              <a:rPr lang="en-US" sz="2400" dirty="0">
                <a:solidFill>
                  <a:srgbClr val="111111"/>
                </a:solidFill>
                <a:latin typeface="Arial" panose="020B0604020202020204" pitchFamily="34" charset="0"/>
                <a:cs typeface="Arial" panose="020B0604020202020204" pitchFamily="34" charset="0"/>
              </a:rPr>
              <a:t>of events for future trainings</a:t>
            </a:r>
          </a:p>
          <a:p>
            <a:pPr marL="0"/>
            <a:endParaRPr lang="en-US" sz="1200" dirty="0"/>
          </a:p>
        </p:txBody>
      </p:sp>
      <p:sp>
        <p:nvSpPr>
          <p:cNvPr id="4" name="Slide Number Placeholder 4">
            <a:extLst>
              <a:ext uri="{FF2B5EF4-FFF2-40B4-BE49-F238E27FC236}">
                <a16:creationId xmlns:a16="http://schemas.microsoft.com/office/drawing/2014/main" id="{3F7D7600-051F-423D-9B94-19E2C7F1BF22}"/>
              </a:ext>
            </a:extLst>
          </p:cNvPr>
          <p:cNvSpPr>
            <a:spLocks noGrp="1"/>
          </p:cNvSpPr>
          <p:nvPr>
            <p:ph type="sldNum" sz="quarter" idx="12"/>
          </p:nvPr>
        </p:nvSpPr>
        <p:spPr>
          <a:xfrm>
            <a:off x="8140446" y="6356350"/>
            <a:ext cx="514350" cy="365125"/>
          </a:xfrm>
        </p:spPr>
        <p:txBody>
          <a:bodyPr vert="horz" lIns="91440" tIns="45720" rIns="91440" bIns="45720" rtlCol="0" anchor="ctr">
            <a:normAutofit/>
          </a:bodyPr>
          <a:lstStyle/>
          <a:p>
            <a:pPr algn="l" defTabSz="914400">
              <a:spcAft>
                <a:spcPts val="600"/>
              </a:spcAft>
              <a:defRPr/>
            </a:pPr>
            <a:fld id="{EBCE8FE3-1F35-5C49-8B4C-76E5EDEE3F2F}" type="slidenum">
              <a:rPr lang="en-US">
                <a:solidFill>
                  <a:srgbClr val="FFFFFF"/>
                </a:solidFill>
                <a:latin typeface="Calibri" panose="020F0502020204030204"/>
              </a:rPr>
              <a:pPr algn="l" defTabSz="914400">
                <a:spcAft>
                  <a:spcPts val="600"/>
                </a:spcAft>
                <a:defRPr/>
              </a:pPr>
              <a:t>39</a:t>
            </a:fld>
            <a:endParaRPr lang="en-US">
              <a:solidFill>
                <a:srgbClr val="FFFFFF"/>
              </a:solidFill>
              <a:latin typeface="Calibri" panose="020F0502020204030204"/>
            </a:endParaRPr>
          </a:p>
        </p:txBody>
      </p:sp>
      <p:sp>
        <p:nvSpPr>
          <p:cNvPr id="7" name="Rectangle 6">
            <a:extLst>
              <a:ext uri="{FF2B5EF4-FFF2-40B4-BE49-F238E27FC236}">
                <a16:creationId xmlns:a16="http://schemas.microsoft.com/office/drawing/2014/main" id="{87565E3F-E798-7846-BCE8-8DE1C7996B77}"/>
              </a:ext>
            </a:extLst>
          </p:cNvPr>
          <p:cNvSpPr/>
          <p:nvPr/>
        </p:nvSpPr>
        <p:spPr>
          <a:xfrm>
            <a:off x="-2" y="6419241"/>
            <a:ext cx="9144000" cy="442394"/>
          </a:xfrm>
          <a:prstGeom prst="rect">
            <a:avLst/>
          </a:prstGeom>
          <a:solidFill>
            <a:srgbClr val="0764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solidFill>
                  <a:schemeClr val="bg1"/>
                </a:solidFill>
                <a:hlinkClick r:id="rId6">
                  <a:extLst>
                    <a:ext uri="{A12FA001-AC4F-418D-AE19-62706E023703}">
                      <ahyp:hlinkClr xmlns:ahyp="http://schemas.microsoft.com/office/drawing/2018/hyperlinkcolor" val="tx"/>
                    </a:ext>
                  </a:extLst>
                </a:hlinkClick>
              </a:rPr>
              <a:t>www.TexasStreamTeam.org </a:t>
            </a:r>
            <a:r>
              <a:rPr lang="en-US" sz="2000" dirty="0">
                <a:solidFill>
                  <a:schemeClr val="bg1"/>
                </a:solidFill>
              </a:rPr>
              <a:t>| </a:t>
            </a:r>
            <a:r>
              <a:rPr lang="en-US" sz="2000" dirty="0" err="1">
                <a:solidFill>
                  <a:schemeClr val="bg1"/>
                </a:solidFill>
              </a:rPr>
              <a:t>TxStreamTeam@txstate.edu</a:t>
            </a:r>
            <a:r>
              <a:rPr lang="en-US" sz="2000" dirty="0">
                <a:solidFill>
                  <a:schemeClr val="bg1"/>
                </a:solidFill>
              </a:rPr>
              <a:t> | 512-245-1346</a:t>
            </a:r>
          </a:p>
        </p:txBody>
      </p:sp>
    </p:spTree>
    <p:extLst>
      <p:ext uri="{BB962C8B-B14F-4D97-AF65-F5344CB8AC3E}">
        <p14:creationId xmlns:p14="http://schemas.microsoft.com/office/powerpoint/2010/main" val="1613778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19BB7B-369D-0148-A025-03198D23AB2E}"/>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8564" y="1"/>
            <a:ext cx="9140516" cy="6857999"/>
          </a:xfrm>
          <a:prstGeom prst="rect">
            <a:avLst/>
          </a:prstGeom>
        </p:spPr>
      </p:pic>
      <p:sp>
        <p:nvSpPr>
          <p:cNvPr id="20" name="Rectangle 19">
            <a:extLst>
              <a:ext uri="{FF2B5EF4-FFF2-40B4-BE49-F238E27FC236}">
                <a16:creationId xmlns:a16="http://schemas.microsoft.com/office/drawing/2014/main" id="{3D3E69A7-DD43-8148-9609-2B4E6086F0D5}"/>
              </a:ext>
            </a:extLst>
          </p:cNvPr>
          <p:cNvSpPr/>
          <p:nvPr/>
        </p:nvSpPr>
        <p:spPr>
          <a:xfrm>
            <a:off x="409884" y="2086021"/>
            <a:ext cx="8337876" cy="4270329"/>
          </a:xfrm>
          <a:prstGeom prst="rect">
            <a:avLst/>
          </a:prstGeom>
          <a:solidFill>
            <a:schemeClr val="bg1">
              <a:alpha val="7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Table 18">
            <a:extLst>
              <a:ext uri="{FF2B5EF4-FFF2-40B4-BE49-F238E27FC236}">
                <a16:creationId xmlns:a16="http://schemas.microsoft.com/office/drawing/2014/main" id="{C30D6FEC-C33F-AC49-AD91-352B7E10CB98}"/>
              </a:ext>
            </a:extLst>
          </p:cNvPr>
          <p:cNvGraphicFramePr>
            <a:graphicFrameLocks noGrp="1"/>
          </p:cNvGraphicFramePr>
          <p:nvPr>
            <p:extLst>
              <p:ext uri="{D42A27DB-BD31-4B8C-83A1-F6EECF244321}">
                <p14:modId xmlns:p14="http://schemas.microsoft.com/office/powerpoint/2010/main" val="3045491918"/>
              </p:ext>
            </p:extLst>
          </p:nvPr>
        </p:nvGraphicFramePr>
        <p:xfrm>
          <a:off x="409884" y="629587"/>
          <a:ext cx="8337876" cy="1456433"/>
        </p:xfrm>
        <a:graphic>
          <a:graphicData uri="http://schemas.openxmlformats.org/drawingml/2006/table">
            <a:tbl>
              <a:tblPr firstRow="1" bandRow="1">
                <a:tableStyleId>{5C22544A-7EE6-4342-B048-85BDC9FD1C3A}</a:tableStyleId>
              </a:tblPr>
              <a:tblGrid>
                <a:gridCol w="8337876">
                  <a:extLst>
                    <a:ext uri="{9D8B030D-6E8A-4147-A177-3AD203B41FA5}">
                      <a16:colId xmlns:a16="http://schemas.microsoft.com/office/drawing/2014/main" val="3216422454"/>
                    </a:ext>
                  </a:extLst>
                </a:gridCol>
              </a:tblGrid>
              <a:tr h="1456433">
                <a:tc>
                  <a:txBody>
                    <a:bodyPr/>
                    <a:lstStyle/>
                    <a:p>
                      <a:pPr algn="ctr"/>
                      <a:endParaRPr lang="en-US" sz="3600" b="0" i="0" dirty="0">
                        <a:latin typeface="Tw Cen MT" panose="020B0602020104020603" pitchFamily="34" charset="77"/>
                      </a:endParaRPr>
                    </a:p>
                  </a:txBody>
                  <a:tcPr>
                    <a:solidFill>
                      <a:srgbClr val="005481">
                        <a:alpha val="98000"/>
                      </a:srgbClr>
                    </a:solidFill>
                  </a:tcPr>
                </a:tc>
                <a:extLst>
                  <a:ext uri="{0D108BD9-81ED-4DB2-BD59-A6C34878D82A}">
                    <a16:rowId xmlns:a16="http://schemas.microsoft.com/office/drawing/2014/main" val="2150359305"/>
                  </a:ext>
                </a:extLst>
              </a:tr>
            </a:tbl>
          </a:graphicData>
        </a:graphic>
      </p:graphicFrame>
      <p:pic>
        <p:nvPicPr>
          <p:cNvPr id="22" name="Picture 21">
            <a:extLst>
              <a:ext uri="{FF2B5EF4-FFF2-40B4-BE49-F238E27FC236}">
                <a16:creationId xmlns:a16="http://schemas.microsoft.com/office/drawing/2014/main" id="{A6A41B7D-0B09-5F48-BED6-56D10ADC7D3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81824" y="4565008"/>
            <a:ext cx="2392326" cy="1260912"/>
          </a:xfrm>
          <a:prstGeom prst="rect">
            <a:avLst/>
          </a:prstGeom>
        </p:spPr>
      </p:pic>
      <p:pic>
        <p:nvPicPr>
          <p:cNvPr id="24" name="Picture 23">
            <a:extLst>
              <a:ext uri="{FF2B5EF4-FFF2-40B4-BE49-F238E27FC236}">
                <a16:creationId xmlns:a16="http://schemas.microsoft.com/office/drawing/2014/main" id="{8DC4BF51-B0BC-1745-81B8-888C3C96B8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866" y="4616016"/>
            <a:ext cx="3056788" cy="1204190"/>
          </a:xfrm>
          <a:prstGeom prst="rect">
            <a:avLst/>
          </a:prstGeom>
        </p:spPr>
      </p:pic>
      <p:sp>
        <p:nvSpPr>
          <p:cNvPr id="25" name="Title 1">
            <a:extLst>
              <a:ext uri="{FF2B5EF4-FFF2-40B4-BE49-F238E27FC236}">
                <a16:creationId xmlns:a16="http://schemas.microsoft.com/office/drawing/2014/main" id="{3114BB98-D6FB-AC42-A5F3-80A69BF3A9E6}"/>
              </a:ext>
            </a:extLst>
          </p:cNvPr>
          <p:cNvSpPr txBox="1">
            <a:spLocks/>
          </p:cNvSpPr>
          <p:nvPr/>
        </p:nvSpPr>
        <p:spPr>
          <a:xfrm>
            <a:off x="409884" y="2428465"/>
            <a:ext cx="8337876" cy="9914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US" sz="2800" dirty="0">
                <a:solidFill>
                  <a:srgbClr val="005481"/>
                </a:solidFill>
                <a:latin typeface="Arial" panose="020B0604020202020204" pitchFamily="34" charset="0"/>
                <a:cs typeface="Arial" panose="020B0604020202020204" pitchFamily="34" charset="0"/>
              </a:rPr>
            </a:br>
            <a:br>
              <a:rPr lang="en-US" sz="2800" dirty="0">
                <a:solidFill>
                  <a:srgbClr val="005481"/>
                </a:solidFill>
                <a:latin typeface="Arial" panose="020B0604020202020204" pitchFamily="34" charset="0"/>
                <a:cs typeface="Arial" panose="020B0604020202020204" pitchFamily="34" charset="0"/>
              </a:rPr>
            </a:br>
            <a:r>
              <a:rPr lang="en-US" sz="2800" dirty="0">
                <a:solidFill>
                  <a:srgbClr val="005481"/>
                </a:solidFill>
                <a:latin typeface="Arial" panose="020B0604020202020204" pitchFamily="34" charset="0"/>
                <a:cs typeface="Arial" panose="020B0604020202020204" pitchFamily="34" charset="0"/>
              </a:rPr>
              <a:t>A network of trained community scientists and supportive partners administered through a cooperative partnership between:</a:t>
            </a:r>
          </a:p>
          <a:p>
            <a:br>
              <a:rPr lang="en-US" sz="3200" dirty="0">
                <a:solidFill>
                  <a:srgbClr val="005481"/>
                </a:solidFill>
                <a:latin typeface="Arial" panose="020B0604020202020204" pitchFamily="34" charset="0"/>
                <a:cs typeface="Arial" panose="020B0604020202020204" pitchFamily="34" charset="0"/>
              </a:rPr>
            </a:br>
            <a:endParaRPr lang="en-US" sz="1600" dirty="0">
              <a:solidFill>
                <a:srgbClr val="005481"/>
              </a:solidFill>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9175C471-224F-BD4F-BD26-70267B8F4800}"/>
              </a:ext>
            </a:extLst>
          </p:cNvPr>
          <p:cNvSpPr txBox="1">
            <a:spLocks/>
          </p:cNvSpPr>
          <p:nvPr/>
        </p:nvSpPr>
        <p:spPr>
          <a:xfrm>
            <a:off x="409884" y="874704"/>
            <a:ext cx="8337876" cy="10375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100" b="1" dirty="0">
                <a:solidFill>
                  <a:schemeClr val="bg1"/>
                </a:solidFill>
                <a:latin typeface="Arial" panose="020B0604020202020204" pitchFamily="34" charset="0"/>
                <a:cs typeface="Arial" panose="020B0604020202020204" pitchFamily="34" charset="0"/>
              </a:rPr>
              <a:t>STATEWIDE COMMUNITY SCIENCE WATER </a:t>
            </a:r>
            <a:br>
              <a:rPr lang="en-US" sz="3100" b="1" dirty="0">
                <a:solidFill>
                  <a:schemeClr val="bg1"/>
                </a:solidFill>
                <a:latin typeface="Arial" panose="020B0604020202020204" pitchFamily="34" charset="0"/>
                <a:cs typeface="Arial" panose="020B0604020202020204" pitchFamily="34" charset="0"/>
              </a:rPr>
            </a:br>
            <a:r>
              <a:rPr lang="en-US" sz="3100" b="1" dirty="0">
                <a:solidFill>
                  <a:schemeClr val="bg1"/>
                </a:solidFill>
                <a:latin typeface="Arial" panose="020B0604020202020204" pitchFamily="34" charset="0"/>
                <a:cs typeface="Arial" panose="020B0604020202020204" pitchFamily="34" charset="0"/>
              </a:rPr>
              <a:t>QUALITY MONITORING SINCE 1991</a:t>
            </a:r>
          </a:p>
        </p:txBody>
      </p:sp>
      <p:pic>
        <p:nvPicPr>
          <p:cNvPr id="2050" name="Picture 2" descr="Image result for TCEQ logo">
            <a:extLst>
              <a:ext uri="{FF2B5EF4-FFF2-40B4-BE49-F238E27FC236}">
                <a16:creationId xmlns:a16="http://schemas.microsoft.com/office/drawing/2014/main" id="{A44A78DF-92D6-3C43-92E3-1750A5E5293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3659" y="4452929"/>
            <a:ext cx="1530367" cy="1530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2601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5A1393-D2DF-F044-8CB2-5DE20E2F83BB}"/>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b="-2"/>
          <a:stretch/>
        </p:blipFill>
        <p:spPr>
          <a:xfrm>
            <a:off x="1" y="2471"/>
            <a:ext cx="9143999" cy="6858000"/>
          </a:xfrm>
          <a:prstGeom prst="rect">
            <a:avLst/>
          </a:prstGeom>
        </p:spPr>
      </p:pic>
      <p:sp>
        <p:nvSpPr>
          <p:cNvPr id="3" name="Subtitle 2"/>
          <p:cNvSpPr>
            <a:spLocks noGrp="1"/>
          </p:cNvSpPr>
          <p:nvPr>
            <p:ph type="subTitle" idx="1"/>
          </p:nvPr>
        </p:nvSpPr>
        <p:spPr>
          <a:xfrm>
            <a:off x="-33894" y="447730"/>
            <a:ext cx="4432593" cy="4457696"/>
          </a:xfrm>
        </p:spPr>
        <p:txBody>
          <a:bodyPr anchor="ctr">
            <a:normAutofit/>
          </a:bodyPr>
          <a:lstStyle/>
          <a:p>
            <a:pPr algn="r"/>
            <a:r>
              <a:rPr lang="en-US" sz="3600" b="1" dirty="0">
                <a:solidFill>
                  <a:schemeClr val="bg1"/>
                </a:solidFill>
                <a:latin typeface="Arial" panose="020B0604020202020204" pitchFamily="34" charset="0"/>
                <a:cs typeface="Arial" panose="020B0604020202020204" pitchFamily="34" charset="0"/>
              </a:rPr>
              <a:t>PHOTO ARTIST CREDITS</a:t>
            </a:r>
          </a:p>
        </p:txBody>
      </p:sp>
      <p:pic>
        <p:nvPicPr>
          <p:cNvPr id="9" name="Picture 8">
            <a:extLst>
              <a:ext uri="{FF2B5EF4-FFF2-40B4-BE49-F238E27FC236}">
                <a16:creationId xmlns:a16="http://schemas.microsoft.com/office/drawing/2014/main" id="{CE3F382B-6771-4E41-B031-FF9CFE3F52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5228" y="5647357"/>
            <a:ext cx="1895536" cy="1071881"/>
          </a:xfrm>
          <a:prstGeom prst="rect">
            <a:avLst/>
          </a:prstGeom>
        </p:spPr>
      </p:pic>
      <p:cxnSp>
        <p:nvCxnSpPr>
          <p:cNvPr id="4" name="Straight Connector 3">
            <a:extLst>
              <a:ext uri="{FF2B5EF4-FFF2-40B4-BE49-F238E27FC236}">
                <a16:creationId xmlns:a16="http://schemas.microsoft.com/office/drawing/2014/main" id="{371A9567-6D74-AD42-B180-33056F54E996}"/>
              </a:ext>
            </a:extLst>
          </p:cNvPr>
          <p:cNvCxnSpPr/>
          <p:nvPr/>
        </p:nvCxnSpPr>
        <p:spPr>
          <a:xfrm>
            <a:off x="4541004" y="2274375"/>
            <a:ext cx="0" cy="23092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AA827AF-E7A4-754F-A1BC-55CF2FD2FE00}"/>
              </a:ext>
            </a:extLst>
          </p:cNvPr>
          <p:cNvSpPr>
            <a:spLocks noGrp="1"/>
          </p:cNvSpPr>
          <p:nvPr>
            <p:ph type="sldNum" sz="quarter" idx="12"/>
          </p:nvPr>
        </p:nvSpPr>
        <p:spPr/>
        <p:txBody>
          <a:bodyPr/>
          <a:lstStyle/>
          <a:p>
            <a:fld id="{EBCE8FE3-1F35-5C49-8B4C-76E5EDEE3F2F}" type="slidenum">
              <a:rPr lang="en-US" smtClean="0"/>
              <a:t>40</a:t>
            </a:fld>
            <a:endParaRPr lang="en-US"/>
          </a:p>
        </p:txBody>
      </p:sp>
      <p:sp>
        <p:nvSpPr>
          <p:cNvPr id="7" name="Subtitle 2">
            <a:extLst>
              <a:ext uri="{FF2B5EF4-FFF2-40B4-BE49-F238E27FC236}">
                <a16:creationId xmlns:a16="http://schemas.microsoft.com/office/drawing/2014/main" id="{C51C0BCE-F451-0B4D-B52B-5551E58A6471}"/>
              </a:ext>
            </a:extLst>
          </p:cNvPr>
          <p:cNvSpPr txBox="1">
            <a:spLocks/>
          </p:cNvSpPr>
          <p:nvPr/>
        </p:nvSpPr>
        <p:spPr>
          <a:xfrm>
            <a:off x="4602997" y="1693889"/>
            <a:ext cx="4432594" cy="3028013"/>
          </a:xfrm>
          <a:prstGeom prst="rect">
            <a:avLst/>
          </a:prstGeom>
        </p:spPr>
        <p:txBody>
          <a:bodyPr vert="horz" lIns="91440" tIns="45720" rIns="91440" bIns="45720" numCol="2" rtlCol="0" anchor="ct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Jason Allen</a:t>
            </a: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Anna Huff</a:t>
            </a: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Jennifer Idol</a:t>
            </a:r>
          </a:p>
          <a:p>
            <a:r>
              <a:rPr lang="en-US" sz="1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Jenya</a:t>
            </a:r>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Mendelenko</a:t>
            </a:r>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Matthew </a:t>
            </a:r>
            <a:r>
              <a:rPr lang="en-US" sz="1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Mohondro</a:t>
            </a:r>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Andrew Shirey</a:t>
            </a: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Erich </a:t>
            </a:r>
            <a:r>
              <a:rPr lang="en-US" sz="1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Shlegel</a:t>
            </a:r>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t>
            </a:r>
            <a:r>
              <a:rPr lang="en-US" sz="18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Stroka</a:t>
            </a:r>
            <a:endPar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7894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578B7A-BBF2-0440-8D44-A53672CE17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2958355"/>
          </a:xfrm>
          <a:prstGeom prst="rect">
            <a:avLst/>
          </a:prstGeom>
        </p:spPr>
      </p:pic>
      <p:sp>
        <p:nvSpPr>
          <p:cNvPr id="2" name="Title 1"/>
          <p:cNvSpPr>
            <a:spLocks noGrp="1"/>
          </p:cNvSpPr>
          <p:nvPr>
            <p:ph type="title"/>
          </p:nvPr>
        </p:nvSpPr>
        <p:spPr>
          <a:xfrm>
            <a:off x="82626" y="3435684"/>
            <a:ext cx="2796987" cy="1191568"/>
          </a:xfrm>
        </p:spPr>
        <p:txBody>
          <a:bodyPr>
            <a:noAutofit/>
          </a:bodyPr>
          <a:lstStyle/>
          <a:p>
            <a:pPr algn="r"/>
            <a:r>
              <a:rPr lang="en-US" sz="4200" b="1" dirty="0">
                <a:solidFill>
                  <a:srgbClr val="005481"/>
                </a:solidFill>
                <a:latin typeface="Arial" panose="020B0604020202020204" pitchFamily="34" charset="0"/>
                <a:cs typeface="Arial" panose="020B0604020202020204" pitchFamily="34" charset="0"/>
              </a:rPr>
              <a:t>MISSION:</a:t>
            </a:r>
          </a:p>
        </p:txBody>
      </p:sp>
      <p:sp>
        <p:nvSpPr>
          <p:cNvPr id="6" name="TextBox 5">
            <a:extLst>
              <a:ext uri="{FF2B5EF4-FFF2-40B4-BE49-F238E27FC236}">
                <a16:creationId xmlns:a16="http://schemas.microsoft.com/office/drawing/2014/main" id="{618A046C-3943-AD49-846F-6C8BB188A350}"/>
              </a:ext>
            </a:extLst>
          </p:cNvPr>
          <p:cNvSpPr txBox="1"/>
          <p:nvPr/>
        </p:nvSpPr>
        <p:spPr>
          <a:xfrm>
            <a:off x="2879613" y="3266907"/>
            <a:ext cx="6112807" cy="1754326"/>
          </a:xfrm>
          <a:prstGeom prst="rect">
            <a:avLst/>
          </a:prstGeom>
          <a:noFill/>
        </p:spPr>
        <p:txBody>
          <a:bodyPr wrap="square" rtlCol="0">
            <a:spAutoFit/>
          </a:bodyPr>
          <a:lstStyle/>
          <a:p>
            <a:r>
              <a:rPr lang="en-US" dirty="0">
                <a:solidFill>
                  <a:srgbClr val="111111"/>
                </a:solidFill>
                <a:latin typeface="Arial" panose="020B0604020202020204" pitchFamily="34" charset="0"/>
                <a:cs typeface="Arial" panose="020B0604020202020204" pitchFamily="34" charset="0"/>
              </a:rPr>
              <a:t>To facilitate environmental stewardship by empowering a statewide network of concerned community scientists, partners, and institutions in a collaborative effort to promote a healthy and safe environment through environmental education, data collection, and community action.</a:t>
            </a:r>
          </a:p>
        </p:txBody>
      </p:sp>
      <p:sp>
        <p:nvSpPr>
          <p:cNvPr id="3" name="Rounded Rectangle 2">
            <a:extLst>
              <a:ext uri="{FF2B5EF4-FFF2-40B4-BE49-F238E27FC236}">
                <a16:creationId xmlns:a16="http://schemas.microsoft.com/office/drawing/2014/main" id="{925FE611-C5D4-2649-ACBD-18834E2DD226}"/>
              </a:ext>
            </a:extLst>
          </p:cNvPr>
          <p:cNvSpPr/>
          <p:nvPr/>
        </p:nvSpPr>
        <p:spPr>
          <a:xfrm>
            <a:off x="517707" y="5368395"/>
            <a:ext cx="2361905" cy="902247"/>
          </a:xfrm>
          <a:prstGeom prst="roundRect">
            <a:avLst/>
          </a:prstGeom>
          <a:solidFill>
            <a:srgbClr val="0B9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12,400+ </a:t>
            </a:r>
          </a:p>
          <a:p>
            <a:pPr algn="ctr"/>
            <a:r>
              <a:rPr lang="en-US" dirty="0">
                <a:solidFill>
                  <a:schemeClr val="bg1"/>
                </a:solidFill>
                <a:latin typeface="Arial" panose="020B0604020202020204" pitchFamily="34" charset="0"/>
                <a:cs typeface="Arial" panose="020B0604020202020204" pitchFamily="34" charset="0"/>
              </a:rPr>
              <a:t>Community Scientists</a:t>
            </a:r>
          </a:p>
        </p:txBody>
      </p:sp>
      <p:sp>
        <p:nvSpPr>
          <p:cNvPr id="10" name="Rounded Rectangle 9">
            <a:extLst>
              <a:ext uri="{FF2B5EF4-FFF2-40B4-BE49-F238E27FC236}">
                <a16:creationId xmlns:a16="http://schemas.microsoft.com/office/drawing/2014/main" id="{ACAE9B4A-5DE9-F143-9EC1-FE48EA2F2C0B}"/>
              </a:ext>
            </a:extLst>
          </p:cNvPr>
          <p:cNvSpPr/>
          <p:nvPr/>
        </p:nvSpPr>
        <p:spPr>
          <a:xfrm>
            <a:off x="3465828" y="5373359"/>
            <a:ext cx="2279278" cy="902247"/>
          </a:xfrm>
          <a:prstGeom prst="roundRect">
            <a:avLst/>
          </a:prstGeom>
          <a:solidFill>
            <a:srgbClr val="0B9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1,600+ </a:t>
            </a:r>
          </a:p>
          <a:p>
            <a:pPr algn="ctr"/>
            <a:r>
              <a:rPr lang="en-US" dirty="0">
                <a:solidFill>
                  <a:schemeClr val="bg1"/>
                </a:solidFill>
                <a:latin typeface="Arial" panose="020B0604020202020204" pitchFamily="34" charset="0"/>
                <a:cs typeface="Arial" panose="020B0604020202020204" pitchFamily="34" charset="0"/>
              </a:rPr>
              <a:t>Monitoring Sites</a:t>
            </a:r>
          </a:p>
        </p:txBody>
      </p:sp>
      <p:sp>
        <p:nvSpPr>
          <p:cNvPr id="11" name="Rounded Rectangle 10">
            <a:extLst>
              <a:ext uri="{FF2B5EF4-FFF2-40B4-BE49-F238E27FC236}">
                <a16:creationId xmlns:a16="http://schemas.microsoft.com/office/drawing/2014/main" id="{395A5577-DBB9-994F-9827-919152E15730}"/>
              </a:ext>
            </a:extLst>
          </p:cNvPr>
          <p:cNvSpPr/>
          <p:nvPr/>
        </p:nvSpPr>
        <p:spPr>
          <a:xfrm>
            <a:off x="6331322" y="5363719"/>
            <a:ext cx="2279278" cy="902247"/>
          </a:xfrm>
          <a:prstGeom prst="roundRect">
            <a:avLst/>
          </a:prstGeom>
          <a:solidFill>
            <a:srgbClr val="0B9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150+ </a:t>
            </a:r>
          </a:p>
          <a:p>
            <a:pPr algn="ctr"/>
            <a:r>
              <a:rPr lang="en-US" dirty="0">
                <a:solidFill>
                  <a:schemeClr val="bg1"/>
                </a:solidFill>
                <a:latin typeface="Arial" panose="020B0604020202020204" pitchFamily="34" charset="0"/>
                <a:cs typeface="Arial" panose="020B0604020202020204" pitchFamily="34" charset="0"/>
              </a:rPr>
              <a:t>Partners</a:t>
            </a:r>
          </a:p>
        </p:txBody>
      </p:sp>
    </p:spTree>
    <p:extLst>
      <p:ext uri="{BB962C8B-B14F-4D97-AF65-F5344CB8AC3E}">
        <p14:creationId xmlns:p14="http://schemas.microsoft.com/office/powerpoint/2010/main" val="4218880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110" y="1284935"/>
            <a:ext cx="4420199" cy="4543210"/>
          </a:xfrm>
        </p:spPr>
        <p:txBody>
          <a:bodyPr>
            <a:normAutofit/>
          </a:bodyPr>
          <a:lstStyle/>
          <a:p>
            <a:pPr lvl="1"/>
            <a:endParaRPr lang="en-US" sz="2000" dirty="0"/>
          </a:p>
          <a:p>
            <a:pPr marL="0" indent="0">
              <a:buNone/>
            </a:pPr>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6</a:t>
            </a:fld>
            <a:endParaRPr lang="en-US" dirty="0"/>
          </a:p>
        </p:txBody>
      </p:sp>
      <p:pic>
        <p:nvPicPr>
          <p:cNvPr id="14" name="Picture 1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1998" y="-2"/>
            <a:ext cx="4572002" cy="685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24034AB-F3ED-0342-AB20-051F1108CF1F}"/>
              </a:ext>
            </a:extLst>
          </p:cNvPr>
          <p:cNvSpPr txBox="1"/>
          <p:nvPr/>
        </p:nvSpPr>
        <p:spPr>
          <a:xfrm>
            <a:off x="95713" y="625826"/>
            <a:ext cx="4371477" cy="1238801"/>
          </a:xfrm>
          <a:prstGeom prst="rect">
            <a:avLst/>
          </a:prstGeom>
          <a:noFill/>
        </p:spPr>
        <p:txBody>
          <a:bodyPr wrap="square" rtlCol="0">
            <a:spAutoFit/>
          </a:bodyPr>
          <a:lstStyle/>
          <a:p>
            <a:pPr algn="ctr"/>
            <a:r>
              <a:rPr lang="en-US" sz="4200" b="1" dirty="0">
                <a:solidFill>
                  <a:srgbClr val="005481"/>
                </a:solidFill>
                <a:latin typeface="Arial" panose="020B0604020202020204" pitchFamily="34" charset="0"/>
                <a:cs typeface="Arial" panose="020B0604020202020204" pitchFamily="34" charset="0"/>
              </a:rPr>
              <a:t>WHAT WE DO</a:t>
            </a:r>
          </a:p>
          <a:p>
            <a:endParaRPr lang="en-US" sz="1250"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B0CFB53-408B-7849-927D-6CD7AA861688}"/>
              </a:ext>
            </a:extLst>
          </p:cNvPr>
          <p:cNvSpPr txBox="1"/>
          <p:nvPr/>
        </p:nvSpPr>
        <p:spPr>
          <a:xfrm>
            <a:off x="242570" y="1634839"/>
            <a:ext cx="3992193" cy="4423094"/>
          </a:xfrm>
          <a:prstGeom prst="rect">
            <a:avLst/>
          </a:prstGeom>
          <a:solidFill>
            <a:schemeClr val="bg1"/>
          </a:solidFill>
        </p:spPr>
        <p:txBody>
          <a:bodyPr wrap="square" rtlCol="0">
            <a:noAutofit/>
          </a:bodyPr>
          <a:lstStyle/>
          <a:p>
            <a:pPr marL="457200" indent="-457200">
              <a:spcBef>
                <a:spcPts val="600"/>
              </a:spcBef>
              <a:spcAft>
                <a:spcPts val="600"/>
              </a:spcAft>
              <a:buFont typeface="Arial" panose="020B0604020202020204" pitchFamily="34" charset="0"/>
              <a:buChar char="•"/>
            </a:pPr>
            <a:r>
              <a:rPr lang="en-US" sz="2800" dirty="0">
                <a:solidFill>
                  <a:srgbClr val="111111"/>
                </a:solidFill>
                <a:latin typeface="Arial" panose="020B0604020202020204" pitchFamily="34" charset="0"/>
                <a:cs typeface="Arial" panose="020B0604020202020204" pitchFamily="34" charset="0"/>
              </a:rPr>
              <a:t>Environmental Education</a:t>
            </a:r>
          </a:p>
          <a:p>
            <a:pPr marL="457200" indent="-457200">
              <a:spcBef>
                <a:spcPts val="600"/>
              </a:spcBef>
              <a:spcAft>
                <a:spcPts val="600"/>
              </a:spcAft>
              <a:buFont typeface="Arial" panose="020B0604020202020204" pitchFamily="34" charset="0"/>
              <a:buChar char="•"/>
            </a:pPr>
            <a:r>
              <a:rPr lang="en-US" sz="2800" dirty="0">
                <a:solidFill>
                  <a:srgbClr val="111111"/>
                </a:solidFill>
                <a:latin typeface="Arial" panose="020B0604020202020204" pitchFamily="34" charset="0"/>
                <a:cs typeface="Arial" panose="020B0604020202020204" pitchFamily="34" charset="0"/>
              </a:rPr>
              <a:t>Data Collection &amp; Analysis</a:t>
            </a:r>
          </a:p>
          <a:p>
            <a:pPr marL="457200" indent="-457200">
              <a:spcBef>
                <a:spcPts val="600"/>
              </a:spcBef>
              <a:spcAft>
                <a:spcPts val="600"/>
              </a:spcAft>
              <a:buFont typeface="Arial" panose="020B0604020202020204" pitchFamily="34" charset="0"/>
              <a:buChar char="•"/>
            </a:pPr>
            <a:r>
              <a:rPr lang="en-US" sz="2800" dirty="0">
                <a:solidFill>
                  <a:srgbClr val="111111"/>
                </a:solidFill>
                <a:latin typeface="Arial" panose="020B0604020202020204" pitchFamily="34" charset="0"/>
                <a:cs typeface="Arial" panose="020B0604020202020204" pitchFamily="34" charset="0"/>
              </a:rPr>
              <a:t>Community Action/Engagement</a:t>
            </a:r>
          </a:p>
          <a:p>
            <a:pPr marL="457200" indent="-457200">
              <a:lnSpc>
                <a:spcPct val="150000"/>
              </a:lnSpc>
              <a:spcBef>
                <a:spcPts val="600"/>
              </a:spcBef>
              <a:spcAft>
                <a:spcPts val="600"/>
              </a:spcAft>
              <a:buFont typeface="Arial" panose="020B0604020202020204" pitchFamily="34" charset="0"/>
              <a:buChar char="•"/>
            </a:pPr>
            <a:r>
              <a:rPr lang="en-US" sz="2800" dirty="0">
                <a:solidFill>
                  <a:srgbClr val="111111"/>
                </a:solidFill>
                <a:latin typeface="Arial" panose="020B0604020202020204" pitchFamily="34" charset="0"/>
                <a:cs typeface="Arial" panose="020B0604020202020204" pitchFamily="34" charset="0"/>
              </a:rPr>
              <a:t>Watershed Services</a:t>
            </a:r>
          </a:p>
        </p:txBody>
      </p:sp>
      <p:sp>
        <p:nvSpPr>
          <p:cNvPr id="8" name="Slide Number Placeholder 3">
            <a:extLst>
              <a:ext uri="{FF2B5EF4-FFF2-40B4-BE49-F238E27FC236}">
                <a16:creationId xmlns:a16="http://schemas.microsoft.com/office/drawing/2014/main" id="{005A97F8-26A5-5940-9831-E68EA2D12470}"/>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CE8FE3-1F35-5C49-8B4C-76E5EDEE3F2F}" type="slidenum">
              <a:rPr lang="en-US" smtClean="0"/>
              <a:pPr/>
              <a:t>6</a:t>
            </a:fld>
            <a:endParaRPr lang="en-US" dirty="0"/>
          </a:p>
        </p:txBody>
      </p:sp>
    </p:spTree>
    <p:extLst>
      <p:ext uri="{BB962C8B-B14F-4D97-AF65-F5344CB8AC3E}">
        <p14:creationId xmlns:p14="http://schemas.microsoft.com/office/powerpoint/2010/main" val="344905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29" name="Content Placeholder 4">
            <a:extLst>
              <a:ext uri="{FF2B5EF4-FFF2-40B4-BE49-F238E27FC236}">
                <a16:creationId xmlns:a16="http://schemas.microsoft.com/office/drawing/2014/main" id="{8DECB3D5-A1FE-364E-96C8-C8E8C0C82A42}"/>
              </a:ext>
            </a:extLst>
          </p:cNvPr>
          <p:cNvPicPr>
            <a:picLocks noChangeAspect="1"/>
          </p:cNvPicPr>
          <p:nvPr/>
        </p:nvPicPr>
        <p:blipFill rotWithShape="1">
          <a:blip r:embed="rId4" cstate="email">
            <a:alphaModFix amt="35000"/>
            <a:extLst>
              <a:ext uri="{28A0092B-C50C-407E-A947-70E740481C1C}">
                <a14:useLocalDpi xmlns:a14="http://schemas.microsoft.com/office/drawing/2010/main"/>
              </a:ext>
            </a:extLst>
          </a:blip>
          <a:srcRect t="-14"/>
          <a:stretch/>
        </p:blipFill>
        <p:spPr>
          <a:xfrm>
            <a:off x="-7037" y="0"/>
            <a:ext cx="9144000" cy="6861728"/>
          </a:xfrm>
          <a:prstGeom prst="rect">
            <a:avLst/>
          </a:prstGeom>
        </p:spPr>
      </p:pic>
      <p:grpSp>
        <p:nvGrpSpPr>
          <p:cNvPr id="15" name="Group 14">
            <a:extLst>
              <a:ext uri="{FF2B5EF4-FFF2-40B4-BE49-F238E27FC236}">
                <a16:creationId xmlns:a16="http://schemas.microsoft.com/office/drawing/2014/main" id="{19DCAB5E-3D06-7646-8B52-C80FFE44603C}"/>
              </a:ext>
            </a:extLst>
          </p:cNvPr>
          <p:cNvGrpSpPr/>
          <p:nvPr/>
        </p:nvGrpSpPr>
        <p:grpSpPr>
          <a:xfrm>
            <a:off x="454552" y="1342059"/>
            <a:ext cx="2082023" cy="2442971"/>
            <a:chOff x="683349" y="1342059"/>
            <a:chExt cx="2082023" cy="2442971"/>
          </a:xfrm>
        </p:grpSpPr>
        <p:sp>
          <p:nvSpPr>
            <p:cNvPr id="18" name="Oval 17">
              <a:extLst>
                <a:ext uri="{FF2B5EF4-FFF2-40B4-BE49-F238E27FC236}">
                  <a16:creationId xmlns:a16="http://schemas.microsoft.com/office/drawing/2014/main" id="{A84C0697-4951-D14B-8EE1-B157EC05DFB7}"/>
                </a:ext>
              </a:extLst>
            </p:cNvPr>
            <p:cNvSpPr/>
            <p:nvPr/>
          </p:nvSpPr>
          <p:spPr>
            <a:xfrm>
              <a:off x="717091" y="1342059"/>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light&#10;&#10;Description automatically generated">
              <a:hlinkClick r:id="rId5"/>
              <a:extLst>
                <a:ext uri="{FF2B5EF4-FFF2-40B4-BE49-F238E27FC236}">
                  <a16:creationId xmlns:a16="http://schemas.microsoft.com/office/drawing/2014/main" id="{CEAD48B5-1A33-0E43-93DB-ADD467C686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349" y="1464323"/>
              <a:ext cx="2000722" cy="1720621"/>
            </a:xfrm>
            <a:prstGeom prst="rect">
              <a:avLst/>
            </a:prstGeom>
          </p:spPr>
        </p:pic>
        <p:sp>
          <p:nvSpPr>
            <p:cNvPr id="19" name="TextBox 18">
              <a:extLst>
                <a:ext uri="{FF2B5EF4-FFF2-40B4-BE49-F238E27FC236}">
                  <a16:creationId xmlns:a16="http://schemas.microsoft.com/office/drawing/2014/main" id="{90332A76-B51A-ED47-9DAD-DB9E1A01BA0E}"/>
                </a:ext>
              </a:extLst>
            </p:cNvPr>
            <p:cNvSpPr txBox="1"/>
            <p:nvPr/>
          </p:nvSpPr>
          <p:spPr>
            <a:xfrm>
              <a:off x="863459" y="3415698"/>
              <a:ext cx="176119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Standard Core</a:t>
              </a:r>
            </a:p>
          </p:txBody>
        </p:sp>
      </p:grpSp>
      <p:grpSp>
        <p:nvGrpSpPr>
          <p:cNvPr id="16" name="Group 15">
            <a:extLst>
              <a:ext uri="{FF2B5EF4-FFF2-40B4-BE49-F238E27FC236}">
                <a16:creationId xmlns:a16="http://schemas.microsoft.com/office/drawing/2014/main" id="{0CC0FE19-DBCE-244F-A1C0-DA8583588198}"/>
              </a:ext>
            </a:extLst>
          </p:cNvPr>
          <p:cNvGrpSpPr/>
          <p:nvPr/>
        </p:nvGrpSpPr>
        <p:grpSpPr>
          <a:xfrm>
            <a:off x="3549686" y="1307361"/>
            <a:ext cx="2058684" cy="2461125"/>
            <a:chOff x="3500814" y="1324608"/>
            <a:chExt cx="2058684" cy="2461125"/>
          </a:xfrm>
        </p:grpSpPr>
        <p:sp>
          <p:nvSpPr>
            <p:cNvPr id="30" name="Oval 29">
              <a:extLst>
                <a:ext uri="{FF2B5EF4-FFF2-40B4-BE49-F238E27FC236}">
                  <a16:creationId xmlns:a16="http://schemas.microsoft.com/office/drawing/2014/main" id="{AF848FA3-4AB2-2740-98E4-A9842EA99377}"/>
                </a:ext>
              </a:extLst>
            </p:cNvPr>
            <p:cNvSpPr/>
            <p:nvPr/>
          </p:nvSpPr>
          <p:spPr>
            <a:xfrm>
              <a:off x="3500815" y="1324608"/>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hlinkClick r:id="rId7"/>
              <a:extLst>
                <a:ext uri="{FF2B5EF4-FFF2-40B4-BE49-F238E27FC236}">
                  <a16:creationId xmlns:a16="http://schemas.microsoft.com/office/drawing/2014/main" id="{4959CF32-90D6-F441-9C29-A34B47A792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00814" y="1429387"/>
              <a:ext cx="2048281" cy="1761522"/>
            </a:xfrm>
            <a:prstGeom prst="rect">
              <a:avLst/>
            </a:prstGeom>
          </p:spPr>
        </p:pic>
        <p:sp>
          <p:nvSpPr>
            <p:cNvPr id="37" name="TextBox 36">
              <a:extLst>
                <a:ext uri="{FF2B5EF4-FFF2-40B4-BE49-F238E27FC236}">
                  <a16:creationId xmlns:a16="http://schemas.microsoft.com/office/drawing/2014/main" id="{B8C50BC6-51F7-CB4A-8769-C3F8AEA93A5F}"/>
                </a:ext>
              </a:extLst>
            </p:cNvPr>
            <p:cNvSpPr txBox="1"/>
            <p:nvPr/>
          </p:nvSpPr>
          <p:spPr>
            <a:xfrm>
              <a:off x="3798308" y="3416401"/>
              <a:ext cx="176119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Probe Core</a:t>
              </a:r>
            </a:p>
          </p:txBody>
        </p:sp>
      </p:grpSp>
      <p:grpSp>
        <p:nvGrpSpPr>
          <p:cNvPr id="17" name="Group 16">
            <a:extLst>
              <a:ext uri="{FF2B5EF4-FFF2-40B4-BE49-F238E27FC236}">
                <a16:creationId xmlns:a16="http://schemas.microsoft.com/office/drawing/2014/main" id="{875CF5D2-32CA-B745-92B9-084104CEA2D1}"/>
              </a:ext>
            </a:extLst>
          </p:cNvPr>
          <p:cNvGrpSpPr/>
          <p:nvPr/>
        </p:nvGrpSpPr>
        <p:grpSpPr>
          <a:xfrm>
            <a:off x="6634637" y="1328861"/>
            <a:ext cx="2048281" cy="2456872"/>
            <a:chOff x="6227757" y="1328861"/>
            <a:chExt cx="2048281" cy="2456872"/>
          </a:xfrm>
        </p:grpSpPr>
        <p:sp>
          <p:nvSpPr>
            <p:cNvPr id="35" name="Oval 34">
              <a:extLst>
                <a:ext uri="{FF2B5EF4-FFF2-40B4-BE49-F238E27FC236}">
                  <a16:creationId xmlns:a16="http://schemas.microsoft.com/office/drawing/2014/main" id="{CE25F2ED-54AF-5B48-899F-D60ED4FA0E13}"/>
                </a:ext>
              </a:extLst>
            </p:cNvPr>
            <p:cNvSpPr/>
            <p:nvPr/>
          </p:nvSpPr>
          <p:spPr>
            <a:xfrm>
              <a:off x="6227757" y="132886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A picture containing clock&#10;&#10;Description automatically generated">
              <a:hlinkClick r:id="rId9"/>
              <a:extLst>
                <a:ext uri="{FF2B5EF4-FFF2-40B4-BE49-F238E27FC236}">
                  <a16:creationId xmlns:a16="http://schemas.microsoft.com/office/drawing/2014/main" id="{234B9359-5BA5-1349-BCF3-AAE022036A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9025" y="1462603"/>
              <a:ext cx="1945743" cy="1673339"/>
            </a:xfrm>
            <a:prstGeom prst="rect">
              <a:avLst/>
            </a:prstGeom>
          </p:spPr>
        </p:pic>
        <p:sp>
          <p:nvSpPr>
            <p:cNvPr id="39" name="TextBox 38">
              <a:extLst>
                <a:ext uri="{FF2B5EF4-FFF2-40B4-BE49-F238E27FC236}">
                  <a16:creationId xmlns:a16="http://schemas.microsoft.com/office/drawing/2014/main" id="{95DE13D6-BBDE-E141-A461-DEB617DA377A}"/>
                </a:ext>
              </a:extLst>
            </p:cNvPr>
            <p:cNvSpPr txBox="1"/>
            <p:nvPr/>
          </p:nvSpPr>
          <p:spPr>
            <a:xfrm>
              <a:off x="6418571" y="3416401"/>
              <a:ext cx="1761190"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 coli Bacteria</a:t>
              </a:r>
            </a:p>
          </p:txBody>
        </p:sp>
      </p:grpSp>
      <p:grpSp>
        <p:nvGrpSpPr>
          <p:cNvPr id="21" name="Group 20">
            <a:extLst>
              <a:ext uri="{FF2B5EF4-FFF2-40B4-BE49-F238E27FC236}">
                <a16:creationId xmlns:a16="http://schemas.microsoft.com/office/drawing/2014/main" id="{662E9266-2CFE-8145-8E48-E029EBD73D46}"/>
              </a:ext>
            </a:extLst>
          </p:cNvPr>
          <p:cNvGrpSpPr/>
          <p:nvPr/>
        </p:nvGrpSpPr>
        <p:grpSpPr>
          <a:xfrm>
            <a:off x="3482559" y="4120440"/>
            <a:ext cx="2048281" cy="2447533"/>
            <a:chOff x="692595" y="3981801"/>
            <a:chExt cx="2048281" cy="2447533"/>
          </a:xfrm>
        </p:grpSpPr>
        <p:sp>
          <p:nvSpPr>
            <p:cNvPr id="33" name="Oval 32">
              <a:extLst>
                <a:ext uri="{FF2B5EF4-FFF2-40B4-BE49-F238E27FC236}">
                  <a16:creationId xmlns:a16="http://schemas.microsoft.com/office/drawing/2014/main" id="{60B6BD1D-F735-7F41-8E09-CF1453180220}"/>
                </a:ext>
              </a:extLst>
            </p:cNvPr>
            <p:cNvSpPr/>
            <p:nvPr/>
          </p:nvSpPr>
          <p:spPr>
            <a:xfrm>
              <a:off x="692595" y="398180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A close up of a device&#10;&#10;Description automatically generated">
              <a:hlinkClick r:id="rId11"/>
              <a:extLst>
                <a:ext uri="{FF2B5EF4-FFF2-40B4-BE49-F238E27FC236}">
                  <a16:creationId xmlns:a16="http://schemas.microsoft.com/office/drawing/2014/main" id="{CE664319-57AD-2442-A342-4A7F5369BDD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2089" y="4162099"/>
              <a:ext cx="1832559" cy="1576001"/>
            </a:xfrm>
            <a:prstGeom prst="rect">
              <a:avLst/>
            </a:prstGeom>
          </p:spPr>
        </p:pic>
        <p:sp>
          <p:nvSpPr>
            <p:cNvPr id="41" name="TextBox 40">
              <a:extLst>
                <a:ext uri="{FF2B5EF4-FFF2-40B4-BE49-F238E27FC236}">
                  <a16:creationId xmlns:a16="http://schemas.microsoft.com/office/drawing/2014/main" id="{52797D08-850C-6541-B679-628AE7179097}"/>
                </a:ext>
              </a:extLst>
            </p:cNvPr>
            <p:cNvSpPr txBox="1"/>
            <p:nvPr/>
          </p:nvSpPr>
          <p:spPr>
            <a:xfrm>
              <a:off x="1095270" y="6060002"/>
              <a:ext cx="129192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Advanced</a:t>
              </a:r>
            </a:p>
          </p:txBody>
        </p:sp>
      </p:grpSp>
      <p:grpSp>
        <p:nvGrpSpPr>
          <p:cNvPr id="24" name="Group 23">
            <a:extLst>
              <a:ext uri="{FF2B5EF4-FFF2-40B4-BE49-F238E27FC236}">
                <a16:creationId xmlns:a16="http://schemas.microsoft.com/office/drawing/2014/main" id="{51EDA014-0860-0C48-BDE2-E5DFDA53767B}"/>
              </a:ext>
            </a:extLst>
          </p:cNvPr>
          <p:cNvGrpSpPr/>
          <p:nvPr/>
        </p:nvGrpSpPr>
        <p:grpSpPr>
          <a:xfrm>
            <a:off x="6685905" y="4120440"/>
            <a:ext cx="2185214" cy="2488580"/>
            <a:chOff x="6250580" y="3979047"/>
            <a:chExt cx="2185214" cy="2488580"/>
          </a:xfrm>
        </p:grpSpPr>
        <p:sp>
          <p:nvSpPr>
            <p:cNvPr id="32" name="Oval 31">
              <a:extLst>
                <a:ext uri="{FF2B5EF4-FFF2-40B4-BE49-F238E27FC236}">
                  <a16:creationId xmlns:a16="http://schemas.microsoft.com/office/drawing/2014/main" id="{D55E91A7-130C-BD42-8B32-47F23E995C5F}"/>
                </a:ext>
              </a:extLst>
            </p:cNvPr>
            <p:cNvSpPr/>
            <p:nvPr/>
          </p:nvSpPr>
          <p:spPr>
            <a:xfrm>
              <a:off x="6250580" y="3979047"/>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A picture containing fence&#10;&#10;Description automatically generated">
              <a:hlinkClick r:id="rId13"/>
              <a:extLst>
                <a:ext uri="{FF2B5EF4-FFF2-40B4-BE49-F238E27FC236}">
                  <a16:creationId xmlns:a16="http://schemas.microsoft.com/office/drawing/2014/main" id="{20635FDB-3EF0-E240-9EB2-07A68955E74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73565" y="4146065"/>
              <a:ext cx="1851203" cy="1592035"/>
            </a:xfrm>
            <a:prstGeom prst="rect">
              <a:avLst/>
            </a:prstGeom>
          </p:spPr>
        </p:pic>
        <p:sp>
          <p:nvSpPr>
            <p:cNvPr id="20" name="Rectangle 19">
              <a:extLst>
                <a:ext uri="{FF2B5EF4-FFF2-40B4-BE49-F238E27FC236}">
                  <a16:creationId xmlns:a16="http://schemas.microsoft.com/office/drawing/2014/main" id="{6EE5BCB2-08FA-CA46-A026-E2BCBF44B777}"/>
                </a:ext>
              </a:extLst>
            </p:cNvPr>
            <p:cNvSpPr/>
            <p:nvPr/>
          </p:nvSpPr>
          <p:spPr>
            <a:xfrm>
              <a:off x="6250580" y="6098295"/>
              <a:ext cx="2185214"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Riparian Evaluation</a:t>
              </a:r>
            </a:p>
          </p:txBody>
        </p:sp>
      </p:grpSp>
      <p:sp>
        <p:nvSpPr>
          <p:cNvPr id="23" name="Rectangle 22">
            <a:extLst>
              <a:ext uri="{FF2B5EF4-FFF2-40B4-BE49-F238E27FC236}">
                <a16:creationId xmlns:a16="http://schemas.microsoft.com/office/drawing/2014/main" id="{5780F721-7516-4F40-8F1C-5B2086870688}"/>
              </a:ext>
            </a:extLst>
          </p:cNvPr>
          <p:cNvSpPr/>
          <p:nvPr/>
        </p:nvSpPr>
        <p:spPr>
          <a:xfrm>
            <a:off x="-345" y="-3728"/>
            <a:ext cx="9158747" cy="1067854"/>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COMMUNITY SCIENTIST TRAININGS</a:t>
            </a:r>
          </a:p>
        </p:txBody>
      </p:sp>
      <p:grpSp>
        <p:nvGrpSpPr>
          <p:cNvPr id="40" name="Group 39">
            <a:extLst>
              <a:ext uri="{FF2B5EF4-FFF2-40B4-BE49-F238E27FC236}">
                <a16:creationId xmlns:a16="http://schemas.microsoft.com/office/drawing/2014/main" id="{ADFD7FCF-34A5-2CF6-0AA9-D0CAD5996109}"/>
              </a:ext>
            </a:extLst>
          </p:cNvPr>
          <p:cNvGrpSpPr/>
          <p:nvPr/>
        </p:nvGrpSpPr>
        <p:grpSpPr>
          <a:xfrm>
            <a:off x="485344" y="4119270"/>
            <a:ext cx="2048281" cy="2460972"/>
            <a:chOff x="485344" y="4119270"/>
            <a:chExt cx="2048281" cy="2460972"/>
          </a:xfrm>
        </p:grpSpPr>
        <p:grpSp>
          <p:nvGrpSpPr>
            <p:cNvPr id="22" name="Group 21">
              <a:extLst>
                <a:ext uri="{FF2B5EF4-FFF2-40B4-BE49-F238E27FC236}">
                  <a16:creationId xmlns:a16="http://schemas.microsoft.com/office/drawing/2014/main" id="{38CE8A1A-4744-3A46-82EC-82A376DDFB97}"/>
                </a:ext>
              </a:extLst>
            </p:cNvPr>
            <p:cNvGrpSpPr/>
            <p:nvPr/>
          </p:nvGrpSpPr>
          <p:grpSpPr>
            <a:xfrm>
              <a:off x="485344" y="4119270"/>
              <a:ext cx="2048281" cy="2460972"/>
              <a:chOff x="3554943" y="4011721"/>
              <a:chExt cx="2048281" cy="2460972"/>
            </a:xfrm>
          </p:grpSpPr>
          <p:sp>
            <p:nvSpPr>
              <p:cNvPr id="31" name="Oval 30">
                <a:extLst>
                  <a:ext uri="{FF2B5EF4-FFF2-40B4-BE49-F238E27FC236}">
                    <a16:creationId xmlns:a16="http://schemas.microsoft.com/office/drawing/2014/main" id="{C525CC77-6F22-BC45-8BA5-FEFFC6F404DF}"/>
                  </a:ext>
                </a:extLst>
              </p:cNvPr>
              <p:cNvSpPr/>
              <p:nvPr/>
            </p:nvSpPr>
            <p:spPr>
              <a:xfrm>
                <a:off x="3554943" y="401172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C4158986-F33B-B241-B94F-27A63BDDC397}"/>
                  </a:ext>
                </a:extLst>
              </p:cNvPr>
              <p:cNvSpPr txBox="1"/>
              <p:nvPr/>
            </p:nvSpPr>
            <p:spPr>
              <a:xfrm>
                <a:off x="3554943" y="6103361"/>
                <a:ext cx="2048281"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Optical Brightener</a:t>
                </a:r>
              </a:p>
            </p:txBody>
          </p:sp>
        </p:grpSp>
        <p:pic>
          <p:nvPicPr>
            <p:cNvPr id="3" name="Picture 2" descr="A blue flashlight with a black background&#10;&#10;AI-generated content may be incorrect.">
              <a:extLst>
                <a:ext uri="{FF2B5EF4-FFF2-40B4-BE49-F238E27FC236}">
                  <a16:creationId xmlns:a16="http://schemas.microsoft.com/office/drawing/2014/main" id="{81459FB9-19F9-C02D-EDAA-28DD84D422D2}"/>
                </a:ext>
              </a:extLst>
            </p:cNvPr>
            <p:cNvPicPr>
              <a:picLocks noChangeAspect="1"/>
            </p:cNvPicPr>
            <p:nvPr/>
          </p:nvPicPr>
          <p:blipFill>
            <a:blip r:embed="rId15"/>
            <a:stretch>
              <a:fillRect/>
            </a:stretch>
          </p:blipFill>
          <p:spPr>
            <a:xfrm>
              <a:off x="638383" y="4204740"/>
              <a:ext cx="1757469" cy="1757469"/>
            </a:xfrm>
            <a:prstGeom prst="rect">
              <a:avLst/>
            </a:prstGeom>
          </p:spPr>
        </p:pic>
      </p:grpSp>
    </p:spTree>
    <p:custDataLst>
      <p:tags r:id="rId1"/>
    </p:custDataLst>
    <p:extLst>
      <p:ext uri="{BB962C8B-B14F-4D97-AF65-F5344CB8AC3E}">
        <p14:creationId xmlns:p14="http://schemas.microsoft.com/office/powerpoint/2010/main" val="1171838010"/>
      </p:ext>
    </p:extLst>
  </p:cSld>
  <p:clrMapOvr>
    <a:masterClrMapping/>
  </p:clrMapOvr>
  <p:transition spd="slow" advTm="5366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29" name="Content Placeholder 4">
            <a:extLst>
              <a:ext uri="{FF2B5EF4-FFF2-40B4-BE49-F238E27FC236}">
                <a16:creationId xmlns:a16="http://schemas.microsoft.com/office/drawing/2014/main" id="{8DECB3D5-A1FE-364E-96C8-C8E8C0C82A42}"/>
              </a:ext>
            </a:extLst>
          </p:cNvPr>
          <p:cNvPicPr>
            <a:picLocks noChangeAspect="1"/>
          </p:cNvPicPr>
          <p:nvPr/>
        </p:nvPicPr>
        <p:blipFill rotWithShape="1">
          <a:blip r:embed="rId4" cstate="email">
            <a:alphaModFix amt="35000"/>
            <a:extLst>
              <a:ext uri="{28A0092B-C50C-407E-A947-70E740481C1C}">
                <a14:useLocalDpi xmlns:a14="http://schemas.microsoft.com/office/drawing/2010/main"/>
              </a:ext>
            </a:extLst>
          </a:blip>
          <a:srcRect t="-14"/>
          <a:stretch/>
        </p:blipFill>
        <p:spPr>
          <a:xfrm>
            <a:off x="-27908" y="-5121"/>
            <a:ext cx="9143999" cy="6858000"/>
          </a:xfrm>
          <a:prstGeom prst="rect">
            <a:avLst/>
          </a:prstGeom>
        </p:spPr>
      </p:pic>
      <p:sp>
        <p:nvSpPr>
          <p:cNvPr id="24" name="Rectangle 23">
            <a:extLst>
              <a:ext uri="{FF2B5EF4-FFF2-40B4-BE49-F238E27FC236}">
                <a16:creationId xmlns:a16="http://schemas.microsoft.com/office/drawing/2014/main" id="{74D860A7-095B-4D44-A47C-242FD6D62C88}"/>
              </a:ext>
            </a:extLst>
          </p:cNvPr>
          <p:cNvSpPr/>
          <p:nvPr/>
        </p:nvSpPr>
        <p:spPr>
          <a:xfrm>
            <a:off x="-15240" y="5121"/>
            <a:ext cx="9159240" cy="1069511"/>
          </a:xfrm>
          <a:prstGeom prst="rect">
            <a:avLst/>
          </a:prstGeom>
          <a:solidFill>
            <a:srgbClr val="005481">
              <a:alpha val="84000"/>
            </a:srgbClr>
          </a:solidFill>
          <a:ln>
            <a:solidFill>
              <a:schemeClr val="tx2">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PROGRAMS</a:t>
            </a:r>
          </a:p>
        </p:txBody>
      </p:sp>
      <p:grpSp>
        <p:nvGrpSpPr>
          <p:cNvPr id="22" name="Group 21">
            <a:extLst>
              <a:ext uri="{FF2B5EF4-FFF2-40B4-BE49-F238E27FC236}">
                <a16:creationId xmlns:a16="http://schemas.microsoft.com/office/drawing/2014/main" id="{0841A4FD-DA3A-678A-1F61-FBC9D5404D74}"/>
              </a:ext>
            </a:extLst>
          </p:cNvPr>
          <p:cNvGrpSpPr/>
          <p:nvPr/>
        </p:nvGrpSpPr>
        <p:grpSpPr>
          <a:xfrm>
            <a:off x="3540239" y="2760505"/>
            <a:ext cx="2048281" cy="2756329"/>
            <a:chOff x="3633990" y="2369429"/>
            <a:chExt cx="2048281" cy="2756329"/>
          </a:xfrm>
        </p:grpSpPr>
        <p:sp>
          <p:nvSpPr>
            <p:cNvPr id="23" name="Oval 22">
              <a:extLst>
                <a:ext uri="{FF2B5EF4-FFF2-40B4-BE49-F238E27FC236}">
                  <a16:creationId xmlns:a16="http://schemas.microsoft.com/office/drawing/2014/main" id="{76E5C27F-2938-BD8C-6400-AAD971608766}"/>
                </a:ext>
              </a:extLst>
            </p:cNvPr>
            <p:cNvSpPr/>
            <p:nvPr/>
          </p:nvSpPr>
          <p:spPr>
            <a:xfrm>
              <a:off x="3633990" y="2369429"/>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2C247FDE-E3AA-DF5A-0D57-1ABA87006387}"/>
                </a:ext>
              </a:extLst>
            </p:cNvPr>
            <p:cNvSpPr txBox="1"/>
            <p:nvPr/>
          </p:nvSpPr>
          <p:spPr>
            <a:xfrm>
              <a:off x="3745836" y="4479427"/>
              <a:ext cx="1819875"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 Organizations</a:t>
              </a:r>
            </a:p>
          </p:txBody>
        </p:sp>
        <p:pic>
          <p:nvPicPr>
            <p:cNvPr id="26" name="Picture 25" descr="A close up of a sign&#10;&#10;Description automatically generated">
              <a:hlinkClick r:id="rId5"/>
              <a:extLst>
                <a:ext uri="{FF2B5EF4-FFF2-40B4-BE49-F238E27FC236}">
                  <a16:creationId xmlns:a16="http://schemas.microsoft.com/office/drawing/2014/main" id="{795D87D0-8737-1176-103E-8A7620C4A6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98393" y="2571854"/>
              <a:ext cx="1678901" cy="1443855"/>
            </a:xfrm>
            <a:prstGeom prst="rect">
              <a:avLst/>
            </a:prstGeom>
          </p:spPr>
        </p:pic>
      </p:grpSp>
      <p:grpSp>
        <p:nvGrpSpPr>
          <p:cNvPr id="27" name="Group 26">
            <a:extLst>
              <a:ext uri="{FF2B5EF4-FFF2-40B4-BE49-F238E27FC236}">
                <a16:creationId xmlns:a16="http://schemas.microsoft.com/office/drawing/2014/main" id="{9D5E2D29-FB2B-CDD5-B5C9-27342D891FC9}"/>
              </a:ext>
            </a:extLst>
          </p:cNvPr>
          <p:cNvGrpSpPr/>
          <p:nvPr/>
        </p:nvGrpSpPr>
        <p:grpSpPr>
          <a:xfrm>
            <a:off x="527278" y="2727477"/>
            <a:ext cx="2048281" cy="2482799"/>
            <a:chOff x="6613984" y="2365601"/>
            <a:chExt cx="2048281" cy="2482799"/>
          </a:xfrm>
        </p:grpSpPr>
        <p:sp>
          <p:nvSpPr>
            <p:cNvPr id="28" name="Oval 27">
              <a:extLst>
                <a:ext uri="{FF2B5EF4-FFF2-40B4-BE49-F238E27FC236}">
                  <a16:creationId xmlns:a16="http://schemas.microsoft.com/office/drawing/2014/main" id="{9C80CD02-36FB-7247-1E50-24AF9C3D48D6}"/>
                </a:ext>
              </a:extLst>
            </p:cNvPr>
            <p:cNvSpPr/>
            <p:nvPr/>
          </p:nvSpPr>
          <p:spPr>
            <a:xfrm>
              <a:off x="6613984" y="2365601"/>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3C43725-3A30-1B57-6091-4EC842B86ECE}"/>
                </a:ext>
              </a:extLst>
            </p:cNvPr>
            <p:cNvSpPr/>
            <p:nvPr/>
          </p:nvSpPr>
          <p:spPr>
            <a:xfrm>
              <a:off x="6860818" y="4479068"/>
              <a:ext cx="1518364"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WPP/TMDLs</a:t>
              </a:r>
            </a:p>
          </p:txBody>
        </p:sp>
        <p:pic>
          <p:nvPicPr>
            <p:cNvPr id="31" name="Picture 30" descr="A picture containing cake, looking, dark, birthday&#10;&#10;Description automatically generated">
              <a:hlinkClick r:id="rId7"/>
              <a:extLst>
                <a:ext uri="{FF2B5EF4-FFF2-40B4-BE49-F238E27FC236}">
                  <a16:creationId xmlns:a16="http://schemas.microsoft.com/office/drawing/2014/main" id="{43342C28-5433-A691-7E5F-B321F60D6D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16131" y="2507710"/>
              <a:ext cx="1643985" cy="1413827"/>
            </a:xfrm>
            <a:prstGeom prst="rect">
              <a:avLst/>
            </a:prstGeom>
          </p:spPr>
        </p:pic>
      </p:grpSp>
      <p:grpSp>
        <p:nvGrpSpPr>
          <p:cNvPr id="7" name="Group 6">
            <a:extLst>
              <a:ext uri="{FF2B5EF4-FFF2-40B4-BE49-F238E27FC236}">
                <a16:creationId xmlns:a16="http://schemas.microsoft.com/office/drawing/2014/main" id="{C5198BB9-DB5D-93C8-1EE1-AB4593188178}"/>
              </a:ext>
            </a:extLst>
          </p:cNvPr>
          <p:cNvGrpSpPr/>
          <p:nvPr/>
        </p:nvGrpSpPr>
        <p:grpSpPr>
          <a:xfrm>
            <a:off x="6452261" y="2799452"/>
            <a:ext cx="2335478" cy="3033328"/>
            <a:chOff x="6452261" y="2799452"/>
            <a:chExt cx="2335478" cy="3033328"/>
          </a:xfrm>
        </p:grpSpPr>
        <p:grpSp>
          <p:nvGrpSpPr>
            <p:cNvPr id="34" name="Group 33">
              <a:extLst>
                <a:ext uri="{FF2B5EF4-FFF2-40B4-BE49-F238E27FC236}">
                  <a16:creationId xmlns:a16="http://schemas.microsoft.com/office/drawing/2014/main" id="{7CB677C3-0A44-CADC-39EC-30A1214A29D7}"/>
                </a:ext>
              </a:extLst>
            </p:cNvPr>
            <p:cNvGrpSpPr/>
            <p:nvPr/>
          </p:nvGrpSpPr>
          <p:grpSpPr>
            <a:xfrm>
              <a:off x="6452261" y="2799452"/>
              <a:ext cx="2335478" cy="3033328"/>
              <a:chOff x="3533051" y="2369429"/>
              <a:chExt cx="2335478" cy="3033328"/>
            </a:xfrm>
          </p:grpSpPr>
          <p:sp>
            <p:nvSpPr>
              <p:cNvPr id="36" name="Oval 35">
                <a:extLst>
                  <a:ext uri="{FF2B5EF4-FFF2-40B4-BE49-F238E27FC236}">
                    <a16:creationId xmlns:a16="http://schemas.microsoft.com/office/drawing/2014/main" id="{28E6244F-60E4-7ACC-FC5A-9E3F43F59B98}"/>
                  </a:ext>
                </a:extLst>
              </p:cNvPr>
              <p:cNvSpPr/>
              <p:nvPr/>
            </p:nvSpPr>
            <p:spPr>
              <a:xfrm>
                <a:off x="3633990" y="2369429"/>
                <a:ext cx="2048281" cy="2048281"/>
              </a:xfrm>
              <a:prstGeom prst="ellipse">
                <a:avLst/>
              </a:prstGeom>
              <a:solidFill>
                <a:srgbClr val="D9D9D9">
                  <a:alpha val="7451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7E91A144-02FB-8D24-83D7-3C69F7768F89}"/>
                  </a:ext>
                </a:extLst>
              </p:cNvPr>
              <p:cNvSpPr txBox="1"/>
              <p:nvPr/>
            </p:nvSpPr>
            <p:spPr>
              <a:xfrm>
                <a:off x="3533051" y="4479427"/>
                <a:ext cx="233547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Junior Monitor Ambassador Program</a:t>
                </a:r>
              </a:p>
            </p:txBody>
          </p:sp>
        </p:grpSp>
        <p:pic>
          <p:nvPicPr>
            <p:cNvPr id="3" name="Picture 2" descr="A cartoon of a person wearing goggles&#10;&#10;AI-generated content may be incorrect.">
              <a:extLst>
                <a:ext uri="{FF2B5EF4-FFF2-40B4-BE49-F238E27FC236}">
                  <a16:creationId xmlns:a16="http://schemas.microsoft.com/office/drawing/2014/main" id="{3E0DF185-6B32-F4F9-AF92-7D0399B1CD37}"/>
                </a:ext>
              </a:extLst>
            </p:cNvPr>
            <p:cNvPicPr>
              <a:picLocks noChangeAspect="1"/>
            </p:cNvPicPr>
            <p:nvPr/>
          </p:nvPicPr>
          <p:blipFill>
            <a:blip r:embed="rId9"/>
            <a:stretch>
              <a:fillRect/>
            </a:stretch>
          </p:blipFill>
          <p:spPr>
            <a:xfrm>
              <a:off x="6568443" y="2799452"/>
              <a:ext cx="1948935" cy="1948935"/>
            </a:xfrm>
            <a:prstGeom prst="rect">
              <a:avLst/>
            </a:prstGeom>
          </p:spPr>
        </p:pic>
      </p:grpSp>
    </p:spTree>
    <p:custDataLst>
      <p:tags r:id="rId1"/>
    </p:custDataLst>
    <p:extLst>
      <p:ext uri="{BB962C8B-B14F-4D97-AF65-F5344CB8AC3E}">
        <p14:creationId xmlns:p14="http://schemas.microsoft.com/office/powerpoint/2010/main" val="2238179079"/>
      </p:ext>
    </p:extLst>
  </p:cSld>
  <p:clrMapOvr>
    <a:masterClrMapping/>
  </p:clrMapOvr>
  <p:transition spd="slow" advTm="3715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648E36-DD10-8640-9EA3-B6CFC7BB47A9}"/>
              </a:ext>
            </a:extLst>
          </p:cNvPr>
          <p:cNvPicPr>
            <a:picLocks noChangeAspect="1"/>
          </p:cNvPicPr>
          <p:nvPr/>
        </p:nvPicPr>
        <p:blipFill>
          <a:blip r:embed="rId3"/>
          <a:srcRect l="25272" r="25560"/>
          <a:stretch/>
        </p:blipFill>
        <p:spPr>
          <a:xfrm rot="16200000">
            <a:off x="2770093" y="-2770095"/>
            <a:ext cx="3603814" cy="9143999"/>
          </a:xfrm>
          <a:prstGeom prst="rect">
            <a:avLst/>
          </a:prstGeom>
        </p:spPr>
      </p:pic>
      <p:sp>
        <p:nvSpPr>
          <p:cNvPr id="2" name="Title 1"/>
          <p:cNvSpPr>
            <a:spLocks noGrp="1"/>
          </p:cNvSpPr>
          <p:nvPr>
            <p:ph type="title"/>
          </p:nvPr>
        </p:nvSpPr>
        <p:spPr>
          <a:xfrm>
            <a:off x="0" y="3422995"/>
            <a:ext cx="9144000" cy="1132973"/>
          </a:xfrm>
        </p:spPr>
        <p:txBody>
          <a:bodyPr>
            <a:noAutofit/>
          </a:bodyPr>
          <a:lstStyle/>
          <a:p>
            <a:pPr algn="ctr"/>
            <a:r>
              <a:rPr lang="en-US" sz="4200" b="1" dirty="0">
                <a:solidFill>
                  <a:srgbClr val="005481"/>
                </a:solidFill>
                <a:latin typeface="Arial" panose="020B0604020202020204" pitchFamily="34" charset="0"/>
                <a:cs typeface="Arial" panose="020B0604020202020204" pitchFamily="34" charset="0"/>
              </a:rPr>
              <a:t>DATA USES</a:t>
            </a:r>
          </a:p>
        </p:txBody>
      </p:sp>
      <p:sp>
        <p:nvSpPr>
          <p:cNvPr id="16" name="TextBox 15">
            <a:extLst>
              <a:ext uri="{FF2B5EF4-FFF2-40B4-BE49-F238E27FC236}">
                <a16:creationId xmlns:a16="http://schemas.microsoft.com/office/drawing/2014/main" id="{01D521B1-F2CD-EA4F-9EA2-32E45661E283}"/>
              </a:ext>
            </a:extLst>
          </p:cNvPr>
          <p:cNvSpPr txBox="1"/>
          <p:nvPr/>
        </p:nvSpPr>
        <p:spPr>
          <a:xfrm>
            <a:off x="174172" y="4391059"/>
            <a:ext cx="4506685"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Offers a look at the overall quality of watersheds and local water quality</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Assist TCEQ and TPWD in determining causes of NPS pollution</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Data trends can have real world effects</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Education and outreach</a:t>
            </a:r>
          </a:p>
          <a:p>
            <a:pPr marL="285750" indent="-285750">
              <a:buFont typeface="Arial" panose="020B0604020202020204" pitchFamily="34" charset="0"/>
              <a:buChar char="•"/>
            </a:pPr>
            <a:r>
              <a:rPr lang="en-US" dirty="0">
                <a:solidFill>
                  <a:srgbClr val="0B9D8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Data Summary Reports</a:t>
            </a:r>
            <a:endParaRPr lang="en-US" dirty="0">
              <a:solidFill>
                <a:srgbClr val="0B9D8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369544-16E3-0C4B-AFBB-25999801396B}"/>
              </a:ext>
            </a:extLst>
          </p:cNvPr>
          <p:cNvSpPr txBox="1"/>
          <p:nvPr/>
        </p:nvSpPr>
        <p:spPr>
          <a:xfrm>
            <a:off x="4680857" y="4391059"/>
            <a:ext cx="426651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Supports WPP and TMDLs</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Research projects</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Submitted to EPA’s Water Quality Exchange database</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Submitted to the </a:t>
            </a:r>
            <a:r>
              <a:rPr lang="en-US" dirty="0">
                <a:solidFill>
                  <a:srgbClr val="0B9D84"/>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Waterways Dataviewer</a:t>
            </a:r>
            <a:r>
              <a:rPr lang="en-US" dirty="0">
                <a:solidFill>
                  <a:srgbClr val="0B9D84"/>
                </a:solidFill>
                <a:latin typeface="Arial" panose="020B0604020202020204" pitchFamily="34" charset="0"/>
                <a:cs typeface="Arial" panose="020B0604020202020204" pitchFamily="34" charset="0"/>
              </a:rPr>
              <a:t> </a:t>
            </a:r>
            <a:r>
              <a:rPr lang="en-US" dirty="0">
                <a:solidFill>
                  <a:srgbClr val="111111"/>
                </a:solidFill>
                <a:latin typeface="Arial" panose="020B0604020202020204" pitchFamily="34" charset="0"/>
                <a:cs typeface="Arial" panose="020B0604020202020204" pitchFamily="34" charset="0"/>
              </a:rPr>
              <a:t>database</a:t>
            </a:r>
          </a:p>
          <a:p>
            <a:pPr marL="285750" indent="-285750">
              <a:buFont typeface="Arial" panose="020B0604020202020204" pitchFamily="34" charset="0"/>
              <a:buChar char="•"/>
            </a:pPr>
            <a:r>
              <a:rPr lang="en-US" dirty="0">
                <a:solidFill>
                  <a:srgbClr val="111111"/>
                </a:solidFill>
                <a:latin typeface="Arial" panose="020B0604020202020204" pitchFamily="34" charset="0"/>
                <a:cs typeface="Arial" panose="020B0604020202020204" pitchFamily="34" charset="0"/>
              </a:rPr>
              <a:t>Publicly accessible on our interactive </a:t>
            </a:r>
            <a:r>
              <a:rPr lang="en-US" dirty="0">
                <a:solidFill>
                  <a:srgbClr val="0B9D84"/>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Datamap</a:t>
            </a:r>
            <a:endParaRPr lang="en-US" dirty="0">
              <a:solidFill>
                <a:srgbClr val="0B9D84"/>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F4D449C-CA61-DF42-A5F0-A93A7948071D}"/>
              </a:ext>
            </a:extLst>
          </p:cNvPr>
          <p:cNvSpPr>
            <a:spLocks noGrp="1"/>
          </p:cNvSpPr>
          <p:nvPr>
            <p:ph type="sldNum" sz="quarter" idx="12"/>
          </p:nvPr>
        </p:nvSpPr>
        <p:spPr/>
        <p:txBody>
          <a:bodyPr/>
          <a:lstStyle/>
          <a:p>
            <a:fld id="{EBCE8FE3-1F35-5C49-8B4C-76E5EDEE3F2F}" type="slidenum">
              <a:rPr lang="en-US" smtClean="0"/>
              <a:t>9</a:t>
            </a:fld>
            <a:endParaRPr lang="en-US" dirty="0"/>
          </a:p>
        </p:txBody>
      </p:sp>
    </p:spTree>
    <p:extLst>
      <p:ext uri="{BB962C8B-B14F-4D97-AF65-F5344CB8AC3E}">
        <p14:creationId xmlns:p14="http://schemas.microsoft.com/office/powerpoint/2010/main" val="3319421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9.7"/>
</p:tagLst>
</file>

<file path=ppt/tags/tag2.xml><?xml version="1.0" encoding="utf-8"?>
<p:tagLst xmlns:a="http://schemas.openxmlformats.org/drawingml/2006/main" xmlns:r="http://schemas.openxmlformats.org/officeDocument/2006/relationships" xmlns:p="http://schemas.openxmlformats.org/presentationml/2006/main">
  <p:tag name="TIMING" val="|4.8|9.1|7.9"/>
</p:tagLst>
</file>

<file path=ppt/theme/theme1.xml><?xml version="1.0" encoding="utf-8"?>
<a:theme xmlns:a="http://schemas.openxmlformats.org/drawingml/2006/main" name="Office Theme">
  <a:themeElements>
    <a:clrScheme name="Custom 2">
      <a:dk1>
        <a:srgbClr val="5F5F5F"/>
      </a:dk1>
      <a:lt1>
        <a:srgbClr val="FFFFFF"/>
      </a:lt1>
      <a:dk2>
        <a:srgbClr val="363534"/>
      </a:dk2>
      <a:lt2>
        <a:srgbClr val="FFFFFF"/>
      </a:lt2>
      <a:accent1>
        <a:srgbClr val="005481"/>
      </a:accent1>
      <a:accent2>
        <a:srgbClr val="00A08E"/>
      </a:accent2>
      <a:accent3>
        <a:srgbClr val="34B9DF"/>
      </a:accent3>
      <a:accent4>
        <a:srgbClr val="42A6E3"/>
      </a:accent4>
      <a:accent5>
        <a:srgbClr val="1C81BF"/>
      </a:accent5>
      <a:accent6>
        <a:srgbClr val="005481"/>
      </a:accent6>
      <a:hlink>
        <a:srgbClr val="00A08E"/>
      </a:hlink>
      <a:folHlink>
        <a:srgbClr val="0C75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tro to Texas Stream Team updated" id="{716D1FB5-3A33-2641-A013-71EB17C3659A}" vid="{ACA6F7C7-111D-414A-BA6E-5E50D677E8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c2e11de-583e-4c67-9c0f-7492f03f45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0E23FC8436094BAD09A6A13E86AA55" ma:contentTypeVersion="18" ma:contentTypeDescription="Create a new document." ma:contentTypeScope="" ma:versionID="efe65467d3c2ce189dfef5e3560c06b6">
  <xsd:schema xmlns:xsd="http://www.w3.org/2001/XMLSchema" xmlns:xs="http://www.w3.org/2001/XMLSchema" xmlns:p="http://schemas.microsoft.com/office/2006/metadata/properties" xmlns:ns3="7c2e11de-583e-4c67-9c0f-7492f03f452b" xmlns:ns4="64352e67-76fb-4608-b42c-48bc9b22a677" targetNamespace="http://schemas.microsoft.com/office/2006/metadata/properties" ma:root="true" ma:fieldsID="2981cb4e623043ef785fcbf417149725" ns3:_="" ns4:_="">
    <xsd:import namespace="7c2e11de-583e-4c67-9c0f-7492f03f452b"/>
    <xsd:import namespace="64352e67-76fb-4608-b42c-48bc9b22a6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2e11de-583e-4c67-9c0f-7492f03f45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352e67-76fb-4608-b42c-48bc9b22a6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C6227F-54A0-42DC-A3AA-92C8C28FEC01}">
  <ds:schemaRefs>
    <ds:schemaRef ds:uri="http://purl.org/dc/dcmitype/"/>
    <ds:schemaRef ds:uri="http://schemas.openxmlformats.org/package/2006/metadata/core-properties"/>
    <ds:schemaRef ds:uri="7c2e11de-583e-4c67-9c0f-7492f03f452b"/>
    <ds:schemaRef ds:uri="http://www.w3.org/XML/1998/namespace"/>
    <ds:schemaRef ds:uri="http://purl.org/dc/elements/1.1/"/>
    <ds:schemaRef ds:uri="http://schemas.microsoft.com/office/infopath/2007/PartnerControls"/>
    <ds:schemaRef ds:uri="http://schemas.microsoft.com/office/2006/documentManagement/types"/>
    <ds:schemaRef ds:uri="64352e67-76fb-4608-b42c-48bc9b22a67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0A3E1CC-2343-47F1-B9AF-E52B759FE624}">
  <ds:schemaRefs>
    <ds:schemaRef ds:uri="http://schemas.microsoft.com/sharepoint/v3/contenttype/forms"/>
  </ds:schemaRefs>
</ds:datastoreItem>
</file>

<file path=customXml/itemProps3.xml><?xml version="1.0" encoding="utf-8"?>
<ds:datastoreItem xmlns:ds="http://schemas.openxmlformats.org/officeDocument/2006/customXml" ds:itemID="{2DCADF8D-D9BE-4B9B-8A42-CA28F888DF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2e11de-583e-4c67-9c0f-7492f03f452b"/>
    <ds:schemaRef ds:uri="64352e67-76fb-4608-b42c-48bc9b22a6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otalTime>19691</TotalTime>
  <Words>4192</Words>
  <Application>Microsoft Macintosh PowerPoint</Application>
  <PresentationFormat>On-screen Show (4:3)</PresentationFormat>
  <Paragraphs>399</Paragraphs>
  <Slides>40</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Calibri</vt:lpstr>
      <vt:lpstr>Tw Cen MT</vt:lpstr>
      <vt:lpstr>Courier New</vt:lpstr>
      <vt:lpstr>Frutiger LT W01_45 Ligh1475730</vt:lpstr>
      <vt:lpstr>Montserrat</vt:lpstr>
      <vt:lpstr>Arial</vt:lpstr>
      <vt:lpstr>Times New Roman</vt:lpstr>
      <vt:lpstr>TT Norms</vt:lpstr>
      <vt:lpstr>Google Sans</vt:lpstr>
      <vt:lpstr>Adobe Garamond Pro Bold</vt:lpstr>
      <vt:lpstr>League Spartan</vt:lpstr>
      <vt:lpstr>Office Theme</vt:lpstr>
      <vt:lpstr>PowerPoint Presentation</vt:lpstr>
      <vt:lpstr>PowerPoint Presentation</vt:lpstr>
      <vt:lpstr>PowerPoint Presentation</vt:lpstr>
      <vt:lpstr>PowerPoint Presentation</vt:lpstr>
      <vt:lpstr>MISSION:</vt:lpstr>
      <vt:lpstr>PowerPoint Presentation</vt:lpstr>
      <vt:lpstr>PowerPoint Presentation</vt:lpstr>
      <vt:lpstr>PowerPoint Presentation</vt:lpstr>
      <vt:lpstr>DATA USES</vt:lpstr>
      <vt:lpstr>PowerPoint Presentation</vt:lpstr>
      <vt:lpstr>WHY COMMUNITY SCIENCE MONITORING?</vt:lpstr>
      <vt:lpstr>PowerPoint Presentation</vt:lpstr>
      <vt:lpstr>PowerPoint Presentation</vt:lpstr>
      <vt:lpstr>WHAT ARE OPTICAL BRIGHTENERS?</vt:lpstr>
      <vt:lpstr>OPTICAL BRIGHTENER SOURCES</vt:lpstr>
      <vt:lpstr>ENVIRONMENTAL CONCERNS</vt:lpstr>
      <vt:lpstr>PowerPoint Presentation</vt:lpstr>
      <vt:lpstr>PowerPoint Presentation</vt:lpstr>
      <vt:lpstr>COLLECTION METHODS</vt:lpstr>
      <vt:lpstr>MONITORING PREPARATION</vt:lpstr>
      <vt:lpstr>ENSURING QUALITY CONTROL AND PREVENTING CONTAMINATION</vt:lpstr>
      <vt:lpstr>PowerPoint Presentation</vt:lpstr>
      <vt:lpstr>PowerPoint Presentation</vt:lpstr>
      <vt:lpstr>PowerPoint Presentation</vt:lpstr>
      <vt:lpstr>PowerPoint Presentation</vt:lpstr>
      <vt:lpstr>SAMPLE ANALYSIS</vt:lpstr>
      <vt:lpstr>PowerPoint Presentation</vt:lpstr>
      <vt:lpstr>PowerPoint Presentation</vt:lpstr>
      <vt:lpstr>PowerPoint Presentation</vt:lpstr>
      <vt:lpstr>PowerPoint Presentation</vt:lpstr>
      <vt:lpstr>SAMPLE ANALYSIS</vt:lpstr>
      <vt:lpstr>PowerPoint Presentation</vt:lpstr>
      <vt:lpstr>METHOD OF CHOICE</vt:lpstr>
      <vt:lpstr>PowerPoint Presentation</vt:lpstr>
      <vt:lpstr>SAMPLE ANALYSIS</vt:lpstr>
      <vt:lpstr>PowerPoint Presentation</vt:lpstr>
      <vt:lpstr>OPTICAL BRIGHTENER DETECTION</vt:lpstr>
      <vt:lpstr>AFTER MONITORING</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Navarro, Aspen</dc:creator>
  <cp:lastModifiedBy>Aspen Navarro</cp:lastModifiedBy>
  <cp:revision>285</cp:revision>
  <dcterms:created xsi:type="dcterms:W3CDTF">2020-11-02T21:36:32Z</dcterms:created>
  <dcterms:modified xsi:type="dcterms:W3CDTF">2025-02-04T23:51:39Z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0x010100DC0E23FC8436094BAD09A6A13E86AA55</vt:lpwstr>
  </property>
</Properties>
</file>